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851" r:id="rId2"/>
  </p:sldMasterIdLst>
  <p:sldIdLst>
    <p:sldId id="256" r:id="rId3"/>
    <p:sldId id="284" r:id="rId4"/>
    <p:sldId id="283" r:id="rId5"/>
    <p:sldId id="282" r:id="rId6"/>
    <p:sldId id="281" r:id="rId7"/>
    <p:sldId id="260" r:id="rId8"/>
    <p:sldId id="280" r:id="rId9"/>
    <p:sldId id="279" r:id="rId10"/>
    <p:sldId id="278" r:id="rId11"/>
    <p:sldId id="276" r:id="rId12"/>
    <p:sldId id="277" r:id="rId13"/>
    <p:sldId id="275" r:id="rId14"/>
    <p:sldId id="274" r:id="rId15"/>
    <p:sldId id="273" r:id="rId16"/>
    <p:sldId id="272" r:id="rId17"/>
    <p:sldId id="285" r:id="rId18"/>
    <p:sldId id="271" r:id="rId19"/>
    <p:sldId id="270" r:id="rId20"/>
    <p:sldId id="269" r:id="rId21"/>
    <p:sldId id="268" r:id="rId22"/>
    <p:sldId id="267" r:id="rId23"/>
    <p:sldId id="266" r:id="rId24"/>
    <p:sldId id="265" r:id="rId25"/>
    <p:sldId id="264" r:id="rId26"/>
    <p:sldId id="263" r:id="rId27"/>
    <p:sldId id="262" r:id="rId28"/>
    <p:sldId id="261" r:id="rId29"/>
    <p:sldId id="259" r:id="rId30"/>
    <p:sldId id="286" r:id="rId31"/>
    <p:sldId id="258" r:id="rId3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899D"/>
    <a:srgbClr val="55536C"/>
    <a:srgbClr val="0B364F"/>
    <a:srgbClr val="08A7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5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720F0C6-20AC-41EB-97A9-F4D49B814E7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 xmlns:a16="http://schemas.microsoft.com/office/drawing/2014/main" id="{E32E3D7A-E6B7-4F3B-A3A4-4325517390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 xmlns:a16="http://schemas.microsoft.com/office/drawing/2014/main" id="{5913F9FC-9EB9-4B41-B003-FC4C036B10AF}"/>
              </a:ext>
            </a:extLst>
          </p:cNvPr>
          <p:cNvSpPr>
            <a:spLocks noGrp="1"/>
          </p:cNvSpPr>
          <p:nvPr>
            <p:ph type="dt" sz="half" idx="10"/>
          </p:nvPr>
        </p:nvSpPr>
        <p:spPr/>
        <p:txBody>
          <a:bodyPr/>
          <a:lstStyle/>
          <a:p>
            <a:fld id="{77C47DEE-5753-44EA-A073-053903F4D65C}" type="datetimeFigureOut">
              <a:rPr lang="el-GR" smtClean="0"/>
              <a:t>11/6/2019</a:t>
            </a:fld>
            <a:endParaRPr lang="el-GR"/>
          </a:p>
        </p:txBody>
      </p:sp>
      <p:sp>
        <p:nvSpPr>
          <p:cNvPr id="5" name="Θέση υποσέλιδου 4">
            <a:extLst>
              <a:ext uri="{FF2B5EF4-FFF2-40B4-BE49-F238E27FC236}">
                <a16:creationId xmlns="" xmlns:a16="http://schemas.microsoft.com/office/drawing/2014/main" id="{3FB8E113-6156-4872-81CC-442E8373B36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76173B9A-A0EA-47D7-8D18-B6E2BD95D9D4}"/>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99227115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7CBF383B-9D9C-4567-A73F-3964FF66D08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42568873-5978-4A13-BA12-F77F173EB2AE}"/>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788EFFCE-A34B-4F95-B3D5-603927E16998}"/>
              </a:ext>
            </a:extLst>
          </p:cNvPr>
          <p:cNvSpPr>
            <a:spLocks noGrp="1"/>
          </p:cNvSpPr>
          <p:nvPr>
            <p:ph type="dt" sz="half" idx="10"/>
          </p:nvPr>
        </p:nvSpPr>
        <p:spPr/>
        <p:txBody>
          <a:bodyPr/>
          <a:lstStyle/>
          <a:p>
            <a:fld id="{77C47DEE-5753-44EA-A073-053903F4D65C}" type="datetimeFigureOut">
              <a:rPr lang="el-GR" smtClean="0"/>
              <a:t>11/6/2019</a:t>
            </a:fld>
            <a:endParaRPr lang="el-GR"/>
          </a:p>
        </p:txBody>
      </p:sp>
      <p:sp>
        <p:nvSpPr>
          <p:cNvPr id="5" name="Θέση υποσέλιδου 4">
            <a:extLst>
              <a:ext uri="{FF2B5EF4-FFF2-40B4-BE49-F238E27FC236}">
                <a16:creationId xmlns="" xmlns:a16="http://schemas.microsoft.com/office/drawing/2014/main" id="{1BE576DF-BE6C-4DE7-BDD8-60E8F026DE8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74B323CB-AAB1-4C9E-AE28-C6179CB9C31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9965647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 xmlns:a16="http://schemas.microsoft.com/office/drawing/2014/main" id="{E176F3CB-2A60-46CD-8CF9-DD053E08C84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62F4BEC8-6DEB-41E5-B12D-18B14C6B0A04}"/>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CC7DD041-7F64-4984-A13C-EE7907028650}"/>
              </a:ext>
            </a:extLst>
          </p:cNvPr>
          <p:cNvSpPr>
            <a:spLocks noGrp="1"/>
          </p:cNvSpPr>
          <p:nvPr>
            <p:ph type="dt" sz="half" idx="10"/>
          </p:nvPr>
        </p:nvSpPr>
        <p:spPr/>
        <p:txBody>
          <a:bodyPr/>
          <a:lstStyle/>
          <a:p>
            <a:fld id="{77C47DEE-5753-44EA-A073-053903F4D65C}" type="datetimeFigureOut">
              <a:rPr lang="el-GR" smtClean="0"/>
              <a:t>11/6/2019</a:t>
            </a:fld>
            <a:endParaRPr lang="el-GR"/>
          </a:p>
        </p:txBody>
      </p:sp>
      <p:sp>
        <p:nvSpPr>
          <p:cNvPr id="5" name="Θέση υποσέλιδου 4">
            <a:extLst>
              <a:ext uri="{FF2B5EF4-FFF2-40B4-BE49-F238E27FC236}">
                <a16:creationId xmlns="" xmlns:a16="http://schemas.microsoft.com/office/drawing/2014/main" id="{6502BD5F-24B7-4FDD-BD59-39295F5737B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4E0B5687-7B67-47CF-995B-36EF0D417F48}"/>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9971398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4A4F669A-4E9E-4B48-9105-818B83EBD57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 xmlns:a16="http://schemas.microsoft.com/office/drawing/2014/main" id="{B7F211DD-60AD-487F-A609-32F1AC4F54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 xmlns:a16="http://schemas.microsoft.com/office/drawing/2014/main" id="{EF506ECF-03AD-4CA0-822E-236A87052C24}"/>
              </a:ext>
            </a:extLst>
          </p:cNvPr>
          <p:cNvSpPr>
            <a:spLocks noGrp="1"/>
          </p:cNvSpPr>
          <p:nvPr>
            <p:ph type="dt" sz="half" idx="10"/>
          </p:nvPr>
        </p:nvSpPr>
        <p:spPr/>
        <p:txBody>
          <a:bodyPr/>
          <a:lstStyle/>
          <a:p>
            <a:fld id="{C858F2E9-5724-40D7-A084-8A9A9CED4F62}" type="datetimeFigureOut">
              <a:rPr lang="el-GR" smtClean="0"/>
              <a:t>11/6/2019</a:t>
            </a:fld>
            <a:endParaRPr lang="el-GR"/>
          </a:p>
        </p:txBody>
      </p:sp>
      <p:sp>
        <p:nvSpPr>
          <p:cNvPr id="5" name="Θέση υποσέλιδου 4">
            <a:extLst>
              <a:ext uri="{FF2B5EF4-FFF2-40B4-BE49-F238E27FC236}">
                <a16:creationId xmlns="" xmlns:a16="http://schemas.microsoft.com/office/drawing/2014/main" id="{A52BC4EE-C445-494B-A194-FCB1CEB3050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0FF0F5C9-B419-4138-A9D2-2E83FC860F72}"/>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63414253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3C6D2866-D3B0-4A09-9792-F23A10E06E8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D3C45AD6-9DBB-4ED3-8250-7A84E6C1C2F9}"/>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EA923AA5-A764-4EFC-A159-13D3D794AC3D}"/>
              </a:ext>
            </a:extLst>
          </p:cNvPr>
          <p:cNvSpPr>
            <a:spLocks noGrp="1"/>
          </p:cNvSpPr>
          <p:nvPr>
            <p:ph type="dt" sz="half" idx="10"/>
          </p:nvPr>
        </p:nvSpPr>
        <p:spPr/>
        <p:txBody>
          <a:bodyPr/>
          <a:lstStyle/>
          <a:p>
            <a:fld id="{C858F2E9-5724-40D7-A084-8A9A9CED4F62}" type="datetimeFigureOut">
              <a:rPr lang="el-GR" smtClean="0"/>
              <a:t>11/6/2019</a:t>
            </a:fld>
            <a:endParaRPr lang="el-GR"/>
          </a:p>
        </p:txBody>
      </p:sp>
      <p:sp>
        <p:nvSpPr>
          <p:cNvPr id="5" name="Θέση υποσέλιδου 4">
            <a:extLst>
              <a:ext uri="{FF2B5EF4-FFF2-40B4-BE49-F238E27FC236}">
                <a16:creationId xmlns="" xmlns:a16="http://schemas.microsoft.com/office/drawing/2014/main" id="{1011D78B-7A03-4581-8B86-48CA6DE851D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DD422A63-094F-45D5-ABD2-7D77CCB2F287}"/>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3488263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0EC5DFE-EA2B-4DB5-BB7B-827A5109586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E7D1A63A-664A-48E0-970F-72F4C9CFAB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 xmlns:a16="http://schemas.microsoft.com/office/drawing/2014/main" id="{BCE55588-E371-477C-9941-13D0CA42F870}"/>
              </a:ext>
            </a:extLst>
          </p:cNvPr>
          <p:cNvSpPr>
            <a:spLocks noGrp="1"/>
          </p:cNvSpPr>
          <p:nvPr>
            <p:ph type="dt" sz="half" idx="10"/>
          </p:nvPr>
        </p:nvSpPr>
        <p:spPr/>
        <p:txBody>
          <a:bodyPr/>
          <a:lstStyle/>
          <a:p>
            <a:fld id="{C858F2E9-5724-40D7-A084-8A9A9CED4F62}" type="datetimeFigureOut">
              <a:rPr lang="el-GR" smtClean="0"/>
              <a:t>11/6/2019</a:t>
            </a:fld>
            <a:endParaRPr lang="el-GR"/>
          </a:p>
        </p:txBody>
      </p:sp>
      <p:sp>
        <p:nvSpPr>
          <p:cNvPr id="5" name="Θέση υποσέλιδου 4">
            <a:extLst>
              <a:ext uri="{FF2B5EF4-FFF2-40B4-BE49-F238E27FC236}">
                <a16:creationId xmlns="" xmlns:a16="http://schemas.microsoft.com/office/drawing/2014/main" id="{8030F601-8D24-41E0-9410-86155FF8EB2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27E6DF85-A4AA-433F-A14A-93D437B2C035}"/>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31747760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23FC1448-F78B-438F-9BC5-20F85B4A3FA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DF4B0FEA-AF1D-402B-8E11-3123851E5709}"/>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 xmlns:a16="http://schemas.microsoft.com/office/drawing/2014/main" id="{00E498C1-9D5C-488E-A9D8-D5EED4B60F26}"/>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 xmlns:a16="http://schemas.microsoft.com/office/drawing/2014/main" id="{1601DC17-0383-40AF-B768-F4B3F3D7609A}"/>
              </a:ext>
            </a:extLst>
          </p:cNvPr>
          <p:cNvSpPr>
            <a:spLocks noGrp="1"/>
          </p:cNvSpPr>
          <p:nvPr>
            <p:ph type="dt" sz="half" idx="10"/>
          </p:nvPr>
        </p:nvSpPr>
        <p:spPr/>
        <p:txBody>
          <a:bodyPr/>
          <a:lstStyle/>
          <a:p>
            <a:fld id="{C858F2E9-5724-40D7-A084-8A9A9CED4F62}" type="datetimeFigureOut">
              <a:rPr lang="el-GR" smtClean="0"/>
              <a:t>11/6/2019</a:t>
            </a:fld>
            <a:endParaRPr lang="el-GR"/>
          </a:p>
        </p:txBody>
      </p:sp>
      <p:sp>
        <p:nvSpPr>
          <p:cNvPr id="6" name="Θέση υποσέλιδου 5">
            <a:extLst>
              <a:ext uri="{FF2B5EF4-FFF2-40B4-BE49-F238E27FC236}">
                <a16:creationId xmlns="" xmlns:a16="http://schemas.microsoft.com/office/drawing/2014/main" id="{8CF7CDEB-9864-4F71-93EF-7DDE667BD48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0DC853C5-9494-43E5-A503-7279DD21805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5137306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F6159D4-4CA2-4F62-BBD2-901BA4F3C37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D130E404-392F-4985-A301-40562C24DE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 xmlns:a16="http://schemas.microsoft.com/office/drawing/2014/main" id="{7CF66EFD-6855-4FB0-9FF5-A5907FD2B850}"/>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 xmlns:a16="http://schemas.microsoft.com/office/drawing/2014/main" id="{7DCC2B78-6CE0-4287-8DC5-04791757C0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 xmlns:a16="http://schemas.microsoft.com/office/drawing/2014/main" id="{AE7B575A-00C4-41C1-94A7-14B9E133B7A8}"/>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 xmlns:a16="http://schemas.microsoft.com/office/drawing/2014/main" id="{27478077-8FD0-489F-B394-464D06C1BEA9}"/>
              </a:ext>
            </a:extLst>
          </p:cNvPr>
          <p:cNvSpPr>
            <a:spLocks noGrp="1"/>
          </p:cNvSpPr>
          <p:nvPr>
            <p:ph type="dt" sz="half" idx="10"/>
          </p:nvPr>
        </p:nvSpPr>
        <p:spPr/>
        <p:txBody>
          <a:bodyPr/>
          <a:lstStyle/>
          <a:p>
            <a:fld id="{C858F2E9-5724-40D7-A084-8A9A9CED4F62}" type="datetimeFigureOut">
              <a:rPr lang="el-GR" smtClean="0"/>
              <a:t>11/6/2019</a:t>
            </a:fld>
            <a:endParaRPr lang="el-GR"/>
          </a:p>
        </p:txBody>
      </p:sp>
      <p:sp>
        <p:nvSpPr>
          <p:cNvPr id="8" name="Θέση υποσέλιδου 7">
            <a:extLst>
              <a:ext uri="{FF2B5EF4-FFF2-40B4-BE49-F238E27FC236}">
                <a16:creationId xmlns="" xmlns:a16="http://schemas.microsoft.com/office/drawing/2014/main" id="{6912829C-1B19-4711-A9AC-41FDF30935AD}"/>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 xmlns:a16="http://schemas.microsoft.com/office/drawing/2014/main" id="{FB83AAB5-932E-4714-9BD4-D3B389E525AA}"/>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31923568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D425FA4A-86C2-4F4B-BCCE-99C08441D56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 xmlns:a16="http://schemas.microsoft.com/office/drawing/2014/main" id="{7847DC46-7FD4-4D50-AAF2-10FD792445A1}"/>
              </a:ext>
            </a:extLst>
          </p:cNvPr>
          <p:cNvSpPr>
            <a:spLocks noGrp="1"/>
          </p:cNvSpPr>
          <p:nvPr>
            <p:ph type="dt" sz="half" idx="10"/>
          </p:nvPr>
        </p:nvSpPr>
        <p:spPr/>
        <p:txBody>
          <a:bodyPr/>
          <a:lstStyle/>
          <a:p>
            <a:fld id="{C858F2E9-5724-40D7-A084-8A9A9CED4F62}" type="datetimeFigureOut">
              <a:rPr lang="el-GR" smtClean="0"/>
              <a:t>11/6/2019</a:t>
            </a:fld>
            <a:endParaRPr lang="el-GR"/>
          </a:p>
        </p:txBody>
      </p:sp>
      <p:sp>
        <p:nvSpPr>
          <p:cNvPr id="4" name="Θέση υποσέλιδου 3">
            <a:extLst>
              <a:ext uri="{FF2B5EF4-FFF2-40B4-BE49-F238E27FC236}">
                <a16:creationId xmlns="" xmlns:a16="http://schemas.microsoft.com/office/drawing/2014/main" id="{5FD78E8D-793E-4F85-9B89-C06670299CB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 xmlns:a16="http://schemas.microsoft.com/office/drawing/2014/main" id="{20FB9D03-7C8F-49C3-B118-E12DD2AE0D5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56989741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 xmlns:a16="http://schemas.microsoft.com/office/drawing/2014/main" id="{2D2F8021-19CB-4030-87E9-B9FDFE9668CD}"/>
              </a:ext>
            </a:extLst>
          </p:cNvPr>
          <p:cNvSpPr>
            <a:spLocks noGrp="1"/>
          </p:cNvSpPr>
          <p:nvPr>
            <p:ph type="dt" sz="half" idx="10"/>
          </p:nvPr>
        </p:nvSpPr>
        <p:spPr/>
        <p:txBody>
          <a:bodyPr/>
          <a:lstStyle/>
          <a:p>
            <a:fld id="{C858F2E9-5724-40D7-A084-8A9A9CED4F62}" type="datetimeFigureOut">
              <a:rPr lang="el-GR" smtClean="0"/>
              <a:t>11/6/2019</a:t>
            </a:fld>
            <a:endParaRPr lang="el-GR"/>
          </a:p>
        </p:txBody>
      </p:sp>
      <p:sp>
        <p:nvSpPr>
          <p:cNvPr id="3" name="Θέση υποσέλιδου 2">
            <a:extLst>
              <a:ext uri="{FF2B5EF4-FFF2-40B4-BE49-F238E27FC236}">
                <a16:creationId xmlns="" xmlns:a16="http://schemas.microsoft.com/office/drawing/2014/main" id="{65AADC4C-D0A4-4ADF-AE11-45283AC3FF15}"/>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 xmlns:a16="http://schemas.microsoft.com/office/drawing/2014/main" id="{B8BAF815-2DA0-4AFF-9C59-DF59A76717FE}"/>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0732713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669F9261-0C91-4EFD-BC92-2DBF2F22D7C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62937F5C-AC5B-4C62-99DF-E2AEFD557E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 xmlns:a16="http://schemas.microsoft.com/office/drawing/2014/main" id="{68B023E4-6356-4A2A-BDF2-0B7471D743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22B97541-B088-4F77-AC4E-71C30732372D}"/>
              </a:ext>
            </a:extLst>
          </p:cNvPr>
          <p:cNvSpPr>
            <a:spLocks noGrp="1"/>
          </p:cNvSpPr>
          <p:nvPr>
            <p:ph type="dt" sz="half" idx="10"/>
          </p:nvPr>
        </p:nvSpPr>
        <p:spPr/>
        <p:txBody>
          <a:bodyPr/>
          <a:lstStyle/>
          <a:p>
            <a:fld id="{C858F2E9-5724-40D7-A084-8A9A9CED4F62}" type="datetimeFigureOut">
              <a:rPr lang="el-GR" smtClean="0"/>
              <a:t>11/6/2019</a:t>
            </a:fld>
            <a:endParaRPr lang="el-GR"/>
          </a:p>
        </p:txBody>
      </p:sp>
      <p:sp>
        <p:nvSpPr>
          <p:cNvPr id="6" name="Θέση υποσέλιδου 5">
            <a:extLst>
              <a:ext uri="{FF2B5EF4-FFF2-40B4-BE49-F238E27FC236}">
                <a16:creationId xmlns="" xmlns:a16="http://schemas.microsoft.com/office/drawing/2014/main" id="{BFB0CA36-75BC-4682-BFA8-D45C4A46CA6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7B21352A-4233-42E3-8268-54FD1F1FAC10}"/>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7864336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FF7B4CC-9312-4102-9C7A-DD5776C36EC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59207E59-B014-409F-8E39-F07CF6FA4572}"/>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D28C698E-FDE3-406F-AEF7-58C354D6FB0E}"/>
              </a:ext>
            </a:extLst>
          </p:cNvPr>
          <p:cNvSpPr>
            <a:spLocks noGrp="1"/>
          </p:cNvSpPr>
          <p:nvPr>
            <p:ph type="dt" sz="half" idx="10"/>
          </p:nvPr>
        </p:nvSpPr>
        <p:spPr/>
        <p:txBody>
          <a:bodyPr/>
          <a:lstStyle/>
          <a:p>
            <a:fld id="{77C47DEE-5753-44EA-A073-053903F4D65C}" type="datetimeFigureOut">
              <a:rPr lang="el-GR" smtClean="0"/>
              <a:t>11/6/2019</a:t>
            </a:fld>
            <a:endParaRPr lang="el-GR"/>
          </a:p>
        </p:txBody>
      </p:sp>
      <p:sp>
        <p:nvSpPr>
          <p:cNvPr id="5" name="Θέση υποσέλιδου 4">
            <a:extLst>
              <a:ext uri="{FF2B5EF4-FFF2-40B4-BE49-F238E27FC236}">
                <a16:creationId xmlns="" xmlns:a16="http://schemas.microsoft.com/office/drawing/2014/main" id="{1DBB6EE0-1F7E-4C3D-8524-627F4FAB7F0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115A0C17-4537-4F4D-B727-1C89BF11BF9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20215051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57287227-6EAF-40BB-9501-5DD402765B6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 xmlns:a16="http://schemas.microsoft.com/office/drawing/2014/main" id="{4073FF6F-8679-4C90-9CE3-8CEFD93DD4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 xmlns:a16="http://schemas.microsoft.com/office/drawing/2014/main" id="{11A52DF8-2826-405E-A8F7-A524BE16ED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31A7E9C2-0C54-4A2E-A8CE-F6F3C30C59DE}"/>
              </a:ext>
            </a:extLst>
          </p:cNvPr>
          <p:cNvSpPr>
            <a:spLocks noGrp="1"/>
          </p:cNvSpPr>
          <p:nvPr>
            <p:ph type="dt" sz="half" idx="10"/>
          </p:nvPr>
        </p:nvSpPr>
        <p:spPr/>
        <p:txBody>
          <a:bodyPr/>
          <a:lstStyle/>
          <a:p>
            <a:fld id="{C858F2E9-5724-40D7-A084-8A9A9CED4F62}" type="datetimeFigureOut">
              <a:rPr lang="el-GR" smtClean="0"/>
              <a:t>11/6/2019</a:t>
            </a:fld>
            <a:endParaRPr lang="el-GR"/>
          </a:p>
        </p:txBody>
      </p:sp>
      <p:sp>
        <p:nvSpPr>
          <p:cNvPr id="6" name="Θέση υποσέλιδου 5">
            <a:extLst>
              <a:ext uri="{FF2B5EF4-FFF2-40B4-BE49-F238E27FC236}">
                <a16:creationId xmlns="" xmlns:a16="http://schemas.microsoft.com/office/drawing/2014/main" id="{A0E9A9A3-8724-4FA8-8AA6-7920852FAA8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1F79014C-2B98-47A5-8504-A4762E221178}"/>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40782323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EEA571E3-9083-41C7-9B67-25ADA6048FA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7B1BAA99-EEB9-4221-8614-040A8E5E6103}"/>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30956C68-8985-4424-B9BF-299A0B6F6286}"/>
              </a:ext>
            </a:extLst>
          </p:cNvPr>
          <p:cNvSpPr>
            <a:spLocks noGrp="1"/>
          </p:cNvSpPr>
          <p:nvPr>
            <p:ph type="dt" sz="half" idx="10"/>
          </p:nvPr>
        </p:nvSpPr>
        <p:spPr/>
        <p:txBody>
          <a:bodyPr/>
          <a:lstStyle/>
          <a:p>
            <a:fld id="{C858F2E9-5724-40D7-A084-8A9A9CED4F62}" type="datetimeFigureOut">
              <a:rPr lang="el-GR" smtClean="0"/>
              <a:t>11/6/2019</a:t>
            </a:fld>
            <a:endParaRPr lang="el-GR"/>
          </a:p>
        </p:txBody>
      </p:sp>
      <p:sp>
        <p:nvSpPr>
          <p:cNvPr id="5" name="Θέση υποσέλιδου 4">
            <a:extLst>
              <a:ext uri="{FF2B5EF4-FFF2-40B4-BE49-F238E27FC236}">
                <a16:creationId xmlns="" xmlns:a16="http://schemas.microsoft.com/office/drawing/2014/main" id="{F5518F5F-D505-41E8-A8F4-43C80859250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834E69B7-0D86-4141-8CF1-9B38484CA8F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72750029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 xmlns:a16="http://schemas.microsoft.com/office/drawing/2014/main" id="{E41AAC1C-17BE-487D-BB33-CAE223E69B03}"/>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3E5D90C3-65DF-4269-838C-1C3802E22023}"/>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D2DDD07D-5174-49DA-8C93-45CA8EAE8D40}"/>
              </a:ext>
            </a:extLst>
          </p:cNvPr>
          <p:cNvSpPr>
            <a:spLocks noGrp="1"/>
          </p:cNvSpPr>
          <p:nvPr>
            <p:ph type="dt" sz="half" idx="10"/>
          </p:nvPr>
        </p:nvSpPr>
        <p:spPr/>
        <p:txBody>
          <a:bodyPr/>
          <a:lstStyle/>
          <a:p>
            <a:fld id="{C858F2E9-5724-40D7-A084-8A9A9CED4F62}" type="datetimeFigureOut">
              <a:rPr lang="el-GR" smtClean="0"/>
              <a:t>11/6/2019</a:t>
            </a:fld>
            <a:endParaRPr lang="el-GR"/>
          </a:p>
        </p:txBody>
      </p:sp>
      <p:sp>
        <p:nvSpPr>
          <p:cNvPr id="5" name="Θέση υποσέλιδου 4">
            <a:extLst>
              <a:ext uri="{FF2B5EF4-FFF2-40B4-BE49-F238E27FC236}">
                <a16:creationId xmlns="" xmlns:a16="http://schemas.microsoft.com/office/drawing/2014/main" id="{7B543837-7E31-491D-BACF-47309DD209B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CBB4864E-F067-49EB-A3A4-497D2A4C5E02}"/>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35291288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FAD7298-5AF8-4835-97EB-C16ED6D23C1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3D2EC4FE-ACD0-4F71-A34B-36ED905061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 xmlns:a16="http://schemas.microsoft.com/office/drawing/2014/main" id="{0525369C-E8DA-4A41-A021-C2AFFA6BA4A0}"/>
              </a:ext>
            </a:extLst>
          </p:cNvPr>
          <p:cNvSpPr>
            <a:spLocks noGrp="1"/>
          </p:cNvSpPr>
          <p:nvPr>
            <p:ph type="dt" sz="half" idx="10"/>
          </p:nvPr>
        </p:nvSpPr>
        <p:spPr/>
        <p:txBody>
          <a:bodyPr/>
          <a:lstStyle/>
          <a:p>
            <a:fld id="{77C47DEE-5753-44EA-A073-053903F4D65C}" type="datetimeFigureOut">
              <a:rPr lang="el-GR" smtClean="0"/>
              <a:t>11/6/2019</a:t>
            </a:fld>
            <a:endParaRPr lang="el-GR"/>
          </a:p>
        </p:txBody>
      </p:sp>
      <p:sp>
        <p:nvSpPr>
          <p:cNvPr id="5" name="Θέση υποσέλιδου 4">
            <a:extLst>
              <a:ext uri="{FF2B5EF4-FFF2-40B4-BE49-F238E27FC236}">
                <a16:creationId xmlns="" xmlns:a16="http://schemas.microsoft.com/office/drawing/2014/main" id="{09E6631D-4B2B-42B6-B88C-990FA7605C6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54B4A319-5C9B-46DF-96B8-F30BC39F7913}"/>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94177447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8DD86A31-D5EC-46FA-A235-F151422FA94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052F68FD-8072-4020-B6C4-C8DEF5ACC9D2}"/>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 xmlns:a16="http://schemas.microsoft.com/office/drawing/2014/main" id="{CB43AF00-F0E0-4F57-8814-5AB4B0C031DB}"/>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 xmlns:a16="http://schemas.microsoft.com/office/drawing/2014/main" id="{89D9695B-1677-4255-A36B-ADA53963E256}"/>
              </a:ext>
            </a:extLst>
          </p:cNvPr>
          <p:cNvSpPr>
            <a:spLocks noGrp="1"/>
          </p:cNvSpPr>
          <p:nvPr>
            <p:ph type="dt" sz="half" idx="10"/>
          </p:nvPr>
        </p:nvSpPr>
        <p:spPr/>
        <p:txBody>
          <a:bodyPr/>
          <a:lstStyle/>
          <a:p>
            <a:fld id="{77C47DEE-5753-44EA-A073-053903F4D65C}" type="datetimeFigureOut">
              <a:rPr lang="el-GR" smtClean="0"/>
              <a:t>11/6/2019</a:t>
            </a:fld>
            <a:endParaRPr lang="el-GR"/>
          </a:p>
        </p:txBody>
      </p:sp>
      <p:sp>
        <p:nvSpPr>
          <p:cNvPr id="6" name="Θέση υποσέλιδου 5">
            <a:extLst>
              <a:ext uri="{FF2B5EF4-FFF2-40B4-BE49-F238E27FC236}">
                <a16:creationId xmlns="" xmlns:a16="http://schemas.microsoft.com/office/drawing/2014/main" id="{32F05351-67C2-46C6-A91C-414650F2CC4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7D2959A3-E6A4-4BB0-BE95-F23CF5F5668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2987406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41550276-9848-4578-8364-691220AD21E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11C9CFA5-81EF-4418-9CE2-C9EB8CE5F8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 xmlns:a16="http://schemas.microsoft.com/office/drawing/2014/main" id="{8144BA92-B3F1-426D-9721-D505666C5228}"/>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 xmlns:a16="http://schemas.microsoft.com/office/drawing/2014/main" id="{34964523-2FE6-420B-BF7F-3ED5906588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 xmlns:a16="http://schemas.microsoft.com/office/drawing/2014/main" id="{4EE8D821-AC0B-4F1C-AC1B-68CAEA6E8CA5}"/>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 xmlns:a16="http://schemas.microsoft.com/office/drawing/2014/main" id="{0836FDB2-AE28-437A-B450-FC5FA0970633}"/>
              </a:ext>
            </a:extLst>
          </p:cNvPr>
          <p:cNvSpPr>
            <a:spLocks noGrp="1"/>
          </p:cNvSpPr>
          <p:nvPr>
            <p:ph type="dt" sz="half" idx="10"/>
          </p:nvPr>
        </p:nvSpPr>
        <p:spPr/>
        <p:txBody>
          <a:bodyPr/>
          <a:lstStyle/>
          <a:p>
            <a:fld id="{77C47DEE-5753-44EA-A073-053903F4D65C}" type="datetimeFigureOut">
              <a:rPr lang="el-GR" smtClean="0"/>
              <a:t>11/6/2019</a:t>
            </a:fld>
            <a:endParaRPr lang="el-GR"/>
          </a:p>
        </p:txBody>
      </p:sp>
      <p:sp>
        <p:nvSpPr>
          <p:cNvPr id="8" name="Θέση υποσέλιδου 7">
            <a:extLst>
              <a:ext uri="{FF2B5EF4-FFF2-40B4-BE49-F238E27FC236}">
                <a16:creationId xmlns="" xmlns:a16="http://schemas.microsoft.com/office/drawing/2014/main" id="{3CC56F37-5360-4ED6-9EFB-B4959D6A052A}"/>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 xmlns:a16="http://schemas.microsoft.com/office/drawing/2014/main" id="{8423FDBB-6E0A-4AD0-AD73-FB22040EE5F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188523971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2BE337C-659B-44A0-815E-1CE7F2FDBE9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 xmlns:a16="http://schemas.microsoft.com/office/drawing/2014/main" id="{59D7B6A3-3626-4AD7-97D4-F6210A23721E}"/>
              </a:ext>
            </a:extLst>
          </p:cNvPr>
          <p:cNvSpPr>
            <a:spLocks noGrp="1"/>
          </p:cNvSpPr>
          <p:nvPr>
            <p:ph type="dt" sz="half" idx="10"/>
          </p:nvPr>
        </p:nvSpPr>
        <p:spPr/>
        <p:txBody>
          <a:bodyPr/>
          <a:lstStyle/>
          <a:p>
            <a:fld id="{77C47DEE-5753-44EA-A073-053903F4D65C}" type="datetimeFigureOut">
              <a:rPr lang="el-GR" smtClean="0"/>
              <a:t>11/6/2019</a:t>
            </a:fld>
            <a:endParaRPr lang="el-GR"/>
          </a:p>
        </p:txBody>
      </p:sp>
      <p:sp>
        <p:nvSpPr>
          <p:cNvPr id="4" name="Θέση υποσέλιδου 3">
            <a:extLst>
              <a:ext uri="{FF2B5EF4-FFF2-40B4-BE49-F238E27FC236}">
                <a16:creationId xmlns="" xmlns:a16="http://schemas.microsoft.com/office/drawing/2014/main" id="{D50B290B-CDC6-4F07-927A-EB7F796E2DA3}"/>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 xmlns:a16="http://schemas.microsoft.com/office/drawing/2014/main" id="{5AD0E512-8E7A-4A77-8496-D36864CFC6EE}"/>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22446073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 xmlns:a16="http://schemas.microsoft.com/office/drawing/2014/main" id="{05F803E6-97F1-4D9B-A18A-566A4A16D1A4}"/>
              </a:ext>
            </a:extLst>
          </p:cNvPr>
          <p:cNvSpPr>
            <a:spLocks noGrp="1"/>
          </p:cNvSpPr>
          <p:nvPr>
            <p:ph type="dt" sz="half" idx="10"/>
          </p:nvPr>
        </p:nvSpPr>
        <p:spPr/>
        <p:txBody>
          <a:bodyPr/>
          <a:lstStyle/>
          <a:p>
            <a:fld id="{77C47DEE-5753-44EA-A073-053903F4D65C}" type="datetimeFigureOut">
              <a:rPr lang="el-GR" smtClean="0"/>
              <a:t>11/6/2019</a:t>
            </a:fld>
            <a:endParaRPr lang="el-GR"/>
          </a:p>
        </p:txBody>
      </p:sp>
      <p:sp>
        <p:nvSpPr>
          <p:cNvPr id="3" name="Θέση υποσέλιδου 2">
            <a:extLst>
              <a:ext uri="{FF2B5EF4-FFF2-40B4-BE49-F238E27FC236}">
                <a16:creationId xmlns="" xmlns:a16="http://schemas.microsoft.com/office/drawing/2014/main" id="{D16003C0-6EB6-4C9B-A531-7B4E3CE4C6E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 xmlns:a16="http://schemas.microsoft.com/office/drawing/2014/main" id="{2EA301AA-05AA-466A-BB11-E4CEB6F9F9F8}"/>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7065816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FEAAEFBB-DCF4-46CF-9FC6-8D65BCEB99F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DFACB05B-E524-44F7-BF66-694B0E3338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 xmlns:a16="http://schemas.microsoft.com/office/drawing/2014/main" id="{5473C60C-80C9-4542-852E-B22F6BA607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5209058B-2FCA-4D37-A928-B77A09F78313}"/>
              </a:ext>
            </a:extLst>
          </p:cNvPr>
          <p:cNvSpPr>
            <a:spLocks noGrp="1"/>
          </p:cNvSpPr>
          <p:nvPr>
            <p:ph type="dt" sz="half" idx="10"/>
          </p:nvPr>
        </p:nvSpPr>
        <p:spPr/>
        <p:txBody>
          <a:bodyPr/>
          <a:lstStyle/>
          <a:p>
            <a:fld id="{77C47DEE-5753-44EA-A073-053903F4D65C}" type="datetimeFigureOut">
              <a:rPr lang="el-GR" smtClean="0"/>
              <a:t>11/6/2019</a:t>
            </a:fld>
            <a:endParaRPr lang="el-GR"/>
          </a:p>
        </p:txBody>
      </p:sp>
      <p:sp>
        <p:nvSpPr>
          <p:cNvPr id="6" name="Θέση υποσέλιδου 5">
            <a:extLst>
              <a:ext uri="{FF2B5EF4-FFF2-40B4-BE49-F238E27FC236}">
                <a16:creationId xmlns="" xmlns:a16="http://schemas.microsoft.com/office/drawing/2014/main" id="{2F8D9052-7B1B-4DEA-BE59-76E1CA20603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7F7BFCBB-BB2D-41CB-8EF4-1D6154D0585F}"/>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54644047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7AA72A12-B4CE-41C0-824E-4DB22C0C50F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 xmlns:a16="http://schemas.microsoft.com/office/drawing/2014/main" id="{4331ABF6-AF41-4DA6-82BC-340BA63822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 xmlns:a16="http://schemas.microsoft.com/office/drawing/2014/main" id="{D4AD854A-F202-4241-AFA5-8F8D5175F3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D2D25601-E5C6-4DAA-A438-750D7B0C4393}"/>
              </a:ext>
            </a:extLst>
          </p:cNvPr>
          <p:cNvSpPr>
            <a:spLocks noGrp="1"/>
          </p:cNvSpPr>
          <p:nvPr>
            <p:ph type="dt" sz="half" idx="10"/>
          </p:nvPr>
        </p:nvSpPr>
        <p:spPr/>
        <p:txBody>
          <a:bodyPr/>
          <a:lstStyle/>
          <a:p>
            <a:fld id="{77C47DEE-5753-44EA-A073-053903F4D65C}" type="datetimeFigureOut">
              <a:rPr lang="el-GR" smtClean="0"/>
              <a:t>11/6/2019</a:t>
            </a:fld>
            <a:endParaRPr lang="el-GR"/>
          </a:p>
        </p:txBody>
      </p:sp>
      <p:sp>
        <p:nvSpPr>
          <p:cNvPr id="6" name="Θέση υποσέλιδου 5">
            <a:extLst>
              <a:ext uri="{FF2B5EF4-FFF2-40B4-BE49-F238E27FC236}">
                <a16:creationId xmlns="" xmlns:a16="http://schemas.microsoft.com/office/drawing/2014/main" id="{C1A411BF-7CE1-4136-85D0-CEA759EB38C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EBD64BFB-00A3-49A7-B9AF-C93C938A5D40}"/>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0686341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 xmlns:a16="http://schemas.microsoft.com/office/drawing/2014/main" id="{992F1800-E376-4EAC-8DCE-EF767BC9FA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93EDA18A-E08C-433A-8864-CE510E638F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F5AF37D2-402E-4529-9EEC-414BB35C59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C47DEE-5753-44EA-A073-053903F4D65C}" type="datetimeFigureOut">
              <a:rPr lang="el-GR" smtClean="0"/>
              <a:t>11/6/2019</a:t>
            </a:fld>
            <a:endParaRPr lang="el-GR"/>
          </a:p>
        </p:txBody>
      </p:sp>
      <p:sp>
        <p:nvSpPr>
          <p:cNvPr id="5" name="Θέση υποσέλιδου 4">
            <a:extLst>
              <a:ext uri="{FF2B5EF4-FFF2-40B4-BE49-F238E27FC236}">
                <a16:creationId xmlns="" xmlns:a16="http://schemas.microsoft.com/office/drawing/2014/main" id="{3CF16FB6-3B9A-47F7-BC11-0CD0D44781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 xmlns:a16="http://schemas.microsoft.com/office/drawing/2014/main" id="{1A057F2B-A2D8-4FC1-B53F-4487A38756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6C20E-1D6A-4E7C-944C-DE305A6F1CA5}" type="slidenum">
              <a:rPr lang="el-GR" smtClean="0"/>
              <a:t>‹#›</a:t>
            </a:fld>
            <a:endParaRPr lang="el-GR"/>
          </a:p>
        </p:txBody>
      </p:sp>
    </p:spTree>
    <p:extLst>
      <p:ext uri="{BB962C8B-B14F-4D97-AF65-F5344CB8AC3E}">
        <p14:creationId xmlns:p14="http://schemas.microsoft.com/office/powerpoint/2010/main" val="1777641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 xmlns:a16="http://schemas.microsoft.com/office/drawing/2014/main" id="{090B047C-531C-430F-8F6D-9B460BA6DE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64257425-1B20-436C-B5C5-FBC62A696D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7201C9FB-C3C6-4347-862A-4772F84ED5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C47DEE-5753-44EA-A073-053903F4D65C}" type="datetimeFigureOut">
              <a:rPr lang="el-GR" smtClean="0"/>
              <a:t>11/6/2019</a:t>
            </a:fld>
            <a:endParaRPr lang="el-GR"/>
          </a:p>
        </p:txBody>
      </p:sp>
      <p:sp>
        <p:nvSpPr>
          <p:cNvPr id="5" name="Θέση υποσέλιδου 4">
            <a:extLst>
              <a:ext uri="{FF2B5EF4-FFF2-40B4-BE49-F238E27FC236}">
                <a16:creationId xmlns="" xmlns:a16="http://schemas.microsoft.com/office/drawing/2014/main" id="{C8F6D420-0324-4E65-BB46-9115938DFE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 xmlns:a16="http://schemas.microsoft.com/office/drawing/2014/main" id="{269C83F9-D80A-4FB9-B145-DC33032F36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6C20E-1D6A-4E7C-944C-DE305A6F1CA5}" type="slidenum">
              <a:rPr lang="el-GR" smtClean="0"/>
              <a:t>‹#›</a:t>
            </a:fld>
            <a:endParaRPr lang="el-GR"/>
          </a:p>
        </p:txBody>
      </p:sp>
    </p:spTree>
    <p:extLst>
      <p:ext uri="{BB962C8B-B14F-4D97-AF65-F5344CB8AC3E}">
        <p14:creationId xmlns:p14="http://schemas.microsoft.com/office/powerpoint/2010/main" val="2635253120"/>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emf"/><Relationship Id="rId1" Type="http://schemas.openxmlformats.org/officeDocument/2006/relationships/slideLayout" Target="../slideLayouts/slideLayout13.xml"/><Relationship Id="rId5" Type="http://schemas.openxmlformats.org/officeDocument/2006/relationships/image" Target="../media/image10.emf"/><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4.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13.xml"/><Relationship Id="rId5" Type="http://schemas.openxmlformats.org/officeDocument/2006/relationships/image" Target="../media/image7.png"/><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 xmlns:a16="http://schemas.microsoft.com/office/drawing/2014/main" id="{3D7572E8-3EBF-4C0C-8292-5F55C4EF3663}"/>
              </a:ext>
            </a:extLst>
          </p:cNvPr>
          <p:cNvSpPr>
            <a:spLocks noGrp="1"/>
          </p:cNvSpPr>
          <p:nvPr>
            <p:ph type="subTitle" idx="1"/>
          </p:nvPr>
        </p:nvSpPr>
        <p:spPr>
          <a:xfrm>
            <a:off x="4155772" y="3105126"/>
            <a:ext cx="8107681" cy="647745"/>
          </a:xfrm>
        </p:spPr>
        <p:txBody>
          <a:bodyPr>
            <a:normAutofit/>
          </a:bodyPr>
          <a:lstStyle/>
          <a:p>
            <a:r>
              <a:rPr lang="el-GR" dirty="0"/>
              <a:t>Παναγιώτης Δημητρόπουλος </a:t>
            </a:r>
          </a:p>
        </p:txBody>
      </p:sp>
      <p:pic>
        <p:nvPicPr>
          <p:cNvPr id="6" name="Εικόνα 5">
            <a:extLst>
              <a:ext uri="{FF2B5EF4-FFF2-40B4-BE49-F238E27FC236}">
                <a16:creationId xmlns="" xmlns:a16="http://schemas.microsoft.com/office/drawing/2014/main" id="{D2BFA527-E85F-43EC-9143-639D1AA967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87514" y="4834518"/>
            <a:ext cx="1572423" cy="1518682"/>
          </a:xfrm>
          <a:prstGeom prst="rect">
            <a:avLst/>
          </a:prstGeom>
        </p:spPr>
      </p:pic>
      <p:sp>
        <p:nvSpPr>
          <p:cNvPr id="8" name="Υπότιτλος 2">
            <a:extLst>
              <a:ext uri="{FF2B5EF4-FFF2-40B4-BE49-F238E27FC236}">
                <a16:creationId xmlns="" xmlns:a16="http://schemas.microsoft.com/office/drawing/2014/main" id="{999AB7B1-2CA7-4F2E-91BE-62A4C3CC57D6}"/>
              </a:ext>
            </a:extLst>
          </p:cNvPr>
          <p:cNvSpPr txBox="1">
            <a:spLocks/>
          </p:cNvSpPr>
          <p:nvPr/>
        </p:nvSpPr>
        <p:spPr>
          <a:xfrm>
            <a:off x="4634743" y="977001"/>
            <a:ext cx="7149738" cy="209295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l-GR" sz="5400" dirty="0"/>
              <a:t>Χρηματοοικονομική και Διοικητική Λογιστική</a:t>
            </a:r>
          </a:p>
        </p:txBody>
      </p:sp>
      <p:pic>
        <p:nvPicPr>
          <p:cNvPr id="7" name="Εικόνα 6">
            <a:extLst>
              <a:ext uri="{FF2B5EF4-FFF2-40B4-BE49-F238E27FC236}">
                <a16:creationId xmlns="" xmlns:a16="http://schemas.microsoft.com/office/drawing/2014/main" id="{BBFB01D5-47FA-4559-A424-7785E15D7D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1008" y="629763"/>
            <a:ext cx="3848950" cy="5598473"/>
          </a:xfrm>
          <a:prstGeom prst="rect">
            <a:avLst/>
          </a:prstGeom>
        </p:spPr>
      </p:pic>
    </p:spTree>
    <p:extLst>
      <p:ext uri="{BB962C8B-B14F-4D97-AF65-F5344CB8AC3E}">
        <p14:creationId xmlns:p14="http://schemas.microsoft.com/office/powerpoint/2010/main" val="77276542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a:solidFill>
                  <a:schemeClr val="bg1"/>
                </a:solidFill>
              </a:rPr>
              <a:t>: Πηγές και χρήσεις ταμειακών διαθεσίμων</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33912788"/>
              </p:ext>
            </p:extLst>
          </p:nvPr>
        </p:nvGraphicFramePr>
        <p:xfrm>
          <a:off x="1395211" y="2074292"/>
          <a:ext cx="9401578" cy="3689350"/>
        </p:xfrm>
        <a:graphic>
          <a:graphicData uri="http://schemas.openxmlformats.org/drawingml/2006/table">
            <a:tbl>
              <a:tblPr firstRow="1" firstCol="1" lastRow="1" lastCol="1" bandRow="1" bandCol="1"/>
              <a:tblGrid>
                <a:gridCol w="4700789"/>
                <a:gridCol w="4700789"/>
              </a:tblGrid>
              <a:tr h="0">
                <a:tc>
                  <a:txBody>
                    <a:bodyPr/>
                    <a:lstStyle/>
                    <a:p>
                      <a:pPr algn="ctr">
                        <a:lnSpc>
                          <a:spcPct val="150000"/>
                        </a:lnSpc>
                        <a:spcAft>
                          <a:spcPts val="0"/>
                        </a:spcAft>
                      </a:pPr>
                      <a:r>
                        <a:rPr lang="el-GR" sz="1800" b="1" dirty="0">
                          <a:effectLst/>
                          <a:latin typeface="Calibri" panose="020F0502020204030204" pitchFamily="34" charset="0"/>
                          <a:ea typeface="Calibri" panose="020F0502020204030204" pitchFamily="34" charset="0"/>
                          <a:cs typeface="Times New Roman" panose="02020603050405020304" pitchFamily="18" charset="0"/>
                        </a:rPr>
                        <a:t>ΠΗΓΕΣ-ΑΥΞΗΣΕΙΣ ΤΑΜΕΙΟΥ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800" b="1">
                          <a:effectLst/>
                          <a:latin typeface="Calibri" panose="020F0502020204030204" pitchFamily="34" charset="0"/>
                          <a:ea typeface="Calibri" panose="020F0502020204030204" pitchFamily="34" charset="0"/>
                          <a:cs typeface="Times New Roman" panose="02020603050405020304" pitchFamily="18" charset="0"/>
                        </a:rPr>
                        <a:t>ΧΡΗΣΕΙΣ-ΜΕΙΩΣΕΙΣ ΤΑΜΕΙΟΥ</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Πώληση Εμπορευμάτων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800">
                          <a:effectLst/>
                          <a:latin typeface="Calibri" panose="020F0502020204030204" pitchFamily="34" charset="0"/>
                          <a:ea typeface="Calibri" panose="020F0502020204030204" pitchFamily="34" charset="0"/>
                          <a:cs typeface="Times New Roman" panose="02020603050405020304" pitchFamily="18" charset="0"/>
                        </a:rPr>
                        <a:t>Πληρωμή Υποχρεώσεων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Είσπραξη Απαιτήσεων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Πληρωμή Εξόδων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800">
                          <a:effectLst/>
                          <a:latin typeface="Calibri" panose="020F0502020204030204" pitchFamily="34" charset="0"/>
                          <a:ea typeface="Calibri" panose="020F0502020204030204" pitchFamily="34" charset="0"/>
                          <a:cs typeface="Times New Roman" panose="02020603050405020304" pitchFamily="18" charset="0"/>
                        </a:rPr>
                        <a:t>Αύξηση Μετοχικού Κεφαλαίου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Αγορά Αποθεμάτων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800">
                          <a:effectLst/>
                          <a:latin typeface="Calibri" panose="020F0502020204030204" pitchFamily="34" charset="0"/>
                          <a:ea typeface="Calibri" panose="020F0502020204030204" pitchFamily="34" charset="0"/>
                          <a:cs typeface="Times New Roman" panose="02020603050405020304" pitchFamily="18" charset="0"/>
                        </a:rPr>
                        <a:t>Λήψη Δανείων (Βραχ.-Μακροπρ.)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Εξόφληση Μακροπρόθεσμου Χρέους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800">
                          <a:effectLst/>
                          <a:latin typeface="Calibri" panose="020F0502020204030204" pitchFamily="34" charset="0"/>
                          <a:ea typeface="Calibri" panose="020F0502020204030204" pitchFamily="34" charset="0"/>
                          <a:cs typeface="Times New Roman" panose="02020603050405020304" pitchFamily="18" charset="0"/>
                        </a:rPr>
                        <a:t>Πώληση Παγίων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Αγορά Συμμετοχών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800">
                          <a:effectLst/>
                          <a:latin typeface="Calibri" panose="020F0502020204030204" pitchFamily="34" charset="0"/>
                          <a:ea typeface="Calibri" panose="020F0502020204030204" pitchFamily="34" charset="0"/>
                          <a:cs typeface="Times New Roman" panose="02020603050405020304" pitchFamily="18" charset="0"/>
                        </a:rPr>
                        <a:t>Πώληση Επενδύσεων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Πληρωμή Μερίσματος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800">
                          <a:effectLst/>
                          <a:latin typeface="Calibri" panose="020F0502020204030204" pitchFamily="34" charset="0"/>
                          <a:ea typeface="Calibri" panose="020F0502020204030204" pitchFamily="34" charset="0"/>
                          <a:cs typeface="Times New Roman" panose="02020603050405020304" pitchFamily="18" charset="0"/>
                        </a:rPr>
                        <a:t>Είσπραξη Μερισμάτων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Αγορά Παγίου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800">
                          <a:effectLst/>
                          <a:latin typeface="Calibri" panose="020F0502020204030204" pitchFamily="34" charset="0"/>
                          <a:ea typeface="Calibri" panose="020F0502020204030204" pitchFamily="34" charset="0"/>
                          <a:cs typeface="Times New Roman" panose="02020603050405020304" pitchFamily="18" charset="0"/>
                        </a:rPr>
                        <a:t>Είσπραξη Τόκων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Πληρωμή Τόκων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800">
                          <a:effectLst/>
                          <a:latin typeface="Calibri" panose="020F0502020204030204" pitchFamily="34" charset="0"/>
                          <a:ea typeface="Calibri" panose="020F0502020204030204" pitchFamily="34" charset="0"/>
                          <a:cs typeface="Times New Roman" panose="02020603050405020304" pitchFamily="18" charset="0"/>
                        </a:rPr>
                        <a:t>Είσπραξη Εσόδων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Αγορά Χρεογράφων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10</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01233777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a:solidFill>
                  <a:schemeClr val="bg1"/>
                </a:solidFill>
              </a:rPr>
              <a:t>: Ταμειακές ροές από λειτουργικές δραστηριότητες</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1699878409"/>
              </p:ext>
            </p:extLst>
          </p:nvPr>
        </p:nvGraphicFramePr>
        <p:xfrm>
          <a:off x="1592444" y="1734165"/>
          <a:ext cx="9023584" cy="4339971"/>
        </p:xfrm>
        <a:graphic>
          <a:graphicData uri="http://schemas.openxmlformats.org/drawingml/2006/table">
            <a:tbl>
              <a:tblPr firstRow="1" firstCol="1" lastRow="1" lastCol="1" bandRow="1" bandCol="1"/>
              <a:tblGrid>
                <a:gridCol w="4511792"/>
                <a:gridCol w="4511792"/>
              </a:tblGrid>
              <a:tr h="0">
                <a:tc>
                  <a:txBody>
                    <a:bodyPr/>
                    <a:lstStyle/>
                    <a:p>
                      <a:pPr algn="ctr">
                        <a:lnSpc>
                          <a:spcPct val="150000"/>
                        </a:lnSpc>
                        <a:spcAft>
                          <a:spcPts val="0"/>
                        </a:spcAft>
                      </a:pPr>
                      <a:r>
                        <a:rPr lang="el-GR" sz="1500" b="1" dirty="0">
                          <a:effectLst/>
                          <a:latin typeface="Calibri" panose="020F0502020204030204" pitchFamily="34" charset="0"/>
                          <a:ea typeface="Calibri" panose="020F0502020204030204" pitchFamily="34" charset="0"/>
                          <a:cs typeface="Times New Roman" panose="02020603050405020304" pitchFamily="18" charset="0"/>
                        </a:rPr>
                        <a:t>ΤΑΜΕΙΑΚΕΣ ΕΙΣΡΟΕΣ</a:t>
                      </a:r>
                      <a:endParaRPr lang="el-GR"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500" b="1">
                          <a:effectLst/>
                          <a:latin typeface="Calibri" panose="020F0502020204030204" pitchFamily="34" charset="0"/>
                          <a:ea typeface="Calibri" panose="020F0502020204030204" pitchFamily="34" charset="0"/>
                          <a:cs typeface="Times New Roman" panose="02020603050405020304" pitchFamily="18" charset="0"/>
                        </a:rPr>
                        <a:t>ΤΑΜΕΙΑΚΕΣ ΕΚΡΟΕΣ</a:t>
                      </a:r>
                      <a:endParaRPr lang="el-GR" sz="15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500" dirty="0">
                          <a:effectLst/>
                          <a:latin typeface="Calibri" panose="020F0502020204030204" pitchFamily="34" charset="0"/>
                          <a:ea typeface="Calibri" panose="020F0502020204030204" pitchFamily="34" charset="0"/>
                          <a:cs typeface="Times New Roman" panose="02020603050405020304" pitchFamily="18" charset="0"/>
                        </a:rPr>
                        <a:t>Πωλήσεις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500">
                          <a:effectLst/>
                          <a:latin typeface="Calibri" panose="020F0502020204030204" pitchFamily="34" charset="0"/>
                          <a:ea typeface="Calibri" panose="020F0502020204030204" pitchFamily="34" charset="0"/>
                          <a:cs typeface="Times New Roman" panose="02020603050405020304" pitchFamily="18" charset="0"/>
                        </a:rPr>
                        <a:t>Κόστος Πωληθέντων(μείον Αποσβέσεις και Προβλέψεις)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500" dirty="0">
                          <a:effectLst/>
                          <a:latin typeface="Calibri" panose="020F0502020204030204" pitchFamily="34" charset="0"/>
                          <a:ea typeface="Calibri" panose="020F0502020204030204" pitchFamily="34" charset="0"/>
                          <a:cs typeface="Times New Roman" panose="02020603050405020304" pitchFamily="18" charset="0"/>
                        </a:rPr>
                        <a:t>Έκτακτα και Ανόργανα Έσοδα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500">
                          <a:effectLst/>
                          <a:latin typeface="Calibri" panose="020F0502020204030204" pitchFamily="34" charset="0"/>
                          <a:ea typeface="Calibri" panose="020F0502020204030204" pitchFamily="34" charset="0"/>
                          <a:cs typeface="Times New Roman" panose="02020603050405020304" pitchFamily="18" charset="0"/>
                        </a:rPr>
                        <a:t>Έξοδα Λειτουργίας, Διοικήσεως, Έρευνας, κ.λ.π.</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500" dirty="0">
                          <a:effectLst/>
                          <a:latin typeface="Calibri" panose="020F0502020204030204" pitchFamily="34" charset="0"/>
                          <a:ea typeface="Calibri" panose="020F0502020204030204" pitchFamily="34" charset="0"/>
                          <a:cs typeface="Times New Roman" panose="02020603050405020304" pitchFamily="18" charset="0"/>
                        </a:rPr>
                        <a:t>Έσοδα προηγούμενων χρήσεων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500" dirty="0">
                          <a:effectLst/>
                          <a:latin typeface="Calibri" panose="020F0502020204030204" pitchFamily="34" charset="0"/>
                          <a:ea typeface="Calibri" panose="020F0502020204030204" pitchFamily="34" charset="0"/>
                          <a:cs typeface="Times New Roman" panose="02020603050405020304" pitchFamily="18" charset="0"/>
                        </a:rPr>
                        <a:t>Αγορά Αποθεμάτων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500">
                          <a:effectLst/>
                          <a:latin typeface="Calibri" panose="020F0502020204030204" pitchFamily="34" charset="0"/>
                          <a:ea typeface="Calibri" panose="020F0502020204030204" pitchFamily="34" charset="0"/>
                          <a:cs typeface="Times New Roman" panose="02020603050405020304" pitchFamily="18" charset="0"/>
                        </a:rPr>
                        <a:t>Πιστωτικοί Τόκοι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500" dirty="0">
                          <a:effectLst/>
                          <a:latin typeface="Calibri" panose="020F0502020204030204" pitchFamily="34" charset="0"/>
                          <a:ea typeface="Calibri" panose="020F0502020204030204" pitchFamily="34" charset="0"/>
                          <a:cs typeface="Times New Roman" panose="02020603050405020304" pitchFamily="18" charset="0"/>
                        </a:rPr>
                        <a:t>Μείωση Βραχυπρόθεσμων Υποχρεώσεων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500">
                          <a:effectLst/>
                          <a:latin typeface="Calibri" panose="020F0502020204030204" pitchFamily="34" charset="0"/>
                          <a:ea typeface="Calibri" panose="020F0502020204030204" pitchFamily="34" charset="0"/>
                          <a:cs typeface="Times New Roman" panose="02020603050405020304" pitchFamily="18" charset="0"/>
                        </a:rPr>
                        <a:t>Έσοδα Χρεογράφων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500" dirty="0">
                          <a:effectLst/>
                          <a:latin typeface="Calibri" panose="020F0502020204030204" pitchFamily="34" charset="0"/>
                          <a:ea typeface="Calibri" panose="020F0502020204030204" pitchFamily="34" charset="0"/>
                          <a:cs typeface="Times New Roman" panose="02020603050405020304" pitchFamily="18" charset="0"/>
                        </a:rPr>
                        <a:t>Φόροι Εισοδήματος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500">
                          <a:effectLst/>
                          <a:latin typeface="Calibri" panose="020F0502020204030204" pitchFamily="34" charset="0"/>
                          <a:ea typeface="Calibri" panose="020F0502020204030204" pitchFamily="34" charset="0"/>
                          <a:cs typeface="Times New Roman" panose="02020603050405020304" pitchFamily="18" charset="0"/>
                        </a:rPr>
                        <a:t>Πώληση Χρεογράφων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500" dirty="0">
                          <a:effectLst/>
                          <a:latin typeface="Calibri" panose="020F0502020204030204" pitchFamily="34" charset="0"/>
                          <a:ea typeface="Calibri" panose="020F0502020204030204" pitchFamily="34" charset="0"/>
                          <a:cs typeface="Times New Roman" panose="02020603050405020304" pitchFamily="18" charset="0"/>
                        </a:rPr>
                        <a:t>Μείωση υποχρεώσεων από φόρους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500">
                          <a:effectLst/>
                          <a:latin typeface="Calibri" panose="020F0502020204030204" pitchFamily="34" charset="0"/>
                          <a:ea typeface="Calibri" panose="020F0502020204030204" pitchFamily="34" charset="0"/>
                          <a:cs typeface="Times New Roman" panose="02020603050405020304" pitchFamily="18" charset="0"/>
                        </a:rPr>
                        <a:t>Μείωση Απαιτήσεων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1500" dirty="0">
                          <a:effectLst/>
                          <a:latin typeface="Calibri" panose="020F0502020204030204" pitchFamily="34" charset="0"/>
                          <a:ea typeface="Calibri" panose="020F0502020204030204" pitchFamily="34" charset="0"/>
                          <a:cs typeface="Times New Roman" panose="02020603050405020304" pitchFamily="18" charset="0"/>
                        </a:rPr>
                        <a:t>Αφαιρούνται: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50000"/>
                        </a:lnSpc>
                        <a:spcAft>
                          <a:spcPts val="0"/>
                        </a:spcAft>
                      </a:pPr>
                      <a:r>
                        <a:rPr lang="el-GR" sz="1500">
                          <a:effectLst/>
                          <a:latin typeface="Calibri" panose="020F0502020204030204" pitchFamily="34" charset="0"/>
                          <a:ea typeface="Calibri" panose="020F0502020204030204" pitchFamily="34" charset="0"/>
                          <a:cs typeface="Times New Roman" panose="02020603050405020304" pitchFamily="18" charset="0"/>
                        </a:rPr>
                        <a:t>Αφαιρούνται: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1500" dirty="0">
                          <a:effectLst/>
                          <a:latin typeface="Calibri" panose="020F0502020204030204" pitchFamily="34" charset="0"/>
                          <a:ea typeface="Calibri" panose="020F0502020204030204" pitchFamily="34" charset="0"/>
                          <a:cs typeface="Times New Roman" panose="02020603050405020304" pitchFamily="18" charset="0"/>
                        </a:rPr>
                        <a:t>Μείωση Αποθεμάτων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50000"/>
                        </a:lnSpc>
                        <a:spcAft>
                          <a:spcPts val="0"/>
                        </a:spcAft>
                      </a:pPr>
                      <a:r>
                        <a:rPr lang="el-GR" sz="1500">
                          <a:effectLst/>
                          <a:latin typeface="Calibri" panose="020F0502020204030204" pitchFamily="34" charset="0"/>
                          <a:ea typeface="Calibri" panose="020F0502020204030204" pitchFamily="34" charset="0"/>
                          <a:cs typeface="Times New Roman" panose="02020603050405020304" pitchFamily="18" charset="0"/>
                        </a:rPr>
                        <a:t>Αγορά Χρεογράφων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1500" dirty="0">
                          <a:effectLst/>
                          <a:latin typeface="Calibri" panose="020F0502020204030204" pitchFamily="34" charset="0"/>
                          <a:ea typeface="Calibri" panose="020F0502020204030204" pitchFamily="34" charset="0"/>
                          <a:cs typeface="Times New Roman" panose="02020603050405020304" pitchFamily="18" charset="0"/>
                        </a:rPr>
                        <a:t>Αύξηση Βραχυπρόθεσμων Υποχρεώσεων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50000"/>
                        </a:lnSpc>
                        <a:spcAft>
                          <a:spcPts val="0"/>
                        </a:spcAft>
                      </a:pPr>
                      <a:r>
                        <a:rPr lang="el-GR" sz="1500">
                          <a:effectLst/>
                          <a:latin typeface="Calibri" panose="020F0502020204030204" pitchFamily="34" charset="0"/>
                          <a:ea typeface="Calibri" panose="020F0502020204030204" pitchFamily="34" charset="0"/>
                          <a:cs typeface="Times New Roman" panose="02020603050405020304" pitchFamily="18" charset="0"/>
                        </a:rPr>
                        <a:t>Αύξηση Απαιτήσεων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1500" dirty="0">
                          <a:effectLst/>
                          <a:latin typeface="Calibri" panose="020F0502020204030204" pitchFamily="34" charset="0"/>
                          <a:ea typeface="Calibri" panose="020F0502020204030204" pitchFamily="34" charset="0"/>
                          <a:cs typeface="Times New Roman" panose="02020603050405020304" pitchFamily="18" charset="0"/>
                        </a:rPr>
                        <a:t>Αύξηση υποχρεώσεων από φόρους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500" b="1">
                          <a:effectLst/>
                          <a:latin typeface="Calibri" panose="020F0502020204030204" pitchFamily="34" charset="0"/>
                          <a:ea typeface="Calibri" panose="020F0502020204030204" pitchFamily="34" charset="0"/>
                          <a:cs typeface="Times New Roman" panose="02020603050405020304" pitchFamily="18" charset="0"/>
                        </a:rPr>
                        <a:t>ΣΥΝΟΛΟ ΕΙΣΡΟΩΝ (Α1)</a:t>
                      </a:r>
                      <a:endParaRPr lang="el-GR" sz="15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500" b="1" dirty="0">
                          <a:effectLst/>
                          <a:latin typeface="Calibri" panose="020F0502020204030204" pitchFamily="34" charset="0"/>
                          <a:ea typeface="Calibri" panose="020F0502020204030204" pitchFamily="34" charset="0"/>
                          <a:cs typeface="Times New Roman" panose="02020603050405020304" pitchFamily="18" charset="0"/>
                        </a:rPr>
                        <a:t>ΣΥΝΟΛΟ ΕΚΡΟΩΝ (Α2)</a:t>
                      </a:r>
                      <a:endParaRPr lang="el-GR"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gridSpan="2">
                  <a:txBody>
                    <a:bodyPr/>
                    <a:lstStyle/>
                    <a:p>
                      <a:pPr algn="ctr">
                        <a:lnSpc>
                          <a:spcPct val="150000"/>
                        </a:lnSpc>
                        <a:spcAft>
                          <a:spcPts val="0"/>
                        </a:spcAft>
                      </a:pPr>
                      <a:r>
                        <a:rPr lang="el-GR" sz="1500" b="1" dirty="0">
                          <a:effectLst/>
                          <a:latin typeface="Calibri" panose="020F0502020204030204" pitchFamily="34" charset="0"/>
                          <a:ea typeface="Calibri" panose="020F0502020204030204" pitchFamily="34" charset="0"/>
                          <a:cs typeface="Times New Roman" panose="02020603050405020304" pitchFamily="18" charset="0"/>
                        </a:rPr>
                        <a:t> ΤΑΜΕΙΑΚΕΣ ΡΟΕΣ ΑΠΟ ΣΥΝΗΘΕΙΣ ΔΡΑΣΤΗΡΙΟΤΗΤΕΣ (Α=Α1-Α2)</a:t>
                      </a:r>
                      <a:endParaRPr lang="el-GR"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r>
            </a:tbl>
          </a:graphicData>
        </a:graphic>
      </p:graphicFrame>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11</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56506866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xfrm>
            <a:off x="838200" y="357696"/>
            <a:ext cx="10515600" cy="1325563"/>
          </a:xfrm>
          <a:solidFill>
            <a:srgbClr val="84899D"/>
          </a:solidFill>
        </p:spPr>
        <p:txBody>
          <a:bodyPr/>
          <a:lstStyle/>
          <a:p>
            <a:r>
              <a:rPr lang="el-GR" b="1" dirty="0">
                <a:solidFill>
                  <a:schemeClr val="bg1"/>
                </a:solidFill>
              </a:rPr>
              <a:t>Κεφάλαιο </a:t>
            </a:r>
            <a:r>
              <a:rPr lang="en-US" b="1" dirty="0">
                <a:solidFill>
                  <a:schemeClr val="bg1"/>
                </a:solidFill>
              </a:rPr>
              <a:t>9</a:t>
            </a:r>
            <a:r>
              <a:rPr lang="el-GR" dirty="0">
                <a:solidFill>
                  <a:schemeClr val="bg1"/>
                </a:solidFill>
              </a:rPr>
              <a:t>: Ταμειακές ροές από επενδυτικές δραστηριότητες</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888402235"/>
              </p:ext>
            </p:extLst>
          </p:nvPr>
        </p:nvGraphicFramePr>
        <p:xfrm>
          <a:off x="1983345" y="2204319"/>
          <a:ext cx="7598536" cy="3703320"/>
        </p:xfrm>
        <a:graphic>
          <a:graphicData uri="http://schemas.openxmlformats.org/drawingml/2006/table">
            <a:tbl>
              <a:tblPr firstRow="1" firstCol="1" lastRow="1" lastCol="1" bandRow="1" bandCol="1"/>
              <a:tblGrid>
                <a:gridCol w="3799268"/>
                <a:gridCol w="3799268"/>
              </a:tblGrid>
              <a:tr h="0">
                <a:tc>
                  <a:txBody>
                    <a:bodyPr/>
                    <a:lstStyle/>
                    <a:p>
                      <a:pPr algn="ctr">
                        <a:lnSpc>
                          <a:spcPct val="150000"/>
                        </a:lnSpc>
                        <a:spcAft>
                          <a:spcPts val="0"/>
                        </a:spcAft>
                      </a:pPr>
                      <a:r>
                        <a:rPr lang="el-GR" sz="1800" b="1" dirty="0">
                          <a:effectLst/>
                          <a:latin typeface="Calibri" panose="020F0502020204030204" pitchFamily="34" charset="0"/>
                          <a:ea typeface="Calibri" panose="020F0502020204030204" pitchFamily="34" charset="0"/>
                          <a:cs typeface="Times New Roman" panose="02020603050405020304" pitchFamily="18" charset="0"/>
                        </a:rPr>
                        <a:t>ΤΑΜΕΙΑΚΕΣ ΕΙΣΡΟΕΣ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800" b="1">
                          <a:effectLst/>
                          <a:latin typeface="Calibri" panose="020F0502020204030204" pitchFamily="34" charset="0"/>
                          <a:ea typeface="Calibri" panose="020F0502020204030204" pitchFamily="34" charset="0"/>
                          <a:cs typeface="Times New Roman" panose="02020603050405020304" pitchFamily="18" charset="0"/>
                        </a:rPr>
                        <a:t>ΤΑΜΕΙΑΚΕΣ ΕΚΡΟΕΣ</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Πώληση Ενσώματων-Ασώματων Παγίων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800">
                          <a:effectLst/>
                          <a:latin typeface="Calibri" panose="020F0502020204030204" pitchFamily="34" charset="0"/>
                          <a:ea typeface="Calibri" panose="020F0502020204030204" pitchFamily="34" charset="0"/>
                          <a:cs typeface="Times New Roman" panose="02020603050405020304" pitchFamily="18" charset="0"/>
                        </a:rPr>
                        <a:t>Αγορά Ενσώματων-Ασώματων Παγίων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Πώληση Συμμετοχών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Αγορά Συμμετοχών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800">
                          <a:effectLst/>
                          <a:latin typeface="Calibri" panose="020F0502020204030204" pitchFamily="34" charset="0"/>
                          <a:ea typeface="Calibri" panose="020F0502020204030204" pitchFamily="34" charset="0"/>
                          <a:cs typeface="Times New Roman" panose="02020603050405020304" pitchFamily="18" charset="0"/>
                        </a:rPr>
                        <a:t>Μείωση Μακροπρόθεσμων Απαιτήσεων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Αύξηση Μακροπρόθεσμων Απαιτήσεων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800">
                          <a:effectLst/>
                          <a:latin typeface="Calibri" panose="020F0502020204030204" pitchFamily="34" charset="0"/>
                          <a:ea typeface="Calibri" panose="020F0502020204030204" pitchFamily="34" charset="0"/>
                          <a:cs typeface="Times New Roman" panose="02020603050405020304" pitchFamily="18" charset="0"/>
                        </a:rPr>
                        <a:t>Έσοδα Συμμετοχών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Αύξηση Εξόδων Εγκατάστασης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800" b="1">
                          <a:effectLst/>
                          <a:latin typeface="Calibri" panose="020F0502020204030204" pitchFamily="34" charset="0"/>
                          <a:ea typeface="Calibri" panose="020F0502020204030204" pitchFamily="34" charset="0"/>
                          <a:cs typeface="Times New Roman" panose="02020603050405020304" pitchFamily="18" charset="0"/>
                        </a:rPr>
                        <a:t>ΣΥΝΟΛΟ ΕΙΣΡΟΩΝ (Β1)</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800" b="1" dirty="0">
                          <a:effectLst/>
                          <a:latin typeface="Calibri" panose="020F0502020204030204" pitchFamily="34" charset="0"/>
                          <a:ea typeface="Calibri" panose="020F0502020204030204" pitchFamily="34" charset="0"/>
                          <a:cs typeface="Times New Roman" panose="02020603050405020304" pitchFamily="18" charset="0"/>
                        </a:rPr>
                        <a:t>ΣΥΝΟΛΟ ΕΚΡΟΩΝ (Β2)</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gridSpan="2">
                  <a:txBody>
                    <a:bodyPr/>
                    <a:lstStyle/>
                    <a:p>
                      <a:pPr algn="ctr">
                        <a:lnSpc>
                          <a:spcPct val="150000"/>
                        </a:lnSpc>
                        <a:spcAft>
                          <a:spcPts val="0"/>
                        </a:spcAft>
                      </a:pPr>
                      <a:r>
                        <a:rPr lang="el-GR" sz="1800" b="1" dirty="0">
                          <a:effectLst/>
                          <a:latin typeface="Calibri" panose="020F0502020204030204" pitchFamily="34" charset="0"/>
                          <a:ea typeface="Calibri" panose="020F0502020204030204" pitchFamily="34" charset="0"/>
                          <a:cs typeface="Times New Roman" panose="02020603050405020304" pitchFamily="18" charset="0"/>
                        </a:rPr>
                        <a:t>ΤΑΜΕΙΑΚΕΣ ΡΟΕΣ ΑΠΟ ΕΠΕΝΔΥΤΙΚΕΣ ΔΡΑΣΤΗΡΙΟΤΗΤΕΣ (Β=Β1-Β2)</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r>
            </a:tbl>
          </a:graphicData>
        </a:graphic>
      </p:graphicFrame>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12</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95759291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a:solidFill>
                  <a:schemeClr val="bg1"/>
                </a:solidFill>
              </a:rPr>
              <a:t>: Ταμειακές ροές από χρηματοδοτικές δραστηριότητες</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4101640854"/>
              </p:ext>
            </p:extLst>
          </p:nvPr>
        </p:nvGraphicFramePr>
        <p:xfrm>
          <a:off x="1592443" y="1880175"/>
          <a:ext cx="8195500" cy="3657600"/>
        </p:xfrm>
        <a:graphic>
          <a:graphicData uri="http://schemas.openxmlformats.org/drawingml/2006/table">
            <a:tbl>
              <a:tblPr firstRow="1" firstCol="1" lastRow="1" lastCol="1" bandRow="1" bandCol="1"/>
              <a:tblGrid>
                <a:gridCol w="4097750"/>
                <a:gridCol w="4097750"/>
              </a:tblGrid>
              <a:tr h="0">
                <a:tc>
                  <a:txBody>
                    <a:bodyPr/>
                    <a:lstStyle/>
                    <a:p>
                      <a:pPr algn="ctr">
                        <a:lnSpc>
                          <a:spcPct val="150000"/>
                        </a:lnSpc>
                        <a:spcAft>
                          <a:spcPts val="0"/>
                        </a:spcAft>
                      </a:pPr>
                      <a:r>
                        <a:rPr lang="el-GR" sz="1600" b="1" dirty="0">
                          <a:effectLst/>
                          <a:latin typeface="Calibri" panose="020F0502020204030204" pitchFamily="34" charset="0"/>
                          <a:ea typeface="Calibri" panose="020F0502020204030204" pitchFamily="34" charset="0"/>
                          <a:cs typeface="Times New Roman" panose="02020603050405020304" pitchFamily="18" charset="0"/>
                        </a:rPr>
                        <a:t>ΤΑΜΕΙΑΚΕΣ ΕΙΣΡΟΕΣ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b="1">
                          <a:effectLst/>
                          <a:latin typeface="Calibri" panose="020F0502020204030204" pitchFamily="34" charset="0"/>
                          <a:ea typeface="Calibri" panose="020F0502020204030204" pitchFamily="34" charset="0"/>
                          <a:cs typeface="Times New Roman" panose="02020603050405020304" pitchFamily="18" charset="0"/>
                        </a:rPr>
                        <a:t>ΤΑΜΕΙΑΚΕΣ ΕΚΡΟΕΣ</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Είσπραξη αύξησης Μετοχικού Κεφαλαίου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Μείωση Μετοχικού Κεφαλαίου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Είσπραξη Επιχορηγήσεων Παγίων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Επιστροφή Επιχορηγήσεων Παγίων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Αύξηση Μακροπρόθεσμων Υποχρεώσεων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Μείωση Μακροπρόθεσμων Υποχρεώσεων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Αύξηση Βραχυπρόθεσμων Υποχρεώσεων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Μείωση Βραχυπρόθεσμων Υποχρεώσεων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Τόκοι Πληρωθέντες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Μερίσματα Πληρωθέντα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Διανομή κερδών στο προσωπικό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l-GR" sz="1600" b="1">
                          <a:effectLst/>
                          <a:latin typeface="Calibri" panose="020F0502020204030204" pitchFamily="34" charset="0"/>
                          <a:ea typeface="Calibri" panose="020F0502020204030204" pitchFamily="34" charset="0"/>
                          <a:cs typeface="Times New Roman" panose="02020603050405020304" pitchFamily="18" charset="0"/>
                        </a:rPr>
                        <a:t>ΣΥΝΟΛΟ ΕΙΣΡΟΩΝ (Γ1)</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b="1" dirty="0">
                          <a:effectLst/>
                          <a:latin typeface="Calibri" panose="020F0502020204030204" pitchFamily="34" charset="0"/>
                          <a:ea typeface="Calibri" panose="020F0502020204030204" pitchFamily="34" charset="0"/>
                          <a:cs typeface="Times New Roman" panose="02020603050405020304" pitchFamily="18" charset="0"/>
                        </a:rPr>
                        <a:t>ΣΥΝΟΛΟ ΕΚΡΟΩΝ (Γ2)</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gridSpan="2">
                  <a:txBody>
                    <a:bodyPr/>
                    <a:lstStyle/>
                    <a:p>
                      <a:pPr algn="ctr">
                        <a:lnSpc>
                          <a:spcPct val="150000"/>
                        </a:lnSpc>
                        <a:spcAft>
                          <a:spcPts val="0"/>
                        </a:spcAft>
                      </a:pPr>
                      <a:r>
                        <a:rPr lang="el-GR" sz="1600" b="1" dirty="0">
                          <a:effectLst/>
                          <a:latin typeface="Calibri" panose="020F0502020204030204" pitchFamily="34" charset="0"/>
                          <a:ea typeface="Calibri" panose="020F0502020204030204" pitchFamily="34" charset="0"/>
                          <a:cs typeface="Times New Roman" panose="02020603050405020304" pitchFamily="18" charset="0"/>
                        </a:rPr>
                        <a:t>ΤΑΜΕΙΑΚΕΣ ΡΟΕΣ ΑΠΟ ΧΡΗΜΑΤΟΔΟΤΙΚΕΣ ΔΡΑΣΤΗΡΙΟΤΗΤΕΣ (Γ=Γ1-Γ2)</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r>
            </a:tbl>
          </a:graphicData>
        </a:graphic>
      </p:graphicFrame>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13</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54431144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smtClean="0">
                <a:solidFill>
                  <a:schemeClr val="bg1"/>
                </a:solidFill>
              </a:rPr>
              <a:t>: Έμμεση μέθοδος σύνταξης της ΚΤΡ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627290" y="1734165"/>
            <a:ext cx="6864439" cy="4442218"/>
          </a:xfrm>
          <a:prstGeom prst="rect">
            <a:avLst/>
          </a:prstGeom>
        </p:spPr>
      </p:pic>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14</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16872866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smtClean="0">
                <a:solidFill>
                  <a:schemeClr val="bg1"/>
                </a:solidFill>
              </a:rPr>
              <a:t>: Έμμεση </a:t>
            </a:r>
            <a:r>
              <a:rPr lang="el-GR" dirty="0">
                <a:solidFill>
                  <a:schemeClr val="bg1"/>
                </a:solidFill>
              </a:rPr>
              <a:t>μέθοδος σύνταξης της ΚΤΡ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838200" y="1880174"/>
            <a:ext cx="5463647" cy="2614553"/>
          </a:xfrm>
          <a:prstGeom prst="rect">
            <a:avLst/>
          </a:prstGeom>
        </p:spPr>
      </p:pic>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15</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pic>
        <p:nvPicPr>
          <p:cNvPr id="5" name="Εικόνα 4"/>
          <p:cNvPicPr>
            <a:picLocks noChangeAspect="1"/>
          </p:cNvPicPr>
          <p:nvPr/>
        </p:nvPicPr>
        <p:blipFill>
          <a:blip r:embed="rId5"/>
          <a:stretch>
            <a:fillRect/>
          </a:stretch>
        </p:blipFill>
        <p:spPr>
          <a:xfrm>
            <a:off x="4952321" y="1734165"/>
            <a:ext cx="6213662" cy="3616747"/>
          </a:xfrm>
          <a:prstGeom prst="rect">
            <a:avLst/>
          </a:prstGeom>
        </p:spPr>
      </p:pic>
    </p:spTree>
    <p:extLst>
      <p:ext uri="{BB962C8B-B14F-4D97-AF65-F5344CB8AC3E}">
        <p14:creationId xmlns:p14="http://schemas.microsoft.com/office/powerpoint/2010/main" val="295495504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xfrm>
            <a:off x="812442" y="56549"/>
            <a:ext cx="10515600" cy="1325563"/>
          </a:xfrm>
          <a:solidFill>
            <a:srgbClr val="84899D"/>
          </a:solidFill>
        </p:spPr>
        <p:txBody>
          <a:bodyPr/>
          <a:lstStyle/>
          <a:p>
            <a:r>
              <a:rPr lang="el-GR" b="1" dirty="0">
                <a:solidFill>
                  <a:schemeClr val="bg1"/>
                </a:solidFill>
              </a:rPr>
              <a:t>Κεφάλαιο </a:t>
            </a:r>
            <a:r>
              <a:rPr lang="en-US" b="1" dirty="0">
                <a:solidFill>
                  <a:schemeClr val="bg1"/>
                </a:solidFill>
              </a:rPr>
              <a:t>9</a:t>
            </a:r>
            <a:r>
              <a:rPr lang="el-GR" dirty="0" smtClean="0">
                <a:solidFill>
                  <a:schemeClr val="bg1"/>
                </a:solidFill>
              </a:rPr>
              <a:t>: Παράδειγμα έμμεσης μεθόδου σύνταξης της ΚΤΡ  </a:t>
            </a:r>
            <a:endParaRPr lang="el-GR" dirty="0">
              <a:solidFill>
                <a:schemeClr val="bg1"/>
              </a:solidFill>
            </a:endParaRPr>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16</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graphicFrame>
        <p:nvGraphicFramePr>
          <p:cNvPr id="7" name="Θέση περιεχομένου 6"/>
          <p:cNvGraphicFramePr>
            <a:graphicFrameLocks noGrp="1"/>
          </p:cNvGraphicFramePr>
          <p:nvPr>
            <p:ph idx="1"/>
            <p:extLst>
              <p:ext uri="{D42A27DB-BD31-4B8C-83A1-F6EECF244321}">
                <p14:modId xmlns:p14="http://schemas.microsoft.com/office/powerpoint/2010/main" val="3346378377"/>
              </p:ext>
            </p:extLst>
          </p:nvPr>
        </p:nvGraphicFramePr>
        <p:xfrm>
          <a:off x="1775138" y="1535908"/>
          <a:ext cx="8590208" cy="4591312"/>
        </p:xfrm>
        <a:graphic>
          <a:graphicData uri="http://schemas.openxmlformats.org/drawingml/2006/table">
            <a:tbl>
              <a:tblPr firstRow="1" firstCol="1" lastRow="1" lastCol="1" bandRow="1" bandCol="1"/>
              <a:tblGrid>
                <a:gridCol w="5658465"/>
                <a:gridCol w="1459500"/>
                <a:gridCol w="1472243"/>
              </a:tblGrid>
              <a:tr h="272853">
                <a:tc>
                  <a:txBody>
                    <a:bodyPr/>
                    <a:lstStyle/>
                    <a:p>
                      <a:pP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Πωλήσεις</a:t>
                      </a:r>
                    </a:p>
                  </a:txBody>
                  <a:tcPr marL="68580" marR="68580" marT="0" marB="0">
                    <a:lnL>
                      <a:noFill/>
                    </a:lnL>
                    <a:lnR>
                      <a:noFill/>
                    </a:lnR>
                    <a:lnT>
                      <a:noFill/>
                    </a:lnT>
                    <a:lnB>
                      <a:noFill/>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1396</a:t>
                      </a:r>
                    </a:p>
                  </a:txBody>
                  <a:tcPr marL="68580" marR="68580" marT="0" marB="0">
                    <a:lnL>
                      <a:noFill/>
                    </a:lnL>
                    <a:lnR>
                      <a:noFill/>
                    </a:lnR>
                    <a:lnT>
                      <a:noFill/>
                    </a:lnT>
                    <a:lnB>
                      <a:noFill/>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r>
              <a:tr h="272853">
                <a:tc>
                  <a:txBody>
                    <a:bodyPr/>
                    <a:lstStyle/>
                    <a:p>
                      <a:pP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 Μείωση Απαιτήσεων</a:t>
                      </a:r>
                    </a:p>
                  </a:txBody>
                  <a:tcPr marL="68580" marR="68580" marT="0" marB="0">
                    <a:lnL>
                      <a:noFill/>
                    </a:lnL>
                    <a:lnR>
                      <a:noFill/>
                    </a:lnR>
                    <a:lnT>
                      <a:noFill/>
                    </a:lnT>
                    <a:lnB>
                      <a:noFill/>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16</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272853">
                <a:tc>
                  <a:txBody>
                    <a:bodyPr/>
                    <a:lstStyle/>
                    <a:p>
                      <a:pPr>
                        <a:lnSpc>
                          <a:spcPct val="150000"/>
                        </a:lnSpc>
                        <a:spcAft>
                          <a:spcPts val="0"/>
                        </a:spcAft>
                      </a:pPr>
                      <a:r>
                        <a:rPr lang="el-GR" sz="1400" i="1" dirty="0">
                          <a:effectLst/>
                          <a:latin typeface="Calibri" panose="020F0502020204030204" pitchFamily="34" charset="0"/>
                          <a:ea typeface="Calibri" panose="020F0502020204030204" pitchFamily="34" charset="0"/>
                          <a:cs typeface="Times New Roman" panose="02020603050405020304" pitchFamily="18" charset="0"/>
                        </a:rPr>
                        <a:t>Εισπράξεις Από Πωλήσεις</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1412</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272853">
                <a:tc>
                  <a:txBody>
                    <a:bodyPr/>
                    <a:lstStyle/>
                    <a:p>
                      <a:pPr>
                        <a:lnSpc>
                          <a:spcPct val="150000"/>
                        </a:lnSpc>
                        <a:spcAft>
                          <a:spcPts val="0"/>
                        </a:spcAft>
                      </a:pPr>
                      <a:r>
                        <a:rPr lang="el-GR" sz="1400" i="1" dirty="0">
                          <a:effectLst/>
                          <a:latin typeface="Calibri" panose="020F0502020204030204" pitchFamily="34" charset="0"/>
                          <a:ea typeface="Calibri" panose="020F0502020204030204" pitchFamily="34" charset="0"/>
                          <a:cs typeface="Times New Roman" panose="02020603050405020304" pitchFamily="18" charset="0"/>
                        </a:rPr>
                        <a:t>-Πληρωμές για Αγορές</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(1094)</a:t>
                      </a:r>
                    </a:p>
                  </a:txBody>
                  <a:tcPr marL="68580" marR="68580" marT="0" marB="0">
                    <a:lnL>
                      <a:noFill/>
                    </a:lnL>
                    <a:lnR>
                      <a:noFill/>
                    </a:lnR>
                    <a:lnT>
                      <a:noFill/>
                    </a:lnT>
                    <a:lnB>
                      <a:noFill/>
                    </a:lnB>
                  </a:tcPr>
                </a:tc>
              </a:tr>
              <a:tr h="272853">
                <a:tc>
                  <a:txBody>
                    <a:bodyPr/>
                    <a:lstStyle/>
                    <a:p>
                      <a:pP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Κόστος Πωληθέντων</a:t>
                      </a:r>
                    </a:p>
                  </a:txBody>
                  <a:tcPr marL="68580" marR="68580" marT="0" marB="0">
                    <a:lnL>
                      <a:noFill/>
                    </a:lnL>
                    <a:lnR>
                      <a:noFill/>
                    </a:lnR>
                    <a:lnT>
                      <a:noFill/>
                    </a:lnT>
                    <a:lnB>
                      <a:noFill/>
                    </a:lnB>
                  </a:tcPr>
                </a:tc>
                <a:tc>
                  <a:txBody>
                    <a:bodyPr/>
                    <a:lstStyle/>
                    <a:p>
                      <a:pPr algn="ct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1114</a:t>
                      </a:r>
                    </a:p>
                  </a:txBody>
                  <a:tcPr marL="68580" marR="68580" marT="0" marB="0">
                    <a:lnL>
                      <a:noFill/>
                    </a:lnL>
                    <a:lnR>
                      <a:noFill/>
                    </a:lnR>
                    <a:lnT>
                      <a:noFill/>
                    </a:lnT>
                    <a:lnB>
                      <a:noFill/>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r>
              <a:tr h="272853">
                <a:tc>
                  <a:txBody>
                    <a:bodyPr/>
                    <a:lstStyle/>
                    <a:p>
                      <a:pP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-Αποσβέσεις</a:t>
                      </a:r>
                    </a:p>
                  </a:txBody>
                  <a:tcPr marL="68580" marR="68580" marT="0" marB="0">
                    <a:lnL>
                      <a:noFill/>
                    </a:lnL>
                    <a:lnR>
                      <a:noFill/>
                    </a:lnR>
                    <a:lnT>
                      <a:noFill/>
                    </a:lnT>
                    <a:lnB>
                      <a:noFill/>
                    </a:lnB>
                  </a:tcPr>
                </a:tc>
                <a:tc>
                  <a:txBody>
                    <a:bodyPr/>
                    <a:lstStyle/>
                    <a:p>
                      <a:pPr algn="ct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(74)</a:t>
                      </a:r>
                    </a:p>
                  </a:txBody>
                  <a:tcPr marL="68580" marR="68580" marT="0" marB="0">
                    <a:lnL>
                      <a:noFill/>
                    </a:lnL>
                    <a:lnR>
                      <a:noFill/>
                    </a:lnR>
                    <a:lnT>
                      <a:noFill/>
                    </a:lnT>
                    <a:lnB>
                      <a:noFill/>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r>
              <a:tr h="272853">
                <a:tc>
                  <a:txBody>
                    <a:bodyPr/>
                    <a:lstStyle/>
                    <a:p>
                      <a:pP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+Αύξηση Αποθεμάτων</a:t>
                      </a:r>
                    </a:p>
                  </a:txBody>
                  <a:tcPr marL="68580" marR="68580" marT="0" marB="0">
                    <a:lnL>
                      <a:noFill/>
                    </a:lnL>
                    <a:lnR>
                      <a:noFill/>
                    </a:lnR>
                    <a:lnT>
                      <a:noFill/>
                    </a:lnT>
                    <a:lnB>
                      <a:noFill/>
                    </a:lnB>
                  </a:tcPr>
                </a:tc>
                <a:tc>
                  <a:txBody>
                    <a:bodyPr/>
                    <a:lstStyle/>
                    <a:p>
                      <a:pPr algn="ct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68</a:t>
                      </a:r>
                    </a:p>
                  </a:txBody>
                  <a:tcPr marL="68580" marR="68580" marT="0" marB="0">
                    <a:lnL>
                      <a:noFill/>
                    </a:lnL>
                    <a:lnR>
                      <a:noFill/>
                    </a:lnR>
                    <a:lnT>
                      <a:noFill/>
                    </a:lnT>
                    <a:lnB>
                      <a:noFill/>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r>
              <a:tr h="272853">
                <a:tc>
                  <a:txBody>
                    <a:bodyPr/>
                    <a:lstStyle/>
                    <a:p>
                      <a:pP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-Αύξηση Προμηθευτών</a:t>
                      </a:r>
                    </a:p>
                  </a:txBody>
                  <a:tcPr marL="68580" marR="68580" marT="0" marB="0">
                    <a:lnL>
                      <a:noFill/>
                    </a:lnL>
                    <a:lnR>
                      <a:noFill/>
                    </a:lnR>
                    <a:lnT>
                      <a:noFill/>
                    </a:lnT>
                    <a:lnB>
                      <a:noFill/>
                    </a:lnB>
                  </a:tcPr>
                </a:tc>
                <a:tc>
                  <a:txBody>
                    <a:bodyPr/>
                    <a:lstStyle/>
                    <a:p>
                      <a:pPr algn="ct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(14)</a:t>
                      </a:r>
                    </a:p>
                  </a:txBody>
                  <a:tcPr marL="68580" marR="68580" marT="0" marB="0">
                    <a:lnL>
                      <a:noFill/>
                    </a:lnL>
                    <a:lnR>
                      <a:noFill/>
                    </a:lnR>
                    <a:lnT>
                      <a:noFill/>
                    </a:lnT>
                    <a:lnB>
                      <a:noFill/>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r>
              <a:tr h="272853">
                <a:tc>
                  <a:txBody>
                    <a:bodyPr/>
                    <a:lstStyle/>
                    <a:p>
                      <a:pPr>
                        <a:lnSpc>
                          <a:spcPct val="150000"/>
                        </a:lnSpc>
                        <a:spcAft>
                          <a:spcPts val="0"/>
                        </a:spcAft>
                      </a:pPr>
                      <a:r>
                        <a:rPr lang="el-GR" sz="1400" i="1" dirty="0">
                          <a:effectLst/>
                          <a:latin typeface="Calibri" panose="020F0502020204030204" pitchFamily="34" charset="0"/>
                          <a:ea typeface="Calibri" panose="020F0502020204030204" pitchFamily="34" charset="0"/>
                          <a:cs typeface="Times New Roman" panose="02020603050405020304" pitchFamily="18" charset="0"/>
                        </a:rPr>
                        <a:t>-Πληρωμές για Δαπάνες </a:t>
                      </a:r>
                      <a:r>
                        <a:rPr lang="el-GR" sz="1400" i="1" dirty="0" err="1">
                          <a:effectLst/>
                          <a:latin typeface="Calibri" panose="020F0502020204030204" pitchFamily="34" charset="0"/>
                          <a:ea typeface="Calibri" panose="020F0502020204030204" pitchFamily="34" charset="0"/>
                          <a:cs typeface="Times New Roman" panose="02020603050405020304" pitchFamily="18" charset="0"/>
                        </a:rPr>
                        <a:t>Επ</a:t>
                      </a:r>
                      <a:r>
                        <a:rPr lang="el-GR" sz="1400" i="1" dirty="0">
                          <a:effectLst/>
                          <a:latin typeface="Calibri" panose="020F0502020204030204" pitchFamily="34" charset="0"/>
                          <a:ea typeface="Calibri" panose="020F0502020204030204" pitchFamily="34" charset="0"/>
                          <a:cs typeface="Times New Roman" panose="02020603050405020304" pitchFamily="18" charset="0"/>
                        </a:rPr>
                        <a:t>/</a:t>
                      </a:r>
                      <a:r>
                        <a:rPr lang="el-GR" sz="1400" i="1" dirty="0" err="1">
                          <a:effectLst/>
                          <a:latin typeface="Calibri" panose="020F0502020204030204" pitchFamily="34" charset="0"/>
                          <a:ea typeface="Calibri" panose="020F0502020204030204" pitchFamily="34" charset="0"/>
                          <a:cs typeface="Times New Roman" panose="02020603050405020304" pitchFamily="18" charset="0"/>
                        </a:rPr>
                        <a:t>σεως</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(206)</a:t>
                      </a:r>
                    </a:p>
                  </a:txBody>
                  <a:tcPr marL="68580" marR="68580" marT="0" marB="0">
                    <a:lnL>
                      <a:noFill/>
                    </a:lnL>
                    <a:lnR>
                      <a:noFill/>
                    </a:lnR>
                    <a:lnT>
                      <a:noFill/>
                    </a:lnT>
                    <a:lnB>
                      <a:noFill/>
                    </a:lnB>
                  </a:tcPr>
                </a:tc>
              </a:tr>
              <a:tr h="272853">
                <a:tc>
                  <a:txBody>
                    <a:bodyPr/>
                    <a:lstStyle/>
                    <a:p>
                      <a:pP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Έξοδα λειτουργίας</a:t>
                      </a:r>
                    </a:p>
                  </a:txBody>
                  <a:tcPr marL="68580" marR="68580" marT="0" marB="0">
                    <a:lnL>
                      <a:noFill/>
                    </a:lnL>
                    <a:lnR>
                      <a:noFill/>
                    </a:lnR>
                    <a:lnT>
                      <a:noFill/>
                    </a:lnT>
                    <a:lnB>
                      <a:noFill/>
                    </a:lnB>
                  </a:tcPr>
                </a:tc>
                <a:tc>
                  <a:txBody>
                    <a:bodyPr/>
                    <a:lstStyle/>
                    <a:p>
                      <a:pPr algn="ct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220</a:t>
                      </a:r>
                    </a:p>
                  </a:txBody>
                  <a:tcPr marL="68580" marR="68580" marT="0" marB="0">
                    <a:lnL>
                      <a:noFill/>
                    </a:lnL>
                    <a:lnR>
                      <a:noFill/>
                    </a:lnR>
                    <a:lnT>
                      <a:noFill/>
                    </a:lnT>
                    <a:lnB>
                      <a:noFill/>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r>
              <a:tr h="272853">
                <a:tc>
                  <a:txBody>
                    <a:bodyPr/>
                    <a:lstStyle/>
                    <a:p>
                      <a:pP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-Αύξηση Υποχρεώσεων</a:t>
                      </a:r>
                    </a:p>
                  </a:txBody>
                  <a:tcPr marL="68580" marR="68580" marT="0" marB="0">
                    <a:lnL>
                      <a:noFill/>
                    </a:lnL>
                    <a:lnR>
                      <a:noFill/>
                    </a:lnR>
                    <a:lnT>
                      <a:noFill/>
                    </a:lnT>
                    <a:lnB>
                      <a:noFill/>
                    </a:lnB>
                  </a:tcPr>
                </a:tc>
                <a:tc>
                  <a:txBody>
                    <a:bodyPr/>
                    <a:lstStyle/>
                    <a:p>
                      <a:pPr algn="ct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a:noFill/>
                    </a:lnL>
                    <a:lnR>
                      <a:noFill/>
                    </a:lnR>
                    <a:lnT>
                      <a:noFill/>
                    </a:lnT>
                    <a:lnB>
                      <a:noFill/>
                    </a:lnB>
                  </a:tcPr>
                </a:tc>
                <a:tc>
                  <a:txBody>
                    <a:bodyPr/>
                    <a:lstStyle/>
                    <a:p>
                      <a:pPr algn="ct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r>
              <a:tr h="272853">
                <a:tc>
                  <a:txBody>
                    <a:bodyPr/>
                    <a:lstStyle/>
                    <a:p>
                      <a:pP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-Μείωση Προπληρωθέντων Εξόδων</a:t>
                      </a:r>
                    </a:p>
                  </a:txBody>
                  <a:tcPr marL="68580" marR="68580" marT="0" marB="0">
                    <a:lnL>
                      <a:noFill/>
                    </a:lnL>
                    <a:lnR>
                      <a:noFill/>
                    </a:lnR>
                    <a:lnT>
                      <a:noFill/>
                    </a:lnT>
                    <a:lnB>
                      <a:noFill/>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lnL>
                      <a:noFill/>
                    </a:lnL>
                    <a:lnR>
                      <a:noFill/>
                    </a:lnR>
                    <a:lnT>
                      <a:noFill/>
                    </a:lnT>
                    <a:lnB>
                      <a:noFill/>
                    </a:lnB>
                  </a:tcPr>
                </a:tc>
                <a:tc>
                  <a:txBody>
                    <a:bodyPr/>
                    <a:lstStyle/>
                    <a:p>
                      <a:pPr algn="ct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r>
              <a:tr h="272853">
                <a:tc>
                  <a:txBody>
                    <a:bodyPr/>
                    <a:lstStyle/>
                    <a:p>
                      <a:pPr>
                        <a:lnSpc>
                          <a:spcPct val="150000"/>
                        </a:lnSpc>
                        <a:spcAft>
                          <a:spcPts val="0"/>
                        </a:spcAft>
                      </a:pPr>
                      <a:r>
                        <a:rPr lang="el-GR" sz="1400" i="1">
                          <a:effectLst/>
                          <a:latin typeface="Calibri" panose="020F0502020204030204" pitchFamily="34" charset="0"/>
                          <a:ea typeface="Calibri" panose="020F0502020204030204" pitchFamily="34" charset="0"/>
                          <a:cs typeface="Times New Roman" panose="02020603050405020304" pitchFamily="18" charset="0"/>
                        </a:rPr>
                        <a:t>-Πληρωμές για Φόρο Εισοδήματος</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c>
                  <a:txBody>
                    <a:bodyPr/>
                    <a:lstStyle/>
                    <a:p>
                      <a:pPr algn="ct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(18)</a:t>
                      </a:r>
                    </a:p>
                  </a:txBody>
                  <a:tcPr marL="68580" marR="68580" marT="0" marB="0">
                    <a:lnL>
                      <a:noFill/>
                    </a:lnL>
                    <a:lnR>
                      <a:noFill/>
                    </a:lnR>
                    <a:lnT>
                      <a:noFill/>
                    </a:lnT>
                    <a:lnB>
                      <a:noFill/>
                    </a:lnB>
                  </a:tcPr>
                </a:tc>
              </a:tr>
              <a:tr h="272853">
                <a:tc>
                  <a:txBody>
                    <a:bodyPr/>
                    <a:lstStyle/>
                    <a:p>
                      <a:pP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Φόρος Εισοδήματος</a:t>
                      </a:r>
                    </a:p>
                  </a:txBody>
                  <a:tcPr marL="68580" marR="68580" marT="0" marB="0">
                    <a:lnL>
                      <a:noFill/>
                    </a:lnL>
                    <a:lnR>
                      <a:noFill/>
                    </a:lnR>
                    <a:lnT>
                      <a:noFill/>
                    </a:lnT>
                    <a:lnB>
                      <a:noFill/>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14</a:t>
                      </a:r>
                    </a:p>
                  </a:txBody>
                  <a:tcPr marL="68580" marR="68580" marT="0" marB="0">
                    <a:lnL>
                      <a:noFill/>
                    </a:lnL>
                    <a:lnR>
                      <a:noFill/>
                    </a:lnR>
                    <a:lnT>
                      <a:noFill/>
                    </a:lnT>
                    <a:lnB>
                      <a:noFill/>
                    </a:lnB>
                  </a:tcPr>
                </a:tc>
                <a:tc>
                  <a:txBody>
                    <a:bodyPr/>
                    <a:lstStyle/>
                    <a:p>
                      <a:pPr algn="ct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r>
              <a:tr h="272853">
                <a:tc>
                  <a:txBody>
                    <a:bodyPr/>
                    <a:lstStyle/>
                    <a:p>
                      <a:pP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+Μείωση υποχρεώσεων από φόρους</a:t>
                      </a:r>
                    </a:p>
                  </a:txBody>
                  <a:tcPr marL="68580" marR="68580" marT="0" marB="0">
                    <a:lnL>
                      <a:noFill/>
                    </a:lnL>
                    <a:lnR>
                      <a:noFill/>
                    </a:lnR>
                    <a:lnT>
                      <a:noFill/>
                    </a:lnT>
                    <a:lnB>
                      <a:noFill/>
                    </a:lnB>
                  </a:tcPr>
                </a:tc>
                <a:tc>
                  <a:txBody>
                    <a:bodyPr/>
                    <a:lstStyle/>
                    <a:p>
                      <a:pPr algn="ctr">
                        <a:lnSpc>
                          <a:spcPct val="150000"/>
                        </a:lnSpc>
                        <a:spcAft>
                          <a:spcPts val="0"/>
                        </a:spcAft>
                      </a:pPr>
                      <a:r>
                        <a:rPr lang="el-GR" sz="140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272853">
                <a:tc>
                  <a:txBody>
                    <a:bodyPr/>
                    <a:lstStyle/>
                    <a:p>
                      <a:pPr>
                        <a:lnSpc>
                          <a:spcPct val="150000"/>
                        </a:lnSpc>
                        <a:spcAft>
                          <a:spcPts val="0"/>
                        </a:spcAft>
                      </a:pPr>
                      <a:r>
                        <a:rPr lang="el-GR" sz="1400" b="1">
                          <a:effectLst/>
                          <a:latin typeface="Calibri" panose="020F0502020204030204" pitchFamily="34" charset="0"/>
                          <a:ea typeface="Calibri" panose="020F0502020204030204" pitchFamily="34" charset="0"/>
                          <a:cs typeface="Times New Roman" panose="02020603050405020304" pitchFamily="18" charset="0"/>
                        </a:rPr>
                        <a:t>Ταμειακές Ροές από Λειτ/κές Δραστηριότητες</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gn="ctr">
                        <a:lnSpc>
                          <a:spcPct val="150000"/>
                        </a:lnSpc>
                        <a:spcAft>
                          <a:spcPts val="0"/>
                        </a:spcAft>
                      </a:pPr>
                      <a:r>
                        <a:rPr lang="el-GR" sz="1400" b="1">
                          <a:effectLst/>
                          <a:latin typeface="Calibri" panose="020F0502020204030204" pitchFamily="34"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50000"/>
                        </a:lnSpc>
                        <a:spcAft>
                          <a:spcPts val="0"/>
                        </a:spcAft>
                      </a:pPr>
                      <a:r>
                        <a:rPr lang="el-GR" sz="1400" b="1" dirty="0">
                          <a:effectLst/>
                          <a:latin typeface="Calibri" panose="020F0502020204030204" pitchFamily="34" charset="0"/>
                          <a:ea typeface="Calibri" panose="020F0502020204030204" pitchFamily="34" charset="0"/>
                          <a:cs typeface="Times New Roman" panose="02020603050405020304" pitchFamily="18" charset="0"/>
                        </a:rPr>
                        <a:t>94</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bl>
          </a:graphicData>
        </a:graphic>
      </p:graphicFrame>
    </p:spTree>
    <p:extLst>
      <p:ext uri="{BB962C8B-B14F-4D97-AF65-F5344CB8AC3E}">
        <p14:creationId xmlns:p14="http://schemas.microsoft.com/office/powerpoint/2010/main" val="148324213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a:solidFill>
                  <a:schemeClr val="bg1"/>
                </a:solidFill>
              </a:rPr>
              <a:t>: </a:t>
            </a:r>
            <a:r>
              <a:rPr lang="el-GR" dirty="0" smtClean="0">
                <a:solidFill>
                  <a:schemeClr val="bg1"/>
                </a:solidFill>
              </a:rPr>
              <a:t>Άμεση </a:t>
            </a:r>
            <a:r>
              <a:rPr lang="el-GR" dirty="0">
                <a:solidFill>
                  <a:schemeClr val="bg1"/>
                </a:solidFill>
              </a:rPr>
              <a:t>μέθοδος σύνταξης της ΚΤΡ </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r>
              <a:rPr lang="el-GR" dirty="0"/>
              <a:t>Η άμεση μέθοδος σύνταξης της κατάστασης ταμειακών ροών, είναι περισσότερο κατανοητή διότι ξεχωρίζει απευθείας τις συναλλαγές και τις επιπτώσεις τους στο ταμείο της εταιρείας. </a:t>
            </a:r>
            <a:endParaRPr lang="el-GR" dirty="0" smtClean="0"/>
          </a:p>
          <a:p>
            <a:r>
              <a:rPr lang="el-GR" dirty="0" smtClean="0"/>
              <a:t>Στη </a:t>
            </a:r>
            <a:r>
              <a:rPr lang="el-GR" dirty="0"/>
              <a:t>μέθοδο αυτή δεν ξεκινάμε από τα κέρδη οπότε και δεν χρειάζονται προσαρμογές για να καταλήξουμε στις λειτουργικές ταμειακές ροές. </a:t>
            </a:r>
            <a:endParaRPr lang="el-GR" dirty="0" smtClean="0"/>
          </a:p>
          <a:p>
            <a:r>
              <a:rPr lang="el-GR" dirty="0" smtClean="0"/>
              <a:t>Ουσιαστικά </a:t>
            </a:r>
            <a:r>
              <a:rPr lang="el-GR" dirty="0"/>
              <a:t>στην άμεση μέθοδο λαμβάνουμε τις συναλλαγές που κάνει η επιχείρηση εντός του έτους από την κύρια δραστηριότητά της (λειτουργικές ροές), αγορές ή πωλήσεις παγίων και συμμετοχών (επενδυτικές ροές) και λήψεις ή πληρωμές δανείων, μερισμάτων κλπ. (χρηματοδοτικές ροές). </a:t>
            </a:r>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17</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7256072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smtClean="0">
                <a:solidFill>
                  <a:schemeClr val="bg1"/>
                </a:solidFill>
              </a:rPr>
              <a:t>9</a:t>
            </a:r>
            <a:r>
              <a:rPr lang="el-GR" dirty="0" smtClean="0">
                <a:solidFill>
                  <a:schemeClr val="bg1"/>
                </a:solidFill>
              </a:rPr>
              <a:t>: Παράδειγμα άμεσης </a:t>
            </a:r>
            <a:r>
              <a:rPr lang="el-GR" dirty="0">
                <a:solidFill>
                  <a:schemeClr val="bg1"/>
                </a:solidFill>
              </a:rPr>
              <a:t>μεθόδου σύνταξης της ΚΤΡ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150772" y="1767300"/>
            <a:ext cx="8465255" cy="4418793"/>
          </a:xfrm>
          <a:prstGeom prst="rect">
            <a:avLst/>
          </a:prstGeom>
        </p:spPr>
      </p:pic>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18</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89898941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xfrm>
            <a:off x="660349" y="56549"/>
            <a:ext cx="10515600" cy="1325563"/>
          </a:xfrm>
          <a:solidFill>
            <a:srgbClr val="84899D"/>
          </a:solidFill>
        </p:spPr>
        <p:txBody>
          <a:bodyPr/>
          <a:lstStyle/>
          <a:p>
            <a:r>
              <a:rPr lang="el-GR" b="1" dirty="0">
                <a:solidFill>
                  <a:schemeClr val="bg1"/>
                </a:solidFill>
              </a:rPr>
              <a:t>Κεφάλαιο </a:t>
            </a:r>
            <a:r>
              <a:rPr lang="en-US" b="1" dirty="0">
                <a:solidFill>
                  <a:schemeClr val="bg1"/>
                </a:solidFill>
              </a:rPr>
              <a:t>9</a:t>
            </a:r>
            <a:r>
              <a:rPr lang="el-GR" dirty="0" smtClean="0">
                <a:solidFill>
                  <a:schemeClr val="bg1"/>
                </a:solidFill>
              </a:rPr>
              <a:t>: Λύση παραδείγματος</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1276794080"/>
              </p:ext>
            </p:extLst>
          </p:nvPr>
        </p:nvGraphicFramePr>
        <p:xfrm>
          <a:off x="1162658" y="1375228"/>
          <a:ext cx="9222808" cy="4943597"/>
        </p:xfrm>
        <a:graphic>
          <a:graphicData uri="http://schemas.openxmlformats.org/drawingml/2006/table">
            <a:tbl>
              <a:tblPr firstRow="1" firstCol="1" bandRow="1"/>
              <a:tblGrid>
                <a:gridCol w="6014434"/>
                <a:gridCol w="1860835"/>
                <a:gridCol w="1347539"/>
              </a:tblGrid>
              <a:tr h="554477">
                <a:tc>
                  <a:txBody>
                    <a:bodyPr/>
                    <a:lstStyle/>
                    <a:p>
                      <a:pPr algn="just">
                        <a:lnSpc>
                          <a:spcPct val="150000"/>
                        </a:lnSpc>
                        <a:spcAft>
                          <a:spcPts val="0"/>
                        </a:spcAft>
                      </a:pPr>
                      <a:r>
                        <a:rPr lang="el-GR" sz="1600" b="1" dirty="0">
                          <a:effectLst/>
                          <a:latin typeface="Calibri" panose="020F0502020204030204" pitchFamily="34" charset="0"/>
                          <a:ea typeface="Times New Roman" panose="02020603050405020304" pitchFamily="18" charset="0"/>
                          <a:cs typeface="Times New Roman" panose="02020603050405020304" pitchFamily="18" charset="0"/>
                        </a:rPr>
                        <a:t>Ταμειακές ροές από λειτουργικές δραστηριότητες (Α)</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b="1">
                          <a:effectLst/>
                          <a:latin typeface="Calibri" panose="020F0502020204030204" pitchFamily="34" charset="0"/>
                          <a:ea typeface="Times New Roman" panose="02020603050405020304" pitchFamily="18" charset="0"/>
                          <a:cs typeface="Times New Roman" panose="02020603050405020304" pitchFamily="18" charset="0"/>
                        </a:rPr>
                        <a:t>Μερικά ποσά</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b="1">
                          <a:effectLst/>
                          <a:latin typeface="Calibri" panose="020F0502020204030204" pitchFamily="34" charset="0"/>
                          <a:ea typeface="Times New Roman" panose="02020603050405020304" pitchFamily="18" charset="0"/>
                          <a:cs typeface="Times New Roman" panose="02020603050405020304" pitchFamily="18" charset="0"/>
                        </a:rPr>
                        <a:t>Ολικά ποσά</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239">
                <a:tc>
                  <a:txBody>
                    <a:bodyPr/>
                    <a:lstStyle/>
                    <a:p>
                      <a:pPr algn="just">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Μετρητά από πελάτες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150000</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239">
                <a:tc>
                  <a:txBody>
                    <a:bodyPr/>
                    <a:lstStyle/>
                    <a:p>
                      <a:pPr algn="just">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Πληρωμές σε προμηθευτές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(60000)</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239">
                <a:tc>
                  <a:txBody>
                    <a:bodyPr/>
                    <a:lstStyle/>
                    <a:p>
                      <a:pPr algn="just">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Πληρωμές μισθών</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(30000)</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239">
                <a:tc>
                  <a:txBody>
                    <a:bodyPr/>
                    <a:lstStyle/>
                    <a:p>
                      <a:pPr algn="just">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Πληρωμές εξόδων</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(850)</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b="1">
                          <a:effectLst/>
                          <a:latin typeface="Calibri" panose="020F0502020204030204" pitchFamily="34" charset="0"/>
                          <a:ea typeface="Times New Roman" panose="02020603050405020304" pitchFamily="18" charset="0"/>
                          <a:cs typeface="Times New Roman" panose="02020603050405020304" pitchFamily="18" charset="0"/>
                        </a:rPr>
                        <a:t>59150</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239">
                <a:tc>
                  <a:txBody>
                    <a:bodyPr/>
                    <a:lstStyle/>
                    <a:p>
                      <a:pPr algn="just">
                        <a:lnSpc>
                          <a:spcPct val="150000"/>
                        </a:lnSpc>
                        <a:spcAft>
                          <a:spcPts val="0"/>
                        </a:spcAft>
                      </a:pPr>
                      <a:r>
                        <a:rPr lang="el-GR" sz="1600" b="1" dirty="0">
                          <a:effectLst/>
                          <a:latin typeface="Calibri" panose="020F0502020204030204" pitchFamily="34" charset="0"/>
                          <a:ea typeface="Times New Roman" panose="02020603050405020304" pitchFamily="18" charset="0"/>
                          <a:cs typeface="Times New Roman" panose="02020603050405020304" pitchFamily="18" charset="0"/>
                        </a:rPr>
                        <a:t>Ταμειακές ροές από επενδυτικές δραστηριότητες (Β)</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239">
                <a:tc>
                  <a:txBody>
                    <a:bodyPr/>
                    <a:lstStyle/>
                    <a:p>
                      <a:pPr algn="just">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Μετρητά από πώληση παγίου</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3000</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239">
                <a:tc>
                  <a:txBody>
                    <a:bodyPr/>
                    <a:lstStyle/>
                    <a:p>
                      <a:pPr algn="just">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Αγορά παγίου</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(4350)</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b="1">
                          <a:effectLst/>
                          <a:latin typeface="Calibri" panose="020F0502020204030204" pitchFamily="34" charset="0"/>
                          <a:ea typeface="Times New Roman" panose="02020603050405020304" pitchFamily="18" charset="0"/>
                          <a:cs typeface="Times New Roman" panose="02020603050405020304" pitchFamily="18" charset="0"/>
                        </a:rPr>
                        <a:t>(1350)</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239">
                <a:tc>
                  <a:txBody>
                    <a:bodyPr/>
                    <a:lstStyle/>
                    <a:p>
                      <a:pPr algn="just">
                        <a:lnSpc>
                          <a:spcPct val="150000"/>
                        </a:lnSpc>
                        <a:spcAft>
                          <a:spcPts val="0"/>
                        </a:spcAft>
                      </a:pPr>
                      <a:r>
                        <a:rPr lang="el-GR" sz="1600" b="1">
                          <a:effectLst/>
                          <a:latin typeface="Calibri" panose="020F0502020204030204" pitchFamily="34" charset="0"/>
                          <a:ea typeface="Times New Roman" panose="02020603050405020304" pitchFamily="18" charset="0"/>
                          <a:cs typeface="Times New Roman" panose="02020603050405020304" pitchFamily="18" charset="0"/>
                        </a:rPr>
                        <a:t>Ταμειακές ροές από χρηματοδοτικές δραστηριότητες (Γ)</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239">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Εκταμίευση δανείου</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8150</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239">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Είσπραξη τόκων</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850</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239">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Πληρωμή τόκων</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(400)</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b="1" dirty="0">
                          <a:effectLst/>
                          <a:latin typeface="Calibri" panose="020F0502020204030204" pitchFamily="34" charset="0"/>
                          <a:ea typeface="Times New Roman" panose="02020603050405020304" pitchFamily="18" charset="0"/>
                          <a:cs typeface="Times New Roman" panose="02020603050405020304" pitchFamily="18" charset="0"/>
                        </a:rPr>
                        <a:t>8600</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239">
                <a:tc>
                  <a:txBody>
                    <a:bodyPr/>
                    <a:lstStyle/>
                    <a:p>
                      <a:pPr algn="just">
                        <a:lnSpc>
                          <a:spcPct val="150000"/>
                        </a:lnSpc>
                        <a:spcAft>
                          <a:spcPts val="0"/>
                        </a:spcAft>
                      </a:pPr>
                      <a:r>
                        <a:rPr lang="el-GR" sz="1600" b="1" i="1">
                          <a:effectLst/>
                          <a:latin typeface="Calibri" panose="020F0502020204030204" pitchFamily="34" charset="0"/>
                          <a:ea typeface="Times New Roman" panose="02020603050405020304" pitchFamily="18" charset="0"/>
                          <a:cs typeface="Times New Roman" panose="02020603050405020304" pitchFamily="18" charset="0"/>
                        </a:rPr>
                        <a:t>Συνολική ταμειακή ροή (Α+Β+Γ)</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b="1" i="1">
                          <a:effectLst/>
                          <a:latin typeface="Calibri" panose="020F0502020204030204" pitchFamily="34" charset="0"/>
                          <a:ea typeface="Times New Roman" panose="02020603050405020304" pitchFamily="18" charset="0"/>
                          <a:cs typeface="Times New Roman" panose="02020603050405020304" pitchFamily="18" charset="0"/>
                        </a:rPr>
                        <a:t>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b="1" i="1" dirty="0">
                          <a:effectLst/>
                          <a:latin typeface="Calibri" panose="020F0502020204030204" pitchFamily="34" charset="0"/>
                          <a:ea typeface="Times New Roman" panose="02020603050405020304" pitchFamily="18" charset="0"/>
                          <a:cs typeface="Times New Roman" panose="02020603050405020304" pitchFamily="18" charset="0"/>
                        </a:rPr>
                        <a:t>66400</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19</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15740277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a:solidFill>
                  <a:schemeClr val="bg1"/>
                </a:solidFill>
              </a:rPr>
              <a:t>: Η ΚΑΤΑΣΤΑΣΗ ΤΑΜΕΙΑΚΩΝ ΡΟΩΝ ΚΑΙ ΛΟΙΠΕΣ ΟΙΚΟΝΟΜΙΚΕΣ ΚΑΤΑΣΤΑΣΕΙΣ</a:t>
            </a:r>
            <a:endParaRPr lang="el-GR" dirty="0">
              <a:solidFill>
                <a:schemeClr val="bg1"/>
              </a:solidFill>
            </a:endParaRPr>
          </a:p>
        </p:txBody>
      </p:sp>
      <p:sp>
        <p:nvSpPr>
          <p:cNvPr id="3" name="Θέση περιεχομένου 2"/>
          <p:cNvSpPr>
            <a:spLocks noGrp="1"/>
          </p:cNvSpPr>
          <p:nvPr>
            <p:ph idx="1"/>
          </p:nvPr>
        </p:nvSpPr>
        <p:spPr/>
        <p:txBody>
          <a:bodyPr>
            <a:normAutofit fontScale="92500"/>
          </a:bodyPr>
          <a:lstStyle/>
          <a:p>
            <a:r>
              <a:rPr lang="el-GR" dirty="0"/>
              <a:t>ΜΑΘΗΣΙΑΚΟΙ ΣΤΟΧΟΙ ΚΕΦΑΛΑΙΟΥ 9</a:t>
            </a:r>
          </a:p>
          <a:p>
            <a:r>
              <a:rPr lang="el-GR" dirty="0" smtClean="0"/>
              <a:t>Να </a:t>
            </a:r>
            <a:r>
              <a:rPr lang="el-GR" dirty="0"/>
              <a:t>γνωρίζετε το πλαίσιο κατάρτισης της κατάστασης ταμειακών ροών.</a:t>
            </a:r>
          </a:p>
          <a:p>
            <a:r>
              <a:rPr lang="el-GR" dirty="0" smtClean="0"/>
              <a:t>Να </a:t>
            </a:r>
            <a:r>
              <a:rPr lang="el-GR" dirty="0"/>
              <a:t>γνωρίζεται τις βασικές κατηγορίες ταμειακών ροών.</a:t>
            </a:r>
          </a:p>
          <a:p>
            <a:r>
              <a:rPr lang="el-GR" dirty="0" smtClean="0"/>
              <a:t>Να </a:t>
            </a:r>
            <a:r>
              <a:rPr lang="el-GR" dirty="0"/>
              <a:t>γνωρίζετε την σχέση μεταξύ ταμειακών ροών και κερδών.</a:t>
            </a:r>
          </a:p>
          <a:p>
            <a:r>
              <a:rPr lang="el-GR" dirty="0" smtClean="0"/>
              <a:t>Να </a:t>
            </a:r>
            <a:r>
              <a:rPr lang="el-GR" dirty="0"/>
              <a:t>γνωρίζετε την διαδικασία σύνταξης της κατάστασης ταμειακών ροών.</a:t>
            </a:r>
          </a:p>
          <a:p>
            <a:r>
              <a:rPr lang="el-GR" dirty="0" smtClean="0"/>
              <a:t>Να </a:t>
            </a:r>
            <a:r>
              <a:rPr lang="el-GR" dirty="0"/>
              <a:t>γνωρίζετε το πλαίσιο και την διαδικασία κατάρτισης της κατάστασης μεταβολών ιδίων κεφαλαίων.</a:t>
            </a:r>
          </a:p>
          <a:p>
            <a:r>
              <a:rPr lang="el-GR" dirty="0" smtClean="0"/>
              <a:t>Να </a:t>
            </a:r>
            <a:r>
              <a:rPr lang="el-GR" dirty="0"/>
              <a:t>κατανοήσετε την χρησιμότητα των λοιπών οικονομικών καταστάσεων και πληροφοριών που δημοσιοποιούν οι επιχειρήσεις.</a:t>
            </a:r>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11479339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smtClean="0">
                <a:solidFill>
                  <a:schemeClr val="bg1"/>
                </a:solidFill>
              </a:rPr>
              <a:t>: Άσκηση προς επίλυση #1</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537139" y="1734164"/>
            <a:ext cx="6800044" cy="4657665"/>
          </a:xfrm>
          <a:prstGeom prst="rect">
            <a:avLst/>
          </a:prstGeom>
        </p:spPr>
      </p:pic>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20</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41899994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xfrm>
            <a:off x="838199" y="56549"/>
            <a:ext cx="10515600" cy="1325563"/>
          </a:xfrm>
          <a:solidFill>
            <a:srgbClr val="84899D"/>
          </a:solidFill>
        </p:spPr>
        <p:txBody>
          <a:bodyPr/>
          <a:lstStyle/>
          <a:p>
            <a:r>
              <a:rPr lang="el-GR" b="1" dirty="0">
                <a:solidFill>
                  <a:schemeClr val="bg1"/>
                </a:solidFill>
              </a:rPr>
              <a:t>Κεφάλαιο </a:t>
            </a:r>
            <a:r>
              <a:rPr lang="en-US" b="1" dirty="0">
                <a:solidFill>
                  <a:schemeClr val="bg1"/>
                </a:solidFill>
              </a:rPr>
              <a:t>9</a:t>
            </a:r>
            <a:r>
              <a:rPr lang="el-GR" dirty="0" smtClean="0">
                <a:solidFill>
                  <a:schemeClr val="bg1"/>
                </a:solidFill>
              </a:rPr>
              <a:t>: Άσκηση </a:t>
            </a:r>
            <a:r>
              <a:rPr lang="el-GR" dirty="0">
                <a:solidFill>
                  <a:schemeClr val="bg1"/>
                </a:solidFill>
              </a:rPr>
              <a:t>προς επίλυση </a:t>
            </a:r>
            <a:r>
              <a:rPr lang="el-GR" dirty="0" smtClean="0">
                <a:solidFill>
                  <a:schemeClr val="bg1"/>
                </a:solidFill>
              </a:rPr>
              <a:t>#2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627291" y="1388600"/>
            <a:ext cx="6838682" cy="4913823"/>
          </a:xfrm>
          <a:prstGeom prst="rect">
            <a:avLst/>
          </a:prstGeom>
        </p:spPr>
      </p:pic>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21</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71500912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smtClean="0">
                <a:solidFill>
                  <a:schemeClr val="bg1"/>
                </a:solidFill>
              </a:rPr>
              <a:t>: Άσκηση </a:t>
            </a:r>
            <a:r>
              <a:rPr lang="el-GR" dirty="0">
                <a:solidFill>
                  <a:schemeClr val="bg1"/>
                </a:solidFill>
              </a:rPr>
              <a:t>προς επίλυση </a:t>
            </a:r>
            <a:r>
              <a:rPr lang="el-GR" dirty="0" smtClean="0">
                <a:solidFill>
                  <a:schemeClr val="bg1"/>
                </a:solidFill>
              </a:rPr>
              <a:t>#3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Δίνονται οι ταμειακές εισροές και εκροές της εταιρίας αθλητικών ειδών “GOAL” που αφορούν την χρήση 2005: Αγορά εμπορευμάτων 8420, Πώληση περιουσιακών στοιχείων 3320, Δάνεια σε πελάτες 2130, Πληρωμή αμοιβών εργαζομένων 5050, Αύξηση κεφαλαίου 7500, Πληρωμές προμηθευτών 1980, Πληρωμή τόκων 870, Έσοδα από πωλήσεις 60000, Έκδοση νέων ομολογιών 2150, Αγορά μηχανημάτων 4760. </a:t>
            </a:r>
          </a:p>
          <a:p>
            <a:pPr marL="0" indent="0">
              <a:buNone/>
            </a:pPr>
            <a:r>
              <a:rPr lang="el-GR" dirty="0"/>
              <a:t>Ζητείται: Να υπολογίσετε την καθαρή ταμειακή ροή της επιχειρήσεως με την άμεση μέθοδο.</a:t>
            </a:r>
          </a:p>
          <a:p>
            <a:endParaRPr lang="el-GR" dirty="0"/>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22</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73785907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a:solidFill>
                  <a:schemeClr val="bg1"/>
                </a:solidFill>
              </a:rPr>
              <a:t>: Ερμηνεύοντας τις ταμειακές ροές και τα καθαρά κέρδη</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20000"/>
          </a:bodyPr>
          <a:lstStyle/>
          <a:p>
            <a:r>
              <a:rPr lang="el-GR" dirty="0"/>
              <a:t>Οι ταμειακές ροές από λειτουργικές δραστηριότητες εστιάζουν στο ζήτημα της ρευστότητας των επιχειρήσεων και δεν αποτελούν μέτρο της κερδοφορίας, διότι δεν περιλαμβάνουν σημαντικά κόστη, όπως η χρήση των παγίων περιουσιακών στοιχείων (αποσβέσεις) και άλλα στοιχεία τα οποία δεν έχουν ταμειακή επίπτωση. </a:t>
            </a:r>
            <a:endParaRPr lang="el-GR" dirty="0" smtClean="0"/>
          </a:p>
          <a:p>
            <a:r>
              <a:rPr lang="el-GR" dirty="0"/>
              <a:t>Οι ταμειακές ροές από λειτουργικές δραστηριότητες αποτελούν μια ευρύτερη άποψη των λειτουργικών δραστηριοτήτων </a:t>
            </a:r>
            <a:r>
              <a:rPr lang="el-GR" dirty="0" err="1"/>
              <a:t>απ</a:t>
            </a:r>
            <a:r>
              <a:rPr lang="el-GR" dirty="0"/>
              <a:t> 'ότι είναι το καθαρό κέρδος. Οι ταμειακές ροές από λειτουργικές δραστηριότητες περιλαμβάνουν όλες τις κερδοφόρες δραστηριότητες της εταιρείας και δεν αφορούν μόνο τα έσοδα και τα έξοδα, αλλά και την ζήτηση για μετρητά των εν λόγω δραστηριοτήτων</a:t>
            </a:r>
            <a:r>
              <a:rPr lang="el-GR" dirty="0" smtClean="0"/>
              <a:t>.</a:t>
            </a:r>
          </a:p>
          <a:p>
            <a:r>
              <a:rPr lang="el-GR" dirty="0"/>
              <a:t>Η χρήση των εν λόγω καταστάσεων απαιτεί να λάβουμε υπόψη τους στόχους και περιορισμούς των συγκεκριμένων καταστάσεων.</a:t>
            </a:r>
          </a:p>
          <a:p>
            <a:endParaRPr lang="el-GR" dirty="0"/>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23</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10243314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a:solidFill>
                  <a:schemeClr val="bg1"/>
                </a:solidFill>
              </a:rPr>
              <a:t>: Κατάσταση μεταβολών ιδίων κεφαλαίων</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Οι καταστάσεις των κερδών εις νέον, του συνολικού εισοδήματος καθώς και των μεταβολών κεφαλαίων συχνά αποκαλούνται και ως καταστάσεις μεταβολών στα ίδια κεφάλαια των μετόχων. (Σε αυτή την ενότητα, θα χρησιμοποιήσουμε τον τίτλο «μεταβολών ιδίων κεφαλαίων»). </a:t>
            </a:r>
            <a:endParaRPr lang="el-GR" dirty="0" smtClean="0"/>
          </a:p>
          <a:p>
            <a:r>
              <a:rPr lang="el-GR" dirty="0" smtClean="0"/>
              <a:t>Αυτή </a:t>
            </a:r>
            <a:r>
              <a:rPr lang="el-GR" dirty="0"/>
              <a:t>η κατάσταση είναι χρήσιμη για τον προσδιορισμό των λόγων (αιτιών) των μεταβολών στις αξιώσεις των κατόχων μετοχών στα περιουσιακά στοιχεία της εταιρείας</a:t>
            </a:r>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24</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06607872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smtClean="0">
                <a:solidFill>
                  <a:schemeClr val="bg1"/>
                </a:solidFill>
              </a:rPr>
              <a:t>: Παράδειγμα κατάσταση μεταβολών ιδίων κεφαλαίων της </a:t>
            </a:r>
            <a:r>
              <a:rPr lang="en-US" dirty="0" smtClean="0">
                <a:solidFill>
                  <a:schemeClr val="bg1"/>
                </a:solidFill>
              </a:rPr>
              <a:t>COSMOTE</a:t>
            </a:r>
            <a:r>
              <a:rPr lang="el-GR" dirty="0" smtClean="0">
                <a:solidFill>
                  <a:schemeClr val="bg1"/>
                </a:solidFill>
              </a:rPr>
              <a:t>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1416676" y="1720536"/>
            <a:ext cx="9199351" cy="4483873"/>
          </a:xfrm>
          <a:prstGeom prst="rect">
            <a:avLst/>
          </a:prstGeom>
        </p:spPr>
      </p:pic>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25</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2748017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smtClean="0">
                <a:solidFill>
                  <a:schemeClr val="bg1"/>
                </a:solidFill>
              </a:rPr>
              <a:t>:</a:t>
            </a:r>
            <a:r>
              <a:rPr lang="en-US" dirty="0" smtClean="0">
                <a:solidFill>
                  <a:schemeClr val="bg1"/>
                </a:solidFill>
              </a:rPr>
              <a:t> </a:t>
            </a:r>
            <a:r>
              <a:rPr lang="el-GR" dirty="0" smtClean="0">
                <a:solidFill>
                  <a:schemeClr val="bg1"/>
                </a:solidFill>
              </a:rPr>
              <a:t>Γενική </a:t>
            </a:r>
            <a:r>
              <a:rPr lang="el-GR" dirty="0">
                <a:solidFill>
                  <a:schemeClr val="bg1"/>
                </a:solidFill>
              </a:rPr>
              <a:t>μορφή της κατάστασης μεταβολών ιδίων κεφαλαίων </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1177503655"/>
              </p:ext>
            </p:extLst>
          </p:nvPr>
        </p:nvGraphicFramePr>
        <p:xfrm>
          <a:off x="1236372" y="1825625"/>
          <a:ext cx="9981127" cy="3957895"/>
        </p:xfrm>
        <a:graphic>
          <a:graphicData uri="http://schemas.openxmlformats.org/drawingml/2006/table">
            <a:tbl>
              <a:tblPr firstRow="1" firstCol="1" bandRow="1"/>
              <a:tblGrid>
                <a:gridCol w="2034862"/>
                <a:gridCol w="734096"/>
                <a:gridCol w="1030309"/>
                <a:gridCol w="1184857"/>
                <a:gridCol w="1122731"/>
                <a:gridCol w="1440262"/>
                <a:gridCol w="1290533"/>
                <a:gridCol w="1143477"/>
              </a:tblGrid>
              <a:tr h="644643">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Κοινές μετοχές</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Επιπρόσθετο κεφάλαιο</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Μη δεδουλευμένα έσοδα</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Μετοχές θησαυροφυλακίου</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Παρακρατηθέντα κέρδη</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Συσσωρευμένα λοιπά συνολικά κέρδη (ζημίες)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Αλλότριες δραστηριότητες</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321">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Ισοζύγιο 31/12/2010</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161">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Καθαρά κέρδη</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8695">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Λοιπό συνολικό εισόδημα προ φόρων</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161">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Μερίσματα</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238">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Έξοδα αμοιβών μέσω μετοχών</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5072">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Εκδόσεις μετοχών για δικαιώματα προαίρεσης μετοχών</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978">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Εκδόσεις μετοχών για περιορισμένα δικαιώματα προαίρεσης</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7763">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Μετοχές θησαυροφυλακίου</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161">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Λοιπά</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321">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Ισοζύγιο 31/12/2011</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063" marR="630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26</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13577229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a:solidFill>
                  <a:schemeClr val="bg1"/>
                </a:solidFill>
              </a:rPr>
              <a:t>: Λοιπές οικονομικές καταστάσεις και πληροφορίες</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Η αναλυτική έκθεση της </a:t>
            </a:r>
            <a:r>
              <a:rPr lang="el-GR" dirty="0" smtClean="0"/>
              <a:t>διοίκησης</a:t>
            </a:r>
            <a:endParaRPr lang="en-US" dirty="0" smtClean="0"/>
          </a:p>
          <a:p>
            <a:r>
              <a:rPr lang="el-GR" dirty="0"/>
              <a:t>Έκθεση του </a:t>
            </a:r>
            <a:r>
              <a:rPr lang="el-GR" dirty="0" smtClean="0"/>
              <a:t>Ελεγκτή</a:t>
            </a:r>
            <a:endParaRPr lang="en-US" dirty="0" smtClean="0"/>
          </a:p>
          <a:p>
            <a:r>
              <a:rPr lang="el-GR" dirty="0"/>
              <a:t>Επεξηγηματικές σημειώσεις</a:t>
            </a:r>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27</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78069491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a:solidFill>
                  <a:schemeClr val="bg1"/>
                </a:solidFill>
              </a:rPr>
              <a:t>: Η αναλυτική έκθεση της διοίκησης</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r>
              <a:rPr lang="el-GR" dirty="0"/>
              <a:t>Οι εταιρείες που είναι εισηγμένες σε χρηματιστηριακές αγορές είναι υποχρεωμένες από την Επιτροπή Κεφαλαιαγοράς να καταθέσουν μια αναλυτική έκθεση. </a:t>
            </a:r>
            <a:endParaRPr lang="en-US" dirty="0" smtClean="0"/>
          </a:p>
          <a:p>
            <a:r>
              <a:rPr lang="el-GR" dirty="0" smtClean="0"/>
              <a:t>Η </a:t>
            </a:r>
            <a:r>
              <a:rPr lang="el-GR" dirty="0"/>
              <a:t>διοίκηση θα πρέπει να αναφέρει σε αυτή ευνοϊκές ή δυσμενείς τάσεις του οικονομικού περιβάλλοντος καθώς και σημαντικά γεγονότα και κινδύνους που μπορεί να επηρεάσουν τη ρευστότητα, τις πηγές πόρων της επιχείρησης και την κερδοφορία της. </a:t>
            </a:r>
            <a:endParaRPr lang="en-US" dirty="0" smtClean="0"/>
          </a:p>
          <a:p>
            <a:r>
              <a:rPr lang="el-GR" dirty="0" smtClean="0"/>
              <a:t>Θα </a:t>
            </a:r>
            <a:r>
              <a:rPr lang="el-GR" dirty="0"/>
              <a:t>πρέπει επίσης να γνωστοποιεί μελλοντικές πληροφορίες που αφορούν ουσιώδη γεγονότα που αναμένονται με υψηλό βαθμό βεβαιότητας να προκαλέσουν επιδράσεις στα οικονομικά στοιχεία της. </a:t>
            </a:r>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28</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41458231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xfrm>
            <a:off x="838200" y="354052"/>
            <a:ext cx="10515600" cy="1325563"/>
          </a:xfrm>
          <a:solidFill>
            <a:srgbClr val="84899D"/>
          </a:solidFill>
        </p:spPr>
        <p:txBody>
          <a:bodyPr/>
          <a:lstStyle/>
          <a:p>
            <a:r>
              <a:rPr lang="el-GR" b="1" dirty="0">
                <a:solidFill>
                  <a:schemeClr val="bg1"/>
                </a:solidFill>
              </a:rPr>
              <a:t>Κεφάλαιο </a:t>
            </a:r>
            <a:r>
              <a:rPr lang="en-US" b="1" dirty="0">
                <a:solidFill>
                  <a:schemeClr val="bg1"/>
                </a:solidFill>
              </a:rPr>
              <a:t>9</a:t>
            </a:r>
            <a:r>
              <a:rPr lang="el-GR" dirty="0">
                <a:solidFill>
                  <a:schemeClr val="bg1"/>
                </a:solidFill>
              </a:rPr>
              <a:t>: Έκθεση του Ελεγκτή</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Ο εξωτερικός ελεγκτής είναι ένας ανεξάρτητος Ορκωτός Ελεγκτής Λογιστής ο οποίος έχει προσληφθεί από τη διοίκηση προκειμένω να εκφέρει γνώμη σχετικά με το εάν η εταιρεία έχει καταρτίσει τις οικονομικές καταστάσεις σύμφωνα με τις γενικά αποδεκτές λογιστικές αρχές - πρότυπα. </a:t>
            </a:r>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29</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23773204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smtClean="0">
                <a:solidFill>
                  <a:schemeClr val="bg1"/>
                </a:solidFill>
              </a:rPr>
              <a:t>: Εισαγωγή </a:t>
            </a:r>
            <a:r>
              <a:rPr lang="el-GR" dirty="0">
                <a:solidFill>
                  <a:schemeClr val="bg1"/>
                </a:solidFill>
              </a:rPr>
              <a:t>και πλαίσιο κατάρτισης της κατάστασης ταμειακών ροών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smtClean="0"/>
              <a:t>Με </a:t>
            </a:r>
            <a:r>
              <a:rPr lang="el-GR" dirty="0"/>
              <a:t>την γνώστη φράση «τα μετρητά είναι βασιλιάς» συχνά υποδηλώνεται η σημασία των μετρητών και των ταμειακών ροών γενικότερα για την λειτουργία των επιχειρήσεων. </a:t>
            </a:r>
            <a:endParaRPr lang="el-GR" dirty="0" smtClean="0"/>
          </a:p>
          <a:p>
            <a:r>
              <a:rPr lang="el-GR" dirty="0" smtClean="0"/>
              <a:t>Ακόμα </a:t>
            </a:r>
            <a:r>
              <a:rPr lang="el-GR" dirty="0"/>
              <a:t>και η λογιστική έννοια των μετρητών είναι περισσότερο κατανοητή στον κοινό νου από ότι τα κέρδη</a:t>
            </a:r>
            <a:r>
              <a:rPr lang="el-GR" dirty="0" smtClean="0"/>
              <a:t>.</a:t>
            </a:r>
          </a:p>
          <a:p>
            <a:r>
              <a:rPr lang="el-GR" dirty="0" smtClean="0"/>
              <a:t>Τα </a:t>
            </a:r>
            <a:r>
              <a:rPr lang="el-GR" dirty="0"/>
              <a:t>μετρητά επιτρέπουν στις επιχειρήσεις να καλύπτουν τις άμεσες υποχρεώσεις τους προς τρίτους, να εξασφαλίζουν την συνέχιση της παραγωγικής τους δραστηριότητας αλλά και να εκμεταλλεύονται επιχειρηματικές ευκαιρίες. </a:t>
            </a:r>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13590605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a:solidFill>
                  <a:schemeClr val="bg1"/>
                </a:solidFill>
              </a:rPr>
              <a:t>: Επεξηγηματικές σημειώσεις</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20000"/>
          </a:bodyPr>
          <a:lstStyle/>
          <a:p>
            <a:r>
              <a:rPr lang="el-GR" dirty="0"/>
              <a:t>Οι επεξηγηματικές σημειώσεις που συνοδεύουν τις εκθέσεις της διοίκησης και των ελεγκτών αποτελούν ένα αναπόσπαστο μέρος των οικονομικών </a:t>
            </a:r>
            <a:r>
              <a:rPr lang="el-GR" dirty="0" smtClean="0"/>
              <a:t>καταστάσεων</a:t>
            </a:r>
            <a:r>
              <a:rPr lang="en-US" dirty="0" smtClean="0"/>
              <a:t> </a:t>
            </a:r>
            <a:r>
              <a:rPr lang="el-GR" dirty="0" smtClean="0"/>
              <a:t>και είναι </a:t>
            </a:r>
            <a:r>
              <a:rPr lang="el-GR" dirty="0"/>
              <a:t>ένα μέσο επικοινωνίας πρόσθετων πληροφοριών σχετικά με τα στοιχεία που περιλαμβάνονται ή αποκλείονται από το σώμα των οικονομικών καταστάσεων. </a:t>
            </a:r>
            <a:endParaRPr lang="el-GR" dirty="0" smtClean="0"/>
          </a:p>
          <a:p>
            <a:r>
              <a:rPr lang="el-GR" dirty="0" smtClean="0"/>
              <a:t>Οι </a:t>
            </a:r>
            <a:r>
              <a:rPr lang="el-GR" dirty="0"/>
              <a:t>επεξηγηματικές σημειώσεις περιλαμβάνουν πληροφορίες σχετικά με (1) λογιστικές αρχές και μεθόδους που χρησιμοποιούνται για την κατάρτιση των οικονομικών καταστάσεων, (2) λεπτομέρειες σχετικά με μεμονωμένα στοιχεία των οικονομικών καταστάσεων (περιουσιακά στοιχεία, υποχρεώσεις, έσοδα, έξοδα), (3) δεσμεύσεις της εταιρείας και απρόβλεπτα γεγονότα, (4) συνενώσεις επιχειρήσεων, (5) συναλλαγές με συνδεδεμένα μέρη, (6) προγράμματα αμοιβών στελεχών με χρήση δικαιωμάτων προαίρεσης μετοχών, (7) νομικές διαδικασίες, κυρώσεις και αγωγές και άλλες επιπρόσθετες πληροφορίες.</a:t>
            </a:r>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30</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99078641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smtClean="0">
                <a:solidFill>
                  <a:schemeClr val="bg1"/>
                </a:solidFill>
              </a:rPr>
              <a:t>: Κατάσταση ταμειακών ροών (ΚΤΡ)</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smtClean="0"/>
              <a:t>Η </a:t>
            </a:r>
            <a:r>
              <a:rPr lang="el-GR" dirty="0"/>
              <a:t>κατάσταση των ταμειακών ροών παρουσιάζει τις εισροές και εκροές μετρητών από τρεις ξεχωριστές κατηγορίες. Οι κατηγορίες είναι οι λειτουργικές, οι επενδυτικές και οι χρηματοδοτικές δραστηριότητες της εταιρείας κατά τη διάρκεια μιας χρονικής περιόδου (συνήθως τη διάρκεια ενός οικονομικού έτους</a:t>
            </a:r>
            <a:r>
              <a:rPr lang="el-GR" dirty="0" smtClean="0"/>
              <a:t>).</a:t>
            </a:r>
          </a:p>
          <a:p>
            <a:r>
              <a:rPr lang="el-GR" dirty="0"/>
              <a:t>Στην βασική της μορφή η κατάσταση ταμειακών ροών συνδέει το υπόλοιπο μετρητών στην αρχή και το τέλος της οικονομικής χρήσης με τον εξής τρόπο:</a:t>
            </a:r>
          </a:p>
          <a:p>
            <a:pPr marL="0" indent="0" algn="ctr">
              <a:buNone/>
            </a:pPr>
            <a:r>
              <a:rPr lang="el-GR" b="1" dirty="0"/>
              <a:t>Αρχικό υπόλοιπο μετρητών  + Ταμειακές εισροές – Ταμειακές εκροές = Τελικό υπόλοιπο μετρητών</a:t>
            </a:r>
          </a:p>
          <a:p>
            <a:endParaRPr lang="el-GR" dirty="0"/>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01970967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smtClean="0">
                <a:solidFill>
                  <a:schemeClr val="bg1"/>
                </a:solidFill>
              </a:rPr>
              <a:t>: Τρόποι σύνταξης της ΚΤΡ </a:t>
            </a:r>
            <a:endParaRPr lang="el-GR" dirty="0">
              <a:solidFill>
                <a:schemeClr val="bg1"/>
              </a:solidFill>
            </a:endParaRPr>
          </a:p>
        </p:txBody>
      </p:sp>
      <p:sp>
        <p:nvSpPr>
          <p:cNvPr id="3" name="Θέση περιεχομένου 2"/>
          <p:cNvSpPr>
            <a:spLocks noGrp="1"/>
          </p:cNvSpPr>
          <p:nvPr>
            <p:ph idx="1"/>
          </p:nvPr>
        </p:nvSpPr>
        <p:spPr>
          <a:xfrm>
            <a:off x="764453" y="1836698"/>
            <a:ext cx="10515600" cy="4351338"/>
          </a:xfrm>
        </p:spPr>
        <p:txBody>
          <a:bodyPr>
            <a:normAutofit fontScale="92500" lnSpcReduction="20000"/>
          </a:bodyPr>
          <a:lstStyle/>
          <a:p>
            <a:r>
              <a:rPr lang="el-GR" dirty="0"/>
              <a:t>Η πρώτη είναι η άμεση μέθοδος (η οποία χρησιμοποιείται από τις λιγότερες επιχειρήσεις και θα αναλύσουμε διεξοδικότερα στο παρόν κεφάλαιο) σύμφωνα με την οποία κατηγοριοποιούνται οι ταμειακές ροές σε κατηγορίες (λειτουργικές, επενδυτικές και χρηματοδοτικές) αναλόγως του είδους τους ή της πηγής τους. Αυτή η μορφή μπορεί να ετοιμαστεί από τους λογαριασμούς και συναλλαγές που είδη έχει καταγράψει η επιχείρηση και είναι περισσότερο κατανοητή, επειδή παρουσιάζει απευθείας και συνολικά τις εισροές και εκροές μετρητών. </a:t>
            </a:r>
            <a:endParaRPr lang="el-GR" dirty="0" smtClean="0"/>
          </a:p>
          <a:p>
            <a:r>
              <a:rPr lang="el-GR" dirty="0" smtClean="0"/>
              <a:t>Η </a:t>
            </a:r>
            <a:r>
              <a:rPr lang="el-GR" dirty="0"/>
              <a:t>δεύτερη μέθοδος είναι η έμμεση, η οποία ξεκινά από το καθαρό αποτέλεσμα χρήσης και πραγματοποιεί προσαρμογές για έξοδα ή έσοδα χωρίς ταμειακή επίπτωση και σταδιακά προσεγγίζει τις ταμειακές ροές. Η κατάσταση ταμειακών ροών που έχει συνταχθεί σύμφωνα με την έμμεση μέθοδο είναι λιγότερο κατανοητή αλλά χρησιμοποιείται από μεγάλο αριθμό επιχειρήσεων.</a:t>
            </a:r>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51828327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noAutofit/>
          </a:bodyPr>
          <a:lstStyle/>
          <a:p>
            <a:r>
              <a:rPr lang="el-GR" sz="3200" b="1" dirty="0">
                <a:solidFill>
                  <a:schemeClr val="bg1"/>
                </a:solidFill>
              </a:rPr>
              <a:t>Κεφάλαιο </a:t>
            </a:r>
            <a:r>
              <a:rPr lang="en-US" sz="3200" b="1" dirty="0">
                <a:solidFill>
                  <a:schemeClr val="bg1"/>
                </a:solidFill>
              </a:rPr>
              <a:t>9</a:t>
            </a:r>
            <a:r>
              <a:rPr lang="el-GR" sz="3200" dirty="0" smtClean="0">
                <a:solidFill>
                  <a:schemeClr val="bg1"/>
                </a:solidFill>
              </a:rPr>
              <a:t>: παράδειγμα έμμεσης </a:t>
            </a:r>
            <a:r>
              <a:rPr lang="el-GR" sz="3200" dirty="0">
                <a:solidFill>
                  <a:schemeClr val="bg1"/>
                </a:solidFill>
              </a:rPr>
              <a:t>μεθόδου </a:t>
            </a:r>
            <a:r>
              <a:rPr lang="el-GR" sz="3200" dirty="0" smtClean="0">
                <a:solidFill>
                  <a:schemeClr val="bg1"/>
                </a:solidFill>
              </a:rPr>
              <a:t>κατάρτισης της κατάστασης </a:t>
            </a:r>
            <a:r>
              <a:rPr lang="el-GR" sz="3200" dirty="0">
                <a:solidFill>
                  <a:schemeClr val="bg1"/>
                </a:solidFill>
              </a:rPr>
              <a:t>ταμειακών ροών της εταιρείας «</a:t>
            </a:r>
            <a:r>
              <a:rPr lang="el-GR" sz="3200" dirty="0" err="1">
                <a:solidFill>
                  <a:schemeClr val="bg1"/>
                </a:solidFill>
              </a:rPr>
              <a:t>Κρητών</a:t>
            </a:r>
            <a:r>
              <a:rPr lang="el-GR" sz="3200" dirty="0">
                <a:solidFill>
                  <a:schemeClr val="bg1"/>
                </a:solidFill>
              </a:rPr>
              <a:t> Άρτος ΑΕΒΕ</a:t>
            </a:r>
            <a:r>
              <a:rPr lang="el-GR" sz="3200" dirty="0" smtClean="0">
                <a:solidFill>
                  <a:schemeClr val="bg1"/>
                </a:solidFill>
              </a:rPr>
              <a:t>»</a:t>
            </a:r>
            <a:endParaRPr lang="el-GR" sz="3200"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537139" y="1673236"/>
            <a:ext cx="7212168" cy="4760023"/>
          </a:xfrm>
          <a:prstGeom prst="rect">
            <a:avLst/>
          </a:prstGeom>
        </p:spPr>
      </p:pic>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6</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2781982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smtClean="0">
                <a:solidFill>
                  <a:schemeClr val="bg1"/>
                </a:solidFill>
              </a:rPr>
              <a:t>: Ταμειακές </a:t>
            </a:r>
            <a:r>
              <a:rPr lang="el-GR" dirty="0">
                <a:solidFill>
                  <a:schemeClr val="bg1"/>
                </a:solidFill>
              </a:rPr>
              <a:t>ροές και κέρδη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3125120" y="1880175"/>
            <a:ext cx="6378740" cy="2099332"/>
          </a:xfrm>
          <a:prstGeom prst="rect">
            <a:avLst/>
          </a:prstGeom>
        </p:spPr>
      </p:pic>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7</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pic>
        <p:nvPicPr>
          <p:cNvPr id="5" name="Εικόνα 4"/>
          <p:cNvPicPr>
            <a:picLocks noChangeAspect="1"/>
          </p:cNvPicPr>
          <p:nvPr/>
        </p:nvPicPr>
        <p:blipFill>
          <a:blip r:embed="rId5"/>
          <a:stretch>
            <a:fillRect/>
          </a:stretch>
        </p:blipFill>
        <p:spPr>
          <a:xfrm>
            <a:off x="3125120" y="4235253"/>
            <a:ext cx="6378740" cy="1915824"/>
          </a:xfrm>
          <a:prstGeom prst="rect">
            <a:avLst/>
          </a:prstGeom>
        </p:spPr>
      </p:pic>
    </p:spTree>
    <p:extLst>
      <p:ext uri="{BB962C8B-B14F-4D97-AF65-F5344CB8AC3E}">
        <p14:creationId xmlns:p14="http://schemas.microsoft.com/office/powerpoint/2010/main" val="51429282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smtClean="0">
                <a:solidFill>
                  <a:schemeClr val="bg1"/>
                </a:solidFill>
              </a:rPr>
              <a:t>: Λογαριασμοί </a:t>
            </a:r>
            <a:r>
              <a:rPr lang="el-GR" dirty="0">
                <a:solidFill>
                  <a:schemeClr val="bg1"/>
                </a:solidFill>
              </a:rPr>
              <a:t>που επηρεάζουν τα αποτελέσματα χρήσης και τις ταμειακές ροές. </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1262429536"/>
              </p:ext>
            </p:extLst>
          </p:nvPr>
        </p:nvGraphicFramePr>
        <p:xfrm>
          <a:off x="1030311" y="1863884"/>
          <a:ext cx="10187189" cy="3657600"/>
        </p:xfrm>
        <a:graphic>
          <a:graphicData uri="http://schemas.openxmlformats.org/drawingml/2006/table">
            <a:tbl>
              <a:tblPr firstRow="1" firstCol="1" bandRow="1"/>
              <a:tblGrid>
                <a:gridCol w="3116454"/>
                <a:gridCol w="3486786"/>
                <a:gridCol w="3583949"/>
              </a:tblGrid>
              <a:tr h="0">
                <a:tc>
                  <a:txBody>
                    <a:bodyPr/>
                    <a:lstStyle/>
                    <a:p>
                      <a:pPr algn="just">
                        <a:lnSpc>
                          <a:spcPct val="150000"/>
                        </a:lnSpc>
                        <a:spcAft>
                          <a:spcPts val="0"/>
                        </a:spcAft>
                      </a:pPr>
                      <a:r>
                        <a:rPr lang="el-GR" sz="1600" b="1" dirty="0">
                          <a:effectLst/>
                          <a:latin typeface="Calibri" panose="020F0502020204030204" pitchFamily="34" charset="0"/>
                          <a:ea typeface="Times New Roman" panose="02020603050405020304" pitchFamily="18" charset="0"/>
                          <a:cs typeface="Times New Roman" panose="02020603050405020304" pitchFamily="18" charset="0"/>
                        </a:rPr>
                        <a:t>Συναλλαγές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b="1">
                          <a:effectLst/>
                          <a:latin typeface="Calibri" panose="020F0502020204030204" pitchFamily="34" charset="0"/>
                          <a:ea typeface="Times New Roman" panose="02020603050405020304" pitchFamily="18" charset="0"/>
                          <a:cs typeface="Times New Roman" panose="02020603050405020304" pitchFamily="18" charset="0"/>
                        </a:rPr>
                        <a:t>Κατάσταση αποτελεσμάτων</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l-GR" sz="1600" b="1">
                          <a:effectLst/>
                          <a:latin typeface="Calibri" panose="020F0502020204030204" pitchFamily="34" charset="0"/>
                          <a:ea typeface="Times New Roman" panose="02020603050405020304" pitchFamily="18" charset="0"/>
                          <a:cs typeface="Times New Roman" panose="02020603050405020304" pitchFamily="18" charset="0"/>
                        </a:rPr>
                        <a:t>Κατάσταση ταμειακών ροών</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Πώληση προϊόντων μετρητοίς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Ναι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Ναι</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Πώληση προϊόντων επί πιστώσει</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Ναι</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Όχι</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Οφειλή λογαριασμού τηλεφώνου</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Ναι</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Όχι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Πληρωμή λογαριασμού τηλεφώνου</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Ναι</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Ναι</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Αγορά παγίων μετρητοίς</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Όχι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Ναι</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Κέρδη από πώληση παγίων</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Ναι</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Όχι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Μετρητά από πώληση παγίων</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Όχι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Ναι</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Είσπραξη μετρητών από δάνειο</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Όχι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Ναι</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Είσπραξη ετήσιων τόκων</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a:effectLst/>
                          <a:latin typeface="Calibri" panose="020F0502020204030204" pitchFamily="34" charset="0"/>
                          <a:ea typeface="Times New Roman" panose="02020603050405020304" pitchFamily="18" charset="0"/>
                          <a:cs typeface="Times New Roman" panose="02020603050405020304" pitchFamily="18" charset="0"/>
                        </a:rPr>
                        <a:t>Ναι</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l-GR" sz="1600" dirty="0">
                          <a:effectLst/>
                          <a:latin typeface="Calibri" panose="020F0502020204030204" pitchFamily="34" charset="0"/>
                          <a:ea typeface="Times New Roman" panose="02020603050405020304" pitchFamily="18" charset="0"/>
                          <a:cs typeface="Times New Roman" panose="02020603050405020304" pitchFamily="18" charset="0"/>
                        </a:rPr>
                        <a:t>Ναι</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8</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50073622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n-US" b="1" dirty="0">
                <a:solidFill>
                  <a:schemeClr val="bg1"/>
                </a:solidFill>
              </a:rPr>
              <a:t>9</a:t>
            </a:r>
            <a:r>
              <a:rPr lang="el-GR" dirty="0" smtClean="0">
                <a:solidFill>
                  <a:schemeClr val="bg1"/>
                </a:solidFill>
              </a:rPr>
              <a:t>: Κατηγορίες ταμειακών ροών </a:t>
            </a:r>
            <a:endParaRPr lang="el-GR" dirty="0">
              <a:solidFill>
                <a:schemeClr val="bg1"/>
              </a:solidFill>
            </a:endParaRPr>
          </a:p>
        </p:txBody>
      </p:sp>
      <p:sp>
        <p:nvSpPr>
          <p:cNvPr id="3" name="Θέση περιεχομένου 2"/>
          <p:cNvSpPr>
            <a:spLocks noGrp="1"/>
          </p:cNvSpPr>
          <p:nvPr>
            <p:ph idx="1"/>
          </p:nvPr>
        </p:nvSpPr>
        <p:spPr/>
        <p:txBody>
          <a:bodyPr>
            <a:normAutofit fontScale="70000" lnSpcReduction="20000"/>
          </a:bodyPr>
          <a:lstStyle/>
          <a:p>
            <a:pPr marL="0" indent="0">
              <a:buNone/>
            </a:pPr>
            <a:r>
              <a:rPr lang="el-GR" dirty="0"/>
              <a:t>Η Κατάσταση Ταμειακών Ροών περιλαμβάνει τις εισροές και εκροές ταμειακών διαθεσίμων ταξινομημένες σε τρείς κατηγορίες. Σύμφωνα με το ΔΛΠ 7 οι κατηγορίες αυτές είναι οι εξής:</a:t>
            </a:r>
          </a:p>
          <a:p>
            <a:r>
              <a:rPr lang="el-GR" dirty="0" smtClean="0"/>
              <a:t>Ταμειακές </a:t>
            </a:r>
            <a:r>
              <a:rPr lang="el-GR" dirty="0"/>
              <a:t>ροές από συνήθεις (λειτουργικές) επιχειρηματικές δραστηριότητες: Αυτές δείχνουν κατά πόσο οι κύριες επιχειρηματικές δραστηριότητες έχουν δημιουργήσει εισροές χρήματος ικανές να εξασφαλίσουν την διατήρηση της επιχειρηματικής δραστηριότητας της επιχείρησης, δηλαδή την πληρωμή υποχρεώσεων, την πραγματοποίηση επενδύσεων χωρίς προσφυγή σε δανεισμό </a:t>
            </a:r>
            <a:r>
              <a:rPr lang="el-GR" dirty="0" err="1"/>
              <a:t>κ.λ.π</a:t>
            </a:r>
            <a:r>
              <a:rPr lang="el-GR" dirty="0"/>
              <a:t>.</a:t>
            </a:r>
          </a:p>
          <a:p>
            <a:r>
              <a:rPr lang="el-GR" dirty="0" smtClean="0"/>
              <a:t>Ταμειακές </a:t>
            </a:r>
            <a:r>
              <a:rPr lang="el-GR" dirty="0"/>
              <a:t>ροές από επενδυτικές δραστηριότητες: Αυτές περιλαμβάνουν την χορήγηση δανείων και είσπραξη αυτών, την αγοραπωλησία χρεογράφων καθώς και την αγοραπωλησία παγίων και λοιπών επενδυτικών αγαθών. Η σημασία τους είναι πολλή μεγάλη διότι οι ταμειακές ροές που αφορούν πραγματοποίηση επενδύσεων δημιουργούν τις μελλοντικές πηγές ταμειακών διαθεσίμων.</a:t>
            </a:r>
          </a:p>
          <a:p>
            <a:r>
              <a:rPr lang="el-GR" dirty="0" smtClean="0"/>
              <a:t>Ταμειακές </a:t>
            </a:r>
            <a:r>
              <a:rPr lang="el-GR" dirty="0"/>
              <a:t>ροές από χρηματοδοτικές δραστηριότητες: Στην κατηγορία αυτή περιλαμβάνονται η χρηματοδότηση της επιχείρησης από τους μετόχους της και την απόδοση σε αυτούς των </a:t>
            </a:r>
            <a:r>
              <a:rPr lang="el-GR" dirty="0" err="1"/>
              <a:t>επενδεδυμένων</a:t>
            </a:r>
            <a:r>
              <a:rPr lang="el-GR" dirty="0"/>
              <a:t> κεφαλαίων τους, η ανάληψη και εξόφληση δανείων </a:t>
            </a:r>
            <a:r>
              <a:rPr lang="el-GR" dirty="0" err="1"/>
              <a:t>κ.λ.π</a:t>
            </a:r>
            <a:r>
              <a:rPr lang="el-GR" dirty="0"/>
              <a:t>. Η σημασία τους είναι μεγάλη γιατί προσδιορίζουν την μελλοντική ροή ταμειακών διαθεσίμων.</a:t>
            </a:r>
          </a:p>
          <a:p>
            <a:endParaRPr lang="el-GR" dirty="0"/>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9</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76393335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Προσαρμοσμένη σχεδίαση">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TotalTime>
  <Words>2174</Words>
  <Application>Microsoft Office PowerPoint</Application>
  <PresentationFormat>Ευρεία οθόνη</PresentationFormat>
  <Paragraphs>438</Paragraphs>
  <Slides>30</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2</vt:i4>
      </vt:variant>
      <vt:variant>
        <vt:lpstr>Τίτλοι διαφανειών</vt:lpstr>
      </vt:variant>
      <vt:variant>
        <vt:i4>30</vt:i4>
      </vt:variant>
    </vt:vector>
  </HeadingPairs>
  <TitlesOfParts>
    <vt:vector size="36" baseType="lpstr">
      <vt:lpstr>Arial</vt:lpstr>
      <vt:lpstr>Calibri</vt:lpstr>
      <vt:lpstr>Calibri Light</vt:lpstr>
      <vt:lpstr>Times New Roman</vt:lpstr>
      <vt:lpstr>Προσαρμοσμένη σχεδίαση</vt:lpstr>
      <vt:lpstr>Θέμα του Office</vt:lpstr>
      <vt:lpstr>Παρουσίαση του PowerPoint</vt:lpstr>
      <vt:lpstr>Κεφάλαιο 9: Η ΚΑΤΑΣΤΑΣΗ ΤΑΜΕΙΑΚΩΝ ΡΟΩΝ ΚΑΙ ΛΟΙΠΕΣ ΟΙΚΟΝΟΜΙΚΕΣ ΚΑΤΑΣΤΑΣΕΙΣ</vt:lpstr>
      <vt:lpstr>Κεφάλαιο 9: Εισαγωγή και πλαίσιο κατάρτισης της κατάστασης ταμειακών ροών </vt:lpstr>
      <vt:lpstr>Κεφάλαιο 9: Κατάσταση ταμειακών ροών (ΚΤΡ)</vt:lpstr>
      <vt:lpstr>Κεφάλαιο 9: Τρόποι σύνταξης της ΚΤΡ </vt:lpstr>
      <vt:lpstr>Κεφάλαιο 9: παράδειγμα έμμεσης μεθόδου κατάρτισης της κατάστασης ταμειακών ροών της εταιρείας «Κρητών Άρτος ΑΕΒΕ»</vt:lpstr>
      <vt:lpstr>Κεφάλαιο 9: Ταμειακές ροές και κέρδη </vt:lpstr>
      <vt:lpstr>Κεφάλαιο 9: Λογαριασμοί που επηρεάζουν τα αποτελέσματα χρήσης και τις ταμειακές ροές. </vt:lpstr>
      <vt:lpstr>Κεφάλαιο 9: Κατηγορίες ταμειακών ροών </vt:lpstr>
      <vt:lpstr>Κεφάλαιο 9: Πηγές και χρήσεις ταμειακών διαθεσίμων</vt:lpstr>
      <vt:lpstr>Κεφάλαιο 9: Ταμειακές ροές από λειτουργικές δραστηριότητες</vt:lpstr>
      <vt:lpstr>Κεφάλαιο 9: Ταμειακές ροές από επενδυτικές δραστηριότητες</vt:lpstr>
      <vt:lpstr>Κεφάλαιο 9: Ταμειακές ροές από χρηματοδοτικές δραστηριότητες</vt:lpstr>
      <vt:lpstr>Κεφάλαιο 9: Έμμεση μέθοδος σύνταξης της ΚΤΡ </vt:lpstr>
      <vt:lpstr>Κεφάλαιο 9: Έμμεση μέθοδος σύνταξης της ΚΤΡ  </vt:lpstr>
      <vt:lpstr>Κεφάλαιο 9: Παράδειγμα έμμεσης μεθόδου σύνταξης της ΚΤΡ  </vt:lpstr>
      <vt:lpstr>Κεφάλαιο 9: Άμεση μέθοδος σύνταξης της ΚΤΡ </vt:lpstr>
      <vt:lpstr>Κεφάλαιο 9: Παράδειγμα άμεσης μεθόδου σύνταξης της ΚΤΡ  </vt:lpstr>
      <vt:lpstr>Κεφάλαιο 9: Λύση παραδείγματος</vt:lpstr>
      <vt:lpstr>Κεφάλαιο 9: Άσκηση προς επίλυση #1</vt:lpstr>
      <vt:lpstr>Κεφάλαιο 9: Άσκηση προς επίλυση #2 </vt:lpstr>
      <vt:lpstr>Κεφάλαιο 9: Άσκηση προς επίλυση #3  </vt:lpstr>
      <vt:lpstr>Κεφάλαιο 9: Ερμηνεύοντας τις ταμειακές ροές και τα καθαρά κέρδη</vt:lpstr>
      <vt:lpstr>Κεφάλαιο 9: Κατάσταση μεταβολών ιδίων κεφαλαίων</vt:lpstr>
      <vt:lpstr>Κεφάλαιο 9: Παράδειγμα κατάσταση μεταβολών ιδίων κεφαλαίων της COSMOTE </vt:lpstr>
      <vt:lpstr>Κεφάλαιο 9: Γενική μορφή της κατάστασης μεταβολών ιδίων κεφαλαίων </vt:lpstr>
      <vt:lpstr>Κεφάλαιο 9: Λοιπές οικονομικές καταστάσεις και πληροφορίες</vt:lpstr>
      <vt:lpstr>Κεφάλαιο 9: Η αναλυτική έκθεση της διοίκησης</vt:lpstr>
      <vt:lpstr>Κεφάλαιο 9: Έκθεση του Ελεγκτή</vt:lpstr>
      <vt:lpstr>Κεφάλαιο 9: Επεξηγηματικές σημειώσεις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ΘΕΩΡΙΑ ΚΑΙ ΠΟΛΙΤΙΚΗ ΔΙΕΘΝΟΥΣ ΧΡΗΜΑΤΟΣ</dc:title>
  <dc:creator>PCUser</dc:creator>
  <cp:lastModifiedBy>User</cp:lastModifiedBy>
  <cp:revision>24</cp:revision>
  <dcterms:created xsi:type="dcterms:W3CDTF">2017-11-28T07:12:44Z</dcterms:created>
  <dcterms:modified xsi:type="dcterms:W3CDTF">2019-06-11T12:05:26Z</dcterms:modified>
</cp:coreProperties>
</file>