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8" r:id="rId12"/>
    <p:sldId id="266" r:id="rId13"/>
    <p:sldId id="269" r:id="rId14"/>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42" autoAdjust="0"/>
    <p:restoredTop sz="86472" autoAdjust="0"/>
  </p:normalViewPr>
  <p:slideViewPr>
    <p:cSldViewPr>
      <p:cViewPr varScale="1">
        <p:scale>
          <a:sx n="41" d="100"/>
          <a:sy n="41" d="100"/>
        </p:scale>
        <p:origin x="-62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A040E1C-FC90-4347-B150-368B0893E46E}" type="datetimeFigureOut">
              <a:rPr lang="el-GR" smtClean="0"/>
              <a:pPr/>
              <a:t>25/5/2014</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DB92F6-09F1-4BA3-BD26-0D366B941B3F}"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E7DB92F6-09F1-4BA3-BD26-0D366B941B3F}" type="slidenum">
              <a:rPr lang="el-GR" smtClean="0"/>
              <a:pPr/>
              <a:t>1</a:t>
            </a:fld>
            <a:endParaRPr lang="el-G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E7DB92F6-09F1-4BA3-BD26-0D366B941B3F}" type="slidenum">
              <a:rPr lang="el-GR" smtClean="0"/>
              <a:pPr/>
              <a:t>10</a:t>
            </a:fld>
            <a:endParaRPr lang="el-G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E7DB92F6-09F1-4BA3-BD26-0D366B941B3F}" type="slidenum">
              <a:rPr lang="el-GR" smtClean="0"/>
              <a:pPr/>
              <a:t>11</a:t>
            </a:fld>
            <a:endParaRPr lang="el-G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E7DB92F6-09F1-4BA3-BD26-0D366B941B3F}" type="slidenum">
              <a:rPr lang="el-GR" smtClean="0"/>
              <a:pPr/>
              <a:t>12</a:t>
            </a:fld>
            <a:endParaRPr lang="el-G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E7DB92F6-09F1-4BA3-BD26-0D366B941B3F}" type="slidenum">
              <a:rPr lang="el-GR" smtClean="0"/>
              <a:pPr/>
              <a:t>13</a:t>
            </a:fld>
            <a:endParaRPr lang="el-G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E7DB92F6-09F1-4BA3-BD26-0D366B941B3F}" type="slidenum">
              <a:rPr lang="el-GR" smtClean="0"/>
              <a:pPr/>
              <a:t>2</a:t>
            </a:fld>
            <a:endParaRPr lang="el-G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E7DB92F6-09F1-4BA3-BD26-0D366B941B3F}" type="slidenum">
              <a:rPr lang="el-GR" smtClean="0"/>
              <a:pPr/>
              <a:t>3</a:t>
            </a:fld>
            <a:endParaRPr lang="el-G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E7DB92F6-09F1-4BA3-BD26-0D366B941B3F}" type="slidenum">
              <a:rPr lang="el-GR" smtClean="0"/>
              <a:pPr/>
              <a:t>4</a:t>
            </a:fld>
            <a:endParaRPr lang="el-G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E7DB92F6-09F1-4BA3-BD26-0D366B941B3F}" type="slidenum">
              <a:rPr lang="el-GR" smtClean="0"/>
              <a:pPr/>
              <a:t>5</a:t>
            </a:fld>
            <a:endParaRPr lang="el-G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E7DB92F6-09F1-4BA3-BD26-0D366B941B3F}" type="slidenum">
              <a:rPr lang="el-GR" smtClean="0"/>
              <a:pPr/>
              <a:t>6</a:t>
            </a:fld>
            <a:endParaRPr lang="el-G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E7DB92F6-09F1-4BA3-BD26-0D366B941B3F}" type="slidenum">
              <a:rPr lang="el-GR" smtClean="0"/>
              <a:pPr/>
              <a:t>7</a:t>
            </a:fld>
            <a:endParaRPr lang="el-G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E7DB92F6-09F1-4BA3-BD26-0D366B941B3F}" type="slidenum">
              <a:rPr lang="el-GR" smtClean="0"/>
              <a:pPr/>
              <a:t>8</a:t>
            </a:fld>
            <a:endParaRPr lang="el-G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E7DB92F6-09F1-4BA3-BD26-0D366B941B3F}" type="slidenum">
              <a:rPr lang="el-GR" smtClean="0"/>
              <a:pPr/>
              <a:t>9</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9" name="8 - Υπότιτλος"/>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Τίτλος"/>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l-GR" smtClean="0"/>
              <a:t>Kλικ για επεξεργασία του τίτλου</a:t>
            </a:r>
            <a:endParaRPr kumimoji="0" lang="en-US"/>
          </a:p>
        </p:txBody>
      </p:sp>
      <p:cxnSp>
        <p:nvCxnSpPr>
          <p:cNvPr id="8" name="7 - Ευθεία γραμμή σύνδεσης"/>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12 - Ευθεία γραμμή σύνδεσης"/>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13 - Έλλειψη"/>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14 - Θέση ημερομηνίας"/>
          <p:cNvSpPr>
            <a:spLocks noGrp="1"/>
          </p:cNvSpPr>
          <p:nvPr>
            <p:ph type="dt" sz="half" idx="10"/>
          </p:nvPr>
        </p:nvSpPr>
        <p:spPr/>
        <p:txBody>
          <a:bodyPr/>
          <a:lstStyle/>
          <a:p>
            <a:fld id="{889C70D1-5BC4-4EA0-83F6-D8D63DC24A7B}" type="datetimeFigureOut">
              <a:rPr lang="el-GR" smtClean="0"/>
              <a:pPr/>
              <a:t>25/5/2014</a:t>
            </a:fld>
            <a:endParaRPr lang="el-GR"/>
          </a:p>
        </p:txBody>
      </p:sp>
      <p:sp>
        <p:nvSpPr>
          <p:cNvPr id="16" name="15 - Θέση αριθμού διαφάνειας"/>
          <p:cNvSpPr>
            <a:spLocks noGrp="1"/>
          </p:cNvSpPr>
          <p:nvPr>
            <p:ph type="sldNum" sz="quarter" idx="11"/>
          </p:nvPr>
        </p:nvSpPr>
        <p:spPr/>
        <p:txBody>
          <a:bodyPr/>
          <a:lstStyle/>
          <a:p>
            <a:fld id="{57977488-27EB-430A-8C97-F2E1C9BE770D}" type="slidenum">
              <a:rPr lang="el-GR" smtClean="0"/>
              <a:pPr/>
              <a:t>‹#›</a:t>
            </a:fld>
            <a:endParaRPr lang="el-GR"/>
          </a:p>
        </p:txBody>
      </p:sp>
      <p:sp>
        <p:nvSpPr>
          <p:cNvPr id="17" name="16 - Θέση υποσέλιδου"/>
          <p:cNvSpPr>
            <a:spLocks noGrp="1"/>
          </p:cNvSpPr>
          <p:nvPr>
            <p:ph type="ftr" sz="quarter" idx="12"/>
          </p:nvPr>
        </p:nvSpPr>
        <p:spPr/>
        <p:txBody>
          <a:bodyPr/>
          <a:lstStyle/>
          <a:p>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889C70D1-5BC4-4EA0-83F6-D8D63DC24A7B}" type="datetimeFigureOut">
              <a:rPr lang="el-GR" smtClean="0"/>
              <a:pPr/>
              <a:t>25/5/2014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7977488-27EB-430A-8C97-F2E1C9BE770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889C70D1-5BC4-4EA0-83F6-D8D63DC24A7B}" type="datetimeFigureOut">
              <a:rPr lang="el-GR" smtClean="0"/>
              <a:pPr/>
              <a:t>25/5/2014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7977488-27EB-430A-8C97-F2E1C9BE770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9" name="8 - Θέση περιεχομένου"/>
          <p:cNvSpPr>
            <a:spLocks noGrp="1"/>
          </p:cNvSpPr>
          <p:nvPr>
            <p:ph idx="1"/>
          </p:nvPr>
        </p:nvSpPr>
        <p:spPr>
          <a:xfrm>
            <a:off x="457200" y="1524000"/>
            <a:ext cx="822960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4" name="13 - Θέση ημερομηνίας"/>
          <p:cNvSpPr>
            <a:spLocks noGrp="1"/>
          </p:cNvSpPr>
          <p:nvPr>
            <p:ph type="dt" sz="half" idx="14"/>
          </p:nvPr>
        </p:nvSpPr>
        <p:spPr/>
        <p:txBody>
          <a:bodyPr/>
          <a:lstStyle/>
          <a:p>
            <a:fld id="{889C70D1-5BC4-4EA0-83F6-D8D63DC24A7B}" type="datetimeFigureOut">
              <a:rPr lang="el-GR" smtClean="0"/>
              <a:pPr/>
              <a:t>25/5/2014</a:t>
            </a:fld>
            <a:endParaRPr lang="el-GR"/>
          </a:p>
        </p:txBody>
      </p:sp>
      <p:sp>
        <p:nvSpPr>
          <p:cNvPr id="15" name="14 - Θέση αριθμού διαφάνειας"/>
          <p:cNvSpPr>
            <a:spLocks noGrp="1"/>
          </p:cNvSpPr>
          <p:nvPr>
            <p:ph type="sldNum" sz="quarter" idx="15"/>
          </p:nvPr>
        </p:nvSpPr>
        <p:spPr/>
        <p:txBody>
          <a:bodyPr/>
          <a:lstStyle>
            <a:lvl1pPr algn="ctr">
              <a:defRPr/>
            </a:lvl1pPr>
          </a:lstStyle>
          <a:p>
            <a:fld id="{57977488-27EB-430A-8C97-F2E1C9BE770D}" type="slidenum">
              <a:rPr lang="el-GR" smtClean="0"/>
              <a:pPr/>
              <a:t>‹#›</a:t>
            </a:fld>
            <a:endParaRPr lang="el-GR"/>
          </a:p>
        </p:txBody>
      </p:sp>
      <p:sp>
        <p:nvSpPr>
          <p:cNvPr id="16" name="15 - Θέση υποσέλιδου"/>
          <p:cNvSpPr>
            <a:spLocks noGrp="1"/>
          </p:cNvSpPr>
          <p:nvPr>
            <p:ph type="ftr" sz="quarter" idx="16"/>
          </p:nvPr>
        </p:nvSpPr>
        <p:spPr/>
        <p:txBody>
          <a:bodyPr/>
          <a:lstStyle/>
          <a:p>
            <a:endParaRPr lang="el-GR"/>
          </a:p>
        </p:txBody>
      </p:sp>
      <p:sp>
        <p:nvSpPr>
          <p:cNvPr id="17" name="16 - Τίτλος"/>
          <p:cNvSpPr>
            <a:spLocks noGrp="1"/>
          </p:cNvSpPr>
          <p:nvPr>
            <p:ph type="title"/>
          </p:nvPr>
        </p:nvSpPr>
        <p:spPr/>
        <p:txBody>
          <a:bodyPr rtlCol="0" anchor="b" anchorCtr="0"/>
          <a:lstStyle/>
          <a:p>
            <a:r>
              <a:rPr kumimoji="0" lang="el-GR" smtClean="0"/>
              <a:t>Kλικ για επεξεργασία του τίτλου</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4" name="3 - Θέση ημερομηνίας"/>
          <p:cNvSpPr>
            <a:spLocks noGrp="1"/>
          </p:cNvSpPr>
          <p:nvPr>
            <p:ph type="dt" sz="half" idx="10"/>
          </p:nvPr>
        </p:nvSpPr>
        <p:spPr/>
        <p:txBody>
          <a:bodyPr/>
          <a:lstStyle/>
          <a:p>
            <a:fld id="{889C70D1-5BC4-4EA0-83F6-D8D63DC24A7B}" type="datetimeFigureOut">
              <a:rPr lang="el-GR" smtClean="0"/>
              <a:pPr/>
              <a:t>25/5/2014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7977488-27EB-430A-8C97-F2E1C9BE770D}" type="slidenum">
              <a:rPr lang="el-GR" smtClean="0"/>
              <a:pPr/>
              <a:t>‹#›</a:t>
            </a:fld>
            <a:endParaRPr lang="el-GR"/>
          </a:p>
        </p:txBody>
      </p:sp>
      <p:sp>
        <p:nvSpPr>
          <p:cNvPr id="2" name="1 - Τίτλος"/>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cxnSp>
        <p:nvCxnSpPr>
          <p:cNvPr id="7" name="6 - Ευθεία γραμμή σύνδεσης"/>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5" name="4 - Θέση ημερομηνίας"/>
          <p:cNvSpPr>
            <a:spLocks noGrp="1"/>
          </p:cNvSpPr>
          <p:nvPr>
            <p:ph type="dt" sz="half" idx="10"/>
          </p:nvPr>
        </p:nvSpPr>
        <p:spPr/>
        <p:txBody>
          <a:bodyPr/>
          <a:lstStyle/>
          <a:p>
            <a:fld id="{889C70D1-5BC4-4EA0-83F6-D8D63DC24A7B}" type="datetimeFigureOut">
              <a:rPr lang="el-GR" smtClean="0"/>
              <a:pPr/>
              <a:t>25/5/2014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57977488-27EB-430A-8C97-F2E1C9BE770D}" type="slidenum">
              <a:rPr lang="el-GR" smtClean="0"/>
              <a:pPr/>
              <a:t>‹#›</a:t>
            </a:fld>
            <a:endParaRPr lang="el-GR"/>
          </a:p>
        </p:txBody>
      </p:sp>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11" name="10 - Θέση περιεχομένου"/>
          <p:cNvSpPr>
            <a:spLocks noGrp="1"/>
          </p:cNvSpPr>
          <p:nvPr>
            <p:ph sz="half" idx="1"/>
          </p:nvPr>
        </p:nvSpPr>
        <p:spPr>
          <a:xfrm>
            <a:off x="457200" y="1524000"/>
            <a:ext cx="4059936"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half" idx="2"/>
          </p:nvPr>
        </p:nvSpPr>
        <p:spPr>
          <a:xfrm>
            <a:off x="4648200" y="1524000"/>
            <a:ext cx="4059936"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9" name="8 - Θέση αριθμού διαφάνειας"/>
          <p:cNvSpPr>
            <a:spLocks noGrp="1"/>
          </p:cNvSpPr>
          <p:nvPr>
            <p:ph type="sldNum" sz="quarter" idx="12"/>
          </p:nvPr>
        </p:nvSpPr>
        <p:spPr/>
        <p:txBody>
          <a:bodyPr/>
          <a:lstStyle/>
          <a:p>
            <a:fld id="{57977488-27EB-430A-8C97-F2E1C9BE770D}" type="slidenum">
              <a:rPr lang="el-GR" smtClean="0"/>
              <a:pPr/>
              <a:t>‹#›</a:t>
            </a:fld>
            <a:endParaRPr lang="el-GR"/>
          </a:p>
        </p:txBody>
      </p:sp>
      <p:sp>
        <p:nvSpPr>
          <p:cNvPr id="8" name="7 - Θέση υποσέλιδου"/>
          <p:cNvSpPr>
            <a:spLocks noGrp="1"/>
          </p:cNvSpPr>
          <p:nvPr>
            <p:ph type="ftr" sz="quarter" idx="11"/>
          </p:nvPr>
        </p:nvSpPr>
        <p:spPr/>
        <p:txBody>
          <a:bodyPr/>
          <a:lstStyle/>
          <a:p>
            <a:endParaRPr lang="el-GR"/>
          </a:p>
        </p:txBody>
      </p:sp>
      <p:sp>
        <p:nvSpPr>
          <p:cNvPr id="7" name="6 - Θέση ημερομηνίας"/>
          <p:cNvSpPr>
            <a:spLocks noGrp="1"/>
          </p:cNvSpPr>
          <p:nvPr>
            <p:ph type="dt" sz="half" idx="10"/>
          </p:nvPr>
        </p:nvSpPr>
        <p:spPr/>
        <p:txBody>
          <a:bodyPr/>
          <a:lstStyle/>
          <a:p>
            <a:fld id="{889C70D1-5BC4-4EA0-83F6-D8D63DC24A7B}" type="datetimeFigureOut">
              <a:rPr lang="el-GR" smtClean="0"/>
              <a:pPr/>
              <a:t>25/5/2014</a:t>
            </a:fld>
            <a:endParaRPr lang="el-GR"/>
          </a:p>
        </p:txBody>
      </p:sp>
      <p:sp>
        <p:nvSpPr>
          <p:cNvPr id="3" name="2 - Θέση κειμένου"/>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32" name="31 - Θέση περιεχομένου"/>
          <p:cNvSpPr>
            <a:spLocks noGrp="1"/>
          </p:cNvSpPr>
          <p:nvPr>
            <p:ph sz="half" idx="2"/>
          </p:nvPr>
        </p:nvSpPr>
        <p:spPr>
          <a:xfrm>
            <a:off x="457200" y="2201896"/>
            <a:ext cx="4038600" cy="3913632"/>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34" name="33 - Θέση περιεχομένου"/>
          <p:cNvSpPr>
            <a:spLocks noGrp="1"/>
          </p:cNvSpPr>
          <p:nvPr>
            <p:ph sz="quarter" idx="4"/>
          </p:nvPr>
        </p:nvSpPr>
        <p:spPr>
          <a:xfrm>
            <a:off x="4649788" y="2201896"/>
            <a:ext cx="4038600" cy="3913632"/>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 name="1 - Τίτλος"/>
          <p:cNvSpPr>
            <a:spLocks noGrp="1"/>
          </p:cNvSpPr>
          <p:nvPr>
            <p:ph type="title"/>
          </p:nvPr>
        </p:nvSpPr>
        <p:spPr>
          <a:xfrm>
            <a:off x="457200" y="155448"/>
            <a:ext cx="8229600" cy="1143000"/>
          </a:xfrm>
        </p:spPr>
        <p:txBody>
          <a:bodyPr anchor="b" anchorCtr="0"/>
          <a:lstStyle>
            <a:lvl1pPr>
              <a:defRPr/>
            </a:lvl1pPr>
          </a:lstStyle>
          <a:p>
            <a:r>
              <a:rPr kumimoji="0" lang="el-GR" smtClean="0"/>
              <a:t>Kλικ για επεξεργασία του τίτλου</a:t>
            </a:r>
            <a:endParaRPr kumimoji="0" lang="en-US"/>
          </a:p>
        </p:txBody>
      </p:sp>
      <p:sp>
        <p:nvSpPr>
          <p:cNvPr id="12" name="11 - Θέση κειμένου"/>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cxnSp>
        <p:nvCxnSpPr>
          <p:cNvPr id="10" name="9 - Ευθεία γραμμή σύνδεσης"/>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16 - Ευθεία γραμμή σύνδεσης"/>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3" name="2 - Θέση ημερομηνίας"/>
          <p:cNvSpPr>
            <a:spLocks noGrp="1"/>
          </p:cNvSpPr>
          <p:nvPr>
            <p:ph type="dt" sz="half" idx="10"/>
          </p:nvPr>
        </p:nvSpPr>
        <p:spPr/>
        <p:txBody>
          <a:bodyPr/>
          <a:lstStyle/>
          <a:p>
            <a:fld id="{889C70D1-5BC4-4EA0-83F6-D8D63DC24A7B}" type="datetimeFigureOut">
              <a:rPr lang="el-GR" smtClean="0"/>
              <a:pPr/>
              <a:t>25/5/2014</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57977488-27EB-430A-8C97-F2E1C9BE770D}" type="slidenum">
              <a:rPr lang="el-GR" smtClean="0"/>
              <a:pPr/>
              <a:t>‹#›</a:t>
            </a:fld>
            <a:endParaRPr lang="el-GR"/>
          </a:p>
        </p:txBody>
      </p:sp>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889C70D1-5BC4-4EA0-83F6-D8D63DC24A7B}" type="datetimeFigureOut">
              <a:rPr lang="el-GR" smtClean="0"/>
              <a:pPr/>
              <a:t>25/5/2014</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57977488-27EB-430A-8C97-F2E1C9BE770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9" name="28 - Θέση περιεχομένου"/>
          <p:cNvSpPr>
            <a:spLocks noGrp="1"/>
          </p:cNvSpPr>
          <p:nvPr>
            <p:ph sz="quarter" idx="1"/>
          </p:nvPr>
        </p:nvSpPr>
        <p:spPr>
          <a:xfrm>
            <a:off x="457200" y="457200"/>
            <a:ext cx="6248400" cy="5715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3" name="2 - Θέση κειμένου"/>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31" name="30 - Τίτλος"/>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l-GR" smtClean="0"/>
              <a:t>Kλικ για επεξεργασία του τίτλου</a:t>
            </a:r>
            <a:endParaRPr kumimoji="0" lang="en-US"/>
          </a:p>
        </p:txBody>
      </p:sp>
      <p:sp>
        <p:nvSpPr>
          <p:cNvPr id="8" name="7 - Θέση ημερομηνίας"/>
          <p:cNvSpPr>
            <a:spLocks noGrp="1"/>
          </p:cNvSpPr>
          <p:nvPr>
            <p:ph type="dt" sz="half" idx="14"/>
          </p:nvPr>
        </p:nvSpPr>
        <p:spPr/>
        <p:txBody>
          <a:bodyPr/>
          <a:lstStyle/>
          <a:p>
            <a:fld id="{889C70D1-5BC4-4EA0-83F6-D8D63DC24A7B}" type="datetimeFigureOut">
              <a:rPr lang="el-GR" smtClean="0"/>
              <a:pPr/>
              <a:t>25/5/2014</a:t>
            </a:fld>
            <a:endParaRPr lang="el-GR"/>
          </a:p>
        </p:txBody>
      </p:sp>
      <p:sp>
        <p:nvSpPr>
          <p:cNvPr id="9" name="8 - Θέση αριθμού διαφάνειας"/>
          <p:cNvSpPr>
            <a:spLocks noGrp="1"/>
          </p:cNvSpPr>
          <p:nvPr>
            <p:ph type="sldNum" sz="quarter" idx="15"/>
          </p:nvPr>
        </p:nvSpPr>
        <p:spPr/>
        <p:txBody>
          <a:bodyPr/>
          <a:lstStyle/>
          <a:p>
            <a:fld id="{57977488-27EB-430A-8C97-F2E1C9BE770D}" type="slidenum">
              <a:rPr lang="el-GR" smtClean="0"/>
              <a:pPr/>
              <a:t>‹#›</a:t>
            </a:fld>
            <a:endParaRPr lang="el-GR"/>
          </a:p>
        </p:txBody>
      </p:sp>
      <p:sp>
        <p:nvSpPr>
          <p:cNvPr id="10" name="9 - Θέση υποσέλιδου"/>
          <p:cNvSpPr>
            <a:spLocks noGrp="1"/>
          </p:cNvSpPr>
          <p:nvPr>
            <p:ph type="ftr" sz="quarter" idx="16"/>
          </p:nvPr>
        </p:nvSpPr>
        <p:spPr/>
        <p:txBody>
          <a:bodyPr/>
          <a:lstStyle/>
          <a:p>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l-GR" smtClean="0"/>
              <a:t>Κάντε κλικ στο εικονίδιο για να προσθέσετε μια εικόνα</a:t>
            </a:r>
            <a:endParaRPr kumimoji="0" lang="en-US"/>
          </a:p>
        </p:txBody>
      </p:sp>
      <p:sp>
        <p:nvSpPr>
          <p:cNvPr id="4" name="3 - Θέση κειμένου"/>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8" name="7 - Θέση ημερομηνίας"/>
          <p:cNvSpPr>
            <a:spLocks noGrp="1"/>
          </p:cNvSpPr>
          <p:nvPr>
            <p:ph type="dt" sz="half" idx="10"/>
          </p:nvPr>
        </p:nvSpPr>
        <p:spPr/>
        <p:txBody>
          <a:bodyPr/>
          <a:lstStyle/>
          <a:p>
            <a:fld id="{889C70D1-5BC4-4EA0-83F6-D8D63DC24A7B}" type="datetimeFigureOut">
              <a:rPr lang="el-GR" smtClean="0"/>
              <a:pPr/>
              <a:t>25/5/2014</a:t>
            </a:fld>
            <a:endParaRPr lang="el-GR"/>
          </a:p>
        </p:txBody>
      </p:sp>
      <p:sp>
        <p:nvSpPr>
          <p:cNvPr id="9" name="8 - Θέση αριθμού διαφάνειας"/>
          <p:cNvSpPr>
            <a:spLocks noGrp="1"/>
          </p:cNvSpPr>
          <p:nvPr>
            <p:ph type="sldNum" sz="quarter" idx="11"/>
          </p:nvPr>
        </p:nvSpPr>
        <p:spPr/>
        <p:txBody>
          <a:bodyPr/>
          <a:lstStyle/>
          <a:p>
            <a:fld id="{57977488-27EB-430A-8C97-F2E1C9BE770D}" type="slidenum">
              <a:rPr lang="el-GR" smtClean="0"/>
              <a:pPr/>
              <a:t>‹#›</a:t>
            </a:fld>
            <a:endParaRPr lang="el-GR"/>
          </a:p>
        </p:txBody>
      </p:sp>
      <p:sp>
        <p:nvSpPr>
          <p:cNvPr id="10" name="9 - Θέση υποσέλιδου"/>
          <p:cNvSpPr>
            <a:spLocks noGrp="1"/>
          </p:cNvSpPr>
          <p:nvPr>
            <p:ph type="ftr" sz="quarter" idx="12"/>
          </p:nvPr>
        </p:nvSpPr>
        <p:spPr/>
        <p:txBody>
          <a:bodyPr/>
          <a:lstStyle/>
          <a:p>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8 - Θέση κειμένου"/>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24" name="23 - Θέση ημερομηνίας"/>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889C70D1-5BC4-4EA0-83F6-D8D63DC24A7B}" type="datetimeFigureOut">
              <a:rPr lang="el-GR" smtClean="0"/>
              <a:pPr/>
              <a:t>25/5/2014</a:t>
            </a:fld>
            <a:endParaRPr lang="el-GR"/>
          </a:p>
        </p:txBody>
      </p:sp>
      <p:sp>
        <p:nvSpPr>
          <p:cNvPr id="10" name="9 - Θέση υποσέλιδου"/>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l-GR"/>
          </a:p>
        </p:txBody>
      </p:sp>
      <p:sp>
        <p:nvSpPr>
          <p:cNvPr id="22" name="21 - Θέση αριθμού διαφάνειας"/>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57977488-27EB-430A-8C97-F2E1C9BE770D}" type="slidenum">
              <a:rPr lang="el-GR" smtClean="0"/>
              <a:pPr/>
              <a:t>‹#›</a:t>
            </a:fld>
            <a:endParaRPr lang="el-GR"/>
          </a:p>
        </p:txBody>
      </p:sp>
      <p:sp>
        <p:nvSpPr>
          <p:cNvPr id="5" name="4 - Θέση τίτλου"/>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l-GR" smtClean="0"/>
              <a:t>Kλικ για επεξεργασία του τίτλου</a:t>
            </a:r>
            <a:endParaRPr kumimoji="0" lang="en-US"/>
          </a:p>
        </p:txBody>
      </p:sp>
    </p:spTree>
  </p:cSld>
  <p:clrMap bg1="dk1" tx1="lt1" bg2="dk2"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11560" y="404664"/>
            <a:ext cx="7772400" cy="1470025"/>
          </a:xfrm>
        </p:spPr>
        <p:txBody>
          <a:bodyPr/>
          <a:lstStyle/>
          <a:p>
            <a:r>
              <a:rPr lang="el-GR" sz="7200" dirty="0" smtClean="0">
                <a:solidFill>
                  <a:schemeClr val="tx2">
                    <a:lumMod val="75000"/>
                  </a:schemeClr>
                </a:solidFill>
              </a:rPr>
              <a:t>ΜΟΛΙΕΡΟΣ</a:t>
            </a:r>
            <a:endParaRPr lang="el-GR" sz="7200" dirty="0">
              <a:solidFill>
                <a:schemeClr val="tx2">
                  <a:lumMod val="75000"/>
                </a:schemeClr>
              </a:solidFill>
            </a:endParaRPr>
          </a:p>
        </p:txBody>
      </p:sp>
      <p:pic>
        <p:nvPicPr>
          <p:cNvPr id="4" name="3 - Εικόνα" descr="Ο Μολιέρος ως είδος και πρωτοπορία"/>
          <p:cNvPicPr/>
          <p:nvPr/>
        </p:nvPicPr>
        <p:blipFill>
          <a:blip r:embed="rId3" cstate="print"/>
          <a:srcRect/>
          <a:stretch>
            <a:fillRect/>
          </a:stretch>
        </p:blipFill>
        <p:spPr bwMode="auto">
          <a:xfrm>
            <a:off x="2555776" y="1844824"/>
            <a:ext cx="3672408" cy="432048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lstStyle/>
          <a:p>
            <a:r>
              <a:rPr lang="el-GR" dirty="0" smtClean="0"/>
              <a:t>Η περιγραφή γίνεται έμμεσα, ακόμα και πριν εμφανιστεί στη σκηνή .</a:t>
            </a:r>
          </a:p>
          <a:p>
            <a:r>
              <a:rPr lang="el-GR" dirty="0" smtClean="0"/>
              <a:t>Τα πρόσωπα είναι  υποχείρια σε μια έμμονη ιδέα που αποκαλύπτεται  από χαρακτηριστικές σκηνές του έργου.</a:t>
            </a:r>
          </a:p>
          <a:p>
            <a:endParaRPr lang="el-GR" dirty="0"/>
          </a:p>
        </p:txBody>
      </p:sp>
      <p:sp>
        <p:nvSpPr>
          <p:cNvPr id="3" name="2 - Τίτλος"/>
          <p:cNvSpPr>
            <a:spLocks noGrp="1"/>
          </p:cNvSpPr>
          <p:nvPr>
            <p:ph type="title"/>
          </p:nvPr>
        </p:nvSpPr>
        <p:spPr/>
        <p:txBody>
          <a:bodyPr/>
          <a:lstStyle/>
          <a:p>
            <a:pPr algn="ctr"/>
            <a:r>
              <a:rPr lang="el-GR" dirty="0" smtClean="0">
                <a:solidFill>
                  <a:schemeClr val="tx2">
                    <a:lumMod val="75000"/>
                  </a:schemeClr>
                </a:solidFill>
              </a:rPr>
              <a:t>ΑΠΕΙΚΟΝΙΣΗ ΧΑΡΑΚΤΗΡΩΝ</a:t>
            </a:r>
            <a:endParaRPr lang="el-GR" dirty="0">
              <a:solidFill>
                <a:schemeClr val="tx2">
                  <a:lumMod val="75000"/>
                </a:schemeClr>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normAutofit/>
          </a:bodyPr>
          <a:lstStyle/>
          <a:p>
            <a:r>
              <a:rPr lang="el-GR" dirty="0" smtClean="0"/>
              <a:t>Η τέχνη του Μολιέρου έγκειται στο ότι χειρίζεται με διασκεδαστικό τρόπο επώδυνες καταστάσεις.</a:t>
            </a:r>
          </a:p>
          <a:p>
            <a:r>
              <a:rPr lang="el-GR" dirty="0" smtClean="0"/>
              <a:t>Οι ήρωες του γίνονται δυστυχείς και διολισθαίνουν ηθικά, διότι το πάθος γεννά πάλι πάθος. </a:t>
            </a:r>
          </a:p>
          <a:p>
            <a:r>
              <a:rPr lang="el-GR" dirty="0" smtClean="0"/>
              <a:t>Ωστόσο, στην παράσταση, το κωμικό υπερισχύει και  μας κάνει να ξεχνάμε τη σοβαρότητα αυτών των απεικονίσεων.</a:t>
            </a:r>
          </a:p>
          <a:p>
            <a:r>
              <a:rPr lang="el-GR" dirty="0" smtClean="0"/>
              <a:t>Δύο τάσεις για το κωμικό αποτέλεσμα:</a:t>
            </a:r>
          </a:p>
          <a:p>
            <a:r>
              <a:rPr lang="el-GR" dirty="0" smtClean="0"/>
              <a:t>1. η δημιουργία αντιθέσεων</a:t>
            </a:r>
          </a:p>
          <a:p>
            <a:r>
              <a:rPr lang="el-GR" dirty="0" smtClean="0"/>
              <a:t>2. η χρήση της παρωδίας.</a:t>
            </a:r>
          </a:p>
          <a:p>
            <a:endParaRPr lang="el-GR" dirty="0" smtClean="0"/>
          </a:p>
          <a:p>
            <a:pPr>
              <a:buNone/>
            </a:pPr>
            <a:endParaRPr lang="el-GR" dirty="0"/>
          </a:p>
        </p:txBody>
      </p:sp>
      <p:sp>
        <p:nvSpPr>
          <p:cNvPr id="3" name="2 - Τίτλος"/>
          <p:cNvSpPr>
            <a:spLocks noGrp="1"/>
          </p:cNvSpPr>
          <p:nvPr>
            <p:ph type="title"/>
          </p:nvPr>
        </p:nvSpPr>
        <p:spPr/>
        <p:txBody>
          <a:bodyPr/>
          <a:lstStyle/>
          <a:p>
            <a:pPr algn="ctr"/>
            <a:r>
              <a:rPr lang="el-GR" dirty="0" smtClean="0">
                <a:solidFill>
                  <a:schemeClr val="tx2">
                    <a:lumMod val="75000"/>
                  </a:schemeClr>
                </a:solidFill>
              </a:rPr>
              <a:t>ΑΠΕΙΚΟΝΙΣΗ</a:t>
            </a:r>
            <a:r>
              <a:rPr lang="el-GR" dirty="0" smtClean="0"/>
              <a:t> </a:t>
            </a:r>
            <a:r>
              <a:rPr lang="el-GR" dirty="0" smtClean="0">
                <a:solidFill>
                  <a:schemeClr val="tx2">
                    <a:lumMod val="75000"/>
                  </a:schemeClr>
                </a:solidFill>
              </a:rPr>
              <a:t>ΧΑΡΑΚΤΗΡΩΝ</a:t>
            </a:r>
            <a:endParaRPr lang="el-GR" dirty="0">
              <a:solidFill>
                <a:schemeClr val="tx2">
                  <a:lumMod val="75000"/>
                </a:schemeClr>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normAutofit lnSpcReduction="10000"/>
          </a:bodyPr>
          <a:lstStyle/>
          <a:p>
            <a:r>
              <a:rPr lang="el-GR" dirty="0" smtClean="0"/>
              <a:t>Ο Ταρτούφος.</a:t>
            </a:r>
          </a:p>
          <a:p>
            <a:r>
              <a:rPr lang="el-GR" dirty="0" smtClean="0"/>
              <a:t>Ο Μισάνθρωπος.</a:t>
            </a:r>
          </a:p>
          <a:p>
            <a:r>
              <a:rPr lang="el-GR" dirty="0" smtClean="0"/>
              <a:t>Ο Φιλάργυρος.</a:t>
            </a:r>
          </a:p>
          <a:p>
            <a:r>
              <a:rPr lang="el-GR" dirty="0" smtClean="0"/>
              <a:t>Ο Αρχοντοχωριάτης.</a:t>
            </a:r>
          </a:p>
          <a:p>
            <a:r>
              <a:rPr lang="el-GR" dirty="0" smtClean="0"/>
              <a:t>Κατά φαντασία ασθενής.</a:t>
            </a:r>
          </a:p>
          <a:p>
            <a:r>
              <a:rPr lang="el-GR" dirty="0" smtClean="0"/>
              <a:t>Σοφές γυναίκες.</a:t>
            </a:r>
          </a:p>
          <a:p>
            <a:r>
              <a:rPr lang="el-GR" dirty="0" smtClean="0"/>
              <a:t>Σχολείο γυναικών.</a:t>
            </a:r>
          </a:p>
          <a:p>
            <a:r>
              <a:rPr lang="el-GR" dirty="0" smtClean="0"/>
              <a:t>Σχολείο συζύγων. </a:t>
            </a:r>
          </a:p>
          <a:p>
            <a:r>
              <a:rPr lang="el-GR" dirty="0" smtClean="0"/>
              <a:t>Δον Ζουάν.</a:t>
            </a:r>
          </a:p>
          <a:p>
            <a:r>
              <a:rPr lang="el-GR" dirty="0" smtClean="0"/>
              <a:t>Σοφές γυναίκες.</a:t>
            </a:r>
          </a:p>
        </p:txBody>
      </p:sp>
      <p:sp>
        <p:nvSpPr>
          <p:cNvPr id="3" name="2 - Τίτλος"/>
          <p:cNvSpPr>
            <a:spLocks noGrp="1"/>
          </p:cNvSpPr>
          <p:nvPr>
            <p:ph type="title"/>
          </p:nvPr>
        </p:nvSpPr>
        <p:spPr/>
        <p:txBody>
          <a:bodyPr/>
          <a:lstStyle/>
          <a:p>
            <a:pPr algn="ctr"/>
            <a:r>
              <a:rPr lang="el-GR" dirty="0" smtClean="0">
                <a:solidFill>
                  <a:schemeClr val="tx2">
                    <a:lumMod val="75000"/>
                  </a:schemeClr>
                </a:solidFill>
              </a:rPr>
              <a:t>ΕΡΓΑ </a:t>
            </a:r>
            <a:endParaRPr lang="el-GR" dirty="0">
              <a:solidFill>
                <a:schemeClr val="tx2">
                  <a:lumMod val="75000"/>
                </a:schemeClr>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457200" y="548680"/>
            <a:ext cx="8229600" cy="5547320"/>
          </a:xfrm>
        </p:spPr>
        <p:txBody>
          <a:bodyPr/>
          <a:lstStyle/>
          <a:p>
            <a:endParaRPr lang="el-GR" b="1" dirty="0" smtClean="0">
              <a:solidFill>
                <a:srgbClr val="002060"/>
              </a:solidFill>
            </a:endParaRPr>
          </a:p>
          <a:p>
            <a:r>
              <a:rPr lang="el-GR" b="1" dirty="0" smtClean="0">
                <a:solidFill>
                  <a:schemeClr val="tx2">
                    <a:lumMod val="75000"/>
                  </a:schemeClr>
                </a:solidFill>
              </a:rPr>
              <a:t>ΕΠΙΜΕΛΕΙΑ</a:t>
            </a:r>
            <a:r>
              <a:rPr lang="el-GR" dirty="0" smtClean="0">
                <a:solidFill>
                  <a:schemeClr val="tx2">
                    <a:lumMod val="75000"/>
                  </a:schemeClr>
                </a:solidFill>
              </a:rPr>
              <a:t> </a:t>
            </a:r>
            <a:r>
              <a:rPr lang="el-GR" b="1" dirty="0" smtClean="0">
                <a:solidFill>
                  <a:schemeClr val="tx2">
                    <a:lumMod val="75000"/>
                  </a:schemeClr>
                </a:solidFill>
              </a:rPr>
              <a:t>ΕΡΓΑΣΙΑΣ</a:t>
            </a:r>
            <a:r>
              <a:rPr lang="el-GR" dirty="0" smtClean="0">
                <a:solidFill>
                  <a:schemeClr val="tx2">
                    <a:lumMod val="75000"/>
                  </a:schemeClr>
                </a:solidFill>
              </a:rPr>
              <a:t>: </a:t>
            </a:r>
            <a:r>
              <a:rPr lang="el-GR" dirty="0" smtClean="0">
                <a:solidFill>
                  <a:schemeClr val="tx2">
                    <a:lumMod val="75000"/>
                  </a:schemeClr>
                </a:solidFill>
              </a:rPr>
              <a:t>Δαμάλα Παρασκευή</a:t>
            </a:r>
            <a:endParaRPr lang="el-GR" dirty="0" smtClean="0">
              <a:solidFill>
                <a:schemeClr val="tx2">
                  <a:lumMod val="75000"/>
                </a:schemeClr>
              </a:solidFill>
            </a:endParaRPr>
          </a:p>
          <a:p>
            <a:pPr>
              <a:buNone/>
            </a:pPr>
            <a:endParaRPr lang="el-GR" dirty="0" smtClean="0">
              <a:solidFill>
                <a:schemeClr val="tx2">
                  <a:lumMod val="75000"/>
                </a:schemeClr>
              </a:solidFill>
              <a:latin typeface="Arial" pitchFamily="34" charset="0"/>
              <a:cs typeface="Arial" pitchFamily="34" charset="0"/>
            </a:endParaRPr>
          </a:p>
          <a:p>
            <a:endParaRPr lang="el-GR" b="1" dirty="0" smtClean="0">
              <a:solidFill>
                <a:srgbClr val="002060"/>
              </a:solidFill>
            </a:endParaRPr>
          </a:p>
          <a:p>
            <a:r>
              <a:rPr lang="el-GR" b="1" dirty="0" smtClean="0">
                <a:solidFill>
                  <a:srgbClr val="002060"/>
                </a:solidFill>
              </a:rPr>
              <a:t>ΓΙΑ ΤΟ  ΜΑΘΗΜΑ</a:t>
            </a:r>
            <a:r>
              <a:rPr lang="el-GR" dirty="0" smtClean="0">
                <a:solidFill>
                  <a:srgbClr val="002060"/>
                </a:solidFill>
              </a:rPr>
              <a:t>: ΙΣΤΟΡΙΑ ΚΑΙ ΔΡΑΜΑΤΟΛΟΓΙΑ ΠΑΓΚΟΣΜΙΟΥ ΘΕΑΤΡΟΥ ΙΙ – 17</a:t>
            </a:r>
            <a:r>
              <a:rPr lang="el-GR" baseline="30000" dirty="0" smtClean="0">
                <a:solidFill>
                  <a:srgbClr val="002060"/>
                </a:solidFill>
              </a:rPr>
              <a:t>ος</a:t>
            </a:r>
            <a:r>
              <a:rPr lang="el-GR" dirty="0" smtClean="0">
                <a:solidFill>
                  <a:srgbClr val="002060"/>
                </a:solidFill>
              </a:rPr>
              <a:t>-18</a:t>
            </a:r>
            <a:r>
              <a:rPr lang="el-GR" baseline="30000" dirty="0" smtClean="0">
                <a:solidFill>
                  <a:srgbClr val="002060"/>
                </a:solidFill>
              </a:rPr>
              <a:t>ος</a:t>
            </a:r>
            <a:r>
              <a:rPr lang="el-GR" dirty="0" smtClean="0">
                <a:solidFill>
                  <a:srgbClr val="002060"/>
                </a:solidFill>
              </a:rPr>
              <a:t> ΑΙΩΝΑΣ</a:t>
            </a:r>
          </a:p>
          <a:p>
            <a:r>
              <a:rPr lang="el-GR" b="1" dirty="0" smtClean="0">
                <a:solidFill>
                  <a:srgbClr val="002060"/>
                </a:solidFill>
              </a:rPr>
              <a:t>ΕΙΣΗΓΗΤΡΙΑ</a:t>
            </a:r>
            <a:r>
              <a:rPr lang="el-GR" dirty="0" smtClean="0">
                <a:solidFill>
                  <a:srgbClr val="002060"/>
                </a:solidFill>
              </a:rPr>
              <a:t>: </a:t>
            </a:r>
            <a:r>
              <a:rPr lang="el-GR" dirty="0" err="1" smtClean="0">
                <a:solidFill>
                  <a:srgbClr val="002060"/>
                </a:solidFill>
              </a:rPr>
              <a:t>Σπυριδοπούλου</a:t>
            </a:r>
            <a:r>
              <a:rPr lang="el-GR" dirty="0" smtClean="0">
                <a:solidFill>
                  <a:srgbClr val="002060"/>
                </a:solidFill>
              </a:rPr>
              <a:t> Μαρία</a:t>
            </a:r>
          </a:p>
          <a:p>
            <a:endParaRPr lang="el-GR" dirty="0" smtClean="0"/>
          </a:p>
          <a:p>
            <a:pPr>
              <a:buNone/>
            </a:pPr>
            <a:endParaRPr lang="el-GR"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sz="2800" dirty="0" smtClean="0"/>
              <a:t>Γεννήθηκε το 1622 στο Παρίσι.</a:t>
            </a:r>
          </a:p>
          <a:p>
            <a:r>
              <a:rPr lang="el-GR" sz="2800" dirty="0" smtClean="0"/>
              <a:t>Πραγματικό όνομα </a:t>
            </a:r>
            <a:r>
              <a:rPr lang="en-US" sz="2800" dirty="0" smtClean="0"/>
              <a:t>Jean Baptist </a:t>
            </a:r>
            <a:r>
              <a:rPr lang="en-US" sz="2800" dirty="0" err="1" smtClean="0"/>
              <a:t>Poquelin</a:t>
            </a:r>
            <a:r>
              <a:rPr lang="el-GR" sz="2800" dirty="0" smtClean="0"/>
              <a:t>.</a:t>
            </a:r>
            <a:endParaRPr lang="en-US" sz="2800" dirty="0" smtClean="0"/>
          </a:p>
          <a:p>
            <a:r>
              <a:rPr lang="el-GR" sz="2800" dirty="0" smtClean="0"/>
              <a:t>Γόνος ευκατάστατης αστικής οικογένειας.</a:t>
            </a:r>
          </a:p>
          <a:p>
            <a:r>
              <a:rPr lang="el-GR" sz="2800" dirty="0" smtClean="0"/>
              <a:t>Φοίτησε σε εκπαιδευτικά ιδρύματα των Ιησουϊτών.</a:t>
            </a:r>
          </a:p>
          <a:p>
            <a:r>
              <a:rPr lang="el-GR" sz="2800" dirty="0" smtClean="0"/>
              <a:t>Απόκτησε πτυχίο φιλοσοφίας και σπούδασε νομικά.</a:t>
            </a:r>
          </a:p>
          <a:p>
            <a:r>
              <a:rPr lang="el-GR" sz="2800" dirty="0" smtClean="0"/>
              <a:t>Πρώτη γνωριμία με θέατρο: παραστάσεις της </a:t>
            </a:r>
            <a:r>
              <a:rPr lang="en-US" sz="2800" dirty="0" err="1" smtClean="0"/>
              <a:t>comedia</a:t>
            </a:r>
            <a:r>
              <a:rPr lang="en-US" sz="2800" dirty="0" smtClean="0"/>
              <a:t> dell arte</a:t>
            </a:r>
            <a:r>
              <a:rPr lang="el-GR" sz="2800" dirty="0" smtClean="0"/>
              <a:t> το 1639.</a:t>
            </a:r>
          </a:p>
          <a:p>
            <a:endParaRPr lang="el-GR" dirty="0" smtClean="0"/>
          </a:p>
          <a:p>
            <a:pPr>
              <a:buNone/>
            </a:pPr>
            <a:endParaRPr lang="el-GR" dirty="0"/>
          </a:p>
        </p:txBody>
      </p:sp>
      <p:sp>
        <p:nvSpPr>
          <p:cNvPr id="2" name="1 - Τίτλος"/>
          <p:cNvSpPr>
            <a:spLocks noGrp="1"/>
          </p:cNvSpPr>
          <p:nvPr>
            <p:ph type="title"/>
          </p:nvPr>
        </p:nvSpPr>
        <p:spPr/>
        <p:txBody>
          <a:bodyPr/>
          <a:lstStyle/>
          <a:p>
            <a:pPr algn="ctr"/>
            <a:r>
              <a:rPr lang="el-GR" dirty="0" smtClean="0">
                <a:solidFill>
                  <a:schemeClr val="tx2">
                    <a:lumMod val="75000"/>
                  </a:schemeClr>
                </a:solidFill>
              </a:rPr>
              <a:t>ΜΟΛΙΕΡΟΣ</a:t>
            </a:r>
            <a:endParaRPr lang="el-GR" dirty="0">
              <a:solidFill>
                <a:schemeClr val="tx2">
                  <a:lumMod val="75000"/>
                </a:schemeClr>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lnSpcReduction="10000"/>
          </a:bodyPr>
          <a:lstStyle/>
          <a:p>
            <a:r>
              <a:rPr lang="el-GR" sz="2800" dirty="0" smtClean="0"/>
              <a:t>1643: ίδρυση θιάσου </a:t>
            </a:r>
            <a:r>
              <a:rPr lang="en-US" sz="2800" dirty="0" err="1" smtClean="0"/>
              <a:t>illustre</a:t>
            </a:r>
            <a:r>
              <a:rPr lang="en-US" sz="2800" dirty="0" smtClean="0"/>
              <a:t> Theatre</a:t>
            </a:r>
            <a:r>
              <a:rPr lang="el-GR" sz="2800" dirty="0" smtClean="0"/>
              <a:t> με τη θεατρική οικογένεια </a:t>
            </a:r>
            <a:r>
              <a:rPr lang="el-GR" sz="2800" dirty="0" err="1" smtClean="0"/>
              <a:t>Μπεζάρ</a:t>
            </a:r>
            <a:r>
              <a:rPr lang="el-GR" sz="2800" dirty="0" smtClean="0"/>
              <a:t>. Αποτυχία.</a:t>
            </a:r>
          </a:p>
          <a:p>
            <a:r>
              <a:rPr lang="el-GR" sz="2800" dirty="0" smtClean="0"/>
              <a:t>1645: περιοδείες στην επαρχία με τους </a:t>
            </a:r>
            <a:r>
              <a:rPr lang="el-GR" sz="2800" dirty="0" err="1" smtClean="0"/>
              <a:t>Μπεζάρ</a:t>
            </a:r>
            <a:r>
              <a:rPr lang="el-GR" sz="2800" dirty="0" smtClean="0"/>
              <a:t>.</a:t>
            </a:r>
          </a:p>
          <a:p>
            <a:r>
              <a:rPr lang="el-GR" sz="2800" dirty="0" smtClean="0"/>
              <a:t>1658: επιστροφή στο Παρίσι με το όνομα Μολιέρος.</a:t>
            </a:r>
          </a:p>
          <a:p>
            <a:r>
              <a:rPr lang="el-GR" sz="2800" dirty="0" smtClean="0"/>
              <a:t>Δίνει παράσταση παρουσία του βασιλιά ενός έργου του </a:t>
            </a:r>
            <a:r>
              <a:rPr lang="el-GR" sz="2800" dirty="0" err="1" smtClean="0"/>
              <a:t>Κορνέιγ</a:t>
            </a:r>
            <a:r>
              <a:rPr lang="el-GR" sz="2800" dirty="0" smtClean="0"/>
              <a:t> και μιας δικής του φάρσας </a:t>
            </a:r>
            <a:r>
              <a:rPr lang="el-GR" sz="2800" i="1" dirty="0" smtClean="0"/>
              <a:t>Έρως</a:t>
            </a:r>
            <a:r>
              <a:rPr lang="el-GR" sz="2800" dirty="0" smtClean="0"/>
              <a:t> </a:t>
            </a:r>
            <a:r>
              <a:rPr lang="el-GR" sz="2800" i="1" dirty="0" smtClean="0"/>
              <a:t>ιατρός.</a:t>
            </a:r>
          </a:p>
          <a:p>
            <a:r>
              <a:rPr lang="el-GR" sz="2800" dirty="0" smtClean="0"/>
              <a:t>Κερδίζει τη συμπάθειά του και μαζί την αίθουσα </a:t>
            </a:r>
            <a:r>
              <a:rPr lang="el-GR" sz="2800" dirty="0" err="1" smtClean="0"/>
              <a:t>Πετί</a:t>
            </a:r>
            <a:r>
              <a:rPr lang="el-GR" sz="2800" dirty="0" smtClean="0"/>
              <a:t> </a:t>
            </a:r>
            <a:r>
              <a:rPr lang="el-GR" sz="2800" dirty="0" err="1" smtClean="0"/>
              <a:t>Μπουρμπόν</a:t>
            </a:r>
            <a:r>
              <a:rPr lang="el-GR" sz="2800" dirty="0" smtClean="0"/>
              <a:t>, την οποία μοιράζεται με θίασο της ιταλικής κωμωδίας.</a:t>
            </a:r>
          </a:p>
          <a:p>
            <a:endParaRPr lang="el-GR" sz="2800" dirty="0"/>
          </a:p>
        </p:txBody>
      </p:sp>
      <p:sp>
        <p:nvSpPr>
          <p:cNvPr id="2" name="1 - Τίτλος"/>
          <p:cNvSpPr>
            <a:spLocks noGrp="1"/>
          </p:cNvSpPr>
          <p:nvPr>
            <p:ph type="title"/>
          </p:nvPr>
        </p:nvSpPr>
        <p:spPr/>
        <p:txBody>
          <a:bodyPr/>
          <a:lstStyle/>
          <a:p>
            <a:pPr algn="ctr"/>
            <a:r>
              <a:rPr lang="el-GR" dirty="0" smtClean="0">
                <a:solidFill>
                  <a:schemeClr val="tx2">
                    <a:lumMod val="75000"/>
                  </a:schemeClr>
                </a:solidFill>
              </a:rPr>
              <a:t>ΜΟΛΙΕΡΟΣ</a:t>
            </a:r>
            <a:endParaRPr lang="el-GR" dirty="0">
              <a:solidFill>
                <a:schemeClr val="tx2">
                  <a:lumMod val="75000"/>
                </a:schemeClr>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r>
              <a:rPr lang="el-GR" dirty="0" smtClean="0"/>
              <a:t>1660: παραχωρεί ο βασιλιάς ένα μεγαλύτερο θέατρο, το </a:t>
            </a:r>
            <a:r>
              <a:rPr lang="el-GR" dirty="0" err="1" smtClean="0"/>
              <a:t>Παλέ</a:t>
            </a:r>
            <a:r>
              <a:rPr lang="el-GR" dirty="0" smtClean="0"/>
              <a:t> </a:t>
            </a:r>
            <a:r>
              <a:rPr lang="el-GR" dirty="0" err="1" smtClean="0"/>
              <a:t>Ρουαγιάλ</a:t>
            </a:r>
            <a:r>
              <a:rPr lang="el-GR" dirty="0" smtClean="0"/>
              <a:t>. </a:t>
            </a:r>
          </a:p>
          <a:p>
            <a:r>
              <a:rPr lang="el-GR" dirty="0" smtClean="0"/>
              <a:t>Παντρεύεται τη μικρότερη κόρη των </a:t>
            </a:r>
            <a:r>
              <a:rPr lang="el-GR" dirty="0" err="1" smtClean="0"/>
              <a:t>Μπεζάρ</a:t>
            </a:r>
            <a:r>
              <a:rPr lang="el-GR" dirty="0" smtClean="0"/>
              <a:t> , την </a:t>
            </a:r>
            <a:r>
              <a:rPr lang="el-GR" dirty="0" err="1" smtClean="0"/>
              <a:t>Αρμάντ</a:t>
            </a:r>
            <a:r>
              <a:rPr lang="el-GR" dirty="0" smtClean="0"/>
              <a:t>.</a:t>
            </a:r>
          </a:p>
          <a:p>
            <a:r>
              <a:rPr lang="el-GR" dirty="0" smtClean="0"/>
              <a:t>Γράφει τους καλύτερους γυναικείους ρόλους γι’ αυτήν</a:t>
            </a:r>
          </a:p>
          <a:p>
            <a:r>
              <a:rPr lang="el-GR" dirty="0" smtClean="0"/>
              <a:t>1673: άφησε την τελευταία του πνοή μετά το τέλος της παράστασης </a:t>
            </a:r>
            <a:r>
              <a:rPr lang="el-GR" i="1" dirty="0" smtClean="0"/>
              <a:t>Κατά </a:t>
            </a:r>
            <a:r>
              <a:rPr lang="el-GR" i="1" dirty="0" err="1" smtClean="0"/>
              <a:t>φαντασίαν</a:t>
            </a:r>
            <a:r>
              <a:rPr lang="el-GR" i="1" dirty="0" smtClean="0"/>
              <a:t> ασθενής</a:t>
            </a:r>
            <a:r>
              <a:rPr lang="el-GR" dirty="0" smtClean="0"/>
              <a:t>.</a:t>
            </a:r>
            <a:endParaRPr lang="el-GR" dirty="0"/>
          </a:p>
        </p:txBody>
      </p:sp>
      <p:sp>
        <p:nvSpPr>
          <p:cNvPr id="2" name="1 - Τίτλος"/>
          <p:cNvSpPr>
            <a:spLocks noGrp="1"/>
          </p:cNvSpPr>
          <p:nvPr>
            <p:ph type="title"/>
          </p:nvPr>
        </p:nvSpPr>
        <p:spPr/>
        <p:txBody>
          <a:bodyPr/>
          <a:lstStyle/>
          <a:p>
            <a:pPr algn="ctr"/>
            <a:r>
              <a:rPr lang="el-GR" dirty="0" smtClean="0">
                <a:solidFill>
                  <a:schemeClr val="tx2">
                    <a:lumMod val="75000"/>
                  </a:schemeClr>
                </a:solidFill>
              </a:rPr>
              <a:t>ΜΟΛΙΕΡΟΣ</a:t>
            </a:r>
            <a:endParaRPr lang="el-GR" dirty="0">
              <a:solidFill>
                <a:schemeClr val="tx2">
                  <a:lumMod val="75000"/>
                </a:schemeClr>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lstStyle/>
          <a:p>
            <a:r>
              <a:rPr lang="el-GR" dirty="0" smtClean="0"/>
              <a:t>Καλλιέργησε ποικιλία ειδών.</a:t>
            </a:r>
          </a:p>
          <a:p>
            <a:r>
              <a:rPr lang="el-GR" dirty="0" smtClean="0"/>
              <a:t>Προτίμηση στους τραγικούς ρόλους, τους οποίους αποδίδει με αντισυμβατική απλότητα και φυσικότητα.</a:t>
            </a:r>
          </a:p>
          <a:p>
            <a:r>
              <a:rPr lang="el-GR" dirty="0" smtClean="0"/>
              <a:t>Το κωμικό του στοιχείο μέσα από τις περιστάσεις αναδεικνύεται.</a:t>
            </a:r>
            <a:endParaRPr lang="el-GR" dirty="0"/>
          </a:p>
        </p:txBody>
      </p:sp>
      <p:sp>
        <p:nvSpPr>
          <p:cNvPr id="3" name="2 - Τίτλος"/>
          <p:cNvSpPr>
            <a:spLocks noGrp="1"/>
          </p:cNvSpPr>
          <p:nvPr>
            <p:ph type="title"/>
          </p:nvPr>
        </p:nvSpPr>
        <p:spPr/>
        <p:txBody>
          <a:bodyPr/>
          <a:lstStyle/>
          <a:p>
            <a:pPr algn="ctr"/>
            <a:r>
              <a:rPr lang="el-GR" dirty="0" smtClean="0">
                <a:solidFill>
                  <a:schemeClr val="tx2">
                    <a:lumMod val="75000"/>
                  </a:schemeClr>
                </a:solidFill>
              </a:rPr>
              <a:t>ΜΟΛΙΕΡΟΣ ΩΣ ΗΘΟΠΟΙΟΣ</a:t>
            </a:r>
            <a:endParaRPr lang="el-GR" dirty="0">
              <a:solidFill>
                <a:schemeClr val="tx2">
                  <a:lumMod val="75000"/>
                </a:schemeClr>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lstStyle/>
          <a:p>
            <a:r>
              <a:rPr lang="el-GR" dirty="0" smtClean="0"/>
              <a:t>Προσανατολίζεται προς την κωμωδία.</a:t>
            </a:r>
          </a:p>
          <a:p>
            <a:r>
              <a:rPr lang="el-GR" dirty="0" smtClean="0"/>
              <a:t>(Η γαλλική κωμωδία του 17</a:t>
            </a:r>
            <a:r>
              <a:rPr lang="el-GR" baseline="30000" dirty="0" smtClean="0"/>
              <a:t>ου</a:t>
            </a:r>
            <a:r>
              <a:rPr lang="el-GR" dirty="0" smtClean="0"/>
              <a:t> αι. εμπνέεται  από την ιταλική κωμωδία και από την ισπανική.</a:t>
            </a:r>
          </a:p>
          <a:p>
            <a:r>
              <a:rPr lang="el-GR" dirty="0" smtClean="0"/>
              <a:t>Πρόκειται για </a:t>
            </a:r>
            <a:r>
              <a:rPr lang="el-GR" b="1" u="sng" dirty="0" smtClean="0"/>
              <a:t>κωμωδία καταστάσεων </a:t>
            </a:r>
            <a:r>
              <a:rPr lang="el-GR" dirty="0" smtClean="0"/>
              <a:t>με περιπλεγμένη πλοκή.)</a:t>
            </a:r>
          </a:p>
          <a:p>
            <a:r>
              <a:rPr lang="el-GR" dirty="0" smtClean="0"/>
              <a:t>Ο Μολιέρος αναδεικνύει την </a:t>
            </a:r>
            <a:r>
              <a:rPr lang="el-GR" b="1" u="sng" dirty="0" smtClean="0"/>
              <a:t>κωμωδία ηθών </a:t>
            </a:r>
            <a:r>
              <a:rPr lang="el-GR" dirty="0" smtClean="0"/>
              <a:t>και αναζητά την </a:t>
            </a:r>
            <a:r>
              <a:rPr lang="el-GR" b="1" u="sng" dirty="0" smtClean="0"/>
              <a:t>κωμωδία χαρακτήρων</a:t>
            </a:r>
            <a:r>
              <a:rPr lang="el-GR" dirty="0" smtClean="0"/>
              <a:t>. </a:t>
            </a:r>
          </a:p>
          <a:p>
            <a:endParaRPr lang="el-GR" b="1" dirty="0"/>
          </a:p>
        </p:txBody>
      </p:sp>
      <p:sp>
        <p:nvSpPr>
          <p:cNvPr id="3" name="2 - Τίτλος"/>
          <p:cNvSpPr>
            <a:spLocks noGrp="1"/>
          </p:cNvSpPr>
          <p:nvPr>
            <p:ph type="title"/>
          </p:nvPr>
        </p:nvSpPr>
        <p:spPr/>
        <p:txBody>
          <a:bodyPr/>
          <a:lstStyle/>
          <a:p>
            <a:pPr algn="ctr"/>
            <a:r>
              <a:rPr lang="el-GR" dirty="0" smtClean="0">
                <a:solidFill>
                  <a:schemeClr val="tx2">
                    <a:lumMod val="75000"/>
                  </a:schemeClr>
                </a:solidFill>
              </a:rPr>
              <a:t>ΜΟΛΙΕΡΟΣ ΩΣ ΔΡΑΜΑΤΟΥΡΓΟΣ</a:t>
            </a:r>
            <a:endParaRPr lang="el-GR" dirty="0">
              <a:solidFill>
                <a:schemeClr val="tx2">
                  <a:lumMod val="75000"/>
                </a:schemeClr>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lstStyle/>
          <a:p>
            <a:r>
              <a:rPr lang="el-GR" dirty="0" err="1" smtClean="0"/>
              <a:t>Ενδοσκοπεί</a:t>
            </a:r>
            <a:r>
              <a:rPr lang="el-GR" dirty="0" smtClean="0"/>
              <a:t> και αναλύει τα ανθρώπινα πάθη.</a:t>
            </a:r>
          </a:p>
          <a:p>
            <a:r>
              <a:rPr lang="el-GR" dirty="0" smtClean="0"/>
              <a:t>Χρησιμοποιεί υλικό που του προσφέρει η κοινωνική πραγματικότητα.</a:t>
            </a:r>
          </a:p>
          <a:p>
            <a:r>
              <a:rPr lang="el-GR" dirty="0" smtClean="0"/>
              <a:t>Σκιαγραφεί έντεχνα τις μετατοπίσεις ορισμένων συνηθειών της αριστοκρατίας στο αστικό περιβάλλον.</a:t>
            </a:r>
          </a:p>
          <a:p>
            <a:r>
              <a:rPr lang="el-GR" dirty="0" smtClean="0"/>
              <a:t>Εξυμνεί την καλή κρίση και τη λογική.</a:t>
            </a:r>
          </a:p>
          <a:p>
            <a:r>
              <a:rPr lang="el-GR" dirty="0" smtClean="0"/>
              <a:t>Περιγράφει όλες τις κοινωνικές τάξεις με όλες τις ιδιαιτερότητές τους.</a:t>
            </a:r>
          </a:p>
          <a:p>
            <a:pPr>
              <a:buNone/>
            </a:pPr>
            <a:endParaRPr lang="el-GR" dirty="0"/>
          </a:p>
        </p:txBody>
      </p:sp>
      <p:sp>
        <p:nvSpPr>
          <p:cNvPr id="3" name="2 - Τίτλος"/>
          <p:cNvSpPr>
            <a:spLocks noGrp="1"/>
          </p:cNvSpPr>
          <p:nvPr>
            <p:ph type="title"/>
          </p:nvPr>
        </p:nvSpPr>
        <p:spPr/>
        <p:txBody>
          <a:bodyPr/>
          <a:lstStyle/>
          <a:p>
            <a:pPr algn="ctr"/>
            <a:r>
              <a:rPr lang="el-GR" dirty="0" smtClean="0">
                <a:solidFill>
                  <a:schemeClr val="tx2">
                    <a:lumMod val="75000"/>
                  </a:schemeClr>
                </a:solidFill>
              </a:rPr>
              <a:t>ΜΟΛΙΕΡΟΣ ΩΣ ΔΡΑΜΑΤΟΥΡΓΟΣ</a:t>
            </a:r>
            <a:endParaRPr lang="el-GR" dirty="0">
              <a:solidFill>
                <a:schemeClr val="tx2">
                  <a:lumMod val="75000"/>
                </a:schemeClr>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normAutofit/>
          </a:bodyPr>
          <a:lstStyle/>
          <a:p>
            <a:r>
              <a:rPr lang="el-GR" dirty="0" smtClean="0"/>
              <a:t>Γελοιοποιεί τους αστούς που θέλουν να μιμηθούν τους ευγενείς, μιλά για γάμους συμφέροντος, για την εκπαίδευση των κοριτσιών, για την υποκρισία.</a:t>
            </a:r>
          </a:p>
          <a:p>
            <a:r>
              <a:rPr lang="el-GR" dirty="0" smtClean="0"/>
              <a:t>Η φιλοσοφία του βασίζεται στην ελευθερία της βούλησης του ατόμου.</a:t>
            </a:r>
          </a:p>
          <a:p>
            <a:r>
              <a:rPr lang="el-GR" dirty="0" smtClean="0"/>
              <a:t>Δείχνει εμπιστοσύνη στην ανθρώπινη φύση και θεωρεί ότι εάν το άτομο υπακούσει στις επιταγές του μέσου όρου και του ορθού λόγου και εάν κατορθώσει να αποκρούσει τις πάσης φύσεως ακρότητες και τα επιβλαβή πάθη, μπορεί να ευτυχήσει .</a:t>
            </a:r>
            <a:endParaRPr lang="el-GR" dirty="0"/>
          </a:p>
        </p:txBody>
      </p:sp>
      <p:sp>
        <p:nvSpPr>
          <p:cNvPr id="3" name="2 - Τίτλος"/>
          <p:cNvSpPr>
            <a:spLocks noGrp="1"/>
          </p:cNvSpPr>
          <p:nvPr>
            <p:ph type="title"/>
          </p:nvPr>
        </p:nvSpPr>
        <p:spPr/>
        <p:txBody>
          <a:bodyPr/>
          <a:lstStyle/>
          <a:p>
            <a:pPr algn="ctr"/>
            <a:r>
              <a:rPr lang="el-GR" dirty="0" smtClean="0">
                <a:solidFill>
                  <a:schemeClr val="tx2">
                    <a:lumMod val="75000"/>
                  </a:schemeClr>
                </a:solidFill>
              </a:rPr>
              <a:t>ΜΟΛΙΕΡΟΣ ΩΣ ΔΡΑΜΑΤΟΥΡΓΟΣ</a:t>
            </a:r>
            <a:endParaRPr lang="el-GR" dirty="0">
              <a:solidFill>
                <a:schemeClr val="tx2">
                  <a:lumMod val="75000"/>
                </a:schemeClr>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lstStyle/>
          <a:p>
            <a:r>
              <a:rPr lang="el-GR" dirty="0" smtClean="0"/>
              <a:t>Σκιαγραφεί τους χαρακτήρες του ύστερα  από προσεκτική παρατήρηση και ανάλυση της ανθρώπινης φύσης </a:t>
            </a:r>
          </a:p>
          <a:p>
            <a:r>
              <a:rPr lang="el-GR" dirty="0" smtClean="0"/>
              <a:t>Και έτσι πλάθει τύπους διαχρονικούς, βαθιά ριζωμένους στην κοινωνική πραγματικότητα της εποχής του.</a:t>
            </a:r>
          </a:p>
          <a:p>
            <a:r>
              <a:rPr lang="el-GR" dirty="0" smtClean="0"/>
              <a:t>Οι χαρακτήρες παρουσιάζουν μια μεγάλη ποικιλία στις αποχρώσεις του χαρακτήρα τους. </a:t>
            </a:r>
          </a:p>
          <a:p>
            <a:r>
              <a:rPr lang="el-GR" dirty="0" smtClean="0"/>
              <a:t>Είναι σύνθετοι και αντιφατικοί .</a:t>
            </a:r>
            <a:endParaRPr lang="el-GR" dirty="0"/>
          </a:p>
        </p:txBody>
      </p:sp>
      <p:sp>
        <p:nvSpPr>
          <p:cNvPr id="3" name="2 - Τίτλος"/>
          <p:cNvSpPr>
            <a:spLocks noGrp="1"/>
          </p:cNvSpPr>
          <p:nvPr>
            <p:ph type="title"/>
          </p:nvPr>
        </p:nvSpPr>
        <p:spPr/>
        <p:txBody>
          <a:bodyPr/>
          <a:lstStyle/>
          <a:p>
            <a:pPr algn="ctr"/>
            <a:r>
              <a:rPr lang="el-GR" dirty="0" smtClean="0">
                <a:solidFill>
                  <a:schemeClr val="tx2">
                    <a:lumMod val="75000"/>
                  </a:schemeClr>
                </a:solidFill>
              </a:rPr>
              <a:t>ΑΠΕΙΚΟΝΙΣΗ ΧΑΡΑΚΤΗΡΩΝ</a:t>
            </a:r>
            <a:endParaRPr lang="el-GR" dirty="0">
              <a:solidFill>
                <a:schemeClr val="tx2">
                  <a:lumMod val="75000"/>
                </a:schemeClr>
              </a:solidFill>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Χαρτί">
  <a:themeElements>
    <a:clrScheme name="Χαρτί">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Χαρτί">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Χαρτί">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78</TotalTime>
  <Words>584</Words>
  <Application>Microsoft Office PowerPoint</Application>
  <PresentationFormat>Προβολή στην οθόνη (4:3)</PresentationFormat>
  <Paragraphs>83</Paragraphs>
  <Slides>13</Slides>
  <Notes>13</Notes>
  <HiddenSlides>0</HiddenSlides>
  <MMClips>0</MMClips>
  <ScaleCrop>false</ScaleCrop>
  <HeadingPairs>
    <vt:vector size="4" baseType="variant">
      <vt:variant>
        <vt:lpstr>Θέμα</vt:lpstr>
      </vt:variant>
      <vt:variant>
        <vt:i4>1</vt:i4>
      </vt:variant>
      <vt:variant>
        <vt:lpstr>Τίτλοι διαφανειών</vt:lpstr>
      </vt:variant>
      <vt:variant>
        <vt:i4>13</vt:i4>
      </vt:variant>
    </vt:vector>
  </HeadingPairs>
  <TitlesOfParts>
    <vt:vector size="14" baseType="lpstr">
      <vt:lpstr>Χαρτί</vt:lpstr>
      <vt:lpstr>ΜΟΛΙΕΡΟΣ</vt:lpstr>
      <vt:lpstr>ΜΟΛΙΕΡΟΣ</vt:lpstr>
      <vt:lpstr>ΜΟΛΙΕΡΟΣ</vt:lpstr>
      <vt:lpstr>ΜΟΛΙΕΡΟΣ</vt:lpstr>
      <vt:lpstr>ΜΟΛΙΕΡΟΣ ΩΣ ΗΘΟΠΟΙΟΣ</vt:lpstr>
      <vt:lpstr>ΜΟΛΙΕΡΟΣ ΩΣ ΔΡΑΜΑΤΟΥΡΓΟΣ</vt:lpstr>
      <vt:lpstr>ΜΟΛΙΕΡΟΣ ΩΣ ΔΡΑΜΑΤΟΥΡΓΟΣ</vt:lpstr>
      <vt:lpstr>ΜΟΛΙΕΡΟΣ ΩΣ ΔΡΑΜΑΤΟΥΡΓΟΣ</vt:lpstr>
      <vt:lpstr>ΑΠΕΙΚΟΝΙΣΗ ΧΑΡΑΚΤΗΡΩΝ</vt:lpstr>
      <vt:lpstr>ΑΠΕΙΚΟΝΙΣΗ ΧΑΡΑΚΤΗΡΩΝ</vt:lpstr>
      <vt:lpstr>ΑΠΕΙΚΟΝΙΣΗ ΧΑΡΑΚΤΗΡΩΝ</vt:lpstr>
      <vt:lpstr>ΕΡΓΑ </vt:lpstr>
      <vt:lpstr>Διαφάνεια 13</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ΜΟΛΙΕΡΟΣ</dc:title>
  <dc:creator>user</dc:creator>
  <cp:lastModifiedBy>user</cp:lastModifiedBy>
  <cp:revision>11</cp:revision>
  <dcterms:created xsi:type="dcterms:W3CDTF">2014-05-25T07:41:38Z</dcterms:created>
  <dcterms:modified xsi:type="dcterms:W3CDTF">2014-05-25T15:38:31Z</dcterms:modified>
</cp:coreProperties>
</file>