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handoutMasterIdLst>
    <p:handoutMasterId r:id="rId57"/>
  </p:handoutMasterIdLst>
  <p:sldIdLst>
    <p:sldId id="256" r:id="rId2"/>
    <p:sldId id="257" r:id="rId3"/>
    <p:sldId id="271" r:id="rId4"/>
    <p:sldId id="316" r:id="rId5"/>
    <p:sldId id="317" r:id="rId6"/>
    <p:sldId id="318" r:id="rId7"/>
    <p:sldId id="319" r:id="rId8"/>
    <p:sldId id="320" r:id="rId9"/>
    <p:sldId id="321" r:id="rId10"/>
    <p:sldId id="273" r:id="rId11"/>
    <p:sldId id="274" r:id="rId12"/>
    <p:sldId id="275"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326"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25" r:id="rId54"/>
    <p:sldId id="268" r:id="rId55"/>
  </p:sldIdLst>
  <p:sldSz cx="9144000" cy="6858000" type="screen4x3"/>
  <p:notesSz cx="6858000" cy="9945688"/>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531FA-A09D-4EE4-B18F-8C89C2E8E0C1}"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l-GR"/>
        </a:p>
      </dgm:t>
    </dgm:pt>
    <dgm:pt modelId="{7268F45B-E7F6-4F60-B3D2-1C07D267A660}">
      <dgm:prSet phldrT="[Κείμενο]"/>
      <dgm:spPr/>
      <dgm:t>
        <a:bodyPr/>
        <a:lstStyle/>
        <a:p>
          <a:r>
            <a:rPr lang="el-GR" b="1" dirty="0" smtClean="0">
              <a:solidFill>
                <a:schemeClr val="bg1"/>
              </a:solidFill>
            </a:rPr>
            <a:t>Αυτοαντίληψη</a:t>
          </a:r>
          <a:endParaRPr lang="el-GR" b="1" dirty="0">
            <a:solidFill>
              <a:schemeClr val="bg1"/>
            </a:solidFill>
          </a:endParaRPr>
        </a:p>
      </dgm:t>
    </dgm:pt>
    <dgm:pt modelId="{D5381B8A-6832-420B-B619-9DACA948EA8C}" type="parTrans" cxnId="{A7FC13C4-FBC9-43ED-ADE7-C45D703F8BBA}">
      <dgm:prSet/>
      <dgm:spPr/>
      <dgm:t>
        <a:bodyPr/>
        <a:lstStyle/>
        <a:p>
          <a:endParaRPr lang="el-GR"/>
        </a:p>
      </dgm:t>
    </dgm:pt>
    <dgm:pt modelId="{D7108742-9D17-4A5E-8264-C4EF4A94EBD5}" type="sibTrans" cxnId="{A7FC13C4-FBC9-43ED-ADE7-C45D703F8BBA}">
      <dgm:prSet/>
      <dgm:spPr/>
      <dgm:t>
        <a:bodyPr/>
        <a:lstStyle/>
        <a:p>
          <a:endParaRPr lang="el-GR"/>
        </a:p>
      </dgm:t>
    </dgm:pt>
    <dgm:pt modelId="{CD02558D-B850-40BF-B409-645C2B8A7FDF}">
      <dgm:prSet/>
      <dgm:spPr/>
      <dgm:t>
        <a:bodyPr/>
        <a:lstStyle/>
        <a:p>
          <a:r>
            <a:rPr lang="el-GR" dirty="0" smtClean="0"/>
            <a:t>Η ανάγκη ενός ατόμου να φθάσει στο δυναμικό του μέσω  της πλήρους ανάπτυξης της ικανότητάς του </a:t>
          </a:r>
        </a:p>
        <a:p>
          <a:r>
            <a:rPr lang="el-GR" b="1" u="sng" dirty="0" smtClean="0">
              <a:solidFill>
                <a:schemeClr val="tx1">
                  <a:lumMod val="75000"/>
                  <a:lumOff val="25000"/>
                </a:schemeClr>
              </a:solidFill>
            </a:rPr>
            <a:t>Αυτοπραγμάτωση</a:t>
          </a:r>
          <a:endParaRPr lang="el-GR" b="1" u="sng" dirty="0">
            <a:solidFill>
              <a:schemeClr val="tx1">
                <a:lumMod val="75000"/>
                <a:lumOff val="25000"/>
              </a:schemeClr>
            </a:solidFill>
          </a:endParaRPr>
        </a:p>
      </dgm:t>
    </dgm:pt>
    <dgm:pt modelId="{F7C70249-8A0C-4D56-999B-8B756202FD3A}" type="parTrans" cxnId="{AC8232F0-0832-475F-ADE1-3B74FC5C2960}">
      <dgm:prSet/>
      <dgm:spPr/>
      <dgm:t>
        <a:bodyPr/>
        <a:lstStyle/>
        <a:p>
          <a:endParaRPr lang="el-GR"/>
        </a:p>
      </dgm:t>
    </dgm:pt>
    <dgm:pt modelId="{C1A81CBD-993F-419B-9A06-D0B3BB2A5BBF}" type="sibTrans" cxnId="{AC8232F0-0832-475F-ADE1-3B74FC5C2960}">
      <dgm:prSet/>
      <dgm:spPr/>
      <dgm:t>
        <a:bodyPr/>
        <a:lstStyle/>
        <a:p>
          <a:endParaRPr lang="el-GR"/>
        </a:p>
      </dgm:t>
    </dgm:pt>
    <dgm:pt modelId="{36EA3300-DBD6-4C47-A9A7-78408D3DEE11}">
      <dgm:prSet/>
      <dgm:spPr/>
      <dgm:t>
        <a:bodyPr/>
        <a:lstStyle/>
        <a:p>
          <a:r>
            <a:rPr lang="el-GR" dirty="0" smtClean="0"/>
            <a:t>Η ανάγκη να αισθάνεται κάποιος καλά με τον εαυτό του και να πιστεύει ότι οι άλλοι τον εκτιμούν</a:t>
          </a:r>
        </a:p>
        <a:p>
          <a:r>
            <a:rPr lang="el-GR" b="1" u="sng" dirty="0" smtClean="0">
              <a:solidFill>
                <a:schemeClr val="tx1">
                  <a:lumMod val="75000"/>
                  <a:lumOff val="25000"/>
                </a:schemeClr>
              </a:solidFill>
            </a:rPr>
            <a:t>Αυτοεκτίμηση</a:t>
          </a:r>
          <a:r>
            <a:rPr lang="el-GR" b="1" dirty="0" smtClean="0">
              <a:solidFill>
                <a:schemeClr val="tx1">
                  <a:lumMod val="75000"/>
                  <a:lumOff val="25000"/>
                </a:schemeClr>
              </a:solidFill>
            </a:rPr>
            <a:t> </a:t>
          </a:r>
          <a:endParaRPr lang="el-GR" b="1" dirty="0">
            <a:solidFill>
              <a:schemeClr val="tx1">
                <a:lumMod val="75000"/>
                <a:lumOff val="25000"/>
              </a:schemeClr>
            </a:solidFill>
          </a:endParaRPr>
        </a:p>
      </dgm:t>
    </dgm:pt>
    <dgm:pt modelId="{A0258CE8-4EF5-4D28-AFB2-B3788CD9DF4B}" type="parTrans" cxnId="{A74A35E7-4CD5-4A73-930E-8542EE866FCB}">
      <dgm:prSet/>
      <dgm:spPr/>
      <dgm:t>
        <a:bodyPr/>
        <a:lstStyle/>
        <a:p>
          <a:endParaRPr lang="el-GR"/>
        </a:p>
      </dgm:t>
    </dgm:pt>
    <dgm:pt modelId="{0C3CBF66-17F9-4275-A5B8-862493F29ACB}" type="sibTrans" cxnId="{A74A35E7-4CD5-4A73-930E-8542EE866FCB}">
      <dgm:prSet/>
      <dgm:spPr/>
      <dgm:t>
        <a:bodyPr/>
        <a:lstStyle/>
        <a:p>
          <a:endParaRPr lang="el-GR"/>
        </a:p>
      </dgm:t>
    </dgm:pt>
    <dgm:pt modelId="{5B4CCB1D-23DB-418F-91A5-C4F17C111B35}" type="pres">
      <dgm:prSet presAssocID="{3FB531FA-A09D-4EE4-B18F-8C89C2E8E0C1}" presName="cycle" presStyleCnt="0">
        <dgm:presLayoutVars>
          <dgm:chMax val="1"/>
          <dgm:dir/>
          <dgm:animLvl val="ctr"/>
          <dgm:resizeHandles val="exact"/>
        </dgm:presLayoutVars>
      </dgm:prSet>
      <dgm:spPr/>
      <dgm:t>
        <a:bodyPr/>
        <a:lstStyle/>
        <a:p>
          <a:endParaRPr lang="el-GR"/>
        </a:p>
      </dgm:t>
    </dgm:pt>
    <dgm:pt modelId="{D94B330A-784C-4BA2-BC5D-25E0443E13E3}" type="pres">
      <dgm:prSet presAssocID="{7268F45B-E7F6-4F60-B3D2-1C07D267A660}" presName="centerShape" presStyleLbl="node0" presStyleIdx="0" presStyleCnt="1" custScaleX="199912" custScaleY="82963" custLinFactNeighborX="-3217" custLinFactNeighborY="-372"/>
      <dgm:spPr/>
      <dgm:t>
        <a:bodyPr/>
        <a:lstStyle/>
        <a:p>
          <a:endParaRPr lang="el-GR"/>
        </a:p>
      </dgm:t>
    </dgm:pt>
    <dgm:pt modelId="{DBF6770B-4CD9-4360-8FE4-1CD6468217C7}" type="pres">
      <dgm:prSet presAssocID="{A0258CE8-4EF5-4D28-AFB2-B3788CD9DF4B}" presName="parTrans" presStyleLbl="bgSibTrans2D1" presStyleIdx="0" presStyleCnt="2" custScaleX="101384" custScaleY="117849" custLinFactY="56646" custLinFactNeighborX="-33635" custLinFactNeighborY="100000"/>
      <dgm:spPr/>
      <dgm:t>
        <a:bodyPr/>
        <a:lstStyle/>
        <a:p>
          <a:endParaRPr lang="el-GR"/>
        </a:p>
      </dgm:t>
    </dgm:pt>
    <dgm:pt modelId="{0B38B33E-6F2D-4F06-9679-1D20F8189685}" type="pres">
      <dgm:prSet presAssocID="{36EA3300-DBD6-4C47-A9A7-78408D3DEE11}" presName="node" presStyleLbl="node1" presStyleIdx="0" presStyleCnt="2" custScaleX="124209" custRadScaleRad="96754" custRadScaleInc="1508">
        <dgm:presLayoutVars>
          <dgm:bulletEnabled val="1"/>
        </dgm:presLayoutVars>
      </dgm:prSet>
      <dgm:spPr/>
      <dgm:t>
        <a:bodyPr/>
        <a:lstStyle/>
        <a:p>
          <a:endParaRPr lang="el-GR"/>
        </a:p>
      </dgm:t>
    </dgm:pt>
    <dgm:pt modelId="{8A1428C0-F275-4ED1-9F88-465C63D62071}" type="pres">
      <dgm:prSet presAssocID="{F7C70249-8A0C-4D56-999B-8B756202FD3A}" presName="parTrans" presStyleLbl="bgSibTrans2D1" presStyleIdx="1" presStyleCnt="2" custLinFactY="40249" custLinFactNeighborX="24804" custLinFactNeighborY="100000"/>
      <dgm:spPr/>
      <dgm:t>
        <a:bodyPr/>
        <a:lstStyle/>
        <a:p>
          <a:endParaRPr lang="el-GR"/>
        </a:p>
      </dgm:t>
    </dgm:pt>
    <dgm:pt modelId="{D5C62517-02E9-47E7-810F-08C4DE206F69}" type="pres">
      <dgm:prSet presAssocID="{CD02558D-B850-40BF-B409-645C2B8A7FDF}" presName="node" presStyleLbl="node1" presStyleIdx="1" presStyleCnt="2" custScaleX="124663" custRadScaleRad="95389" custRadScaleInc="-2181">
        <dgm:presLayoutVars>
          <dgm:bulletEnabled val="1"/>
        </dgm:presLayoutVars>
      </dgm:prSet>
      <dgm:spPr/>
      <dgm:t>
        <a:bodyPr/>
        <a:lstStyle/>
        <a:p>
          <a:endParaRPr lang="el-GR"/>
        </a:p>
      </dgm:t>
    </dgm:pt>
  </dgm:ptLst>
  <dgm:cxnLst>
    <dgm:cxn modelId="{B559DE6D-FB67-4E93-8A8E-C5EAEF02A983}" type="presOf" srcId="{3FB531FA-A09D-4EE4-B18F-8C89C2E8E0C1}" destId="{5B4CCB1D-23DB-418F-91A5-C4F17C111B35}" srcOrd="0" destOrd="0" presId="urn:microsoft.com/office/officeart/2005/8/layout/radial4"/>
    <dgm:cxn modelId="{C988EE72-955D-4113-BAF1-3C073929C7C0}" type="presOf" srcId="{7268F45B-E7F6-4F60-B3D2-1C07D267A660}" destId="{D94B330A-784C-4BA2-BC5D-25E0443E13E3}" srcOrd="0" destOrd="0" presId="urn:microsoft.com/office/officeart/2005/8/layout/radial4"/>
    <dgm:cxn modelId="{EA57A7CB-2BEC-4BAE-87BB-8B5BB3C14329}" type="presOf" srcId="{F7C70249-8A0C-4D56-999B-8B756202FD3A}" destId="{8A1428C0-F275-4ED1-9F88-465C63D62071}" srcOrd="0" destOrd="0" presId="urn:microsoft.com/office/officeart/2005/8/layout/radial4"/>
    <dgm:cxn modelId="{72BAA844-7342-4751-A58B-542E56A3936D}" type="presOf" srcId="{36EA3300-DBD6-4C47-A9A7-78408D3DEE11}" destId="{0B38B33E-6F2D-4F06-9679-1D20F8189685}" srcOrd="0" destOrd="0" presId="urn:microsoft.com/office/officeart/2005/8/layout/radial4"/>
    <dgm:cxn modelId="{A7FC13C4-FBC9-43ED-ADE7-C45D703F8BBA}" srcId="{3FB531FA-A09D-4EE4-B18F-8C89C2E8E0C1}" destId="{7268F45B-E7F6-4F60-B3D2-1C07D267A660}" srcOrd="0" destOrd="0" parTransId="{D5381B8A-6832-420B-B619-9DACA948EA8C}" sibTransId="{D7108742-9D17-4A5E-8264-C4EF4A94EBD5}"/>
    <dgm:cxn modelId="{AC8232F0-0832-475F-ADE1-3B74FC5C2960}" srcId="{7268F45B-E7F6-4F60-B3D2-1C07D267A660}" destId="{CD02558D-B850-40BF-B409-645C2B8A7FDF}" srcOrd="1" destOrd="0" parTransId="{F7C70249-8A0C-4D56-999B-8B756202FD3A}" sibTransId="{C1A81CBD-993F-419B-9A06-D0B3BB2A5BBF}"/>
    <dgm:cxn modelId="{3080F50A-7062-4418-B3D5-7F3619DFF35A}" type="presOf" srcId="{A0258CE8-4EF5-4D28-AFB2-B3788CD9DF4B}" destId="{DBF6770B-4CD9-4360-8FE4-1CD6468217C7}" srcOrd="0" destOrd="0" presId="urn:microsoft.com/office/officeart/2005/8/layout/radial4"/>
    <dgm:cxn modelId="{8E46A4C2-4842-46F7-B56A-685311A51CEC}" type="presOf" srcId="{CD02558D-B850-40BF-B409-645C2B8A7FDF}" destId="{D5C62517-02E9-47E7-810F-08C4DE206F69}" srcOrd="0" destOrd="0" presId="urn:microsoft.com/office/officeart/2005/8/layout/radial4"/>
    <dgm:cxn modelId="{A74A35E7-4CD5-4A73-930E-8542EE866FCB}" srcId="{7268F45B-E7F6-4F60-B3D2-1C07D267A660}" destId="{36EA3300-DBD6-4C47-A9A7-78408D3DEE11}" srcOrd="0" destOrd="0" parTransId="{A0258CE8-4EF5-4D28-AFB2-B3788CD9DF4B}" sibTransId="{0C3CBF66-17F9-4275-A5B8-862493F29ACB}"/>
    <dgm:cxn modelId="{8B6E200E-328F-4FE6-A4EE-FDE149FAE9EB}" type="presParOf" srcId="{5B4CCB1D-23DB-418F-91A5-C4F17C111B35}" destId="{D94B330A-784C-4BA2-BC5D-25E0443E13E3}" srcOrd="0" destOrd="0" presId="urn:microsoft.com/office/officeart/2005/8/layout/radial4"/>
    <dgm:cxn modelId="{A4E19506-CE32-4DD9-AF39-E77A8E88BE54}" type="presParOf" srcId="{5B4CCB1D-23DB-418F-91A5-C4F17C111B35}" destId="{DBF6770B-4CD9-4360-8FE4-1CD6468217C7}" srcOrd="1" destOrd="0" presId="urn:microsoft.com/office/officeart/2005/8/layout/radial4"/>
    <dgm:cxn modelId="{59D1FAB0-15A1-4746-A100-68C38B2BD122}" type="presParOf" srcId="{5B4CCB1D-23DB-418F-91A5-C4F17C111B35}" destId="{0B38B33E-6F2D-4F06-9679-1D20F8189685}" srcOrd="2" destOrd="0" presId="urn:microsoft.com/office/officeart/2005/8/layout/radial4"/>
    <dgm:cxn modelId="{49E1D814-2355-4E13-AC9E-785922DBEEE3}" type="presParOf" srcId="{5B4CCB1D-23DB-418F-91A5-C4F17C111B35}" destId="{8A1428C0-F275-4ED1-9F88-465C63D62071}" srcOrd="3" destOrd="0" presId="urn:microsoft.com/office/officeart/2005/8/layout/radial4"/>
    <dgm:cxn modelId="{A9F0D1CD-9698-4C6D-BDCC-618342C02DFE}" type="presParOf" srcId="{5B4CCB1D-23DB-418F-91A5-C4F17C111B35}" destId="{D5C62517-02E9-47E7-810F-08C4DE206F69}"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4B330A-784C-4BA2-BC5D-25E0443E13E3}">
      <dsp:nvSpPr>
        <dsp:cNvPr id="0" name=""/>
        <dsp:cNvSpPr/>
      </dsp:nvSpPr>
      <dsp:spPr>
        <a:xfrm>
          <a:off x="1309104" y="2412267"/>
          <a:ext cx="5270465" cy="2187230"/>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l-GR" sz="4300" b="1" kern="1200" dirty="0" smtClean="0">
              <a:solidFill>
                <a:schemeClr val="bg1"/>
              </a:solidFill>
            </a:rPr>
            <a:t>Αυτοαντίληψη</a:t>
          </a:r>
          <a:endParaRPr lang="el-GR" sz="4300" b="1" kern="1200" dirty="0">
            <a:solidFill>
              <a:schemeClr val="bg1"/>
            </a:solidFill>
          </a:endParaRPr>
        </a:p>
      </dsp:txBody>
      <dsp:txXfrm>
        <a:off x="1309104" y="2412267"/>
        <a:ext cx="5270465" cy="2187230"/>
      </dsp:txXfrm>
    </dsp:sp>
    <dsp:sp modelId="{DBF6770B-4CD9-4360-8FE4-1CD6468217C7}">
      <dsp:nvSpPr>
        <dsp:cNvPr id="0" name=""/>
        <dsp:cNvSpPr/>
      </dsp:nvSpPr>
      <dsp:spPr>
        <a:xfrm rot="13102662">
          <a:off x="676392" y="2718208"/>
          <a:ext cx="1618519" cy="8854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38B33E-6F2D-4F06-9679-1D20F8189685}">
      <dsp:nvSpPr>
        <dsp:cNvPr id="0" name=""/>
        <dsp:cNvSpPr/>
      </dsp:nvSpPr>
      <dsp:spPr>
        <a:xfrm>
          <a:off x="-158590" y="486563"/>
          <a:ext cx="3110905" cy="200365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l-GR" sz="1900" kern="1200" dirty="0" smtClean="0"/>
            <a:t>Η ανάγκη να αισθάνεται κάποιος καλά με τον εαυτό του και να πιστεύει ότι οι άλλοι τον εκτιμούν</a:t>
          </a:r>
        </a:p>
        <a:p>
          <a:pPr lvl="0" algn="ctr" defTabSz="844550">
            <a:lnSpc>
              <a:spcPct val="90000"/>
            </a:lnSpc>
            <a:spcBef>
              <a:spcPct val="0"/>
            </a:spcBef>
            <a:spcAft>
              <a:spcPct val="35000"/>
            </a:spcAft>
          </a:pPr>
          <a:r>
            <a:rPr lang="el-GR" sz="1900" b="1" u="sng" kern="1200" dirty="0" smtClean="0">
              <a:solidFill>
                <a:schemeClr val="tx1">
                  <a:lumMod val="75000"/>
                  <a:lumOff val="25000"/>
                </a:schemeClr>
              </a:solidFill>
            </a:rPr>
            <a:t>Αυτοεκτίμηση</a:t>
          </a:r>
          <a:r>
            <a:rPr lang="el-GR" sz="1900" b="1" kern="1200" dirty="0" smtClean="0">
              <a:solidFill>
                <a:schemeClr val="tx1">
                  <a:lumMod val="75000"/>
                  <a:lumOff val="25000"/>
                </a:schemeClr>
              </a:solidFill>
            </a:rPr>
            <a:t> </a:t>
          </a:r>
          <a:endParaRPr lang="el-GR" sz="1900" b="1" kern="1200" dirty="0">
            <a:solidFill>
              <a:schemeClr val="tx1">
                <a:lumMod val="75000"/>
                <a:lumOff val="25000"/>
              </a:schemeClr>
            </a:solidFill>
          </a:endParaRPr>
        </a:p>
      </dsp:txBody>
      <dsp:txXfrm>
        <a:off x="-158590" y="486563"/>
        <a:ext cx="3110905" cy="2003658"/>
      </dsp:txXfrm>
    </dsp:sp>
    <dsp:sp modelId="{8A1428C0-F275-4ED1-9F88-465C63D62071}">
      <dsp:nvSpPr>
        <dsp:cNvPr id="0" name=""/>
        <dsp:cNvSpPr/>
      </dsp:nvSpPr>
      <dsp:spPr>
        <a:xfrm rot="19535432">
          <a:off x="5687305" y="2677821"/>
          <a:ext cx="1809629" cy="75137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C62517-02E9-47E7-810F-08C4DE206F69}">
      <dsp:nvSpPr>
        <dsp:cNvPr id="0" name=""/>
        <dsp:cNvSpPr/>
      </dsp:nvSpPr>
      <dsp:spPr>
        <a:xfrm>
          <a:off x="5328612" y="486572"/>
          <a:ext cx="3122276" cy="200365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l-GR" sz="1800" kern="1200" dirty="0" smtClean="0"/>
            <a:t>Η ανάγκη ενός ατόμου να φθάσει στο δυναμικό του μέσω  της πλήρους ανάπτυξης της ικανότητάς του </a:t>
          </a:r>
        </a:p>
        <a:p>
          <a:pPr lvl="0" algn="ctr" defTabSz="800100">
            <a:lnSpc>
              <a:spcPct val="90000"/>
            </a:lnSpc>
            <a:spcBef>
              <a:spcPct val="0"/>
            </a:spcBef>
            <a:spcAft>
              <a:spcPct val="35000"/>
            </a:spcAft>
          </a:pPr>
          <a:r>
            <a:rPr lang="el-GR" sz="1800" b="1" u="sng" kern="1200" dirty="0" smtClean="0">
              <a:solidFill>
                <a:schemeClr val="tx1">
                  <a:lumMod val="75000"/>
                  <a:lumOff val="25000"/>
                </a:schemeClr>
              </a:solidFill>
            </a:rPr>
            <a:t>Αυτοπραγμάτωση</a:t>
          </a:r>
          <a:endParaRPr lang="el-GR" sz="1800" b="1" u="sng" kern="1200" dirty="0">
            <a:solidFill>
              <a:schemeClr val="tx1">
                <a:lumMod val="75000"/>
                <a:lumOff val="25000"/>
              </a:schemeClr>
            </a:solidFill>
          </a:endParaRPr>
        </a:p>
      </dsp:txBody>
      <dsp:txXfrm>
        <a:off x="5328612" y="486572"/>
        <a:ext cx="3122276" cy="200365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B7AE00B-13C3-41DF-88EE-28E7268CD31D}" type="datetimeFigureOut">
              <a:rPr lang="el-GR"/>
              <a:pPr>
                <a:defRPr/>
              </a:pPr>
              <a:t>3/11/2013</a:t>
            </a:fld>
            <a:endParaRPr lang="el-GR"/>
          </a:p>
        </p:txBody>
      </p:sp>
      <p:sp>
        <p:nvSpPr>
          <p:cNvPr id="4" name="3 - Θέση υποσέλιδου"/>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5" name="4 - Θέση αριθμού διαφάνειας"/>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5BF4F14-0813-4F3F-8A0F-2F7036372D12}"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endParaRPr lang="el-GR"/>
          </a:p>
        </p:txBody>
      </p:sp>
      <p:sp>
        <p:nvSpPr>
          <p:cNvPr id="46083"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fld id="{3EE1301E-4DA3-4803-8DA7-90A58DC027C2}" type="datetimeFigureOut">
              <a:rPr lang="el-GR"/>
              <a:pPr/>
              <a:t>3/11/2013</a:t>
            </a:fld>
            <a:endParaRPr lang="el-GR"/>
          </a:p>
        </p:txBody>
      </p:sp>
      <p:sp>
        <p:nvSpPr>
          <p:cNvPr id="4608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6086"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rebuchet MS" pitchFamily="34" charset="0"/>
              </a:defRPr>
            </a:lvl1pPr>
          </a:lstStyle>
          <a:p>
            <a:endParaRPr lang="el-GR"/>
          </a:p>
        </p:txBody>
      </p:sp>
      <p:sp>
        <p:nvSpPr>
          <p:cNvPr id="46087"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rebuchet MS" pitchFamily="34" charset="0"/>
              </a:defRPr>
            </a:lvl1pPr>
          </a:lstStyle>
          <a:p>
            <a:fld id="{4C2A3A0F-37FA-47D0-8708-2F2695D18556}"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a:ln/>
        </p:spPr>
      </p:sp>
      <p:sp>
        <p:nvSpPr>
          <p:cNvPr id="47107" name="2 - Θέση σημειώσεων"/>
          <p:cNvSpPr>
            <a:spLocks noGrp="1"/>
          </p:cNvSpPr>
          <p:nvPr>
            <p:ph type="body" idx="1"/>
          </p:nvPr>
        </p:nvSpPr>
        <p:spPr/>
        <p:txBody>
          <a:bodyPr/>
          <a:lstStyle/>
          <a:p>
            <a:pPr>
              <a:spcBef>
                <a:spcPct val="0"/>
              </a:spcBef>
            </a:pPr>
            <a:endParaRPr lang="el-GR"/>
          </a:p>
        </p:txBody>
      </p:sp>
      <p:sp>
        <p:nvSpPr>
          <p:cNvPr id="18435" name="3 - Θέση αριθμού διαφάνειας"/>
          <p:cNvSpPr txBox="1">
            <a:spLocks noGrp="1"/>
          </p:cNvSpPr>
          <p:nvPr/>
        </p:nvSpPr>
        <p:spPr bwMode="auto">
          <a:xfrm>
            <a:off x="3884613" y="9447213"/>
            <a:ext cx="2971800" cy="496887"/>
          </a:xfrm>
          <a:prstGeom prst="rect">
            <a:avLst/>
          </a:prstGeom>
          <a:noFill/>
          <a:ln>
            <a:miter lim="800000"/>
            <a:headEnd/>
            <a:tailEnd/>
          </a:ln>
        </p:spPr>
        <p:txBody>
          <a:bodyPr anchor="b"/>
          <a:lstStyle/>
          <a:p>
            <a:pPr algn="r">
              <a:defRPr/>
            </a:pPr>
            <a:fld id="{9C62AFD7-7AFF-4D46-A2FC-7FCF8790B72E}" type="slidenum">
              <a:rPr lang="el-GR" sz="1200">
                <a:latin typeface="+mn-lt"/>
              </a:rPr>
              <a:pPr algn="r">
                <a:defRPr/>
              </a:pPr>
              <a:t>10</a:t>
            </a:fld>
            <a:endParaRPr lang="el-GR"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a:ln/>
        </p:spPr>
      </p:sp>
      <p:sp>
        <p:nvSpPr>
          <p:cNvPr id="50179" name="2 - Θέση σημειώσεων"/>
          <p:cNvSpPr>
            <a:spLocks noGrp="1"/>
          </p:cNvSpPr>
          <p:nvPr>
            <p:ph type="body" idx="1"/>
          </p:nvPr>
        </p:nvSpPr>
        <p:spPr/>
        <p:txBody>
          <a:bodyPr/>
          <a:lstStyle/>
          <a:p>
            <a:pPr>
              <a:spcBef>
                <a:spcPct val="0"/>
              </a:spcBef>
            </a:pPr>
            <a:endParaRPr lang="el-GR"/>
          </a:p>
        </p:txBody>
      </p:sp>
      <p:sp>
        <p:nvSpPr>
          <p:cNvPr id="21507" name="3 - Θέση αριθμού διαφάνειας"/>
          <p:cNvSpPr txBox="1">
            <a:spLocks noGrp="1"/>
          </p:cNvSpPr>
          <p:nvPr/>
        </p:nvSpPr>
        <p:spPr bwMode="auto">
          <a:xfrm>
            <a:off x="3884613" y="9447213"/>
            <a:ext cx="2971800" cy="496887"/>
          </a:xfrm>
          <a:prstGeom prst="rect">
            <a:avLst/>
          </a:prstGeom>
          <a:noFill/>
          <a:ln>
            <a:miter lim="800000"/>
            <a:headEnd/>
            <a:tailEnd/>
          </a:ln>
        </p:spPr>
        <p:txBody>
          <a:bodyPr anchor="b"/>
          <a:lstStyle/>
          <a:p>
            <a:pPr algn="r">
              <a:defRPr/>
            </a:pPr>
            <a:fld id="{9064EDE3-B7F1-4356-80AE-61FA7A2C83C9}" type="slidenum">
              <a:rPr lang="el-GR" sz="1200">
                <a:latin typeface="+mn-lt"/>
              </a:rPr>
              <a:pPr algn="r">
                <a:defRPr/>
              </a:pPr>
              <a:t>12</a:t>
            </a:fld>
            <a:endParaRPr lang="el-GR"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ln/>
        </p:spPr>
      </p:sp>
      <p:sp>
        <p:nvSpPr>
          <p:cNvPr id="54275" name="Θέση σημειώσεων 2"/>
          <p:cNvSpPr>
            <a:spLocks noGrp="1"/>
          </p:cNvSpPr>
          <p:nvPr>
            <p:ph type="body" idx="1"/>
          </p:nvPr>
        </p:nvSpPr>
        <p:spPr/>
        <p:txBody>
          <a:bodyPr/>
          <a:lstStyle/>
          <a:p>
            <a:pPr>
              <a:spcBef>
                <a:spcPct val="0"/>
              </a:spcBef>
            </a:pPr>
            <a:endParaRPr lang="el-GR"/>
          </a:p>
        </p:txBody>
      </p:sp>
      <p:sp>
        <p:nvSpPr>
          <p:cNvPr id="25603" name="Θέση αριθμού διαφάνειας 3"/>
          <p:cNvSpPr txBox="1">
            <a:spLocks noGrp="1"/>
          </p:cNvSpPr>
          <p:nvPr/>
        </p:nvSpPr>
        <p:spPr bwMode="auto">
          <a:xfrm>
            <a:off x="3884613" y="9447213"/>
            <a:ext cx="2971800" cy="496887"/>
          </a:xfrm>
          <a:prstGeom prst="rect">
            <a:avLst/>
          </a:prstGeom>
          <a:noFill/>
          <a:ln>
            <a:miter lim="800000"/>
            <a:headEnd/>
            <a:tailEnd/>
          </a:ln>
        </p:spPr>
        <p:txBody>
          <a:bodyPr anchor="b"/>
          <a:lstStyle/>
          <a:p>
            <a:pPr algn="r">
              <a:defRPr/>
            </a:pPr>
            <a:fld id="{86A577AF-D0AA-47D1-BCBC-6D46451C5FD0}" type="slidenum">
              <a:rPr lang="el-GR" sz="1200">
                <a:latin typeface="+mn-lt"/>
              </a:rPr>
              <a:pPr algn="r">
                <a:defRPr/>
              </a:pPr>
              <a:t>14</a:t>
            </a:fld>
            <a:endParaRPr lang="el-GR"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4"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 Τίτλος"/>
          <p:cNvSpPr>
            <a:spLocks noGrp="1"/>
          </p:cNvSpPr>
          <p:nvPr>
            <p:ph type="ctrTitle"/>
          </p:nvPr>
        </p:nvSpPr>
        <p:spPr>
          <a:xfrm>
            <a:off x="3366868" y="533400"/>
            <a:ext cx="5105400" cy="2868168"/>
          </a:xfrm>
        </p:spPr>
        <p:txBody>
          <a:bodyPr>
            <a:noAutofit/>
          </a:bodyPr>
          <a:lstStyle>
            <a:lvl1pPr algn="r">
              <a:defRPr sz="4200" b="1"/>
            </a:lvl1pPr>
            <a:extLst/>
          </a:lstStyle>
          <a:p>
            <a:r>
              <a:rPr lang="el-GR" smtClean="0"/>
              <a:t>Kλικ για επεξεργασία του τίτλου</a:t>
            </a:r>
            <a:endParaRPr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6" name="30 - Θέση ημερομηνίας"/>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C1CD3E18-36CA-4551-834E-3C7FB77FA345}" type="datetimeFigureOut">
              <a:rPr lang="el-GR"/>
              <a:pPr>
                <a:defRPr/>
              </a:pPr>
              <a:t>3/11/2013</a:t>
            </a:fld>
            <a:endParaRPr lang="el-GR"/>
          </a:p>
        </p:txBody>
      </p:sp>
      <p:sp>
        <p:nvSpPr>
          <p:cNvPr id="7" name="17 - Θέση υποσέλιδου"/>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l-GR"/>
          </a:p>
        </p:txBody>
      </p:sp>
      <p:sp>
        <p:nvSpPr>
          <p:cNvPr id="8" name="28 - Θέση αριθμού διαφάνειας"/>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AC9C6911-9CC0-48DA-823E-EA5C5453C392}"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6 - Θέση ημερομηνίας"/>
          <p:cNvSpPr>
            <a:spLocks noGrp="1"/>
          </p:cNvSpPr>
          <p:nvPr>
            <p:ph type="dt" sz="half" idx="10"/>
          </p:nvPr>
        </p:nvSpPr>
        <p:spPr/>
        <p:txBody>
          <a:bodyPr/>
          <a:lstStyle>
            <a:lvl1pPr>
              <a:defRPr/>
            </a:lvl1pPr>
          </a:lstStyle>
          <a:p>
            <a:pPr>
              <a:defRPr/>
            </a:pPr>
            <a:fld id="{3BBCF1B5-081E-4720-BBA4-A24B4C95847B}" type="datetimeFigureOut">
              <a:rPr lang="el-GR"/>
              <a:pPr>
                <a:defRPr/>
              </a:pPr>
              <a:t>3/11/2013</a:t>
            </a:fld>
            <a:endParaRPr lang="el-GR"/>
          </a:p>
        </p:txBody>
      </p:sp>
      <p:sp>
        <p:nvSpPr>
          <p:cNvPr id="5" name="3 - Θέση υποσέλιδου"/>
          <p:cNvSpPr>
            <a:spLocks noGrp="1"/>
          </p:cNvSpPr>
          <p:nvPr>
            <p:ph type="ftr" sz="quarter" idx="11"/>
          </p:nvPr>
        </p:nvSpPr>
        <p:spPr/>
        <p:txBody>
          <a:bodyPr/>
          <a:lstStyle>
            <a:lvl1pPr>
              <a:defRPr/>
            </a:lvl1pPr>
          </a:lstStyle>
          <a:p>
            <a:pPr>
              <a:defRPr/>
            </a:pPr>
            <a:endParaRPr lang="el-GR"/>
          </a:p>
        </p:txBody>
      </p:sp>
      <p:sp>
        <p:nvSpPr>
          <p:cNvPr id="6" name="15 - Θέση αριθμού διαφάνειας"/>
          <p:cNvSpPr>
            <a:spLocks noGrp="1"/>
          </p:cNvSpPr>
          <p:nvPr>
            <p:ph type="sldNum" sz="quarter" idx="12"/>
          </p:nvPr>
        </p:nvSpPr>
        <p:spPr/>
        <p:txBody>
          <a:bodyPr/>
          <a:lstStyle>
            <a:lvl1pPr>
              <a:defRPr/>
            </a:lvl1pPr>
          </a:lstStyle>
          <a:p>
            <a:pPr>
              <a:defRPr/>
            </a:pPr>
            <a:fld id="{6D6604D2-690D-42E7-A2D4-AB4E87FAC06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a:xfrm>
            <a:off x="4243388" y="6557963"/>
            <a:ext cx="2001837" cy="227012"/>
          </a:xfrm>
        </p:spPr>
        <p:txBody>
          <a:bodyPr/>
          <a:lstStyle>
            <a:lvl1pPr>
              <a:defRPr/>
            </a:lvl1pPr>
            <a:extLst/>
          </a:lstStyle>
          <a:p>
            <a:pPr>
              <a:defRPr/>
            </a:pPr>
            <a:fld id="{5C4C4A12-C1A6-462F-8154-FFF7A7B0CA32}" type="datetimeFigureOut">
              <a:rPr lang="el-GR"/>
              <a:pPr>
                <a:defRPr/>
              </a:pPr>
              <a:t>3/11/2013</a:t>
            </a:fld>
            <a:endParaRPr lang="el-GR"/>
          </a:p>
        </p:txBody>
      </p:sp>
      <p:sp>
        <p:nvSpPr>
          <p:cNvPr id="5" name="4 - Θέση υποσέλιδου"/>
          <p:cNvSpPr>
            <a:spLocks noGrp="1"/>
          </p:cNvSpPr>
          <p:nvPr>
            <p:ph type="ftr" sz="quarter" idx="11"/>
          </p:nvPr>
        </p:nvSpPr>
        <p:spPr>
          <a:xfrm>
            <a:off x="457200" y="6556375"/>
            <a:ext cx="3657600" cy="228600"/>
          </a:xfrm>
        </p:spPr>
        <p:txBody>
          <a:bodyPr/>
          <a:lstStyle>
            <a:lvl1pPr>
              <a:defRPr/>
            </a:lvl1pPr>
            <a:extLst/>
          </a:lstStyle>
          <a:p>
            <a:pPr>
              <a:defRPr/>
            </a:pPr>
            <a:endParaRPr lang="el-GR"/>
          </a:p>
        </p:txBody>
      </p:sp>
      <p:sp>
        <p:nvSpPr>
          <p:cNvPr id="6" name="5 - Θέση αριθμού διαφάνειας"/>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90A9F56B-89EE-4E12-B2D6-EEC200062CCA}"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19075" y="227013"/>
            <a:ext cx="7477125"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263525" y="1598613"/>
            <a:ext cx="7386638"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263525" y="3922713"/>
            <a:ext cx="7386638" cy="217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301625" y="6242050"/>
            <a:ext cx="1782763" cy="474663"/>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2257425" y="6248400"/>
            <a:ext cx="3455988" cy="474663"/>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5867400" y="6248400"/>
            <a:ext cx="1755775" cy="474663"/>
          </a:xfrm>
        </p:spPr>
        <p:txBody>
          <a:bodyPr/>
          <a:lstStyle>
            <a:lvl1pPr>
              <a:defRPr/>
            </a:lvl1pPr>
          </a:lstStyle>
          <a:p>
            <a:pPr>
              <a:defRPr/>
            </a:pPr>
            <a:fld id="{A481FA7E-BE27-4FF2-AF3F-92942A0DBF70}"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6 - Θέση ημερομηνίας"/>
          <p:cNvSpPr>
            <a:spLocks noGrp="1"/>
          </p:cNvSpPr>
          <p:nvPr>
            <p:ph type="dt" sz="half" idx="10"/>
          </p:nvPr>
        </p:nvSpPr>
        <p:spPr/>
        <p:txBody>
          <a:bodyPr/>
          <a:lstStyle>
            <a:lvl1pPr>
              <a:defRPr/>
            </a:lvl1pPr>
          </a:lstStyle>
          <a:p>
            <a:pPr>
              <a:defRPr/>
            </a:pPr>
            <a:fld id="{2A1DC6F2-1182-46F9-94F2-19E6E8DAC413}" type="datetimeFigureOut">
              <a:rPr lang="el-GR"/>
              <a:pPr>
                <a:defRPr/>
              </a:pPr>
              <a:t>3/11/2013</a:t>
            </a:fld>
            <a:endParaRPr lang="el-GR"/>
          </a:p>
        </p:txBody>
      </p:sp>
      <p:sp>
        <p:nvSpPr>
          <p:cNvPr id="5" name="3 - Θέση υποσέλιδου"/>
          <p:cNvSpPr>
            <a:spLocks noGrp="1"/>
          </p:cNvSpPr>
          <p:nvPr>
            <p:ph type="ftr" sz="quarter" idx="11"/>
          </p:nvPr>
        </p:nvSpPr>
        <p:spPr/>
        <p:txBody>
          <a:bodyPr/>
          <a:lstStyle>
            <a:lvl1pPr>
              <a:defRPr/>
            </a:lvl1pPr>
          </a:lstStyle>
          <a:p>
            <a:pPr>
              <a:defRPr/>
            </a:pPr>
            <a:endParaRPr lang="el-GR"/>
          </a:p>
        </p:txBody>
      </p:sp>
      <p:sp>
        <p:nvSpPr>
          <p:cNvPr id="6" name="15 - Θέση αριθμού διαφάνειας"/>
          <p:cNvSpPr>
            <a:spLocks noGrp="1"/>
          </p:cNvSpPr>
          <p:nvPr>
            <p:ph type="sldNum" sz="quarter" idx="12"/>
          </p:nvPr>
        </p:nvSpPr>
        <p:spPr/>
        <p:txBody>
          <a:bodyPr/>
          <a:lstStyle>
            <a:lvl1pPr>
              <a:defRPr/>
            </a:lvl1pPr>
          </a:lstStyle>
          <a:p>
            <a:pPr>
              <a:defRPr/>
            </a:pPr>
            <a:fld id="{DC973D54-D492-4C85-9D32-A3EA97D5E42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anchor="t"/>
          <a:lstStyle>
            <a:lvl1pPr algn="r">
              <a:buNone/>
              <a:defRPr sz="4200" b="1" cap="all"/>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874920B5-E2C1-4C6B-8545-5A1C1CD8CBC3}" type="datetimeFigureOut">
              <a:rPr lang="el-GR"/>
              <a:pPr>
                <a:defRPr/>
              </a:pPr>
              <a:t>3/11/2013</a:t>
            </a:fld>
            <a:endParaRPr lang="el-GR"/>
          </a:p>
        </p:txBody>
      </p:sp>
      <p:sp>
        <p:nvSpPr>
          <p:cNvPr id="5" name="4 - Θέση υποσέλιδου"/>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l-GR"/>
          </a:p>
        </p:txBody>
      </p:sp>
      <p:sp>
        <p:nvSpPr>
          <p:cNvPr id="6" name="5 - Θέση αριθμού διαφάνειας"/>
          <p:cNvSpPr>
            <a:spLocks noGrp="1"/>
          </p:cNvSpPr>
          <p:nvPr>
            <p:ph type="sldNum" sz="quarter" idx="12"/>
          </p:nvPr>
        </p:nvSpPr>
        <p:spPr>
          <a:xfrm>
            <a:off x="6734175" y="6554788"/>
            <a:ext cx="587375" cy="228600"/>
          </a:xfrm>
        </p:spPr>
        <p:txBody>
          <a:bodyPr/>
          <a:lstStyle>
            <a:lvl1pPr>
              <a:defRPr/>
            </a:lvl1pPr>
            <a:extLst/>
          </a:lstStyle>
          <a:p>
            <a:pPr>
              <a:defRPr/>
            </a:pPr>
            <a:fld id="{715E793A-C550-4D60-A2C8-3FAA43F2EB87}"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6 - Θέση ημερομηνίας"/>
          <p:cNvSpPr>
            <a:spLocks noGrp="1"/>
          </p:cNvSpPr>
          <p:nvPr>
            <p:ph type="dt" sz="half" idx="10"/>
          </p:nvPr>
        </p:nvSpPr>
        <p:spPr/>
        <p:txBody>
          <a:bodyPr/>
          <a:lstStyle>
            <a:lvl1pPr>
              <a:defRPr/>
            </a:lvl1pPr>
          </a:lstStyle>
          <a:p>
            <a:pPr>
              <a:defRPr/>
            </a:pPr>
            <a:fld id="{B8759F34-125C-4AB5-8D3D-BF5D5E4579D6}" type="datetimeFigureOut">
              <a:rPr lang="el-GR"/>
              <a:pPr>
                <a:defRPr/>
              </a:pPr>
              <a:t>3/11/2013</a:t>
            </a:fld>
            <a:endParaRPr lang="el-GR"/>
          </a:p>
        </p:txBody>
      </p:sp>
      <p:sp>
        <p:nvSpPr>
          <p:cNvPr id="6" name="3 - Θέση υποσέλιδου"/>
          <p:cNvSpPr>
            <a:spLocks noGrp="1"/>
          </p:cNvSpPr>
          <p:nvPr>
            <p:ph type="ftr" sz="quarter" idx="11"/>
          </p:nvPr>
        </p:nvSpPr>
        <p:spPr/>
        <p:txBody>
          <a:bodyPr/>
          <a:lstStyle>
            <a:lvl1pPr>
              <a:defRPr/>
            </a:lvl1pPr>
          </a:lstStyle>
          <a:p>
            <a:pPr>
              <a:defRPr/>
            </a:pPr>
            <a:endParaRPr lang="el-GR"/>
          </a:p>
        </p:txBody>
      </p:sp>
      <p:sp>
        <p:nvSpPr>
          <p:cNvPr id="7" name="15 - Θέση αριθμού διαφάνειας"/>
          <p:cNvSpPr>
            <a:spLocks noGrp="1"/>
          </p:cNvSpPr>
          <p:nvPr>
            <p:ph type="sldNum" sz="quarter" idx="12"/>
          </p:nvPr>
        </p:nvSpPr>
        <p:spPr/>
        <p:txBody>
          <a:bodyPr/>
          <a:lstStyle>
            <a:lvl1pPr>
              <a:defRPr/>
            </a:lvl1pPr>
          </a:lstStyle>
          <a:p>
            <a:pPr>
              <a:defRPr/>
            </a:pPr>
            <a:fld id="{577261AA-22A1-47DB-8872-F13AA2CBCC6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lvl1pPr>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6 - Θέση ημερομηνίας"/>
          <p:cNvSpPr>
            <a:spLocks noGrp="1"/>
          </p:cNvSpPr>
          <p:nvPr>
            <p:ph type="dt" sz="half" idx="10"/>
          </p:nvPr>
        </p:nvSpPr>
        <p:spPr/>
        <p:txBody>
          <a:bodyPr/>
          <a:lstStyle>
            <a:lvl1pPr>
              <a:defRPr/>
            </a:lvl1pPr>
          </a:lstStyle>
          <a:p>
            <a:pPr>
              <a:defRPr/>
            </a:pPr>
            <a:fld id="{3B471878-A27B-4383-B766-3A9DF8AAB2E1}" type="datetimeFigureOut">
              <a:rPr lang="el-GR"/>
              <a:pPr>
                <a:defRPr/>
              </a:pPr>
              <a:t>3/11/2013</a:t>
            </a:fld>
            <a:endParaRPr lang="el-GR"/>
          </a:p>
        </p:txBody>
      </p:sp>
      <p:sp>
        <p:nvSpPr>
          <p:cNvPr id="8" name="3 - Θέση υποσέλιδου"/>
          <p:cNvSpPr>
            <a:spLocks noGrp="1"/>
          </p:cNvSpPr>
          <p:nvPr>
            <p:ph type="ftr" sz="quarter" idx="11"/>
          </p:nvPr>
        </p:nvSpPr>
        <p:spPr/>
        <p:txBody>
          <a:bodyPr/>
          <a:lstStyle>
            <a:lvl1pPr>
              <a:defRPr/>
            </a:lvl1pPr>
          </a:lstStyle>
          <a:p>
            <a:pPr>
              <a:defRPr/>
            </a:pPr>
            <a:endParaRPr lang="el-GR"/>
          </a:p>
        </p:txBody>
      </p:sp>
      <p:sp>
        <p:nvSpPr>
          <p:cNvPr id="9" name="15 - Θέση αριθμού διαφάνειας"/>
          <p:cNvSpPr>
            <a:spLocks noGrp="1"/>
          </p:cNvSpPr>
          <p:nvPr>
            <p:ph type="sldNum" sz="quarter" idx="12"/>
          </p:nvPr>
        </p:nvSpPr>
        <p:spPr/>
        <p:txBody>
          <a:bodyPr/>
          <a:lstStyle>
            <a:lvl1pPr>
              <a:defRPr/>
            </a:lvl1pPr>
          </a:lstStyle>
          <a:p>
            <a:pPr>
              <a:defRPr/>
            </a:pPr>
            <a:fld id="{F4461E95-109D-40E9-BC8F-12396FF31C9B}"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lang="el-GR" smtClean="0"/>
              <a:t>Kλικ για επεξεργασία του τίτλου</a:t>
            </a:r>
            <a:endParaRPr lang="en-US"/>
          </a:p>
        </p:txBody>
      </p:sp>
      <p:sp>
        <p:nvSpPr>
          <p:cNvPr id="3" name="26 - Θέση ημερομηνίας"/>
          <p:cNvSpPr>
            <a:spLocks noGrp="1"/>
          </p:cNvSpPr>
          <p:nvPr>
            <p:ph type="dt" sz="half" idx="10"/>
          </p:nvPr>
        </p:nvSpPr>
        <p:spPr/>
        <p:txBody>
          <a:bodyPr/>
          <a:lstStyle>
            <a:lvl1pPr>
              <a:defRPr/>
            </a:lvl1pPr>
          </a:lstStyle>
          <a:p>
            <a:pPr>
              <a:defRPr/>
            </a:pPr>
            <a:fld id="{BDE11285-6953-49C4-A29E-B9F870CBA415}" type="datetimeFigureOut">
              <a:rPr lang="el-GR"/>
              <a:pPr>
                <a:defRPr/>
              </a:pPr>
              <a:t>3/11/2013</a:t>
            </a:fld>
            <a:endParaRPr lang="el-GR"/>
          </a:p>
        </p:txBody>
      </p:sp>
      <p:sp>
        <p:nvSpPr>
          <p:cNvPr id="4" name="3 - Θέση υποσέλιδου"/>
          <p:cNvSpPr>
            <a:spLocks noGrp="1"/>
          </p:cNvSpPr>
          <p:nvPr>
            <p:ph type="ftr" sz="quarter" idx="11"/>
          </p:nvPr>
        </p:nvSpPr>
        <p:spPr/>
        <p:txBody>
          <a:bodyPr/>
          <a:lstStyle>
            <a:lvl1pPr>
              <a:defRPr/>
            </a:lvl1pPr>
          </a:lstStyle>
          <a:p>
            <a:pPr>
              <a:defRPr/>
            </a:pPr>
            <a:endParaRPr lang="el-GR"/>
          </a:p>
        </p:txBody>
      </p:sp>
      <p:sp>
        <p:nvSpPr>
          <p:cNvPr id="5" name="15 - Θέση αριθμού διαφάνειας"/>
          <p:cNvSpPr>
            <a:spLocks noGrp="1"/>
          </p:cNvSpPr>
          <p:nvPr>
            <p:ph type="sldNum" sz="quarter" idx="12"/>
          </p:nvPr>
        </p:nvSpPr>
        <p:spPr/>
        <p:txBody>
          <a:bodyPr/>
          <a:lstStyle>
            <a:lvl1pPr>
              <a:defRPr/>
            </a:lvl1pPr>
          </a:lstStyle>
          <a:p>
            <a:pPr>
              <a:defRPr/>
            </a:pPr>
            <a:fld id="{F74507D8-AF06-40CF-982C-7DB383AB2DE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6 - Θέση ημερομηνίας"/>
          <p:cNvSpPr>
            <a:spLocks noGrp="1"/>
          </p:cNvSpPr>
          <p:nvPr>
            <p:ph type="dt" sz="half" idx="10"/>
          </p:nvPr>
        </p:nvSpPr>
        <p:spPr/>
        <p:txBody>
          <a:bodyPr/>
          <a:lstStyle>
            <a:lvl1pPr>
              <a:defRPr/>
            </a:lvl1pPr>
          </a:lstStyle>
          <a:p>
            <a:pPr>
              <a:defRPr/>
            </a:pPr>
            <a:fld id="{3B74F272-0468-476C-9D05-F655344E7BB5}" type="datetimeFigureOut">
              <a:rPr lang="el-GR"/>
              <a:pPr>
                <a:defRPr/>
              </a:pPr>
              <a:t>3/11/2013</a:t>
            </a:fld>
            <a:endParaRPr lang="el-GR"/>
          </a:p>
        </p:txBody>
      </p:sp>
      <p:sp>
        <p:nvSpPr>
          <p:cNvPr id="3" name="3 - Θέση υποσέλιδου"/>
          <p:cNvSpPr>
            <a:spLocks noGrp="1"/>
          </p:cNvSpPr>
          <p:nvPr>
            <p:ph type="ftr" sz="quarter" idx="11"/>
          </p:nvPr>
        </p:nvSpPr>
        <p:spPr/>
        <p:txBody>
          <a:bodyPr/>
          <a:lstStyle>
            <a:lvl1pPr>
              <a:defRPr/>
            </a:lvl1pPr>
          </a:lstStyle>
          <a:p>
            <a:pPr>
              <a:defRPr/>
            </a:pPr>
            <a:endParaRPr lang="el-GR"/>
          </a:p>
        </p:txBody>
      </p:sp>
      <p:sp>
        <p:nvSpPr>
          <p:cNvPr id="4" name="15 - Θέση αριθμού διαφάνειας"/>
          <p:cNvSpPr>
            <a:spLocks noGrp="1"/>
          </p:cNvSpPr>
          <p:nvPr>
            <p:ph type="sldNum" sz="quarter" idx="12"/>
          </p:nvPr>
        </p:nvSpPr>
        <p:spPr/>
        <p:txBody>
          <a:bodyPr/>
          <a:lstStyle>
            <a:lvl1pPr>
              <a:defRPr/>
            </a:lvl1pPr>
          </a:lstStyle>
          <a:p>
            <a:pPr>
              <a:defRPr/>
            </a:pPr>
            <a:fld id="{11176D0D-75ED-42D6-956F-E0B163E8A83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6 - Θέση ημερομηνίας"/>
          <p:cNvSpPr>
            <a:spLocks noGrp="1"/>
          </p:cNvSpPr>
          <p:nvPr>
            <p:ph type="dt" sz="half" idx="10"/>
          </p:nvPr>
        </p:nvSpPr>
        <p:spPr/>
        <p:txBody>
          <a:bodyPr/>
          <a:lstStyle>
            <a:lvl1pPr>
              <a:defRPr/>
            </a:lvl1pPr>
          </a:lstStyle>
          <a:p>
            <a:pPr>
              <a:defRPr/>
            </a:pPr>
            <a:fld id="{E2E433FB-E23E-494F-8998-A2A85A11640F}" type="datetimeFigureOut">
              <a:rPr lang="el-GR"/>
              <a:pPr>
                <a:defRPr/>
              </a:pPr>
              <a:t>3/11/2013</a:t>
            </a:fld>
            <a:endParaRPr lang="el-GR"/>
          </a:p>
        </p:txBody>
      </p:sp>
      <p:sp>
        <p:nvSpPr>
          <p:cNvPr id="6" name="3 - Θέση υποσέλιδου"/>
          <p:cNvSpPr>
            <a:spLocks noGrp="1"/>
          </p:cNvSpPr>
          <p:nvPr>
            <p:ph type="ftr" sz="quarter" idx="11"/>
          </p:nvPr>
        </p:nvSpPr>
        <p:spPr/>
        <p:txBody>
          <a:bodyPr/>
          <a:lstStyle>
            <a:lvl1pPr>
              <a:defRPr/>
            </a:lvl1pPr>
          </a:lstStyle>
          <a:p>
            <a:pPr>
              <a:defRPr/>
            </a:pPr>
            <a:endParaRPr lang="el-GR"/>
          </a:p>
        </p:txBody>
      </p:sp>
      <p:sp>
        <p:nvSpPr>
          <p:cNvPr id="7" name="15 - Θέση αριθμού διαφάνειας"/>
          <p:cNvSpPr>
            <a:spLocks noGrp="1"/>
          </p:cNvSpPr>
          <p:nvPr>
            <p:ph type="sldNum" sz="quarter" idx="12"/>
          </p:nvPr>
        </p:nvSpPr>
        <p:spPr/>
        <p:txBody>
          <a:bodyPr/>
          <a:lstStyle>
            <a:lvl1pPr>
              <a:defRPr/>
            </a:lvl1pPr>
          </a:lstStyle>
          <a:p>
            <a:pPr>
              <a:defRPr/>
            </a:pPr>
            <a:fld id="{D4CF129B-C25B-4D00-83E7-53920759816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5" name="7 - Ορθογώνιο"/>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8 - Ορθογώνιο"/>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l-GR" smtClean="0"/>
              <a:t>Kλικ για επεξεργασία του τίτλου</a:t>
            </a:r>
            <a:endParaRPr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l-GR" noProof="0" smtClean="0"/>
              <a:t>Κάντε κλικ στο εικονίδιο για να προσθέσετε μια εικόνα</a:t>
            </a:r>
            <a:endParaRPr lang="en-US" noProof="0" dirty="0"/>
          </a:p>
        </p:txBody>
      </p:sp>
      <p:sp>
        <p:nvSpPr>
          <p:cNvPr id="7" name="4 - Θέση ημερομηνίας"/>
          <p:cNvSpPr>
            <a:spLocks noGrp="1"/>
          </p:cNvSpPr>
          <p:nvPr>
            <p:ph type="dt" sz="half" idx="10"/>
          </p:nvPr>
        </p:nvSpPr>
        <p:spPr/>
        <p:txBody>
          <a:bodyPr/>
          <a:lstStyle>
            <a:lvl1pPr>
              <a:defRPr/>
            </a:lvl1pPr>
            <a:extLst/>
          </a:lstStyle>
          <a:p>
            <a:pPr>
              <a:defRPr/>
            </a:pPr>
            <a:fld id="{E95C3324-5190-413D-9B77-96E449773D37}" type="datetimeFigureOut">
              <a:rPr lang="el-GR"/>
              <a:pPr>
                <a:defRPr/>
              </a:pPr>
              <a:t>3/11/2013</a:t>
            </a:fld>
            <a:endParaRPr lang="el-GR"/>
          </a:p>
        </p:txBody>
      </p:sp>
      <p:sp>
        <p:nvSpPr>
          <p:cNvPr id="8" name="5 - Θέση υποσέλιδου"/>
          <p:cNvSpPr>
            <a:spLocks noGrp="1"/>
          </p:cNvSpPr>
          <p:nvPr>
            <p:ph type="ftr" sz="quarter" idx="11"/>
          </p:nvPr>
        </p:nvSpPr>
        <p:spPr/>
        <p:txBody>
          <a:bodyPr/>
          <a:lstStyle>
            <a:lvl1pPr>
              <a:defRPr/>
            </a:lvl1pPr>
            <a:extLst/>
          </a:lstStyle>
          <a:p>
            <a:pPr>
              <a:defRPr/>
            </a:pPr>
            <a:endParaRPr lang="el-GR"/>
          </a:p>
        </p:txBody>
      </p:sp>
      <p:sp>
        <p:nvSpPr>
          <p:cNvPr id="9" name="6 - Θέση αριθμού διαφάνειας"/>
          <p:cNvSpPr>
            <a:spLocks noGrp="1"/>
          </p:cNvSpPr>
          <p:nvPr>
            <p:ph type="sldNum" sz="quarter" idx="12"/>
          </p:nvPr>
        </p:nvSpPr>
        <p:spPr/>
        <p:txBody>
          <a:bodyPr/>
          <a:lstStyle>
            <a:lvl1pPr>
              <a:defRPr/>
            </a:lvl1pPr>
            <a:extLst/>
          </a:lstStyle>
          <a:p>
            <a:pPr>
              <a:defRPr/>
            </a:pPr>
            <a:fld id="{B896A010-0FD5-4506-9D16-E4A793C8B9D0}"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 Θέση τίτλου"/>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l-GR" smtClean="0"/>
              <a:t>Kλικ για επεξεργασία του τίτλου</a:t>
            </a:r>
            <a:endParaRPr lang="en-US"/>
          </a:p>
        </p:txBody>
      </p:sp>
      <p:sp>
        <p:nvSpPr>
          <p:cNvPr id="1030" name="30 - Θέση κειμένου"/>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7" name="26 - Θέση ημερομηνίας"/>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918F5F25-EE10-4FC5-8E8F-A493864D3B92}" type="datetimeFigureOut">
              <a:rPr lang="el-GR"/>
              <a:pPr>
                <a:defRPr/>
              </a:pPr>
              <a:t>3/11/2013</a:t>
            </a:fld>
            <a:endParaRPr lang="el-GR"/>
          </a:p>
        </p:txBody>
      </p:sp>
      <p:sp>
        <p:nvSpPr>
          <p:cNvPr id="4" name="3 - Θέση υποσέλιδου"/>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l-GR"/>
          </a:p>
        </p:txBody>
      </p:sp>
      <p:sp>
        <p:nvSpPr>
          <p:cNvPr id="16" name="15 - Θέση αριθμού διαφάνειας"/>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7C6AE604-6750-40BE-B4C7-A6F77977A4A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701" r:id="rId11"/>
    <p:sldLayoutId id="2147483702" r:id="rId12"/>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401793" y="3175"/>
            <a:ext cx="5105400" cy="4324360"/>
          </a:xfrm>
        </p:spPr>
        <p:txBody>
          <a:bodyPr/>
          <a:lstStyle/>
          <a:p>
            <a:pPr algn="ctr" fontAlgn="auto">
              <a:spcAft>
                <a:spcPts val="0"/>
              </a:spcAft>
              <a:defRPr/>
            </a:pPr>
            <a:r>
              <a:rPr lang="el-GR" sz="3600" dirty="0" smtClean="0"/>
              <a:t>Πανεπιστήμιο </a:t>
            </a:r>
            <a:r>
              <a:rPr lang="el-GR" sz="3600" dirty="0" err="1" smtClean="0"/>
              <a:t>Πελοποννησου</a:t>
            </a:r>
            <a:r>
              <a:rPr lang="el-GR" sz="3600" dirty="0" smtClean="0"/>
              <a:t/>
            </a:r>
            <a:br>
              <a:rPr lang="el-GR" sz="3600" dirty="0" smtClean="0"/>
            </a:br>
            <a:r>
              <a:rPr lang="el-GR" dirty="0" smtClean="0"/>
              <a:t/>
            </a:r>
            <a:br>
              <a:rPr lang="el-GR" dirty="0" smtClean="0"/>
            </a:br>
            <a:r>
              <a:rPr lang="el-GR" sz="1600" dirty="0" smtClean="0"/>
              <a:t/>
            </a:r>
            <a:br>
              <a:rPr lang="el-GR" sz="1600" dirty="0" smtClean="0"/>
            </a:br>
            <a:r>
              <a:rPr lang="el-GR" sz="4400" dirty="0" smtClean="0"/>
              <a:t>«</a:t>
            </a:r>
            <a:r>
              <a:rPr lang="el-GR" sz="4400" dirty="0" err="1" smtClean="0"/>
              <a:t>αυτοαντ</a:t>
            </a:r>
            <a:r>
              <a:rPr lang="en-US" sz="4400" dirty="0" smtClean="0"/>
              <a:t>I</a:t>
            </a:r>
            <a:r>
              <a:rPr lang="el-GR" sz="4400" dirty="0" err="1" smtClean="0"/>
              <a:t>ληψη</a:t>
            </a:r>
            <a:r>
              <a:rPr lang="el-GR" sz="4400" dirty="0" smtClean="0"/>
              <a:t>»</a:t>
            </a: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endParaRPr lang="el-GR" dirty="0"/>
          </a:p>
        </p:txBody>
      </p:sp>
      <p:sp>
        <p:nvSpPr>
          <p:cNvPr id="5" name="4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0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Διαστάσεις Αυτοαντίληψης</a:t>
            </a:r>
          </a:p>
        </p:txBody>
      </p:sp>
      <p:graphicFrame>
        <p:nvGraphicFramePr>
          <p:cNvPr id="6" name="5 - Θέση περιεχομένου"/>
          <p:cNvGraphicFramePr>
            <a:graphicFrameLocks noGrp="1"/>
          </p:cNvGraphicFramePr>
          <p:nvPr>
            <p:ph idx="4294967295"/>
          </p:nvPr>
        </p:nvGraphicFramePr>
        <p:xfrm>
          <a:off x="179388" y="1484313"/>
          <a:ext cx="8785225" cy="4846320"/>
        </p:xfrm>
        <a:graphic>
          <a:graphicData uri="http://schemas.openxmlformats.org/drawingml/2006/table">
            <a:tbl>
              <a:tblPr/>
              <a:tblGrid>
                <a:gridCol w="2928937"/>
                <a:gridCol w="2927350"/>
                <a:gridCol w="292893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Trebuchet MS" pitchFamily="34" charset="0"/>
                          <a:cs typeface="Arial" charset="0"/>
                        </a:rPr>
                        <a:t>Αυτογνωσία : ποιος είμαι;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Trebuchet MS" pitchFamily="34" charset="0"/>
                          <a:cs typeface="Arial" charset="0"/>
                        </a:rPr>
                        <a:t>Προσδοκίες : ποιος ή τι θέλω να είμαι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FFFFFF"/>
                          </a:solidFill>
                          <a:effectLst/>
                          <a:latin typeface="Trebuchet MS" pitchFamily="34" charset="0"/>
                          <a:cs typeface="Arial" charset="0"/>
                        </a:rPr>
                        <a:t>Αυτοαξιολόγηση : πόσο μου αρέσει ο εαυτός μου;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2F2B20"/>
                          </a:solidFill>
                          <a:effectLst/>
                          <a:latin typeface="Trebuchet MS" pitchFamily="34" charset="0"/>
                          <a:cs typeface="Arial" charset="0"/>
                        </a:rPr>
                        <a:t>Βασικά στοιχεία (ηλικία, φύλο, επάγγελμα…), που τοποθετούν το συγκεκριμένο άτομο σε κοινωνικές ομάδες και ένα κατάλογο από ιδιότητες ή γνωρίσματα, τα οποία περιγράφουν τυπικές συμπεριφορές, συναισθήματα, διαθέσεις και άλλα χαρακτηριστικά (έξυπνος, φιλόδοξος…).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sng" strike="noStrike" cap="none" normalizeH="0" baseline="0" smtClean="0">
                          <a:ln>
                            <a:noFill/>
                          </a:ln>
                          <a:solidFill>
                            <a:srgbClr val="FF0000"/>
                          </a:solidFill>
                          <a:effectLst/>
                          <a:latin typeface="Trebuchet MS" pitchFamily="34" charset="0"/>
                          <a:cs typeface="Arial" charset="0"/>
                        </a:rPr>
                        <a:t>Σφαιρικός εαυτός: </a:t>
                      </a:r>
                      <a:r>
                        <a:rPr kumimoji="0" lang="el-GR" sz="1500" b="0" i="1" u="none" strike="noStrike" cap="none" normalizeH="0" baseline="0" smtClean="0">
                          <a:ln>
                            <a:noFill/>
                          </a:ln>
                          <a:solidFill>
                            <a:srgbClr val="2F2B20"/>
                          </a:solidFill>
                          <a:effectLst/>
                          <a:latin typeface="Trebuchet MS" pitchFamily="34" charset="0"/>
                          <a:cs typeface="Arial" charset="0"/>
                        </a:rPr>
                        <a:t>όρος που χρησιμοποιείται για να περιγράψει τη σύνθεση όλων των βασικών παραγόντων, ιδιοτήτων, γνωρισμάτων και εικόνων που ένα άτομο φέρει για τον εαυτό του.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2F2B20"/>
                          </a:solidFill>
                          <a:effectLst/>
                          <a:latin typeface="Trebuchet MS" pitchFamily="34" charset="0"/>
                          <a:cs typeface="Arial" charset="0"/>
                        </a:rPr>
                        <a:t>Πηγάζουν από τον ιδανικό εαυτό, αναπτύσσονται συχνά στην παιδική ηλικία και βασίζονται στην εικόνα ενός πρότυπου ρόλου.</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2F2B20"/>
                          </a:solidFill>
                          <a:effectLst/>
                          <a:latin typeface="Trebuchet MS" pitchFamily="34" charset="0"/>
                          <a:cs typeface="Arial" charset="0"/>
                        </a:rPr>
                        <a:t>Μπορεί να είναι υγιείς ή όχι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2F2B20"/>
                          </a:solidFill>
                          <a:effectLst/>
                          <a:latin typeface="Trebuchet MS" pitchFamily="34" charset="0"/>
                          <a:cs typeface="Arial" charset="0"/>
                        </a:rPr>
                        <a:t>Αυτοεκτίμηση: το αξιολογητικό και συναισθηματικό συστατικό της αυτοαντίληψης  (αυτοσεβασμός, αυτοαποδοχή ή αυτοαξία).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1D7"/>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73050"/>
            <a:ext cx="8229600" cy="923702"/>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0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Διαστάσεις Αυτοαντίληψης</a:t>
            </a:r>
          </a:p>
        </p:txBody>
      </p:sp>
      <p:sp>
        <p:nvSpPr>
          <p:cNvPr id="4" name="3 - Θέση κειμένου"/>
          <p:cNvSpPr>
            <a:spLocks noGrp="1"/>
          </p:cNvSpPr>
          <p:nvPr>
            <p:ph type="body" idx="4294967295"/>
          </p:nvPr>
        </p:nvSpPr>
        <p:spPr>
          <a:xfrm>
            <a:off x="468313" y="5589588"/>
            <a:ext cx="4040187" cy="750887"/>
          </a:xfrm>
        </p:spPr>
        <p:txBody>
          <a:bodyPr anchor="ctr">
            <a:normAutofit/>
          </a:bodyPr>
          <a:lstStyle/>
          <a:p>
            <a:pPr marL="0" indent="0" algn="ctr">
              <a:buFont typeface="Wingdings 2" pitchFamily="18" charset="2"/>
              <a:buNone/>
            </a:pPr>
            <a:r>
              <a:rPr lang="en-US" sz="2200" smtClean="0">
                <a:solidFill>
                  <a:schemeClr val="bg1"/>
                </a:solidFill>
                <a:latin typeface="Book Antiqua" pitchFamily="18" charset="0"/>
              </a:rPr>
              <a:t>MASLOW (1954)</a:t>
            </a:r>
            <a:endParaRPr lang="el-GR" sz="2200" smtClean="0">
              <a:solidFill>
                <a:schemeClr val="bg1"/>
              </a:solidFill>
            </a:endParaRPr>
          </a:p>
        </p:txBody>
      </p:sp>
      <p:sp>
        <p:nvSpPr>
          <p:cNvPr id="5" name="4 - Θέση κειμένου"/>
          <p:cNvSpPr>
            <a:spLocks noGrp="1"/>
          </p:cNvSpPr>
          <p:nvPr>
            <p:ph type="body" sz="half" idx="4294967295"/>
          </p:nvPr>
        </p:nvSpPr>
        <p:spPr>
          <a:xfrm>
            <a:off x="5003800" y="5589588"/>
            <a:ext cx="4041775" cy="750887"/>
          </a:xfrm>
        </p:spPr>
        <p:txBody>
          <a:bodyPr anchor="ctr">
            <a:normAutofit/>
          </a:bodyPr>
          <a:lstStyle/>
          <a:p>
            <a:pPr marL="0" indent="0">
              <a:buFont typeface="Wingdings 2" pitchFamily="18" charset="2"/>
              <a:buNone/>
            </a:pPr>
            <a:r>
              <a:rPr lang="en-US" sz="2200" smtClean="0">
                <a:solidFill>
                  <a:schemeClr val="bg1"/>
                </a:solidFill>
                <a:latin typeface="Book Antiqua" pitchFamily="18" charset="0"/>
              </a:rPr>
              <a:t>COOPERSMITH  (1967)</a:t>
            </a:r>
            <a:endParaRPr lang="el-GR" sz="2200" smtClean="0">
              <a:solidFill>
                <a:schemeClr val="bg1"/>
              </a:solidFill>
            </a:endParaRPr>
          </a:p>
        </p:txBody>
      </p:sp>
      <p:sp>
        <p:nvSpPr>
          <p:cNvPr id="3" name="2 - Θέση περιεχομένου"/>
          <p:cNvSpPr>
            <a:spLocks noGrp="1"/>
          </p:cNvSpPr>
          <p:nvPr>
            <p:ph sz="quarter" idx="4294967295"/>
          </p:nvPr>
        </p:nvSpPr>
        <p:spPr>
          <a:xfrm>
            <a:off x="395288" y="1647825"/>
            <a:ext cx="4246562" cy="3941763"/>
          </a:xfrm>
        </p:spPr>
        <p:txBody>
          <a:bodyPr>
            <a:normAutofit fontScale="92500" lnSpcReduction="10000"/>
          </a:bodyPr>
          <a:lstStyle/>
          <a:p>
            <a:pPr marL="547688" indent="-411163">
              <a:buFont typeface="Wingdings 2" pitchFamily="18" charset="2"/>
              <a:buNone/>
            </a:pPr>
            <a:r>
              <a:rPr lang="el-GR" sz="2400" smtClean="0"/>
              <a:t>	</a:t>
            </a:r>
            <a:r>
              <a:rPr lang="el-GR" sz="2400" i="1" smtClean="0"/>
              <a:t>«</a:t>
            </a:r>
            <a:r>
              <a:rPr lang="el-GR" sz="1800" i="1" smtClean="0"/>
              <a:t>όλοι οι άνθρωποι έχουν την ανάγκη ή την επιθυμία για μια σταθερή, συνήθως υψηλή αξιολόγηση του εαυτού τους, για τον αυτοσεβασμό ή την αυτοεκτίμηση και για την εκτίμηση των άλλων»</a:t>
            </a:r>
            <a:endParaRPr lang="en-US" sz="1800" i="1" smtClean="0">
              <a:latin typeface="Book Antiqua" pitchFamily="18" charset="0"/>
            </a:endParaRPr>
          </a:p>
          <a:p>
            <a:pPr marL="547688" indent="-411163" algn="just">
              <a:buFont typeface="Lucida Sans" pitchFamily="34" charset="0"/>
              <a:buAutoNum type="arabicPeriod"/>
            </a:pPr>
            <a:r>
              <a:rPr lang="el-GR" sz="1800" b="1" i="1" u="sng" smtClean="0">
                <a:solidFill>
                  <a:schemeClr val="bg1"/>
                </a:solidFill>
              </a:rPr>
              <a:t>Ανάγκες  αυτοεκτίμησης  </a:t>
            </a:r>
            <a:r>
              <a:rPr lang="el-GR" sz="1800" smtClean="0"/>
              <a:t>(δύναμη, επιτυχία, ικανότητα, αυτοπεποίθηση, ανεξαρτησία, ελευθερία)</a:t>
            </a:r>
          </a:p>
          <a:p>
            <a:pPr marL="547688" indent="-411163" algn="just">
              <a:buFont typeface="Lucida Sans" pitchFamily="34" charset="0"/>
              <a:buAutoNum type="arabicPeriod"/>
            </a:pPr>
            <a:r>
              <a:rPr lang="el-GR" sz="1800" smtClean="0"/>
              <a:t> </a:t>
            </a:r>
            <a:r>
              <a:rPr lang="el-GR" sz="1800" b="1" i="1" u="sng" smtClean="0">
                <a:solidFill>
                  <a:schemeClr val="bg1"/>
                </a:solidFill>
              </a:rPr>
              <a:t>Ανάγκες σεβασμού ή για εκτίμηση από τους άλλους </a:t>
            </a:r>
            <a:r>
              <a:rPr lang="el-GR" sz="1800" smtClean="0"/>
              <a:t>(κοινωνική θέση κυριαρχία, αναγνώριση, προσοχή , σημαντικότητα, εκτίμηση)  </a:t>
            </a:r>
            <a:endParaRPr lang="el-GR" sz="2400" smtClean="0"/>
          </a:p>
        </p:txBody>
      </p:sp>
      <p:sp>
        <p:nvSpPr>
          <p:cNvPr id="6" name="5 - Θέση περιεχομένου"/>
          <p:cNvSpPr>
            <a:spLocks noGrp="1"/>
          </p:cNvSpPr>
          <p:nvPr>
            <p:ph sz="quarter" idx="4294967295"/>
          </p:nvPr>
        </p:nvSpPr>
        <p:spPr>
          <a:xfrm>
            <a:off x="4140200" y="1787525"/>
            <a:ext cx="3556000" cy="4259263"/>
          </a:xfrm>
        </p:spPr>
        <p:txBody>
          <a:bodyPr>
            <a:normAutofit lnSpcReduction="10000"/>
          </a:bodyPr>
          <a:lstStyle/>
          <a:p>
            <a:pPr marL="547688" indent="-411163">
              <a:lnSpc>
                <a:spcPct val="80000"/>
              </a:lnSpc>
              <a:buFont typeface="Wingdings" pitchFamily="2" charset="2"/>
              <a:buChar char="q"/>
            </a:pPr>
            <a:r>
              <a:rPr lang="en-US" sz="2000" smtClean="0">
                <a:latin typeface="Book Antiqua" pitchFamily="18" charset="0"/>
              </a:rPr>
              <a:t> </a:t>
            </a:r>
            <a:r>
              <a:rPr lang="el-GR" sz="2000" b="1" i="1" u="sng" smtClean="0">
                <a:solidFill>
                  <a:schemeClr val="bg1"/>
                </a:solidFill>
              </a:rPr>
              <a:t>σημαντικότητα</a:t>
            </a:r>
            <a:r>
              <a:rPr lang="el-GR" sz="2000" b="1" smtClean="0">
                <a:solidFill>
                  <a:schemeClr val="bg1"/>
                </a:solidFill>
              </a:rPr>
              <a:t>: </a:t>
            </a:r>
            <a:r>
              <a:rPr lang="el-GR" sz="2000" smtClean="0"/>
              <a:t>ο τρόπος με τον οποίο ένα άτομο νομίζει ότι εκτιμάται και εγκρίνεται από τους ανθρώπους που είναι σημαντικοί γι’ αυτό</a:t>
            </a:r>
          </a:p>
          <a:p>
            <a:pPr marL="547688" indent="-411163">
              <a:lnSpc>
                <a:spcPct val="80000"/>
              </a:lnSpc>
              <a:buFont typeface="Wingdings" pitchFamily="2" charset="2"/>
              <a:buChar char="q"/>
            </a:pPr>
            <a:r>
              <a:rPr lang="el-GR" sz="2000" smtClean="0"/>
              <a:t> </a:t>
            </a:r>
            <a:r>
              <a:rPr lang="el-GR" sz="2000" b="1" i="1" u="sng" smtClean="0">
                <a:solidFill>
                  <a:schemeClr val="bg1"/>
                </a:solidFill>
              </a:rPr>
              <a:t>ικανότητα: </a:t>
            </a:r>
            <a:r>
              <a:rPr lang="el-GR" sz="2000" smtClean="0"/>
              <a:t>ο τρόπος με τον οποίο εκτελούνται οι δραστηριότητες που θεωρούνται σημαντικές</a:t>
            </a:r>
          </a:p>
          <a:p>
            <a:pPr marL="547688" indent="-411163">
              <a:lnSpc>
                <a:spcPct val="80000"/>
              </a:lnSpc>
              <a:buFont typeface="Wingdings" pitchFamily="2" charset="2"/>
              <a:buChar char="q"/>
            </a:pPr>
            <a:r>
              <a:rPr lang="el-GR" sz="2000" b="1" smtClean="0">
                <a:solidFill>
                  <a:schemeClr val="bg1"/>
                </a:solidFill>
              </a:rPr>
              <a:t> </a:t>
            </a:r>
            <a:r>
              <a:rPr lang="el-GR" sz="2000" b="1" i="1" u="sng" smtClean="0">
                <a:solidFill>
                  <a:schemeClr val="bg1"/>
                </a:solidFill>
              </a:rPr>
              <a:t>αρετή</a:t>
            </a:r>
            <a:r>
              <a:rPr lang="el-GR" sz="2000" i="1" u="sng" smtClean="0">
                <a:solidFill>
                  <a:schemeClr val="bg1"/>
                </a:solidFill>
              </a:rPr>
              <a:t>: </a:t>
            </a:r>
            <a:r>
              <a:rPr lang="el-GR" sz="2000" smtClean="0"/>
              <a:t>η επίτευξη των ηθικών προτύπων</a:t>
            </a:r>
          </a:p>
          <a:p>
            <a:pPr marL="547688" indent="-411163">
              <a:lnSpc>
                <a:spcPct val="80000"/>
              </a:lnSpc>
              <a:buFont typeface="Wingdings" pitchFamily="2" charset="2"/>
              <a:buChar char="q"/>
            </a:pPr>
            <a:r>
              <a:rPr lang="el-GR" sz="2000" b="1" smtClean="0">
                <a:solidFill>
                  <a:schemeClr val="bg1"/>
                </a:solidFill>
              </a:rPr>
              <a:t> </a:t>
            </a:r>
            <a:r>
              <a:rPr lang="el-GR" sz="2000" b="1" i="1" u="sng" smtClean="0">
                <a:solidFill>
                  <a:schemeClr val="bg1"/>
                </a:solidFill>
              </a:rPr>
              <a:t>δύναμη: </a:t>
            </a:r>
            <a:r>
              <a:rPr lang="el-GR" sz="2000" smtClean="0"/>
              <a:t>η έκταση στην οποία ένα άτομο επηρεάζει τη ζωή του και τις ζωές των άλλων</a:t>
            </a:r>
            <a:br>
              <a:rPr lang="el-GR" sz="2000" smtClean="0"/>
            </a:br>
            <a:endParaRPr lang="el-GR" sz="2000" smtClean="0"/>
          </a:p>
        </p:txBody>
      </p:sp>
      <p:sp>
        <p:nvSpPr>
          <p:cNvPr id="48135" name="6 - TextBox"/>
          <p:cNvSpPr txBox="1">
            <a:spLocks noChangeArrowheads="1"/>
          </p:cNvSpPr>
          <p:nvPr/>
        </p:nvSpPr>
        <p:spPr bwMode="auto">
          <a:xfrm>
            <a:off x="1258888" y="1228725"/>
            <a:ext cx="6913562" cy="400050"/>
          </a:xfrm>
          <a:prstGeom prst="rect">
            <a:avLst/>
          </a:prstGeom>
          <a:noFill/>
          <a:ln w="9525">
            <a:noFill/>
            <a:miter lim="800000"/>
            <a:headEnd/>
            <a:tailEnd/>
          </a:ln>
        </p:spPr>
        <p:txBody>
          <a:bodyPr>
            <a:spAutoFit/>
          </a:bodyPr>
          <a:lstStyle/>
          <a:p>
            <a:pPr algn="ctr"/>
            <a:r>
              <a:rPr lang="el-GR" sz="2000" b="1" i="1" u="sng">
                <a:solidFill>
                  <a:srgbClr val="FFC000"/>
                </a:solidFill>
                <a:latin typeface="Times New Roman" pitchFamily="18" charset="0"/>
              </a:rPr>
              <a:t>Αυτοαξιολόγηση : πόσο μου αρέσει ο εαυτός μου;</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889248" y="260648"/>
            <a:ext cx="7067128" cy="814412"/>
          </a:xfrm>
        </p:spPr>
        <p:txBody>
          <a:bodyPr>
            <a:scene3d>
              <a:camera prst="orthographicFront"/>
              <a:lightRig rig="soft" dir="t">
                <a:rot lat="0" lon="0" rev="16800000"/>
              </a:lightRig>
            </a:scene3d>
            <a:sp3d prstMaterial="softEdge"/>
          </a:bodyPr>
          <a:lstStyle/>
          <a:p>
            <a:pPr algn="ctr" fontAlgn="auto">
              <a:spcAft>
                <a:spcPts val="0"/>
              </a:spcAft>
              <a:defRPr/>
            </a:pPr>
            <a:r>
              <a:rPr lang="el-GR" sz="4000" b="0" cap="none" dirty="0" smtClean="0">
                <a:ln w="6350">
                  <a:noFill/>
                </a:ln>
                <a:solidFill>
                  <a:schemeClr val="accent1">
                    <a:tint val="73000"/>
                    <a:satMod val="180000"/>
                  </a:schemeClr>
                </a:solidFill>
                <a:effectLst>
                  <a:outerShdw blurRad="114300" dist="101600" dir="2700000" algn="tl" rotWithShape="0">
                    <a:srgbClr val="000000">
                      <a:alpha val="40000"/>
                    </a:srgbClr>
                  </a:outerShdw>
                </a:effectLst>
              </a:rPr>
              <a:t>Ανάπτυξη αυτοαξιολόγησης</a:t>
            </a:r>
            <a:endParaRPr lang="el-GR" sz="4000" b="0" cap="none" dirty="0">
              <a:ln w="6350">
                <a:noFill/>
              </a:ln>
              <a:solidFill>
                <a:schemeClr val="accent1">
                  <a:tint val="73000"/>
                  <a:satMod val="180000"/>
                </a:schemeClr>
              </a:solidFill>
              <a:effectLst>
                <a:outerShdw blurRad="114300" dist="101600" dir="2700000" algn="tl" rotWithShape="0">
                  <a:srgbClr val="000000">
                    <a:alpha val="40000"/>
                  </a:srgbClr>
                </a:outerShdw>
              </a:effectLst>
            </a:endParaRPr>
          </a:p>
        </p:txBody>
      </p:sp>
      <p:sp>
        <p:nvSpPr>
          <p:cNvPr id="49155" name="Θέση κειμένου 7"/>
          <p:cNvSpPr>
            <a:spLocks noGrp="1"/>
          </p:cNvSpPr>
          <p:nvPr>
            <p:ph type="body" idx="4294967295"/>
          </p:nvPr>
        </p:nvSpPr>
        <p:spPr>
          <a:xfrm>
            <a:off x="457200" y="1524000"/>
            <a:ext cx="3008313" cy="4602163"/>
          </a:xfrm>
        </p:spPr>
        <p:txBody>
          <a:bodyPr/>
          <a:lstStyle/>
          <a:p>
            <a:pPr marL="0" indent="0" algn="ctr">
              <a:buFont typeface="Wingdings 2" pitchFamily="18" charset="2"/>
              <a:buNone/>
            </a:pPr>
            <a:endParaRPr lang="el-GR" sz="1300" smtClean="0"/>
          </a:p>
          <a:p>
            <a:pPr marL="0" indent="0" algn="ctr">
              <a:buFont typeface="Wingdings 2" pitchFamily="18" charset="2"/>
              <a:buNone/>
            </a:pPr>
            <a:endParaRPr lang="el-GR" sz="1300" smtClean="0"/>
          </a:p>
          <a:p>
            <a:pPr marL="0" indent="0" algn="ctr">
              <a:buFont typeface="Wingdings 2" pitchFamily="18" charset="2"/>
              <a:buNone/>
            </a:pPr>
            <a:endParaRPr lang="el-GR" sz="1300" smtClean="0"/>
          </a:p>
          <a:p>
            <a:pPr marL="0" indent="0" algn="ctr">
              <a:buFont typeface="Wingdings 2" pitchFamily="18" charset="2"/>
              <a:buNone/>
            </a:pPr>
            <a:endParaRPr lang="el-GR" sz="1300" smtClean="0"/>
          </a:p>
          <a:p>
            <a:pPr marL="0" indent="0" algn="ctr">
              <a:buFont typeface="Wingdings 2" pitchFamily="18" charset="2"/>
              <a:buNone/>
            </a:pPr>
            <a:endParaRPr lang="el-GR" sz="1300" smtClean="0"/>
          </a:p>
          <a:p>
            <a:pPr marL="0" indent="0" algn="ctr">
              <a:buFont typeface="Wingdings 2" pitchFamily="18" charset="2"/>
              <a:buNone/>
            </a:pPr>
            <a:r>
              <a:rPr lang="el-GR" sz="1700" b="1" smtClean="0"/>
              <a:t>Ο άνθρωπος δε γεννιέται με την αυτοαντίληψη, αλλά αναπτύσσεται ως αποτέλεσμα κοινωνικής αλληλεπίδρασης με τους άλλους</a:t>
            </a:r>
          </a:p>
        </p:txBody>
      </p:sp>
      <p:sp>
        <p:nvSpPr>
          <p:cNvPr id="7" name="Θέση περιεχομένου 6"/>
          <p:cNvSpPr>
            <a:spLocks noGrp="1"/>
          </p:cNvSpPr>
          <p:nvPr>
            <p:ph sz="half" idx="4294967295"/>
          </p:nvPr>
        </p:nvSpPr>
        <p:spPr>
          <a:xfrm>
            <a:off x="3575050" y="1628775"/>
            <a:ext cx="5389563" cy="4679950"/>
          </a:xfrm>
        </p:spPr>
        <p:txBody>
          <a:bodyPr>
            <a:normAutofit/>
          </a:bodyPr>
          <a:lstStyle/>
          <a:p>
            <a:pPr marL="136525" indent="0">
              <a:buFont typeface="Wingdings 2" pitchFamily="18" charset="2"/>
              <a:buNone/>
            </a:pPr>
            <a:r>
              <a:rPr lang="el-GR" sz="2000" u="sng" smtClean="0">
                <a:solidFill>
                  <a:srgbClr val="FFC000"/>
                </a:solidFill>
              </a:rPr>
              <a:t>Βήματα για την ανάπτυξη της αυτοαξιολόγησης</a:t>
            </a:r>
          </a:p>
          <a:p>
            <a:pPr marL="136525" indent="0"/>
            <a:r>
              <a:rPr lang="el-GR" sz="1800" smtClean="0"/>
              <a:t> το βρέφος μαθαίνει ότι ο φυσικός εαυτός του διαφέρει από το περιβάλλον. Αν ικανοποιηθούν οι βασικές του ανάγκες και βιώσει ζεστασιά και στοργή, το παιδί ξεκινά με θετικά συναισθήματα για τον εαυτό του</a:t>
            </a:r>
            <a:r>
              <a:rPr lang="el-GR" sz="2000" smtClean="0"/>
              <a:t>.</a:t>
            </a:r>
          </a:p>
          <a:p>
            <a:pPr marL="136525" indent="0"/>
            <a:r>
              <a:rPr lang="el-GR" sz="2000" smtClean="0"/>
              <a:t> το παιδί εσωτερικεύει τις στάσεις των άλλων ατόμων απέναντι στον εαυτό. Τον πρώτο σημαντικό ρόλο παίζουν οι γονείς και το δεύτερο πιο σημαντικό οι συνομήλικοι.</a:t>
            </a:r>
          </a:p>
          <a:p>
            <a:pPr marL="136525" indent="0"/>
            <a:r>
              <a:rPr lang="el-GR" sz="2000" smtClean="0"/>
              <a:t> το παιδί ή ο ενήλικας εσωτερικεύουν τα πρότυπα της κοινωνίας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normAutofit fontScale="90000"/>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Παράγοντες που επηρεάζουν την Αυτοαντίληψη</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7" name="Θέση περιεχομένου 6"/>
          <p:cNvSpPr>
            <a:spLocks noGrp="1"/>
          </p:cNvSpPr>
          <p:nvPr>
            <p:ph idx="4294967295"/>
          </p:nvPr>
        </p:nvSpPr>
        <p:spPr/>
        <p:txBody>
          <a:bodyPr>
            <a:normAutofit lnSpcReduction="10000"/>
          </a:bodyPr>
          <a:lstStyle/>
          <a:p>
            <a:pPr marL="547688" indent="-411163">
              <a:lnSpc>
                <a:spcPct val="80000"/>
              </a:lnSpc>
            </a:pPr>
            <a:r>
              <a:rPr lang="el-GR" sz="1800" smtClean="0">
                <a:solidFill>
                  <a:srgbClr val="FFFF00"/>
                </a:solidFill>
              </a:rPr>
              <a:t>Στάδιο ανάπτυξης</a:t>
            </a:r>
          </a:p>
          <a:p>
            <a:pPr marL="547688" indent="-411163">
              <a:lnSpc>
                <a:spcPct val="80000"/>
              </a:lnSpc>
            </a:pPr>
            <a:r>
              <a:rPr lang="el-GR" sz="1800" smtClean="0">
                <a:solidFill>
                  <a:srgbClr val="FFFF00"/>
                </a:solidFill>
              </a:rPr>
              <a:t> Κουλτούρα </a:t>
            </a:r>
            <a:r>
              <a:rPr lang="el-GR" sz="1600" i="1" smtClean="0"/>
              <a:t>(όταν οι γονείς, οι συνομήλικοι και ο κόσμος των ενηλίκων αντιμετωπίζουν το παιδί με διαφορετικές πολιτισμικές προσδοκίες, η αίσθηση του εαυτού μπορεί να είναι σε σύγχυση).</a:t>
            </a:r>
          </a:p>
          <a:p>
            <a:pPr marL="547688" indent="-411163">
              <a:lnSpc>
                <a:spcPct val="80000"/>
              </a:lnSpc>
            </a:pPr>
            <a:r>
              <a:rPr lang="el-GR" sz="2100" i="1" smtClean="0">
                <a:solidFill>
                  <a:srgbClr val="FFFF00"/>
                </a:solidFill>
              </a:rPr>
              <a:t> </a:t>
            </a:r>
            <a:r>
              <a:rPr lang="el-GR" sz="1800" smtClean="0">
                <a:solidFill>
                  <a:srgbClr val="FFFF00"/>
                </a:solidFill>
              </a:rPr>
              <a:t>Εσωτερικοί &amp; Εξωτερικοί Πόροι  </a:t>
            </a:r>
            <a:r>
              <a:rPr lang="el-GR" sz="1600" i="1" smtClean="0"/>
              <a:t>(τόσο οι υποκειμενικές δυνάμεις, όπως το χιούμορ, όσο και οι εξωτερικοί πόροι, όπως το υποστηρικτικό δίκτυο ατόμων, οικονομικοί πόροι κ.α., που αναγνωρίζει, αναπτύσσει και χρησιμοποιεί ένα άτομο είναι ισχυρές αλλά υποκειμενικοί παράγοντες της αυτοαντίληψης. Όσο περισσότερους πόρους έχει ένα άτομο και τους χρησιμοποιεί ορθά, τόσο καλύτερα είναι τα συναισθήματα για τον εαυτό του).</a:t>
            </a:r>
          </a:p>
          <a:p>
            <a:pPr marL="547688" indent="-411163">
              <a:lnSpc>
                <a:spcPct val="80000"/>
              </a:lnSpc>
            </a:pPr>
            <a:r>
              <a:rPr lang="el-GR" sz="1600" i="1" smtClean="0"/>
              <a:t> </a:t>
            </a:r>
            <a:r>
              <a:rPr lang="el-GR" sz="1800" smtClean="0">
                <a:solidFill>
                  <a:srgbClr val="FFFF00"/>
                </a:solidFill>
              </a:rPr>
              <a:t>Ιστορικό Αποτυχίας και Επιτυχίας  </a:t>
            </a:r>
            <a:r>
              <a:rPr lang="el-GR" sz="1600" i="1" smtClean="0"/>
              <a:t>(η αποτυχία επηρεάζει αρνητικά την αυτοαντίληψη και η αυτοαντίληψή του οδηγεί το άτομο σε μόνιμη αποτυχία).</a:t>
            </a:r>
          </a:p>
          <a:p>
            <a:pPr marL="547688" indent="-411163">
              <a:lnSpc>
                <a:spcPct val="80000"/>
              </a:lnSpc>
            </a:pPr>
            <a:r>
              <a:rPr lang="el-GR" sz="1600" i="1" smtClean="0"/>
              <a:t> </a:t>
            </a:r>
            <a:r>
              <a:rPr lang="el-GR" sz="1800" smtClean="0">
                <a:solidFill>
                  <a:srgbClr val="FFFF00"/>
                </a:solidFill>
              </a:rPr>
              <a:t>Στρεσσογόνοι παράγοντες </a:t>
            </a:r>
            <a:r>
              <a:rPr lang="el-GR" sz="1600" i="1" smtClean="0"/>
              <a:t>(μπορούν να προκαλέσουν αντιδράσεις  κακής συμπεριφοράς ή αντίθετα, να κινητοποιήσουν τα ταλέντα του ατόμου. Το πώς ένα άτομο αντιλαμβάνεται έναν στρεσσογόνο παράγοντα καθορίζεται  κατά ένα μεγάλο μέρος από την αυτοαντίληψή του, που με τη σειρά της επηρεάζεται από την απόκριση του ατόμου).</a:t>
            </a:r>
          </a:p>
          <a:p>
            <a:pPr marL="547688" indent="-411163">
              <a:lnSpc>
                <a:spcPct val="80000"/>
              </a:lnSpc>
            </a:pPr>
            <a:r>
              <a:rPr lang="el-GR" sz="1600" i="1" smtClean="0"/>
              <a:t> </a:t>
            </a:r>
            <a:r>
              <a:rPr lang="el-GR" sz="1800" smtClean="0">
                <a:solidFill>
                  <a:srgbClr val="FFFF00"/>
                </a:solidFill>
              </a:rPr>
              <a:t>Γήρανση, Νόσημα ή Τραύμα </a:t>
            </a:r>
            <a:r>
              <a:rPr lang="el-GR" sz="1600" i="1" smtClean="0"/>
              <a:t>(οι περισσότεροι άνθρωποι θεωρούν το υγιές σώμα δεδομένο, με συνέπεια η μείωση της σωματικής ελκυστικότητας ή λειτουργικότητας και άλλα, μπορούν να αποτελέσουν σοβαρές απειλές για τον εαυτό).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539552" y="44624"/>
            <a:ext cx="8229600" cy="1143000"/>
          </a:xfrm>
        </p:spPr>
        <p:txBody>
          <a:bodyPr anchor="ctr">
            <a:noAutofit/>
            <a:scene3d>
              <a:camera prst="orthographicFront"/>
              <a:lightRig rig="soft" dir="t">
                <a:rot lat="0" lon="0" rev="16800000"/>
              </a:lightRig>
            </a:scene3d>
            <a:sp3d prstMaterial="softEdge">
              <a:bevelT w="38100" h="38100"/>
            </a:sp3d>
          </a:bodyPr>
          <a:lstStyle/>
          <a:p>
            <a:pPr algn="ctr" fontAlgn="auto">
              <a:spcAft>
                <a:spcPts val="0"/>
              </a:spcAft>
              <a:defRPr/>
            </a:pPr>
            <a:r>
              <a:rPr lang="el-GR" sz="32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Παράγοντες που επηρεάζουν την Αυτοαντίληψη</a:t>
            </a:r>
          </a:p>
        </p:txBody>
      </p:sp>
      <p:pic>
        <p:nvPicPr>
          <p:cNvPr id="4" name="Θέση περιεχομένου 3"/>
          <p:cNvPicPr>
            <a:picLocks noGrp="1" noChangeAspect="1"/>
          </p:cNvPicPr>
          <p:nvPr>
            <p:ph idx="4294967295"/>
          </p:nvPr>
        </p:nvPicPr>
        <p:blipFill>
          <a:blip r:embed="rId3" cstate="print"/>
          <a:srcRect/>
          <a:stretch>
            <a:fillRect/>
          </a:stretch>
        </p:blipFill>
        <p:spPr>
          <a:xfrm>
            <a:off x="107950" y="1196975"/>
            <a:ext cx="8640763" cy="5545138"/>
          </a:xfrm>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37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Ο Ν</a:t>
            </a:r>
            <a:r>
              <a:rPr lang="el-GR" sz="3700" cap="none"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οσηλευτής </a:t>
            </a:r>
            <a:r>
              <a:rPr lang="el-GR" sz="37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ως πρότυπο ρόλου</a:t>
            </a:r>
          </a:p>
        </p:txBody>
      </p:sp>
      <p:sp>
        <p:nvSpPr>
          <p:cNvPr id="55299" name="Θέση περιεχομένου 3"/>
          <p:cNvSpPr>
            <a:spLocks noGrp="1"/>
          </p:cNvSpPr>
          <p:nvPr>
            <p:ph sz="half" idx="4294967295"/>
          </p:nvPr>
        </p:nvSpPr>
        <p:spPr>
          <a:xfrm>
            <a:off x="323850" y="1700213"/>
            <a:ext cx="4038600" cy="4525962"/>
          </a:xfrm>
        </p:spPr>
        <p:txBody>
          <a:bodyPr/>
          <a:lstStyle/>
          <a:p>
            <a:pPr marL="136525" indent="0">
              <a:buFont typeface="Wingdings 2" pitchFamily="18" charset="2"/>
              <a:buNone/>
            </a:pPr>
            <a:r>
              <a:rPr lang="el-GR" sz="2400" smtClean="0"/>
              <a:t>Πριν ο νοσηλευτής μπορέσει να αναγνωρίσει με επιτυχία και να επιλύσει διαταραχές στην αυτοεκτίμηση του ασθενούς, πρέπει πρώτα να νιώθει άνετα με τον εαυτό του και να κατέχει ένα συγκεκριμένο μέτρο αυτοεκτίμησης.</a:t>
            </a:r>
          </a:p>
        </p:txBody>
      </p:sp>
      <p:pic>
        <p:nvPicPr>
          <p:cNvPr id="6" name="Θέση περιεχομένου 5"/>
          <p:cNvPicPr>
            <a:picLocks noGrp="1" noChangeAspect="1"/>
          </p:cNvPicPr>
          <p:nvPr>
            <p:ph sz="half" idx="4294967295"/>
          </p:nvPr>
        </p:nvPicPr>
        <p:blipFill>
          <a:blip r:embed="rId2" cstate="print">
            <a:extLst>
              <a:ext uri="{28A0092B-C50C-407E-A947-70E740481C1C}"/>
            </a:extLst>
          </a:blip>
          <a:stretch>
            <a:fillRect/>
          </a:stretch>
        </p:blipFill>
        <p:spPr>
          <a:xfrm>
            <a:off x="4788024" y="1700808"/>
            <a:ext cx="4057972" cy="3672408"/>
          </a:xfrm>
          <a:prstGeom prst="roundRect">
            <a:avLst>
              <a:gd name="adj" fmla="val 9097"/>
            </a:avLst>
          </a:prstGeom>
          <a:solidFill>
            <a:srgbClr val="FFFFFF">
              <a:shade val="85000"/>
            </a:srgbClr>
          </a:solidFill>
          <a:effectLst>
            <a:reflection blurRad="12700" stA="38000" endPos="28000" dist="5000" dir="5400000" sy="-100000" algn="bl" rotWithShape="0"/>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251520" y="332656"/>
            <a:ext cx="8640960" cy="1084982"/>
          </a:xfrm>
        </p:spPr>
        <p:txBody>
          <a:bodyPr anchor="ctr">
            <a:normAutofit fontScale="90000"/>
            <a:scene3d>
              <a:camera prst="orthographicFront"/>
              <a:lightRig rig="soft" dir="t">
                <a:rot lat="0" lon="0" rev="16800000"/>
              </a:lightRig>
            </a:scene3d>
            <a:sp3d prstMaterial="softEdge">
              <a:bevelT w="38100" h="38100"/>
            </a:sp3d>
          </a:bodyPr>
          <a:lstStyle/>
          <a:p>
            <a:pPr algn="ctr" fontAlgn="auto">
              <a:spcAft>
                <a:spcPts val="0"/>
              </a:spcAft>
              <a:defRPr/>
            </a:pPr>
            <a:r>
              <a:rPr lang="el-GR" sz="44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Ο Νοσηλευτής ως πρότυπο ρόλου</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5" name="Θέση περιεχομένου 4"/>
          <p:cNvSpPr>
            <a:spLocks noGrp="1"/>
          </p:cNvSpPr>
          <p:nvPr>
            <p:ph idx="4294967295"/>
          </p:nvPr>
        </p:nvSpPr>
        <p:spPr>
          <a:xfrm>
            <a:off x="395288" y="1557338"/>
            <a:ext cx="8578850" cy="4708525"/>
          </a:xfrm>
        </p:spPr>
        <p:txBody>
          <a:bodyPr>
            <a:normAutofit/>
          </a:bodyPr>
          <a:lstStyle/>
          <a:p>
            <a:pPr marL="136525" indent="0">
              <a:buFont typeface="Wingdings 2" pitchFamily="18" charset="2"/>
              <a:buNone/>
            </a:pPr>
            <a:r>
              <a:rPr lang="el-GR" sz="2200" b="1" smtClean="0">
                <a:solidFill>
                  <a:srgbClr val="FFFF00"/>
                </a:solidFill>
              </a:rPr>
              <a:t>ΣΤΟΧΟΙ ΓΙΑ ΤΗΝ ΑΥΤΟΕΚΤΙΜΗΣΗ ΤΟΥ ΝΟΣΗΛΕΥΤΗ:</a:t>
            </a:r>
          </a:p>
          <a:p>
            <a:pPr marL="136525" indent="0">
              <a:buFont typeface="Wingdings 2" pitchFamily="18" charset="2"/>
              <a:buNone/>
            </a:pPr>
            <a:endParaRPr lang="el-GR" sz="2200" b="1" smtClean="0">
              <a:solidFill>
                <a:srgbClr val="FFFF00"/>
              </a:solidFill>
            </a:endParaRPr>
          </a:p>
          <a:p>
            <a:pPr marL="136525" indent="0"/>
            <a:r>
              <a:rPr lang="el-GR" sz="2200" smtClean="0"/>
              <a:t>να αναγνωρίσει τις βασικές ανικανοποίητες ανθρώπινες ανάγκες εξερευνώντας θετικά μέτρα για να τις ικανοποιήσει</a:t>
            </a:r>
          </a:p>
          <a:p>
            <a:pPr marL="136525" indent="0"/>
            <a:r>
              <a:rPr lang="el-GR" sz="2200" smtClean="0"/>
              <a:t> να προγραμματίσει συγκεκριμένο χρόνο καθημερινά για την ικανοποίηση των προσωπικών του αναγκών</a:t>
            </a:r>
          </a:p>
          <a:p>
            <a:pPr marL="136525" indent="0"/>
            <a:r>
              <a:rPr lang="el-GR" sz="2200" smtClean="0"/>
              <a:t> να αξιολογήσει τα αποτελέσματα της ανατροφοδότησης από άλλα σημαντικά πρόσωπα για την αυτοεκτίμησή του </a:t>
            </a:r>
          </a:p>
          <a:p>
            <a:pPr marL="136525" indent="0"/>
            <a:r>
              <a:rPr lang="el-GR" sz="2200" smtClean="0"/>
              <a:t> να περιγράψει επακριβώς τις προσωπικές δυνάμεις </a:t>
            </a:r>
          </a:p>
          <a:p>
            <a:pPr marL="136525" indent="0"/>
            <a:r>
              <a:rPr lang="el-GR" sz="2200" smtClean="0"/>
              <a:t> να αναπτύξει ένα ρεαλιστικό πλάνο για να επιτύχει τους στόχους προσωπικής ανάπτυξης και εξέλιξης.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normAutofit/>
            <a:scene3d>
              <a:camera prst="orthographicFront"/>
              <a:lightRig rig="soft" dir="t">
                <a:rot lat="0" lon="0" rev="16800000"/>
              </a:lightRig>
            </a:scene3d>
            <a:sp3d prstMaterial="softEdge">
              <a:bevelT w="38100" h="38100"/>
            </a:sp3d>
          </a:bodyPr>
          <a:lstStyle/>
          <a:p>
            <a:pPr algn="ctr" fontAlgn="auto">
              <a:spcAft>
                <a:spcPts val="0"/>
              </a:spcAft>
              <a:defRPr/>
            </a:pPr>
            <a:r>
              <a:rPr lang="el-GR" sz="40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Ο Νοσηλευτής ως πρότυπο ρόλου</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graphicFrame>
        <p:nvGraphicFramePr>
          <p:cNvPr id="4" name="Πίνακας 3"/>
          <p:cNvGraphicFramePr>
            <a:graphicFrameLocks noGrp="1"/>
          </p:cNvGraphicFramePr>
          <p:nvPr/>
        </p:nvGraphicFramePr>
        <p:xfrm>
          <a:off x="755576" y="1916832"/>
          <a:ext cx="7416824" cy="435864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708412"/>
                <a:gridCol w="3708412"/>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i="1" dirty="0" smtClean="0"/>
                        <a:t>Ειδικές στρατηγικές για την ανάπτυξη της αυτοεκτίμησης σε σχέση με την επαγγελματική πρακτική</a:t>
                      </a:r>
                      <a:r>
                        <a:rPr lang="el-GR" dirty="0" smtClean="0"/>
                        <a:t>: </a:t>
                      </a:r>
                    </a:p>
                    <a:p>
                      <a:endParaRPr lang="el-GR" dirty="0"/>
                    </a:p>
                  </a:txBody>
                  <a:tcPr>
                    <a:cell3D prstMaterial="dkEdge">
                      <a:bevel/>
                      <a:lightRig rig="flood" dir="t"/>
                    </a:cell3D>
                  </a:tcPr>
                </a:tc>
                <a:tc hMerge="1">
                  <a:txBody>
                    <a:bodyPr/>
                    <a:lstStyle/>
                    <a:p>
                      <a:endParaRPr lang="el-GR" dirty="0"/>
                    </a:p>
                  </a:txBody>
                  <a:tcPr/>
                </a:tc>
              </a:tr>
              <a:tr h="370840">
                <a:tc>
                  <a:txBody>
                    <a:bodyPr/>
                    <a:lstStyle/>
                    <a:p>
                      <a:pPr marL="285750" indent="-285750" algn="l">
                        <a:buFont typeface="Arial" pitchFamily="34" charset="0"/>
                        <a:buChar char="•"/>
                      </a:pPr>
                      <a:r>
                        <a:rPr lang="el-GR" sz="1600" dirty="0" smtClean="0"/>
                        <a:t>Απορρίψτε το μύθο που ισχυρίζεται ότι είναι απαραίτητο να γνωρίζετε τα πάντα για τη νοσηλευτική</a:t>
                      </a:r>
                      <a:r>
                        <a:rPr lang="el-GR" sz="1600" baseline="0" dirty="0" smtClean="0"/>
                        <a:t> για να είστε καλός νοσηλευτής.</a:t>
                      </a:r>
                      <a:endParaRPr lang="el-GR" sz="1600" dirty="0"/>
                    </a:p>
                  </a:txBody>
                  <a:tcPr/>
                </a:tc>
                <a:tc>
                  <a:txBody>
                    <a:bodyPr/>
                    <a:lstStyle/>
                    <a:p>
                      <a:pPr marL="285750" indent="-285750">
                        <a:buFont typeface="Arial" pitchFamily="34" charset="0"/>
                        <a:buChar char="•"/>
                      </a:pPr>
                      <a:r>
                        <a:rPr lang="el-GR" dirty="0" smtClean="0"/>
                        <a:t>Αναπτύξτε</a:t>
                      </a:r>
                      <a:r>
                        <a:rPr lang="el-GR" baseline="0" dirty="0" smtClean="0"/>
                        <a:t> κάποιο πλάνο για τη μετατροπή των αδυναμιών σε δυνάμεις. </a:t>
                      </a:r>
                      <a:endParaRPr lang="el-GR" dirty="0"/>
                    </a:p>
                  </a:txBody>
                  <a:tcPr/>
                </a:tc>
              </a:tr>
              <a:tr h="370840">
                <a:tc>
                  <a:txBody>
                    <a:bodyPr/>
                    <a:lstStyle/>
                    <a:p>
                      <a:pPr marL="285750" indent="-285750">
                        <a:buFont typeface="Arial" pitchFamily="34" charset="0"/>
                        <a:buChar char="•"/>
                      </a:pPr>
                      <a:r>
                        <a:rPr lang="el-GR" dirty="0" smtClean="0"/>
                        <a:t> Αξιολογήστε</a:t>
                      </a:r>
                      <a:r>
                        <a:rPr lang="el-GR" baseline="0" dirty="0" smtClean="0"/>
                        <a:t> ρεαλιστικά τα δυνατά και τα ευαίσθητα σημεία σας.</a:t>
                      </a:r>
                      <a:endParaRPr lang="el-GR" dirty="0"/>
                    </a:p>
                  </a:txBody>
                  <a:tcPr/>
                </a:tc>
                <a:tc>
                  <a:txBody>
                    <a:bodyPr/>
                    <a:lstStyle/>
                    <a:p>
                      <a:pPr marL="285750" indent="-285750">
                        <a:buFont typeface="Arial" pitchFamily="34" charset="0"/>
                        <a:buChar char="•"/>
                      </a:pPr>
                      <a:r>
                        <a:rPr lang="el-GR" dirty="0" smtClean="0"/>
                        <a:t> Εργαστείτε για να αναπτύξετε την ομαδική αυτοεκτίμηση.</a:t>
                      </a:r>
                    </a:p>
                    <a:p>
                      <a:pPr marL="0" indent="0">
                        <a:buFont typeface="Arial" pitchFamily="34" charset="0"/>
                        <a:buNone/>
                      </a:pPr>
                      <a:endParaRPr lang="el-GR" dirty="0"/>
                    </a:p>
                  </a:txBody>
                  <a:tcPr/>
                </a:tc>
              </a:tr>
              <a:tr h="370840">
                <a:tc>
                  <a:txBody>
                    <a:bodyPr/>
                    <a:lstStyle/>
                    <a:p>
                      <a:pPr marL="285750" indent="-285750">
                        <a:buFont typeface="Arial" pitchFamily="34" charset="0"/>
                        <a:buChar char="•"/>
                      </a:pPr>
                      <a:r>
                        <a:rPr lang="el-GR" dirty="0" smtClean="0"/>
                        <a:t> Αναδείξτε</a:t>
                      </a:r>
                      <a:r>
                        <a:rPr lang="el-GR" baseline="0" dirty="0" smtClean="0"/>
                        <a:t> τα θετικά.</a:t>
                      </a:r>
                      <a:endParaRPr lang="el-GR" dirty="0"/>
                    </a:p>
                  </a:txBody>
                  <a:tcPr/>
                </a:tc>
                <a:tc>
                  <a:txBody>
                    <a:bodyPr/>
                    <a:lstStyle/>
                    <a:p>
                      <a:pPr marL="285750" indent="-285750">
                        <a:buFont typeface="Arial" pitchFamily="34" charset="0"/>
                        <a:buChar char="•"/>
                      </a:pPr>
                      <a:r>
                        <a:rPr lang="el-GR" dirty="0" smtClean="0"/>
                        <a:t> Επιδείξτε ενεργά την αφοσίωση σας στη νοσηλευτική και το ενδιαφέρον σας για τη δημόσια</a:t>
                      </a:r>
                      <a:r>
                        <a:rPr lang="el-GR" baseline="0" dirty="0" smtClean="0"/>
                        <a:t> εικόνα της νοσηλευτικής.</a:t>
                      </a:r>
                      <a:endParaRPr lang="el-GR"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116632"/>
            <a:ext cx="8229600" cy="1143000"/>
          </a:xfrm>
        </p:spPr>
        <p:txBody>
          <a:bodyPr anchor="ctr">
            <a:normAutofit/>
            <a:scene3d>
              <a:camera prst="orthographicFront"/>
              <a:lightRig rig="soft" dir="t">
                <a:rot lat="0" lon="0" rev="16800000"/>
              </a:lightRig>
            </a:scene3d>
            <a:sp3d prstMaterial="softEdge">
              <a:bevelT w="38100" h="38100"/>
            </a:sp3d>
          </a:bodyPr>
          <a:lstStyle/>
          <a:p>
            <a:pPr algn="ctr" fontAlgn="auto">
              <a:spcAft>
                <a:spcPts val="0"/>
              </a:spcAft>
              <a:defRPr/>
            </a:pPr>
            <a:r>
              <a:rPr lang="el-GR" sz="40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Ο Νοσηλευτής ως πρότυπο ρόλου</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4" name="Θέση περιεχομένου 3"/>
          <p:cNvPicPr>
            <a:picLocks noGrp="1" noChangeAspect="1"/>
          </p:cNvPicPr>
          <p:nvPr>
            <p:ph idx="4294967295"/>
          </p:nvPr>
        </p:nvPicPr>
        <p:blipFill rotWithShape="1">
          <a:blip r:embed="rId2" cstate="print">
            <a:extLst>
              <a:ext uri="{BEBA8EAE-BF5A-486C-A8C5-ECC9F3942E4B}"/>
              <a:ext uri="{28A0092B-C50C-407E-A947-70E740481C1C}"/>
            </a:extLst>
          </a:blip>
          <a:srcRect/>
          <a:stretch/>
        </p:blipFill>
        <p:spPr>
          <a:xfrm rot="10800000">
            <a:off x="467546" y="1412776"/>
            <a:ext cx="8064893" cy="4752528"/>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 name="Θέση περιεχομένου 2"/>
          <p:cNvSpPr>
            <a:spLocks noGrp="1"/>
          </p:cNvSpPr>
          <p:nvPr>
            <p:ph idx="4294967295"/>
          </p:nvPr>
        </p:nvSpPr>
        <p:spPr>
          <a:xfrm>
            <a:off x="457200" y="1600200"/>
            <a:ext cx="8229600" cy="4709160"/>
          </a:xfrm>
          <a:noFill/>
        </p:spPr>
        <p:txBody>
          <a:bodyPr>
            <a:normAutofit fontScale="92500" lnSpcReduction="20000"/>
          </a:bodyPr>
          <a:lstStyle/>
          <a:p>
            <a:pPr marL="137160" indent="0" algn="just" fontAlgn="auto">
              <a:spcBef>
                <a:spcPct val="20000"/>
              </a:spcBef>
              <a:spcAft>
                <a:spcPts val="0"/>
              </a:spcAft>
              <a:buClr>
                <a:schemeClr val="tx1">
                  <a:shade val="95000"/>
                </a:schemeClr>
              </a:buClr>
              <a:buSzPct val="65000"/>
              <a:buFont typeface="Wingdings 2"/>
              <a:buNone/>
              <a:defRPr/>
            </a:pPr>
            <a:r>
              <a:rPr lang="el-GR"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Μια γενική αξιολόγηση της αυτοαντίληψης πρέπει να περιλαμβάνεται σε κάθε νοσηλευτική αξιολόγηση. </a:t>
            </a:r>
          </a:p>
          <a:p>
            <a:pPr marL="137160" indent="0" algn="just" fontAlgn="auto">
              <a:spcBef>
                <a:spcPct val="20000"/>
              </a:spcBef>
              <a:spcAft>
                <a:spcPts val="0"/>
              </a:spcAft>
              <a:buClr>
                <a:schemeClr val="tx1">
                  <a:shade val="95000"/>
                </a:schemeClr>
              </a:buClr>
              <a:buSzPct val="65000"/>
              <a:buFont typeface="Wingdings 2"/>
              <a:buNone/>
              <a:defRPr/>
            </a:pPr>
            <a:endParaRPr lang="el-GR"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137160" indent="0" algn="just" fontAlgn="auto">
              <a:spcBef>
                <a:spcPct val="20000"/>
              </a:spcBef>
              <a:spcAft>
                <a:spcPts val="0"/>
              </a:spcAft>
              <a:buClr>
                <a:schemeClr val="tx1">
                  <a:shade val="95000"/>
                </a:schemeClr>
              </a:buClr>
              <a:buSzPct val="65000"/>
              <a:buFont typeface="Wingdings 2"/>
              <a:buNone/>
              <a:defRPr/>
            </a:pPr>
            <a:endParaRPr lang="el-GR" sz="28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137160" indent="0" algn="just" fontAlgn="auto">
              <a:spcBef>
                <a:spcPct val="20000"/>
              </a:spcBef>
              <a:spcAft>
                <a:spcPts val="0"/>
              </a:spcAft>
              <a:buClr>
                <a:schemeClr val="tx1">
                  <a:shade val="95000"/>
                </a:schemeClr>
              </a:buClr>
              <a:buSzPct val="65000"/>
              <a:buFont typeface="Wingdings 2"/>
              <a:buNone/>
              <a:defRPr/>
            </a:pPr>
            <a:endParaRPr lang="el-GR"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137160" indent="0" algn="just" fontAlgn="auto">
              <a:spcBef>
                <a:spcPct val="20000"/>
              </a:spcBef>
              <a:spcAft>
                <a:spcPts val="0"/>
              </a:spcAft>
              <a:buClr>
                <a:schemeClr val="tx1">
                  <a:shade val="95000"/>
                </a:schemeClr>
              </a:buClr>
              <a:buSzPct val="65000"/>
              <a:buFont typeface="Wingdings 2"/>
              <a:buNone/>
              <a:defRPr/>
            </a:pPr>
            <a:endParaRPr lang="el-GR"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137160" indent="0" algn="just" fontAlgn="auto">
              <a:spcBef>
                <a:spcPct val="20000"/>
              </a:spcBef>
              <a:spcAft>
                <a:spcPts val="0"/>
              </a:spcAft>
              <a:buClr>
                <a:schemeClr val="tx1">
                  <a:shade val="95000"/>
                </a:schemeClr>
              </a:buClr>
              <a:buSzPct val="65000"/>
              <a:buFont typeface="Wingdings 2"/>
              <a:buNone/>
              <a:defRPr/>
            </a:pPr>
            <a:endParaRPr lang="el-GR" sz="28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137160" indent="0" algn="just" fontAlgn="auto">
              <a:spcBef>
                <a:spcPct val="20000"/>
              </a:spcBef>
              <a:spcAft>
                <a:spcPts val="0"/>
              </a:spcAft>
              <a:buClr>
                <a:schemeClr val="tx1">
                  <a:shade val="95000"/>
                </a:schemeClr>
              </a:buClr>
              <a:buSzPct val="65000"/>
              <a:buFont typeface="Wingdings 2"/>
              <a:buNone/>
              <a:defRPr/>
            </a:pPr>
            <a:r>
              <a:rPr lang="el-GR"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Μια θετική αυτοαντίληψη μπορεί να χρησιμοποιηθεί ως δύναμη κλειδί για την επίτευξη άλλων στόχων υγείας με συμμετοχή του ασθενούς. </a:t>
            </a:r>
            <a:endParaRPr lang="el-GR" sz="28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59396" name="Εικόνα 3"/>
          <p:cNvPicPr>
            <a:picLocks noChangeAspect="1"/>
          </p:cNvPicPr>
          <p:nvPr/>
        </p:nvPicPr>
        <p:blipFill>
          <a:blip r:embed="rId2" cstate="print"/>
          <a:srcRect/>
          <a:stretch>
            <a:fillRect/>
          </a:stretch>
        </p:blipFill>
        <p:spPr bwMode="auto">
          <a:xfrm>
            <a:off x="2700338" y="2276475"/>
            <a:ext cx="3305175"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751506"/>
          </a:xfrm>
        </p:spPr>
        <p:txBody>
          <a:bodyPr/>
          <a:lstStyle/>
          <a:p>
            <a:pPr algn="ctr" fontAlgn="auto">
              <a:spcAft>
                <a:spcPts val="0"/>
              </a:spcAft>
              <a:defRPr/>
            </a:pPr>
            <a:r>
              <a:rPr lang="el-GR" dirty="0" smtClean="0"/>
              <a:t>ΑΥΤΟΑΝΤΙΛΗΨΗ (1)</a:t>
            </a:r>
            <a:endParaRPr lang="el-GR" dirty="0"/>
          </a:p>
        </p:txBody>
      </p:sp>
      <p:sp>
        <p:nvSpPr>
          <p:cNvPr id="17410" name="2 - Θέση περιεχομένου"/>
          <p:cNvSpPr>
            <a:spLocks noGrp="1"/>
          </p:cNvSpPr>
          <p:nvPr>
            <p:ph idx="1"/>
          </p:nvPr>
        </p:nvSpPr>
        <p:spPr>
          <a:xfrm>
            <a:off x="457200" y="1357313"/>
            <a:ext cx="7239000" cy="5099050"/>
          </a:xfrm>
        </p:spPr>
        <p:txBody>
          <a:bodyPr/>
          <a:lstStyle/>
          <a:p>
            <a:r>
              <a:rPr lang="el-GR" smtClean="0"/>
              <a:t>Αυτοαντίληψη </a:t>
            </a:r>
          </a:p>
          <a:p>
            <a:pPr>
              <a:buFont typeface="Wingdings 2" pitchFamily="18" charset="2"/>
              <a:buNone/>
            </a:pPr>
            <a:r>
              <a:rPr lang="el-GR" smtClean="0"/>
              <a:t>          </a:t>
            </a:r>
            <a:r>
              <a:rPr lang="en-US" smtClean="0"/>
              <a:t>V</a:t>
            </a:r>
            <a:endParaRPr lang="el-GR" smtClean="0"/>
          </a:p>
          <a:p>
            <a:r>
              <a:rPr lang="el-GR" smtClean="0"/>
              <a:t>Αυτοεκτίμηση</a:t>
            </a:r>
          </a:p>
          <a:p>
            <a:r>
              <a:rPr lang="el-GR" smtClean="0"/>
              <a:t>Αυτοπραγμάτωση</a:t>
            </a:r>
          </a:p>
          <a:p>
            <a:pPr>
              <a:buFont typeface="Wingdings 2" pitchFamily="18" charset="2"/>
              <a:buNone/>
            </a:pPr>
            <a:endParaRPr lang="el-GR" smtClean="0"/>
          </a:p>
          <a:p>
            <a:r>
              <a:rPr lang="el-GR" smtClean="0"/>
              <a:t>Αυτοαντίληψη του Ασθενούς &gt; Ο ρόλος του νοσηλευτή</a:t>
            </a:r>
          </a:p>
          <a:p>
            <a:endParaRPr lang="el-GR" smtClean="0"/>
          </a:p>
          <a:p>
            <a:r>
              <a:rPr lang="el-GR" smtClean="0"/>
              <a:t>Αξιολόγηση της Αυτοαντίληψης: </a:t>
            </a:r>
            <a:r>
              <a:rPr lang="el-GR" i="1" smtClean="0"/>
              <a:t>Προσωπική Ταυτότητα, Εικόνα Σώματος, Αυτοεκτίμηση,</a:t>
            </a:r>
          </a:p>
          <a:p>
            <a:pPr>
              <a:buFont typeface="Wingdings 2" pitchFamily="18" charset="2"/>
              <a:buNone/>
            </a:pPr>
            <a:r>
              <a:rPr lang="el-GR" i="1" smtClean="0"/>
              <a:t>   Εκτέλεση του Ρόλου</a:t>
            </a:r>
            <a:endParaRPr lang="el-GR"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cstate="print">
            <a:extLst>
              <a:ext uri="{28A0092B-C50C-407E-A947-70E740481C1C}"/>
            </a:extLst>
          </a:blip>
          <a:srcRect t="19141" b="11663"/>
          <a:stretch/>
        </p:blipFill>
        <p:spPr>
          <a:xfrm>
            <a:off x="4427984" y="4073167"/>
            <a:ext cx="4720495" cy="2808312"/>
          </a:xfrm>
          <a:prstGeom prst="ellipse">
            <a:avLst/>
          </a:prstGeom>
          <a:ln>
            <a:noFill/>
          </a:ln>
          <a:effectLst>
            <a:softEdge rad="112500"/>
          </a:effectLst>
          <a:scene3d>
            <a:camera prst="isometricOffAxis2Left"/>
            <a:lightRig rig="threePt" dir="t"/>
          </a:scene3d>
        </p:spPr>
      </p:pic>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sp>
        <p:nvSpPr>
          <p:cNvPr id="3" name="Θέση περιεχομένου 2"/>
          <p:cNvSpPr>
            <a:spLocks noGrp="1"/>
          </p:cNvSpPr>
          <p:nvPr>
            <p:ph idx="4294967295"/>
          </p:nvPr>
        </p:nvSpPr>
        <p:spPr/>
        <p:txBody>
          <a:bodyPr>
            <a:normAutofit/>
          </a:bodyPr>
          <a:lstStyle/>
          <a:p>
            <a:pPr marL="547688" indent="-411163">
              <a:buSzPct val="100000"/>
              <a:buFont typeface="Wingdings 2" pitchFamily="18" charset="2"/>
              <a:buChar char=""/>
            </a:pPr>
            <a:r>
              <a:rPr lang="el-GR" i="1" smtClean="0">
                <a:solidFill>
                  <a:srgbClr val="FFFF00"/>
                </a:solidFill>
                <a:effectLst>
                  <a:outerShdw blurRad="38100" dist="38100" dir="2700000" algn="tl">
                    <a:srgbClr val="C0C0C0"/>
                  </a:outerShdw>
                </a:effectLst>
              </a:rPr>
              <a:t> Προσωπική ταυτότητα:</a:t>
            </a:r>
          </a:p>
          <a:p>
            <a:pPr marL="547688" indent="-411163" algn="ctr">
              <a:buSzPct val="80000"/>
              <a:buFont typeface="Wingdings 2" pitchFamily="18" charset="2"/>
              <a:buNone/>
            </a:pPr>
            <a:endParaRPr lang="el-GR" sz="2000" b="1" i="1" smtClean="0">
              <a:solidFill>
                <a:srgbClr val="FFC000"/>
              </a:solidFill>
            </a:endParaRPr>
          </a:p>
          <a:p>
            <a:pPr marL="547688" indent="-411163" algn="ctr">
              <a:buSzPct val="80000"/>
              <a:buFont typeface="Wingdings 2" pitchFamily="18" charset="2"/>
              <a:buNone/>
            </a:pPr>
            <a:r>
              <a:rPr lang="el-GR" sz="2000" b="1" i="1" smtClean="0">
                <a:solidFill>
                  <a:srgbClr val="FFC000"/>
                </a:solidFill>
              </a:rPr>
              <a:t>«πως θα περιγράφατε τον εαυτό σας στους άλλους;»</a:t>
            </a:r>
          </a:p>
          <a:p>
            <a:pPr marL="547688" indent="-411163" algn="ctr">
              <a:buSzPct val="80000"/>
              <a:buFont typeface="Wingdings 2" pitchFamily="18" charset="2"/>
              <a:buNone/>
            </a:pPr>
            <a:endParaRPr lang="el-GR" sz="2000" b="1" i="1" smtClean="0">
              <a:solidFill>
                <a:srgbClr val="FFC000"/>
              </a:solidFill>
            </a:endParaRPr>
          </a:p>
          <a:p>
            <a:pPr marL="1352550" lvl="3" indent="-182563">
              <a:buFont typeface="Wingdings" pitchFamily="2" charset="2"/>
              <a:buChar char="q"/>
            </a:pPr>
            <a:r>
              <a:rPr lang="el-GR" i="1" smtClean="0"/>
              <a:t>  προσωπικά χαρακτηριστικά και ιδιαιτερότητες</a:t>
            </a:r>
          </a:p>
          <a:p>
            <a:pPr marL="1352550" lvl="3" indent="-182563">
              <a:buFont typeface="Wingdings" pitchFamily="2" charset="2"/>
              <a:buChar char="q"/>
            </a:pPr>
            <a:r>
              <a:rPr lang="el-GR" i="1" smtClean="0"/>
              <a:t> δυνάμεις Ασθενούς ( τα ερωτήματα για τις προσωπικές τους δυνάμεις μπορούν να βοηθήσουν στην αναγνώριση των θετικών παραγόντων).</a:t>
            </a:r>
          </a:p>
          <a:p>
            <a:pPr marL="1352550" lvl="3" indent="-182563">
              <a:buFont typeface="Wingdings 2" pitchFamily="18" charset="2"/>
              <a:buNone/>
            </a:pPr>
            <a:endParaRPr lang="el-GR" i="1"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sp>
        <p:nvSpPr>
          <p:cNvPr id="61443" name="Θέση περιεχομένου 2"/>
          <p:cNvSpPr>
            <a:spLocks noGrp="1"/>
          </p:cNvSpPr>
          <p:nvPr>
            <p:ph idx="4294967295"/>
          </p:nvPr>
        </p:nvSpPr>
        <p:spPr/>
        <p:txBody>
          <a:bodyPr/>
          <a:lstStyle/>
          <a:p>
            <a:pPr marL="136525" indent="0" algn="just">
              <a:buFont typeface="Wingdings 2" pitchFamily="18" charset="2"/>
              <a:buNone/>
            </a:pPr>
            <a:endParaRPr lang="el-GR" sz="2200" i="1" smtClean="0"/>
          </a:p>
          <a:p>
            <a:pPr marL="136525" indent="0" algn="just">
              <a:buFont typeface="Wingdings 2" pitchFamily="18" charset="2"/>
              <a:buNone/>
            </a:pPr>
            <a:r>
              <a:rPr lang="el-GR" sz="2200" i="1" smtClean="0"/>
              <a:t>«Κάντε έναν κατάλογο δέκα χαρακτηριστικών που νομίζετε ότι σας αντιπροσωπεύουν (π.χ. μαθητής, φίλαθλος…).</a:t>
            </a:r>
          </a:p>
          <a:p>
            <a:pPr marL="136525" indent="0" algn="just">
              <a:buFont typeface="Wingdings 2" pitchFamily="18" charset="2"/>
              <a:buNone/>
            </a:pPr>
            <a:r>
              <a:rPr lang="el-GR" sz="2200" i="1" smtClean="0"/>
              <a:t>Τοποθετείστε πρώτους τους πιο σημαντικούς και μετά τους υπόλοιπους χαρακτηρισμούς σε σειρά με μειούμενη σπουδαιότητα</a:t>
            </a:r>
            <a:r>
              <a:rPr lang="en-US" sz="2200" i="1" smtClean="0">
                <a:latin typeface="Book Antiqua" pitchFamily="18" charset="0"/>
              </a:rPr>
              <a:t> </a:t>
            </a:r>
            <a:r>
              <a:rPr lang="el-GR" sz="2200" i="1" smtClean="0"/>
              <a:t>(</a:t>
            </a:r>
            <a:r>
              <a:rPr lang="en-US" sz="2200" i="1" smtClean="0">
                <a:latin typeface="Book Antiqua" pitchFamily="18" charset="0"/>
              </a:rPr>
              <a:t>  </a:t>
            </a:r>
            <a:r>
              <a:rPr lang="el-GR" sz="2200" i="1" smtClean="0"/>
              <a:t>τι θα γινόταν αν η σειρά αντιστρεφόταν;). Σε ποια έκταση νομίζετε ότι ο τρόπος με τον οποίο οργανώνετε τις πληροφορίες για τον εαυτό σας επηρεάζει τη συμπεριφορά σας;»</a:t>
            </a:r>
          </a:p>
          <a:p>
            <a:pPr marL="136525" indent="0" algn="just">
              <a:buFont typeface="Wingdings 2" pitchFamily="18" charset="2"/>
              <a:buNone/>
            </a:pPr>
            <a:endParaRPr lang="el-GR" sz="2200" i="1" smtClean="0"/>
          </a:p>
          <a:p>
            <a:pPr marL="136525" indent="0" algn="r">
              <a:buFont typeface="Wingdings 2" pitchFamily="18" charset="2"/>
              <a:buNone/>
            </a:pPr>
            <a:r>
              <a:rPr lang="en-US" sz="2200" i="1" smtClean="0">
                <a:solidFill>
                  <a:srgbClr val="FFC000"/>
                </a:solidFill>
                <a:latin typeface="Book Antiqua" pitchFamily="18" charset="0"/>
              </a:rPr>
              <a:t>Calhoun  &amp; Acocella (1989)</a:t>
            </a:r>
            <a:endParaRPr lang="el-GR" sz="2200" i="1" smtClean="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971600" y="3068960"/>
            <a:ext cx="7272808" cy="2736304"/>
          </a:xfrm>
          <a:prstGeom prst="rect">
            <a:avLst/>
          </a:prstGeom>
          <a:scene3d>
            <a:camera prst="obliqueTopRight"/>
            <a:lightRig rig="soft" dir="tl">
              <a:rot lat="0" lon="0" rev="20100000"/>
            </a:lightRig>
          </a:scene3d>
          <a:sp3d>
            <a:bevelT w="50800" h="508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sp>
        <p:nvSpPr>
          <p:cNvPr id="3" name="Θέση περιεχομένου 2"/>
          <p:cNvSpPr>
            <a:spLocks noGrp="1"/>
          </p:cNvSpPr>
          <p:nvPr>
            <p:ph idx="4294967295"/>
          </p:nvPr>
        </p:nvSpPr>
        <p:spPr>
          <a:ln>
            <a:solidFill>
              <a:schemeClr val="accent3">
                <a:lumMod val="60000"/>
                <a:lumOff val="40000"/>
                <a:alpha val="75000"/>
              </a:schemeClr>
            </a:solidFill>
          </a:ln>
        </p:spPr>
        <p:txBody>
          <a:bodyPr>
            <a:normAutofit lnSpcReduction="10000"/>
          </a:bodyPr>
          <a:lstStyle/>
          <a:p>
            <a:pPr marL="547688" indent="-411163">
              <a:buSzPct val="100000"/>
              <a:buFont typeface="Wingdings 2" pitchFamily="18" charset="2"/>
              <a:buChar char=""/>
            </a:pPr>
            <a:r>
              <a:rPr lang="el-GR" smtClean="0"/>
              <a:t> </a:t>
            </a:r>
            <a:r>
              <a:rPr lang="el-GR" i="1" smtClean="0">
                <a:solidFill>
                  <a:srgbClr val="FFFF00"/>
                </a:solidFill>
                <a:effectLst>
                  <a:outerShdw blurRad="38100" dist="38100" dir="2700000" algn="tl">
                    <a:srgbClr val="C0C0C0"/>
                  </a:outerShdw>
                </a:effectLst>
              </a:rPr>
              <a:t>Εικόνα Σώματος:</a:t>
            </a:r>
          </a:p>
          <a:p>
            <a:pPr marL="547688" indent="-411163">
              <a:buSzPct val="100000"/>
              <a:buFont typeface="Wingdings 2" pitchFamily="18" charset="2"/>
              <a:buNone/>
            </a:pPr>
            <a:r>
              <a:rPr lang="el-GR" sz="2000" smtClean="0"/>
              <a:t>Σε υποψία για διαταραχή της εικόνας του σώματος, ο νοσηλευτής θα πρέπει να αναγνωρίσει</a:t>
            </a:r>
          </a:p>
          <a:p>
            <a:pPr marL="547688" indent="-411163">
              <a:buSzPct val="100000"/>
              <a:buFont typeface="Wingdings 2" pitchFamily="18" charset="2"/>
              <a:buNone/>
            </a:pPr>
            <a:endParaRPr lang="el-GR" sz="2000" smtClean="0"/>
          </a:p>
          <a:p>
            <a:pPr marL="868363" lvl="1" indent="-282575">
              <a:buSzPct val="100000"/>
              <a:buFont typeface="Wingdings" pitchFamily="2" charset="2"/>
              <a:buChar char="ü"/>
            </a:pPr>
            <a:r>
              <a:rPr lang="el-GR" sz="2100" smtClean="0"/>
              <a:t> τη φύση της απειλής για την εικόνα του σώματος του ασθενούς (λειτουργική σπουδαιότητα εμπλεκόμενου σημείου, σημασία σωματικής εμφάνισης και ορατότητα εμπλεκόμενου μέρους), </a:t>
            </a:r>
          </a:p>
          <a:p>
            <a:pPr marL="868363" lvl="1" indent="-282575">
              <a:buSzPct val="100000"/>
              <a:buFont typeface="Wingdings" pitchFamily="2" charset="2"/>
              <a:buChar char="ü"/>
            </a:pPr>
            <a:r>
              <a:rPr lang="el-GR" sz="2100" smtClean="0"/>
              <a:t> το νόημα που δίνει ο ασθενής στην απειλή,</a:t>
            </a:r>
          </a:p>
          <a:p>
            <a:pPr marL="868363" lvl="1" indent="-282575">
              <a:buSzPct val="100000"/>
              <a:buFont typeface="Wingdings" pitchFamily="2" charset="2"/>
              <a:buChar char="ü"/>
            </a:pPr>
            <a:r>
              <a:rPr lang="el-GR" sz="2100" smtClean="0"/>
              <a:t>την επάρκεια των ικανοτήτων αντιμετώπισης του ασθενούς,</a:t>
            </a:r>
          </a:p>
          <a:p>
            <a:pPr marL="868363" lvl="1" indent="-282575">
              <a:buSzPct val="100000"/>
              <a:buFont typeface="Wingdings" pitchFamily="2" charset="2"/>
              <a:buChar char="ü"/>
            </a:pPr>
            <a:r>
              <a:rPr lang="el-GR" sz="2100" smtClean="0"/>
              <a:t> την αντίδραση των μελών της οικογένειας και </a:t>
            </a:r>
          </a:p>
          <a:p>
            <a:pPr marL="868363" lvl="1" indent="-282575">
              <a:buSzPct val="100000"/>
              <a:buFont typeface="Wingdings" pitchFamily="2" charset="2"/>
              <a:buChar char="ü"/>
            </a:pPr>
            <a:r>
              <a:rPr lang="el-GR" sz="2100" smtClean="0"/>
              <a:t> τη διαθέσιμη βοήθεια στον ασθενή και την οικογένειά του</a:t>
            </a:r>
            <a:r>
              <a:rPr lang="el-GR" smtClean="0"/>
              <a:t>.</a:t>
            </a:r>
          </a:p>
          <a:p>
            <a:pPr marL="904875" lvl="2" indent="0">
              <a:buSzPct val="100000"/>
              <a:buFont typeface="Wingdings" pitchFamily="2" charset="2"/>
              <a:buNone/>
            </a:pPr>
            <a:endParaRPr lang="el-GR" sz="15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sp>
        <p:nvSpPr>
          <p:cNvPr id="3" name="Θέση περιεχομένου 2"/>
          <p:cNvSpPr>
            <a:spLocks noGrp="1"/>
          </p:cNvSpPr>
          <p:nvPr>
            <p:ph idx="4294967295"/>
          </p:nvPr>
        </p:nvSpPr>
        <p:spPr>
          <a:xfrm>
            <a:off x="457200" y="1412875"/>
            <a:ext cx="8229600" cy="4895850"/>
          </a:xfrm>
        </p:spPr>
        <p:txBody>
          <a:bodyPr>
            <a:normAutofit/>
          </a:bodyPr>
          <a:lstStyle/>
          <a:p>
            <a:pPr marL="547688" indent="-411163">
              <a:buSzPct val="100000"/>
              <a:buFont typeface="Wingdings 2" pitchFamily="18" charset="2"/>
              <a:buChar char="?"/>
            </a:pPr>
            <a:r>
              <a:rPr lang="el-GR" smtClean="0"/>
              <a:t> </a:t>
            </a:r>
            <a:r>
              <a:rPr lang="el-GR" i="1" smtClean="0">
                <a:solidFill>
                  <a:srgbClr val="FFFF00"/>
                </a:solidFill>
                <a:effectLst>
                  <a:outerShdw blurRad="38100" dist="38100" dir="2700000" algn="tl">
                    <a:srgbClr val="C0C0C0"/>
                  </a:outerShdw>
                </a:effectLst>
              </a:rPr>
              <a:t>Εικόνα Σώματος:</a:t>
            </a:r>
            <a:endParaRPr lang="el-GR" smtClean="0">
              <a:solidFill>
                <a:srgbClr val="FFFF00"/>
              </a:solidFill>
              <a:effectLst>
                <a:outerShdw blurRad="38100" dist="38100" dir="2700000" algn="tl">
                  <a:srgbClr val="C0C0C0"/>
                </a:outerShdw>
              </a:effectLst>
            </a:endParaRPr>
          </a:p>
          <a:p>
            <a:pPr marL="547688" indent="-411163" algn="just">
              <a:buFont typeface="Wingdings 2" pitchFamily="18" charset="2"/>
              <a:buNone/>
            </a:pPr>
            <a:r>
              <a:rPr lang="el-GR" sz="2000" smtClean="0"/>
              <a:t>Η αντίδραση του ασθενούς στη δυσμορφία ή στον περιορισμό αξιολογείται  συμπεριλαμβανομένων των αλλαγών στα πρότυπα </a:t>
            </a:r>
            <a:r>
              <a:rPr lang="el-GR" sz="2000" i="1" u="sng" smtClean="0"/>
              <a:t>ανεξαρτησίας – εξάρτησης </a:t>
            </a:r>
            <a:r>
              <a:rPr lang="el-GR" sz="2000" smtClean="0"/>
              <a:t>και στην </a:t>
            </a:r>
            <a:r>
              <a:rPr lang="el-GR" sz="2000" i="1" u="sng" smtClean="0"/>
              <a:t>κοινωνικοποίηση - επικοινωνία </a:t>
            </a:r>
          </a:p>
          <a:p>
            <a:pPr marL="547688" indent="-411163" algn="ctr" fontAlgn="t">
              <a:buFont typeface="Wingdings 2" pitchFamily="18" charset="2"/>
              <a:buNone/>
            </a:pPr>
            <a:r>
              <a:rPr lang="el-GR" sz="2000" b="1" i="1" u="sng" smtClean="0">
                <a:solidFill>
                  <a:srgbClr val="FFC000"/>
                </a:solidFill>
                <a:effectLst>
                  <a:outerShdw blurRad="38100" dist="38100" dir="2700000" algn="tl">
                    <a:srgbClr val="C0C0C0"/>
                  </a:outerShdw>
                </a:effectLst>
              </a:rPr>
              <a:t>Αντιδράσεις στη δυσμορφία ή τον περιορισμό</a:t>
            </a:r>
          </a:p>
          <a:p>
            <a:pPr marL="547688" indent="-411163" fontAlgn="t"/>
            <a:r>
              <a:rPr lang="el-GR" sz="2000" u="sng" smtClean="0"/>
              <a:t>Προσαρμογής: </a:t>
            </a:r>
            <a:r>
              <a:rPr lang="el-GR" sz="2000" smtClean="0"/>
              <a:t>σημεία θρήνου και πένθους (σοκ, δυσπιστία, άρνηση, θυμός, ενοχή, αποδοχή)</a:t>
            </a:r>
          </a:p>
          <a:p>
            <a:pPr marL="547688" indent="-411163" fontAlgn="t">
              <a:buFont typeface="Wingdings 2" pitchFamily="18" charset="2"/>
              <a:buNone/>
            </a:pPr>
            <a:endParaRPr lang="el-GR" sz="2000" smtClean="0"/>
          </a:p>
          <a:p>
            <a:pPr marL="547688" indent="-411163" fontAlgn="t"/>
            <a:r>
              <a:rPr lang="el-GR" sz="2000" u="sng" smtClean="0"/>
              <a:t>Μη Προσαρμογής</a:t>
            </a:r>
            <a:r>
              <a:rPr lang="el-GR" sz="2000" smtClean="0"/>
              <a:t>: συνεχιζόμενη άρνηση, αυτοκαταστροφική συμπεριφορά, συναισθήματα αναξιότητας ή ανασφάλειας, εξίσωση της δυσμορφίας με ολόκληρο το άτομο, αλλαγή στην ικανότητα να εκτιμά τη σχέση του σώματος με το περιβάλλον</a:t>
            </a:r>
          </a:p>
          <a:p>
            <a:pPr marL="547688" indent="-411163">
              <a:buFont typeface="Wingdings 2" pitchFamily="18" charset="2"/>
              <a:buNone/>
            </a:pPr>
            <a:endParaRPr lang="el-G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3050"/>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sp>
        <p:nvSpPr>
          <p:cNvPr id="8" name="Θέση κειμένου 7"/>
          <p:cNvSpPr>
            <a:spLocks noGrp="1"/>
          </p:cNvSpPr>
          <p:nvPr>
            <p:ph type="body" idx="4294967295"/>
          </p:nvPr>
        </p:nvSpPr>
        <p:spPr>
          <a:xfrm>
            <a:off x="457200" y="1535113"/>
            <a:ext cx="4040188" cy="750887"/>
          </a:xfrm>
        </p:spPr>
        <p:txBody>
          <a:bodyPr anchor="ctr">
            <a:normAutofit/>
          </a:bodyPr>
          <a:lstStyle/>
          <a:p>
            <a:pPr marL="0" indent="0">
              <a:lnSpc>
                <a:spcPct val="90000"/>
              </a:lnSpc>
              <a:buFont typeface="Wingdings 2" pitchFamily="18" charset="2"/>
              <a:buNone/>
            </a:pPr>
            <a:r>
              <a:rPr lang="el-GR" sz="2200" smtClean="0"/>
              <a:t>ΠΡΟΤΥΠΑ ΑΝΕΞΑΡΤΗΣΙΑΣ - ΕΞΑΡΤΗΣΗΣ</a:t>
            </a:r>
          </a:p>
        </p:txBody>
      </p:sp>
      <p:sp>
        <p:nvSpPr>
          <p:cNvPr id="10" name="Θέση κειμένου 9"/>
          <p:cNvSpPr>
            <a:spLocks noGrp="1"/>
          </p:cNvSpPr>
          <p:nvPr>
            <p:ph type="body" sz="half" idx="4294967295"/>
          </p:nvPr>
        </p:nvSpPr>
        <p:spPr>
          <a:xfrm>
            <a:off x="4645025" y="1535113"/>
            <a:ext cx="4041775" cy="750887"/>
          </a:xfrm>
        </p:spPr>
        <p:txBody>
          <a:bodyPr anchor="ctr">
            <a:normAutofit/>
          </a:bodyPr>
          <a:lstStyle/>
          <a:p>
            <a:pPr marL="0" indent="0">
              <a:lnSpc>
                <a:spcPct val="90000"/>
              </a:lnSpc>
              <a:buFont typeface="Wingdings 2" pitchFamily="18" charset="2"/>
              <a:buNone/>
            </a:pPr>
            <a:r>
              <a:rPr lang="el-GR" sz="2200" smtClean="0"/>
              <a:t>ΚΟΙΝΩΝΙΚΟΠΟΙΗΣΗ - ΕΠΙΚΟΙΝΩΝΙΑ</a:t>
            </a:r>
          </a:p>
        </p:txBody>
      </p:sp>
      <p:sp>
        <p:nvSpPr>
          <p:cNvPr id="6" name="Θέση περιεχομένου 5"/>
          <p:cNvSpPr>
            <a:spLocks noGrp="1"/>
          </p:cNvSpPr>
          <p:nvPr>
            <p:ph sz="quarter" idx="4294967295"/>
          </p:nvPr>
        </p:nvSpPr>
        <p:spPr>
          <a:xfrm>
            <a:off x="323528" y="2473349"/>
            <a:ext cx="4040188" cy="3763963"/>
          </a:xfrm>
          <a:gradFill>
            <a:gsLst>
              <a:gs pos="20000">
                <a:schemeClr val="accent5">
                  <a:tint val="9000"/>
                </a:schemeClr>
              </a:gs>
              <a:gs pos="100000">
                <a:schemeClr val="accent5">
                  <a:tint val="70000"/>
                  <a:satMod val="100000"/>
                </a:schemeClr>
              </a:gs>
            </a:gsLst>
            <a:path path="circle">
              <a:fillToRect l="-15000" t="-15000" r="115000" b="115000"/>
            </a:path>
          </a:gradFill>
          <a:ln w="9525">
            <a:solidFill>
              <a:schemeClr val="accent5">
                <a:shade val="48000"/>
                <a:satMod val="110000"/>
              </a:schemeClr>
            </a:solidFill>
          </a:ln>
          <a:effectLst>
            <a:outerShdw blurRad="130000" dist="101600" dir="2700000" algn="tl" rotWithShape="0">
              <a:srgbClr val="000000">
                <a:alpha val="35000"/>
              </a:srgbClr>
            </a:outerShdw>
          </a:effectLst>
          <a:scene3d>
            <a:camera prst="isometricOffAxis1Right"/>
            <a:lightRig rig="threePt" dir="t"/>
          </a:scene3d>
        </p:spPr>
        <p:style>
          <a:lnRef idx="1">
            <a:schemeClr val="accent5"/>
          </a:lnRef>
          <a:fillRef idx="2">
            <a:schemeClr val="accent5"/>
          </a:fillRef>
          <a:effectRef idx="1">
            <a:schemeClr val="accent5"/>
          </a:effectRef>
          <a:fontRef idx="minor">
            <a:schemeClr val="dk1"/>
          </a:fontRef>
        </p:style>
        <p:txBody>
          <a:bodyPr>
            <a:normAutofit fontScale="92500"/>
          </a:bodyPr>
          <a:lstStyle/>
          <a:p>
            <a:pPr marL="548640" indent="-411480" fontAlgn="auto">
              <a:spcBef>
                <a:spcPct val="20000"/>
              </a:spcBef>
              <a:spcAft>
                <a:spcPts val="0"/>
              </a:spcAft>
              <a:buClr>
                <a:srgbClr val="FFFFFF">
                  <a:shade val="95000"/>
                </a:srgbClr>
              </a:buClr>
              <a:buSzPct val="100000"/>
              <a:buFont typeface="Wingdings 2" pitchFamily="18" charset="2"/>
              <a:buChar char=""/>
              <a:defRPr/>
            </a:pPr>
            <a:r>
              <a:rPr lang="el-GR" sz="2000" i="1" dirty="0" smtClean="0">
                <a:solidFill>
                  <a:srgbClr val="FFFF00"/>
                </a:solidFill>
                <a:effectLst>
                  <a:outerShdw blurRad="38100" dist="38100" dir="2700000" algn="tl">
                    <a:srgbClr val="000000">
                      <a:alpha val="43137"/>
                    </a:srgbClr>
                  </a:outerShdw>
                </a:effectLst>
              </a:rPr>
              <a:t> Αντιδράσεις Προσαρμογής:</a:t>
            </a:r>
          </a:p>
          <a:p>
            <a:pPr marL="137160" indent="0" fontAlgn="auto">
              <a:spcBef>
                <a:spcPct val="20000"/>
              </a:spcBef>
              <a:spcAft>
                <a:spcPts val="0"/>
              </a:spcAft>
              <a:buClr>
                <a:srgbClr val="FFFFFF">
                  <a:shade val="95000"/>
                </a:srgbClr>
              </a:buClr>
              <a:buSzPct val="100000"/>
              <a:buFont typeface="Wingdings 2"/>
              <a:buNone/>
              <a:defRPr/>
            </a:pPr>
            <a:r>
              <a:rPr lang="el-GR" sz="1800" dirty="0" smtClean="0"/>
              <a:t>αναλαμβάνει την ευθύνη της φροντίδας, αναπτύσσει νέες συμπεριφορές αυτοφροντίδας, χρησιμοποιεί τους διαθέσιμους πόρους, αλληλεπιδρά με αμοιβαία υποστηρικτικό τρόπο με την οικογένεια</a:t>
            </a:r>
            <a:endParaRPr lang="el-GR" sz="2400" i="1" dirty="0" smtClean="0">
              <a:solidFill>
                <a:srgbClr val="FFFF00"/>
              </a:solidFill>
              <a:effectLst>
                <a:outerShdw blurRad="38100" dist="38100" dir="2700000" algn="tl">
                  <a:srgbClr val="000000">
                    <a:alpha val="43137"/>
                  </a:srgbClr>
                </a:outerShdw>
              </a:effectLst>
            </a:endParaRPr>
          </a:p>
          <a:p>
            <a:pPr marL="548640" indent="-411480" fontAlgn="auto">
              <a:spcBef>
                <a:spcPct val="20000"/>
              </a:spcBef>
              <a:spcAft>
                <a:spcPts val="0"/>
              </a:spcAft>
              <a:buClr>
                <a:srgbClr val="FFFFFF">
                  <a:shade val="95000"/>
                </a:srgbClr>
              </a:buClr>
              <a:buSzPct val="100000"/>
              <a:buFont typeface="Wingdings 2" pitchFamily="18" charset="2"/>
              <a:buChar char=""/>
              <a:defRPr/>
            </a:pPr>
            <a:r>
              <a:rPr lang="el-GR" sz="2000" i="1" dirty="0">
                <a:solidFill>
                  <a:srgbClr val="FFFF00"/>
                </a:solidFill>
                <a:effectLst>
                  <a:outerShdw blurRad="38100" dist="38100" dir="2700000" algn="tl">
                    <a:srgbClr val="000000">
                      <a:alpha val="43137"/>
                    </a:srgbClr>
                  </a:outerShdw>
                </a:effectLst>
              </a:rPr>
              <a:t>Αντιδράσεις Μη Προσαρμογής</a:t>
            </a:r>
            <a:r>
              <a:rPr lang="el-GR" sz="2000" i="1" dirty="0" smtClean="0">
                <a:solidFill>
                  <a:srgbClr val="FFFF00"/>
                </a:solidFill>
                <a:effectLst>
                  <a:outerShdw blurRad="38100" dist="38100" dir="2700000" algn="tl">
                    <a:srgbClr val="000000">
                      <a:alpha val="43137"/>
                    </a:srgbClr>
                  </a:outerShdw>
                </a:effectLst>
              </a:rPr>
              <a:t>:</a:t>
            </a:r>
          </a:p>
          <a:p>
            <a:pPr marL="137160" indent="0" fontAlgn="auto">
              <a:spcBef>
                <a:spcPct val="20000"/>
              </a:spcBef>
              <a:spcAft>
                <a:spcPts val="0"/>
              </a:spcAft>
              <a:buClr>
                <a:srgbClr val="FFFFFF">
                  <a:shade val="95000"/>
                </a:srgbClr>
              </a:buClr>
              <a:buSzPct val="100000"/>
              <a:buFont typeface="Wingdings 2"/>
              <a:buNone/>
              <a:defRPr/>
            </a:pPr>
            <a:r>
              <a:rPr lang="el-GR" sz="1800" dirty="0" smtClean="0"/>
              <a:t>αναθέτει </a:t>
            </a:r>
            <a:r>
              <a:rPr lang="el-GR" sz="1800" dirty="0"/>
              <a:t>την ευθύνη για τη φροντίδα του σε άλλους, γίνεται όλο και πιο εξαρτημένος  </a:t>
            </a:r>
            <a:r>
              <a:rPr lang="el-GR" sz="1800" dirty="0" smtClean="0"/>
              <a:t>ή </a:t>
            </a:r>
            <a:r>
              <a:rPr lang="el-GR" sz="1800" dirty="0"/>
              <a:t>πεισματικά αρνείται την απαραίτητη φροντίδα.</a:t>
            </a:r>
          </a:p>
          <a:p>
            <a:pPr marL="548640" indent="-411480" fontAlgn="auto">
              <a:spcBef>
                <a:spcPct val="20000"/>
              </a:spcBef>
              <a:spcAft>
                <a:spcPts val="0"/>
              </a:spcAft>
              <a:buClr>
                <a:srgbClr val="FFFFFF">
                  <a:shade val="95000"/>
                </a:srgbClr>
              </a:buClr>
              <a:buSzPct val="100000"/>
              <a:buFont typeface="Wingdings 2" pitchFamily="18" charset="2"/>
              <a:buChar char=""/>
              <a:defRPr/>
            </a:pPr>
            <a:endParaRPr lang="el-GR" sz="2400" i="1" dirty="0" smtClean="0">
              <a:solidFill>
                <a:srgbClr val="FFFF00"/>
              </a:solidFill>
              <a:effectLst>
                <a:outerShdw blurRad="38100" dist="38100" dir="2700000" algn="tl">
                  <a:srgbClr val="000000">
                    <a:alpha val="43137"/>
                  </a:srgbClr>
                </a:outerShdw>
              </a:effectLst>
            </a:endParaRPr>
          </a:p>
          <a:p>
            <a:pPr marL="137160" indent="0" fontAlgn="auto">
              <a:spcBef>
                <a:spcPct val="20000"/>
              </a:spcBef>
              <a:spcAft>
                <a:spcPts val="0"/>
              </a:spcAft>
              <a:buClr>
                <a:srgbClr val="FFFFFF">
                  <a:shade val="95000"/>
                </a:srgbClr>
              </a:buClr>
              <a:buSzPct val="100000"/>
              <a:buFont typeface="Wingdings 2"/>
              <a:buNone/>
              <a:defRPr/>
            </a:pPr>
            <a:endParaRPr lang="el-GR" sz="2400" i="1" dirty="0">
              <a:solidFill>
                <a:srgbClr val="FFFF00"/>
              </a:solidFill>
              <a:effectLst>
                <a:outerShdw blurRad="38100" dist="38100" dir="2700000" algn="tl">
                  <a:srgbClr val="000000">
                    <a:alpha val="43137"/>
                  </a:srgbClr>
                </a:outerShdw>
              </a:effectLst>
            </a:endParaRPr>
          </a:p>
          <a:p>
            <a:pPr marL="137160" indent="0" fontAlgn="auto">
              <a:spcBef>
                <a:spcPct val="20000"/>
              </a:spcBef>
              <a:spcAft>
                <a:spcPts val="0"/>
              </a:spcAft>
              <a:buClr>
                <a:schemeClr val="tx1">
                  <a:shade val="95000"/>
                </a:schemeClr>
              </a:buClr>
              <a:buSzPct val="65000"/>
              <a:buFont typeface="Wingdings 2"/>
              <a:buNone/>
              <a:defRPr/>
            </a:pPr>
            <a:endParaRPr lang="el-GR" sz="2400" dirty="0"/>
          </a:p>
        </p:txBody>
      </p:sp>
      <p:sp>
        <p:nvSpPr>
          <p:cNvPr id="11" name="Θέση περιεχομένου 10"/>
          <p:cNvSpPr>
            <a:spLocks noGrp="1"/>
          </p:cNvSpPr>
          <p:nvPr>
            <p:ph sz="quarter" idx="4294967295"/>
          </p:nvPr>
        </p:nvSpPr>
        <p:spPr>
          <a:xfrm>
            <a:off x="4717033" y="2545357"/>
            <a:ext cx="4247455" cy="3763963"/>
          </a:xfrm>
          <a:gradFill>
            <a:gsLst>
              <a:gs pos="0">
                <a:schemeClr val="accent5">
                  <a:shade val="60000"/>
                </a:schemeClr>
              </a:gs>
              <a:gs pos="33000">
                <a:schemeClr val="accent5">
                  <a:tint val="86500"/>
                </a:schemeClr>
              </a:gs>
              <a:gs pos="46750">
                <a:schemeClr val="accent5">
                  <a:tint val="71000"/>
                  <a:satMod val="112000"/>
                </a:schemeClr>
              </a:gs>
              <a:gs pos="53000">
                <a:schemeClr val="accent5">
                  <a:tint val="71000"/>
                  <a:satMod val="112000"/>
                </a:schemeClr>
              </a:gs>
              <a:gs pos="68000">
                <a:schemeClr val="accent5">
                  <a:tint val="86000"/>
                </a:schemeClr>
              </a:gs>
              <a:gs pos="100000">
                <a:schemeClr val="accent5">
                  <a:shade val="60000"/>
                </a:schemeClr>
              </a:gs>
            </a:gsLst>
            <a:lin ang="8350000"/>
          </a:gradFill>
          <a:effectLst>
            <a:outerShdw blurRad="190500" dist="228600" dir="2700000" sy="90000" rotWithShape="0">
              <a:srgbClr val="000000">
                <a:alpha val="25500"/>
              </a:srgbClr>
            </a:outerShdw>
          </a:effectLst>
          <a:scene3d>
            <a:camera prst="isometricOffAxis2Left"/>
            <a:lightRig rig="soft" dir="tl">
              <a:rot lat="0" lon="0" rev="20100000"/>
            </a:lightRig>
          </a:scene3d>
          <a:sp3d>
            <a:bevelT w="50800" h="50800"/>
          </a:sp3d>
        </p:spPr>
        <p:style>
          <a:lnRef idx="0">
            <a:schemeClr val="accent5"/>
          </a:lnRef>
          <a:fillRef idx="3">
            <a:schemeClr val="accent5"/>
          </a:fillRef>
          <a:effectRef idx="3">
            <a:schemeClr val="accent5"/>
          </a:effectRef>
          <a:fontRef idx="minor">
            <a:schemeClr val="lt1"/>
          </a:fontRef>
        </p:style>
        <p:txBody>
          <a:bodyPr>
            <a:normAutofit fontScale="92500" lnSpcReduction="10000"/>
          </a:bodyPr>
          <a:lstStyle/>
          <a:p>
            <a:pPr marL="548640" indent="-411480" fontAlgn="auto">
              <a:spcBef>
                <a:spcPct val="20000"/>
              </a:spcBef>
              <a:spcAft>
                <a:spcPts val="0"/>
              </a:spcAft>
              <a:buClr>
                <a:schemeClr val="tx1">
                  <a:shade val="95000"/>
                </a:schemeClr>
              </a:buClr>
              <a:buSzPct val="65000"/>
              <a:buFont typeface="Wingdings" pitchFamily="2" charset="2"/>
              <a:buChar char="§"/>
              <a:defRPr/>
            </a:pPr>
            <a:r>
              <a:rPr lang="el-GR" sz="2400" i="1" dirty="0">
                <a:solidFill>
                  <a:srgbClr val="FFFF00"/>
                </a:solidFill>
                <a:effectLst>
                  <a:outerShdw blurRad="38100" dist="38100" dir="2700000" algn="tl">
                    <a:srgbClr val="000000">
                      <a:alpha val="43137"/>
                    </a:srgbClr>
                  </a:outerShdw>
                </a:effectLst>
              </a:rPr>
              <a:t> Αντιδράσεις Προσαρμογής</a:t>
            </a:r>
            <a:r>
              <a:rPr lang="el-GR" sz="2400" i="1" dirty="0" smtClean="0">
                <a:solidFill>
                  <a:srgbClr val="FFFF00"/>
                </a:solidFill>
                <a:effectLst>
                  <a:outerShdw blurRad="38100" dist="38100" dir="2700000" algn="tl">
                    <a:srgbClr val="000000">
                      <a:alpha val="43137"/>
                    </a:srgbClr>
                  </a:outerShdw>
                </a:effectLst>
              </a:rPr>
              <a:t>:</a:t>
            </a:r>
          </a:p>
          <a:p>
            <a:pPr marL="137160" indent="0" fontAlgn="auto">
              <a:spcBef>
                <a:spcPct val="20000"/>
              </a:spcBef>
              <a:spcAft>
                <a:spcPts val="0"/>
              </a:spcAft>
              <a:buClr>
                <a:schemeClr val="tx1">
                  <a:shade val="95000"/>
                </a:schemeClr>
              </a:buClr>
              <a:buSzPct val="65000"/>
              <a:buFont typeface="Wingdings 2"/>
              <a:buNone/>
              <a:defRPr/>
            </a:pPr>
            <a:r>
              <a:rPr lang="el-GR" sz="1800" dirty="0"/>
              <a:t>Διατηρεί τα συνηθισμένα κοινωνικά πρότυπα, κάνει γνωστές τις ανάγκες του και αποδέχεται τις προσφορές βοήθειας, λειτουργεί ως στήριγμα για τους άλλους</a:t>
            </a:r>
            <a:r>
              <a:rPr lang="el-GR" sz="1800" dirty="0" smtClean="0"/>
              <a:t>.</a:t>
            </a:r>
          </a:p>
          <a:p>
            <a:pPr marL="548640" indent="-411480" fontAlgn="auto">
              <a:spcBef>
                <a:spcPct val="20000"/>
              </a:spcBef>
              <a:spcAft>
                <a:spcPts val="0"/>
              </a:spcAft>
              <a:buClr>
                <a:srgbClr val="FFFFFF">
                  <a:shade val="95000"/>
                </a:srgbClr>
              </a:buClr>
              <a:buSzPct val="100000"/>
              <a:buFont typeface="Wingdings 2" pitchFamily="18" charset="2"/>
              <a:buChar char=""/>
              <a:defRPr/>
            </a:pPr>
            <a:r>
              <a:rPr lang="el-GR" sz="2000" i="1" dirty="0" smtClean="0">
                <a:solidFill>
                  <a:srgbClr val="FFFF00"/>
                </a:solidFill>
                <a:effectLst>
                  <a:outerShdw blurRad="38100" dist="38100" dir="2700000" algn="tl">
                    <a:srgbClr val="000000">
                      <a:alpha val="43137"/>
                    </a:srgbClr>
                  </a:outerShdw>
                </a:effectLst>
              </a:rPr>
              <a:t>Αντιδράσεις </a:t>
            </a:r>
            <a:r>
              <a:rPr lang="el-GR" sz="2000" i="1" dirty="0">
                <a:solidFill>
                  <a:srgbClr val="FFFF00"/>
                </a:solidFill>
                <a:effectLst>
                  <a:outerShdw blurRad="38100" dist="38100" dir="2700000" algn="tl">
                    <a:srgbClr val="000000">
                      <a:alpha val="43137"/>
                    </a:srgbClr>
                  </a:outerShdw>
                </a:effectLst>
              </a:rPr>
              <a:t>Μη Προσαρμογής:</a:t>
            </a:r>
          </a:p>
          <a:p>
            <a:pPr marL="137160" indent="0" fontAlgn="auto">
              <a:spcBef>
                <a:spcPct val="20000"/>
              </a:spcBef>
              <a:spcAft>
                <a:spcPts val="0"/>
              </a:spcAft>
              <a:buClr>
                <a:schemeClr val="tx1">
                  <a:shade val="95000"/>
                </a:schemeClr>
              </a:buClr>
              <a:buSzPct val="65000"/>
              <a:buFont typeface="Wingdings 2"/>
              <a:buNone/>
              <a:defRPr/>
            </a:pPr>
            <a:r>
              <a:rPr lang="el-GR" sz="1900" dirty="0"/>
              <a:t>Απομονώνει τον εαυτό του, παρουσιάζει επιφανειακή αυτοπεποίθηση, δε μπορεί να εκφράσει τις ανάγκες του (εχθρικός, ντροπαλός, απογοητευμένος, καταθλιπτικός</a:t>
            </a:r>
            <a:r>
              <a:rPr lang="el-GR" sz="1900" dirty="0" smtClean="0"/>
              <a:t>).</a:t>
            </a:r>
            <a:endParaRPr lang="el-GR" sz="19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Ευθεία γραμμή σύνδεσης 9"/>
          <p:cNvCxnSpPr/>
          <p:nvPr/>
        </p:nvCxnSpPr>
        <p:spPr>
          <a:xfrm>
            <a:off x="2051050" y="4868863"/>
            <a:ext cx="53292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2124075" y="3573463"/>
            <a:ext cx="53276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sp>
        <p:nvSpPr>
          <p:cNvPr id="7" name="Θέση περιεχομένου 6"/>
          <p:cNvSpPr>
            <a:spLocks noGrp="1"/>
          </p:cNvSpPr>
          <p:nvPr>
            <p:ph idx="4294967295"/>
          </p:nvPr>
        </p:nvSpPr>
        <p:spPr>
          <a:xfrm>
            <a:off x="457200" y="1600200"/>
            <a:ext cx="8229600" cy="4852988"/>
          </a:xfrm>
        </p:spPr>
        <p:txBody>
          <a:bodyPr>
            <a:normAutofit/>
          </a:bodyPr>
          <a:lstStyle/>
          <a:p>
            <a:pPr marL="547688" indent="-411163">
              <a:lnSpc>
                <a:spcPct val="90000"/>
              </a:lnSpc>
              <a:buSzPct val="100000"/>
              <a:buFont typeface="Wingdings 2" pitchFamily="18" charset="2"/>
              <a:buChar char="?"/>
            </a:pPr>
            <a:r>
              <a:rPr lang="el-GR" smtClean="0"/>
              <a:t> </a:t>
            </a:r>
            <a:r>
              <a:rPr lang="el-GR" i="1" smtClean="0">
                <a:solidFill>
                  <a:srgbClr val="FFFF00"/>
                </a:solidFill>
                <a:effectLst>
                  <a:outerShdw blurRad="38100" dist="38100" dir="2700000" algn="tl">
                    <a:srgbClr val="C0C0C0"/>
                  </a:outerShdw>
                </a:effectLst>
              </a:rPr>
              <a:t>Αυτοεκτίμηση: </a:t>
            </a:r>
          </a:p>
          <a:p>
            <a:pPr marL="547688" indent="-411163" algn="ctr">
              <a:lnSpc>
                <a:spcPct val="90000"/>
              </a:lnSpc>
              <a:buSzPct val="100000"/>
              <a:buFont typeface="Wingdings 2" pitchFamily="18" charset="2"/>
              <a:buNone/>
            </a:pPr>
            <a:r>
              <a:rPr lang="el-GR" sz="1700" i="1" smtClean="0">
                <a:solidFill>
                  <a:srgbClr val="FFC000"/>
                </a:solidFill>
              </a:rPr>
              <a:t>«πείτε μου τι σας αρέσει από τον εαυτό σας»</a:t>
            </a:r>
          </a:p>
          <a:p>
            <a:pPr marL="547688" indent="-411163" algn="ctr">
              <a:lnSpc>
                <a:spcPct val="90000"/>
              </a:lnSpc>
              <a:buSzPct val="100000"/>
              <a:buFont typeface="Wingdings 2" pitchFamily="18" charset="2"/>
              <a:buNone/>
            </a:pPr>
            <a:r>
              <a:rPr lang="el-GR" sz="1700" i="1" smtClean="0">
                <a:solidFill>
                  <a:srgbClr val="FFC000"/>
                </a:solidFill>
              </a:rPr>
              <a:t>«τι θα θέλατε να αλλάξετε στον εαυτό σας αν μπορούσατε;»</a:t>
            </a:r>
          </a:p>
          <a:p>
            <a:pPr marL="547688" indent="-411163">
              <a:lnSpc>
                <a:spcPct val="90000"/>
              </a:lnSpc>
              <a:buSzPct val="100000"/>
              <a:buFont typeface="Wingdings 2" pitchFamily="18" charset="2"/>
              <a:buNone/>
            </a:pPr>
            <a:endParaRPr lang="el-GR" sz="1700" i="1" smtClean="0">
              <a:solidFill>
                <a:srgbClr val="FFC000"/>
              </a:solidFill>
            </a:endParaRPr>
          </a:p>
          <a:p>
            <a:pPr marL="547688" indent="-411163" algn="ctr">
              <a:lnSpc>
                <a:spcPct val="90000"/>
              </a:lnSpc>
              <a:buSzPct val="100000"/>
              <a:buFont typeface="Wingdings 2" pitchFamily="18" charset="2"/>
              <a:buNone/>
            </a:pPr>
            <a:r>
              <a:rPr lang="el-GR" sz="1700" i="1" smtClean="0"/>
              <a:t>Υψηλή αυτοεκτίμηση </a:t>
            </a:r>
          </a:p>
          <a:p>
            <a:pPr marL="547688" indent="-411163">
              <a:lnSpc>
                <a:spcPct val="90000"/>
              </a:lnSpc>
              <a:buSzPct val="100000"/>
              <a:buFont typeface="Wingdings 2" pitchFamily="18" charset="2"/>
              <a:buNone/>
            </a:pPr>
            <a:endParaRPr lang="el-GR" sz="1700" i="1" smtClean="0">
              <a:solidFill>
                <a:srgbClr val="FFC000"/>
              </a:solidFill>
            </a:endParaRPr>
          </a:p>
          <a:p>
            <a:pPr marL="547688" indent="-411163">
              <a:lnSpc>
                <a:spcPct val="90000"/>
              </a:lnSpc>
              <a:buSzPct val="100000"/>
              <a:buFont typeface="Wingdings 2" pitchFamily="18" charset="2"/>
              <a:buNone/>
            </a:pPr>
            <a:r>
              <a:rPr lang="el-GR" sz="1700" i="1" smtClean="0">
                <a:solidFill>
                  <a:srgbClr val="FFC000"/>
                </a:solidFill>
              </a:rPr>
              <a:t>		Πραγματικός εαυτός 	ιδανικός εαυτός </a:t>
            </a:r>
          </a:p>
          <a:p>
            <a:pPr marL="547688" indent="-411163">
              <a:lnSpc>
                <a:spcPct val="90000"/>
              </a:lnSpc>
              <a:buSzPct val="100000"/>
              <a:buFont typeface="Wingdings 2" pitchFamily="18" charset="2"/>
              <a:buNone/>
            </a:pPr>
            <a:endParaRPr lang="el-GR" sz="1700" i="1" smtClean="0">
              <a:solidFill>
                <a:srgbClr val="FFC000"/>
              </a:solidFill>
            </a:endParaRPr>
          </a:p>
          <a:p>
            <a:pPr marL="547688" indent="-411163" algn="ctr">
              <a:lnSpc>
                <a:spcPct val="90000"/>
              </a:lnSpc>
              <a:buSzPct val="100000"/>
              <a:buFont typeface="Wingdings 2" pitchFamily="18" charset="2"/>
              <a:buNone/>
            </a:pPr>
            <a:r>
              <a:rPr lang="el-GR" sz="1700" i="1" smtClean="0"/>
              <a:t>Χαμηλή αυτοεκτίμηση</a:t>
            </a:r>
          </a:p>
          <a:p>
            <a:pPr marL="547688" indent="-411163" algn="ctr">
              <a:lnSpc>
                <a:spcPct val="90000"/>
              </a:lnSpc>
              <a:buSzPct val="100000"/>
              <a:buFont typeface="Wingdings 2" pitchFamily="18" charset="2"/>
              <a:buNone/>
            </a:pPr>
            <a:endParaRPr lang="el-GR" sz="1700" i="1" smtClean="0"/>
          </a:p>
          <a:p>
            <a:pPr marL="547688" indent="-411163" algn="ctr">
              <a:lnSpc>
                <a:spcPct val="90000"/>
              </a:lnSpc>
              <a:buSzPct val="100000"/>
              <a:buFont typeface="Wingdings 2" pitchFamily="18" charset="2"/>
              <a:buNone/>
            </a:pPr>
            <a:endParaRPr lang="el-GR" sz="2000" i="1" smtClean="0"/>
          </a:p>
          <a:p>
            <a:pPr marL="547688" indent="-411163" algn="ctr">
              <a:lnSpc>
                <a:spcPct val="90000"/>
              </a:lnSpc>
              <a:buSzPct val="100000"/>
              <a:buFont typeface="Wingdings 2" pitchFamily="18" charset="2"/>
              <a:buNone/>
            </a:pPr>
            <a:r>
              <a:rPr lang="el-GR" sz="2000" i="1" smtClean="0"/>
              <a:t>Όσο μεγαλύτερη είναι η διάσταση μεταξύ του «αληθινού εαυτού» (τι νομίζουμε στην πραγματικότητα ότι είμαστε) και του «ιδανικού εαυτού» ( τι νομίζουμε ότι θα θέλαμε να είμαστε ή νομίζουμε ότι έπρεπε να είμαστε), τόσο μικρότερη η αυτοεκτίμηση. </a:t>
            </a:r>
          </a:p>
        </p:txBody>
      </p:sp>
      <p:pic>
        <p:nvPicPr>
          <p:cNvPr id="65542" name="Picture 2"/>
          <p:cNvPicPr>
            <a:picLocks noChangeAspect="1" noChangeArrowheads="1"/>
          </p:cNvPicPr>
          <p:nvPr/>
        </p:nvPicPr>
        <p:blipFill>
          <a:blip r:embed="rId2" cstate="print"/>
          <a:srcRect l="50000"/>
          <a:stretch>
            <a:fillRect/>
          </a:stretch>
        </p:blipFill>
        <p:spPr bwMode="auto">
          <a:xfrm>
            <a:off x="3348038" y="3373438"/>
            <a:ext cx="531812" cy="487362"/>
          </a:xfrm>
          <a:prstGeom prst="rect">
            <a:avLst/>
          </a:prstGeom>
          <a:noFill/>
          <a:ln w="9525">
            <a:noFill/>
            <a:miter lim="800000"/>
            <a:headEnd/>
            <a:tailEnd/>
          </a:ln>
        </p:spPr>
      </p:pic>
      <p:pic>
        <p:nvPicPr>
          <p:cNvPr id="65543" name="Picture 2"/>
          <p:cNvPicPr>
            <a:picLocks noChangeAspect="1" noChangeArrowheads="1"/>
          </p:cNvPicPr>
          <p:nvPr/>
        </p:nvPicPr>
        <p:blipFill>
          <a:blip r:embed="rId2" cstate="print"/>
          <a:srcRect l="50000"/>
          <a:stretch>
            <a:fillRect/>
          </a:stretch>
        </p:blipFill>
        <p:spPr bwMode="auto">
          <a:xfrm>
            <a:off x="4716463" y="3373438"/>
            <a:ext cx="647700" cy="487362"/>
          </a:xfrm>
          <a:prstGeom prst="rect">
            <a:avLst/>
          </a:prstGeom>
          <a:noFill/>
          <a:ln w="9525">
            <a:noFill/>
            <a:miter lim="800000"/>
            <a:headEnd/>
            <a:tailEnd/>
          </a:ln>
        </p:spPr>
      </p:pic>
      <p:pic>
        <p:nvPicPr>
          <p:cNvPr id="65544" name="Picture 2"/>
          <p:cNvPicPr>
            <a:picLocks noChangeAspect="1" noChangeArrowheads="1"/>
          </p:cNvPicPr>
          <p:nvPr/>
        </p:nvPicPr>
        <p:blipFill>
          <a:blip r:embed="rId2" cstate="print"/>
          <a:srcRect l="50000"/>
          <a:stretch>
            <a:fillRect/>
          </a:stretch>
        </p:blipFill>
        <p:spPr bwMode="auto">
          <a:xfrm>
            <a:off x="2627313" y="4648200"/>
            <a:ext cx="752475" cy="487363"/>
          </a:xfrm>
          <a:prstGeom prst="rect">
            <a:avLst/>
          </a:prstGeom>
          <a:noFill/>
          <a:ln w="9525">
            <a:noFill/>
            <a:miter lim="800000"/>
            <a:headEnd/>
            <a:tailEnd/>
          </a:ln>
        </p:spPr>
      </p:pic>
      <p:pic>
        <p:nvPicPr>
          <p:cNvPr id="65545" name="Picture 2"/>
          <p:cNvPicPr>
            <a:picLocks noChangeAspect="1" noChangeArrowheads="1"/>
          </p:cNvPicPr>
          <p:nvPr/>
        </p:nvPicPr>
        <p:blipFill>
          <a:blip r:embed="rId2" cstate="print"/>
          <a:srcRect l="50000"/>
          <a:stretch>
            <a:fillRect/>
          </a:stretch>
        </p:blipFill>
        <p:spPr bwMode="auto">
          <a:xfrm>
            <a:off x="5940425" y="4648200"/>
            <a:ext cx="719138" cy="48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sp>
        <p:nvSpPr>
          <p:cNvPr id="3" name="Θέση περιεχομένου 2"/>
          <p:cNvSpPr>
            <a:spLocks noGrp="1"/>
          </p:cNvSpPr>
          <p:nvPr>
            <p:ph idx="4294967295"/>
          </p:nvPr>
        </p:nvSpPr>
        <p:spPr/>
        <p:txBody>
          <a:bodyPr>
            <a:normAutofit lnSpcReduction="10000"/>
          </a:bodyPr>
          <a:lstStyle/>
          <a:p>
            <a:pPr marL="547688" indent="-411163">
              <a:buSzPct val="100000"/>
              <a:buFont typeface="Wingdings 2" pitchFamily="18" charset="2"/>
              <a:buChar char="?"/>
            </a:pPr>
            <a:r>
              <a:rPr lang="el-GR" smtClean="0"/>
              <a:t> </a:t>
            </a:r>
            <a:r>
              <a:rPr lang="el-GR" i="1" smtClean="0">
                <a:solidFill>
                  <a:srgbClr val="FFFF00"/>
                </a:solidFill>
                <a:effectLst>
                  <a:outerShdw blurRad="38100" dist="38100" dir="2700000" algn="tl">
                    <a:srgbClr val="C0C0C0"/>
                  </a:outerShdw>
                </a:effectLst>
              </a:rPr>
              <a:t>Αυτοεκτίμηση: </a:t>
            </a:r>
          </a:p>
          <a:p>
            <a:pPr marL="547688" indent="-411163">
              <a:buSzPct val="100000"/>
              <a:buFont typeface="Wingdings 2" pitchFamily="18" charset="2"/>
              <a:buNone/>
            </a:pPr>
            <a:r>
              <a:rPr lang="el-GR" sz="2000" smtClean="0"/>
              <a:t>Ο νοσηλευτής</a:t>
            </a:r>
          </a:p>
          <a:p>
            <a:pPr marL="547688" indent="-411163">
              <a:buSzPct val="100000"/>
            </a:pPr>
            <a:r>
              <a:rPr lang="el-GR" sz="2000" smtClean="0"/>
              <a:t> ρωτά για τις προσδοκίες που έχει ο ασθενής από τον εαυτό του </a:t>
            </a:r>
          </a:p>
          <a:p>
            <a:pPr marL="547688" indent="-411163">
              <a:buSzPct val="100000"/>
              <a:buFont typeface="Wingdings 2" pitchFamily="18" charset="2"/>
              <a:buNone/>
            </a:pPr>
            <a:r>
              <a:rPr lang="el-GR" sz="2000" i="1" smtClean="0">
                <a:solidFill>
                  <a:srgbClr val="FFC000"/>
                </a:solidFill>
              </a:rPr>
              <a:t>«ποιος θα θέλατε να είστε στο μέλλον; Ποιοι στόχοι της ζωής σας είναι σημαντικοί για σας; Που βλέπετε τον εαυτό σας σε 5 χρόνια από τώρα;….»</a:t>
            </a:r>
          </a:p>
          <a:p>
            <a:pPr marL="547688" indent="-411163">
              <a:buSzPct val="100000"/>
              <a:buFont typeface="Wingdings 2" pitchFamily="18" charset="2"/>
              <a:buNone/>
            </a:pPr>
            <a:endParaRPr lang="el-GR" sz="2000" i="1" smtClean="0">
              <a:solidFill>
                <a:srgbClr val="FFC000"/>
              </a:solidFill>
            </a:endParaRPr>
          </a:p>
          <a:p>
            <a:pPr marL="547688" indent="-411163">
              <a:buSzPct val="100000"/>
            </a:pPr>
            <a:r>
              <a:rPr lang="el-GR" sz="2000" smtClean="0"/>
              <a:t> αξιολογεί αν ο ασθενής έχει στόχους για τη ζωή του</a:t>
            </a:r>
          </a:p>
          <a:p>
            <a:pPr marL="547688" indent="-411163">
              <a:buSzPct val="100000"/>
              <a:buFont typeface="Wingdings 2" pitchFamily="18" charset="2"/>
              <a:buNone/>
            </a:pPr>
            <a:r>
              <a:rPr lang="el-GR" sz="2000" i="1" smtClean="0">
                <a:solidFill>
                  <a:srgbClr val="FFC000"/>
                </a:solidFill>
              </a:rPr>
              <a:t>«πως έχει αναπτυχθεί η ανάγκη σας να είστε τα πάντα για όλους τους άλλους; Εσάς σας βοηθά αυτό; Μου λέτε ότι δεν έχετε στόχους για το μέλλον… όταν ξυπνάτε κάθε πρωί τι σας βγάζει από το κρεβάτι; Τι σας κρατά δραστήριο;…»</a:t>
            </a:r>
          </a:p>
          <a:p>
            <a:pPr marL="547688" indent="-411163">
              <a:buFont typeface="Wingdings 2" pitchFamily="18" charset="2"/>
              <a:buNone/>
            </a:pPr>
            <a:endParaRPr lang="el-G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idx="4294967295"/>
          </p:nvPr>
        </p:nvSpPr>
        <p:spPr>
          <a:xfrm>
            <a:off x="457200" y="116632"/>
            <a:ext cx="8229600" cy="851694"/>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sp>
        <p:nvSpPr>
          <p:cNvPr id="5" name="Θέση κειμένου 4"/>
          <p:cNvSpPr>
            <a:spLocks noGrp="1"/>
          </p:cNvSpPr>
          <p:nvPr>
            <p:ph type="body" idx="4294967295"/>
          </p:nvPr>
        </p:nvSpPr>
        <p:spPr>
          <a:xfrm>
            <a:off x="457200" y="1484313"/>
            <a:ext cx="3106738" cy="382587"/>
          </a:xfrm>
        </p:spPr>
        <p:txBody>
          <a:bodyPr anchor="ctr">
            <a:normAutofit/>
          </a:bodyPr>
          <a:lstStyle/>
          <a:p>
            <a:pPr marL="0" indent="0" algn="ctr">
              <a:lnSpc>
                <a:spcPct val="90000"/>
              </a:lnSpc>
              <a:buFont typeface="Wingdings 2" pitchFamily="18" charset="2"/>
              <a:buNone/>
            </a:pPr>
            <a:r>
              <a:rPr lang="el-GR" sz="2000" b="1" smtClean="0">
                <a:solidFill>
                  <a:srgbClr val="FFFF00"/>
                </a:solidFill>
              </a:rPr>
              <a:t>ΣΗΜΑΝΤΙΚΟΤΗΤΑ</a:t>
            </a:r>
          </a:p>
        </p:txBody>
      </p:sp>
      <p:sp>
        <p:nvSpPr>
          <p:cNvPr id="7" name="Θέση κειμένου 6"/>
          <p:cNvSpPr>
            <a:spLocks noGrp="1"/>
          </p:cNvSpPr>
          <p:nvPr>
            <p:ph type="body" sz="half" idx="4294967295"/>
          </p:nvPr>
        </p:nvSpPr>
        <p:spPr>
          <a:xfrm>
            <a:off x="5219700" y="1412875"/>
            <a:ext cx="2665413" cy="360363"/>
          </a:xfrm>
        </p:spPr>
        <p:txBody>
          <a:bodyPr anchor="ctr">
            <a:normAutofit fontScale="77500" lnSpcReduction="20000"/>
          </a:bodyPr>
          <a:lstStyle/>
          <a:p>
            <a:pPr marL="0" indent="0">
              <a:lnSpc>
                <a:spcPct val="80000"/>
              </a:lnSpc>
              <a:buFont typeface="Wingdings 2" pitchFamily="18" charset="2"/>
              <a:buNone/>
            </a:pPr>
            <a:endParaRPr lang="el-GR" sz="600" smtClean="0"/>
          </a:p>
          <a:p>
            <a:pPr marL="0" indent="0" algn="ctr">
              <a:lnSpc>
                <a:spcPct val="80000"/>
              </a:lnSpc>
              <a:buFont typeface="Wingdings 2" pitchFamily="18" charset="2"/>
              <a:buNone/>
            </a:pPr>
            <a:r>
              <a:rPr lang="el-GR" sz="2000" b="1" smtClean="0">
                <a:solidFill>
                  <a:srgbClr val="FFFF00"/>
                </a:solidFill>
              </a:rPr>
              <a:t>ΙΚΑΝΟΤΗΤΑ</a:t>
            </a:r>
          </a:p>
          <a:p>
            <a:pPr marL="0" indent="0">
              <a:lnSpc>
                <a:spcPct val="80000"/>
              </a:lnSpc>
              <a:buFont typeface="Wingdings 2" pitchFamily="18" charset="2"/>
              <a:buNone/>
            </a:pPr>
            <a:endParaRPr lang="el-GR" sz="600" smtClean="0"/>
          </a:p>
        </p:txBody>
      </p:sp>
      <p:sp>
        <p:nvSpPr>
          <p:cNvPr id="6" name="Θέση περιεχομένου 5"/>
          <p:cNvSpPr>
            <a:spLocks noGrp="1"/>
          </p:cNvSpPr>
          <p:nvPr>
            <p:ph sz="quarter" idx="4294967295"/>
          </p:nvPr>
        </p:nvSpPr>
        <p:spPr>
          <a:xfrm>
            <a:off x="250825" y="1844675"/>
            <a:ext cx="4040188" cy="1871663"/>
          </a:xfrm>
        </p:spPr>
        <p:txBody>
          <a:bodyPr>
            <a:normAutofit lnSpcReduction="10000"/>
          </a:bodyPr>
          <a:lstStyle/>
          <a:p>
            <a:pPr marL="285750" lvl="1" indent="-285750" defTabSz="889000">
              <a:lnSpc>
                <a:spcPct val="80000"/>
              </a:lnSpc>
              <a:spcBef>
                <a:spcPct val="0"/>
              </a:spcBef>
              <a:spcAft>
                <a:spcPct val="15000"/>
              </a:spcAft>
              <a:buFont typeface="Wingdings" pitchFamily="2" charset="2"/>
              <a:buChar char="q"/>
            </a:pPr>
            <a:r>
              <a:rPr lang="el-GR" sz="1600" smtClean="0"/>
              <a:t> «Υπάρχουν άνθρωποι στη ζωή σας με τους οποίους έχετε στενή σχέση;»</a:t>
            </a:r>
          </a:p>
          <a:p>
            <a:pPr marL="285750" lvl="1" indent="-285750" defTabSz="889000">
              <a:lnSpc>
                <a:spcPct val="80000"/>
              </a:lnSpc>
              <a:spcBef>
                <a:spcPct val="0"/>
              </a:spcBef>
              <a:spcAft>
                <a:spcPct val="15000"/>
              </a:spcAft>
              <a:buFont typeface="Wingdings" pitchFamily="2" charset="2"/>
              <a:buChar char="q"/>
            </a:pPr>
            <a:r>
              <a:rPr lang="el-GR" sz="1600" smtClean="0"/>
              <a:t>«Σε ποιο βαθμό αισθάνεστε ότι σας αγαπούν και σας αποδέχονται οι άνθρωποι στη ζωή σας;»</a:t>
            </a:r>
          </a:p>
          <a:p>
            <a:pPr marL="285750" lvl="1" indent="-285750" defTabSz="889000">
              <a:lnSpc>
                <a:spcPct val="80000"/>
              </a:lnSpc>
              <a:spcBef>
                <a:spcPct val="0"/>
              </a:spcBef>
              <a:spcAft>
                <a:spcPct val="15000"/>
              </a:spcAft>
              <a:buFont typeface="Wingdings" pitchFamily="2" charset="2"/>
              <a:buChar char="q"/>
            </a:pPr>
            <a:r>
              <a:rPr lang="el-GR" sz="1600" smtClean="0"/>
              <a:t> « οι σχέσεις που έχετε αυτή τη χρονική περίοδο, σας προκαλούν προβλήματα;»</a:t>
            </a:r>
          </a:p>
          <a:p>
            <a:pPr marL="285750" lvl="1" indent="-285750" defTabSz="889000">
              <a:lnSpc>
                <a:spcPct val="80000"/>
              </a:lnSpc>
              <a:spcBef>
                <a:spcPct val="0"/>
              </a:spcBef>
              <a:spcAft>
                <a:spcPct val="15000"/>
              </a:spcAft>
              <a:buFont typeface="Wingdings" pitchFamily="2" charset="2"/>
              <a:buChar char="q"/>
            </a:pPr>
            <a:r>
              <a:rPr lang="el-GR" sz="1600" smtClean="0"/>
              <a:t> ….</a:t>
            </a:r>
          </a:p>
          <a:p>
            <a:pPr marL="547688" indent="-411163" defTabSz="889000">
              <a:lnSpc>
                <a:spcPct val="90000"/>
              </a:lnSpc>
            </a:pPr>
            <a:endParaRPr lang="el-GR" sz="2400" smtClean="0"/>
          </a:p>
        </p:txBody>
      </p:sp>
      <p:sp>
        <p:nvSpPr>
          <p:cNvPr id="8" name="Θέση περιεχομένου 7"/>
          <p:cNvSpPr>
            <a:spLocks noGrp="1"/>
          </p:cNvSpPr>
          <p:nvPr>
            <p:ph sz="quarter" idx="4294967295"/>
          </p:nvPr>
        </p:nvSpPr>
        <p:spPr>
          <a:xfrm>
            <a:off x="4140200" y="1862138"/>
            <a:ext cx="3556000" cy="2027237"/>
          </a:xfrm>
        </p:spPr>
        <p:txBody>
          <a:bodyPr>
            <a:normAutofit lnSpcReduction="10000"/>
          </a:bodyPr>
          <a:lstStyle/>
          <a:p>
            <a:pPr marL="547688" indent="-411163">
              <a:lnSpc>
                <a:spcPct val="80000"/>
              </a:lnSpc>
              <a:buFont typeface="Wingdings" pitchFamily="2" charset="2"/>
              <a:buChar char="q"/>
            </a:pPr>
            <a:r>
              <a:rPr lang="el-GR" sz="1700" smtClean="0"/>
              <a:t> </a:t>
            </a:r>
            <a:r>
              <a:rPr lang="el-GR" sz="1600" smtClean="0"/>
              <a:t>«ποια είναι τα πράγματα που πρέπει να κάνετε για να αισθάνεστε σημαντικός;»</a:t>
            </a:r>
          </a:p>
          <a:p>
            <a:pPr marL="547688" indent="-411163">
              <a:lnSpc>
                <a:spcPct val="80000"/>
              </a:lnSpc>
              <a:buFont typeface="Wingdings" pitchFamily="2" charset="2"/>
              <a:buChar char="q"/>
            </a:pPr>
            <a:r>
              <a:rPr lang="el-GR" sz="1600" smtClean="0"/>
              <a:t>«υπάρχει κάτι που να εμπλέκεται με την ικανότητά σας να διεκπεραιώσετε αυτές τις δραστηριότητες;»</a:t>
            </a:r>
          </a:p>
          <a:p>
            <a:pPr marL="547688" indent="-411163">
              <a:lnSpc>
                <a:spcPct val="80000"/>
              </a:lnSpc>
              <a:buFont typeface="Wingdings" pitchFamily="2" charset="2"/>
              <a:buChar char="q"/>
            </a:pPr>
            <a:r>
              <a:rPr lang="el-GR" sz="1600" smtClean="0"/>
              <a:t>«πόσο σημαντικό είναι για εσάς να γνωρίζετε ότι οι άλλοι εκτιμούν τη δουλειά σας;»</a:t>
            </a:r>
          </a:p>
        </p:txBody>
      </p:sp>
      <p:sp>
        <p:nvSpPr>
          <p:cNvPr id="9" name="TextBox 8"/>
          <p:cNvSpPr txBox="1"/>
          <p:nvPr/>
        </p:nvSpPr>
        <p:spPr>
          <a:xfrm>
            <a:off x="468313" y="3660775"/>
            <a:ext cx="3024187" cy="338138"/>
          </a:xfrm>
          <a:prstGeom prst="rect">
            <a:avLst/>
          </a:prstGeom>
          <a:noFill/>
        </p:spPr>
        <p:txBody>
          <a:bodyPr>
            <a:spAutoFit/>
          </a:bodyPr>
          <a:lstStyle/>
          <a:p>
            <a:pPr algn="ctr" fontAlgn="auto">
              <a:lnSpc>
                <a:spcPct val="80000"/>
              </a:lnSpc>
              <a:spcBef>
                <a:spcPct val="20000"/>
              </a:spcBef>
              <a:spcAft>
                <a:spcPts val="0"/>
              </a:spcAft>
              <a:buClr>
                <a:schemeClr val="tx1">
                  <a:shade val="95000"/>
                </a:schemeClr>
              </a:buClr>
              <a:buSzPct val="65000"/>
              <a:defRPr/>
            </a:pPr>
            <a:r>
              <a:rPr lang="el-GR" sz="2000" b="1" cap="all" dirty="0">
                <a:solidFill>
                  <a:srgbClr val="FFFF00"/>
                </a:solidFill>
                <a:latin typeface="+mn-lt"/>
                <a:cs typeface="+mn-cs"/>
              </a:rPr>
              <a:t>ΑΡΕΤΗ </a:t>
            </a:r>
          </a:p>
        </p:txBody>
      </p:sp>
      <p:sp>
        <p:nvSpPr>
          <p:cNvPr id="67592" name="TextBox 9"/>
          <p:cNvSpPr txBox="1">
            <a:spLocks noChangeArrowheads="1"/>
          </p:cNvSpPr>
          <p:nvPr/>
        </p:nvSpPr>
        <p:spPr bwMode="auto">
          <a:xfrm>
            <a:off x="323850" y="4005263"/>
            <a:ext cx="3816350" cy="2554287"/>
          </a:xfrm>
          <a:prstGeom prst="rect">
            <a:avLst/>
          </a:prstGeom>
          <a:noFill/>
          <a:ln w="9525">
            <a:noFill/>
            <a:miter lim="800000"/>
            <a:headEnd/>
            <a:tailEnd/>
          </a:ln>
        </p:spPr>
        <p:txBody>
          <a:bodyPr>
            <a:spAutoFit/>
          </a:bodyPr>
          <a:lstStyle/>
          <a:p>
            <a:pPr marL="285750" indent="-285750">
              <a:buFont typeface="Wingdings" pitchFamily="2" charset="2"/>
              <a:buChar char="q"/>
            </a:pPr>
            <a:r>
              <a:rPr lang="el-GR" sz="1600">
                <a:latin typeface="Times New Roman" pitchFamily="18" charset="0"/>
              </a:rPr>
              <a:t>«πως πρέπει να ζείτε για να θεωρείτε τον εαυτό σας καλό άνθρωπο;»</a:t>
            </a:r>
          </a:p>
          <a:p>
            <a:pPr marL="285750" indent="-285750">
              <a:buFont typeface="Wingdings" pitchFamily="2" charset="2"/>
              <a:buChar char="q"/>
            </a:pPr>
            <a:r>
              <a:rPr lang="el-GR" sz="1600">
                <a:latin typeface="Times New Roman" pitchFamily="18" charset="0"/>
              </a:rPr>
              <a:t> «ποιες οι ηθικές αρχές που κυβερνούν τη ζωή σας;»</a:t>
            </a:r>
          </a:p>
          <a:p>
            <a:pPr marL="285750" indent="-285750">
              <a:buFont typeface="Wingdings" pitchFamily="2" charset="2"/>
              <a:buChar char="q"/>
            </a:pPr>
            <a:r>
              <a:rPr lang="el-GR" sz="1600">
                <a:latin typeface="Times New Roman" pitchFamily="18" charset="0"/>
              </a:rPr>
              <a:t> «ποιες δυσκολίες βιώνετε προκειμένου να ανταποκριθείτε στις ηθικές σας αρχές;»</a:t>
            </a:r>
          </a:p>
          <a:p>
            <a:pPr marL="285750" indent="-285750">
              <a:buFont typeface="Wingdings" pitchFamily="2" charset="2"/>
              <a:buChar char="q"/>
            </a:pPr>
            <a:r>
              <a:rPr lang="el-GR" sz="1600">
                <a:latin typeface="Times New Roman" pitchFamily="18" charset="0"/>
              </a:rPr>
              <a:t>«πως θα μπορούσαν οι νοσηλευτές να σας βοηθήσουν να ζήσετε σύμφωνα με τα ηθικά σας πρότυπα;»</a:t>
            </a:r>
          </a:p>
        </p:txBody>
      </p:sp>
      <p:sp>
        <p:nvSpPr>
          <p:cNvPr id="67593" name="Ορθογώνιο 10"/>
          <p:cNvSpPr>
            <a:spLocks noChangeArrowheads="1"/>
          </p:cNvSpPr>
          <p:nvPr/>
        </p:nvSpPr>
        <p:spPr bwMode="auto">
          <a:xfrm>
            <a:off x="468313" y="1052513"/>
            <a:ext cx="3598862" cy="369887"/>
          </a:xfrm>
          <a:prstGeom prst="rect">
            <a:avLst/>
          </a:prstGeom>
          <a:noFill/>
          <a:ln w="9525">
            <a:noFill/>
            <a:miter lim="800000"/>
            <a:headEnd/>
            <a:tailEnd/>
          </a:ln>
        </p:spPr>
        <p:txBody>
          <a:bodyPr>
            <a:spAutoFit/>
          </a:bodyPr>
          <a:lstStyle/>
          <a:p>
            <a:pPr marL="136525">
              <a:buSzPct val="100000"/>
            </a:pPr>
            <a:r>
              <a:rPr lang="el-GR">
                <a:latin typeface="Times New Roman" pitchFamily="18" charset="0"/>
              </a:rPr>
              <a:t>Ο νοσηλευτής διερευνά:</a:t>
            </a:r>
          </a:p>
        </p:txBody>
      </p:sp>
      <p:sp>
        <p:nvSpPr>
          <p:cNvPr id="12" name="TextBox 11"/>
          <p:cNvSpPr txBox="1"/>
          <p:nvPr/>
        </p:nvSpPr>
        <p:spPr>
          <a:xfrm>
            <a:off x="5148263" y="3605213"/>
            <a:ext cx="3168650" cy="400050"/>
          </a:xfrm>
          <a:prstGeom prst="rect">
            <a:avLst/>
          </a:prstGeom>
          <a:noFill/>
        </p:spPr>
        <p:txBody>
          <a:bodyPr>
            <a:spAutoFit/>
          </a:bodyPr>
          <a:lstStyle/>
          <a:p>
            <a:pPr algn="ctr" fontAlgn="auto">
              <a:spcBef>
                <a:spcPts val="0"/>
              </a:spcBef>
              <a:spcAft>
                <a:spcPts val="0"/>
              </a:spcAft>
              <a:defRPr/>
            </a:pPr>
            <a:r>
              <a:rPr lang="el-GR" sz="2000" b="1" cap="all" dirty="0">
                <a:solidFill>
                  <a:srgbClr val="FFFF00"/>
                </a:solidFill>
                <a:latin typeface="+mn-lt"/>
                <a:cs typeface="+mn-cs"/>
              </a:rPr>
              <a:t>ΔΥΝΑΜΗ</a:t>
            </a:r>
          </a:p>
        </p:txBody>
      </p:sp>
      <p:sp>
        <p:nvSpPr>
          <p:cNvPr id="67595" name="TextBox 12"/>
          <p:cNvSpPr txBox="1">
            <a:spLocks noChangeArrowheads="1"/>
          </p:cNvSpPr>
          <p:nvPr/>
        </p:nvSpPr>
        <p:spPr bwMode="auto">
          <a:xfrm>
            <a:off x="4643438" y="4076700"/>
            <a:ext cx="4392612" cy="2554288"/>
          </a:xfrm>
          <a:prstGeom prst="rect">
            <a:avLst/>
          </a:prstGeom>
          <a:noFill/>
          <a:ln w="9525">
            <a:noFill/>
            <a:miter lim="800000"/>
            <a:headEnd/>
            <a:tailEnd/>
          </a:ln>
        </p:spPr>
        <p:txBody>
          <a:bodyPr>
            <a:spAutoFit/>
          </a:bodyPr>
          <a:lstStyle/>
          <a:p>
            <a:pPr marL="285750" indent="-285750">
              <a:buFont typeface="Wingdings" pitchFamily="2" charset="2"/>
              <a:buChar char="q"/>
            </a:pPr>
            <a:r>
              <a:rPr lang="el-GR" sz="1600">
                <a:latin typeface="Times New Roman" pitchFamily="18" charset="0"/>
              </a:rPr>
              <a:t>«πόσο σημαντικό είναι για εσάς να ελέγχετε τη ζωή σας;»</a:t>
            </a:r>
          </a:p>
          <a:p>
            <a:pPr marL="285750" indent="-285750">
              <a:buFont typeface="Wingdings" pitchFamily="2" charset="2"/>
              <a:buChar char="q"/>
            </a:pPr>
            <a:r>
              <a:rPr lang="el-GR" sz="1600">
                <a:latin typeface="Times New Roman" pitchFamily="18" charset="0"/>
              </a:rPr>
              <a:t>«σε ποια έκταση αισθανόσαστε ότι ελέγχατε τη ζωή σας (υγεία) πριν από αυτή την ασθένεια;»</a:t>
            </a:r>
          </a:p>
          <a:p>
            <a:pPr marL="285750" indent="-285750">
              <a:buFont typeface="Wingdings" pitchFamily="2" charset="2"/>
              <a:buChar char="q"/>
            </a:pPr>
            <a:r>
              <a:rPr lang="el-GR" sz="1600">
                <a:latin typeface="Times New Roman" pitchFamily="18" charset="0"/>
              </a:rPr>
              <a:t>«σε ποια έκταση ελέγχετε τη ζωή σας τώρα;»</a:t>
            </a:r>
          </a:p>
          <a:p>
            <a:pPr marL="285750" indent="-285750">
              <a:buFont typeface="Wingdings" pitchFamily="2" charset="2"/>
              <a:buChar char="q"/>
            </a:pPr>
            <a:r>
              <a:rPr lang="el-GR" sz="1600">
                <a:latin typeface="Times New Roman" pitchFamily="18" charset="0"/>
              </a:rPr>
              <a:t>«τι σας κάνει να αισθάνεστε ότι δεν έχετε τον έλεγχο; Πως θα μπορούσατε να το αλλάξετε; Πως μπορούν οι νοσηλευτές να σας βοηθήσουν;»</a:t>
            </a:r>
          </a:p>
          <a:p>
            <a:pPr marL="285750" indent="-285750">
              <a:buFont typeface="Wingdings" pitchFamily="2" charset="2"/>
              <a:buChar char="q"/>
            </a:pPr>
            <a:endParaRPr lang="el-GR" sz="160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74663" y="266700"/>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7" name="Θέση περιεχομένου 6"/>
          <p:cNvSpPr>
            <a:spLocks noGrp="1"/>
          </p:cNvSpPr>
          <p:nvPr>
            <p:ph idx="4294967295"/>
          </p:nvPr>
        </p:nvSpPr>
        <p:spPr>
          <a:xfrm>
            <a:off x="179388" y="1557338"/>
            <a:ext cx="8785225" cy="4708525"/>
          </a:xfrm>
        </p:spPr>
        <p:txBody>
          <a:bodyPr>
            <a:normAutofit/>
          </a:bodyPr>
          <a:lstStyle/>
          <a:p>
            <a:pPr marL="547688" indent="-411163">
              <a:lnSpc>
                <a:spcPct val="80000"/>
              </a:lnSpc>
              <a:buSzPct val="100000"/>
              <a:buFont typeface="Wingdings 2" pitchFamily="18" charset="2"/>
              <a:buChar char="?"/>
            </a:pPr>
            <a:r>
              <a:rPr lang="el-GR" sz="2300" smtClean="0"/>
              <a:t> </a:t>
            </a:r>
            <a:r>
              <a:rPr lang="el-GR" sz="2300" i="1" smtClean="0">
                <a:solidFill>
                  <a:srgbClr val="FFFF00"/>
                </a:solidFill>
                <a:effectLst>
                  <a:outerShdw blurRad="38100" dist="38100" dir="2700000" algn="tl">
                    <a:srgbClr val="C0C0C0"/>
                  </a:outerShdw>
                </a:effectLst>
              </a:rPr>
              <a:t>Εκτέλεση του Ρόλου:</a:t>
            </a:r>
          </a:p>
          <a:p>
            <a:pPr marL="547688" indent="-411163" algn="just">
              <a:lnSpc>
                <a:spcPct val="80000"/>
              </a:lnSpc>
              <a:buSzPct val="100000"/>
              <a:buFont typeface="Wingdings 2" pitchFamily="18" charset="2"/>
              <a:buNone/>
            </a:pPr>
            <a:r>
              <a:rPr lang="el-GR" sz="1800" smtClean="0"/>
              <a:t>Η ικανότητα για την επιτυχή εκπλήρωση των κοινωνικών προσδοκιών των σχετικών με συγκεκριμένες συμπεριφορές εκτέλεσης ρόλου, μειώνεται εύκολα από μια νόσο ή ένα τραύμα.</a:t>
            </a:r>
          </a:p>
          <a:p>
            <a:pPr marL="547688" indent="-411163">
              <a:lnSpc>
                <a:spcPct val="130000"/>
              </a:lnSpc>
              <a:buClr>
                <a:srgbClr val="FFC000"/>
              </a:buClr>
              <a:buSzPct val="100000"/>
              <a:buFont typeface="Wingdings" pitchFamily="2" charset="2"/>
              <a:buChar char="§"/>
            </a:pPr>
            <a:r>
              <a:rPr lang="el-GR" sz="1600" i="1" smtClean="0">
                <a:solidFill>
                  <a:srgbClr val="FFC000"/>
                </a:solidFill>
              </a:rPr>
              <a:t>«</a:t>
            </a:r>
            <a:r>
              <a:rPr lang="el-GR" sz="1800" i="1" smtClean="0">
                <a:solidFill>
                  <a:srgbClr val="FFC000"/>
                </a:solidFill>
              </a:rPr>
              <a:t>ποιοι κύριοι ρόλοι σας χαρακτηρίζουν;»</a:t>
            </a:r>
          </a:p>
          <a:p>
            <a:pPr marL="547688" indent="-411163">
              <a:lnSpc>
                <a:spcPct val="130000"/>
              </a:lnSpc>
              <a:buClr>
                <a:srgbClr val="FFC000"/>
              </a:buClr>
              <a:buSzPct val="100000"/>
              <a:buFont typeface="Wingdings" pitchFamily="2" charset="2"/>
              <a:buChar char="§"/>
            </a:pPr>
            <a:r>
              <a:rPr lang="el-GR" sz="1800" i="1" smtClean="0">
                <a:solidFill>
                  <a:srgbClr val="FFC000"/>
                </a:solidFill>
              </a:rPr>
              <a:t>«πόσο σημαντικό είναι για εσάς να είστε καλός σε κάθε έναν από αυτούς τους ρόλους;»</a:t>
            </a:r>
          </a:p>
          <a:p>
            <a:pPr marL="547688" indent="-411163">
              <a:lnSpc>
                <a:spcPct val="130000"/>
              </a:lnSpc>
              <a:buClr>
                <a:srgbClr val="FFC000"/>
              </a:buClr>
              <a:buSzPct val="100000"/>
              <a:buFont typeface="Wingdings" pitchFamily="2" charset="2"/>
              <a:buChar char="§"/>
            </a:pPr>
            <a:r>
              <a:rPr lang="el-GR" sz="1800" i="1" smtClean="0">
                <a:solidFill>
                  <a:srgbClr val="FFC000"/>
                </a:solidFill>
              </a:rPr>
              <a:t>«πόσο επιτυχημένος νομίζετε ότι είστε σε κάθε έναν από αυτούς τους ρόλους;»</a:t>
            </a:r>
          </a:p>
          <a:p>
            <a:pPr marL="547688" indent="-411163">
              <a:lnSpc>
                <a:spcPct val="130000"/>
              </a:lnSpc>
              <a:buClr>
                <a:srgbClr val="FFC000"/>
              </a:buClr>
              <a:buSzPct val="100000"/>
              <a:buFont typeface="Wingdings" pitchFamily="2" charset="2"/>
              <a:buChar char="§"/>
            </a:pPr>
            <a:r>
              <a:rPr lang="el-GR" sz="1800" i="1" smtClean="0">
                <a:solidFill>
                  <a:srgbClr val="FFC000"/>
                </a:solidFill>
              </a:rPr>
              <a:t>«ποιους ρόλους ή προσδοκίες θα θέλατε να αλλάξετε εάν μπορούσατε;»</a:t>
            </a:r>
          </a:p>
          <a:p>
            <a:pPr marL="547688" indent="-411163">
              <a:lnSpc>
                <a:spcPct val="130000"/>
              </a:lnSpc>
              <a:buClr>
                <a:srgbClr val="FFC000"/>
              </a:buClr>
              <a:buSzPct val="100000"/>
              <a:buFont typeface="Wingdings" pitchFamily="2" charset="2"/>
              <a:buChar char="§"/>
            </a:pPr>
            <a:r>
              <a:rPr lang="el-GR" sz="1800" i="1" smtClean="0">
                <a:solidFill>
                  <a:srgbClr val="FFC000"/>
                </a:solidFill>
              </a:rPr>
              <a:t>Εάν αισθάνεστε λιγότερο επιτυχημένος σε κάποιους από αυτούς τους ρόλους, γιατί; Τι σας εμπόδισε από το να είστε περισσότερο επιτυχημένος; Τι μπορείτε να κάνετε γι’ αυτό; Πως μπορώ να σας βοηθήσω;»</a:t>
            </a:r>
          </a:p>
          <a:p>
            <a:pPr marL="547688" indent="-411163">
              <a:lnSpc>
                <a:spcPct val="80000"/>
              </a:lnSpc>
              <a:buSzPct val="100000"/>
              <a:buFont typeface="Wingdings 2" pitchFamily="18" charset="2"/>
              <a:buNone/>
            </a:pPr>
            <a:endParaRPr lang="el-GR" sz="1600" smtClean="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pic>
        <p:nvPicPr>
          <p:cNvPr id="4" name="Θέση περιεχομένου 3"/>
          <p:cNvPicPr>
            <a:picLocks noGrp="1" noChangeAspect="1"/>
          </p:cNvPicPr>
          <p:nvPr>
            <p:ph idx="4294967295"/>
          </p:nvPr>
        </p:nvPicPr>
        <p:blipFill rotWithShape="1">
          <a:blip r:embed="rId2" cstate="print">
            <a:extLst>
              <a:ext uri="{BEBA8EAE-BF5A-486C-A8C5-ECC9F3942E4B}"/>
              <a:ext uri="{28A0092B-C50C-407E-A947-70E740481C1C}"/>
            </a:extLst>
          </a:blip>
          <a:srcRect/>
          <a:stretch/>
        </p:blipFill>
        <p:spPr>
          <a:xfrm>
            <a:off x="107504" y="1556792"/>
            <a:ext cx="7897583" cy="4752528"/>
          </a:xfrm>
          <a:prstGeom prst="roundRect">
            <a:avLst>
              <a:gd name="adj" fmla="val 8594"/>
            </a:avLst>
          </a:prstGeom>
          <a:solidFill>
            <a:srgbClr val="FFFFFF">
              <a:shade val="85000"/>
            </a:srgbClr>
          </a:solidFill>
          <a:effectLst>
            <a:reflection blurRad="12700" stA="38000" endPos="28000" dist="5000" dir="5400000" sy="-100000" algn="bl" rotWithShape="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title" idx="4294967295"/>
          </p:nvPr>
        </p:nvSpPr>
        <p:spPr>
          <a:xfrm>
            <a:off x="457200" y="273050"/>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0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Αυτοαντίληψη</a:t>
            </a:r>
          </a:p>
        </p:txBody>
      </p:sp>
      <p:sp>
        <p:nvSpPr>
          <p:cNvPr id="43011" name="15 - Θέση περιεχομένου"/>
          <p:cNvSpPr>
            <a:spLocks noGrp="1"/>
          </p:cNvSpPr>
          <p:nvPr>
            <p:ph sz="quarter" idx="4294967295"/>
          </p:nvPr>
        </p:nvSpPr>
        <p:spPr>
          <a:xfrm>
            <a:off x="4645025" y="1517650"/>
            <a:ext cx="4041775" cy="1982788"/>
          </a:xfrm>
        </p:spPr>
        <p:txBody>
          <a:bodyPr/>
          <a:lstStyle/>
          <a:p>
            <a:pPr marL="547688" indent="-411163">
              <a:buFont typeface="Wingdings 2" pitchFamily="18" charset="2"/>
              <a:buNone/>
            </a:pPr>
            <a:r>
              <a:rPr lang="el-GR" sz="2400" smtClean="0"/>
              <a:t>	</a:t>
            </a:r>
          </a:p>
        </p:txBody>
      </p:sp>
      <p:graphicFrame>
        <p:nvGraphicFramePr>
          <p:cNvPr id="21" name="20 - Διάγραμμα"/>
          <p:cNvGraphicFramePr/>
          <p:nvPr/>
        </p:nvGraphicFramePr>
        <p:xfrm>
          <a:off x="323528" y="1124744"/>
          <a:ext cx="835292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320040"/>
            <a:ext cx="7242048" cy="465754"/>
          </a:xfrm>
        </p:spPr>
        <p:txBody>
          <a:bodyPr>
            <a:normAutofit fontScale="90000"/>
          </a:bodyPr>
          <a:lstStyle/>
          <a:p>
            <a:pPr algn="ctr" fontAlgn="auto">
              <a:spcAft>
                <a:spcPts val="0"/>
              </a:spcAft>
              <a:defRPr/>
            </a:pPr>
            <a:r>
              <a:rPr lang="el-GR" dirty="0" err="1" smtClean="0"/>
              <a:t>Αυτοαντιληψη</a:t>
            </a:r>
            <a:r>
              <a:rPr lang="el-GR" dirty="0" smtClean="0"/>
              <a:t> (7)</a:t>
            </a:r>
            <a:endParaRPr lang="el-GR" dirty="0"/>
          </a:p>
        </p:txBody>
      </p:sp>
      <p:sp>
        <p:nvSpPr>
          <p:cNvPr id="4" name="3 - Θέση κειμένου"/>
          <p:cNvSpPr>
            <a:spLocks noGrp="1"/>
          </p:cNvSpPr>
          <p:nvPr>
            <p:ph type="body" idx="4294967295"/>
          </p:nvPr>
        </p:nvSpPr>
        <p:spPr>
          <a:xfrm>
            <a:off x="428625" y="2000250"/>
            <a:ext cx="3521075" cy="4857750"/>
          </a:xfrm>
          <a:ln w="12700" cap="flat" algn="ctr">
            <a:solidFill>
              <a:schemeClr val="tx2"/>
            </a:solidFill>
          </a:ln>
        </p:spPr>
        <p:txBody>
          <a:bodyPr anchor="ctr">
            <a:normAutofit lnSpcReduction="10000"/>
          </a:bodyPr>
          <a:lstStyle/>
          <a:p>
            <a:pPr marL="0" indent="0" fontAlgn="auto">
              <a:spcAft>
                <a:spcPts val="0"/>
              </a:spcAft>
              <a:buFont typeface="Wingdings 2"/>
              <a:buNone/>
              <a:defRPr/>
            </a:pPr>
            <a:endParaRPr lang="el-GR" sz="1800" b="1" dirty="0" smtClean="0">
              <a:solidFill>
                <a:schemeClr val="tx2"/>
              </a:solidFill>
            </a:endParaRPr>
          </a:p>
          <a:p>
            <a:pPr marL="0" indent="0" fontAlgn="auto">
              <a:spcAft>
                <a:spcPts val="0"/>
              </a:spcAft>
              <a:buFont typeface="Wingdings 2"/>
              <a:buNone/>
              <a:defRPr/>
            </a:pPr>
            <a:r>
              <a:rPr lang="el-GR" sz="1800" b="1" dirty="0" smtClean="0">
                <a:solidFill>
                  <a:schemeClr val="tx2"/>
                </a:solidFill>
              </a:rPr>
              <a:t>* Άρνηση για επαφή ή θέα ενός μέρους του σώματος</a:t>
            </a:r>
          </a:p>
          <a:p>
            <a:pPr marL="0" indent="0" fontAlgn="auto">
              <a:spcAft>
                <a:spcPts val="0"/>
              </a:spcAft>
              <a:buFont typeface="Wingdings 2"/>
              <a:buNone/>
              <a:defRPr/>
            </a:pPr>
            <a:r>
              <a:rPr lang="en-US" sz="1800" b="1" dirty="0" smtClean="0">
                <a:solidFill>
                  <a:schemeClr val="tx2"/>
                </a:solidFill>
              </a:rPr>
              <a:t>* </a:t>
            </a:r>
            <a:r>
              <a:rPr lang="el-GR" sz="1800" b="1" dirty="0" smtClean="0">
                <a:solidFill>
                  <a:schemeClr val="tx2"/>
                </a:solidFill>
              </a:rPr>
              <a:t>Άρνηση της θέας στον καθρέπτη</a:t>
            </a:r>
          </a:p>
          <a:p>
            <a:pPr marL="0" indent="0" fontAlgn="auto">
              <a:spcAft>
                <a:spcPts val="0"/>
              </a:spcAft>
              <a:buFont typeface="Wingdings 2"/>
              <a:buNone/>
              <a:defRPr/>
            </a:pPr>
            <a:r>
              <a:rPr lang="en-US" sz="1800" b="1" dirty="0" smtClean="0">
                <a:solidFill>
                  <a:schemeClr val="tx2"/>
                </a:solidFill>
              </a:rPr>
              <a:t>* </a:t>
            </a:r>
            <a:r>
              <a:rPr lang="el-GR" sz="1800" b="1" dirty="0" smtClean="0">
                <a:solidFill>
                  <a:schemeClr val="tx2"/>
                </a:solidFill>
              </a:rPr>
              <a:t>Άρνηση των προσπαθειών αποκατάστασης </a:t>
            </a:r>
          </a:p>
          <a:p>
            <a:pPr marL="0" indent="0" fontAlgn="auto">
              <a:spcAft>
                <a:spcPts val="0"/>
              </a:spcAft>
              <a:buFont typeface="Wingdings 2"/>
              <a:buNone/>
              <a:defRPr/>
            </a:pPr>
            <a:r>
              <a:rPr lang="en-US" sz="1800" b="1" dirty="0" smtClean="0">
                <a:solidFill>
                  <a:schemeClr val="tx2"/>
                </a:solidFill>
              </a:rPr>
              <a:t>* </a:t>
            </a:r>
            <a:r>
              <a:rPr lang="el-GR" sz="1800" b="1" dirty="0" smtClean="0">
                <a:solidFill>
                  <a:schemeClr val="tx2"/>
                </a:solidFill>
              </a:rPr>
              <a:t>Σημάδια θρήνου-πένθους, απόγνωσης, θυμού</a:t>
            </a:r>
          </a:p>
          <a:p>
            <a:pPr marL="0" indent="0" fontAlgn="auto">
              <a:spcAft>
                <a:spcPts val="0"/>
              </a:spcAft>
              <a:buFont typeface="Wingdings 2"/>
              <a:buNone/>
              <a:defRPr/>
            </a:pPr>
            <a:r>
              <a:rPr lang="en-US" sz="1800" b="1" dirty="0" smtClean="0">
                <a:solidFill>
                  <a:schemeClr val="tx2"/>
                </a:solidFill>
              </a:rPr>
              <a:t>* </a:t>
            </a:r>
            <a:r>
              <a:rPr lang="el-GR" sz="1800" b="1" dirty="0" smtClean="0">
                <a:solidFill>
                  <a:schemeClr val="tx2"/>
                </a:solidFill>
              </a:rPr>
              <a:t>Ακατάλληλες προσπάθειες για αυτοδιαχείριση της θεραπείας</a:t>
            </a:r>
          </a:p>
          <a:p>
            <a:pPr marL="0" indent="0" fontAlgn="auto">
              <a:spcAft>
                <a:spcPts val="0"/>
              </a:spcAft>
              <a:buFont typeface="Wingdings 2"/>
              <a:buNone/>
              <a:defRPr/>
            </a:pPr>
            <a:r>
              <a:rPr lang="en-US" sz="1800" b="1" dirty="0" smtClean="0">
                <a:solidFill>
                  <a:schemeClr val="tx2"/>
                </a:solidFill>
              </a:rPr>
              <a:t>* </a:t>
            </a:r>
            <a:r>
              <a:rPr lang="el-GR" sz="1800" b="1" dirty="0" smtClean="0">
                <a:solidFill>
                  <a:schemeClr val="tx2"/>
                </a:solidFill>
              </a:rPr>
              <a:t>Αυξανόμενη εξάρτηση από τους άλλους</a:t>
            </a:r>
          </a:p>
          <a:p>
            <a:pPr marL="0" indent="0" fontAlgn="auto">
              <a:spcAft>
                <a:spcPts val="0"/>
              </a:spcAft>
              <a:buFont typeface="Wingdings 2"/>
              <a:buNone/>
              <a:defRPr/>
            </a:pPr>
            <a:r>
              <a:rPr lang="en-US" sz="1800" b="1" dirty="0" smtClean="0">
                <a:solidFill>
                  <a:schemeClr val="tx2"/>
                </a:solidFill>
              </a:rPr>
              <a:t>* </a:t>
            </a:r>
            <a:r>
              <a:rPr lang="el-GR" sz="1800" b="1" dirty="0" smtClean="0">
                <a:solidFill>
                  <a:schemeClr val="tx2"/>
                </a:solidFill>
              </a:rPr>
              <a:t>Αυτοκαταστροφική συμπεριφορά</a:t>
            </a:r>
          </a:p>
          <a:p>
            <a:pPr marL="0" indent="0" fontAlgn="auto">
              <a:spcAft>
                <a:spcPts val="0"/>
              </a:spcAft>
              <a:buFont typeface="Arial" charset="0"/>
              <a:buChar char="•"/>
              <a:defRPr/>
            </a:pPr>
            <a:endParaRPr lang="el-GR" sz="1800" b="1" dirty="0" smtClean="0">
              <a:solidFill>
                <a:schemeClr val="tx2"/>
              </a:solidFill>
            </a:endParaRPr>
          </a:p>
          <a:p>
            <a:pPr marL="0" indent="0" fontAlgn="auto">
              <a:spcAft>
                <a:spcPts val="0"/>
              </a:spcAft>
              <a:buFont typeface="Arial" charset="0"/>
              <a:buChar char="•"/>
              <a:defRPr/>
            </a:pPr>
            <a:endParaRPr lang="el-GR" sz="1800" b="1" dirty="0">
              <a:solidFill>
                <a:schemeClr val="tx2"/>
              </a:solidFill>
            </a:endParaRPr>
          </a:p>
        </p:txBody>
      </p:sp>
      <p:sp>
        <p:nvSpPr>
          <p:cNvPr id="108548" name="4 - Θέση κειμένου"/>
          <p:cNvSpPr>
            <a:spLocks noGrp="1"/>
          </p:cNvSpPr>
          <p:nvPr>
            <p:ph type="body" sz="half" idx="4294967295"/>
          </p:nvPr>
        </p:nvSpPr>
        <p:spPr>
          <a:xfrm>
            <a:off x="4178300" y="2000250"/>
            <a:ext cx="3521075" cy="4643438"/>
          </a:xfrm>
          <a:ln w="12700" cap="flat" algn="ctr">
            <a:solidFill>
              <a:schemeClr val="tx2"/>
            </a:solidFill>
          </a:ln>
        </p:spPr>
        <p:txBody>
          <a:bodyPr anchor="ctr"/>
          <a:lstStyle/>
          <a:p>
            <a:pPr marL="0" indent="0">
              <a:buFont typeface="Wingdings 2" pitchFamily="18" charset="2"/>
              <a:buNone/>
            </a:pPr>
            <a:endParaRPr lang="en-US" sz="1800" b="1" smtClean="0">
              <a:solidFill>
                <a:schemeClr val="tx2"/>
              </a:solidFill>
            </a:endParaRPr>
          </a:p>
          <a:p>
            <a:pPr marL="0" indent="0">
              <a:buFont typeface="Wingdings 2" pitchFamily="18" charset="2"/>
              <a:buNone/>
            </a:pPr>
            <a:r>
              <a:rPr lang="en-US" sz="1800" b="1" smtClean="0">
                <a:solidFill>
                  <a:schemeClr val="tx2"/>
                </a:solidFill>
              </a:rPr>
              <a:t>* </a:t>
            </a:r>
            <a:r>
              <a:rPr lang="el-GR" sz="1800" b="1" smtClean="0">
                <a:solidFill>
                  <a:schemeClr val="tx2"/>
                </a:solidFill>
              </a:rPr>
              <a:t>Επίδειξη εχθρικότητας απέναντι σε υγιείς ανθρώπους</a:t>
            </a:r>
          </a:p>
          <a:p>
            <a:pPr marL="0" indent="0">
              <a:buFont typeface="Wingdings 2" pitchFamily="18" charset="2"/>
              <a:buNone/>
            </a:pPr>
            <a:r>
              <a:rPr lang="en-US" sz="1800" b="1" smtClean="0">
                <a:solidFill>
                  <a:schemeClr val="tx2"/>
                </a:solidFill>
              </a:rPr>
              <a:t>* </a:t>
            </a:r>
            <a:r>
              <a:rPr lang="el-GR" sz="1800" b="1" smtClean="0">
                <a:solidFill>
                  <a:schemeClr val="tx2"/>
                </a:solidFill>
              </a:rPr>
              <a:t>Απόσυρση από τις κοινωνικές επαφές</a:t>
            </a:r>
          </a:p>
          <a:p>
            <a:pPr marL="0" indent="0">
              <a:buFont typeface="Wingdings 2" pitchFamily="18" charset="2"/>
              <a:buNone/>
            </a:pPr>
            <a:r>
              <a:rPr lang="en-US" sz="1800" b="1" smtClean="0">
                <a:solidFill>
                  <a:schemeClr val="tx2"/>
                </a:solidFill>
              </a:rPr>
              <a:t>* </a:t>
            </a:r>
            <a:r>
              <a:rPr lang="el-GR" sz="1800" b="1" smtClean="0">
                <a:solidFill>
                  <a:schemeClr val="tx2"/>
                </a:solidFill>
              </a:rPr>
              <a:t>Αλλαγή στα συνηθισμένα πρότυπα υπευθυνότητας</a:t>
            </a:r>
          </a:p>
          <a:p>
            <a:pPr marL="0" indent="0">
              <a:buFont typeface="Wingdings 2" pitchFamily="18" charset="2"/>
              <a:buNone/>
            </a:pPr>
            <a:r>
              <a:rPr lang="en-US" sz="1800" b="1" smtClean="0">
                <a:solidFill>
                  <a:schemeClr val="tx2"/>
                </a:solidFill>
              </a:rPr>
              <a:t>* </a:t>
            </a:r>
            <a:r>
              <a:rPr lang="el-GR" sz="1800" b="1" smtClean="0">
                <a:solidFill>
                  <a:schemeClr val="tx2"/>
                </a:solidFill>
              </a:rPr>
              <a:t>Απροθυμία να συζητήσει έναν περιορισμό, μια δυσμορφία ή παραμόρφωση</a:t>
            </a:r>
          </a:p>
          <a:p>
            <a:pPr marL="0" indent="0">
              <a:buFont typeface="Wingdings 2" pitchFamily="18" charset="2"/>
              <a:buNone/>
            </a:pPr>
            <a:r>
              <a:rPr lang="en-US" sz="1800" b="1" smtClean="0">
                <a:solidFill>
                  <a:schemeClr val="tx2"/>
                </a:solidFill>
              </a:rPr>
              <a:t>* </a:t>
            </a:r>
            <a:r>
              <a:rPr lang="el-GR" sz="1800" b="1" smtClean="0">
                <a:solidFill>
                  <a:schemeClr val="tx2"/>
                </a:solidFill>
              </a:rPr>
              <a:t>Αυτοαμέλεια</a:t>
            </a:r>
          </a:p>
          <a:p>
            <a:pPr marL="0" indent="0">
              <a:buFont typeface="Wingdings 2" pitchFamily="18" charset="2"/>
              <a:buNone/>
            </a:pPr>
            <a:endParaRPr lang="el-GR" sz="1800" b="1" smtClean="0">
              <a:solidFill>
                <a:schemeClr val="tx2"/>
              </a:solidFill>
            </a:endParaRPr>
          </a:p>
          <a:p>
            <a:pPr marL="0" indent="0" algn="r">
              <a:buFont typeface="Wingdings 2" pitchFamily="18" charset="2"/>
              <a:buNone/>
            </a:pPr>
            <a:r>
              <a:rPr lang="en-US" sz="1400" smtClean="0"/>
              <a:t>Carpenito, L.J. (1995). </a:t>
            </a:r>
            <a:r>
              <a:rPr lang="en-US" sz="1400" i="1" smtClean="0"/>
              <a:t>Nursing diagnosis: Application to clinical practice </a:t>
            </a:r>
            <a:r>
              <a:rPr lang="en-US" sz="1400" smtClean="0"/>
              <a:t>(6</a:t>
            </a:r>
            <a:r>
              <a:rPr lang="en-US" sz="1400" baseline="30000" smtClean="0"/>
              <a:t>th</a:t>
            </a:r>
            <a:r>
              <a:rPr lang="en-US" sz="1400" smtClean="0"/>
              <a:t> ed.).Philadelphia: Lippincott, p.794.</a:t>
            </a:r>
            <a:endParaRPr lang="el-GR" sz="1400" smtClean="0"/>
          </a:p>
          <a:p>
            <a:pPr marL="0" indent="0">
              <a:buFont typeface="Arial" charset="0"/>
              <a:buChar char="•"/>
            </a:pPr>
            <a:endParaRPr lang="el-GR" sz="1800" b="1" smtClean="0">
              <a:solidFill>
                <a:schemeClr val="tx2"/>
              </a:solidFill>
            </a:endParaRPr>
          </a:p>
        </p:txBody>
      </p:sp>
      <p:sp>
        <p:nvSpPr>
          <p:cNvPr id="108549" name="5 - Θέση περιεχομένου"/>
          <p:cNvSpPr>
            <a:spLocks noGrp="1"/>
          </p:cNvSpPr>
          <p:nvPr>
            <p:ph sz="quarter" idx="4294967295"/>
          </p:nvPr>
        </p:nvSpPr>
        <p:spPr>
          <a:xfrm>
            <a:off x="-2000250" y="857250"/>
            <a:ext cx="12358688" cy="1643063"/>
          </a:xfrm>
        </p:spPr>
        <p:txBody>
          <a:bodyPr/>
          <a:lstStyle/>
          <a:p>
            <a:pPr algn="ctr"/>
            <a:r>
              <a:rPr lang="el-GR" sz="2200" b="1" smtClean="0"/>
              <a:t>Προσδιοριστικά χαρακτηριστικά χαμηλής αυτοαντίληψης</a:t>
            </a:r>
          </a:p>
          <a:p>
            <a:pPr algn="ctr">
              <a:buFont typeface="Wingdings 2" pitchFamily="18" charset="2"/>
              <a:buNone/>
            </a:pPr>
            <a:r>
              <a:rPr lang="el-GR" sz="2200" b="1" smtClean="0"/>
              <a:t>«Διαταραχή της Αυτοαντίληψης»:</a:t>
            </a:r>
          </a:p>
          <a:p>
            <a:endParaRPr lang="el-GR" sz="2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Νοσηλευτική Αξιολόγηση</a:t>
            </a:r>
          </a:p>
        </p:txBody>
      </p:sp>
      <p:pic>
        <p:nvPicPr>
          <p:cNvPr id="4" name="Θέση περιεχομένου 3"/>
          <p:cNvPicPr>
            <a:picLocks noGrp="1" noChangeAspect="1"/>
          </p:cNvPicPr>
          <p:nvPr>
            <p:ph idx="4294967295"/>
          </p:nvPr>
        </p:nvPicPr>
        <p:blipFill rotWithShape="1">
          <a:blip r:embed="rId2" cstate="print">
            <a:extLst>
              <a:ext uri="{BEBA8EAE-BF5A-486C-A8C5-ECC9F3942E4B}"/>
              <a:ext uri="{28A0092B-C50C-407E-A947-70E740481C1C}"/>
            </a:extLst>
          </a:blip>
          <a:srcRect/>
          <a:stretch/>
        </p:blipFill>
        <p:spPr>
          <a:xfrm rot="10800000">
            <a:off x="-252535" y="1412775"/>
            <a:ext cx="8496944" cy="5184576"/>
          </a:xfrm>
          <a:scene3d>
            <a:camera prst="perspectiveRight"/>
            <a:lightRig rig="threePt" dir="t"/>
          </a:scene3d>
          <a:sp3d>
            <a:bevelT/>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Νοσηλευτικές Διαγνώσεις</a:t>
            </a:r>
          </a:p>
        </p:txBody>
      </p:sp>
      <p:sp>
        <p:nvSpPr>
          <p:cNvPr id="3" name="Θέση περιεχομένου 2"/>
          <p:cNvSpPr>
            <a:spLocks noGrp="1"/>
          </p:cNvSpPr>
          <p:nvPr>
            <p:ph idx="4294967295"/>
          </p:nvPr>
        </p:nvSpPr>
        <p:spPr/>
        <p:txBody>
          <a:bodyPr>
            <a:normAutofit fontScale="92500"/>
          </a:bodyPr>
          <a:lstStyle/>
          <a:p>
            <a:pPr marL="136525" indent="0" algn="just">
              <a:lnSpc>
                <a:spcPct val="90000"/>
              </a:lnSpc>
              <a:buFont typeface="Wingdings 2" pitchFamily="18" charset="2"/>
              <a:buNone/>
            </a:pPr>
            <a:r>
              <a:rPr lang="el-GR" sz="2200" i="1" u="sng" smtClean="0">
                <a:solidFill>
                  <a:srgbClr val="FFFF00"/>
                </a:solidFill>
                <a:effectLst>
                  <a:outerShdw blurRad="38100" dist="38100" dir="2700000" algn="tl">
                    <a:srgbClr val="C0C0C0"/>
                  </a:outerShdw>
                </a:effectLst>
              </a:rPr>
              <a:t>Οι διαταραχές στην Αυτοαντίληψη ως Πρόβλημα:</a:t>
            </a:r>
          </a:p>
          <a:p>
            <a:pPr marL="136525" indent="0">
              <a:lnSpc>
                <a:spcPct val="140000"/>
              </a:lnSpc>
              <a:buFont typeface="Wingdings" pitchFamily="2" charset="2"/>
              <a:buChar char="ü"/>
            </a:pPr>
            <a:r>
              <a:rPr lang="el-GR" sz="2000" smtClean="0"/>
              <a:t> </a:t>
            </a:r>
            <a:r>
              <a:rPr lang="el-GR" sz="2000" u="sng" smtClean="0"/>
              <a:t>διαταραχή στην Εικόνα του Σώματος: </a:t>
            </a:r>
            <a:r>
              <a:rPr lang="el-GR" sz="2000" smtClean="0"/>
              <a:t>διαταραχή στον τρόπο με τον οποίο αντιλαμβάνεται την εικόνα του σώματός του.</a:t>
            </a:r>
          </a:p>
          <a:p>
            <a:pPr marL="136525" indent="0">
              <a:lnSpc>
                <a:spcPct val="140000"/>
              </a:lnSpc>
              <a:buFont typeface="Wingdings" pitchFamily="2" charset="2"/>
              <a:buChar char="ü"/>
            </a:pPr>
            <a:r>
              <a:rPr lang="el-GR" sz="2000" smtClean="0"/>
              <a:t> </a:t>
            </a:r>
            <a:r>
              <a:rPr lang="el-GR" sz="2000" u="sng" smtClean="0"/>
              <a:t>διαταραχή Αυτοεκτίμησης (Χρόνια Χαμηλή Αυτοεκτίμηση ή Περιστασιακά  Χαμηλή  Αυτοεκτίμηση</a:t>
            </a:r>
            <a:r>
              <a:rPr lang="el-GR" sz="2000" smtClean="0"/>
              <a:t>):  αρνητική αξιολόγηση του εαυτού του ή των δυνατοτήτων του.</a:t>
            </a:r>
          </a:p>
          <a:p>
            <a:pPr marL="136525" indent="0">
              <a:lnSpc>
                <a:spcPct val="140000"/>
              </a:lnSpc>
              <a:buFont typeface="Wingdings" pitchFamily="2" charset="2"/>
              <a:buChar char="ü"/>
            </a:pPr>
            <a:r>
              <a:rPr lang="el-GR" sz="2000" smtClean="0"/>
              <a:t> </a:t>
            </a:r>
            <a:r>
              <a:rPr lang="el-GR" sz="2000" u="sng" smtClean="0"/>
              <a:t>διαταραχή στην Εκτέλεση του Ρόλου: </a:t>
            </a:r>
            <a:r>
              <a:rPr lang="el-GR" sz="2000" smtClean="0"/>
              <a:t>διαταραχή στον τρόπο με τον οποίο αντιλαμβάνεται την εκτέλεση του ρόλου του.</a:t>
            </a:r>
          </a:p>
          <a:p>
            <a:pPr marL="136525" indent="0">
              <a:lnSpc>
                <a:spcPct val="140000"/>
              </a:lnSpc>
              <a:buFont typeface="Wingdings" pitchFamily="2" charset="2"/>
              <a:buChar char="ü"/>
            </a:pPr>
            <a:r>
              <a:rPr lang="el-GR" sz="2000" u="sng" smtClean="0"/>
              <a:t> διαταραχή στην Προσωπική Ταυτότητα: </a:t>
            </a:r>
            <a:r>
              <a:rPr lang="el-GR" sz="2000" smtClean="0"/>
              <a:t>ανικανότητα να διακρίνει τον εαυτό του από τον υπόλοιπο περίγυρο.</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850106"/>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Νοσηλευτικές Διαγνώσεις</a:t>
            </a:r>
          </a:p>
        </p:txBody>
      </p:sp>
      <p:sp>
        <p:nvSpPr>
          <p:cNvPr id="3" name="Θέση περιεχομένου 2"/>
          <p:cNvSpPr>
            <a:spLocks noGrp="1"/>
          </p:cNvSpPr>
          <p:nvPr>
            <p:ph sz="half" idx="4294967295"/>
          </p:nvPr>
        </p:nvSpPr>
        <p:spPr>
          <a:xfrm>
            <a:off x="457200" y="1927225"/>
            <a:ext cx="4038600" cy="4525963"/>
          </a:xfrm>
        </p:spPr>
        <p:style>
          <a:lnRef idx="1">
            <a:schemeClr val="accent1"/>
          </a:lnRef>
          <a:fillRef idx="3">
            <a:schemeClr val="accent1"/>
          </a:fillRef>
          <a:effectRef idx="2">
            <a:schemeClr val="accent1"/>
          </a:effectRef>
          <a:fontRef idx="minor">
            <a:schemeClr val="lt1"/>
          </a:fontRef>
        </p:style>
        <p:txBody>
          <a:bodyPr>
            <a:normAutofit/>
          </a:bodyPr>
          <a:lstStyle/>
          <a:p>
            <a:pPr marL="547688" indent="-411163">
              <a:buFont typeface="Wingdings" pitchFamily="2" charset="2"/>
              <a:buChar char="ü"/>
            </a:pPr>
            <a:r>
              <a:rPr lang="el-GR" sz="1800" smtClean="0">
                <a:solidFill>
                  <a:srgbClr val="FFFFFF"/>
                </a:solidFill>
              </a:rPr>
              <a:t>διαταραχή προσαρμογής που σχετίζεται με την αλλαγή της κατάστασης της υγείας</a:t>
            </a:r>
          </a:p>
          <a:p>
            <a:pPr marL="547688" indent="-411163">
              <a:buFont typeface="Wingdings" pitchFamily="2" charset="2"/>
              <a:buChar char="ü"/>
            </a:pPr>
            <a:r>
              <a:rPr lang="el-GR" sz="1800" smtClean="0">
                <a:solidFill>
                  <a:srgbClr val="FFFFFF"/>
                </a:solidFill>
              </a:rPr>
              <a:t>άγχος </a:t>
            </a:r>
          </a:p>
          <a:p>
            <a:pPr marL="547688" indent="-411163">
              <a:buFont typeface="Wingdings" pitchFamily="2" charset="2"/>
              <a:buChar char="ü"/>
            </a:pPr>
            <a:r>
              <a:rPr lang="el-GR" sz="1800" smtClean="0">
                <a:solidFill>
                  <a:srgbClr val="FFFFFF"/>
                </a:solidFill>
              </a:rPr>
              <a:t>αναποτελεσματική προσωπική αντιμετώπιση</a:t>
            </a:r>
          </a:p>
          <a:p>
            <a:pPr marL="547688" indent="-411163">
              <a:buFont typeface="Wingdings" pitchFamily="2" charset="2"/>
              <a:buChar char="ü"/>
            </a:pPr>
            <a:r>
              <a:rPr lang="el-GR" sz="1800" smtClean="0">
                <a:solidFill>
                  <a:srgbClr val="FFFFFF"/>
                </a:solidFill>
              </a:rPr>
              <a:t>προπαρασκευαστικός ή περιπεπλεγμένος θρήνος</a:t>
            </a:r>
          </a:p>
          <a:p>
            <a:pPr marL="547688" indent="-411163">
              <a:buFont typeface="Wingdings" pitchFamily="2" charset="2"/>
              <a:buChar char="ü"/>
            </a:pPr>
            <a:r>
              <a:rPr lang="el-GR" sz="1800" smtClean="0">
                <a:solidFill>
                  <a:srgbClr val="FFFFFF"/>
                </a:solidFill>
              </a:rPr>
              <a:t>διαταραχή στη διατήρηση της υγείας</a:t>
            </a:r>
          </a:p>
          <a:p>
            <a:pPr marL="547688" indent="-411163">
              <a:buFont typeface="Wingdings" pitchFamily="2" charset="2"/>
              <a:buChar char="ü"/>
            </a:pPr>
            <a:r>
              <a:rPr lang="el-GR" sz="1800" smtClean="0">
                <a:solidFill>
                  <a:srgbClr val="FFFFFF"/>
                </a:solidFill>
              </a:rPr>
              <a:t>απελπισία</a:t>
            </a:r>
          </a:p>
          <a:p>
            <a:pPr marL="547688" indent="-411163">
              <a:buFont typeface="Wingdings" pitchFamily="2" charset="2"/>
              <a:buChar char="ü"/>
            </a:pPr>
            <a:r>
              <a:rPr lang="el-GR" sz="1800" smtClean="0">
                <a:solidFill>
                  <a:srgbClr val="FFFFFF"/>
                </a:solidFill>
              </a:rPr>
              <a:t>έλλειμμα γνώσης</a:t>
            </a:r>
          </a:p>
          <a:p>
            <a:pPr marL="547688" indent="-411163">
              <a:buFont typeface="Wingdings" pitchFamily="2" charset="2"/>
              <a:buChar char="ü"/>
            </a:pPr>
            <a:r>
              <a:rPr lang="el-GR" sz="1800" smtClean="0">
                <a:solidFill>
                  <a:srgbClr val="FFFFFF"/>
                </a:solidFill>
              </a:rPr>
              <a:t>μη συμμόρφωση</a:t>
            </a:r>
          </a:p>
          <a:p>
            <a:pPr marL="547688" indent="-411163">
              <a:buFont typeface="Wingdings" pitchFamily="2" charset="2"/>
              <a:buChar char="ü"/>
            </a:pPr>
            <a:endParaRPr lang="el-GR" sz="2000" smtClean="0">
              <a:solidFill>
                <a:srgbClr val="FFFFFF"/>
              </a:solidFill>
            </a:endParaRPr>
          </a:p>
          <a:p>
            <a:pPr marL="547688" indent="-411163">
              <a:buFont typeface="Wingdings 2" pitchFamily="18" charset="2"/>
              <a:buNone/>
            </a:pPr>
            <a:endParaRPr lang="el-GR" sz="2400" smtClean="0">
              <a:solidFill>
                <a:srgbClr val="FFFFFF"/>
              </a:solidFill>
            </a:endParaRPr>
          </a:p>
        </p:txBody>
      </p:sp>
      <p:sp>
        <p:nvSpPr>
          <p:cNvPr id="4" name="Θέση περιεχομένου 3"/>
          <p:cNvSpPr>
            <a:spLocks noGrp="1"/>
          </p:cNvSpPr>
          <p:nvPr>
            <p:ph sz="half" idx="4294967295"/>
          </p:nvPr>
        </p:nvSpPr>
        <p:spPr>
          <a:xfrm>
            <a:off x="4648200" y="1998663"/>
            <a:ext cx="4038600" cy="4525962"/>
          </a:xfrm>
        </p:spPr>
        <p:style>
          <a:lnRef idx="1">
            <a:schemeClr val="accent1"/>
          </a:lnRef>
          <a:fillRef idx="3">
            <a:schemeClr val="accent1"/>
          </a:fillRef>
          <a:effectRef idx="2">
            <a:schemeClr val="accent1"/>
          </a:effectRef>
          <a:fontRef idx="minor">
            <a:schemeClr val="lt1"/>
          </a:fontRef>
        </p:style>
        <p:txBody>
          <a:bodyPr>
            <a:normAutofit/>
          </a:bodyPr>
          <a:lstStyle/>
          <a:p>
            <a:pPr marL="547688" indent="-411163">
              <a:buFont typeface="Wingdings" pitchFamily="2" charset="2"/>
              <a:buChar char="ü"/>
            </a:pPr>
            <a:r>
              <a:rPr lang="el-GR" sz="1800" smtClean="0">
                <a:solidFill>
                  <a:srgbClr val="FFFFFF"/>
                </a:solidFill>
              </a:rPr>
              <a:t>διαταραχή γονεϊκής φροντίδας</a:t>
            </a:r>
          </a:p>
          <a:p>
            <a:pPr marL="547688" indent="-411163">
              <a:buFont typeface="Wingdings" pitchFamily="2" charset="2"/>
              <a:buChar char="ü"/>
            </a:pPr>
            <a:r>
              <a:rPr lang="el-GR" sz="1800" smtClean="0">
                <a:solidFill>
                  <a:srgbClr val="FFFFFF"/>
                </a:solidFill>
              </a:rPr>
              <a:t>μετατραυματική αντίδραση</a:t>
            </a:r>
          </a:p>
          <a:p>
            <a:pPr marL="547688" indent="-411163">
              <a:buFont typeface="Wingdings" pitchFamily="2" charset="2"/>
              <a:buChar char="ü"/>
            </a:pPr>
            <a:r>
              <a:rPr lang="el-GR" sz="1800" smtClean="0">
                <a:solidFill>
                  <a:srgbClr val="FFFFFF"/>
                </a:solidFill>
              </a:rPr>
              <a:t>έλλειμμα αυτοφροντίδας</a:t>
            </a:r>
          </a:p>
          <a:p>
            <a:pPr marL="547688" indent="-411163">
              <a:buFont typeface="Wingdings" pitchFamily="2" charset="2"/>
              <a:buChar char="ü"/>
            </a:pPr>
            <a:r>
              <a:rPr lang="el-GR" sz="1800" smtClean="0">
                <a:solidFill>
                  <a:srgbClr val="FFFFFF"/>
                </a:solidFill>
              </a:rPr>
              <a:t>αισθητηριακές/ αντιληπτικές διαταραχές</a:t>
            </a:r>
          </a:p>
          <a:p>
            <a:pPr marL="547688" indent="-411163">
              <a:buFont typeface="Wingdings" pitchFamily="2" charset="2"/>
              <a:buChar char="ü"/>
            </a:pPr>
            <a:r>
              <a:rPr lang="el-GR" sz="1800" smtClean="0">
                <a:solidFill>
                  <a:srgbClr val="FFFFFF"/>
                </a:solidFill>
              </a:rPr>
              <a:t>διαταραχή σεξουαλικών προτύπων</a:t>
            </a:r>
          </a:p>
          <a:p>
            <a:pPr marL="547688" indent="-411163">
              <a:buFont typeface="Wingdings" pitchFamily="2" charset="2"/>
              <a:buChar char="ü"/>
            </a:pPr>
            <a:r>
              <a:rPr lang="el-GR" sz="1800" smtClean="0">
                <a:solidFill>
                  <a:srgbClr val="FFFFFF"/>
                </a:solidFill>
              </a:rPr>
              <a:t>διαταραχή κοινωνικής αλληλεπίδρασης</a:t>
            </a:r>
          </a:p>
          <a:p>
            <a:pPr marL="547688" indent="-411163">
              <a:buFont typeface="Wingdings" pitchFamily="2" charset="2"/>
              <a:buChar char="ü"/>
            </a:pPr>
            <a:r>
              <a:rPr lang="el-GR" sz="1800" smtClean="0">
                <a:solidFill>
                  <a:srgbClr val="FFFFFF"/>
                </a:solidFill>
              </a:rPr>
              <a:t>διαταραχή της διεργασίας της σκέψης</a:t>
            </a:r>
          </a:p>
          <a:p>
            <a:pPr marL="547688" indent="-411163">
              <a:buFont typeface="Wingdings" pitchFamily="2" charset="2"/>
              <a:buChar char="ü"/>
            </a:pPr>
            <a:r>
              <a:rPr lang="el-GR" sz="1800" smtClean="0">
                <a:solidFill>
                  <a:srgbClr val="FFFFFF"/>
                </a:solidFill>
              </a:rPr>
              <a:t>κίνδυνος για βία έναντι του εαυτού</a:t>
            </a:r>
          </a:p>
          <a:p>
            <a:pPr marL="547688" indent="-411163"/>
            <a:endParaRPr lang="el-GR" sz="2400" smtClean="0">
              <a:solidFill>
                <a:srgbClr val="FFFFFF"/>
              </a:solidFill>
            </a:endParaRPr>
          </a:p>
          <a:p>
            <a:pPr marL="547688" indent="-411163"/>
            <a:endParaRPr lang="el-GR" sz="2400" smtClean="0">
              <a:solidFill>
                <a:srgbClr val="FFFFFF"/>
              </a:solidFill>
            </a:endParaRPr>
          </a:p>
          <a:p>
            <a:pPr marL="547688" indent="-411163"/>
            <a:endParaRPr lang="el-GR" sz="2400" smtClean="0">
              <a:solidFill>
                <a:srgbClr val="FFFFFF"/>
              </a:solidFill>
            </a:endParaRPr>
          </a:p>
          <a:p>
            <a:pPr marL="547688" indent="-411163"/>
            <a:endParaRPr lang="el-GR" sz="2400" smtClean="0">
              <a:solidFill>
                <a:srgbClr val="FFFFFF"/>
              </a:solidFill>
            </a:endParaRPr>
          </a:p>
          <a:p>
            <a:pPr marL="547688" indent="-411163"/>
            <a:endParaRPr lang="el-GR" sz="2400" smtClean="0">
              <a:solidFill>
                <a:srgbClr val="FFFFFF"/>
              </a:solidFill>
            </a:endParaRPr>
          </a:p>
          <a:p>
            <a:pPr marL="547688" indent="-411163"/>
            <a:endParaRPr lang="el-GR" sz="2400" smtClean="0">
              <a:solidFill>
                <a:srgbClr val="FFFFFF"/>
              </a:solidFill>
            </a:endParaRPr>
          </a:p>
          <a:p>
            <a:pPr marL="547688" indent="-411163">
              <a:buFont typeface="Wingdings 2" pitchFamily="18" charset="2"/>
              <a:buNone/>
            </a:pPr>
            <a:endParaRPr lang="el-GR" sz="2400" smtClean="0">
              <a:solidFill>
                <a:srgbClr val="FFFFFF"/>
              </a:solidFill>
            </a:endParaRPr>
          </a:p>
        </p:txBody>
      </p:sp>
      <p:pic>
        <p:nvPicPr>
          <p:cNvPr id="72709" name="Picture 2"/>
          <p:cNvPicPr>
            <a:picLocks noChangeAspect="1" noChangeArrowheads="1"/>
          </p:cNvPicPr>
          <p:nvPr/>
        </p:nvPicPr>
        <p:blipFill>
          <a:blip r:embed="rId2" cstate="print"/>
          <a:srcRect/>
          <a:stretch>
            <a:fillRect/>
          </a:stretch>
        </p:blipFill>
        <p:spPr bwMode="auto">
          <a:xfrm>
            <a:off x="1379538" y="1125538"/>
            <a:ext cx="6383337" cy="48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Νοσηλευτικές Διαγνώσεις</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4" name="Θέση περιεχομένου 3"/>
          <p:cNvPicPr>
            <a:picLocks noGrp="1" noChangeAspect="1"/>
          </p:cNvPicPr>
          <p:nvPr>
            <p:ph idx="4294967295"/>
          </p:nvPr>
        </p:nvPicPr>
        <p:blipFill rotWithShape="1">
          <a:blip r:embed="rId2" cstate="print">
            <a:extLst>
              <a:ext uri="{BEBA8EAE-BF5A-486C-A8C5-ECC9F3942E4B}"/>
              <a:ext uri="{28A0092B-C50C-407E-A947-70E740481C1C}"/>
            </a:extLst>
          </a:blip>
          <a:srcRect/>
          <a:stretch/>
        </p:blipFill>
        <p:spPr>
          <a:xfrm rot="10800000">
            <a:off x="467544" y="1484783"/>
            <a:ext cx="8280920" cy="5040560"/>
          </a:xfrm>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4294967295"/>
          </p:nvPr>
        </p:nvPicPr>
        <p:blipFill rotWithShape="1">
          <a:blip r:embed="rId2" cstate="print">
            <a:extLst>
              <a:ext uri="{BEBA8EAE-BF5A-486C-A8C5-ECC9F3942E4B}"/>
              <a:ext uri="{28A0092B-C50C-407E-A947-70E740481C1C}"/>
            </a:extLst>
          </a:blip>
          <a:srcRect/>
          <a:stretch/>
        </p:blipFill>
        <p:spPr>
          <a:xfrm>
            <a:off x="-540568" y="0"/>
            <a:ext cx="8928992" cy="6652693"/>
          </a:xfrm>
          <a:effectLst>
            <a:softEdge rad="112500"/>
          </a:effectLst>
          <a:scene3d>
            <a:camera prst="perspectiveLeft"/>
            <a:lightRig rig="threePt" dir="t"/>
          </a:scene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cstate="print">
            <a:extLst>
              <a:ext uri="{BEBA8EAE-BF5A-486C-A8C5-ECC9F3942E4B}"/>
              <a:ext uri="{28A0092B-C50C-407E-A947-70E740481C1C}"/>
            </a:extLst>
          </a:blip>
          <a:srcRect/>
          <a:stretch/>
        </p:blipFill>
        <p:spPr>
          <a:xfrm rot="16200000">
            <a:off x="1241378" y="-945233"/>
            <a:ext cx="6624736" cy="8748465"/>
          </a:xfrm>
          <a:prstGeom prst="rect">
            <a:avLst/>
          </a:prstGeom>
          <a:ln>
            <a:noFill/>
          </a:ln>
          <a:effectLst>
            <a:softEdge rad="112500"/>
          </a:effectLst>
          <a:scene3d>
            <a:camera prst="isometricOffAxis2Left"/>
            <a:lightRig rig="threePt" dir="t"/>
          </a:scene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3050"/>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Σχεδιασμός </a:t>
            </a:r>
          </a:p>
        </p:txBody>
      </p:sp>
      <p:sp>
        <p:nvSpPr>
          <p:cNvPr id="3" name="Θέση περιεχομένου 2"/>
          <p:cNvSpPr>
            <a:spLocks noGrp="1"/>
          </p:cNvSpPr>
          <p:nvPr>
            <p:ph sz="quarter" idx="4294967295"/>
          </p:nvPr>
        </p:nvSpPr>
        <p:spPr>
          <a:xfrm>
            <a:off x="107950" y="1557338"/>
            <a:ext cx="4679950" cy="5040312"/>
          </a:xfrm>
        </p:spPr>
        <p:txBody>
          <a:bodyPr>
            <a:normAutofit/>
          </a:bodyPr>
          <a:lstStyle/>
          <a:p>
            <a:pPr marL="136525" indent="0">
              <a:lnSpc>
                <a:spcPct val="80000"/>
              </a:lnSpc>
              <a:buFont typeface="Wingdings 2" pitchFamily="18" charset="2"/>
              <a:buNone/>
            </a:pPr>
            <a:r>
              <a:rPr lang="el-GR" sz="2000" b="1" smtClean="0"/>
              <a:t>Ο ασθενής θα :</a:t>
            </a:r>
          </a:p>
          <a:p>
            <a:pPr marL="136525" indent="0">
              <a:lnSpc>
                <a:spcPct val="110000"/>
              </a:lnSpc>
              <a:buFont typeface="Courier New" pitchFamily="49" charset="0"/>
              <a:buChar char="o"/>
            </a:pPr>
            <a:r>
              <a:rPr lang="el-GR" sz="2000" smtClean="0"/>
              <a:t>περιγράψει τον εαυτό του ρεαλιστικά, αναγνωρίζοντας τόσο τα δυνατά όσο και τα αδύνατα σημεία του.</a:t>
            </a:r>
          </a:p>
          <a:p>
            <a:pPr marL="136525" indent="0">
              <a:lnSpc>
                <a:spcPct val="110000"/>
              </a:lnSpc>
              <a:buFont typeface="Courier New" pitchFamily="49" charset="0"/>
              <a:buChar char="o"/>
            </a:pPr>
            <a:r>
              <a:rPr lang="el-GR" sz="2000" smtClean="0"/>
              <a:t>εκφράσει ρεαλιστικές προσδοκίες για τον εαυτό του με βάση του ποιος θα ήθελε να είναι.</a:t>
            </a:r>
          </a:p>
          <a:p>
            <a:pPr marL="136525" indent="0">
              <a:lnSpc>
                <a:spcPct val="110000"/>
              </a:lnSpc>
              <a:buFont typeface="Courier New" pitchFamily="49" charset="0"/>
              <a:buChar char="o"/>
            </a:pPr>
            <a:r>
              <a:rPr lang="el-GR" sz="2000" smtClean="0"/>
              <a:t>Εκφράσει ότι ο εαυτός του είναι αρεστός ή τουλάχιστον αποδεκτός</a:t>
            </a:r>
          </a:p>
          <a:p>
            <a:pPr marL="136525" indent="0">
              <a:lnSpc>
                <a:spcPct val="110000"/>
              </a:lnSpc>
              <a:buFont typeface="Courier New" pitchFamily="49" charset="0"/>
              <a:buChar char="o"/>
            </a:pPr>
            <a:r>
              <a:rPr lang="el-GR" sz="2000" smtClean="0"/>
              <a:t> κάνει γνωστά τα συναισθήματα και τις ανάγκες του με έναν τρόπο που θα είναι άνετος και αποτελεσματικός στην ικανοποίηση των αναγκών</a:t>
            </a:r>
          </a:p>
          <a:p>
            <a:pPr marL="136525" indent="0">
              <a:buFont typeface="Courier New" pitchFamily="49" charset="0"/>
              <a:buChar char="o"/>
            </a:pPr>
            <a:endParaRPr lang="el-GR" sz="2400" smtClean="0"/>
          </a:p>
        </p:txBody>
      </p:sp>
      <p:pic>
        <p:nvPicPr>
          <p:cNvPr id="7" name="Θέση περιεχομένου 6"/>
          <p:cNvPicPr>
            <a:picLocks noGrp="1" noChangeAspect="1"/>
          </p:cNvPicPr>
          <p:nvPr>
            <p:ph sz="quarter" idx="4294967295"/>
          </p:nvPr>
        </p:nvPicPr>
        <p:blipFill>
          <a:blip r:embed="rId2" cstate="print">
            <a:duotone>
              <a:prstClr val="black"/>
              <a:schemeClr val="accent1">
                <a:tint val="45000"/>
                <a:satMod val="400000"/>
              </a:schemeClr>
            </a:duotone>
            <a:extLst>
              <a:ext uri="{28A0092B-C50C-407E-A947-70E740481C1C}"/>
            </a:extLst>
          </a:blip>
          <a:stretch>
            <a:fillRect/>
          </a:stretch>
        </p:blipFill>
        <p:spPr>
          <a:xfrm>
            <a:off x="5436096" y="1700808"/>
            <a:ext cx="3384376" cy="4536504"/>
          </a:xfrm>
          <a:scene3d>
            <a:camera prst="isometricOffAxis1Left">
              <a:rot lat="821580" lon="1354722" rev="20892176"/>
            </a:camera>
            <a:lightRig rig="threePt" dir="t"/>
          </a:scene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Σχεδιασμός </a:t>
            </a:r>
          </a:p>
        </p:txBody>
      </p:sp>
      <p:sp>
        <p:nvSpPr>
          <p:cNvPr id="3" name="Θέση περιεχομένου 2"/>
          <p:cNvSpPr>
            <a:spLocks noGrp="1"/>
          </p:cNvSpPr>
          <p:nvPr>
            <p:ph sz="half" idx="4294967295"/>
          </p:nvPr>
        </p:nvSpPr>
        <p:spPr>
          <a:xfrm>
            <a:off x="457200" y="1609725"/>
            <a:ext cx="3552825" cy="4659313"/>
          </a:xfrm>
        </p:spPr>
        <p:txBody>
          <a:bodyPr>
            <a:normAutofit lnSpcReduction="10000"/>
          </a:bodyPr>
          <a:lstStyle/>
          <a:p>
            <a:pPr marL="136525" indent="0">
              <a:lnSpc>
                <a:spcPct val="80000"/>
              </a:lnSpc>
              <a:buFont typeface="Wingdings 2" pitchFamily="18" charset="2"/>
              <a:buNone/>
            </a:pPr>
            <a:r>
              <a:rPr lang="el-GR" sz="2000" b="1" smtClean="0"/>
              <a:t>Ο ασθενής θα :</a:t>
            </a:r>
          </a:p>
          <a:p>
            <a:pPr marL="136525" indent="0">
              <a:lnSpc>
                <a:spcPct val="110000"/>
              </a:lnSpc>
              <a:buFont typeface="Courier New" pitchFamily="49" charset="0"/>
              <a:buChar char="o"/>
            </a:pPr>
            <a:r>
              <a:rPr lang="el-GR" sz="1900" smtClean="0"/>
              <a:t>Δημιουργήσει σχέσεις στις οποίες η ανάγκη για αγάπη και εκτίμηση θα ικανοποιείται αμοιβαία</a:t>
            </a:r>
          </a:p>
          <a:p>
            <a:pPr marL="136525" indent="0">
              <a:lnSpc>
                <a:spcPct val="110000"/>
              </a:lnSpc>
              <a:buFont typeface="Courier New" pitchFamily="49" charset="0"/>
              <a:buChar char="o"/>
            </a:pPr>
            <a:r>
              <a:rPr lang="el-GR" sz="1900" smtClean="0"/>
              <a:t>Αναλάβει με αυτοπεποίθηση τις ευθύνες που έχουν σχέση με τον ρόλο του</a:t>
            </a:r>
          </a:p>
          <a:p>
            <a:pPr marL="136525" indent="0">
              <a:lnSpc>
                <a:spcPct val="110000"/>
              </a:lnSpc>
              <a:buFont typeface="Courier New" pitchFamily="49" charset="0"/>
              <a:buChar char="o"/>
            </a:pPr>
            <a:r>
              <a:rPr lang="el-GR" sz="1900" smtClean="0"/>
              <a:t>Εκφράσει ικανοποίηση με τη δυνατότητα να ζει σύμφωνα με τα ηθικά του πρότυπα</a:t>
            </a:r>
          </a:p>
          <a:p>
            <a:pPr marL="136525" indent="0">
              <a:lnSpc>
                <a:spcPct val="110000"/>
              </a:lnSpc>
              <a:buFont typeface="Courier New" pitchFamily="49" charset="0"/>
              <a:buChar char="o"/>
            </a:pPr>
            <a:r>
              <a:rPr lang="el-GR" sz="1900" smtClean="0"/>
              <a:t> επιδείξει αυτοπεποίθηση για την ικανότητά του να επιτύχει αυτό που επιθυμεί</a:t>
            </a:r>
          </a:p>
          <a:p>
            <a:pPr marL="136525" indent="0">
              <a:lnSpc>
                <a:spcPct val="80000"/>
              </a:lnSpc>
            </a:pPr>
            <a:endParaRPr lang="el-GR" sz="2000" smtClean="0"/>
          </a:p>
        </p:txBody>
      </p:sp>
      <p:pic>
        <p:nvPicPr>
          <p:cNvPr id="5" name="Θέση περιεχομένου 4"/>
          <p:cNvPicPr>
            <a:picLocks noGrp="1" noChangeAspect="1"/>
          </p:cNvPicPr>
          <p:nvPr>
            <p:ph sz="half" idx="4294967295"/>
          </p:nvPr>
        </p:nvPicPr>
        <p:blipFill rotWithShape="1">
          <a:blip r:embed="rId2" cstate="print">
            <a:extLst>
              <a:ext uri="{BEBA8EAE-BF5A-486C-A8C5-ECC9F3942E4B}"/>
              <a:ext uri="{28A0092B-C50C-407E-A947-70E740481C1C}"/>
            </a:extLst>
          </a:blip>
          <a:srcRect l="21487" t="5271" b="6438"/>
          <a:stretch/>
        </p:blipFill>
        <p:spPr>
          <a:xfrm>
            <a:off x="4710731" y="1862041"/>
            <a:ext cx="2500329" cy="3925491"/>
          </a:xfrm>
          <a:scene3d>
            <a:camera prst="isometricOffAxis1Right">
              <a:rot lat="931349" lon="315621" rev="553656"/>
            </a:camera>
            <a:lightRig rig="threePt" dir="t"/>
          </a:scene3d>
          <a:sp3d z="247650"/>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3050"/>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Εφαρμογή Σχεδίου Φροντίδας</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78851" name="Θέση κειμένου 4"/>
          <p:cNvSpPr>
            <a:spLocks noGrp="1"/>
          </p:cNvSpPr>
          <p:nvPr>
            <p:ph type="body" idx="4294967295"/>
          </p:nvPr>
        </p:nvSpPr>
        <p:spPr>
          <a:xfrm>
            <a:off x="457200" y="1535113"/>
            <a:ext cx="4040188" cy="885825"/>
          </a:xfrm>
        </p:spPr>
        <p:txBody>
          <a:bodyPr anchor="ctr"/>
          <a:lstStyle/>
          <a:p>
            <a:pPr marL="0" indent="0" algn="ctr">
              <a:buFont typeface="Wingdings 2" pitchFamily="18" charset="2"/>
              <a:buNone/>
            </a:pPr>
            <a:r>
              <a:rPr lang="el-GR" sz="1700" b="1" smtClean="0">
                <a:solidFill>
                  <a:srgbClr val="FFFF00"/>
                </a:solidFill>
              </a:rPr>
              <a:t>Βοήθεια ασθενών να αναγνωρίσουν και να χρησιμοποιήσουν τις προσωπικές τους δυνάμεις</a:t>
            </a:r>
          </a:p>
        </p:txBody>
      </p:sp>
      <p:sp>
        <p:nvSpPr>
          <p:cNvPr id="78852" name="Θέση κειμένου 6"/>
          <p:cNvSpPr>
            <a:spLocks noGrp="1"/>
          </p:cNvSpPr>
          <p:nvPr>
            <p:ph type="body" sz="half" idx="4294967295"/>
          </p:nvPr>
        </p:nvSpPr>
        <p:spPr>
          <a:xfrm>
            <a:off x="4645025" y="1535113"/>
            <a:ext cx="4041775" cy="750887"/>
          </a:xfrm>
        </p:spPr>
        <p:txBody>
          <a:bodyPr anchor="ctr"/>
          <a:lstStyle/>
          <a:p>
            <a:pPr marL="0" indent="0" algn="ctr">
              <a:buFont typeface="Wingdings 2" pitchFamily="18" charset="2"/>
              <a:buNone/>
            </a:pPr>
            <a:r>
              <a:rPr lang="el-GR" sz="1800" b="1" smtClean="0">
                <a:solidFill>
                  <a:srgbClr val="FFFF00"/>
                </a:solidFill>
              </a:rPr>
              <a:t>Βοήθεια ασθενών Υψηλού Κινδύνου να διατηρήσουν την αίσθηση του εαυτού τους</a:t>
            </a:r>
          </a:p>
        </p:txBody>
      </p:sp>
      <p:sp>
        <p:nvSpPr>
          <p:cNvPr id="6" name="Θέση περιεχομένου 5"/>
          <p:cNvSpPr>
            <a:spLocks noGrp="1"/>
          </p:cNvSpPr>
          <p:nvPr>
            <p:ph sz="quarter" idx="4294967295"/>
          </p:nvPr>
        </p:nvSpPr>
        <p:spPr>
          <a:xfrm>
            <a:off x="457200" y="2545357"/>
            <a:ext cx="4040188" cy="3763963"/>
          </a:xfrm>
          <a:noFill/>
          <a:scene3d>
            <a:camera prst="perspectiveContrastingRightFacing">
              <a:rot lat="577259" lon="19571133" rev="319057"/>
            </a:camera>
            <a:lightRig rig="threePt" dir="t"/>
          </a:scene3d>
        </p:spPr>
        <p:txBody>
          <a:bodyPr>
            <a:normAutofit fontScale="92500" lnSpcReduction="10000"/>
          </a:bodyPr>
          <a:lstStyle/>
          <a:p>
            <a:pPr marL="548640" indent="-411480" fontAlgn="auto">
              <a:spcBef>
                <a:spcPct val="20000"/>
              </a:spcBef>
              <a:spcAft>
                <a:spcPts val="0"/>
              </a:spcAft>
              <a:buClr>
                <a:schemeClr val="tx1">
                  <a:shade val="95000"/>
                </a:schemeClr>
              </a:buClr>
              <a:buSzPct val="65000"/>
              <a:buFont typeface="Wingdings 2"/>
              <a:buChar char=""/>
              <a:defRPr/>
            </a:pPr>
            <a:r>
              <a:rPr lang="el-GR" sz="2000" dirty="0" smtClean="0"/>
              <a:t>Ενθάρρυνση των ασθενών να αναγνωρίσουν τις δυνάμεις τους </a:t>
            </a:r>
          </a:p>
          <a:p>
            <a:pPr marL="548640" indent="-411480" fontAlgn="auto">
              <a:spcBef>
                <a:spcPct val="20000"/>
              </a:spcBef>
              <a:spcAft>
                <a:spcPts val="0"/>
              </a:spcAft>
              <a:buClr>
                <a:schemeClr val="tx1">
                  <a:shade val="95000"/>
                </a:schemeClr>
              </a:buClr>
              <a:buSzPct val="65000"/>
              <a:buFont typeface="Wingdings 2"/>
              <a:buChar char=""/>
              <a:defRPr/>
            </a:pPr>
            <a:r>
              <a:rPr lang="el-GR" sz="2000" dirty="0" smtClean="0"/>
              <a:t>Αντικατάσταση της αυτό – ανυπαρξίας με θετικές σκέψεις</a:t>
            </a:r>
          </a:p>
          <a:p>
            <a:pPr marL="548640" indent="-411480" fontAlgn="auto">
              <a:spcBef>
                <a:spcPct val="20000"/>
              </a:spcBef>
              <a:spcAft>
                <a:spcPts val="0"/>
              </a:spcAft>
              <a:buClr>
                <a:schemeClr val="tx1">
                  <a:shade val="95000"/>
                </a:schemeClr>
              </a:buClr>
              <a:buSzPct val="65000"/>
              <a:buFont typeface="Wingdings 2"/>
              <a:buChar char=""/>
              <a:defRPr/>
            </a:pPr>
            <a:r>
              <a:rPr lang="el-GR" sz="2000" dirty="0" smtClean="0"/>
              <a:t>Αναγνώριση και ενίσχυση των δυνάμεων του ασθενούς</a:t>
            </a:r>
          </a:p>
          <a:p>
            <a:pPr marL="548640" indent="-411480" fontAlgn="auto">
              <a:spcBef>
                <a:spcPct val="20000"/>
              </a:spcBef>
              <a:spcAft>
                <a:spcPts val="0"/>
              </a:spcAft>
              <a:buClr>
                <a:schemeClr val="tx1">
                  <a:shade val="95000"/>
                </a:schemeClr>
              </a:buClr>
              <a:buSzPct val="65000"/>
              <a:buFont typeface="Wingdings 2"/>
              <a:buChar char=""/>
              <a:defRPr/>
            </a:pPr>
            <a:r>
              <a:rPr lang="el-GR" sz="2000" dirty="0" smtClean="0"/>
              <a:t>Ενθάρρυνση των ασθενών να επιδιώκουν για τον εαυτό τους τις δυνάμεις που επιθυμούν και να τις ενσωματώνουν</a:t>
            </a:r>
            <a:r>
              <a:rPr lang="el-GR" sz="1900" dirty="0" smtClean="0"/>
              <a:t>.</a:t>
            </a:r>
            <a:endParaRPr lang="el-GR" sz="1900" dirty="0"/>
          </a:p>
        </p:txBody>
      </p:sp>
      <p:sp>
        <p:nvSpPr>
          <p:cNvPr id="8" name="Θέση περιεχομένου 7"/>
          <p:cNvSpPr>
            <a:spLocks noGrp="1"/>
          </p:cNvSpPr>
          <p:nvPr>
            <p:ph sz="quarter" idx="4294967295"/>
          </p:nvPr>
        </p:nvSpPr>
        <p:spPr>
          <a:xfrm>
            <a:off x="4645025" y="2545357"/>
            <a:ext cx="4041775" cy="3763963"/>
          </a:xfrm>
          <a:noFill/>
          <a:scene3d>
            <a:camera prst="perspectiveContrastingLeftFacing">
              <a:rot lat="547295" lon="1726325" rev="21231642"/>
            </a:camera>
            <a:lightRig rig="threePt" dir="t"/>
          </a:scene3d>
        </p:spPr>
        <p:txBody>
          <a:bodyPr>
            <a:noAutofit/>
          </a:bodyPr>
          <a:lstStyle/>
          <a:p>
            <a:pPr marL="548640" indent="-411480" fontAlgn="auto">
              <a:spcBef>
                <a:spcPct val="20000"/>
              </a:spcBef>
              <a:spcAft>
                <a:spcPts val="0"/>
              </a:spcAft>
              <a:buClr>
                <a:schemeClr val="tx1">
                  <a:shade val="95000"/>
                </a:schemeClr>
              </a:buClr>
              <a:buSzPct val="65000"/>
              <a:buFont typeface="Wingdings 2"/>
              <a:buChar char=""/>
              <a:defRPr/>
            </a:pPr>
            <a:r>
              <a:rPr lang="el-GR" sz="2000" dirty="0"/>
              <a:t>Βλέμμα, άγγιγμα, λόγος για να εκφράσουν οι νοσηλευτές την αξία του ασθενούς</a:t>
            </a:r>
          </a:p>
          <a:p>
            <a:pPr marL="548640" indent="-411480" fontAlgn="auto">
              <a:spcBef>
                <a:spcPct val="20000"/>
              </a:spcBef>
              <a:spcAft>
                <a:spcPts val="0"/>
              </a:spcAft>
              <a:buClr>
                <a:schemeClr val="tx1">
                  <a:shade val="95000"/>
                </a:schemeClr>
              </a:buClr>
              <a:buSzPct val="65000"/>
              <a:buFont typeface="Wingdings 2"/>
              <a:buChar char=""/>
              <a:defRPr/>
            </a:pPr>
            <a:r>
              <a:rPr lang="el-GR" sz="2000" dirty="0"/>
              <a:t>Σεβασμός στον ασθενή</a:t>
            </a:r>
          </a:p>
          <a:p>
            <a:pPr marL="548640" indent="-411480" fontAlgn="auto">
              <a:spcBef>
                <a:spcPct val="20000"/>
              </a:spcBef>
              <a:spcAft>
                <a:spcPts val="0"/>
              </a:spcAft>
              <a:buClr>
                <a:schemeClr val="tx1">
                  <a:shade val="95000"/>
                </a:schemeClr>
              </a:buClr>
              <a:buSzPct val="65000"/>
              <a:buFont typeface="Wingdings 2"/>
              <a:buChar char=""/>
              <a:defRPr/>
            </a:pPr>
            <a:r>
              <a:rPr lang="el-GR" sz="2000" dirty="0"/>
              <a:t>Εξήγηση οποιασδήποτε νοσηλευτικής διαδικασίας</a:t>
            </a:r>
          </a:p>
          <a:p>
            <a:pPr marL="548640" indent="-411480" fontAlgn="auto">
              <a:spcBef>
                <a:spcPct val="20000"/>
              </a:spcBef>
              <a:spcAft>
                <a:spcPts val="0"/>
              </a:spcAft>
              <a:buClr>
                <a:schemeClr val="tx1">
                  <a:shade val="95000"/>
                </a:schemeClr>
              </a:buClr>
              <a:buSzPct val="65000"/>
              <a:buFont typeface="Wingdings 2"/>
              <a:buChar char=""/>
              <a:defRPr/>
            </a:pPr>
            <a:r>
              <a:rPr lang="el-GR" sz="2000" dirty="0"/>
              <a:t>Μετακίνηση του σώματος του ασθενή με σεβασμό αν ο ίδιος δε μπορεί να το κάνει μόνος του</a:t>
            </a:r>
          </a:p>
          <a:p>
            <a:pPr marL="548640" indent="-411480" fontAlgn="auto">
              <a:spcBef>
                <a:spcPct val="20000"/>
              </a:spcBef>
              <a:spcAft>
                <a:spcPts val="0"/>
              </a:spcAft>
              <a:buClr>
                <a:schemeClr val="tx1">
                  <a:shade val="95000"/>
                </a:schemeClr>
              </a:buClr>
              <a:buSzPct val="65000"/>
              <a:buFont typeface="Wingdings 2"/>
              <a:buChar char=""/>
              <a:defRPr/>
            </a:pPr>
            <a:r>
              <a:rPr lang="el-GR" sz="2000" dirty="0"/>
              <a:t>Σεβασμός στην ιδιωτικότητα και στις ευαισθησίες του ασθενούς</a:t>
            </a:r>
          </a:p>
          <a:p>
            <a:pPr marL="548640" indent="-411480" fontAlgn="auto">
              <a:spcBef>
                <a:spcPct val="20000"/>
              </a:spcBef>
              <a:spcAft>
                <a:spcPts val="0"/>
              </a:spcAft>
              <a:buClr>
                <a:schemeClr val="tx1">
                  <a:shade val="95000"/>
                </a:schemeClr>
              </a:buClr>
              <a:buSzPct val="65000"/>
              <a:buFont typeface="Wingdings 2"/>
              <a:buChar char=""/>
              <a:defRPr/>
            </a:pPr>
            <a:endParaRPr lang="el-GR" sz="2000" dirty="0" smtClean="0"/>
          </a:p>
          <a:p>
            <a:pPr marL="548640" indent="-411480" fontAlgn="auto">
              <a:spcBef>
                <a:spcPct val="20000"/>
              </a:spcBef>
              <a:spcAft>
                <a:spcPts val="0"/>
              </a:spcAft>
              <a:buClr>
                <a:schemeClr val="tx1">
                  <a:shade val="95000"/>
                </a:schemeClr>
              </a:buClr>
              <a:buSzPct val="65000"/>
              <a:buFont typeface="Wingdings 2"/>
              <a:buChar char=""/>
              <a:defRPr/>
            </a:pP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457200" y="285728"/>
            <a:ext cx="7239000" cy="6572272"/>
          </a:xfrm>
          <a:noFill/>
          <a:ln/>
        </p:spPr>
        <p:txBody>
          <a:bodyPr numCol="2">
            <a:normAutofit fontScale="92500" lnSpcReduction="20000"/>
          </a:bodyPr>
          <a:lstStyle/>
          <a:p>
            <a:pPr marL="274320" indent="-274320" fontAlgn="auto">
              <a:spcAft>
                <a:spcPts val="0"/>
              </a:spcAft>
              <a:buFont typeface="Wingdings 2"/>
              <a:buNone/>
              <a:defRPr/>
            </a:pPr>
            <a:r>
              <a:rPr lang="el-GR" dirty="0" smtClean="0"/>
              <a:t>Αυτοαντίληψη       </a:t>
            </a:r>
            <a:r>
              <a:rPr lang="el-GR" sz="2000" i="1" dirty="0" smtClean="0"/>
              <a:t>                              </a:t>
            </a:r>
            <a:endParaRPr lang="el-GR" dirty="0" smtClean="0"/>
          </a:p>
          <a:p>
            <a:pPr marL="274320" indent="-274320" fontAlgn="auto">
              <a:spcAft>
                <a:spcPts val="0"/>
              </a:spcAft>
              <a:buFont typeface="Wingdings 2"/>
              <a:buNone/>
              <a:defRPr/>
            </a:pPr>
            <a:r>
              <a:rPr lang="el-GR" dirty="0" smtClean="0"/>
              <a:t>ή                      &gt;                             </a:t>
            </a:r>
          </a:p>
          <a:p>
            <a:pPr marL="274320" indent="-274320" fontAlgn="auto">
              <a:spcAft>
                <a:spcPts val="0"/>
              </a:spcAft>
              <a:buFont typeface="Wingdings 2"/>
              <a:buNone/>
              <a:defRPr/>
            </a:pPr>
            <a:r>
              <a:rPr lang="el-GR" dirty="0" err="1" smtClean="0"/>
              <a:t>Αυτοεικόνα</a:t>
            </a: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r>
              <a:rPr lang="el-GR" dirty="0" smtClean="0"/>
              <a:t>Αυτοεκτίμηση   &gt;</a:t>
            </a:r>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endParaRPr lang="el-GR" dirty="0" smtClean="0"/>
          </a:p>
          <a:p>
            <a:pPr marL="274320" indent="-274320" fontAlgn="auto">
              <a:spcAft>
                <a:spcPts val="0"/>
              </a:spcAft>
              <a:buFont typeface="Wingdings 2"/>
              <a:buNone/>
              <a:defRPr/>
            </a:pPr>
            <a:r>
              <a:rPr lang="el-GR" dirty="0" smtClean="0"/>
              <a:t>Αντίδραση</a:t>
            </a:r>
          </a:p>
          <a:p>
            <a:pPr marL="274320" indent="-274320" fontAlgn="auto">
              <a:spcAft>
                <a:spcPts val="0"/>
              </a:spcAft>
              <a:buFont typeface="Wingdings 2"/>
              <a:buNone/>
              <a:defRPr/>
            </a:pPr>
            <a:r>
              <a:rPr lang="el-GR" dirty="0" smtClean="0"/>
              <a:t>ή                     &gt;</a:t>
            </a:r>
          </a:p>
          <a:p>
            <a:pPr marL="274320" indent="-274320" fontAlgn="auto">
              <a:spcAft>
                <a:spcPts val="0"/>
              </a:spcAft>
              <a:buFont typeface="Wingdings 2"/>
              <a:buNone/>
              <a:defRPr/>
            </a:pPr>
            <a:r>
              <a:rPr lang="el-GR" dirty="0" smtClean="0"/>
              <a:t>Συμπεριφορά</a:t>
            </a:r>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r>
              <a:rPr lang="el-GR" sz="2000" dirty="0" smtClean="0"/>
              <a:t>(</a:t>
            </a:r>
            <a:r>
              <a:rPr lang="en-US" sz="2000" dirty="0" smtClean="0"/>
              <a:t>Burns, 1982)</a:t>
            </a:r>
            <a:endParaRPr lang="el-GR" sz="2000" dirty="0" smtClean="0"/>
          </a:p>
          <a:p>
            <a:pPr marL="274320" indent="-274320" fontAlgn="auto">
              <a:spcAft>
                <a:spcPts val="0"/>
              </a:spcAft>
              <a:buFont typeface="Wingdings 2"/>
              <a:buNone/>
              <a:defRPr/>
            </a:pPr>
            <a:r>
              <a:rPr lang="el-GR" sz="2000" dirty="0" smtClean="0"/>
              <a:t>Είμαι υπέρβαρος και εφόσον θεωρώ ότι τα περιττά κιλά βλάπτουν τη υγεία μου και δεν συνεισφέρουν στην επιθυμητή εικόνα του σώματός μου…..</a:t>
            </a:r>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r>
              <a:rPr lang="el-GR" sz="2000" dirty="0" smtClean="0"/>
              <a:t>…..Αξιολογώ τη σωματική μου εμφάνιση με αρνητικό τρόπο, αισθάνομαι απογοήτευση και πιθανόν….</a:t>
            </a:r>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r>
              <a:rPr lang="el-GR" sz="2000" dirty="0" smtClean="0"/>
              <a:t>….Να παρακινηθώ πιο εύκολα να κάνω κάτι για το βάρος μου, όπως δίαιτα, γυμναστική, ή σε ακραία περίπτωση να αποσυρθώ για να αποφύγω σχόλια.</a:t>
            </a:r>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endParaRPr lang="el-GR" sz="2000" dirty="0" smtClean="0"/>
          </a:p>
          <a:p>
            <a:pPr marL="274320" indent="-274320" fontAlgn="auto">
              <a:spcAft>
                <a:spcPts val="0"/>
              </a:spcAft>
              <a:buFont typeface="Wingdings 2"/>
              <a:buNone/>
              <a:defRPr/>
            </a:pPr>
            <a:endParaRPr lang="el-GR" sz="2000" i="1"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3050"/>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Εφαρμογή Σχεδίου Φροντίδας</a:t>
            </a:r>
          </a:p>
        </p:txBody>
      </p:sp>
      <p:sp>
        <p:nvSpPr>
          <p:cNvPr id="79875" name="Θέση κειμένου 3"/>
          <p:cNvSpPr>
            <a:spLocks noGrp="1"/>
          </p:cNvSpPr>
          <p:nvPr>
            <p:ph type="body" sz="half" idx="4294967295"/>
          </p:nvPr>
        </p:nvSpPr>
        <p:spPr>
          <a:xfrm>
            <a:off x="539750" y="1412875"/>
            <a:ext cx="8147050" cy="381000"/>
          </a:xfrm>
        </p:spPr>
        <p:txBody>
          <a:bodyPr anchor="ctr"/>
          <a:lstStyle/>
          <a:p>
            <a:pPr marL="0" indent="0" algn="ctr">
              <a:buFont typeface="Wingdings 2" pitchFamily="18" charset="2"/>
              <a:buNone/>
            </a:pPr>
            <a:r>
              <a:rPr lang="el-GR" sz="2200" b="1" smtClean="0">
                <a:solidFill>
                  <a:srgbClr val="FFFF00"/>
                </a:solidFill>
              </a:rPr>
              <a:t>Ανάπτυξη Θετικής Εικόνας Σώματος</a:t>
            </a:r>
          </a:p>
        </p:txBody>
      </p:sp>
      <p:sp>
        <p:nvSpPr>
          <p:cNvPr id="6" name="Θέση περιεχομένου 5"/>
          <p:cNvSpPr>
            <a:spLocks noGrp="1"/>
          </p:cNvSpPr>
          <p:nvPr>
            <p:ph sz="quarter" idx="4294967295"/>
          </p:nvPr>
        </p:nvSpPr>
        <p:spPr>
          <a:xfrm>
            <a:off x="395288" y="1989138"/>
            <a:ext cx="8291512" cy="4137025"/>
          </a:xfrm>
        </p:spPr>
        <p:style>
          <a:lnRef idx="1">
            <a:schemeClr val="accent6"/>
          </a:lnRef>
          <a:fillRef idx="3">
            <a:schemeClr val="accent6"/>
          </a:fillRef>
          <a:effectRef idx="2">
            <a:schemeClr val="accent6"/>
          </a:effectRef>
          <a:fontRef idx="minor">
            <a:schemeClr val="lt1"/>
          </a:fontRef>
        </p:style>
        <p:txBody>
          <a:bodyPr>
            <a:normAutofit lnSpcReduction="10000"/>
          </a:bodyPr>
          <a:lstStyle/>
          <a:p>
            <a:pPr marL="547688" indent="-411163">
              <a:lnSpc>
                <a:spcPct val="90000"/>
              </a:lnSpc>
            </a:pPr>
            <a:r>
              <a:rPr lang="el-GR" sz="2000" smtClean="0">
                <a:solidFill>
                  <a:srgbClr val="FFFFFF"/>
                </a:solidFill>
              </a:rPr>
              <a:t>Δημιουργήστε σχέση εμπιστοσύνης με τον ασθενή</a:t>
            </a:r>
          </a:p>
          <a:p>
            <a:pPr marL="547688" indent="-411163">
              <a:lnSpc>
                <a:spcPct val="90000"/>
              </a:lnSpc>
            </a:pPr>
            <a:r>
              <a:rPr lang="el-GR" sz="2000" smtClean="0">
                <a:solidFill>
                  <a:srgbClr val="FFFFFF"/>
                </a:solidFill>
              </a:rPr>
              <a:t>Υποστηρίξτε τον ασθενή σε όλη τη διάρκεια των σταδίων απώλειας, θρήνου και πένθους</a:t>
            </a:r>
          </a:p>
          <a:p>
            <a:pPr marL="547688" indent="-411163">
              <a:lnSpc>
                <a:spcPct val="90000"/>
              </a:lnSpc>
            </a:pPr>
            <a:r>
              <a:rPr lang="el-GR" sz="2000" smtClean="0">
                <a:solidFill>
                  <a:srgbClr val="FFFFFF"/>
                </a:solidFill>
              </a:rPr>
              <a:t>Χρησιμοποιήστε τη θεραπεία με παιχνίδι με τα παιδιά </a:t>
            </a:r>
          </a:p>
          <a:p>
            <a:pPr marL="547688" indent="-411163">
              <a:lnSpc>
                <a:spcPct val="90000"/>
              </a:lnSpc>
            </a:pPr>
            <a:r>
              <a:rPr lang="el-GR" sz="2000" smtClean="0">
                <a:solidFill>
                  <a:srgbClr val="FFFFFF"/>
                </a:solidFill>
              </a:rPr>
              <a:t>Επιδείξτε στον ασθενή ένα πρότυπο υγιούς αποδοχής του σώματός τους</a:t>
            </a:r>
          </a:p>
          <a:p>
            <a:pPr marL="547688" indent="-411163">
              <a:lnSpc>
                <a:spcPct val="90000"/>
              </a:lnSpc>
            </a:pPr>
            <a:r>
              <a:rPr lang="el-GR" sz="2000" smtClean="0">
                <a:solidFill>
                  <a:srgbClr val="FFFFFF"/>
                </a:solidFill>
              </a:rPr>
              <a:t>Να επιμείνετε για τη συμμετοχή του ασθενή στη φροντίδα στο βαθμό που είναι ικανός</a:t>
            </a:r>
          </a:p>
          <a:p>
            <a:pPr marL="547688" indent="-411163">
              <a:lnSpc>
                <a:spcPct val="90000"/>
              </a:lnSpc>
            </a:pPr>
            <a:r>
              <a:rPr lang="el-GR" sz="2000" smtClean="0">
                <a:solidFill>
                  <a:srgbClr val="FFFFFF"/>
                </a:solidFill>
              </a:rPr>
              <a:t>Ενισχύστε την ικανότητα του ασθενούς για τη λήψη αποφάσεων </a:t>
            </a:r>
          </a:p>
          <a:p>
            <a:pPr marL="547688" indent="-411163">
              <a:lnSpc>
                <a:spcPct val="90000"/>
              </a:lnSpc>
            </a:pPr>
            <a:r>
              <a:rPr lang="el-GR" sz="2000" smtClean="0">
                <a:solidFill>
                  <a:srgbClr val="FFFFFF"/>
                </a:solidFill>
              </a:rPr>
              <a:t>Ενισχύστε τις προσωπικές δυνάμεις του ασθενούς και βοηθήστε αυτόν και την οικογένειά του να αναγνωρίσουν όλες τις πιθανές πηγές</a:t>
            </a:r>
          </a:p>
          <a:p>
            <a:pPr marL="547688" indent="-411163">
              <a:lnSpc>
                <a:spcPct val="90000"/>
              </a:lnSpc>
            </a:pPr>
            <a:r>
              <a:rPr lang="el-GR" sz="2000" smtClean="0">
                <a:solidFill>
                  <a:srgbClr val="FFFFFF"/>
                </a:solidFill>
              </a:rPr>
              <a:t>Αξιολογείστε την αντίδραση των προσώπων που είναι σημαντικά για τον ασθενή</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3050"/>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Εφαρμογή Σχεδίου Φροντίδας</a:t>
            </a:r>
          </a:p>
        </p:txBody>
      </p:sp>
      <p:sp>
        <p:nvSpPr>
          <p:cNvPr id="80899" name="Θέση κειμένου 2"/>
          <p:cNvSpPr>
            <a:spLocks noGrp="1"/>
          </p:cNvSpPr>
          <p:nvPr>
            <p:ph type="body" idx="4294967295"/>
          </p:nvPr>
        </p:nvSpPr>
        <p:spPr>
          <a:xfrm>
            <a:off x="468313" y="1341438"/>
            <a:ext cx="8002587" cy="750887"/>
          </a:xfrm>
        </p:spPr>
        <p:txBody>
          <a:bodyPr anchor="ctr"/>
          <a:lstStyle/>
          <a:p>
            <a:pPr marL="0" indent="0" algn="ctr">
              <a:buFont typeface="Wingdings 2" pitchFamily="18" charset="2"/>
              <a:buNone/>
            </a:pPr>
            <a:r>
              <a:rPr lang="el-GR" sz="2000" b="1" smtClean="0">
                <a:solidFill>
                  <a:srgbClr val="FFFF00"/>
                </a:solidFill>
              </a:rPr>
              <a:t>Εκπαίδευση των ενηλίκων για τον τρόπο ανάπτυξης αυτοεκτίμησης στα παιδιά και τους εφήβους</a:t>
            </a:r>
          </a:p>
        </p:txBody>
      </p:sp>
      <p:sp>
        <p:nvSpPr>
          <p:cNvPr id="6" name="Θέση περιεχομένου 5"/>
          <p:cNvSpPr>
            <a:spLocks noGrp="1"/>
          </p:cNvSpPr>
          <p:nvPr>
            <p:ph sz="quarter" idx="4294967295"/>
          </p:nvPr>
        </p:nvSpPr>
        <p:spPr>
          <a:xfrm>
            <a:off x="466725" y="2232025"/>
            <a:ext cx="7229475" cy="4037013"/>
          </a:xfrm>
        </p:spPr>
        <p:txBody>
          <a:bodyPr>
            <a:normAutofit/>
          </a:bodyPr>
          <a:lstStyle/>
          <a:p>
            <a:pPr marL="136525" indent="0">
              <a:buFont typeface="Wingdings 2" pitchFamily="18" charset="2"/>
              <a:buNone/>
            </a:pPr>
            <a:r>
              <a:rPr lang="el-GR" sz="2000" i="1" smtClean="0"/>
              <a:t>Οι ενήλικες να:</a:t>
            </a:r>
          </a:p>
          <a:p>
            <a:pPr marL="136525" indent="0">
              <a:buFont typeface="Wingdings" pitchFamily="2" charset="2"/>
              <a:buChar char="Ø"/>
            </a:pPr>
            <a:r>
              <a:rPr lang="el-GR" sz="1900" smtClean="0"/>
              <a:t>Μεταδίδουν συχνά ανεπιφύλακτο σεβασμό για το παιδί</a:t>
            </a:r>
          </a:p>
          <a:p>
            <a:pPr marL="136525" indent="0">
              <a:buFont typeface="Wingdings" pitchFamily="2" charset="2"/>
              <a:buChar char="Ø"/>
            </a:pPr>
            <a:r>
              <a:rPr lang="el-GR" sz="1900" smtClean="0"/>
              <a:t>Μεταδίδουν ένα μεγάλο εύρος αποδεκτών συμπεριφορών </a:t>
            </a:r>
          </a:p>
          <a:p>
            <a:pPr marL="136525" indent="0">
              <a:buFont typeface="Wingdings" pitchFamily="2" charset="2"/>
              <a:buChar char="Ø"/>
            </a:pPr>
            <a:r>
              <a:rPr lang="el-GR" sz="1900" smtClean="0"/>
              <a:t>Προκαλούν το παιδί να εξερευνήσει τις δυνάμεις και τους περιορισμούς του</a:t>
            </a:r>
          </a:p>
          <a:p>
            <a:pPr marL="136525" indent="0">
              <a:buFont typeface="Wingdings" pitchFamily="2" charset="2"/>
              <a:buChar char="Ø"/>
            </a:pPr>
            <a:r>
              <a:rPr lang="el-GR" sz="1900" smtClean="0"/>
              <a:t>Εξυμνούν τις ικανότητες και τα επιτεύγματα</a:t>
            </a:r>
          </a:p>
          <a:p>
            <a:pPr marL="136525" indent="0">
              <a:buFont typeface="Wingdings" pitchFamily="2" charset="2"/>
              <a:buChar char="Ø"/>
            </a:pPr>
            <a:r>
              <a:rPr lang="el-GR" sz="1900" smtClean="0"/>
              <a:t>Βοηθούν το παιδί να αντιδρά στα λάθη του υπεύθυνα και να μαθαίνει από αυτά</a:t>
            </a:r>
          </a:p>
        </p:txBody>
      </p:sp>
      <p:pic>
        <p:nvPicPr>
          <p:cNvPr id="7" name="Εικόνα 6"/>
          <p:cNvPicPr>
            <a:picLocks noChangeAspect="1"/>
          </p:cNvPicPr>
          <p:nvPr/>
        </p:nvPicPr>
        <p:blipFill>
          <a:blip r:embed="rId2" cstate="print">
            <a:extLst>
              <a:ext uri="{28A0092B-C50C-407E-A947-70E740481C1C}"/>
            </a:extLst>
          </a:blip>
          <a:stretch>
            <a:fillRect/>
          </a:stretch>
        </p:blipFill>
        <p:spPr>
          <a:xfrm>
            <a:off x="1043608" y="4581128"/>
            <a:ext cx="7056784" cy="2207890"/>
          </a:xfrm>
          <a:prstGeom prst="rect">
            <a:avLst/>
          </a:prstGeom>
          <a:ln>
            <a:noFill/>
          </a:ln>
          <a:effectLst>
            <a:softEdge rad="112500"/>
          </a:effectLst>
          <a:scene3d>
            <a:camera prst="perspectiveAbove"/>
            <a:lightRig rig="threePt" dir="t"/>
          </a:scene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374848" y="116632"/>
            <a:ext cx="8229600" cy="648072"/>
          </a:xfrm>
        </p:spPr>
        <p:txBody>
          <a:bodyPr anchor="ctr">
            <a:normAutofit/>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Εφαρμογή Σχεδίου Φροντίδας</a:t>
            </a:r>
          </a:p>
        </p:txBody>
      </p:sp>
      <p:pic>
        <p:nvPicPr>
          <p:cNvPr id="7" name="Εικόνα 6"/>
          <p:cNvPicPr>
            <a:picLocks noChangeAspect="1"/>
          </p:cNvPicPr>
          <p:nvPr/>
        </p:nvPicPr>
        <p:blipFill rotWithShape="1">
          <a:blip r:embed="rId2" cstate="print">
            <a:extLst>
              <a:ext uri="{BEBA8EAE-BF5A-486C-A8C5-ECC9F3942E4B}"/>
              <a:ext uri="{28A0092B-C50C-407E-A947-70E740481C1C}"/>
            </a:extLst>
          </a:blip>
          <a:srcRect l="7027" t="26936" r="14066" b="8687"/>
          <a:stretch/>
        </p:blipFill>
        <p:spPr>
          <a:xfrm rot="10800000">
            <a:off x="-252536" y="1052735"/>
            <a:ext cx="8964487" cy="5688632"/>
          </a:xfrm>
          <a:prstGeom prst="rect">
            <a:avLst/>
          </a:prstGeom>
          <a:scene3d>
            <a:camera prst="perspectiveRight">
              <a:rot lat="0" lon="20999994" rev="0"/>
            </a:camera>
            <a:lightRig rig="threePt" dir="t"/>
          </a:scene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Εφαρμογή Σχεδίου Φροντίδας</a:t>
            </a:r>
          </a:p>
        </p:txBody>
      </p:sp>
      <p:sp>
        <p:nvSpPr>
          <p:cNvPr id="82947" name="Θέση περιεχομένου 2"/>
          <p:cNvSpPr>
            <a:spLocks noGrp="1"/>
          </p:cNvSpPr>
          <p:nvPr>
            <p:ph idx="4294967295"/>
          </p:nvPr>
        </p:nvSpPr>
        <p:spPr/>
        <p:txBody>
          <a:bodyPr/>
          <a:lstStyle/>
          <a:p>
            <a:pPr marL="136525" indent="0" algn="ctr">
              <a:buFont typeface="Wingdings 2" pitchFamily="18" charset="2"/>
              <a:buNone/>
            </a:pPr>
            <a:r>
              <a:rPr lang="el-GR" sz="2000" b="1" smtClean="0">
                <a:solidFill>
                  <a:srgbClr val="FFFF00"/>
                </a:solidFill>
              </a:rPr>
              <a:t>Ανάπτυξη Αυτοαξιολόγησης στα Ηλικιωμένα Άτομα</a:t>
            </a:r>
          </a:p>
          <a:p>
            <a:pPr marL="136525" indent="0" algn="ctr">
              <a:buFont typeface="Wingdings 2" pitchFamily="18" charset="2"/>
              <a:buNone/>
            </a:pPr>
            <a:endParaRPr lang="el-GR" sz="2000" b="1" smtClean="0">
              <a:solidFill>
                <a:srgbClr val="FFFF00"/>
              </a:solidFill>
            </a:endParaRPr>
          </a:p>
        </p:txBody>
      </p:sp>
      <p:pic>
        <p:nvPicPr>
          <p:cNvPr id="4" name="Εικόνα 3"/>
          <p:cNvPicPr>
            <a:picLocks noChangeAspect="1"/>
          </p:cNvPicPr>
          <p:nvPr/>
        </p:nvPicPr>
        <p:blipFill rotWithShape="1">
          <a:blip r:embed="rId2" cstate="print">
            <a:extLst>
              <a:ext uri="{28A0092B-C50C-407E-A947-70E740481C1C}"/>
            </a:extLst>
          </a:blip>
          <a:srcRect/>
          <a:stretch/>
        </p:blipFill>
        <p:spPr>
          <a:xfrm>
            <a:off x="251520" y="2060848"/>
            <a:ext cx="8640960" cy="4680520"/>
          </a:xfrm>
          <a:prstGeom prst="rect">
            <a:avLst/>
          </a:prstGeom>
          <a:effectLst>
            <a:glow rad="139700">
              <a:schemeClr val="accent3">
                <a:satMod val="175000"/>
                <a:alpha val="40000"/>
              </a:schemeClr>
            </a:glo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3050"/>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Εφαρμογή Σχεδίου Φροντίδας</a:t>
            </a:r>
          </a:p>
        </p:txBody>
      </p:sp>
      <p:sp>
        <p:nvSpPr>
          <p:cNvPr id="3" name="Θέση κειμένου 2"/>
          <p:cNvSpPr>
            <a:spLocks noGrp="1"/>
          </p:cNvSpPr>
          <p:nvPr>
            <p:ph type="body" idx="4294967295"/>
          </p:nvPr>
        </p:nvSpPr>
        <p:spPr>
          <a:xfrm>
            <a:off x="457200" y="1535113"/>
            <a:ext cx="7859713" cy="750887"/>
          </a:xfrm>
        </p:spPr>
        <p:txBody>
          <a:bodyPr anchor="ctr">
            <a:normAutofit/>
          </a:bodyPr>
          <a:lstStyle/>
          <a:p>
            <a:pPr marL="0" indent="0" algn="ctr">
              <a:buFont typeface="Wingdings 2" pitchFamily="18" charset="2"/>
              <a:buNone/>
            </a:pPr>
            <a:r>
              <a:rPr lang="el-GR" sz="2200" b="1" smtClean="0">
                <a:solidFill>
                  <a:srgbClr val="FFFF00"/>
                </a:solidFill>
              </a:rPr>
              <a:t>Αλλαγή αρνητικής αυτοαντίληψης</a:t>
            </a:r>
          </a:p>
          <a:p>
            <a:pPr marL="0" indent="0">
              <a:buFont typeface="Wingdings 2" pitchFamily="18" charset="2"/>
              <a:buNone/>
            </a:pPr>
            <a:endParaRPr lang="el-GR" sz="2200" smtClean="0"/>
          </a:p>
        </p:txBody>
      </p:sp>
      <p:pic>
        <p:nvPicPr>
          <p:cNvPr id="7" name="Θέση περιεχομένου 6"/>
          <p:cNvPicPr>
            <a:picLocks noGrp="1" noChangeAspect="1"/>
          </p:cNvPicPr>
          <p:nvPr>
            <p:ph sz="quarter" idx="4294967295"/>
          </p:nvPr>
        </p:nvPicPr>
        <p:blipFill rotWithShape="1">
          <a:blip r:embed="rId2" cstate="print">
            <a:extLst>
              <a:ext uri="{BEBA8EAE-BF5A-486C-A8C5-ECC9F3942E4B}"/>
              <a:ext uri="{28A0092B-C50C-407E-A947-70E740481C1C}"/>
            </a:extLst>
          </a:blip>
          <a:srcRect/>
          <a:stretch/>
        </p:blipFill>
        <p:spPr>
          <a:xfrm rot="5400000">
            <a:off x="2195736" y="188640"/>
            <a:ext cx="4680518" cy="8136903"/>
          </a:xfrm>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Εφαρμογή Σχεδίου Φροντίδας</a:t>
            </a:r>
          </a:p>
        </p:txBody>
      </p:sp>
      <p:pic>
        <p:nvPicPr>
          <p:cNvPr id="7" name="Εικόνα 6"/>
          <p:cNvPicPr>
            <a:picLocks noChangeAspect="1"/>
          </p:cNvPicPr>
          <p:nvPr/>
        </p:nvPicPr>
        <p:blipFill>
          <a:blip r:embed="rId2" cstate="print"/>
          <a:srcRect/>
          <a:stretch>
            <a:fillRect/>
          </a:stretch>
        </p:blipFill>
        <p:spPr bwMode="auto">
          <a:xfrm>
            <a:off x="344488" y="1196975"/>
            <a:ext cx="8496300" cy="493077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l-GR" sz="4100" cap="none"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Εκτίμηση των αποτελεσμάτων</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 name="Θέση περιεχομένου 2"/>
          <p:cNvSpPr>
            <a:spLocks noGrp="1"/>
          </p:cNvSpPr>
          <p:nvPr>
            <p:ph idx="4294967295"/>
          </p:nvPr>
        </p:nvSpPr>
        <p:spPr/>
        <p:style>
          <a:lnRef idx="1">
            <a:schemeClr val="accent1"/>
          </a:lnRef>
          <a:fillRef idx="3">
            <a:schemeClr val="accent1"/>
          </a:fillRef>
          <a:effectRef idx="2">
            <a:schemeClr val="accent1"/>
          </a:effectRef>
          <a:fontRef idx="minor">
            <a:schemeClr val="lt1"/>
          </a:fontRef>
        </p:style>
        <p:txBody>
          <a:bodyPr>
            <a:normAutofit/>
          </a:bodyPr>
          <a:lstStyle/>
          <a:p>
            <a:pPr marL="136525" indent="0">
              <a:buFont typeface="Wingdings 2" pitchFamily="18" charset="2"/>
              <a:buNone/>
            </a:pPr>
            <a:r>
              <a:rPr lang="el-GR" i="1" u="sng" smtClean="0">
                <a:solidFill>
                  <a:srgbClr val="FFFFFF"/>
                </a:solidFill>
              </a:rPr>
              <a:t>Ο ασθενής πρέπει να ικανοποιήσει τα ακόλουθα:</a:t>
            </a:r>
          </a:p>
          <a:p>
            <a:pPr marL="136525" indent="0">
              <a:buFont typeface="Wingdings 2" pitchFamily="18" charset="2"/>
              <a:buNone/>
            </a:pPr>
            <a:endParaRPr lang="el-GR" i="1" u="sng" smtClean="0">
              <a:solidFill>
                <a:srgbClr val="FFFFFF"/>
              </a:solidFill>
            </a:endParaRPr>
          </a:p>
          <a:p>
            <a:pPr marL="136525" indent="0"/>
            <a:r>
              <a:rPr lang="el-GR" sz="2000" smtClean="0">
                <a:solidFill>
                  <a:srgbClr val="FFFFFF"/>
                </a:solidFill>
              </a:rPr>
              <a:t>Να είναι άνετος με την εικόνα του σώματός του και να μπορεί να τη χρησιμοποιεί αποτελεσματικά για να ανταποκριθεί στις ανθρώπινες ανάγκες του</a:t>
            </a:r>
          </a:p>
          <a:p>
            <a:pPr marL="136525" indent="0"/>
            <a:r>
              <a:rPr lang="el-GR" sz="2000" smtClean="0">
                <a:solidFill>
                  <a:srgbClr val="FFFFFF"/>
                </a:solidFill>
              </a:rPr>
              <a:t>Να είναι ικανός να περιγράψει τον εαυτό του θετικά</a:t>
            </a:r>
          </a:p>
          <a:p>
            <a:pPr marL="136525" indent="0"/>
            <a:r>
              <a:rPr lang="el-GR" sz="2000" smtClean="0">
                <a:solidFill>
                  <a:srgbClr val="FFFFFF"/>
                </a:solidFill>
              </a:rPr>
              <a:t>Να είναι ικανός να ανταποκριθεί σε ρεαλιστικές απαιτήσεις του ρόλου χωρίς υπερβολικό άγχος και κόπωση</a:t>
            </a:r>
          </a:p>
          <a:p>
            <a:pPr marL="136525" indent="0"/>
            <a:r>
              <a:rPr lang="el-GR" sz="2000" smtClean="0">
                <a:solidFill>
                  <a:srgbClr val="FFFFFF"/>
                </a:solidFill>
              </a:rPr>
              <a:t>Να είναι ικανός να αλληλεπιδρά σωστά με το περιβάλλον ενώ αναγνωρίζει ότι ο εαυτός του είναι μια ξεχωριστή οντότητα</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noAutofit/>
            <a:scene3d>
              <a:camera prst="orthographicFront"/>
              <a:lightRig rig="soft" dir="t">
                <a:rot lat="0" lon="0" rev="16800000"/>
              </a:lightRig>
            </a:scene3d>
            <a:sp3d prstMaterial="softEdge">
              <a:bevelT w="38100" h="38100"/>
            </a:sp3d>
          </a:bodyPr>
          <a:lstStyle/>
          <a:p>
            <a:pPr algn="ctr" fontAlgn="auto">
              <a:spcAft>
                <a:spcPts val="0"/>
              </a:spcAft>
              <a:defRPr/>
            </a:pPr>
            <a:r>
              <a:rPr lang="el-GR" sz="3200" cap="none"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Η Νοσηλευτική Διεργασία στην Κλινική Πρακτική</a:t>
            </a:r>
            <a:endParaRPr lang="el-GR" sz="32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87043" name="Θέση περιεχομένου 2"/>
          <p:cNvSpPr>
            <a:spLocks noGrp="1"/>
          </p:cNvSpPr>
          <p:nvPr>
            <p:ph idx="4294967295"/>
          </p:nvPr>
        </p:nvSpPr>
        <p:spPr>
          <a:xfrm>
            <a:off x="457200" y="1557338"/>
            <a:ext cx="8229600" cy="4708525"/>
          </a:xfrm>
        </p:spPr>
        <p:txBody>
          <a:bodyPr/>
          <a:lstStyle/>
          <a:p>
            <a:pPr marL="136525" indent="0" algn="just">
              <a:buFont typeface="Wingdings 2" pitchFamily="18" charset="2"/>
              <a:buNone/>
            </a:pPr>
            <a:r>
              <a:rPr lang="el-GR" sz="2300" b="1" i="1" smtClean="0">
                <a:solidFill>
                  <a:srgbClr val="FFFF00"/>
                </a:solidFill>
              </a:rPr>
              <a:t>Διαταραχή της Αυτοαντίληψης</a:t>
            </a:r>
            <a:r>
              <a:rPr lang="en-US" sz="2300" b="1" i="1" smtClean="0">
                <a:solidFill>
                  <a:srgbClr val="FFFF00"/>
                </a:solidFill>
                <a:latin typeface="Book Antiqua" pitchFamily="18" charset="0"/>
              </a:rPr>
              <a:t>:</a:t>
            </a:r>
            <a:r>
              <a:rPr lang="el-GR" sz="2300" b="1" i="1" smtClean="0">
                <a:solidFill>
                  <a:srgbClr val="FFFF00"/>
                </a:solidFill>
              </a:rPr>
              <a:t> </a:t>
            </a:r>
            <a:r>
              <a:rPr lang="el-GR" sz="2200" smtClean="0"/>
              <a:t>η κατάσταση κατά την οποία το άτομο βιώνει ή διατρέχει κίνδυνο να βιώσει κάποια αρνητική αλλαγή στον τρόπο με τον οποίο αισθάνεται, σκέφτεται ή βλέπει τον εαυτό του. Πιθανόν να περιλαμβάνει αλλαγή στην εικόνα του σώματος, τον ιδανικό εαυτό, την αυτοεκτίμηση, την εκτέλεση του ρόλου ή την προσωπική ταυτότητα (</a:t>
            </a:r>
            <a:r>
              <a:rPr lang="en-US" sz="2200" smtClean="0">
                <a:latin typeface="Book Antiqua" pitchFamily="18" charset="0"/>
              </a:rPr>
              <a:t>Carpenito, 1995)</a:t>
            </a:r>
          </a:p>
          <a:p>
            <a:pPr marL="136525" indent="0">
              <a:buFont typeface="Wingdings 2" pitchFamily="18" charset="2"/>
              <a:buNone/>
            </a:pPr>
            <a:endParaRPr lang="el-GR" smtClean="0"/>
          </a:p>
        </p:txBody>
      </p:sp>
      <p:pic>
        <p:nvPicPr>
          <p:cNvPr id="4" name="Εικόνα 3"/>
          <p:cNvPicPr>
            <a:picLocks noChangeAspect="1"/>
          </p:cNvPicPr>
          <p:nvPr/>
        </p:nvPicPr>
        <p:blipFill>
          <a:blip r:embed="rId2" cstate="print">
            <a:extLst>
              <a:ext uri="{BEBA8EAE-BF5A-486C-A8C5-ECC9F3942E4B}"/>
              <a:ext uri="{28A0092B-C50C-407E-A947-70E740481C1C}"/>
            </a:extLst>
          </a:blip>
          <a:stretch>
            <a:fillRect/>
          </a:stretch>
        </p:blipFill>
        <p:spPr>
          <a:xfrm>
            <a:off x="5000991" y="4005344"/>
            <a:ext cx="4035505" cy="2664016"/>
          </a:xfrm>
          <a:prstGeom prst="rect">
            <a:avLst/>
          </a:prstGeom>
          <a:ln>
            <a:noFill/>
          </a:ln>
          <a:effectLst>
            <a:glow rad="139700">
              <a:schemeClr val="accent4">
                <a:satMod val="175000"/>
                <a:alpha val="40000"/>
              </a:schemeClr>
            </a:glow>
            <a:softEdge rad="112500"/>
          </a:effectLst>
          <a:scene3d>
            <a:camera prst="perspectiveContrastingLeftFacing"/>
            <a:lightRig rig="threePt" dir="t"/>
          </a:scene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188640"/>
            <a:ext cx="8229600" cy="922114"/>
          </a:xfrm>
        </p:spPr>
        <p:txBody>
          <a:bodyPr anchor="ctr">
            <a:noAutofit/>
            <a:scene3d>
              <a:camera prst="orthographicFront"/>
              <a:lightRig rig="soft" dir="t">
                <a:rot lat="0" lon="0" rev="16800000"/>
              </a:lightRig>
            </a:scene3d>
            <a:sp3d prstMaterial="softEdge">
              <a:bevelT w="38100" h="38100"/>
            </a:sp3d>
          </a:bodyPr>
          <a:lstStyle/>
          <a:p>
            <a:pPr algn="ctr" fontAlgn="auto">
              <a:spcAft>
                <a:spcPts val="0"/>
              </a:spcAft>
              <a:defRPr/>
            </a:pPr>
            <a:r>
              <a:rPr lang="el-GR" sz="32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Η Νοσηλευτική Διεργασία στην Κλινική Πρακτική</a:t>
            </a:r>
          </a:p>
        </p:txBody>
      </p:sp>
      <p:sp>
        <p:nvSpPr>
          <p:cNvPr id="88067" name="Θέση περιεχομένου 2"/>
          <p:cNvSpPr>
            <a:spLocks noGrp="1"/>
          </p:cNvSpPr>
          <p:nvPr>
            <p:ph idx="4294967295"/>
          </p:nvPr>
        </p:nvSpPr>
        <p:spPr>
          <a:xfrm>
            <a:off x="179388" y="1125538"/>
            <a:ext cx="8569325" cy="863600"/>
          </a:xfrm>
        </p:spPr>
        <p:txBody>
          <a:bodyPr/>
          <a:lstStyle/>
          <a:p>
            <a:pPr marL="136525" indent="0" algn="ctr">
              <a:buFont typeface="Wingdings 2" pitchFamily="18" charset="2"/>
              <a:buNone/>
            </a:pPr>
            <a:r>
              <a:rPr lang="el-GR" sz="2000" b="1" i="1" u="sng" smtClean="0"/>
              <a:t>Οι κοινές αναλογίες των αρνητικών αυτοαντιλήψεων </a:t>
            </a:r>
          </a:p>
          <a:p>
            <a:pPr marL="136525" indent="0" algn="ctr">
              <a:buFont typeface="Wingdings 2" pitchFamily="18" charset="2"/>
              <a:buNone/>
            </a:pPr>
            <a:endParaRPr lang="el-GR" sz="2000" b="1" i="1" u="sng" smtClean="0"/>
          </a:p>
        </p:txBody>
      </p:sp>
      <p:graphicFrame>
        <p:nvGraphicFramePr>
          <p:cNvPr id="4" name="Πίνακας 3"/>
          <p:cNvGraphicFramePr>
            <a:graphicFrameLocks noGrp="1"/>
          </p:cNvGraphicFramePr>
          <p:nvPr/>
        </p:nvGraphicFramePr>
        <p:xfrm>
          <a:off x="539750" y="1739900"/>
          <a:ext cx="8137525" cy="4907280"/>
        </p:xfrm>
        <a:graphic>
          <a:graphicData uri="http://schemas.openxmlformats.org/drawingml/2006/table">
            <a:tbl>
              <a:tblPr/>
              <a:tblGrid>
                <a:gridCol w="2447925"/>
                <a:gridCol w="2447925"/>
                <a:gridCol w="3241675"/>
              </a:tblGrid>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FFFFFF"/>
                          </a:solidFill>
                          <a:effectLst/>
                          <a:latin typeface="Trebuchet MS" pitchFamily="34" charset="0"/>
                          <a:cs typeface="Arial" charset="0"/>
                        </a:rPr>
                        <a:t>Στρεβλώσεις  &amp; Αρνήσεις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5F51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FFFFFF"/>
                          </a:solidFill>
                          <a:effectLst/>
                          <a:latin typeface="Trebuchet MS" pitchFamily="34" charset="0"/>
                          <a:cs typeface="Arial" charset="0"/>
                        </a:rPr>
                        <a:t>Λανθασμένη Κατηγοριοποίηση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5F51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FFFFFF"/>
                          </a:solidFill>
                          <a:effectLst/>
                          <a:latin typeface="Trebuchet MS" pitchFamily="34" charset="0"/>
                          <a:cs typeface="Arial" charset="0"/>
                        </a:rPr>
                        <a:t>Ακατάλληλα Πρότυπα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5F513E"/>
                    </a:solidFill>
                  </a:tcPr>
                </a:tc>
              </a:tr>
              <a:tr h="1270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500" b="1" i="1" u="none" strike="noStrike" cap="none" normalizeH="0" baseline="0" smtClean="0">
                          <a:ln>
                            <a:noFill/>
                          </a:ln>
                          <a:solidFill>
                            <a:srgbClr val="2F2B20"/>
                          </a:solidFill>
                          <a:effectLst/>
                          <a:latin typeface="Trebuchet MS" pitchFamily="34" charset="0"/>
                          <a:cs typeface="Arial" charset="0"/>
                        </a:rPr>
                        <a:t>Π.χ.: </a:t>
                      </a:r>
                      <a:r>
                        <a:rPr kumimoji="0" lang="el-GR" sz="1400" b="0" i="0" u="none" strike="noStrike" cap="none" normalizeH="0" baseline="0" smtClean="0">
                          <a:ln>
                            <a:noFill/>
                          </a:ln>
                          <a:solidFill>
                            <a:srgbClr val="2F2B20"/>
                          </a:solidFill>
                          <a:effectLst/>
                          <a:latin typeface="Trebuchet MS" pitchFamily="34" charset="0"/>
                          <a:cs typeface="Arial" charset="0"/>
                        </a:rPr>
                        <a:t>μια γυναίκα που διδάχθηκε νωρίς στη ζωή της ότι η θέση της γυναίκας είναι στο σπίτι, πιθανόν να στρεβλώνει συστηματικά ή να αρνείται οποιαδήποτε αισθήματα ή ταλέντα που θεωρούσε ότι δεν συμφωνούσαν με το γεγονός ότι ήταν σύζυγος ή μητέρα</a:t>
                      </a:r>
                      <a:r>
                        <a:rPr kumimoji="0" lang="el-GR" sz="1800" b="0" i="0" u="none" strike="noStrike" cap="none" normalizeH="0" baseline="0" smtClean="0">
                          <a:ln>
                            <a:noFill/>
                          </a:ln>
                          <a:solidFill>
                            <a:srgbClr val="2F2B20"/>
                          </a:solidFill>
                          <a:effectLst/>
                          <a:latin typeface="Trebuchet MS"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1D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rgbClr val="2F2B20"/>
                          </a:solidFill>
                          <a:effectLst/>
                          <a:latin typeface="Trebuchet MS" pitchFamily="34" charset="0"/>
                          <a:cs typeface="Arial" charset="0"/>
                        </a:rPr>
                        <a:t>Π.χ.: </a:t>
                      </a:r>
                      <a:r>
                        <a:rPr kumimoji="0" lang="el-GR" sz="1400" b="0" i="0" u="none" strike="noStrike" cap="none" normalizeH="0" baseline="0" smtClean="0">
                          <a:ln>
                            <a:noFill/>
                          </a:ln>
                          <a:solidFill>
                            <a:srgbClr val="2F2B20"/>
                          </a:solidFill>
                          <a:effectLst/>
                          <a:latin typeface="Trebuchet MS" pitchFamily="34" charset="0"/>
                          <a:cs typeface="Arial" charset="0"/>
                        </a:rPr>
                        <a:t>έφηβος που επανειλημμένως ακούει από τον πατέρα του ότι δεν αξίζει και που συνεχώς χαρακτηρίζει τον εαυτό του με αυτόν τον τρόπο, πιθανόν να απορρίψει τις επιβεβαιώσεις των θετικών ιδιοτήτων του από άλλα άτομα (δάσκαλος..)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1D7"/>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l-GR" sz="1400" b="0" i="0" u="none" strike="noStrike" cap="none" normalizeH="0" baseline="0" smtClean="0">
                          <a:ln>
                            <a:noFill/>
                          </a:ln>
                          <a:solidFill>
                            <a:srgbClr val="2F2B20"/>
                          </a:solidFill>
                          <a:effectLst/>
                          <a:latin typeface="Trebuchet MS" pitchFamily="34" charset="0"/>
                          <a:cs typeface="Arial" charset="0"/>
                        </a:rPr>
                        <a:t>Πρότυπα τελειομανίας, που δε θα μπορέσουν ποτέ να εκπληρώσουν.</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l-GR" sz="1400" b="0" i="0" u="none" strike="noStrike" cap="none" normalizeH="0" baseline="0" smtClean="0">
                          <a:ln>
                            <a:noFill/>
                          </a:ln>
                          <a:solidFill>
                            <a:srgbClr val="2F2B20"/>
                          </a:solidFill>
                          <a:effectLst/>
                          <a:latin typeface="Trebuchet MS" pitchFamily="34" charset="0"/>
                          <a:cs typeface="Arial" charset="0"/>
                        </a:rPr>
                        <a:t>Τυπικότητα , παρέχει μια άλλη ομάδα προβλημάτων για το άτομο που χωρίς κριτική αποδέχεται όλες τις επιταγές της κουλτούρας του.</a:t>
                      </a:r>
                    </a:p>
                    <a:p>
                      <a:pPr marL="285750" marR="0" lvl="0" indent="-285750" algn="just" defTabSz="914400" rtl="0" eaLnBrk="1" fontAlgn="base" latinLnBrk="0" hangingPunct="1">
                        <a:lnSpc>
                          <a:spcPct val="100000"/>
                        </a:lnSpc>
                        <a:spcBef>
                          <a:spcPct val="0"/>
                        </a:spcBef>
                        <a:spcAft>
                          <a:spcPct val="0"/>
                        </a:spcAft>
                        <a:buClrTx/>
                        <a:buSzTx/>
                        <a:buFont typeface="Arial" charset="0"/>
                        <a:buChar char="•"/>
                        <a:tabLst/>
                      </a:pPr>
                      <a:r>
                        <a:rPr kumimoji="0" lang="el-GR" sz="1400" b="0" i="0" u="none" strike="noStrike" cap="none" normalizeH="0" baseline="0" smtClean="0">
                          <a:ln>
                            <a:noFill/>
                          </a:ln>
                          <a:solidFill>
                            <a:srgbClr val="2F2B20"/>
                          </a:solidFill>
                          <a:effectLst/>
                          <a:latin typeface="Trebuchet MS" pitchFamily="34" charset="0"/>
                          <a:cs typeface="Arial" charset="0"/>
                        </a:rPr>
                        <a:t>«Τι σκέφτονται οι άλλοι;», επιτρέπει στους άλλους να καθορίζουν την ιδανική συμπεριφορά, δημιουργεί τις προϋποθέσεις για συνεχή αποτυχία.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1D7"/>
                    </a:solidFill>
                  </a:tcPr>
                </a:tc>
              </a:tr>
              <a:tr h="593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rgbClr val="2F2B20"/>
                          </a:solidFill>
                          <a:effectLst/>
                          <a:latin typeface="Trebuchet MS" pitchFamily="34" charset="0"/>
                          <a:cs typeface="Arial" charset="0"/>
                        </a:rPr>
                        <a:t>Νοσηλευτική Διάγνωση</a:t>
                      </a:r>
                      <a:r>
                        <a:rPr kumimoji="0" lang="el-GR" sz="1400" b="0" i="0" u="none" strike="noStrike" cap="none" normalizeH="0" baseline="0" smtClean="0">
                          <a:ln>
                            <a:noFill/>
                          </a:ln>
                          <a:solidFill>
                            <a:srgbClr val="2F2B20"/>
                          </a:solidFill>
                          <a:effectLst/>
                          <a:latin typeface="Trebuchet MS" pitchFamily="34" charset="0"/>
                          <a:cs typeface="Arial" charset="0"/>
                        </a:rPr>
                        <a:t>: </a:t>
                      </a:r>
                      <a:r>
                        <a:rPr kumimoji="0" lang="el-GR" sz="1300" b="0" i="0" u="none" strike="noStrike" cap="none" normalizeH="0" baseline="0" smtClean="0">
                          <a:ln>
                            <a:noFill/>
                          </a:ln>
                          <a:solidFill>
                            <a:srgbClr val="2F2B20"/>
                          </a:solidFill>
                          <a:effectLst/>
                          <a:latin typeface="Trebuchet MS" pitchFamily="34" charset="0"/>
                          <a:cs typeface="Arial" charset="0"/>
                        </a:rPr>
                        <a:t>Αρνητική (περιορισμένη) Αυτοαντίληψη που σχετίζεται με το μακροχρόνιο ιστορικό στρέβλωσης και άρνησης των ικανοτήτων και των επιθυμιών της.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A2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rgbClr val="2F2B20"/>
                          </a:solidFill>
                          <a:effectLst/>
                          <a:latin typeface="Trebuchet MS" pitchFamily="34" charset="0"/>
                          <a:cs typeface="Arial" charset="0"/>
                        </a:rPr>
                        <a:t>Νοσηλευτική Διάγνωση</a:t>
                      </a:r>
                      <a:r>
                        <a:rPr kumimoji="0" lang="el-GR" sz="1400" b="0" i="0" u="none" strike="noStrike" cap="none" normalizeH="0" baseline="0" smtClean="0">
                          <a:ln>
                            <a:noFill/>
                          </a:ln>
                          <a:solidFill>
                            <a:srgbClr val="2F2B20"/>
                          </a:solidFill>
                          <a:effectLst/>
                          <a:latin typeface="Trebuchet MS" pitchFamily="34"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rgbClr val="2F2B20"/>
                          </a:solidFill>
                          <a:effectLst/>
                          <a:latin typeface="Trebuchet MS" pitchFamily="34" charset="0"/>
                          <a:cs typeface="Arial" charset="0"/>
                        </a:rPr>
                        <a:t>Αρνητική Αυτοαντίληψη που σχετίζεται με την αδυναμία να αναγνωρίσει και να ενσωματώσει θετικές ιδιότητες και δυνάμεις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A2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rgbClr val="2F2B20"/>
                          </a:solidFill>
                          <a:effectLst/>
                          <a:latin typeface="Trebuchet MS" pitchFamily="34" charset="0"/>
                          <a:cs typeface="Arial" charset="0"/>
                        </a:rPr>
                        <a:t>Νοσηλευτική Διάγνωση:</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rgbClr val="2F2B20"/>
                          </a:solidFill>
                          <a:effectLst/>
                          <a:latin typeface="Trebuchet MS" pitchFamily="34" charset="0"/>
                          <a:cs typeface="Arial" charset="0"/>
                        </a:rPr>
                        <a:t>Αρνητική Αυτοαντίληψη που σχετίζεται με τις μη ρεαλιστικές προσδοκίες από τον εαυτό του.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A288"/>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normAutofit fontScale="90000"/>
            <a:scene3d>
              <a:camera prst="orthographicFront"/>
              <a:lightRig rig="soft" dir="t">
                <a:rot lat="0" lon="0" rev="16800000"/>
              </a:lightRig>
            </a:scene3d>
            <a:sp3d prstMaterial="softEdge">
              <a:bevelT w="38100" h="38100"/>
            </a:sp3d>
          </a:bodyPr>
          <a:lstStyle/>
          <a:p>
            <a:pPr algn="ctr" fontAlgn="auto">
              <a:spcAft>
                <a:spcPts val="0"/>
              </a:spcAft>
              <a:defRPr/>
            </a:pPr>
            <a:r>
              <a:rPr lang="el-GR" sz="44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Η Νοσηλευτική Διεργασία στην Κλινική Πρακτική</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 name="Θέση περιεχομένου 2"/>
          <p:cNvSpPr>
            <a:spLocks noGrp="1"/>
          </p:cNvSpPr>
          <p:nvPr>
            <p:ph idx="4294967295"/>
          </p:nvPr>
        </p:nvSpPr>
        <p:spPr/>
        <p:txBody>
          <a:bodyPr>
            <a:normAutofit lnSpcReduction="10000"/>
          </a:bodyPr>
          <a:lstStyle/>
          <a:p>
            <a:pPr marL="136525" indent="0">
              <a:lnSpc>
                <a:spcPct val="90000"/>
              </a:lnSpc>
              <a:buFont typeface="Wingdings 2" pitchFamily="18" charset="2"/>
              <a:buNone/>
            </a:pPr>
            <a:r>
              <a:rPr lang="el-GR" sz="2200" u="sng" smtClean="0">
                <a:solidFill>
                  <a:srgbClr val="FFFF00"/>
                </a:solidFill>
                <a:effectLst>
                  <a:outerShdw blurRad="38100" dist="38100" dir="2700000" algn="tl">
                    <a:srgbClr val="C0C0C0"/>
                  </a:outerShdw>
                </a:effectLst>
              </a:rPr>
              <a:t>Προτεραιότητες Αξιολόγησης:</a:t>
            </a:r>
          </a:p>
          <a:p>
            <a:pPr marL="136525" indent="0">
              <a:lnSpc>
                <a:spcPct val="90000"/>
              </a:lnSpc>
              <a:buFont typeface="Wingdings" pitchFamily="2" charset="2"/>
              <a:buChar char="ü"/>
            </a:pPr>
            <a:r>
              <a:rPr lang="el-GR" sz="2000" smtClean="0"/>
              <a:t>Αξιολογήστε με πόση ακρίβεια είναι ικανός ο ασθενής να περιγράψει τον εαυτό του. Σημειώστε τη χρήση αρνητικών χαρακτηρισμών και τη σημασία τους για τον ασθενή.</a:t>
            </a:r>
          </a:p>
          <a:p>
            <a:pPr marL="136525" indent="0">
              <a:lnSpc>
                <a:spcPct val="90000"/>
              </a:lnSpc>
              <a:buFont typeface="Wingdings" pitchFamily="2" charset="2"/>
              <a:buChar char="ü"/>
            </a:pPr>
            <a:r>
              <a:rPr lang="el-GR" sz="2000" smtClean="0"/>
              <a:t>Προσδιορίστε αν ο ασθενής είναι κινητοποιημένος για να τροποποιήσει την αυτοαντίληψή του.</a:t>
            </a:r>
          </a:p>
          <a:p>
            <a:pPr marL="136525" indent="0">
              <a:lnSpc>
                <a:spcPct val="90000"/>
              </a:lnSpc>
              <a:buFont typeface="Wingdings" pitchFamily="2" charset="2"/>
              <a:buChar char="ü"/>
            </a:pPr>
            <a:r>
              <a:rPr lang="el-GR" sz="2000" smtClean="0"/>
              <a:t>Διδάξτε τον ασθενή να επιλέξει μια μέρα κατά την οποία θα γράψει οποιαδήποτε σκέψη αυτοκριτικής έρχεται στο μυαλό του. Στο τέλος της ημέρας θα κάνει ανασκόπηση του καταλόγου και θα υποβάλλει 3 ερωτήσεις:</a:t>
            </a:r>
          </a:p>
          <a:p>
            <a:pPr marL="1112838" lvl="3" indent="-171450">
              <a:lnSpc>
                <a:spcPct val="90000"/>
              </a:lnSpc>
              <a:buFont typeface="Wingdings" pitchFamily="2" charset="2"/>
              <a:buChar char="Ø"/>
            </a:pPr>
            <a:r>
              <a:rPr lang="el-GR" smtClean="0"/>
              <a:t> ποιο είναι το πρότυπο (τελειομανία, τυπικότητα, κριτική άλλων) στο οποίο βασίζεται αυτή η αυτοκριτική;</a:t>
            </a:r>
          </a:p>
          <a:p>
            <a:pPr marL="1112838" lvl="3" indent="-171450">
              <a:lnSpc>
                <a:spcPct val="90000"/>
              </a:lnSpc>
              <a:buFont typeface="Wingdings" pitchFamily="2" charset="2"/>
              <a:buChar char="Ø"/>
            </a:pPr>
            <a:r>
              <a:rPr lang="el-GR" smtClean="0"/>
              <a:t> από ποιον νομίζετε ότι πήρατε αυτό το πρότυπο;</a:t>
            </a:r>
          </a:p>
          <a:p>
            <a:pPr marL="1112838" lvl="3" indent="-171450">
              <a:lnSpc>
                <a:spcPct val="90000"/>
              </a:lnSpc>
              <a:buFont typeface="Wingdings" pitchFamily="2" charset="2"/>
              <a:buChar char="Ø"/>
            </a:pPr>
            <a:r>
              <a:rPr lang="el-GR" smtClean="0"/>
              <a:t> πιστεύετε ότι το πρότυπο ανταποκρίνεται στην πραγματικότητα; </a:t>
            </a:r>
          </a:p>
          <a:p>
            <a:pPr marL="1112838" lvl="3" indent="-171450" algn="r">
              <a:lnSpc>
                <a:spcPct val="90000"/>
              </a:lnSpc>
              <a:buFont typeface="Wingdings 2" pitchFamily="18" charset="2"/>
              <a:buNone/>
            </a:pPr>
            <a:r>
              <a:rPr lang="en-US" i="1" smtClean="0">
                <a:latin typeface="Book Antiqua" pitchFamily="18" charset="0"/>
              </a:rPr>
              <a:t>(Calhoon &amp; Acoccella, 1989)</a:t>
            </a:r>
            <a:endParaRPr lang="el-GR" i="1" smtClean="0"/>
          </a:p>
          <a:p>
            <a:pPr marL="1112838" lvl="3" indent="-171450">
              <a:lnSpc>
                <a:spcPct val="90000"/>
              </a:lnSpc>
              <a:buFont typeface="Wingdings" pitchFamily="2" charset="2"/>
              <a:buChar char="Ø"/>
            </a:pPr>
            <a:endParaRPr lang="el-GR" sz="1800" smtClean="0"/>
          </a:p>
          <a:p>
            <a:pPr marL="136525" indent="0">
              <a:lnSpc>
                <a:spcPct val="90000"/>
              </a:lnSpc>
              <a:buFont typeface="Wingdings" pitchFamily="2" charset="2"/>
              <a:buChar char="ü"/>
            </a:pPr>
            <a:endParaRPr lang="el-GR" smtClean="0"/>
          </a:p>
          <a:p>
            <a:pPr marL="136525" indent="0">
              <a:lnSpc>
                <a:spcPct val="90000"/>
              </a:lnSpc>
              <a:buFont typeface="Wingdings" pitchFamily="2" charset="2"/>
              <a:buChar char="ü"/>
            </a:pPr>
            <a:endParaRPr lang="el-G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19075" y="227013"/>
            <a:ext cx="7477125" cy="1143000"/>
          </a:xfrm>
        </p:spPr>
        <p:txBody>
          <a:bodyPr/>
          <a:lstStyle/>
          <a:p>
            <a:pPr algn="ctr" fontAlgn="auto">
              <a:spcAft>
                <a:spcPts val="0"/>
              </a:spcAft>
              <a:defRPr/>
            </a:pPr>
            <a:r>
              <a:rPr lang="el-GR" smtClean="0"/>
              <a:t>ΑΥΤΟΕΚΤΙΜΗΣΗ</a:t>
            </a:r>
          </a:p>
        </p:txBody>
      </p:sp>
      <p:sp>
        <p:nvSpPr>
          <p:cNvPr id="94211" name="Rectangle 4"/>
          <p:cNvSpPr>
            <a:spLocks noGrp="1" noChangeArrowheads="1"/>
          </p:cNvSpPr>
          <p:nvPr>
            <p:ph type="body" sz="half" idx="4294967295"/>
          </p:nvPr>
        </p:nvSpPr>
        <p:spPr>
          <a:xfrm>
            <a:off x="263525" y="1598613"/>
            <a:ext cx="3948113" cy="4999037"/>
          </a:xfrm>
        </p:spPr>
        <p:txBody>
          <a:bodyPr/>
          <a:lstStyle/>
          <a:p>
            <a:r>
              <a:rPr lang="el-GR" sz="1800" smtClean="0"/>
              <a:t>Πόσο θετική εικόνα έχουμε για τον εαυτό μας</a:t>
            </a:r>
          </a:p>
          <a:p>
            <a:r>
              <a:rPr lang="el-GR" sz="1800" smtClean="0"/>
              <a:t>Τρόπος που εκτιμούμε την προσωπική μας αξία-Προσωπική κρίση</a:t>
            </a:r>
          </a:p>
          <a:p>
            <a:pPr>
              <a:buFontTx/>
              <a:buNone/>
            </a:pPr>
            <a:endParaRPr lang="el-GR" sz="1800" smtClean="0"/>
          </a:p>
          <a:p>
            <a:pPr>
              <a:buFontTx/>
              <a:buNone/>
            </a:pPr>
            <a:r>
              <a:rPr lang="el-GR" sz="1800" smtClean="0"/>
              <a:t>                                       Επιτυχίες</a:t>
            </a:r>
          </a:p>
          <a:p>
            <a:r>
              <a:rPr lang="el-GR" sz="1800" smtClean="0"/>
              <a:t>ΑΥΤΟΕΚΤΙΜΗΣΗ= </a:t>
            </a:r>
          </a:p>
          <a:p>
            <a:pPr>
              <a:buFont typeface="Wingdings 2" pitchFamily="18" charset="2"/>
              <a:buNone/>
            </a:pPr>
            <a:r>
              <a:rPr lang="el-GR" sz="1800" smtClean="0"/>
              <a:t>                                      Επιδιώξεις</a:t>
            </a:r>
            <a:endParaRPr lang="en-US" sz="1800" smtClean="0"/>
          </a:p>
          <a:p>
            <a:pPr>
              <a:buFont typeface="Wingdings 2" pitchFamily="18" charset="2"/>
              <a:buNone/>
            </a:pPr>
            <a:r>
              <a:rPr lang="en-US" sz="1800" smtClean="0"/>
              <a:t>(James, 1890</a:t>
            </a:r>
            <a:r>
              <a:rPr lang="el-GR" sz="1800" smtClean="0"/>
              <a:t>/</a:t>
            </a:r>
            <a:r>
              <a:rPr lang="en-US" sz="1800" smtClean="0"/>
              <a:t>1963)</a:t>
            </a:r>
            <a:endParaRPr lang="el-GR" sz="1800" smtClean="0"/>
          </a:p>
          <a:p>
            <a:endParaRPr lang="el-GR" sz="1800" smtClean="0"/>
          </a:p>
          <a:p>
            <a:endParaRPr lang="el-GR" sz="1800" smtClean="0"/>
          </a:p>
          <a:p>
            <a:pPr>
              <a:buFont typeface="Wingdings 2" pitchFamily="18" charset="2"/>
              <a:buNone/>
            </a:pPr>
            <a:r>
              <a:rPr lang="en-US" sz="1800" smtClean="0"/>
              <a:t>     </a:t>
            </a:r>
            <a:r>
              <a:rPr lang="el-GR" sz="1800" smtClean="0"/>
              <a:t>ΕΠΗΡΕΑΖΟΥΝ:</a:t>
            </a:r>
          </a:p>
          <a:p>
            <a:pPr>
              <a:buFontTx/>
              <a:buNone/>
            </a:pPr>
            <a:r>
              <a:rPr lang="el-GR" sz="1800" smtClean="0"/>
              <a:t>    Οι «σημαντικοί άλλοι»</a:t>
            </a:r>
          </a:p>
        </p:txBody>
      </p:sp>
      <p:pic>
        <p:nvPicPr>
          <p:cNvPr id="94212" name="7 - Θέση περιεχομένου" descr="ΝΕΑ 1.jpg"/>
          <p:cNvPicPr>
            <a:picLocks noGrp="1" noChangeAspect="1"/>
          </p:cNvPicPr>
          <p:nvPr>
            <p:ph sz="half" idx="4294967295"/>
          </p:nvPr>
        </p:nvPicPr>
        <p:blipFill>
          <a:blip r:embed="rId2" cstate="print"/>
          <a:srcRect/>
          <a:stretch>
            <a:fillRect/>
          </a:stretch>
        </p:blipFill>
        <p:spPr>
          <a:xfrm>
            <a:off x="4214813" y="1571625"/>
            <a:ext cx="3500437" cy="5000625"/>
          </a:xfrm>
        </p:spPr>
      </p:pic>
      <p:sp>
        <p:nvSpPr>
          <p:cNvPr id="94213" name="Line 12"/>
          <p:cNvSpPr>
            <a:spLocks noChangeShapeType="1"/>
          </p:cNvSpPr>
          <p:nvPr/>
        </p:nvSpPr>
        <p:spPr bwMode="auto">
          <a:xfrm>
            <a:off x="2916238" y="3933825"/>
            <a:ext cx="1079500" cy="0"/>
          </a:xfrm>
          <a:prstGeom prst="line">
            <a:avLst/>
          </a:prstGeom>
          <a:noFill/>
          <a:ln w="9525">
            <a:solidFill>
              <a:schemeClr val="tx1"/>
            </a:solidFill>
            <a:round/>
            <a:headEnd/>
            <a:tailEnd/>
          </a:ln>
        </p:spPr>
        <p:txBody>
          <a:bodyPr/>
          <a:lstStyle/>
          <a:p>
            <a:endParaRPr lang="el-GR"/>
          </a:p>
        </p:txBody>
      </p:sp>
      <p:sp>
        <p:nvSpPr>
          <p:cNvPr id="94214" name="AutoShape 7"/>
          <p:cNvSpPr>
            <a:spLocks noChangeArrowheads="1"/>
          </p:cNvSpPr>
          <p:nvPr/>
        </p:nvSpPr>
        <p:spPr bwMode="auto">
          <a:xfrm>
            <a:off x="214313" y="5715000"/>
            <a:ext cx="360362" cy="71438"/>
          </a:xfrm>
          <a:prstGeom prst="rightArrow">
            <a:avLst>
              <a:gd name="adj1" fmla="val 50000"/>
              <a:gd name="adj2" fmla="val 126110"/>
            </a:avLst>
          </a:prstGeom>
          <a:solidFill>
            <a:schemeClr val="accent1"/>
          </a:solidFill>
          <a:ln w="9525">
            <a:solidFill>
              <a:schemeClr val="tx1"/>
            </a:solidFill>
            <a:miter lim="800000"/>
            <a:headEnd/>
            <a:tailEnd/>
          </a:ln>
        </p:spPr>
        <p:txBody>
          <a:bodyPr wrap="none" anchor="ctr"/>
          <a:lstStyle/>
          <a:p>
            <a:endParaRPr lang="el-GR">
              <a:latin typeface="Trebuchet MS"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normAutofit fontScale="90000"/>
            <a:scene3d>
              <a:camera prst="orthographicFront"/>
              <a:lightRig rig="soft" dir="t">
                <a:rot lat="0" lon="0" rev="16800000"/>
              </a:lightRig>
            </a:scene3d>
            <a:sp3d prstMaterial="softEdge">
              <a:bevelT w="38100" h="38100"/>
            </a:sp3d>
          </a:bodyPr>
          <a:lstStyle/>
          <a:p>
            <a:pPr algn="ctr" fontAlgn="auto">
              <a:spcAft>
                <a:spcPts val="0"/>
              </a:spcAft>
              <a:defRPr/>
            </a:pPr>
            <a:r>
              <a:rPr lang="el-GR" sz="40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Η Νοσηλευτική Διεργασία στην Κλινική Πρακτική</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 name="Θέση περιεχομένου 2"/>
          <p:cNvSpPr>
            <a:spLocks noGrp="1"/>
          </p:cNvSpPr>
          <p:nvPr>
            <p:ph idx="4294967295"/>
          </p:nvPr>
        </p:nvSpPr>
        <p:spPr/>
        <p:txBody>
          <a:bodyPr>
            <a:normAutofit/>
          </a:bodyPr>
          <a:lstStyle/>
          <a:p>
            <a:pPr marL="136525" indent="0">
              <a:buFont typeface="Wingdings 2" pitchFamily="18" charset="2"/>
              <a:buNone/>
            </a:pPr>
            <a:r>
              <a:rPr lang="el-GR" sz="2200" u="sng" smtClean="0">
                <a:solidFill>
                  <a:srgbClr val="FFFF00"/>
                </a:solidFill>
                <a:effectLst>
                  <a:outerShdw blurRad="38100" dist="38100" dir="2700000" algn="tl">
                    <a:srgbClr val="C0C0C0"/>
                  </a:outerShdw>
                </a:effectLst>
              </a:rPr>
              <a:t>Αναμενόμενα αποτελέσματα: </a:t>
            </a:r>
          </a:p>
          <a:p>
            <a:pPr marL="136525" indent="0">
              <a:buFont typeface="Wingdings 2" pitchFamily="18" charset="2"/>
              <a:buNone/>
            </a:pPr>
            <a:endParaRPr lang="el-GR" sz="2200" u="sng" smtClean="0">
              <a:solidFill>
                <a:srgbClr val="FFFF00"/>
              </a:solidFill>
              <a:effectLst>
                <a:outerShdw blurRad="38100" dist="38100" dir="2700000" algn="tl">
                  <a:srgbClr val="C0C0C0"/>
                </a:outerShdw>
              </a:effectLst>
            </a:endParaRPr>
          </a:p>
          <a:p>
            <a:pPr marL="1284288" lvl="3" indent="-342900">
              <a:buFont typeface="Wingdings" pitchFamily="2" charset="2"/>
              <a:buChar char="ü"/>
            </a:pPr>
            <a:r>
              <a:rPr lang="el-GR" smtClean="0"/>
              <a:t>Στην συγκεκριμένη ημερομηνία, ο ασθενής θα:</a:t>
            </a:r>
          </a:p>
          <a:p>
            <a:pPr marL="1284288" lvl="3" indent="-342900">
              <a:buFont typeface="Wingdings" pitchFamily="2" charset="2"/>
              <a:buChar char="ü"/>
            </a:pPr>
            <a:r>
              <a:rPr lang="el-GR" smtClean="0"/>
              <a:t> περιγράψει τη σχέση ανάμεσα στην αυτοαντίληψη και τη συμπεριφορά</a:t>
            </a:r>
          </a:p>
          <a:p>
            <a:pPr marL="1284288" lvl="3" indent="-342900">
              <a:buFont typeface="Wingdings" pitchFamily="2" charset="2"/>
              <a:buChar char="ü"/>
            </a:pPr>
            <a:r>
              <a:rPr lang="el-GR" smtClean="0"/>
              <a:t>Αναγνωρίσει το λανθασμένο σκεπτικό που ενισχύει την αρνητική αυτοαντίληψη </a:t>
            </a:r>
          </a:p>
          <a:p>
            <a:pPr marL="1284288" lvl="3" indent="-342900">
              <a:buFont typeface="Wingdings" pitchFamily="2" charset="2"/>
              <a:buChar char="ü"/>
            </a:pPr>
            <a:r>
              <a:rPr lang="el-GR" smtClean="0"/>
              <a:t>Ενσωματώσει θετική αυτογνωσία</a:t>
            </a:r>
          </a:p>
          <a:p>
            <a:pPr marL="1284288" lvl="3" indent="-342900">
              <a:buFont typeface="Wingdings" pitchFamily="2" charset="2"/>
              <a:buChar char="ü"/>
            </a:pPr>
            <a:r>
              <a:rPr lang="el-GR" smtClean="0"/>
              <a:t>Αναφέρει ότι αισθάνεται καλύτερα για τον εαυτό του</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normAutofit fontScale="90000"/>
            <a:scene3d>
              <a:camera prst="orthographicFront"/>
              <a:lightRig rig="soft" dir="t">
                <a:rot lat="0" lon="0" rev="16800000"/>
              </a:lightRig>
            </a:scene3d>
            <a:sp3d prstMaterial="softEdge">
              <a:bevelT w="38100" h="38100"/>
            </a:sp3d>
          </a:bodyPr>
          <a:lstStyle/>
          <a:p>
            <a:pPr algn="ctr" fontAlgn="auto">
              <a:spcAft>
                <a:spcPts val="0"/>
              </a:spcAft>
              <a:defRPr/>
            </a:pPr>
            <a:r>
              <a:rPr lang="el-GR" sz="40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Η Νοσηλευτική Διεργασία στην Κλινική Πρακτική</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 name="Θέση περιεχομένου 2"/>
          <p:cNvSpPr>
            <a:spLocks noGrp="1"/>
          </p:cNvSpPr>
          <p:nvPr>
            <p:ph idx="4294967295"/>
          </p:nvPr>
        </p:nvSpPr>
        <p:spPr/>
        <p:txBody>
          <a:bodyPr>
            <a:normAutofit/>
          </a:bodyPr>
          <a:lstStyle/>
          <a:p>
            <a:pPr marL="136525" indent="0">
              <a:buFont typeface="Wingdings 2" pitchFamily="18" charset="2"/>
              <a:buNone/>
            </a:pPr>
            <a:r>
              <a:rPr lang="el-GR" sz="2200" u="sng" smtClean="0">
                <a:solidFill>
                  <a:srgbClr val="FFFF00"/>
                </a:solidFill>
                <a:effectLst>
                  <a:outerShdw blurRad="38100" dist="38100" dir="2700000" algn="tl">
                    <a:srgbClr val="C0C0C0"/>
                  </a:outerShdw>
                </a:effectLst>
              </a:rPr>
              <a:t>Παρεμβάσεις:</a:t>
            </a:r>
          </a:p>
          <a:p>
            <a:pPr marL="136525" indent="0">
              <a:buFont typeface="Wingdings" pitchFamily="2" charset="2"/>
              <a:buChar char="ü"/>
            </a:pPr>
            <a:endParaRPr lang="el-GR" sz="2200" u="sng" smtClean="0">
              <a:solidFill>
                <a:srgbClr val="FFFF00"/>
              </a:solidFill>
              <a:effectLst>
                <a:outerShdw blurRad="38100" dist="38100" dir="2700000" algn="tl">
                  <a:srgbClr val="C0C0C0"/>
                </a:outerShdw>
              </a:effectLst>
            </a:endParaRPr>
          </a:p>
          <a:p>
            <a:pPr marL="1284288" lvl="3" indent="-342900">
              <a:buFont typeface="Wingdings" pitchFamily="2" charset="2"/>
              <a:buChar char="ü"/>
            </a:pPr>
            <a:r>
              <a:rPr lang="el-GR" smtClean="0"/>
              <a:t>«Αλλαγή Αυτοαντίληψης»</a:t>
            </a:r>
          </a:p>
          <a:p>
            <a:pPr marL="1284288" lvl="3" indent="-342900">
              <a:buFont typeface="Wingdings" pitchFamily="2" charset="2"/>
              <a:buChar char="ü"/>
            </a:pPr>
            <a:r>
              <a:rPr lang="el-GR" smtClean="0"/>
              <a:t>Διδάξτε τον ασθενή να σταματήσει τον λανθασμένο τρόπο σκέψης (αρνητικός χαρακτηρισμός του εαυτού του) </a:t>
            </a:r>
          </a:p>
          <a:p>
            <a:pPr marL="1284288" lvl="3" indent="-342900">
              <a:buFont typeface="Wingdings" pitchFamily="2" charset="2"/>
              <a:buChar char="ü"/>
            </a:pPr>
            <a:r>
              <a:rPr lang="el-GR" smtClean="0"/>
              <a:t>Βοηθήστε τον ασθενή να εξερευνήσει πιο θετικές διαστάσεις του εαυτού του</a:t>
            </a:r>
          </a:p>
        </p:txBody>
      </p:sp>
      <p:pic>
        <p:nvPicPr>
          <p:cNvPr id="5" name="Εικόνα 4"/>
          <p:cNvPicPr>
            <a:picLocks noChangeAspect="1"/>
          </p:cNvPicPr>
          <p:nvPr/>
        </p:nvPicPr>
        <p:blipFill>
          <a:blip r:embed="rId2" cstate="print">
            <a:extLst>
              <a:ext uri="{28A0092B-C50C-407E-A947-70E740481C1C}"/>
            </a:extLst>
          </a:blip>
          <a:stretch>
            <a:fillRect/>
          </a:stretch>
        </p:blipFill>
        <p:spPr>
          <a:xfrm>
            <a:off x="6372200" y="4077072"/>
            <a:ext cx="2476500" cy="25968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57200" y="274638"/>
            <a:ext cx="8229600" cy="1143000"/>
          </a:xfrm>
        </p:spPr>
        <p:txBody>
          <a:bodyPr anchor="ctr">
            <a:normAutofit fontScale="90000"/>
            <a:scene3d>
              <a:camera prst="orthographicFront"/>
              <a:lightRig rig="soft" dir="t">
                <a:rot lat="0" lon="0" rev="16800000"/>
              </a:lightRig>
            </a:scene3d>
            <a:sp3d prstMaterial="softEdge">
              <a:bevelT w="38100" h="38100"/>
            </a:sp3d>
          </a:bodyPr>
          <a:lstStyle/>
          <a:p>
            <a:pPr algn="ctr" fontAlgn="auto">
              <a:spcAft>
                <a:spcPts val="0"/>
              </a:spcAft>
              <a:defRPr/>
            </a:pPr>
            <a:r>
              <a:rPr lang="el-GR" sz="44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Η Νοσηλευτική Διεργασία στην Κλινική Πρακτική</a:t>
            </a:r>
            <a:endParaRPr lang="el-GR" sz="4100" cap="none"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4" name="Θέση περιεχομένου 3"/>
          <p:cNvPicPr>
            <a:picLocks noGrp="1" noChangeAspect="1"/>
          </p:cNvPicPr>
          <p:nvPr>
            <p:ph idx="4294967295"/>
          </p:nvPr>
        </p:nvPicPr>
        <p:blipFill rotWithShape="1">
          <a:blip r:embed="rId2" cstate="print">
            <a:extLst>
              <a:ext uri="{BEBA8EAE-BF5A-486C-A8C5-ECC9F3942E4B}"/>
              <a:ext uri="{28A0092B-C50C-407E-A947-70E740481C1C}"/>
            </a:extLst>
          </a:blip>
          <a:srcRect/>
          <a:stretch/>
        </p:blipFill>
        <p:spPr>
          <a:xfrm rot="5400000">
            <a:off x="1907704" y="44624"/>
            <a:ext cx="5184576" cy="8208912"/>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320040"/>
            <a:ext cx="7239000" cy="894382"/>
          </a:xfrm>
        </p:spPr>
        <p:txBody>
          <a:bodyPr/>
          <a:lstStyle/>
          <a:p>
            <a:pPr algn="ctr" fontAlgn="auto">
              <a:spcAft>
                <a:spcPts val="0"/>
              </a:spcAft>
              <a:defRPr/>
            </a:pPr>
            <a:r>
              <a:rPr lang="el-GR" sz="5400" dirty="0" smtClean="0"/>
              <a:t>ΒΙΒΛΙΟΓΡΑΦΙΑ</a:t>
            </a:r>
            <a:endParaRPr lang="el-GR" sz="5400" dirty="0"/>
          </a:p>
        </p:txBody>
      </p:sp>
      <p:sp>
        <p:nvSpPr>
          <p:cNvPr id="103427" name="2 - Θέση περιεχομένου"/>
          <p:cNvSpPr>
            <a:spLocks noGrp="1"/>
          </p:cNvSpPr>
          <p:nvPr>
            <p:ph idx="4294967295"/>
          </p:nvPr>
        </p:nvSpPr>
        <p:spPr>
          <a:xfrm>
            <a:off x="457200" y="1500188"/>
            <a:ext cx="7239000" cy="4956175"/>
          </a:xfrm>
        </p:spPr>
        <p:txBody>
          <a:bodyPr/>
          <a:lstStyle/>
          <a:p>
            <a:r>
              <a:rPr lang="el-GR" sz="2000" smtClean="0"/>
              <a:t>Μακρή-Μπότσαρη, Έ. (2001). </a:t>
            </a:r>
            <a:r>
              <a:rPr lang="el-GR" sz="2000" i="1" smtClean="0"/>
              <a:t>Αυτοαντίληψη και Αυτοεκτίμηση. </a:t>
            </a:r>
            <a:r>
              <a:rPr lang="el-GR" sz="2000" smtClean="0"/>
              <a:t>Εκδόσεις Ελληνικά Γράμματα, Αθήνα.</a:t>
            </a:r>
          </a:p>
          <a:p>
            <a:endParaRPr lang="el-GR" sz="2000" smtClean="0"/>
          </a:p>
          <a:p>
            <a:r>
              <a:rPr lang="en-US" sz="2000" smtClean="0"/>
              <a:t>Taylor, C., Lillis, C. (2006). </a:t>
            </a:r>
            <a:r>
              <a:rPr lang="el-GR" sz="2000" smtClean="0"/>
              <a:t>Κεφ. 31 «Αυτοαντίληψη», στο </a:t>
            </a:r>
            <a:r>
              <a:rPr lang="el-GR" sz="2000" i="1" smtClean="0"/>
              <a:t>Θεμελιώδεις Αρχές της Νοσηλευτικής: Η επιστήμη και η τέχνη της νοσηλευτικής φροντίδας. </a:t>
            </a:r>
            <a:r>
              <a:rPr lang="el-GR" sz="2000" smtClean="0"/>
              <a:t>Επιμ. Λεμονίδου, Χ., Πατηράκη, Ε..Ιατρικές Εκδόσεις Π.Χ. Πασχαλίδης, σελ. 775-779.</a:t>
            </a:r>
          </a:p>
          <a:p>
            <a:endParaRPr lang="el-GR" sz="2000" smtClean="0"/>
          </a:p>
          <a:p>
            <a:endParaRPr lang="el-GR" sz="20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body" sz="half" idx="1"/>
          </p:nvPr>
        </p:nvSpPr>
        <p:spPr>
          <a:xfrm>
            <a:off x="263525" y="620713"/>
            <a:ext cx="7386638" cy="1584325"/>
          </a:xfrm>
        </p:spPr>
        <p:txBody>
          <a:bodyPr/>
          <a:lstStyle/>
          <a:p>
            <a:r>
              <a:rPr lang="el-GR" sz="2800" smtClean="0"/>
              <a:t>Δημιουργικά βήματα ζωής…</a:t>
            </a:r>
          </a:p>
        </p:txBody>
      </p:sp>
      <p:pic>
        <p:nvPicPr>
          <p:cNvPr id="28674" name="Picture 7" descr="Perfect Landing"/>
          <p:cNvPicPr>
            <a:picLocks noGrp="1" noChangeAspect="1" noChangeArrowheads="1"/>
          </p:cNvPicPr>
          <p:nvPr>
            <p:ph sz="half" idx="2"/>
          </p:nvPr>
        </p:nvPicPr>
        <p:blipFill>
          <a:blip r:embed="rId2" cstate="print"/>
          <a:srcRect/>
          <a:stretch>
            <a:fillRect/>
          </a:stretch>
        </p:blipFill>
        <p:spPr>
          <a:xfrm>
            <a:off x="179388" y="1412875"/>
            <a:ext cx="3749675" cy="26590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320040"/>
            <a:ext cx="7239000" cy="822944"/>
          </a:xfrm>
        </p:spPr>
        <p:txBody>
          <a:bodyPr/>
          <a:lstStyle/>
          <a:p>
            <a:pPr algn="ctr" fontAlgn="auto">
              <a:spcAft>
                <a:spcPts val="0"/>
              </a:spcAft>
              <a:defRPr/>
            </a:pPr>
            <a:r>
              <a:rPr lang="el-GR" dirty="0" smtClean="0"/>
              <a:t>ΑΥΤΟΑΝΤΙΛΗΨΗ (2)</a:t>
            </a:r>
            <a:endParaRPr lang="el-GR" dirty="0"/>
          </a:p>
        </p:txBody>
      </p:sp>
      <p:sp>
        <p:nvSpPr>
          <p:cNvPr id="95235" name="2 - Θέση περιεχομένου"/>
          <p:cNvSpPr>
            <a:spLocks noGrp="1"/>
          </p:cNvSpPr>
          <p:nvPr>
            <p:ph idx="4294967295"/>
          </p:nvPr>
        </p:nvSpPr>
        <p:spPr>
          <a:xfrm>
            <a:off x="457200" y="1357313"/>
            <a:ext cx="7239000" cy="5500687"/>
          </a:xfrm>
        </p:spPr>
        <p:txBody>
          <a:bodyPr/>
          <a:lstStyle/>
          <a:p>
            <a:r>
              <a:rPr lang="el-GR" smtClean="0"/>
              <a:t>Αποτελεί τη διανοητική εικόνα του εαυτού</a:t>
            </a:r>
          </a:p>
          <a:p>
            <a:r>
              <a:rPr lang="el-GR" smtClean="0"/>
              <a:t>Αυτοαντίληψη </a:t>
            </a:r>
          </a:p>
          <a:p>
            <a:pPr>
              <a:buFont typeface="Wingdings 2" pitchFamily="18" charset="2"/>
              <a:buNone/>
            </a:pPr>
            <a:r>
              <a:rPr lang="el-GR" smtClean="0"/>
              <a:t>          Αισθήματα, Πεποιθήσεις, Αξίες</a:t>
            </a:r>
          </a:p>
          <a:p>
            <a:pPr>
              <a:buFont typeface="Wingdings 2" pitchFamily="18" charset="2"/>
              <a:buNone/>
            </a:pPr>
            <a:r>
              <a:rPr lang="en-US" sz="1200" smtClean="0"/>
              <a:t>(Atwater, 1990)</a:t>
            </a:r>
            <a:endParaRPr lang="el-GR" sz="1200" smtClean="0"/>
          </a:p>
          <a:p>
            <a:pPr>
              <a:buFont typeface="Wingdings 2" pitchFamily="18" charset="2"/>
              <a:buNone/>
            </a:pPr>
            <a:endParaRPr lang="el-GR" sz="1200" smtClean="0"/>
          </a:p>
          <a:p>
            <a:pPr>
              <a:buFont typeface="Wingdings 2" pitchFamily="18" charset="2"/>
              <a:buNone/>
            </a:pPr>
            <a:endParaRPr lang="el-GR" smtClean="0"/>
          </a:p>
          <a:p>
            <a:pPr>
              <a:buFont typeface="Wingdings 2" pitchFamily="18" charset="2"/>
              <a:buNone/>
            </a:pPr>
            <a:endParaRPr lang="el-GR" smtClean="0"/>
          </a:p>
        </p:txBody>
      </p:sp>
      <p:cxnSp>
        <p:nvCxnSpPr>
          <p:cNvPr id="5" name="4 - Γωνιακή σύνδεση"/>
          <p:cNvCxnSpPr/>
          <p:nvPr/>
        </p:nvCxnSpPr>
        <p:spPr>
          <a:xfrm>
            <a:off x="714375" y="2357438"/>
            <a:ext cx="714375" cy="2143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 name="5 - Πίνακας"/>
          <p:cNvGraphicFramePr>
            <a:graphicFrameLocks noGrp="1"/>
          </p:cNvGraphicFramePr>
          <p:nvPr/>
        </p:nvGraphicFramePr>
        <p:xfrm>
          <a:off x="928688" y="3071813"/>
          <a:ext cx="6691338" cy="3230880"/>
        </p:xfrm>
        <a:graphic>
          <a:graphicData uri="http://schemas.openxmlformats.org/drawingml/2006/table">
            <a:tbl>
              <a:tblPr firstRow="1" bandRow="1">
                <a:tableStyleId>{5C22544A-7EE6-4342-B048-85BDC9FD1C3A}</a:tableStyleId>
              </a:tblPr>
              <a:tblGrid>
                <a:gridCol w="3345669"/>
                <a:gridCol w="3345669"/>
              </a:tblGrid>
              <a:tr h="1500198">
                <a:tc>
                  <a:txBody>
                    <a:bodyPr/>
                    <a:lstStyle/>
                    <a:p>
                      <a:pPr algn="ctr"/>
                      <a:r>
                        <a:rPr lang="el-GR" sz="2800" dirty="0" smtClean="0"/>
                        <a:t>ΕΙΚΟΝΑ</a:t>
                      </a:r>
                      <a:r>
                        <a:rPr lang="el-GR" sz="2800" baseline="0" dirty="0" smtClean="0"/>
                        <a:t> ΣΩΜΑΤΟΣ</a:t>
                      </a:r>
                    </a:p>
                    <a:p>
                      <a:pPr algn="ctr"/>
                      <a:r>
                        <a:rPr lang="el-GR" sz="2000" baseline="0" dirty="0" smtClean="0"/>
                        <a:t>? Πώς βιώνω το σώμα μου</a:t>
                      </a:r>
                      <a:endParaRPr lang="el-GR" sz="2000" dirty="0"/>
                    </a:p>
                  </a:txBody>
                  <a:tcPr/>
                </a:tc>
                <a:tc>
                  <a:txBody>
                    <a:bodyPr/>
                    <a:lstStyle/>
                    <a:p>
                      <a:pPr algn="ctr"/>
                      <a:r>
                        <a:rPr lang="el-GR" sz="2800" dirty="0" smtClean="0"/>
                        <a:t>ΥΠΟΚΕΙΜΕΝΙΚΟΣ ΕΑΥΤΟΣ</a:t>
                      </a:r>
                    </a:p>
                    <a:p>
                      <a:pPr algn="ctr"/>
                      <a:r>
                        <a:rPr lang="en-US" sz="2000" dirty="0" smtClean="0"/>
                        <a:t>? </a:t>
                      </a:r>
                      <a:r>
                        <a:rPr lang="el-GR" sz="2000" dirty="0" smtClean="0"/>
                        <a:t>Ποιος</a:t>
                      </a:r>
                      <a:r>
                        <a:rPr lang="el-GR" sz="2000" baseline="0" dirty="0" smtClean="0"/>
                        <a:t> νομίζω ότι είμαι</a:t>
                      </a:r>
                      <a:endParaRPr lang="el-GR" sz="2000" dirty="0" smtClean="0"/>
                    </a:p>
                    <a:p>
                      <a:pPr algn="ctr"/>
                      <a:endParaRPr lang="el-GR" sz="2800" dirty="0"/>
                    </a:p>
                  </a:txBody>
                  <a:tcPr/>
                </a:tc>
              </a:tr>
              <a:tr h="1500198">
                <a:tc>
                  <a:txBody>
                    <a:bodyPr/>
                    <a:lstStyle/>
                    <a:p>
                      <a:pPr algn="ctr"/>
                      <a:r>
                        <a:rPr lang="el-GR" sz="2800" dirty="0" smtClean="0"/>
                        <a:t>ΙΔΑΝΙΚΟΣ</a:t>
                      </a:r>
                      <a:r>
                        <a:rPr lang="el-GR" sz="2800" baseline="0" dirty="0" smtClean="0"/>
                        <a:t> ΕΑΥΤΟΣ</a:t>
                      </a:r>
                    </a:p>
                    <a:p>
                      <a:pPr algn="ctr"/>
                      <a:r>
                        <a:rPr lang="el-GR" sz="2000" baseline="0" dirty="0" smtClean="0"/>
                        <a:t>? Πώς θα ήθελα να είμαι</a:t>
                      </a:r>
                    </a:p>
                  </a:txBody>
                  <a:tcPr/>
                </a:tc>
                <a:tc>
                  <a:txBody>
                    <a:bodyPr/>
                    <a:lstStyle/>
                    <a:p>
                      <a:pPr algn="ctr"/>
                      <a:r>
                        <a:rPr lang="el-GR" sz="2800" dirty="0" smtClean="0"/>
                        <a:t>ΚΟΙΝΩΝΙΚΟΣ ΕΑΥΤΟΣ</a:t>
                      </a:r>
                    </a:p>
                    <a:p>
                      <a:pPr algn="ctr"/>
                      <a:r>
                        <a:rPr lang="el-GR" sz="2000" dirty="0" smtClean="0"/>
                        <a:t>? Πώς νομίζω ότι με βλέπουν</a:t>
                      </a:r>
                      <a:r>
                        <a:rPr lang="el-GR" sz="2000" baseline="0" dirty="0" smtClean="0"/>
                        <a:t> οι άλλοι</a:t>
                      </a:r>
                      <a:endParaRPr lang="el-GR" sz="200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320040"/>
            <a:ext cx="7239000" cy="894382"/>
          </a:xfrm>
        </p:spPr>
        <p:txBody>
          <a:bodyPr/>
          <a:lstStyle/>
          <a:p>
            <a:pPr algn="ctr" fontAlgn="auto">
              <a:spcAft>
                <a:spcPts val="0"/>
              </a:spcAft>
              <a:defRPr/>
            </a:pPr>
            <a:r>
              <a:rPr lang="el-GR" dirty="0" smtClean="0"/>
              <a:t>ΑΥΤΟΑΝΤΙΛΗΨΗ (3)</a:t>
            </a:r>
            <a:endParaRPr lang="el-GR" dirty="0"/>
          </a:p>
        </p:txBody>
      </p:sp>
      <p:sp>
        <p:nvSpPr>
          <p:cNvPr id="96259" name="2 - Θέση περιεχομένου"/>
          <p:cNvSpPr>
            <a:spLocks noGrp="1"/>
          </p:cNvSpPr>
          <p:nvPr>
            <p:ph idx="4294967295"/>
          </p:nvPr>
        </p:nvSpPr>
        <p:spPr>
          <a:xfrm>
            <a:off x="457200" y="1500188"/>
            <a:ext cx="7239000" cy="4956175"/>
          </a:xfrm>
        </p:spPr>
        <p:txBody>
          <a:bodyPr/>
          <a:lstStyle/>
          <a:p>
            <a:r>
              <a:rPr lang="el-GR" sz="2400" smtClean="0"/>
              <a:t>Αυτοαξιολόγηση: Πόσο μου αρέσει ο εαυτός μου;</a:t>
            </a:r>
          </a:p>
          <a:p>
            <a:endParaRPr lang="el-GR" sz="2400" smtClean="0"/>
          </a:p>
          <a:p>
            <a:r>
              <a:rPr lang="el-GR" sz="2400" smtClean="0"/>
              <a:t>ΤΑ ΒΗΜΑΤΑ ΤΗΣ ΑΝΑΠΤΥΞΗΣ ΑΥΤΟΑΝΤΙΛΗΨΗΣ:</a:t>
            </a:r>
          </a:p>
          <a:p>
            <a:pPr>
              <a:buFont typeface="Wingdings 2" pitchFamily="18" charset="2"/>
              <a:buNone/>
            </a:pPr>
            <a:r>
              <a:rPr lang="el-GR" sz="2400" smtClean="0"/>
              <a:t>    1) Βρέφος</a:t>
            </a:r>
          </a:p>
          <a:p>
            <a:pPr>
              <a:buFont typeface="Wingdings 2" pitchFamily="18" charset="2"/>
              <a:buNone/>
            </a:pPr>
            <a:r>
              <a:rPr lang="el-GR" sz="2400" smtClean="0"/>
              <a:t>    2) Παιδί</a:t>
            </a:r>
          </a:p>
          <a:p>
            <a:pPr>
              <a:buFont typeface="Wingdings 2" pitchFamily="18" charset="2"/>
              <a:buNone/>
            </a:pPr>
            <a:r>
              <a:rPr lang="el-GR" sz="2400" smtClean="0"/>
              <a:t>    3) Ενήλικος</a:t>
            </a:r>
          </a:p>
          <a:p>
            <a:pPr>
              <a:buFont typeface="Wingdings 2" pitchFamily="18" charset="2"/>
              <a:buNone/>
            </a:pPr>
            <a:endParaRPr lang="el-GR" sz="2400" smtClean="0"/>
          </a:p>
          <a:p>
            <a:pPr>
              <a:buFont typeface="Arial" charset="0"/>
              <a:buChar char="•"/>
            </a:pPr>
            <a:r>
              <a:rPr lang="el-GR" sz="2400" smtClean="0"/>
              <a:t>Αυτογνωσία (νηπιακή ηλικία</a:t>
            </a:r>
            <a:r>
              <a:rPr lang="en-US" sz="2400" smtClean="0"/>
              <a:t> </a:t>
            </a:r>
            <a:r>
              <a:rPr lang="el-GR" sz="2400" smtClean="0"/>
              <a:t>πριν τους 18 μήνες)</a:t>
            </a:r>
          </a:p>
          <a:p>
            <a:pPr>
              <a:buFont typeface="Arial" charset="0"/>
              <a:buChar char="•"/>
            </a:pPr>
            <a:r>
              <a:rPr lang="el-GR" sz="2400" smtClean="0"/>
              <a:t>Αυτοαναγνώριση (18 μήνες)</a:t>
            </a:r>
          </a:p>
          <a:p>
            <a:pPr>
              <a:buFont typeface="Arial" charset="0"/>
              <a:buChar char="•"/>
            </a:pPr>
            <a:r>
              <a:rPr lang="el-GR" sz="2400" smtClean="0"/>
              <a:t>Αυτοορισμό (3 χρόνια)</a:t>
            </a:r>
          </a:p>
          <a:p>
            <a:pPr>
              <a:buFont typeface="Arial" charset="0"/>
              <a:buChar char="•"/>
            </a:pPr>
            <a:r>
              <a:rPr lang="el-GR" sz="2400" smtClean="0"/>
              <a:t>Αυτοαντίληψη (6-7 χρόνια)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320040"/>
            <a:ext cx="7239000" cy="822944"/>
          </a:xfrm>
        </p:spPr>
        <p:txBody>
          <a:bodyPr/>
          <a:lstStyle/>
          <a:p>
            <a:pPr algn="ctr" fontAlgn="auto">
              <a:spcAft>
                <a:spcPts val="0"/>
              </a:spcAft>
              <a:defRPr/>
            </a:pPr>
            <a:r>
              <a:rPr lang="el-GR" dirty="0" err="1" smtClean="0"/>
              <a:t>Αυτοαντιληψη</a:t>
            </a:r>
            <a:r>
              <a:rPr lang="el-GR" dirty="0" smtClean="0"/>
              <a:t> (4)</a:t>
            </a:r>
            <a:endParaRPr lang="el-GR" dirty="0"/>
          </a:p>
        </p:txBody>
      </p:sp>
      <p:sp>
        <p:nvSpPr>
          <p:cNvPr id="97283" name="2 - Θέση περιεχομένου"/>
          <p:cNvSpPr>
            <a:spLocks noGrp="1"/>
          </p:cNvSpPr>
          <p:nvPr>
            <p:ph idx="4294967295"/>
          </p:nvPr>
        </p:nvSpPr>
        <p:spPr>
          <a:xfrm>
            <a:off x="457200" y="1357313"/>
            <a:ext cx="7239000" cy="5099050"/>
          </a:xfrm>
        </p:spPr>
        <p:txBody>
          <a:bodyPr/>
          <a:lstStyle/>
          <a:p>
            <a:r>
              <a:rPr lang="en-US" smtClean="0"/>
              <a:t>Higgins (1987, 1989):</a:t>
            </a:r>
          </a:p>
          <a:p>
            <a:pPr>
              <a:buFont typeface="Wingdings 2" pitchFamily="18" charset="2"/>
              <a:buNone/>
            </a:pPr>
            <a:r>
              <a:rPr lang="el-GR" smtClean="0"/>
              <a:t>Πραγματικός Εαυτός</a:t>
            </a:r>
          </a:p>
          <a:p>
            <a:pPr>
              <a:buFont typeface="Wingdings 2" pitchFamily="18" charset="2"/>
              <a:buNone/>
            </a:pPr>
            <a:r>
              <a:rPr lang="el-GR" smtClean="0"/>
              <a:t>Ιδανικός Εαυτός            </a:t>
            </a:r>
            <a:r>
              <a:rPr lang="el-GR" sz="2000" smtClean="0"/>
              <a:t>ΣΥΝΟΛΟ ΑΥΤΟΑΝΤΙΛΗΨΕΩΝ</a:t>
            </a:r>
          </a:p>
          <a:p>
            <a:pPr>
              <a:buFont typeface="Wingdings 2" pitchFamily="18" charset="2"/>
              <a:buNone/>
            </a:pPr>
            <a:r>
              <a:rPr lang="el-GR" smtClean="0"/>
              <a:t>Δεοντικός Εαυτός</a:t>
            </a:r>
          </a:p>
          <a:p>
            <a:pPr>
              <a:buFont typeface="Wingdings 2" pitchFamily="18" charset="2"/>
              <a:buNone/>
            </a:pPr>
            <a:endParaRPr lang="el-GR" smtClean="0"/>
          </a:p>
          <a:p>
            <a:pPr>
              <a:buFont typeface="Wingdings 2" pitchFamily="18" charset="2"/>
              <a:buNone/>
            </a:pPr>
            <a:endParaRPr lang="el-GR" smtClean="0"/>
          </a:p>
          <a:p>
            <a:r>
              <a:rPr lang="el-GR" smtClean="0"/>
              <a:t>«Αυτοαποτελεσματικότητα»</a:t>
            </a:r>
            <a:endParaRPr lang="en-US" smtClean="0"/>
          </a:p>
          <a:p>
            <a:pPr>
              <a:buFont typeface="Wingdings 2" pitchFamily="18" charset="2"/>
              <a:buNone/>
            </a:pPr>
            <a:r>
              <a:rPr lang="en-US" smtClean="0"/>
              <a:t>            V</a:t>
            </a:r>
          </a:p>
          <a:p>
            <a:pPr>
              <a:buFont typeface="Wingdings 2" pitchFamily="18" charset="2"/>
              <a:buNone/>
            </a:pPr>
            <a:r>
              <a:rPr lang="en-US" smtClean="0"/>
              <a:t>  Bandura (1977a, 1977b)</a:t>
            </a:r>
            <a:endParaRPr lang="el-GR" smtClean="0"/>
          </a:p>
        </p:txBody>
      </p:sp>
      <p:sp>
        <p:nvSpPr>
          <p:cNvPr id="4" name="3 - Δεξιό άγκιστρο"/>
          <p:cNvSpPr/>
          <p:nvPr/>
        </p:nvSpPr>
        <p:spPr>
          <a:xfrm>
            <a:off x="3786188" y="2000250"/>
            <a:ext cx="285750" cy="12144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320040"/>
            <a:ext cx="7239000" cy="751506"/>
          </a:xfrm>
        </p:spPr>
        <p:txBody>
          <a:bodyPr/>
          <a:lstStyle/>
          <a:p>
            <a:pPr algn="ctr" fontAlgn="auto">
              <a:spcAft>
                <a:spcPts val="0"/>
              </a:spcAft>
              <a:defRPr/>
            </a:pPr>
            <a:r>
              <a:rPr lang="el-GR" dirty="0" err="1" smtClean="0"/>
              <a:t>Αυτοαντιληψη</a:t>
            </a:r>
            <a:r>
              <a:rPr lang="el-GR" dirty="0" smtClean="0"/>
              <a:t> (5)</a:t>
            </a:r>
            <a:endParaRPr lang="el-GR" dirty="0"/>
          </a:p>
        </p:txBody>
      </p:sp>
      <p:sp>
        <p:nvSpPr>
          <p:cNvPr id="98307" name="2 - Θέση περιεχομένου"/>
          <p:cNvSpPr>
            <a:spLocks noGrp="1"/>
          </p:cNvSpPr>
          <p:nvPr>
            <p:ph idx="4294967295"/>
          </p:nvPr>
        </p:nvSpPr>
        <p:spPr>
          <a:xfrm>
            <a:off x="457200" y="1214438"/>
            <a:ext cx="7239000" cy="5241925"/>
          </a:xfrm>
        </p:spPr>
        <p:txBody>
          <a:bodyPr/>
          <a:lstStyle/>
          <a:p>
            <a:r>
              <a:rPr lang="el-GR" b="1" u="sng" smtClean="0"/>
              <a:t>Θετική Αυτοαντίληψη :</a:t>
            </a:r>
          </a:p>
          <a:p>
            <a:pPr>
              <a:buFont typeface="Arial" charset="0"/>
              <a:buChar char="•"/>
            </a:pPr>
            <a:r>
              <a:rPr lang="el-GR" smtClean="0"/>
              <a:t>Σταθερή και διαφοροποιημένη αυτογνωσία</a:t>
            </a:r>
          </a:p>
          <a:p>
            <a:pPr>
              <a:buFont typeface="Arial" charset="0"/>
              <a:buChar char="•"/>
            </a:pPr>
            <a:r>
              <a:rPr lang="el-GR" smtClean="0"/>
              <a:t>Ρεαλιστικές προσδοκίες</a:t>
            </a:r>
          </a:p>
          <a:p>
            <a:pPr>
              <a:buFont typeface="Arial" charset="0"/>
              <a:buChar char="•"/>
            </a:pPr>
            <a:r>
              <a:rPr lang="el-GR" smtClean="0"/>
              <a:t>Θετική Αυτοαξιολόγηση</a:t>
            </a:r>
          </a:p>
          <a:p>
            <a:pPr>
              <a:buFont typeface="Arial" charset="0"/>
              <a:buChar char="•"/>
            </a:pPr>
            <a:r>
              <a:rPr lang="el-GR" smtClean="0"/>
              <a:t>Αποδοχή του εαυτού</a:t>
            </a:r>
          </a:p>
          <a:p>
            <a:pPr>
              <a:buFont typeface="Arial" charset="0"/>
              <a:buChar char="•"/>
            </a:pPr>
            <a:endParaRPr lang="el-GR" smtClean="0"/>
          </a:p>
          <a:p>
            <a:pPr>
              <a:buFont typeface="Wingdings 2" pitchFamily="18" charset="2"/>
              <a:buNone/>
            </a:pPr>
            <a:endParaRPr lang="el-GR" smtClean="0"/>
          </a:p>
          <a:p>
            <a:pPr>
              <a:buFont typeface="Wingdings" pitchFamily="2" charset="2"/>
              <a:buChar char="v"/>
            </a:pPr>
            <a:r>
              <a:rPr lang="el-GR" smtClean="0"/>
              <a:t>Οι εμπειρίες της ζωής επηρεάζουν και επηρεάζονται από την αυτοαντίληψη του ατόμου</a:t>
            </a:r>
          </a:p>
          <a:p>
            <a:pPr>
              <a:buFont typeface="Wingdings" pitchFamily="2" charset="2"/>
              <a:buChar char="v"/>
            </a:pPr>
            <a:endParaRPr lang="el-GR" smtClean="0"/>
          </a:p>
          <a:p>
            <a:pPr>
              <a:buFont typeface="Wingdings" pitchFamily="2" charset="2"/>
              <a:buChar char="v"/>
            </a:pPr>
            <a:endParaRPr lang="el-GR"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921</TotalTime>
  <Words>3398</Words>
  <Application>Microsoft Office PowerPoint</Application>
  <PresentationFormat>Προβολή στην οθόνη (4:3)</PresentationFormat>
  <Paragraphs>414</Paragraphs>
  <Slides>54</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Αφθονία</vt:lpstr>
      <vt:lpstr>Πανεπιστήμιο Πελοποννησου   «αυτοαντIληψη»    </vt:lpstr>
      <vt:lpstr>ΑΥΤΟΑΝΤΙΛΗΨΗ (1)</vt:lpstr>
      <vt:lpstr>Αυτοαντίληψη</vt:lpstr>
      <vt:lpstr>Διαφάνεια 4</vt:lpstr>
      <vt:lpstr>ΑΥΤΟΕΚΤΙΜΗΣΗ</vt:lpstr>
      <vt:lpstr>ΑΥΤΟΑΝΤΙΛΗΨΗ (2)</vt:lpstr>
      <vt:lpstr>ΑΥΤΟΑΝΤΙΛΗΨΗ (3)</vt:lpstr>
      <vt:lpstr>Αυτοαντιληψη (4)</vt:lpstr>
      <vt:lpstr>Αυτοαντιληψη (5)</vt:lpstr>
      <vt:lpstr>Διαστάσεις Αυτοαντίληψης</vt:lpstr>
      <vt:lpstr>Διαστάσεις Αυτοαντίληψης</vt:lpstr>
      <vt:lpstr>Ανάπτυξη αυτοαξιολόγησης</vt:lpstr>
      <vt:lpstr>Παράγοντες που επηρεάζουν την Αυτοαντίληψη</vt:lpstr>
      <vt:lpstr>Παράγοντες που επηρεάζουν την Αυτοαντίληψη</vt:lpstr>
      <vt:lpstr>Ο Νοσηλευτής ως πρότυπο ρόλου</vt:lpstr>
      <vt:lpstr>Ο Νοσηλευτής ως πρότυπο ρόλου</vt:lpstr>
      <vt:lpstr>Ο Νοσηλευτής ως πρότυπο ρόλου</vt:lpstr>
      <vt:lpstr>Ο Νοσηλευτής ως πρότυπο ρόλου</vt:lpstr>
      <vt:lpstr>Νοσηλευτική Αξιολόγηση</vt:lpstr>
      <vt:lpstr>Νοσηλευτική Αξιολόγηση</vt:lpstr>
      <vt:lpstr>Νοσηλευτική Αξιολόγηση</vt:lpstr>
      <vt:lpstr>Νοσηλευτική Αξιολόγηση</vt:lpstr>
      <vt:lpstr>Νοσηλευτική Αξιολόγηση</vt:lpstr>
      <vt:lpstr>Νοσηλευτική Αξιολόγηση</vt:lpstr>
      <vt:lpstr>Νοσηλευτική Αξιολόγηση</vt:lpstr>
      <vt:lpstr>Νοσηλευτική Αξιολόγηση</vt:lpstr>
      <vt:lpstr>Νοσηλευτική Αξιολόγηση</vt:lpstr>
      <vt:lpstr>Νοσηλευτική Αξιολόγηση</vt:lpstr>
      <vt:lpstr>Νοσηλευτική Αξιολόγηση</vt:lpstr>
      <vt:lpstr>Αυτοαντιληψη (7)</vt:lpstr>
      <vt:lpstr>Νοσηλευτική Αξιολόγηση</vt:lpstr>
      <vt:lpstr>Νοσηλευτικές Διαγνώσεις</vt:lpstr>
      <vt:lpstr>Νοσηλευτικές Διαγνώσεις</vt:lpstr>
      <vt:lpstr>Νοσηλευτικές Διαγνώσεις</vt:lpstr>
      <vt:lpstr>Διαφάνεια 35</vt:lpstr>
      <vt:lpstr>Διαφάνεια 36</vt:lpstr>
      <vt:lpstr>Σχεδιασμός </vt:lpstr>
      <vt:lpstr>Σχεδιασμός </vt:lpstr>
      <vt:lpstr>Εφαρμογή Σχεδίου Φροντίδας</vt:lpstr>
      <vt:lpstr>Εφαρμογή Σχεδίου Φροντίδας</vt:lpstr>
      <vt:lpstr>Εφαρμογή Σχεδίου Φροντίδας</vt:lpstr>
      <vt:lpstr>Εφαρμογή Σχεδίου Φροντίδας</vt:lpstr>
      <vt:lpstr>Εφαρμογή Σχεδίου Φροντίδας</vt:lpstr>
      <vt:lpstr>Εφαρμογή Σχεδίου Φροντίδας</vt:lpstr>
      <vt:lpstr>Εφαρμογή Σχεδίου Φροντίδας</vt:lpstr>
      <vt:lpstr>Εκτίμηση των αποτελεσμάτων</vt:lpstr>
      <vt:lpstr>Η Νοσηλευτική Διεργασία στην Κλινική Πρακτική</vt:lpstr>
      <vt:lpstr>Η Νοσηλευτική Διεργασία στην Κλινική Πρακτική</vt:lpstr>
      <vt:lpstr>Η Νοσηλευτική Διεργασία στην Κλινική Πρακτική</vt:lpstr>
      <vt:lpstr>Η Νοσηλευτική Διεργασία στην Κλινική Πρακτική</vt:lpstr>
      <vt:lpstr>Η Νοσηλευτική Διεργασία στην Κλινική Πρακτική</vt:lpstr>
      <vt:lpstr>Η Νοσηλευτική Διεργασία στην Κλινική Πρακτική</vt:lpstr>
      <vt:lpstr>ΒΙΒΛΙΟΓΡΑΦΙΑ</vt:lpstr>
      <vt:lpstr>Διαφάνεια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cs</dc:creator>
  <cp:lastModifiedBy>Sofia Zyga</cp:lastModifiedBy>
  <cp:revision>65</cp:revision>
  <dcterms:created xsi:type="dcterms:W3CDTF">2009-11-08T17:54:51Z</dcterms:created>
  <dcterms:modified xsi:type="dcterms:W3CDTF">2013-11-03T17:43:29Z</dcterms:modified>
</cp:coreProperties>
</file>