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851"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899D"/>
    <a:srgbClr val="55536C"/>
    <a:srgbClr val="0B364F"/>
    <a:srgbClr val="08A7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54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1720F0C6-20AC-41EB-97A9-F4D49B814E72}"/>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 xmlns:a16="http://schemas.microsoft.com/office/drawing/2014/main" id="{E32E3D7A-E6B7-4F3B-A3A4-4325517390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 xmlns:a16="http://schemas.microsoft.com/office/drawing/2014/main" id="{5913F9FC-9EB9-4B41-B003-FC4C036B10AF}"/>
              </a:ext>
            </a:extLst>
          </p:cNvPr>
          <p:cNvSpPr>
            <a:spLocks noGrp="1"/>
          </p:cNvSpPr>
          <p:nvPr>
            <p:ph type="dt" sz="half" idx="10"/>
          </p:nvPr>
        </p:nvSpPr>
        <p:spPr/>
        <p:txBody>
          <a:bodyPr/>
          <a:lstStyle/>
          <a:p>
            <a:fld id="{77C47DEE-5753-44EA-A073-053903F4D65C}" type="datetimeFigureOut">
              <a:rPr lang="el-GR" smtClean="0"/>
              <a:t>7/6/2019</a:t>
            </a:fld>
            <a:endParaRPr lang="el-GR"/>
          </a:p>
        </p:txBody>
      </p:sp>
      <p:sp>
        <p:nvSpPr>
          <p:cNvPr id="5" name="Θέση υποσέλιδου 4">
            <a:extLst>
              <a:ext uri="{FF2B5EF4-FFF2-40B4-BE49-F238E27FC236}">
                <a16:creationId xmlns="" xmlns:a16="http://schemas.microsoft.com/office/drawing/2014/main" id="{3FB8E113-6156-4872-81CC-442E8373B36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76173B9A-A0EA-47D7-8D18-B6E2BD95D9D4}"/>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299227115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7CBF383B-9D9C-4567-A73F-3964FF66D08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 xmlns:a16="http://schemas.microsoft.com/office/drawing/2014/main" id="{42568873-5978-4A13-BA12-F77F173EB2AE}"/>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788EFFCE-A34B-4F95-B3D5-603927E16998}"/>
              </a:ext>
            </a:extLst>
          </p:cNvPr>
          <p:cNvSpPr>
            <a:spLocks noGrp="1"/>
          </p:cNvSpPr>
          <p:nvPr>
            <p:ph type="dt" sz="half" idx="10"/>
          </p:nvPr>
        </p:nvSpPr>
        <p:spPr/>
        <p:txBody>
          <a:bodyPr/>
          <a:lstStyle/>
          <a:p>
            <a:fld id="{77C47DEE-5753-44EA-A073-053903F4D65C}" type="datetimeFigureOut">
              <a:rPr lang="el-GR" smtClean="0"/>
              <a:t>7/6/2019</a:t>
            </a:fld>
            <a:endParaRPr lang="el-GR"/>
          </a:p>
        </p:txBody>
      </p:sp>
      <p:sp>
        <p:nvSpPr>
          <p:cNvPr id="5" name="Θέση υποσέλιδου 4">
            <a:extLst>
              <a:ext uri="{FF2B5EF4-FFF2-40B4-BE49-F238E27FC236}">
                <a16:creationId xmlns="" xmlns:a16="http://schemas.microsoft.com/office/drawing/2014/main" id="{1BE576DF-BE6C-4DE7-BDD8-60E8F026DE8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74B323CB-AAB1-4C9E-AE28-C6179CB9C31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9965647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 xmlns:a16="http://schemas.microsoft.com/office/drawing/2014/main" id="{E176F3CB-2A60-46CD-8CF9-DD053E08C844}"/>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 xmlns:a16="http://schemas.microsoft.com/office/drawing/2014/main" id="{62F4BEC8-6DEB-41E5-B12D-18B14C6B0A04}"/>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CC7DD041-7F64-4984-A13C-EE7907028650}"/>
              </a:ext>
            </a:extLst>
          </p:cNvPr>
          <p:cNvSpPr>
            <a:spLocks noGrp="1"/>
          </p:cNvSpPr>
          <p:nvPr>
            <p:ph type="dt" sz="half" idx="10"/>
          </p:nvPr>
        </p:nvSpPr>
        <p:spPr/>
        <p:txBody>
          <a:bodyPr/>
          <a:lstStyle/>
          <a:p>
            <a:fld id="{77C47DEE-5753-44EA-A073-053903F4D65C}" type="datetimeFigureOut">
              <a:rPr lang="el-GR" smtClean="0"/>
              <a:t>7/6/2019</a:t>
            </a:fld>
            <a:endParaRPr lang="el-GR"/>
          </a:p>
        </p:txBody>
      </p:sp>
      <p:sp>
        <p:nvSpPr>
          <p:cNvPr id="5" name="Θέση υποσέλιδου 4">
            <a:extLst>
              <a:ext uri="{FF2B5EF4-FFF2-40B4-BE49-F238E27FC236}">
                <a16:creationId xmlns="" xmlns:a16="http://schemas.microsoft.com/office/drawing/2014/main" id="{6502BD5F-24B7-4FDD-BD59-39295F5737B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4E0B5687-7B67-47CF-995B-36EF0D417F48}"/>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9971398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4A4F669A-4E9E-4B48-9105-818B83EBD57A}"/>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 xmlns:a16="http://schemas.microsoft.com/office/drawing/2014/main" id="{B7F211DD-60AD-487F-A609-32F1AC4F54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 xmlns:a16="http://schemas.microsoft.com/office/drawing/2014/main" id="{EF506ECF-03AD-4CA0-822E-236A87052C24}"/>
              </a:ext>
            </a:extLst>
          </p:cNvPr>
          <p:cNvSpPr>
            <a:spLocks noGrp="1"/>
          </p:cNvSpPr>
          <p:nvPr>
            <p:ph type="dt" sz="half" idx="10"/>
          </p:nvPr>
        </p:nvSpPr>
        <p:spPr/>
        <p:txBody>
          <a:bodyPr/>
          <a:lstStyle/>
          <a:p>
            <a:fld id="{C858F2E9-5724-40D7-A084-8A9A9CED4F62}" type="datetimeFigureOut">
              <a:rPr lang="el-GR" smtClean="0"/>
              <a:t>7/6/2019</a:t>
            </a:fld>
            <a:endParaRPr lang="el-GR"/>
          </a:p>
        </p:txBody>
      </p:sp>
      <p:sp>
        <p:nvSpPr>
          <p:cNvPr id="5" name="Θέση υποσέλιδου 4">
            <a:extLst>
              <a:ext uri="{FF2B5EF4-FFF2-40B4-BE49-F238E27FC236}">
                <a16:creationId xmlns="" xmlns:a16="http://schemas.microsoft.com/office/drawing/2014/main" id="{A52BC4EE-C445-494B-A194-FCB1CEB3050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0FF0F5C9-B419-4138-A9D2-2E83FC860F72}"/>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163414253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3C6D2866-D3B0-4A09-9792-F23A10E06E8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D3C45AD6-9DBB-4ED3-8250-7A84E6C1C2F9}"/>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EA923AA5-A764-4EFC-A159-13D3D794AC3D}"/>
              </a:ext>
            </a:extLst>
          </p:cNvPr>
          <p:cNvSpPr>
            <a:spLocks noGrp="1"/>
          </p:cNvSpPr>
          <p:nvPr>
            <p:ph type="dt" sz="half" idx="10"/>
          </p:nvPr>
        </p:nvSpPr>
        <p:spPr/>
        <p:txBody>
          <a:bodyPr/>
          <a:lstStyle/>
          <a:p>
            <a:fld id="{C858F2E9-5724-40D7-A084-8A9A9CED4F62}" type="datetimeFigureOut">
              <a:rPr lang="el-GR" smtClean="0"/>
              <a:t>7/6/2019</a:t>
            </a:fld>
            <a:endParaRPr lang="el-GR"/>
          </a:p>
        </p:txBody>
      </p:sp>
      <p:sp>
        <p:nvSpPr>
          <p:cNvPr id="5" name="Θέση υποσέλιδου 4">
            <a:extLst>
              <a:ext uri="{FF2B5EF4-FFF2-40B4-BE49-F238E27FC236}">
                <a16:creationId xmlns="" xmlns:a16="http://schemas.microsoft.com/office/drawing/2014/main" id="{1011D78B-7A03-4581-8B86-48CA6DE851D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DD422A63-094F-45D5-ABD2-7D77CCB2F287}"/>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13488263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10EC5DFE-EA2B-4DB5-BB7B-827A5109586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E7D1A63A-664A-48E0-970F-72F4C9CFAB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 xmlns:a16="http://schemas.microsoft.com/office/drawing/2014/main" id="{BCE55588-E371-477C-9941-13D0CA42F870}"/>
              </a:ext>
            </a:extLst>
          </p:cNvPr>
          <p:cNvSpPr>
            <a:spLocks noGrp="1"/>
          </p:cNvSpPr>
          <p:nvPr>
            <p:ph type="dt" sz="half" idx="10"/>
          </p:nvPr>
        </p:nvSpPr>
        <p:spPr/>
        <p:txBody>
          <a:bodyPr/>
          <a:lstStyle/>
          <a:p>
            <a:fld id="{C858F2E9-5724-40D7-A084-8A9A9CED4F62}" type="datetimeFigureOut">
              <a:rPr lang="el-GR" smtClean="0"/>
              <a:t>7/6/2019</a:t>
            </a:fld>
            <a:endParaRPr lang="el-GR"/>
          </a:p>
        </p:txBody>
      </p:sp>
      <p:sp>
        <p:nvSpPr>
          <p:cNvPr id="5" name="Θέση υποσέλιδου 4">
            <a:extLst>
              <a:ext uri="{FF2B5EF4-FFF2-40B4-BE49-F238E27FC236}">
                <a16:creationId xmlns="" xmlns:a16="http://schemas.microsoft.com/office/drawing/2014/main" id="{8030F601-8D24-41E0-9410-86155FF8EB2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27E6DF85-A4AA-433F-A14A-93D437B2C035}"/>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31747760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23FC1448-F78B-438F-9BC5-20F85B4A3FA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DF4B0FEA-AF1D-402B-8E11-3123851E5709}"/>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 xmlns:a16="http://schemas.microsoft.com/office/drawing/2014/main" id="{00E498C1-9D5C-488E-A9D8-D5EED4B60F26}"/>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 xmlns:a16="http://schemas.microsoft.com/office/drawing/2014/main" id="{1601DC17-0383-40AF-B768-F4B3F3D7609A}"/>
              </a:ext>
            </a:extLst>
          </p:cNvPr>
          <p:cNvSpPr>
            <a:spLocks noGrp="1"/>
          </p:cNvSpPr>
          <p:nvPr>
            <p:ph type="dt" sz="half" idx="10"/>
          </p:nvPr>
        </p:nvSpPr>
        <p:spPr/>
        <p:txBody>
          <a:bodyPr/>
          <a:lstStyle/>
          <a:p>
            <a:fld id="{C858F2E9-5724-40D7-A084-8A9A9CED4F62}" type="datetimeFigureOut">
              <a:rPr lang="el-GR" smtClean="0"/>
              <a:t>7/6/2019</a:t>
            </a:fld>
            <a:endParaRPr lang="el-GR"/>
          </a:p>
        </p:txBody>
      </p:sp>
      <p:sp>
        <p:nvSpPr>
          <p:cNvPr id="6" name="Θέση υποσέλιδου 5">
            <a:extLst>
              <a:ext uri="{FF2B5EF4-FFF2-40B4-BE49-F238E27FC236}">
                <a16:creationId xmlns="" xmlns:a16="http://schemas.microsoft.com/office/drawing/2014/main" id="{8CF7CDEB-9864-4F71-93EF-7DDE667BD48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0DC853C5-9494-43E5-A503-7279DD218054}"/>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51373060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0F6159D4-4CA2-4F62-BBD2-901BA4F3C37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D130E404-392F-4985-A301-40562C24DE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 xmlns:a16="http://schemas.microsoft.com/office/drawing/2014/main" id="{7CF66EFD-6855-4FB0-9FF5-A5907FD2B850}"/>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 xmlns:a16="http://schemas.microsoft.com/office/drawing/2014/main" id="{7DCC2B78-6CE0-4287-8DC5-04791757C0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 xmlns:a16="http://schemas.microsoft.com/office/drawing/2014/main" id="{AE7B575A-00C4-41C1-94A7-14B9E133B7A8}"/>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 xmlns:a16="http://schemas.microsoft.com/office/drawing/2014/main" id="{27478077-8FD0-489F-B394-464D06C1BEA9}"/>
              </a:ext>
            </a:extLst>
          </p:cNvPr>
          <p:cNvSpPr>
            <a:spLocks noGrp="1"/>
          </p:cNvSpPr>
          <p:nvPr>
            <p:ph type="dt" sz="half" idx="10"/>
          </p:nvPr>
        </p:nvSpPr>
        <p:spPr/>
        <p:txBody>
          <a:bodyPr/>
          <a:lstStyle/>
          <a:p>
            <a:fld id="{C858F2E9-5724-40D7-A084-8A9A9CED4F62}" type="datetimeFigureOut">
              <a:rPr lang="el-GR" smtClean="0"/>
              <a:t>7/6/2019</a:t>
            </a:fld>
            <a:endParaRPr lang="el-GR"/>
          </a:p>
        </p:txBody>
      </p:sp>
      <p:sp>
        <p:nvSpPr>
          <p:cNvPr id="8" name="Θέση υποσέλιδου 7">
            <a:extLst>
              <a:ext uri="{FF2B5EF4-FFF2-40B4-BE49-F238E27FC236}">
                <a16:creationId xmlns="" xmlns:a16="http://schemas.microsoft.com/office/drawing/2014/main" id="{6912829C-1B19-4711-A9AC-41FDF30935AD}"/>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 xmlns:a16="http://schemas.microsoft.com/office/drawing/2014/main" id="{FB83AAB5-932E-4714-9BD4-D3B389E525AA}"/>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31923568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D425FA4A-86C2-4F4B-BCCE-99C08441D56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 xmlns:a16="http://schemas.microsoft.com/office/drawing/2014/main" id="{7847DC46-7FD4-4D50-AAF2-10FD792445A1}"/>
              </a:ext>
            </a:extLst>
          </p:cNvPr>
          <p:cNvSpPr>
            <a:spLocks noGrp="1"/>
          </p:cNvSpPr>
          <p:nvPr>
            <p:ph type="dt" sz="half" idx="10"/>
          </p:nvPr>
        </p:nvSpPr>
        <p:spPr/>
        <p:txBody>
          <a:bodyPr/>
          <a:lstStyle/>
          <a:p>
            <a:fld id="{C858F2E9-5724-40D7-A084-8A9A9CED4F62}" type="datetimeFigureOut">
              <a:rPr lang="el-GR" smtClean="0"/>
              <a:t>7/6/2019</a:t>
            </a:fld>
            <a:endParaRPr lang="el-GR"/>
          </a:p>
        </p:txBody>
      </p:sp>
      <p:sp>
        <p:nvSpPr>
          <p:cNvPr id="4" name="Θέση υποσέλιδου 3">
            <a:extLst>
              <a:ext uri="{FF2B5EF4-FFF2-40B4-BE49-F238E27FC236}">
                <a16:creationId xmlns="" xmlns:a16="http://schemas.microsoft.com/office/drawing/2014/main" id="{5FD78E8D-793E-4F85-9B89-C06670299CB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 xmlns:a16="http://schemas.microsoft.com/office/drawing/2014/main" id="{20FB9D03-7C8F-49C3-B118-E12DD2AE0D54}"/>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56989741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 xmlns:a16="http://schemas.microsoft.com/office/drawing/2014/main" id="{2D2F8021-19CB-4030-87E9-B9FDFE9668CD}"/>
              </a:ext>
            </a:extLst>
          </p:cNvPr>
          <p:cNvSpPr>
            <a:spLocks noGrp="1"/>
          </p:cNvSpPr>
          <p:nvPr>
            <p:ph type="dt" sz="half" idx="10"/>
          </p:nvPr>
        </p:nvSpPr>
        <p:spPr/>
        <p:txBody>
          <a:bodyPr/>
          <a:lstStyle/>
          <a:p>
            <a:fld id="{C858F2E9-5724-40D7-A084-8A9A9CED4F62}" type="datetimeFigureOut">
              <a:rPr lang="el-GR" smtClean="0"/>
              <a:t>7/6/2019</a:t>
            </a:fld>
            <a:endParaRPr lang="el-GR"/>
          </a:p>
        </p:txBody>
      </p:sp>
      <p:sp>
        <p:nvSpPr>
          <p:cNvPr id="3" name="Θέση υποσέλιδου 2">
            <a:extLst>
              <a:ext uri="{FF2B5EF4-FFF2-40B4-BE49-F238E27FC236}">
                <a16:creationId xmlns="" xmlns:a16="http://schemas.microsoft.com/office/drawing/2014/main" id="{65AADC4C-D0A4-4ADF-AE11-45283AC3FF15}"/>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 xmlns:a16="http://schemas.microsoft.com/office/drawing/2014/main" id="{B8BAF815-2DA0-4AFF-9C59-DF59A76717FE}"/>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0732713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669F9261-0C91-4EFD-BC92-2DBF2F22D7C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62937F5C-AC5B-4C62-99DF-E2AEFD557E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 xmlns:a16="http://schemas.microsoft.com/office/drawing/2014/main" id="{68B023E4-6356-4A2A-BDF2-0B7471D743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 xmlns:a16="http://schemas.microsoft.com/office/drawing/2014/main" id="{22B97541-B088-4F77-AC4E-71C30732372D}"/>
              </a:ext>
            </a:extLst>
          </p:cNvPr>
          <p:cNvSpPr>
            <a:spLocks noGrp="1"/>
          </p:cNvSpPr>
          <p:nvPr>
            <p:ph type="dt" sz="half" idx="10"/>
          </p:nvPr>
        </p:nvSpPr>
        <p:spPr/>
        <p:txBody>
          <a:bodyPr/>
          <a:lstStyle/>
          <a:p>
            <a:fld id="{C858F2E9-5724-40D7-A084-8A9A9CED4F62}" type="datetimeFigureOut">
              <a:rPr lang="el-GR" smtClean="0"/>
              <a:t>7/6/2019</a:t>
            </a:fld>
            <a:endParaRPr lang="el-GR"/>
          </a:p>
        </p:txBody>
      </p:sp>
      <p:sp>
        <p:nvSpPr>
          <p:cNvPr id="6" name="Θέση υποσέλιδου 5">
            <a:extLst>
              <a:ext uri="{FF2B5EF4-FFF2-40B4-BE49-F238E27FC236}">
                <a16:creationId xmlns="" xmlns:a16="http://schemas.microsoft.com/office/drawing/2014/main" id="{BFB0CA36-75BC-4682-BFA8-D45C4A46CA6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7B21352A-4233-42E3-8268-54FD1F1FAC10}"/>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7864336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AFF7B4CC-9312-4102-9C7A-DD5776C36EC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59207E59-B014-409F-8E39-F07CF6FA4572}"/>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D28C698E-FDE3-406F-AEF7-58C354D6FB0E}"/>
              </a:ext>
            </a:extLst>
          </p:cNvPr>
          <p:cNvSpPr>
            <a:spLocks noGrp="1"/>
          </p:cNvSpPr>
          <p:nvPr>
            <p:ph type="dt" sz="half" idx="10"/>
          </p:nvPr>
        </p:nvSpPr>
        <p:spPr/>
        <p:txBody>
          <a:bodyPr/>
          <a:lstStyle/>
          <a:p>
            <a:fld id="{77C47DEE-5753-44EA-A073-053903F4D65C}" type="datetimeFigureOut">
              <a:rPr lang="el-GR" smtClean="0"/>
              <a:t>7/6/2019</a:t>
            </a:fld>
            <a:endParaRPr lang="el-GR"/>
          </a:p>
        </p:txBody>
      </p:sp>
      <p:sp>
        <p:nvSpPr>
          <p:cNvPr id="5" name="Θέση υποσέλιδου 4">
            <a:extLst>
              <a:ext uri="{FF2B5EF4-FFF2-40B4-BE49-F238E27FC236}">
                <a16:creationId xmlns="" xmlns:a16="http://schemas.microsoft.com/office/drawing/2014/main" id="{1DBB6EE0-1F7E-4C3D-8524-627F4FAB7F0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115A0C17-4537-4F4D-B727-1C89BF11BF9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220215051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57287227-6EAF-40BB-9501-5DD402765B6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 xmlns:a16="http://schemas.microsoft.com/office/drawing/2014/main" id="{4073FF6F-8679-4C90-9CE3-8CEFD93DD4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 xmlns:a16="http://schemas.microsoft.com/office/drawing/2014/main" id="{11A52DF8-2826-405E-A8F7-A524BE16ED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 xmlns:a16="http://schemas.microsoft.com/office/drawing/2014/main" id="{31A7E9C2-0C54-4A2E-A8CE-F6F3C30C59DE}"/>
              </a:ext>
            </a:extLst>
          </p:cNvPr>
          <p:cNvSpPr>
            <a:spLocks noGrp="1"/>
          </p:cNvSpPr>
          <p:nvPr>
            <p:ph type="dt" sz="half" idx="10"/>
          </p:nvPr>
        </p:nvSpPr>
        <p:spPr/>
        <p:txBody>
          <a:bodyPr/>
          <a:lstStyle/>
          <a:p>
            <a:fld id="{C858F2E9-5724-40D7-A084-8A9A9CED4F62}" type="datetimeFigureOut">
              <a:rPr lang="el-GR" smtClean="0"/>
              <a:t>7/6/2019</a:t>
            </a:fld>
            <a:endParaRPr lang="el-GR"/>
          </a:p>
        </p:txBody>
      </p:sp>
      <p:sp>
        <p:nvSpPr>
          <p:cNvPr id="6" name="Θέση υποσέλιδου 5">
            <a:extLst>
              <a:ext uri="{FF2B5EF4-FFF2-40B4-BE49-F238E27FC236}">
                <a16:creationId xmlns="" xmlns:a16="http://schemas.microsoft.com/office/drawing/2014/main" id="{A0E9A9A3-8724-4FA8-8AA6-7920852FAA8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1F79014C-2B98-47A5-8504-A4762E221178}"/>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40782323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EEA571E3-9083-41C7-9B67-25ADA6048FA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 xmlns:a16="http://schemas.microsoft.com/office/drawing/2014/main" id="{7B1BAA99-EEB9-4221-8614-040A8E5E6103}"/>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30956C68-8985-4424-B9BF-299A0B6F6286}"/>
              </a:ext>
            </a:extLst>
          </p:cNvPr>
          <p:cNvSpPr>
            <a:spLocks noGrp="1"/>
          </p:cNvSpPr>
          <p:nvPr>
            <p:ph type="dt" sz="half" idx="10"/>
          </p:nvPr>
        </p:nvSpPr>
        <p:spPr/>
        <p:txBody>
          <a:bodyPr/>
          <a:lstStyle/>
          <a:p>
            <a:fld id="{C858F2E9-5724-40D7-A084-8A9A9CED4F62}" type="datetimeFigureOut">
              <a:rPr lang="el-GR" smtClean="0"/>
              <a:t>7/6/2019</a:t>
            </a:fld>
            <a:endParaRPr lang="el-GR"/>
          </a:p>
        </p:txBody>
      </p:sp>
      <p:sp>
        <p:nvSpPr>
          <p:cNvPr id="5" name="Θέση υποσέλιδου 4">
            <a:extLst>
              <a:ext uri="{FF2B5EF4-FFF2-40B4-BE49-F238E27FC236}">
                <a16:creationId xmlns="" xmlns:a16="http://schemas.microsoft.com/office/drawing/2014/main" id="{F5518F5F-D505-41E8-A8F4-43C80859250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834E69B7-0D86-4141-8CF1-9B38484CA8F4}"/>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172750029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 xmlns:a16="http://schemas.microsoft.com/office/drawing/2014/main" id="{E41AAC1C-17BE-487D-BB33-CAE223E69B03}"/>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 xmlns:a16="http://schemas.microsoft.com/office/drawing/2014/main" id="{3E5D90C3-65DF-4269-838C-1C3802E22023}"/>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D2DDD07D-5174-49DA-8C93-45CA8EAE8D40}"/>
              </a:ext>
            </a:extLst>
          </p:cNvPr>
          <p:cNvSpPr>
            <a:spLocks noGrp="1"/>
          </p:cNvSpPr>
          <p:nvPr>
            <p:ph type="dt" sz="half" idx="10"/>
          </p:nvPr>
        </p:nvSpPr>
        <p:spPr/>
        <p:txBody>
          <a:bodyPr/>
          <a:lstStyle/>
          <a:p>
            <a:fld id="{C858F2E9-5724-40D7-A084-8A9A9CED4F62}" type="datetimeFigureOut">
              <a:rPr lang="el-GR" smtClean="0"/>
              <a:t>7/6/2019</a:t>
            </a:fld>
            <a:endParaRPr lang="el-GR"/>
          </a:p>
        </p:txBody>
      </p:sp>
      <p:sp>
        <p:nvSpPr>
          <p:cNvPr id="5" name="Θέση υποσέλιδου 4">
            <a:extLst>
              <a:ext uri="{FF2B5EF4-FFF2-40B4-BE49-F238E27FC236}">
                <a16:creationId xmlns="" xmlns:a16="http://schemas.microsoft.com/office/drawing/2014/main" id="{7B543837-7E31-491D-BACF-47309DD209B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CBB4864E-F067-49EB-A3A4-497D2A4C5E02}"/>
              </a:ext>
            </a:extLst>
          </p:cNvPr>
          <p:cNvSpPr>
            <a:spLocks noGrp="1"/>
          </p:cNvSpPr>
          <p:nvPr>
            <p:ph type="sldNum" sz="quarter" idx="12"/>
          </p:nvPr>
        </p:nvSpPr>
        <p:spPr/>
        <p:txBody>
          <a:bodyPr/>
          <a:lstStyle/>
          <a:p>
            <a:fld id="{16848B04-D0CA-4D92-8779-0291FECC15E7}" type="slidenum">
              <a:rPr lang="el-GR" smtClean="0"/>
              <a:t>‹#›</a:t>
            </a:fld>
            <a:endParaRPr lang="el-GR"/>
          </a:p>
        </p:txBody>
      </p:sp>
    </p:spTree>
    <p:extLst>
      <p:ext uri="{BB962C8B-B14F-4D97-AF65-F5344CB8AC3E}">
        <p14:creationId xmlns:p14="http://schemas.microsoft.com/office/powerpoint/2010/main" val="235291288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0FAD7298-5AF8-4835-97EB-C16ED6D23C1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3D2EC4FE-ACD0-4F71-A34B-36ED9050612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 xmlns:a16="http://schemas.microsoft.com/office/drawing/2014/main" id="{0525369C-E8DA-4A41-A021-C2AFFA6BA4A0}"/>
              </a:ext>
            </a:extLst>
          </p:cNvPr>
          <p:cNvSpPr>
            <a:spLocks noGrp="1"/>
          </p:cNvSpPr>
          <p:nvPr>
            <p:ph type="dt" sz="half" idx="10"/>
          </p:nvPr>
        </p:nvSpPr>
        <p:spPr/>
        <p:txBody>
          <a:bodyPr/>
          <a:lstStyle/>
          <a:p>
            <a:fld id="{77C47DEE-5753-44EA-A073-053903F4D65C}" type="datetimeFigureOut">
              <a:rPr lang="el-GR" smtClean="0"/>
              <a:t>7/6/2019</a:t>
            </a:fld>
            <a:endParaRPr lang="el-GR"/>
          </a:p>
        </p:txBody>
      </p:sp>
      <p:sp>
        <p:nvSpPr>
          <p:cNvPr id="5" name="Θέση υποσέλιδου 4">
            <a:extLst>
              <a:ext uri="{FF2B5EF4-FFF2-40B4-BE49-F238E27FC236}">
                <a16:creationId xmlns="" xmlns:a16="http://schemas.microsoft.com/office/drawing/2014/main" id="{09E6631D-4B2B-42B6-B88C-990FA7605C6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 xmlns:a16="http://schemas.microsoft.com/office/drawing/2014/main" id="{54B4A319-5C9B-46DF-96B8-F30BC39F7913}"/>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94177447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8DD86A31-D5EC-46FA-A235-F151422FA94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052F68FD-8072-4020-B6C4-C8DEF5ACC9D2}"/>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 xmlns:a16="http://schemas.microsoft.com/office/drawing/2014/main" id="{CB43AF00-F0E0-4F57-8814-5AB4B0C031DB}"/>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 xmlns:a16="http://schemas.microsoft.com/office/drawing/2014/main" id="{89D9695B-1677-4255-A36B-ADA53963E256}"/>
              </a:ext>
            </a:extLst>
          </p:cNvPr>
          <p:cNvSpPr>
            <a:spLocks noGrp="1"/>
          </p:cNvSpPr>
          <p:nvPr>
            <p:ph type="dt" sz="half" idx="10"/>
          </p:nvPr>
        </p:nvSpPr>
        <p:spPr/>
        <p:txBody>
          <a:bodyPr/>
          <a:lstStyle/>
          <a:p>
            <a:fld id="{77C47DEE-5753-44EA-A073-053903F4D65C}" type="datetimeFigureOut">
              <a:rPr lang="el-GR" smtClean="0"/>
              <a:t>7/6/2019</a:t>
            </a:fld>
            <a:endParaRPr lang="el-GR"/>
          </a:p>
        </p:txBody>
      </p:sp>
      <p:sp>
        <p:nvSpPr>
          <p:cNvPr id="6" name="Θέση υποσέλιδου 5">
            <a:extLst>
              <a:ext uri="{FF2B5EF4-FFF2-40B4-BE49-F238E27FC236}">
                <a16:creationId xmlns="" xmlns:a16="http://schemas.microsoft.com/office/drawing/2014/main" id="{32F05351-67C2-46C6-A91C-414650F2CC4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7D2959A3-E6A4-4BB0-BE95-F23CF5F5668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2987406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41550276-9848-4578-8364-691220AD21E6}"/>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11C9CFA5-81EF-4418-9CE2-C9EB8CE5F8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 xmlns:a16="http://schemas.microsoft.com/office/drawing/2014/main" id="{8144BA92-B3F1-426D-9721-D505666C5228}"/>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 xmlns:a16="http://schemas.microsoft.com/office/drawing/2014/main" id="{34964523-2FE6-420B-BF7F-3ED5906588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 xmlns:a16="http://schemas.microsoft.com/office/drawing/2014/main" id="{4EE8D821-AC0B-4F1C-AC1B-68CAEA6E8CA5}"/>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 xmlns:a16="http://schemas.microsoft.com/office/drawing/2014/main" id="{0836FDB2-AE28-437A-B450-FC5FA0970633}"/>
              </a:ext>
            </a:extLst>
          </p:cNvPr>
          <p:cNvSpPr>
            <a:spLocks noGrp="1"/>
          </p:cNvSpPr>
          <p:nvPr>
            <p:ph type="dt" sz="half" idx="10"/>
          </p:nvPr>
        </p:nvSpPr>
        <p:spPr/>
        <p:txBody>
          <a:bodyPr/>
          <a:lstStyle/>
          <a:p>
            <a:fld id="{77C47DEE-5753-44EA-A073-053903F4D65C}" type="datetimeFigureOut">
              <a:rPr lang="el-GR" smtClean="0"/>
              <a:t>7/6/2019</a:t>
            </a:fld>
            <a:endParaRPr lang="el-GR"/>
          </a:p>
        </p:txBody>
      </p:sp>
      <p:sp>
        <p:nvSpPr>
          <p:cNvPr id="8" name="Θέση υποσέλιδου 7">
            <a:extLst>
              <a:ext uri="{FF2B5EF4-FFF2-40B4-BE49-F238E27FC236}">
                <a16:creationId xmlns="" xmlns:a16="http://schemas.microsoft.com/office/drawing/2014/main" id="{3CC56F37-5360-4ED6-9EFB-B4959D6A052A}"/>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 xmlns:a16="http://schemas.microsoft.com/office/drawing/2014/main" id="{8423FDBB-6E0A-4AD0-AD73-FB22040EE5F5}"/>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188523971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12BE337C-659B-44A0-815E-1CE7F2FDBE9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 xmlns:a16="http://schemas.microsoft.com/office/drawing/2014/main" id="{59D7B6A3-3626-4AD7-97D4-F6210A23721E}"/>
              </a:ext>
            </a:extLst>
          </p:cNvPr>
          <p:cNvSpPr>
            <a:spLocks noGrp="1"/>
          </p:cNvSpPr>
          <p:nvPr>
            <p:ph type="dt" sz="half" idx="10"/>
          </p:nvPr>
        </p:nvSpPr>
        <p:spPr/>
        <p:txBody>
          <a:bodyPr/>
          <a:lstStyle/>
          <a:p>
            <a:fld id="{77C47DEE-5753-44EA-A073-053903F4D65C}" type="datetimeFigureOut">
              <a:rPr lang="el-GR" smtClean="0"/>
              <a:t>7/6/2019</a:t>
            </a:fld>
            <a:endParaRPr lang="el-GR"/>
          </a:p>
        </p:txBody>
      </p:sp>
      <p:sp>
        <p:nvSpPr>
          <p:cNvPr id="4" name="Θέση υποσέλιδου 3">
            <a:extLst>
              <a:ext uri="{FF2B5EF4-FFF2-40B4-BE49-F238E27FC236}">
                <a16:creationId xmlns="" xmlns:a16="http://schemas.microsoft.com/office/drawing/2014/main" id="{D50B290B-CDC6-4F07-927A-EB7F796E2DA3}"/>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 xmlns:a16="http://schemas.microsoft.com/office/drawing/2014/main" id="{5AD0E512-8E7A-4A77-8496-D36864CFC6EE}"/>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22446073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 xmlns:a16="http://schemas.microsoft.com/office/drawing/2014/main" id="{05F803E6-97F1-4D9B-A18A-566A4A16D1A4}"/>
              </a:ext>
            </a:extLst>
          </p:cNvPr>
          <p:cNvSpPr>
            <a:spLocks noGrp="1"/>
          </p:cNvSpPr>
          <p:nvPr>
            <p:ph type="dt" sz="half" idx="10"/>
          </p:nvPr>
        </p:nvSpPr>
        <p:spPr/>
        <p:txBody>
          <a:bodyPr/>
          <a:lstStyle/>
          <a:p>
            <a:fld id="{77C47DEE-5753-44EA-A073-053903F4D65C}" type="datetimeFigureOut">
              <a:rPr lang="el-GR" smtClean="0"/>
              <a:t>7/6/2019</a:t>
            </a:fld>
            <a:endParaRPr lang="el-GR"/>
          </a:p>
        </p:txBody>
      </p:sp>
      <p:sp>
        <p:nvSpPr>
          <p:cNvPr id="3" name="Θέση υποσέλιδου 2">
            <a:extLst>
              <a:ext uri="{FF2B5EF4-FFF2-40B4-BE49-F238E27FC236}">
                <a16:creationId xmlns="" xmlns:a16="http://schemas.microsoft.com/office/drawing/2014/main" id="{D16003C0-6EB6-4C9B-A531-7B4E3CE4C6EF}"/>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 xmlns:a16="http://schemas.microsoft.com/office/drawing/2014/main" id="{2EA301AA-05AA-466A-BB11-E4CEB6F9F9F8}"/>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70658160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FEAAEFBB-DCF4-46CF-9FC6-8D65BCEB99F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 xmlns:a16="http://schemas.microsoft.com/office/drawing/2014/main" id="{DFACB05B-E524-44F7-BF66-694B0E3338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 xmlns:a16="http://schemas.microsoft.com/office/drawing/2014/main" id="{5473C60C-80C9-4542-852E-B22F6BA607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 xmlns:a16="http://schemas.microsoft.com/office/drawing/2014/main" id="{5209058B-2FCA-4D37-A928-B77A09F78313}"/>
              </a:ext>
            </a:extLst>
          </p:cNvPr>
          <p:cNvSpPr>
            <a:spLocks noGrp="1"/>
          </p:cNvSpPr>
          <p:nvPr>
            <p:ph type="dt" sz="half" idx="10"/>
          </p:nvPr>
        </p:nvSpPr>
        <p:spPr/>
        <p:txBody>
          <a:bodyPr/>
          <a:lstStyle/>
          <a:p>
            <a:fld id="{77C47DEE-5753-44EA-A073-053903F4D65C}" type="datetimeFigureOut">
              <a:rPr lang="el-GR" smtClean="0"/>
              <a:t>7/6/2019</a:t>
            </a:fld>
            <a:endParaRPr lang="el-GR"/>
          </a:p>
        </p:txBody>
      </p:sp>
      <p:sp>
        <p:nvSpPr>
          <p:cNvPr id="6" name="Θέση υποσέλιδου 5">
            <a:extLst>
              <a:ext uri="{FF2B5EF4-FFF2-40B4-BE49-F238E27FC236}">
                <a16:creationId xmlns="" xmlns:a16="http://schemas.microsoft.com/office/drawing/2014/main" id="{2F8D9052-7B1B-4DEA-BE59-76E1CA20603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7F7BFCBB-BB2D-41CB-8EF4-1D6154D0585F}"/>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254644047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7AA72A12-B4CE-41C0-824E-4DB22C0C50F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 xmlns:a16="http://schemas.microsoft.com/office/drawing/2014/main" id="{4331ABF6-AF41-4DA6-82BC-340BA63822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 xmlns:a16="http://schemas.microsoft.com/office/drawing/2014/main" id="{D4AD854A-F202-4241-AFA5-8F8D5175F3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 xmlns:a16="http://schemas.microsoft.com/office/drawing/2014/main" id="{D2D25601-E5C6-4DAA-A438-750D7B0C4393}"/>
              </a:ext>
            </a:extLst>
          </p:cNvPr>
          <p:cNvSpPr>
            <a:spLocks noGrp="1"/>
          </p:cNvSpPr>
          <p:nvPr>
            <p:ph type="dt" sz="half" idx="10"/>
          </p:nvPr>
        </p:nvSpPr>
        <p:spPr/>
        <p:txBody>
          <a:bodyPr/>
          <a:lstStyle/>
          <a:p>
            <a:fld id="{77C47DEE-5753-44EA-A073-053903F4D65C}" type="datetimeFigureOut">
              <a:rPr lang="el-GR" smtClean="0"/>
              <a:t>7/6/2019</a:t>
            </a:fld>
            <a:endParaRPr lang="el-GR"/>
          </a:p>
        </p:txBody>
      </p:sp>
      <p:sp>
        <p:nvSpPr>
          <p:cNvPr id="6" name="Θέση υποσέλιδου 5">
            <a:extLst>
              <a:ext uri="{FF2B5EF4-FFF2-40B4-BE49-F238E27FC236}">
                <a16:creationId xmlns="" xmlns:a16="http://schemas.microsoft.com/office/drawing/2014/main" id="{C1A411BF-7CE1-4136-85D0-CEA759EB38C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 xmlns:a16="http://schemas.microsoft.com/office/drawing/2014/main" id="{EBD64BFB-00A3-49A7-B9AF-C93C938A5D40}"/>
              </a:ext>
            </a:extLst>
          </p:cNvPr>
          <p:cNvSpPr>
            <a:spLocks noGrp="1"/>
          </p:cNvSpPr>
          <p:nvPr>
            <p:ph type="sldNum" sz="quarter" idx="12"/>
          </p:nvPr>
        </p:nvSpPr>
        <p:spPr/>
        <p:txBody>
          <a:bodyPr/>
          <a:lstStyle/>
          <a:p>
            <a:fld id="{61C6C20E-1D6A-4E7C-944C-DE305A6F1CA5}" type="slidenum">
              <a:rPr lang="el-GR" smtClean="0"/>
              <a:t>‹#›</a:t>
            </a:fld>
            <a:endParaRPr lang="el-GR"/>
          </a:p>
        </p:txBody>
      </p:sp>
    </p:spTree>
    <p:extLst>
      <p:ext uri="{BB962C8B-B14F-4D97-AF65-F5344CB8AC3E}">
        <p14:creationId xmlns:p14="http://schemas.microsoft.com/office/powerpoint/2010/main" val="30686341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 xmlns:a16="http://schemas.microsoft.com/office/drawing/2014/main" id="{992F1800-E376-4EAC-8DCE-EF767BC9FA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93EDA18A-E08C-433A-8864-CE510E638F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F5AF37D2-402E-4529-9EEC-414BB35C59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C47DEE-5753-44EA-A073-053903F4D65C}" type="datetimeFigureOut">
              <a:rPr lang="el-GR" smtClean="0"/>
              <a:t>7/6/2019</a:t>
            </a:fld>
            <a:endParaRPr lang="el-GR"/>
          </a:p>
        </p:txBody>
      </p:sp>
      <p:sp>
        <p:nvSpPr>
          <p:cNvPr id="5" name="Θέση υποσέλιδου 4">
            <a:extLst>
              <a:ext uri="{FF2B5EF4-FFF2-40B4-BE49-F238E27FC236}">
                <a16:creationId xmlns="" xmlns:a16="http://schemas.microsoft.com/office/drawing/2014/main" id="{3CF16FB6-3B9A-47F7-BC11-0CD0D44781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 xmlns:a16="http://schemas.microsoft.com/office/drawing/2014/main" id="{1A057F2B-A2D8-4FC1-B53F-4487A38756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C6C20E-1D6A-4E7C-944C-DE305A6F1CA5}" type="slidenum">
              <a:rPr lang="el-GR" smtClean="0"/>
              <a:t>‹#›</a:t>
            </a:fld>
            <a:endParaRPr lang="el-GR"/>
          </a:p>
        </p:txBody>
      </p:sp>
    </p:spTree>
    <p:extLst>
      <p:ext uri="{BB962C8B-B14F-4D97-AF65-F5344CB8AC3E}">
        <p14:creationId xmlns:p14="http://schemas.microsoft.com/office/powerpoint/2010/main" val="1777641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 xmlns:a16="http://schemas.microsoft.com/office/drawing/2014/main" id="{090B047C-531C-430F-8F6D-9B460BA6DE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 xmlns:a16="http://schemas.microsoft.com/office/drawing/2014/main" id="{64257425-1B20-436C-B5C5-FBC62A696D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 xmlns:a16="http://schemas.microsoft.com/office/drawing/2014/main" id="{7201C9FB-C3C6-4347-862A-4772F84ED5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C47DEE-5753-44EA-A073-053903F4D65C}" type="datetimeFigureOut">
              <a:rPr lang="el-GR" smtClean="0"/>
              <a:t>7/6/2019</a:t>
            </a:fld>
            <a:endParaRPr lang="el-GR"/>
          </a:p>
        </p:txBody>
      </p:sp>
      <p:sp>
        <p:nvSpPr>
          <p:cNvPr id="5" name="Θέση υποσέλιδου 4">
            <a:extLst>
              <a:ext uri="{FF2B5EF4-FFF2-40B4-BE49-F238E27FC236}">
                <a16:creationId xmlns="" xmlns:a16="http://schemas.microsoft.com/office/drawing/2014/main" id="{C8F6D420-0324-4E65-BB46-9115938DFE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 xmlns:a16="http://schemas.microsoft.com/office/drawing/2014/main" id="{269C83F9-D80A-4FB9-B145-DC33032F36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C6C20E-1D6A-4E7C-944C-DE305A6F1CA5}" type="slidenum">
              <a:rPr lang="el-GR" smtClean="0"/>
              <a:t>‹#›</a:t>
            </a:fld>
            <a:endParaRPr lang="el-GR"/>
          </a:p>
        </p:txBody>
      </p:sp>
    </p:spTree>
    <p:extLst>
      <p:ext uri="{BB962C8B-B14F-4D97-AF65-F5344CB8AC3E}">
        <p14:creationId xmlns:p14="http://schemas.microsoft.com/office/powerpoint/2010/main" val="2635253120"/>
      </p:ext>
    </p:extLst>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Lst>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13.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a:extLst>
              <a:ext uri="{FF2B5EF4-FFF2-40B4-BE49-F238E27FC236}">
                <a16:creationId xmlns="" xmlns:a16="http://schemas.microsoft.com/office/drawing/2014/main" id="{3D7572E8-3EBF-4C0C-8292-5F55C4EF3663}"/>
              </a:ext>
            </a:extLst>
          </p:cNvPr>
          <p:cNvSpPr>
            <a:spLocks noGrp="1"/>
          </p:cNvSpPr>
          <p:nvPr>
            <p:ph type="subTitle" idx="1"/>
          </p:nvPr>
        </p:nvSpPr>
        <p:spPr>
          <a:xfrm>
            <a:off x="4155772" y="3105126"/>
            <a:ext cx="8107681" cy="647745"/>
          </a:xfrm>
        </p:spPr>
        <p:txBody>
          <a:bodyPr>
            <a:normAutofit/>
          </a:bodyPr>
          <a:lstStyle/>
          <a:p>
            <a:r>
              <a:rPr lang="el-GR" dirty="0"/>
              <a:t>Παναγιώτης Δημητρόπουλος </a:t>
            </a:r>
          </a:p>
        </p:txBody>
      </p:sp>
      <p:pic>
        <p:nvPicPr>
          <p:cNvPr id="6" name="Εικόνα 5">
            <a:extLst>
              <a:ext uri="{FF2B5EF4-FFF2-40B4-BE49-F238E27FC236}">
                <a16:creationId xmlns="" xmlns:a16="http://schemas.microsoft.com/office/drawing/2014/main" id="{D2BFA527-E85F-43EC-9143-639D1AA9676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87514" y="4834518"/>
            <a:ext cx="1572423" cy="1518682"/>
          </a:xfrm>
          <a:prstGeom prst="rect">
            <a:avLst/>
          </a:prstGeom>
        </p:spPr>
      </p:pic>
      <p:sp>
        <p:nvSpPr>
          <p:cNvPr id="8" name="Υπότιτλος 2">
            <a:extLst>
              <a:ext uri="{FF2B5EF4-FFF2-40B4-BE49-F238E27FC236}">
                <a16:creationId xmlns="" xmlns:a16="http://schemas.microsoft.com/office/drawing/2014/main" id="{999AB7B1-2CA7-4F2E-91BE-62A4C3CC57D6}"/>
              </a:ext>
            </a:extLst>
          </p:cNvPr>
          <p:cNvSpPr txBox="1">
            <a:spLocks/>
          </p:cNvSpPr>
          <p:nvPr/>
        </p:nvSpPr>
        <p:spPr>
          <a:xfrm>
            <a:off x="4634743" y="977001"/>
            <a:ext cx="7149738" cy="209295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l-GR" sz="5400" dirty="0"/>
              <a:t>Χρηματοοικονομική και Διοικητική Λογιστική</a:t>
            </a:r>
          </a:p>
        </p:txBody>
      </p:sp>
      <p:pic>
        <p:nvPicPr>
          <p:cNvPr id="7" name="Εικόνα 6">
            <a:extLst>
              <a:ext uri="{FF2B5EF4-FFF2-40B4-BE49-F238E27FC236}">
                <a16:creationId xmlns="" xmlns:a16="http://schemas.microsoft.com/office/drawing/2014/main" id="{BBFB01D5-47FA-4559-A424-7785E15D7D9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1008" y="629763"/>
            <a:ext cx="3848950" cy="5598473"/>
          </a:xfrm>
          <a:prstGeom prst="rect">
            <a:avLst/>
          </a:prstGeom>
        </p:spPr>
      </p:pic>
    </p:spTree>
    <p:extLst>
      <p:ext uri="{BB962C8B-B14F-4D97-AF65-F5344CB8AC3E}">
        <p14:creationId xmlns:p14="http://schemas.microsoft.com/office/powerpoint/2010/main" val="77276542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a:solidFill>
                  <a:schemeClr val="bg1"/>
                </a:solidFill>
              </a:rPr>
              <a:t>3</a:t>
            </a:r>
            <a:r>
              <a:rPr lang="el-GR" dirty="0">
                <a:solidFill>
                  <a:schemeClr val="bg1"/>
                </a:solidFill>
              </a:rPr>
              <a:t>:  Κατηγοριοποίηση οντοτήτων (άρθρο 2 ΕΛΠ – ποσά σε ευρώ)</a:t>
            </a:r>
            <a:endParaRPr lang="el-GR" dirty="0">
              <a:solidFill>
                <a:schemeClr val="bg1"/>
              </a:solidFill>
            </a:endParaRP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4120600643"/>
              </p:ext>
            </p:extLst>
          </p:nvPr>
        </p:nvGraphicFramePr>
        <p:xfrm>
          <a:off x="2524260" y="1734165"/>
          <a:ext cx="7237925" cy="4267391"/>
        </p:xfrm>
        <a:graphic>
          <a:graphicData uri="http://schemas.openxmlformats.org/drawingml/2006/table">
            <a:tbl>
              <a:tblPr firstRow="1" firstCol="1" bandRow="1"/>
              <a:tblGrid>
                <a:gridCol w="1931608"/>
                <a:gridCol w="1326346"/>
                <a:gridCol w="1326346"/>
                <a:gridCol w="1326346"/>
                <a:gridCol w="1327279"/>
              </a:tblGrid>
              <a:tr h="502046">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l-GR" sz="1100" b="1">
                          <a:effectLst/>
                          <a:latin typeface="Calibri" panose="020F0502020204030204" pitchFamily="34" charset="0"/>
                          <a:ea typeface="Calibri" panose="020F0502020204030204" pitchFamily="34" charset="0"/>
                          <a:cs typeface="Times New Roman" panose="02020603050405020304" pitchFamily="18" charset="0"/>
                        </a:rPr>
                        <a:t>1. ΠΟΛΥ ΜΙΚΡΕΣ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100" b="1">
                          <a:effectLst/>
                          <a:latin typeface="Calibri" panose="020F0502020204030204" pitchFamily="34" charset="0"/>
                          <a:ea typeface="Calibri" panose="020F0502020204030204" pitchFamily="34" charset="0"/>
                          <a:cs typeface="Times New Roman" panose="02020603050405020304" pitchFamily="18" charset="0"/>
                        </a:rPr>
                        <a:t>2. ΜΙΚΡΕΣ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100" b="1">
                          <a:effectLst/>
                          <a:latin typeface="Calibri" panose="020F0502020204030204" pitchFamily="34" charset="0"/>
                          <a:ea typeface="Calibri" panose="020F0502020204030204" pitchFamily="34" charset="0"/>
                          <a:cs typeface="Times New Roman" panose="02020603050405020304" pitchFamily="18" charset="0"/>
                        </a:rPr>
                        <a:t>3. ΜΕΣΑΙΕΣ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100" b="1">
                          <a:effectLst/>
                          <a:latin typeface="Calibri" panose="020F0502020204030204" pitchFamily="34" charset="0"/>
                          <a:ea typeface="Calibri" panose="020F0502020204030204" pitchFamily="34" charset="0"/>
                          <a:cs typeface="Times New Roman" panose="02020603050405020304" pitchFamily="18" charset="0"/>
                        </a:rPr>
                        <a:t>4. ΜΕΓΑΛΕΣ</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8184">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Times New Roman" panose="02020603050405020304" pitchFamily="18" charset="0"/>
                        </a:rPr>
                        <a:t>ΚΡΙΤΗΡΙΑ ΚΑΤΗΓΟΡΙΟΠΟΙΗΣΗΣ ΤΩΝ ΟΝΤΟΤΗΤΩΝ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Times New Roman" panose="02020603050405020304" pitchFamily="18" charset="0"/>
                        </a:rPr>
                        <a:t>Όσες δεν υπερβαίνουν τα 2 από τα 3 παρακάτω κριτήρια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Times New Roman" panose="02020603050405020304" pitchFamily="18" charset="0"/>
                        </a:rPr>
                        <a:t>Όσες δεν είναι πολύ μικρές και δεν υπερβαίνουν τα 2 από τα 3 παρακάτω κριτήρια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Times New Roman" panose="02020603050405020304" pitchFamily="18" charset="0"/>
                        </a:rPr>
                        <a:t>Όσες δεν είναι μικρές και δεν υπερβαίνουν τα 2 από τα 3 παρακάτω κριτήρια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Times New Roman" panose="02020603050405020304" pitchFamily="18" charset="0"/>
                        </a:rPr>
                        <a:t>Όσες υπερβαίνουν τα 2 από τα 3 παρακάτω κριτήρια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2046">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Times New Roman" panose="02020603050405020304" pitchFamily="18" charset="0"/>
                        </a:rPr>
                        <a:t>1.Σύνολο ενεργητικού</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100" dirty="0">
                          <a:effectLst/>
                          <a:latin typeface="Calibri" panose="020F0502020204030204" pitchFamily="34" charset="0"/>
                          <a:ea typeface="Calibri" panose="020F0502020204030204" pitchFamily="34" charset="0"/>
                          <a:cs typeface="Times New Roman" panose="02020603050405020304" pitchFamily="18" charset="0"/>
                        </a:rPr>
                        <a:t>350.000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Times New Roman" panose="02020603050405020304" pitchFamily="18" charset="0"/>
                        </a:rPr>
                        <a:t>4000000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Times New Roman" panose="02020603050405020304" pitchFamily="18" charset="0"/>
                        </a:rPr>
                        <a:t>20000000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Times New Roman" panose="02020603050405020304" pitchFamily="18" charset="0"/>
                        </a:rPr>
                        <a:t>20000000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2046">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Times New Roman" panose="02020603050405020304" pitchFamily="18" charset="0"/>
                        </a:rPr>
                        <a:t>2.Ύψος κύκλου εργασιών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Times New Roman" panose="02020603050405020304" pitchFamily="18" charset="0"/>
                        </a:rPr>
                        <a:t>700000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Times New Roman" panose="02020603050405020304" pitchFamily="18" charset="0"/>
                        </a:rPr>
                        <a:t>8000000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Times New Roman" panose="02020603050405020304" pitchFamily="18" charset="0"/>
                        </a:rPr>
                        <a:t>40000000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Times New Roman" panose="02020603050405020304" pitchFamily="18" charset="0"/>
                        </a:rPr>
                        <a:t>40000000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3069">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Times New Roman" panose="02020603050405020304" pitchFamily="18" charset="0"/>
                        </a:rPr>
                        <a:t>3.Μέσος ετήσιος όρος απασχολουμένων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Times New Roman" panose="02020603050405020304" pitchFamily="18" charset="0"/>
                        </a:rPr>
                        <a:t>Λιγότερο από 10 άτομα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Times New Roman" panose="02020603050405020304" pitchFamily="18" charset="0"/>
                        </a:rPr>
                        <a:t>11-50 άτομα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100">
                          <a:effectLst/>
                          <a:latin typeface="Calibri" panose="020F0502020204030204" pitchFamily="34" charset="0"/>
                          <a:ea typeface="Calibri" panose="020F0502020204030204" pitchFamily="34" charset="0"/>
                          <a:cs typeface="Times New Roman" panose="02020603050405020304" pitchFamily="18" charset="0"/>
                        </a:rPr>
                        <a:t>250 άτομα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l-GR" sz="1100" dirty="0">
                          <a:effectLst/>
                          <a:latin typeface="Calibri" panose="020F0502020204030204" pitchFamily="34" charset="0"/>
                          <a:ea typeface="Calibri" panose="020F0502020204030204" pitchFamily="34" charset="0"/>
                          <a:cs typeface="Times New Roman" panose="02020603050405020304" pitchFamily="18" charset="0"/>
                        </a:rPr>
                        <a:t>250 άτομα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10</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59960234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3</a:t>
            </a:r>
            <a:r>
              <a:rPr lang="el-GR" dirty="0">
                <a:solidFill>
                  <a:schemeClr val="bg1"/>
                </a:solidFill>
              </a:rPr>
              <a:t>: Πεδίο εφαρμογής των ΕΛΠ </a:t>
            </a:r>
            <a:endParaRPr lang="el-GR" dirty="0">
              <a:solidFill>
                <a:schemeClr val="bg1"/>
              </a:solidFill>
            </a:endParaRPr>
          </a:p>
        </p:txBody>
      </p:sp>
      <p:sp>
        <p:nvSpPr>
          <p:cNvPr id="3" name="Θέση περιεχομένου 2"/>
          <p:cNvSpPr>
            <a:spLocks noGrp="1"/>
          </p:cNvSpPr>
          <p:nvPr>
            <p:ph idx="1"/>
          </p:nvPr>
        </p:nvSpPr>
        <p:spPr/>
        <p:txBody>
          <a:bodyPr>
            <a:normAutofit fontScale="77500" lnSpcReduction="20000"/>
          </a:bodyPr>
          <a:lstStyle/>
          <a:p>
            <a:r>
              <a:rPr lang="el-GR" dirty="0" smtClean="0"/>
              <a:t>Η </a:t>
            </a:r>
            <a:r>
              <a:rPr lang="el-GR" dirty="0"/>
              <a:t>εφαρμογή των ΕΛΠ ισχύει αρχικά για τις επιχειρήσεις οι οποίες έχουν τη νομική μορφή της ανώνυμης εταιρείας (ΑΕ), της εταιρείας περιορισμένης ευθύνης (ΕΠΕ), της ετερόρρυθμης κατά μετοχές εταιρείας και της ιδιωτικής κεφαλαιουχικής εταιρείας (ΙΚΕ). </a:t>
            </a:r>
            <a:endParaRPr lang="el-GR" dirty="0" smtClean="0"/>
          </a:p>
          <a:p>
            <a:r>
              <a:rPr lang="el-GR" dirty="0" smtClean="0"/>
              <a:t>Επιπρόσθετα</a:t>
            </a:r>
            <a:r>
              <a:rPr lang="el-GR" dirty="0"/>
              <a:t>, στην εφαρμογή των ΕΛΠ υπάγονται και οι επιχειρήσεις που έχουν τη νομική μορφή της ομόρρυθμης ή ετερόρρυθμης εταιρείας, ακόμα και όταν όλοι οι εταίροι των νομικών προσώπων αυτών έχουν περιορισμένη ευθύνη λόγω του ότι είναι είτε νομικά πρόσωπα ή άλλου νομικού τύπου συγκρίσιμου με τα κεφαλαιουχικά νομικά πρόσωπα. </a:t>
            </a:r>
            <a:endParaRPr lang="el-GR" dirty="0" smtClean="0"/>
          </a:p>
          <a:p>
            <a:r>
              <a:rPr lang="el-GR" dirty="0" smtClean="0"/>
              <a:t>Ακόμη</a:t>
            </a:r>
            <a:r>
              <a:rPr lang="el-GR" dirty="0"/>
              <a:t>, εμπεριέχονται στην εφαρμογή του νόμου η ετερόρρυθμη εταιρεία, η ομόρρυθμη εταιρεία, η ατομική επιχείρηση και κάθε άλλη οντότητα του ιδιωτικού τομέα που υποχρεούται στην εφαρμογή αυτού του νόμου από φορολογική ή άλλη νομοθετική διάταξη.</a:t>
            </a:r>
          </a:p>
          <a:p>
            <a:r>
              <a:rPr lang="el-GR" dirty="0"/>
              <a:t>Επιπλέον, στην εφαρμογή του νέου νόμου εμπίπτουν οι κερδοσκοπικές ή μη οντότητες που ανήκουν στο δημόσιο τομέα ή ελέγχονται από το δημόσιο ή τελούν υπό την εποπτεία του δημοσίου, όταν δεν εμπίπτουν στην εφαρμογή του άρθρου 156 του Ν. 4270/2014. </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11</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80388417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3</a:t>
            </a:r>
            <a:r>
              <a:rPr lang="el-GR" dirty="0">
                <a:solidFill>
                  <a:schemeClr val="bg1"/>
                </a:solidFill>
              </a:rPr>
              <a:t>: Λογιστικό σύστημα και βασικά λογιστικά αρχεία</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smtClean="0"/>
              <a:t>Όταν </a:t>
            </a:r>
            <a:r>
              <a:rPr lang="el-GR" dirty="0"/>
              <a:t>η οντότητα συντάσσει ισολογισμό θα πρέπει να χρησιμοποιεί ένα κατάλληλο διπλογραφικό σύστημα για την παρακολούθηση των στοιχείων των συναλλαγών και μάλιστα θα πρέπει να τηρεί :</a:t>
            </a:r>
          </a:p>
          <a:p>
            <a:pPr marL="0" indent="0">
              <a:buNone/>
            </a:pPr>
            <a:r>
              <a:rPr lang="el-GR" dirty="0"/>
              <a:t>A. Το ημερολόγιο στο οποίο καταχωρείται αναλυτικά κάθε συναλλαγή και γεγονός σε χρονική σειρά.</a:t>
            </a:r>
          </a:p>
          <a:p>
            <a:pPr marL="0" indent="0">
              <a:buNone/>
            </a:pPr>
            <a:r>
              <a:rPr lang="el-GR" dirty="0"/>
              <a:t>B. Το αναλυτικό καθολικό στο οποίο καταγράφονται όλες οι μεταβολές κάθε τηρούμενου λογαριασμού.</a:t>
            </a:r>
          </a:p>
          <a:p>
            <a:pPr marL="0" indent="0">
              <a:buNone/>
            </a:pPr>
            <a:r>
              <a:rPr lang="el-GR" dirty="0"/>
              <a:t>Γ. Το ισοζύγιο στο οποίο συγκεντρώνονται τα σύνολα των αυξήσεων και μειώσεων (χρεώσεων και πιστώσεων), καθώς και το υπόλοιπο κάθε τηρούμενου λογαριασμού.</a:t>
            </a:r>
          </a:p>
          <a:p>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12</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24460644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3: Λογιστικό σύστημα και βασικά λογιστικά αρχεία</a:t>
            </a:r>
            <a:endParaRPr lang="el-GR" dirty="0">
              <a:solidFill>
                <a:schemeClr val="bg1"/>
              </a:solidFill>
            </a:endParaRPr>
          </a:p>
        </p:txBody>
      </p:sp>
      <p:sp>
        <p:nvSpPr>
          <p:cNvPr id="3" name="Θέση περιεχομένου 2"/>
          <p:cNvSpPr>
            <a:spLocks noGrp="1"/>
          </p:cNvSpPr>
          <p:nvPr>
            <p:ph idx="1"/>
          </p:nvPr>
        </p:nvSpPr>
        <p:spPr/>
        <p:txBody>
          <a:bodyPr>
            <a:normAutofit fontScale="47500" lnSpcReduction="20000"/>
          </a:bodyPr>
          <a:lstStyle/>
          <a:p>
            <a:pPr marL="0" indent="0">
              <a:buNone/>
            </a:pPr>
            <a:r>
              <a:rPr lang="el-GR" sz="4400" dirty="0"/>
              <a:t>Ό</a:t>
            </a:r>
            <a:r>
              <a:rPr lang="el-GR" sz="4400" dirty="0" smtClean="0"/>
              <a:t>ταν </a:t>
            </a:r>
            <a:r>
              <a:rPr lang="el-GR" sz="4400" dirty="0"/>
              <a:t>η οντότητα δεν συντάσσει ισολογισμό, μπορεί να χρησιμοποιεί ένα κατάλληλο απλογραφικό λογιστικό σύστημα (βιβλία εσόδων - εξόδων) για την παρακολούθηση των στοιχείων που αναφέραμε προηγουμένως και τα οποία μπορεί να συμπεριλαμβάνουν:</a:t>
            </a:r>
          </a:p>
          <a:p>
            <a:pPr marL="0" indent="0">
              <a:buNone/>
            </a:pPr>
            <a:r>
              <a:rPr lang="el-GR" sz="4400" dirty="0"/>
              <a:t>α) Τα πάσης φύσεως έσοδα κατανεμημένα σε έσοδα από πώληση προϊόντων και εμπορευμάτων, από παροχή υπηρεσιών και λοιπές πηγές.</a:t>
            </a:r>
          </a:p>
          <a:p>
            <a:pPr marL="0" indent="0">
              <a:buNone/>
            </a:pPr>
            <a:r>
              <a:rPr lang="el-GR" sz="4400" dirty="0"/>
              <a:t>β) Τα πάσης φύσεως κέρδη (λειτουργικά, έκτακτα κλπ.).</a:t>
            </a:r>
          </a:p>
          <a:p>
            <a:pPr marL="0" indent="0">
              <a:buNone/>
            </a:pPr>
            <a:r>
              <a:rPr lang="el-GR" sz="4400" dirty="0"/>
              <a:t>γ) Τις πάσης φύσεως αγορές περιουσιακών στοιχείων (πάγια και κυκλοφοριακά), χωρισμένα σε αγορές εμπορευμάτων, υλικών, παγίων και αγορές λοιπών περιουσιακών στοιχείων.</a:t>
            </a:r>
          </a:p>
          <a:p>
            <a:pPr marL="0" indent="0">
              <a:buNone/>
            </a:pPr>
            <a:r>
              <a:rPr lang="el-GR" sz="4400" dirty="0"/>
              <a:t>δ) Τα πάσης φύσεως έξοδα, όπως οι αμοιβές προσωπικού, οι εισφορές σε ασφαλιστικούς οργανισμούς, αποσβέσεις, έξοδα από τη λήψη υπηρεσιών και λοιπά λειτουργικά και μη έξοδα.</a:t>
            </a:r>
          </a:p>
          <a:p>
            <a:pPr marL="0" indent="0">
              <a:buNone/>
            </a:pPr>
            <a:r>
              <a:rPr lang="el-GR" sz="4400" dirty="0"/>
              <a:t>ε) Τις πάσης φύσεως ζημίες (λειτουργικές, έκτακτες κλπ.).</a:t>
            </a:r>
          </a:p>
          <a:p>
            <a:pPr marL="0" indent="0">
              <a:buNone/>
            </a:pPr>
            <a:r>
              <a:rPr lang="el-GR" sz="4400" dirty="0" err="1"/>
              <a:t>στ</a:t>
            </a:r>
            <a:r>
              <a:rPr lang="el-GR" sz="4400" dirty="0"/>
              <a:t>) Τους πάσης φύσεως φόρους και τέλη, ξεχωριστά ανά είδος και μορφή (εισοδήματος, ΦΠΑ </a:t>
            </a:r>
            <a:r>
              <a:rPr lang="el-GR" sz="4400" dirty="0" err="1"/>
              <a:t>κλπ</a:t>
            </a:r>
            <a:r>
              <a:rPr lang="el-GR" sz="4400" dirty="0"/>
              <a:t>).</a:t>
            </a:r>
          </a:p>
          <a:p>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13</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89968876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3</a:t>
            </a:r>
            <a:r>
              <a:rPr lang="el-GR" dirty="0">
                <a:solidFill>
                  <a:schemeClr val="bg1"/>
                </a:solidFill>
              </a:rPr>
              <a:t>: Άλλα λογιστικά αρχεία που πρέπει να τηρούνται </a:t>
            </a:r>
            <a:endParaRPr lang="el-GR" dirty="0">
              <a:solidFill>
                <a:schemeClr val="bg1"/>
              </a:solidFill>
            </a:endParaRPr>
          </a:p>
        </p:txBody>
      </p:sp>
      <p:sp>
        <p:nvSpPr>
          <p:cNvPr id="3" name="Θέση περιεχομένου 2"/>
          <p:cNvSpPr>
            <a:spLocks noGrp="1"/>
          </p:cNvSpPr>
          <p:nvPr>
            <p:ph idx="1"/>
          </p:nvPr>
        </p:nvSpPr>
        <p:spPr/>
        <p:txBody>
          <a:bodyPr>
            <a:normAutofit lnSpcReduction="10000"/>
          </a:bodyPr>
          <a:lstStyle/>
          <a:p>
            <a:r>
              <a:rPr lang="el-GR" dirty="0"/>
              <a:t>Αρχείο ενσώματων και άυλων παγίων περιουσιακών </a:t>
            </a:r>
            <a:r>
              <a:rPr lang="el-GR" dirty="0" smtClean="0"/>
              <a:t>στοιχείων.</a:t>
            </a:r>
          </a:p>
          <a:p>
            <a:r>
              <a:rPr lang="el-GR" dirty="0"/>
              <a:t>Αρχείο επενδύσεων σε χρεωστικούς τίτλους, τίτλους καθαρής θέσης και λοιπούς </a:t>
            </a:r>
            <a:r>
              <a:rPr lang="el-GR" dirty="0" smtClean="0"/>
              <a:t>τίτλους.</a:t>
            </a:r>
          </a:p>
          <a:p>
            <a:r>
              <a:rPr lang="el-GR" dirty="0"/>
              <a:t>Αρχείο ιδιόκτητων </a:t>
            </a:r>
            <a:r>
              <a:rPr lang="el-GR" dirty="0" smtClean="0"/>
              <a:t>αποθεμάτων.</a:t>
            </a:r>
          </a:p>
          <a:p>
            <a:r>
              <a:rPr lang="el-GR" dirty="0"/>
              <a:t>Αρχείο αποθεμάτων </a:t>
            </a:r>
            <a:r>
              <a:rPr lang="el-GR" dirty="0" smtClean="0"/>
              <a:t>τρίτων.</a:t>
            </a:r>
          </a:p>
          <a:p>
            <a:r>
              <a:rPr lang="el-GR" dirty="0"/>
              <a:t>Αρχείο λοιπών περιουσιακών </a:t>
            </a:r>
            <a:r>
              <a:rPr lang="el-GR" dirty="0" smtClean="0"/>
              <a:t>στοιχείων.</a:t>
            </a:r>
          </a:p>
          <a:p>
            <a:r>
              <a:rPr lang="el-GR" dirty="0"/>
              <a:t>Αρχείο λογαριασμών καθαρής </a:t>
            </a:r>
            <a:r>
              <a:rPr lang="el-GR" dirty="0" smtClean="0"/>
              <a:t>θέσης.</a:t>
            </a:r>
          </a:p>
          <a:p>
            <a:r>
              <a:rPr lang="el-GR" dirty="0"/>
              <a:t>Αρχείο λογαριασμών </a:t>
            </a:r>
            <a:r>
              <a:rPr lang="el-GR" dirty="0" smtClean="0"/>
              <a:t>υποχρεώσεων.</a:t>
            </a:r>
          </a:p>
          <a:p>
            <a:r>
              <a:rPr lang="el-GR" dirty="0"/>
              <a:t>Αρχείο περιουσιακών στοιχείων και υποχρεώσεων σε ξένο </a:t>
            </a:r>
            <a:r>
              <a:rPr lang="el-GR" dirty="0" smtClean="0"/>
              <a:t>νόμισμα.</a:t>
            </a:r>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14</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33657404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3</a:t>
            </a:r>
            <a:r>
              <a:rPr lang="el-GR" dirty="0">
                <a:solidFill>
                  <a:schemeClr val="bg1"/>
                </a:solidFill>
              </a:rPr>
              <a:t>: Οικονομικές καταστάσεις ανά μέγεθος οντότητας </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2176531" y="1722428"/>
            <a:ext cx="7611414" cy="4425444"/>
          </a:xfrm>
          <a:prstGeom prst="rect">
            <a:avLst/>
          </a:prstGeom>
        </p:spPr>
      </p:pic>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15</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66700817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3</a:t>
            </a:r>
            <a:r>
              <a:rPr lang="el-GR" dirty="0">
                <a:solidFill>
                  <a:schemeClr val="bg1"/>
                </a:solidFill>
              </a:rPr>
              <a:t>: Βασικές λογιστικές αρχές των νέων ΕΛΠ  </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2099256" y="1669477"/>
            <a:ext cx="7840359" cy="4574295"/>
          </a:xfrm>
          <a:prstGeom prst="rect">
            <a:avLst/>
          </a:prstGeom>
        </p:spPr>
      </p:pic>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16</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24176637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3</a:t>
            </a:r>
            <a:r>
              <a:rPr lang="el-GR" dirty="0">
                <a:solidFill>
                  <a:schemeClr val="bg1"/>
                </a:solidFill>
              </a:rPr>
              <a:t>:  </a:t>
            </a:r>
            <a:r>
              <a:rPr lang="el-GR" dirty="0" smtClean="0">
                <a:solidFill>
                  <a:schemeClr val="bg1"/>
                </a:solidFill>
              </a:rPr>
              <a:t>Η αρχή </a:t>
            </a:r>
            <a:r>
              <a:rPr lang="el-GR" dirty="0">
                <a:solidFill>
                  <a:schemeClr val="bg1"/>
                </a:solidFill>
              </a:rPr>
              <a:t>του δεδουλευμένου</a:t>
            </a:r>
            <a:endParaRPr lang="el-GR" dirty="0">
              <a:solidFill>
                <a:schemeClr val="bg1"/>
              </a:solidFill>
            </a:endParaRPr>
          </a:p>
        </p:txBody>
      </p:sp>
      <p:sp>
        <p:nvSpPr>
          <p:cNvPr id="3" name="Θέση περιεχομένου 2"/>
          <p:cNvSpPr>
            <a:spLocks noGrp="1"/>
          </p:cNvSpPr>
          <p:nvPr>
            <p:ph idx="1"/>
          </p:nvPr>
        </p:nvSpPr>
        <p:spPr/>
        <p:txBody>
          <a:bodyPr>
            <a:normAutofit fontScale="92500"/>
          </a:bodyPr>
          <a:lstStyle/>
          <a:p>
            <a:r>
              <a:rPr lang="el-GR" dirty="0" smtClean="0"/>
              <a:t>Οι </a:t>
            </a:r>
            <a:r>
              <a:rPr lang="el-GR" dirty="0"/>
              <a:t>χρηματοοικονομικές καταστάσεις μιας οντότητας πρέπει να συντάσσονται με σαφήνεια βάσει των θεμελιωδών προτύπων και αρχών του δεδουλευμένου και της συνέχισης της δραστηριότητας. </a:t>
            </a:r>
            <a:endParaRPr lang="el-GR" dirty="0" smtClean="0"/>
          </a:p>
          <a:p>
            <a:r>
              <a:rPr lang="el-GR" dirty="0" smtClean="0"/>
              <a:t>Η </a:t>
            </a:r>
            <a:r>
              <a:rPr lang="el-GR" dirty="0"/>
              <a:t>πρώτη αρχή ορίζει ότι οι επιπτώσεις των συναλλαγών και γεγονότων πρέπει να αναγνωρίζονται και να καταχωρούνται στα λογιστικά αρχεία όταν προκύπτουν και όχι όταν διακανονίζονται </a:t>
            </a:r>
            <a:r>
              <a:rPr lang="el-GR" dirty="0" smtClean="0"/>
              <a:t>ταμειακά</a:t>
            </a:r>
            <a:r>
              <a:rPr lang="el-GR" dirty="0"/>
              <a:t>.</a:t>
            </a:r>
            <a:endParaRPr lang="el-GR" dirty="0" smtClean="0"/>
          </a:p>
          <a:p>
            <a:r>
              <a:rPr lang="el-GR" dirty="0"/>
              <a:t>Η</a:t>
            </a:r>
            <a:r>
              <a:rPr lang="el-GR" dirty="0" smtClean="0"/>
              <a:t> </a:t>
            </a:r>
            <a:r>
              <a:rPr lang="el-GR" dirty="0"/>
              <a:t>δεύτερη </a:t>
            </a:r>
            <a:r>
              <a:rPr lang="el-GR" dirty="0" err="1" smtClean="0"/>
              <a:t>αρχη</a:t>
            </a:r>
            <a:r>
              <a:rPr lang="el-GR" dirty="0" smtClean="0"/>
              <a:t> ορίζει </a:t>
            </a:r>
            <a:r>
              <a:rPr lang="el-GR" dirty="0"/>
              <a:t>ότι μια οντότητα θεωρείται ότι συνεχίζει τη δραστηριότητα της εκτός εάν η διοίκηση ή ο φορέας που είναι υπεύθυνος για αυτή προτίθενται να την ρευστοποιήσει ή να παύσει τη λειτουργία της ή τελικά όταν δεν υφίσταται άλλη επιλογή ώστε να συνεχιστεί η δραστηριότητα. </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17</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61929098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3</a:t>
            </a:r>
            <a:r>
              <a:rPr lang="el-GR" dirty="0" smtClean="0">
                <a:solidFill>
                  <a:schemeClr val="bg1"/>
                </a:solidFill>
              </a:rPr>
              <a:t>: Διαφορές μεταξύ ΔΛΠ και ΕΛΠ </a:t>
            </a: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18</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
        <p:nvSpPr>
          <p:cNvPr id="7" name="Θέση περιεχομένου 6"/>
          <p:cNvSpPr>
            <a:spLocks noGrp="1"/>
          </p:cNvSpPr>
          <p:nvPr>
            <p:ph idx="1"/>
          </p:nvPr>
        </p:nvSpPr>
        <p:spPr/>
        <p:txBody>
          <a:bodyPr/>
          <a:lstStyle/>
          <a:p>
            <a:r>
              <a:rPr lang="el-GR" dirty="0" smtClean="0"/>
              <a:t>Βλέπε πίνακας 3.2 στο βιβλίο.</a:t>
            </a:r>
            <a:endParaRPr lang="el-GR" dirty="0"/>
          </a:p>
        </p:txBody>
      </p:sp>
    </p:spTree>
    <p:extLst>
      <p:ext uri="{BB962C8B-B14F-4D97-AF65-F5344CB8AC3E}">
        <p14:creationId xmlns:p14="http://schemas.microsoft.com/office/powerpoint/2010/main" val="379361882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3:  Πλεονεκτήματα </a:t>
            </a:r>
            <a:r>
              <a:rPr lang="el-GR" b="1" dirty="0" smtClean="0">
                <a:solidFill>
                  <a:schemeClr val="bg1"/>
                </a:solidFill>
              </a:rPr>
              <a:t>της </a:t>
            </a:r>
            <a:r>
              <a:rPr lang="el-GR" b="1" dirty="0">
                <a:solidFill>
                  <a:schemeClr val="bg1"/>
                </a:solidFill>
              </a:rPr>
              <a:t>υιοθέτησης των νέων ΕΛΠ/ΔΠΧΠ</a:t>
            </a:r>
            <a:endParaRPr lang="el-GR" dirty="0">
              <a:solidFill>
                <a:schemeClr val="bg1"/>
              </a:solidFill>
            </a:endParaRPr>
          </a:p>
        </p:txBody>
      </p:sp>
      <p:sp>
        <p:nvSpPr>
          <p:cNvPr id="3" name="Θέση περιεχομένου 2"/>
          <p:cNvSpPr>
            <a:spLocks noGrp="1"/>
          </p:cNvSpPr>
          <p:nvPr>
            <p:ph idx="1"/>
          </p:nvPr>
        </p:nvSpPr>
        <p:spPr/>
        <p:txBody>
          <a:bodyPr>
            <a:normAutofit fontScale="70000" lnSpcReduction="20000"/>
          </a:bodyPr>
          <a:lstStyle/>
          <a:p>
            <a:pPr marL="0" indent="0">
              <a:buNone/>
            </a:pPr>
            <a:r>
              <a:rPr lang="el-GR" dirty="0"/>
              <a:t>Συμπερασματικά, η κατάρτιση οικονομικών καταστάσεων βάσει των ΔΠΧΠ:</a:t>
            </a:r>
          </a:p>
          <a:p>
            <a:r>
              <a:rPr lang="el-GR" dirty="0" smtClean="0"/>
              <a:t>Είναι </a:t>
            </a:r>
            <a:r>
              <a:rPr lang="el-GR" dirty="0"/>
              <a:t>πιο απαιτητική και συνεπώς υπάρχει η ανάγκη για αυξημένη συμβουλευτική υποστήριξη από την πλευρά των λογιστών είναι μεγαλύτερη.</a:t>
            </a:r>
          </a:p>
          <a:p>
            <a:r>
              <a:rPr lang="el-GR" dirty="0" smtClean="0"/>
              <a:t>Δεν </a:t>
            </a:r>
            <a:r>
              <a:rPr lang="el-GR" dirty="0"/>
              <a:t>έχει διαθέσιμες προς τις επιχειρήσεις λογιστικές πολιτικές που να επιτρέπονται από τα Ε.Λ.Π. και να απλοποιούν τους λογιστικούς χειρισμούς όπως για παράδειγμα τα χρηματοοικονομικά μέσα και η αναγνώριση της αναβαλλόμενης φορολογίας στις οικονομικές καταστάσεις.</a:t>
            </a:r>
          </a:p>
          <a:p>
            <a:r>
              <a:rPr lang="el-GR" dirty="0" smtClean="0"/>
              <a:t>Αυξάνεται </a:t>
            </a:r>
            <a:r>
              <a:rPr lang="el-GR" dirty="0"/>
              <a:t>ο όγκος των γνωστοποιήσεων σε σχέση με τις απαιτήσεις γνωστοποιήσεων των ΕΛΠ.</a:t>
            </a:r>
          </a:p>
          <a:p>
            <a:r>
              <a:rPr lang="el-GR" dirty="0" smtClean="0"/>
              <a:t>Δεν </a:t>
            </a:r>
            <a:r>
              <a:rPr lang="el-GR" dirty="0"/>
              <a:t>είναι διαθέσιμες και οι απαλλαγές που παρέχουν τα ΕΛΠ αναφορικά με τις γνωστοποιήσεις αναλόγως του μεγέθους μίας οντότητας.</a:t>
            </a:r>
          </a:p>
          <a:p>
            <a:r>
              <a:rPr lang="el-GR" dirty="0" smtClean="0"/>
              <a:t>Δεν </a:t>
            </a:r>
            <a:r>
              <a:rPr lang="el-GR" dirty="0"/>
              <a:t>υπάρχουν οι απαλλαγές που παρέχουν τα Ε.Λ.Π. σχετικά με την υποχρέωση κατάρτισης ενοποιημένων οικονομικών καταστάσεων.</a:t>
            </a:r>
          </a:p>
          <a:p>
            <a:r>
              <a:rPr lang="el-GR" dirty="0" smtClean="0"/>
              <a:t>Τα </a:t>
            </a:r>
            <a:r>
              <a:rPr lang="el-GR" dirty="0"/>
              <a:t>ΔΠΧΠ καθιστούν υποχρεωτική την σύνταξη αναλογιστικής μελέτης ετησίως σε περιπτώσεις προβλέψεων για παροχές στο προσωπικό τους λόγω συνταξιοδότησης.</a:t>
            </a:r>
          </a:p>
          <a:p>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19</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64484811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noAutofit/>
          </a:bodyPr>
          <a:lstStyle/>
          <a:p>
            <a:r>
              <a:rPr lang="el-GR" sz="3200" b="1" dirty="0">
                <a:solidFill>
                  <a:schemeClr val="bg1"/>
                </a:solidFill>
              </a:rPr>
              <a:t>Κεφάλαιο </a:t>
            </a:r>
            <a:r>
              <a:rPr lang="en-US" sz="3200" b="1" dirty="0" smtClean="0">
                <a:solidFill>
                  <a:schemeClr val="bg1"/>
                </a:solidFill>
              </a:rPr>
              <a:t>3</a:t>
            </a:r>
            <a:r>
              <a:rPr lang="el-GR" sz="3200" dirty="0">
                <a:solidFill>
                  <a:schemeClr val="bg1"/>
                </a:solidFill>
              </a:rPr>
              <a:t>: ΝΟΜΟΘΕΤΙΚΟ ΠΛΑΙΣΙΟ ΤΗΣ ΛΟΓΙΣΤΙΚΗΣ ΣΤΗΝ ΕΛΛΑΔΑ</a:t>
            </a:r>
            <a:endParaRPr lang="el-GR" sz="3200" dirty="0">
              <a:solidFill>
                <a:schemeClr val="bg1"/>
              </a:solidFill>
            </a:endParaRPr>
          </a:p>
        </p:txBody>
      </p:sp>
      <p:sp>
        <p:nvSpPr>
          <p:cNvPr id="3" name="Θέση περιεχομένου 2"/>
          <p:cNvSpPr>
            <a:spLocks noGrp="1"/>
          </p:cNvSpPr>
          <p:nvPr>
            <p:ph idx="1"/>
          </p:nvPr>
        </p:nvSpPr>
        <p:spPr/>
        <p:txBody>
          <a:bodyPr>
            <a:normAutofit lnSpcReduction="10000"/>
          </a:bodyPr>
          <a:lstStyle/>
          <a:p>
            <a:pPr marL="0" indent="0">
              <a:buNone/>
            </a:pPr>
            <a:r>
              <a:rPr lang="el-GR" dirty="0"/>
              <a:t>ΜΑΘΗΣΙΑΚΟΙ ΣΤΟΧΟΙ ΚΕΦΑΛΑΙΟΥ 3</a:t>
            </a:r>
          </a:p>
          <a:p>
            <a:r>
              <a:rPr lang="el-GR" dirty="0" smtClean="0"/>
              <a:t>Να </a:t>
            </a:r>
            <a:r>
              <a:rPr lang="el-GR" dirty="0"/>
              <a:t>γνωρίζετε τι είναι το Ελληνικό Γενικό Λογιστικό Σχέδιο (ΕΓΛΣ) και την χρησιμότητά του.</a:t>
            </a:r>
          </a:p>
          <a:p>
            <a:r>
              <a:rPr lang="el-GR" dirty="0" smtClean="0"/>
              <a:t>Να </a:t>
            </a:r>
            <a:r>
              <a:rPr lang="el-GR" dirty="0"/>
              <a:t>γνωρίζετε τα νέα Ελληνικά Λογιστικά Πρότυπα (Νόμος 4308/2014).  </a:t>
            </a:r>
          </a:p>
          <a:p>
            <a:r>
              <a:rPr lang="el-GR" dirty="0" smtClean="0"/>
              <a:t>Να </a:t>
            </a:r>
            <a:r>
              <a:rPr lang="el-GR" dirty="0"/>
              <a:t>γνωρίζετε ποια είναι τα βασικά Ελληνικά Λογιστικά Πρότυπα (ΕΛΠ) και τι προβλέπουν.</a:t>
            </a:r>
          </a:p>
          <a:p>
            <a:r>
              <a:rPr lang="el-GR" dirty="0" smtClean="0"/>
              <a:t>Να </a:t>
            </a:r>
            <a:r>
              <a:rPr lang="el-GR" dirty="0"/>
              <a:t>γνωρίζετε τις βασικές διαφορές μεταξύ ΕΛΠ και ΔΛΠ.</a:t>
            </a:r>
          </a:p>
          <a:p>
            <a:r>
              <a:rPr lang="el-GR" dirty="0" smtClean="0"/>
              <a:t>Να </a:t>
            </a:r>
            <a:r>
              <a:rPr lang="el-GR" dirty="0"/>
              <a:t>γνωρίζετε τα πλεονεκτήματα και μειονεκτήματα των ΕΛΠ και λοιπές συνέπειες από την υιοθέτησή τους. </a:t>
            </a:r>
          </a:p>
          <a:p>
            <a:endParaRPr lang="el-GR" dirty="0"/>
          </a:p>
        </p:txBody>
      </p:sp>
      <p:sp>
        <p:nvSpPr>
          <p:cNvPr id="8" name="Θέση υποσέλιδου 4">
            <a:extLst>
              <a:ext uri="{FF2B5EF4-FFF2-40B4-BE49-F238E27FC236}">
                <a16:creationId xmlns="" xmlns:a16="http://schemas.microsoft.com/office/drawing/2014/main" id="{BC5C4412-4F59-4F5B-A82C-6DD039241071}"/>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a:t>
            </a:fld>
            <a:endParaRPr lang="en-US" sz="1600" b="1" dirty="0">
              <a:solidFill>
                <a:schemeClr val="bg1"/>
              </a:solidFill>
              <a:latin typeface="Arial" pitchFamily="34" charset="0"/>
              <a:cs typeface="Arial" pitchFamily="34" charset="0"/>
            </a:endParaRPr>
          </a:p>
        </p:txBody>
      </p:sp>
      <p:pic>
        <p:nvPicPr>
          <p:cNvPr id="13" name="Εικόνα 12">
            <a:extLst>
              <a:ext uri="{FF2B5EF4-FFF2-40B4-BE49-F238E27FC236}">
                <a16:creationId xmlns="" xmlns:a16="http://schemas.microsoft.com/office/drawing/2014/main" id="{15B6E5BD-C851-4A92-A70A-34A71E7874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8494460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3:  </a:t>
            </a:r>
            <a:r>
              <a:rPr lang="el-GR" b="1" dirty="0" smtClean="0">
                <a:solidFill>
                  <a:schemeClr val="bg1"/>
                </a:solidFill>
              </a:rPr>
              <a:t>Μειονεκτήματα </a:t>
            </a:r>
            <a:r>
              <a:rPr lang="el-GR" b="1" dirty="0">
                <a:solidFill>
                  <a:schemeClr val="bg1"/>
                </a:solidFill>
              </a:rPr>
              <a:t>της υιοθέτησης των νέων ΕΛΠ/ΔΠΧΠ</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Ασφαλώς δεν απουσιάζουν και επικρίσεις και ενστάσεις επί των νέων ΕΛΠ. Με τον νέο νόμο καταργείται η μέχρι πρότινος λογιστική τυποποίηση και επιβάλλεται η υποχρεωτική εφαρμογή μίας παραλλαγής των Διεθνών Λογιστικών Προτύπων (ΔΛΠ) ακόμα και από τις μη εισηγμένες στο χρηματιστήριο επιχειρήσεις, χωρίς όμως οι αλλαγές αυτές να προβλέπονται υποχρεωτικά από το εταιρικό δίκαιο της Ευρωπαϊκής Ένωσης</a:t>
            </a:r>
            <a:r>
              <a:rPr lang="el-GR" dirty="0" smtClean="0"/>
              <a:t>.</a:t>
            </a:r>
          </a:p>
          <a:p>
            <a:r>
              <a:rPr lang="el-GR" dirty="0" smtClean="0"/>
              <a:t>Βέβαια </a:t>
            </a:r>
            <a:r>
              <a:rPr lang="el-GR" dirty="0"/>
              <a:t>κάποιος μπορεί να αντιτάξει το επιχείρημα πως για να εφαρμόσουμε μια θετική αλλαγή δεν είναι πάντα απαραίτητο να μας την επιβάλλουν υποχρεωτικά.</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20</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06919641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3</a:t>
            </a:r>
            <a:r>
              <a:rPr lang="el-GR" dirty="0" smtClean="0">
                <a:solidFill>
                  <a:schemeClr val="bg1"/>
                </a:solidFill>
              </a:rPr>
              <a:t>: Οφέλη λογιστικής τυποποίησης </a:t>
            </a:r>
            <a:endParaRPr lang="el-GR" dirty="0">
              <a:solidFill>
                <a:schemeClr val="bg1"/>
              </a:solidFill>
            </a:endParaRPr>
          </a:p>
        </p:txBody>
      </p:sp>
      <p:sp>
        <p:nvSpPr>
          <p:cNvPr id="3" name="Θέση περιεχομένου 2"/>
          <p:cNvSpPr>
            <a:spLocks noGrp="1"/>
          </p:cNvSpPr>
          <p:nvPr>
            <p:ph idx="1"/>
          </p:nvPr>
        </p:nvSpPr>
        <p:spPr/>
        <p:txBody>
          <a:bodyPr>
            <a:normAutofit lnSpcReduction="10000"/>
          </a:bodyPr>
          <a:lstStyle/>
          <a:p>
            <a:pPr marL="0" indent="0">
              <a:buNone/>
            </a:pPr>
            <a:r>
              <a:rPr lang="el-GR" dirty="0"/>
              <a:t>Με τη λογιστική τυποποίηση που καθιερώθηκε στην Ελλάδα μέσω του ΕΓΛΣ, οι επιχειρήσεις:</a:t>
            </a:r>
          </a:p>
          <a:p>
            <a:r>
              <a:rPr lang="el-GR" dirty="0" smtClean="0"/>
              <a:t>Βελτίωσαν </a:t>
            </a:r>
            <a:r>
              <a:rPr lang="el-GR" dirty="0"/>
              <a:t>την οργάνωσή τους και προσέγγισαν τις επιχειρήσεις προηγμένων χωρών όπως της Γερμανίας, Γαλλίας κ.λπ., στα λογιστικά σχέδια των οποίων βασίστηκε το ΕΓΛΣ.</a:t>
            </a:r>
          </a:p>
          <a:p>
            <a:r>
              <a:rPr lang="el-GR" dirty="0" smtClean="0"/>
              <a:t>Απέκτησαν </a:t>
            </a:r>
            <a:r>
              <a:rPr lang="el-GR" dirty="0"/>
              <a:t>μια κοινή γλώσσα επικοινωνίας με τη δημόσια διοίκηση και τις επαγγελματικές οργανώσεις και κυρίως απέκτησαν τη δυνατότητα ηλεκτρονικής επικοινωνίας μέσω των τυποποιημένων κωδικών των ανταλλασσόμενων πληροφοριών.</a:t>
            </a:r>
          </a:p>
          <a:p>
            <a:r>
              <a:rPr lang="el-GR" dirty="0" smtClean="0"/>
              <a:t>Έχουν </a:t>
            </a:r>
            <a:r>
              <a:rPr lang="el-GR" dirty="0"/>
              <a:t>τη δυνατότητα να βρίσκουν αξιόπιστα στοιχεία από τις δημόσιες υπηρεσίες και να τα αξιοποιούν στην ανάλυση της αγοράς.</a:t>
            </a:r>
          </a:p>
          <a:p>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21</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55839369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smtClean="0">
                <a:solidFill>
                  <a:schemeClr val="bg1"/>
                </a:solidFill>
              </a:rPr>
              <a:t>3</a:t>
            </a:r>
            <a:r>
              <a:rPr lang="el-GR" dirty="0">
                <a:solidFill>
                  <a:schemeClr val="bg1"/>
                </a:solidFill>
              </a:rPr>
              <a:t>: Ελληνικό Λογιστικό Σχέδιο (ΠΔ 1123/1980) </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Με την καθιέρωσή του επιδιώχθηκε η ενιαία εφαρμογή των λογιστικών αρχών για την αποτίμηση των περιουσιακών στοιχείων και υποχρεώσεων των επιχειρήσεων, την αξιόπιστη πληροφόρηση των ενδιαφερομένων μερών των επιχειρήσεων (πιστωτές, κράτος, πελάτες, χρηματοδότες-επενδυτές κλπ.) καθώς και την διευκόλυνση χρηματοδότησης των επιχειρήσεων από τις αγορές και την γενικότερη ανάπτυξη της οικονομίας.</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3</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250070937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smtClean="0">
                <a:solidFill>
                  <a:schemeClr val="bg1"/>
                </a:solidFill>
              </a:rPr>
              <a:t>3: Αρχές του ΕΓΛΣ</a:t>
            </a:r>
            <a:r>
              <a:rPr lang="el-GR" dirty="0" smtClean="0">
                <a:solidFill>
                  <a:schemeClr val="bg1"/>
                </a:solidFill>
              </a:rPr>
              <a:t> </a:t>
            </a:r>
            <a:endParaRPr lang="el-GR" dirty="0">
              <a:solidFill>
                <a:schemeClr val="bg1"/>
              </a:solidFill>
            </a:endParaRPr>
          </a:p>
        </p:txBody>
      </p:sp>
      <p:sp>
        <p:nvSpPr>
          <p:cNvPr id="3" name="Θέση περιεχομένου 2"/>
          <p:cNvSpPr>
            <a:spLocks noGrp="1"/>
          </p:cNvSpPr>
          <p:nvPr>
            <p:ph idx="1"/>
          </p:nvPr>
        </p:nvSpPr>
        <p:spPr/>
        <p:txBody>
          <a:bodyPr>
            <a:normAutofit/>
          </a:bodyPr>
          <a:lstStyle/>
          <a:p>
            <a:r>
              <a:rPr lang="el-GR" dirty="0"/>
              <a:t>Η πρώτη είναι ο διαχωρισμός της γενικής από την αναλυτική λογιστική όπου κάθε μια λειτουργεί σε ανεξάρτητο λογιστικό κύκλωμα. </a:t>
            </a:r>
            <a:endParaRPr lang="el-GR" dirty="0" smtClean="0"/>
          </a:p>
          <a:p>
            <a:r>
              <a:rPr lang="el-GR" dirty="0" smtClean="0"/>
              <a:t>Η </a:t>
            </a:r>
            <a:r>
              <a:rPr lang="el-GR" dirty="0"/>
              <a:t>δεύτερη είναι η αρχή της αυτονομίας της αναλυτικής λογιστικής εκμεταλλεύσεως. Οι λογαριασμοί του καθενός από τα ανωτέρω μέρη συνδέονται και συλλειτουργούν μεταξύ τους, χωρίς να επηρεάζουν λογιστικά τους λογαριασμούς των άλλων δύο μερών. </a:t>
            </a:r>
            <a:endParaRPr lang="el-GR" dirty="0" smtClean="0"/>
          </a:p>
          <a:p>
            <a:r>
              <a:rPr lang="el-GR" dirty="0" smtClean="0"/>
              <a:t>Μια </a:t>
            </a:r>
            <a:r>
              <a:rPr lang="el-GR" dirty="0"/>
              <a:t>τρίτη αρχή είναι ότι οι λογαριασμοί τάξεως λειτουργούν σε ανεξάρτητο ενιαίο λογιστικό κύκλωμα, ενώ τα έσοδα συσχετίζονται με τα έξοδα που υπέστη η επιχείρηση για την επίτευξή τους.</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4</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21581563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3</a:t>
            </a:r>
            <a:r>
              <a:rPr lang="el-GR" dirty="0" smtClean="0">
                <a:solidFill>
                  <a:schemeClr val="bg1"/>
                </a:solidFill>
              </a:rPr>
              <a:t>: Πλεονεκτήματα του ΕΓΛΣ </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10000"/>
          </a:bodyPr>
          <a:lstStyle/>
          <a:p>
            <a:r>
              <a:rPr lang="el-GR" dirty="0"/>
              <a:t>α) το ΕΓΛΣ μπορεί να εφαρμοστεί από όλες τις επιχειρήσεις του ιδιωτικού ή δημόσιου τομέα ανεξαρτήτως τύπου ή κλάδου δραστηριότητας (κερδοσκοπικές ή μη), </a:t>
            </a:r>
            <a:endParaRPr lang="el-GR" dirty="0" smtClean="0"/>
          </a:p>
          <a:p>
            <a:r>
              <a:rPr lang="el-GR" dirty="0" smtClean="0"/>
              <a:t>β</a:t>
            </a:r>
            <a:r>
              <a:rPr lang="el-GR" dirty="0"/>
              <a:t>) διακρίνεται από μεγάλη πληρότητα επειδή μπορεί να καλύπτει τον μεγαλύτερο αριθμό περιπτώσεων συναλλαγών περιορίζοντας την αυθαιρεσία και τον αυτοσχεδιασμό, </a:t>
            </a:r>
            <a:endParaRPr lang="el-GR" dirty="0" smtClean="0"/>
          </a:p>
          <a:p>
            <a:r>
              <a:rPr lang="el-GR" dirty="0" smtClean="0"/>
              <a:t>γ</a:t>
            </a:r>
            <a:r>
              <a:rPr lang="el-GR" dirty="0"/>
              <a:t>) έχει σημαντική ελαστικότητα και κάθε επιχείρηση μπορεί να το προσαρμόσει στις δικές της ανάγκες αναπτύσσοντας τριτοβάθμιους λογαριασμούς ή και μεγαλύτερης βαθμονόμησης βάση των αναγκών της, </a:t>
            </a:r>
            <a:endParaRPr lang="el-GR" dirty="0" smtClean="0"/>
          </a:p>
          <a:p>
            <a:r>
              <a:rPr lang="el-GR" dirty="0" smtClean="0"/>
              <a:t>δ</a:t>
            </a:r>
            <a:r>
              <a:rPr lang="el-GR" dirty="0"/>
              <a:t>) είναι εύκολο στην εφαρμογή και βοηθά στην ταχύτατη συγκέντρωση πληροφοριών. </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5</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333184044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lstStyle/>
          <a:p>
            <a:r>
              <a:rPr lang="el-GR" b="1" dirty="0">
                <a:solidFill>
                  <a:schemeClr val="bg1"/>
                </a:solidFill>
              </a:rPr>
              <a:t>Κεφάλαιο </a:t>
            </a:r>
            <a:r>
              <a:rPr lang="el-GR" b="1" dirty="0">
                <a:solidFill>
                  <a:schemeClr val="bg1"/>
                </a:solidFill>
              </a:rPr>
              <a:t>3</a:t>
            </a:r>
            <a:r>
              <a:rPr lang="el-GR" dirty="0" smtClean="0">
                <a:solidFill>
                  <a:schemeClr val="bg1"/>
                </a:solidFill>
              </a:rPr>
              <a:t>: Οι ομάδες λογαριασμών του ΕΓΛΣ </a:t>
            </a:r>
            <a:endParaRPr lang="el-GR" dirty="0">
              <a:solidFill>
                <a:schemeClr val="bg1"/>
              </a:solidFill>
            </a:endParaRPr>
          </a:p>
        </p:txBody>
      </p:sp>
      <p:sp>
        <p:nvSpPr>
          <p:cNvPr id="3" name="Θέση περιεχομένου 2"/>
          <p:cNvSpPr>
            <a:spLocks noGrp="1"/>
          </p:cNvSpPr>
          <p:nvPr>
            <p:ph idx="1"/>
          </p:nvPr>
        </p:nvSpPr>
        <p:spPr/>
        <p:txBody>
          <a:bodyPr>
            <a:normAutofit fontScale="92500" lnSpcReduction="10000"/>
          </a:bodyPr>
          <a:lstStyle/>
          <a:p>
            <a:pPr marL="0" indent="0">
              <a:buNone/>
            </a:pPr>
            <a:r>
              <a:rPr lang="el-GR" dirty="0"/>
              <a:t>Ο</a:t>
            </a:r>
            <a:r>
              <a:rPr lang="el-GR" dirty="0" smtClean="0"/>
              <a:t>ι </a:t>
            </a:r>
            <a:r>
              <a:rPr lang="el-GR" dirty="0"/>
              <a:t>ομάδες των λογαριασμών της γενικής λογιστικής (ομάδες 1-8) είναι οι εξής:</a:t>
            </a:r>
          </a:p>
          <a:p>
            <a:r>
              <a:rPr lang="el-GR" dirty="0"/>
              <a:t>Ομάδα 1: Πάγιο Ενεργητικό.</a:t>
            </a:r>
          </a:p>
          <a:p>
            <a:r>
              <a:rPr lang="el-GR" dirty="0"/>
              <a:t>Ομάδα 2: Αποθέματα.</a:t>
            </a:r>
          </a:p>
          <a:p>
            <a:r>
              <a:rPr lang="el-GR" dirty="0"/>
              <a:t>Ομάδα 3: Βραχυπρόθεσμες απαιτήσεις–διαθέσιμα.</a:t>
            </a:r>
          </a:p>
          <a:p>
            <a:r>
              <a:rPr lang="el-GR" dirty="0"/>
              <a:t>Ομάδα 4: Καθαρή θέση–Προβλέψεις–Μακροπρόθεσμες Υποχρεώσεις.</a:t>
            </a:r>
          </a:p>
          <a:p>
            <a:r>
              <a:rPr lang="el-GR" dirty="0"/>
              <a:t>Ομάδα 5: Βραχυπρόθεσμες υποχρεώσεις.</a:t>
            </a:r>
          </a:p>
          <a:p>
            <a:r>
              <a:rPr lang="el-GR" dirty="0"/>
              <a:t>Ομάδα 6: Οργανικά έξοδα κατ’ είδος.</a:t>
            </a:r>
          </a:p>
          <a:p>
            <a:r>
              <a:rPr lang="el-GR" dirty="0"/>
              <a:t>Ομάδα 7: Οργανικά Έσοδα κατ’ είδος.</a:t>
            </a:r>
          </a:p>
          <a:p>
            <a:r>
              <a:rPr lang="el-GR" dirty="0"/>
              <a:t>Ομάδα 8: Λογαριασμοί Αποτελεσμάτων.</a:t>
            </a:r>
          </a:p>
          <a:p>
            <a:endParaRPr lang="el-GR" dirty="0"/>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6</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9440875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a:solidFill>
                  <a:schemeClr val="bg1"/>
                </a:solidFill>
              </a:rPr>
              <a:t>3</a:t>
            </a:r>
            <a:r>
              <a:rPr lang="el-GR" dirty="0">
                <a:solidFill>
                  <a:schemeClr val="bg1"/>
                </a:solidFill>
              </a:rPr>
              <a:t>: Ιστορική εξέλιξη </a:t>
            </a:r>
            <a:r>
              <a:rPr lang="el-GR" dirty="0" smtClean="0">
                <a:solidFill>
                  <a:schemeClr val="bg1"/>
                </a:solidFill>
              </a:rPr>
              <a:t>των λογιστικών </a:t>
            </a:r>
            <a:r>
              <a:rPr lang="el-GR" dirty="0">
                <a:solidFill>
                  <a:schemeClr val="bg1"/>
                </a:solidFill>
              </a:rPr>
              <a:t>προτύπων στην Ελλάδα</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2215166" y="1737102"/>
            <a:ext cx="7724449" cy="4506670"/>
          </a:xfrm>
          <a:prstGeom prst="rect">
            <a:avLst/>
          </a:prstGeom>
        </p:spPr>
      </p:pic>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7</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412006990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smtClean="0">
                <a:solidFill>
                  <a:schemeClr val="bg1"/>
                </a:solidFill>
              </a:rPr>
              <a:t>3</a:t>
            </a:r>
            <a:r>
              <a:rPr lang="el-GR" dirty="0">
                <a:solidFill>
                  <a:schemeClr val="bg1"/>
                </a:solidFill>
              </a:rPr>
              <a:t>:Τα νέα Ελληνικά Λογιστικά Πρότυπα (ΕΛΠ)  </a:t>
            </a:r>
            <a:endParaRPr lang="el-GR" dirty="0">
              <a:solidFill>
                <a:schemeClr val="bg1"/>
              </a:solidFill>
            </a:endParaRPr>
          </a:p>
        </p:txBody>
      </p:sp>
      <p:sp>
        <p:nvSpPr>
          <p:cNvPr id="3" name="Θέση περιεχομένου 2"/>
          <p:cNvSpPr>
            <a:spLocks noGrp="1"/>
          </p:cNvSpPr>
          <p:nvPr>
            <p:ph idx="1"/>
          </p:nvPr>
        </p:nvSpPr>
        <p:spPr/>
        <p:txBody>
          <a:bodyPr/>
          <a:lstStyle/>
          <a:p>
            <a:r>
              <a:rPr lang="el-GR" dirty="0"/>
              <a:t>Ο νόμος 4308/2014 «Ελληνικά Λογιστικά Πρότυπα, συναφείς ρυθμίσεις και άλλες διατάξεις» που ψηφίστηκε στις 20 Νοεμβρίου 2014, επέφερε σημαντικές αλλαγές από την 1/1/2015 στον λογιστικό χειρισμό των οικονομικών συναλλαγών, στην σύνταξη των οικονομικών καταστάσεων των επιχειρήσεων και στον τρόπο τήρησης των λογιστικών αρχείων και στοιχείων (βιβλία και στοιχεία). </a:t>
            </a:r>
          </a:p>
        </p:txBody>
      </p:sp>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8</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86041200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4">
            <a:extLst>
              <a:ext uri="{FF2B5EF4-FFF2-40B4-BE49-F238E27FC236}">
                <a16:creationId xmlns="" xmlns:a16="http://schemas.microsoft.com/office/drawing/2014/main" id="{A45E527C-C30C-4C32-A47C-EDC76909002F}"/>
              </a:ext>
            </a:extLst>
          </p:cNvPr>
          <p:cNvSpPr/>
          <p:nvPr/>
        </p:nvSpPr>
        <p:spPr>
          <a:xfrm>
            <a:off x="0" y="6245820"/>
            <a:ext cx="12192000" cy="630574"/>
          </a:xfrm>
          <a:prstGeom prst="rect">
            <a:avLst/>
          </a:prstGeom>
          <a:solidFill>
            <a:srgbClr val="8489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 xmlns:a16="http://schemas.microsoft.com/office/drawing/2014/main" id="{E6FB2A3F-83E4-4F68-966B-02624B0122D5}"/>
              </a:ext>
            </a:extLst>
          </p:cNvPr>
          <p:cNvSpPr>
            <a:spLocks noGrp="1"/>
          </p:cNvSpPr>
          <p:nvPr>
            <p:ph type="title"/>
          </p:nvPr>
        </p:nvSpPr>
        <p:spPr>
          <a:solidFill>
            <a:srgbClr val="84899D"/>
          </a:solidFill>
        </p:spPr>
        <p:txBody>
          <a:bodyPr>
            <a:normAutofit/>
          </a:bodyPr>
          <a:lstStyle/>
          <a:p>
            <a:r>
              <a:rPr lang="el-GR" b="1" dirty="0">
                <a:solidFill>
                  <a:schemeClr val="bg1"/>
                </a:solidFill>
              </a:rPr>
              <a:t>Κεφάλαιο </a:t>
            </a:r>
            <a:r>
              <a:rPr lang="el-GR" b="1" dirty="0">
                <a:solidFill>
                  <a:schemeClr val="bg1"/>
                </a:solidFill>
              </a:rPr>
              <a:t>3</a:t>
            </a:r>
            <a:r>
              <a:rPr lang="el-GR" dirty="0">
                <a:solidFill>
                  <a:schemeClr val="bg1"/>
                </a:solidFill>
              </a:rPr>
              <a:t>: Μέγεθος οικονομικών οντοτήτων βάση νέων ΕΛΠ </a:t>
            </a:r>
            <a:endParaRPr lang="el-GR" dirty="0">
              <a:solidFill>
                <a:schemeClr val="bg1"/>
              </a:solidFill>
            </a:endParaRPr>
          </a:p>
        </p:txBody>
      </p:sp>
      <p:pic>
        <p:nvPicPr>
          <p:cNvPr id="4" name="Θέση περιεχομένου 3"/>
          <p:cNvPicPr>
            <a:picLocks noGrp="1" noChangeAspect="1"/>
          </p:cNvPicPr>
          <p:nvPr>
            <p:ph idx="1"/>
          </p:nvPr>
        </p:nvPicPr>
        <p:blipFill>
          <a:blip r:embed="rId2"/>
          <a:stretch>
            <a:fillRect/>
          </a:stretch>
        </p:blipFill>
        <p:spPr>
          <a:xfrm>
            <a:off x="2228045" y="1730487"/>
            <a:ext cx="7687658" cy="4513285"/>
          </a:xfrm>
          <a:prstGeom prst="rect">
            <a:avLst/>
          </a:prstGeom>
        </p:spPr>
      </p:pic>
      <p:pic>
        <p:nvPicPr>
          <p:cNvPr id="9" name="Εικόνα 8">
            <a:extLst>
              <a:ext uri="{FF2B5EF4-FFF2-40B4-BE49-F238E27FC236}">
                <a16:creationId xmlns="" xmlns:a16="http://schemas.microsoft.com/office/drawing/2014/main" id="{AAC0B7C4-F58A-4397-A210-0EE896128F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494" y="6310486"/>
            <a:ext cx="548855" cy="530096"/>
          </a:xfrm>
          <a:prstGeom prst="rect">
            <a:avLst/>
          </a:prstGeom>
        </p:spPr>
      </p:pic>
      <p:sp>
        <p:nvSpPr>
          <p:cNvPr id="11" name="TextBox 10">
            <a:extLst>
              <a:ext uri="{FF2B5EF4-FFF2-40B4-BE49-F238E27FC236}">
                <a16:creationId xmlns="" xmlns:a16="http://schemas.microsoft.com/office/drawing/2014/main" id="{8ED9D6B0-083E-4C0C-B00B-05582EC2259E}"/>
              </a:ext>
            </a:extLst>
          </p:cNvPr>
          <p:cNvSpPr txBox="1"/>
          <p:nvPr/>
        </p:nvSpPr>
        <p:spPr>
          <a:xfrm>
            <a:off x="10025166" y="6391830"/>
            <a:ext cx="1886460" cy="338554"/>
          </a:xfrm>
          <a:prstGeom prst="rect">
            <a:avLst/>
          </a:prstGeom>
          <a:noFill/>
        </p:spPr>
        <p:txBody>
          <a:bodyPr wrap="square" rtlCol="0">
            <a:spAutoFit/>
          </a:bodyPr>
          <a:lstStyle/>
          <a:p>
            <a:pPr algn="r"/>
            <a:r>
              <a:rPr lang="el-GR" sz="1600" b="1" dirty="0">
                <a:solidFill>
                  <a:schemeClr val="bg1"/>
                </a:solidFill>
                <a:latin typeface="Arial" pitchFamily="34" charset="0"/>
                <a:cs typeface="Arial" pitchFamily="34" charset="0"/>
              </a:rPr>
              <a:t>Διαφάνεια </a:t>
            </a:r>
            <a:fld id="{7C15C5B5-03C6-48D8-B20F-65D93A6CF09E}" type="slidenum">
              <a:rPr lang="en-US" sz="1600" b="1" smtClean="0">
                <a:solidFill>
                  <a:schemeClr val="bg1"/>
                </a:solidFill>
                <a:latin typeface="Arial" pitchFamily="34" charset="0"/>
                <a:cs typeface="Arial" pitchFamily="34" charset="0"/>
              </a:rPr>
              <a:pPr algn="r"/>
              <a:t>9</a:t>
            </a:fld>
            <a:endParaRPr lang="en-US" sz="1600" b="1" dirty="0">
              <a:solidFill>
                <a:schemeClr val="bg1"/>
              </a:solidFill>
              <a:latin typeface="Arial" pitchFamily="34" charset="0"/>
              <a:cs typeface="Arial" pitchFamily="34" charset="0"/>
            </a:endParaRPr>
          </a:p>
        </p:txBody>
      </p:sp>
      <p:sp>
        <p:nvSpPr>
          <p:cNvPr id="13" name="Θέση υποσέλιδου 4">
            <a:extLst>
              <a:ext uri="{FF2B5EF4-FFF2-40B4-BE49-F238E27FC236}">
                <a16:creationId xmlns="" xmlns:a16="http://schemas.microsoft.com/office/drawing/2014/main" id="{43786813-6321-4D92-92F2-22A6DB436169}"/>
              </a:ext>
            </a:extLst>
          </p:cNvPr>
          <p:cNvSpPr txBox="1">
            <a:spLocks/>
          </p:cNvSpPr>
          <p:nvPr/>
        </p:nvSpPr>
        <p:spPr>
          <a:xfrm>
            <a:off x="932096" y="6435307"/>
            <a:ext cx="9683932" cy="44313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a:solidFill>
                  <a:schemeClr val="bg1"/>
                </a:solidFill>
              </a:rPr>
              <a:t>Χρηματοοικονομική και Διοικητική Λογιστική</a:t>
            </a:r>
          </a:p>
          <a:p>
            <a:r>
              <a:rPr lang="el-GR" dirty="0">
                <a:solidFill>
                  <a:schemeClr val="bg1"/>
                </a:solidFill>
              </a:rPr>
              <a:t> Παναγιώτης Δημητρόπουλος</a:t>
            </a:r>
            <a:br>
              <a:rPr lang="el-GR" dirty="0">
                <a:solidFill>
                  <a:schemeClr val="bg1"/>
                </a:solidFill>
              </a:rPr>
            </a:br>
            <a:endParaRPr lang="el-GR" dirty="0">
              <a:solidFill>
                <a:schemeClr val="bg1"/>
              </a:solidFill>
            </a:endParaRPr>
          </a:p>
        </p:txBody>
      </p:sp>
      <p:pic>
        <p:nvPicPr>
          <p:cNvPr id="14" name="Εικόνα 13">
            <a:extLst>
              <a:ext uri="{FF2B5EF4-FFF2-40B4-BE49-F238E27FC236}">
                <a16:creationId xmlns="" xmlns:a16="http://schemas.microsoft.com/office/drawing/2014/main" id="{1D129D51-97D4-413E-96E8-9EAD1B6D10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94752" y="-3938"/>
            <a:ext cx="497247" cy="723269"/>
          </a:xfrm>
          <a:prstGeom prst="rect">
            <a:avLst/>
          </a:prstGeom>
        </p:spPr>
      </p:pic>
    </p:spTree>
    <p:extLst>
      <p:ext uri="{BB962C8B-B14F-4D97-AF65-F5344CB8AC3E}">
        <p14:creationId xmlns:p14="http://schemas.microsoft.com/office/powerpoint/2010/main" val="177097482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Προσαρμοσμένη σχεδίαση">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TotalTime>
  <Words>1775</Words>
  <Application>Microsoft Office PowerPoint</Application>
  <PresentationFormat>Ευρεία οθόνη</PresentationFormat>
  <Paragraphs>171</Paragraphs>
  <Slides>21</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2</vt:i4>
      </vt:variant>
      <vt:variant>
        <vt:lpstr>Τίτλοι διαφανειών</vt:lpstr>
      </vt:variant>
      <vt:variant>
        <vt:i4>21</vt:i4>
      </vt:variant>
    </vt:vector>
  </HeadingPairs>
  <TitlesOfParts>
    <vt:vector size="27" baseType="lpstr">
      <vt:lpstr>Arial</vt:lpstr>
      <vt:lpstr>Calibri</vt:lpstr>
      <vt:lpstr>Calibri Light</vt:lpstr>
      <vt:lpstr>Times New Roman</vt:lpstr>
      <vt:lpstr>Προσαρμοσμένη σχεδίαση</vt:lpstr>
      <vt:lpstr>Θέμα του Office</vt:lpstr>
      <vt:lpstr>Παρουσίαση του PowerPoint</vt:lpstr>
      <vt:lpstr>Κεφάλαιο 3: ΝΟΜΟΘΕΤΙΚΟ ΠΛΑΙΣΙΟ ΤΗΣ ΛΟΓΙΣΤΙΚΗΣ ΣΤΗΝ ΕΛΛΑΔΑ</vt:lpstr>
      <vt:lpstr>Κεφάλαιο 3: Ελληνικό Λογιστικό Σχέδιο (ΠΔ 1123/1980) </vt:lpstr>
      <vt:lpstr>Κεφάλαιο 3: Αρχές του ΕΓΛΣ </vt:lpstr>
      <vt:lpstr>Κεφάλαιο 3: Πλεονεκτήματα του ΕΓΛΣ </vt:lpstr>
      <vt:lpstr>Κεφάλαιο 3: Οι ομάδες λογαριασμών του ΕΓΛΣ </vt:lpstr>
      <vt:lpstr>Κεφάλαιο 3: Ιστορική εξέλιξη των λογιστικών προτύπων στην Ελλάδα</vt:lpstr>
      <vt:lpstr>Κεφάλαιο 3:Τα νέα Ελληνικά Λογιστικά Πρότυπα (ΕΛΠ)  </vt:lpstr>
      <vt:lpstr>Κεφάλαιο 3: Μέγεθος οικονομικών οντοτήτων βάση νέων ΕΛΠ </vt:lpstr>
      <vt:lpstr>Κεφάλαιο 3:  Κατηγοριοποίηση οντοτήτων (άρθρο 2 ΕΛΠ – ποσά σε ευρώ)</vt:lpstr>
      <vt:lpstr>Κεφάλαιο 3: Πεδίο εφαρμογής των ΕΛΠ </vt:lpstr>
      <vt:lpstr>Κεφάλαιο 3: Λογιστικό σύστημα και βασικά λογιστικά αρχεία</vt:lpstr>
      <vt:lpstr>Κεφάλαιο 3: Λογιστικό σύστημα και βασικά λογιστικά αρχεία</vt:lpstr>
      <vt:lpstr>Κεφάλαιο 3: Άλλα λογιστικά αρχεία που πρέπει να τηρούνται </vt:lpstr>
      <vt:lpstr>Κεφάλαιο 3: Οικονομικές καταστάσεις ανά μέγεθος οντότητας </vt:lpstr>
      <vt:lpstr>Κεφάλαιο 3: Βασικές λογιστικές αρχές των νέων ΕΛΠ  </vt:lpstr>
      <vt:lpstr>Κεφάλαιο 3:  Η αρχή του δεδουλευμένου</vt:lpstr>
      <vt:lpstr>Κεφάλαιο 3: Διαφορές μεταξύ ΔΛΠ και ΕΛΠ </vt:lpstr>
      <vt:lpstr>Κεφάλαιο 3:  Πλεονεκτήματα της υιοθέτησης των νέων ΕΛΠ/ΔΠΧΠ</vt:lpstr>
      <vt:lpstr>Κεφάλαιο 3:  Μειονεκτήματα της υιοθέτησης των νέων ΕΛΠ/ΔΠΧΠ</vt:lpstr>
      <vt:lpstr>Κεφάλαιο 3: Οφέλη λογιστικής τυποποίησης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ΘΕΩΡΙΑ ΚΑΙ ΠΟΛΙΤΙΚΗ ΔΙΕΘΝΟΥΣ ΧΡΗΜΑΤΟΣ</dc:title>
  <dc:creator>PCUser</dc:creator>
  <cp:lastModifiedBy>User</cp:lastModifiedBy>
  <cp:revision>23</cp:revision>
  <dcterms:created xsi:type="dcterms:W3CDTF">2017-11-28T07:12:44Z</dcterms:created>
  <dcterms:modified xsi:type="dcterms:W3CDTF">2019-06-07T12:16:19Z</dcterms:modified>
</cp:coreProperties>
</file>