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92" r:id="rId3"/>
    <p:sldId id="420" r:id="rId4"/>
    <p:sldId id="410" r:id="rId5"/>
    <p:sldId id="418" r:id="rId6"/>
    <p:sldId id="419" r:id="rId7"/>
    <p:sldId id="412" r:id="rId8"/>
    <p:sldId id="413" r:id="rId9"/>
    <p:sldId id="414" r:id="rId10"/>
    <p:sldId id="422" r:id="rId11"/>
    <p:sldId id="415" r:id="rId12"/>
    <p:sldId id="423" r:id="rId13"/>
    <p:sldId id="424" r:id="rId14"/>
    <p:sldId id="425" r:id="rId15"/>
    <p:sldId id="426" r:id="rId16"/>
    <p:sldId id="427" r:id="rId17"/>
    <p:sldId id="428" r:id="rId18"/>
    <p:sldId id="42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s koutsampelas" initials="ck" lastIdx="1" clrIdx="0">
    <p:extLst>
      <p:ext uri="{19B8F6BF-5375-455C-9EA6-DF929625EA0E}">
        <p15:presenceInfo xmlns:p15="http://schemas.microsoft.com/office/powerpoint/2012/main" userId="3a6b06193111f8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924" autoAdjust="0"/>
  </p:normalViewPr>
  <p:slideViewPr>
    <p:cSldViewPr>
      <p:cViewPr varScale="1">
        <p:scale>
          <a:sx n="89" d="100"/>
          <a:sy n="89" d="100"/>
        </p:scale>
        <p:origin x="54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F526C-FECF-4E7D-8100-E5342554725B}" type="datetimeFigureOut">
              <a:rPr lang="en-GB" smtClean="0"/>
              <a:t>17/12/2019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88305-C981-4661-A1C3-E3B70126FBBD}" type="slidenum">
              <a:rPr lang="en-GB" smtClean="0"/>
              <a:t>‹#›</a:t>
            </a:fld>
            <a:endParaRPr lang="en-GB"/>
          </a:p>
        </p:txBody>
      </p:sp>
    </p:spTree>
    <p:extLst>
      <p:ext uri="{BB962C8B-B14F-4D97-AF65-F5344CB8AC3E}">
        <p14:creationId xmlns:p14="http://schemas.microsoft.com/office/powerpoint/2010/main" val="56032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2F3F97-9767-44D8-BA0B-49CCED138928}" type="datetime1">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7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2F8925-65F7-47EE-A89A-1CD391FF648A}" type="datetime1">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3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547FA-94A6-4B3E-BA08-7E3B62A3EB89}" type="datetime1">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23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104F5-B4E0-4246-80B2-C9FC2AC0C0FB}" type="datetime1">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34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32240-FF4E-4313-8AEC-7B373AAA19CD}" type="datetime1">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75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B76A75-1719-4AE2-8D5F-5362A3958119}" type="datetime1">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34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0BE189-0461-4D5B-8C89-6CC8E9DD3CF6}" type="datetime1">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488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33F1EC-489B-41E1-A47C-D783BB6AD15C}" type="datetime1">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586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5878F-C09B-4DD1-B48D-BAC0D1DD20C5}" type="datetime1">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29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63A0-00F0-42B4-B051-F3BD774AE861}" type="datetime1">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8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C05C9-930F-4DBD-BFF7-103CB23A4E80}" type="datetime1">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135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4A1A34-E407-487C-98F9-B3557DD9F78B}" type="datetime1">
              <a:rPr lang="en-US" smtClean="0"/>
              <a:t>12/17/2019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990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oYztfAf1Oy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078037"/>
          </a:xfrm>
        </p:spPr>
        <p:txBody>
          <a:bodyPr>
            <a:normAutofit/>
          </a:bodyPr>
          <a:lstStyle/>
          <a:p>
            <a:r>
              <a:rPr lang="el-GR" b="1" dirty="0"/>
              <a:t>Ο</a:t>
            </a:r>
            <a:r>
              <a:rPr lang="el-GR" b="1" dirty="0" smtClean="0"/>
              <a:t>ικονομικά της εκπαίδευσης</a:t>
            </a:r>
            <a:br>
              <a:rPr lang="el-GR" b="1" dirty="0" smtClean="0"/>
            </a:br>
            <a:r>
              <a:rPr lang="el-GR" b="1" dirty="0" smtClean="0"/>
              <a:t/>
            </a:r>
            <a:br>
              <a:rPr lang="el-GR" b="1" dirty="0" smtClean="0"/>
            </a:br>
            <a:r>
              <a:rPr lang="el-GR" sz="4000" dirty="0" smtClean="0"/>
              <a:t>11</a:t>
            </a:r>
            <a:r>
              <a:rPr lang="el-GR" sz="4000" baseline="30000" dirty="0"/>
              <a:t>η</a:t>
            </a:r>
            <a:r>
              <a:rPr lang="el-GR" sz="4000" dirty="0" smtClean="0"/>
              <a:t> </a:t>
            </a:r>
            <a:r>
              <a:rPr lang="el-GR" sz="4000" dirty="0" smtClean="0"/>
              <a:t>διάλεξη</a:t>
            </a:r>
            <a:endParaRPr lang="en-GB" sz="4000" dirty="0"/>
          </a:p>
        </p:txBody>
      </p:sp>
      <p:sp>
        <p:nvSpPr>
          <p:cNvPr id="3" name="Subtitle 2"/>
          <p:cNvSpPr>
            <a:spLocks noGrp="1"/>
          </p:cNvSpPr>
          <p:nvPr>
            <p:ph type="subTitle" idx="1"/>
          </p:nvPr>
        </p:nvSpPr>
        <p:spPr/>
        <p:txBody>
          <a:bodyPr>
            <a:normAutofit/>
          </a:bodyPr>
          <a:lstStyle/>
          <a:p>
            <a:endParaRPr lang="el-GR" dirty="0" smtClean="0"/>
          </a:p>
          <a:p>
            <a:r>
              <a:rPr lang="el-GR" dirty="0" smtClean="0"/>
              <a:t>Τμήμα Κοινωνικής και Εκπαιδευτικής Πολιτικής</a:t>
            </a:r>
          </a:p>
          <a:p>
            <a:r>
              <a:rPr lang="el-GR" dirty="0" smtClean="0"/>
              <a:t>Ακαδημαϊκό έτος </a:t>
            </a:r>
            <a:r>
              <a:rPr lang="el-GR" dirty="0" smtClean="0"/>
              <a:t>2019-2020</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92932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59671"/>
          </a:xfrm>
        </p:spPr>
        <p:txBody>
          <a:bodyPr/>
          <a:lstStyle/>
          <a:p>
            <a:pPr algn="ctr"/>
            <a:r>
              <a:rPr lang="el-GR" dirty="0" smtClean="0"/>
              <a:t>Βασικά πλεονεκτήματα-μειονεκτήματα του συστήματος των κουπονιών</a:t>
            </a:r>
            <a:endParaRPr lang="en-GB" dirty="0"/>
          </a:p>
        </p:txBody>
      </p:sp>
      <p:sp>
        <p:nvSpPr>
          <p:cNvPr id="3" name="Text Placeholder 2"/>
          <p:cNvSpPr>
            <a:spLocks noGrp="1"/>
          </p:cNvSpPr>
          <p:nvPr>
            <p:ph type="body" idx="1"/>
          </p:nvPr>
        </p:nvSpPr>
        <p:spPr>
          <a:xfrm>
            <a:off x="629841" y="1591485"/>
            <a:ext cx="3868340" cy="823912"/>
          </a:xfrm>
        </p:spPr>
        <p:txBody>
          <a:bodyPr>
            <a:normAutofit/>
          </a:bodyPr>
          <a:lstStyle/>
          <a:p>
            <a:pPr algn="ctr">
              <a:lnSpc>
                <a:spcPct val="100000"/>
              </a:lnSpc>
              <a:spcAft>
                <a:spcPts val="600"/>
              </a:spcAft>
            </a:pPr>
            <a:r>
              <a:rPr lang="el-GR" sz="2000" dirty="0" smtClean="0"/>
              <a:t>Δυνητικά Πλεονεκτήματα</a:t>
            </a:r>
            <a:endParaRPr lang="en-GB" sz="2000" dirty="0"/>
          </a:p>
        </p:txBody>
      </p:sp>
      <p:sp>
        <p:nvSpPr>
          <p:cNvPr id="4" name="Content Placeholder 3"/>
          <p:cNvSpPr>
            <a:spLocks noGrp="1"/>
          </p:cNvSpPr>
          <p:nvPr>
            <p:ph sz="half" idx="2"/>
          </p:nvPr>
        </p:nvSpPr>
        <p:spPr>
          <a:xfrm>
            <a:off x="629842" y="2666999"/>
            <a:ext cx="3868340" cy="3522663"/>
          </a:xfrm>
        </p:spPr>
        <p:txBody>
          <a:bodyPr/>
          <a:lstStyle/>
          <a:p>
            <a:pPr>
              <a:lnSpc>
                <a:spcPct val="100000"/>
              </a:lnSpc>
              <a:spcAft>
                <a:spcPts val="600"/>
              </a:spcAft>
            </a:pPr>
            <a:r>
              <a:rPr lang="el-GR" dirty="0" smtClean="0"/>
              <a:t>Ο </a:t>
            </a:r>
            <a:r>
              <a:rPr lang="el-GR" b="1" dirty="0" smtClean="0"/>
              <a:t>αυξημένος ανταγωνισμός</a:t>
            </a:r>
            <a:r>
              <a:rPr lang="el-GR" dirty="0" smtClean="0"/>
              <a:t> ανάμεσα στα σχολεία θα τα βελτιώσει.</a:t>
            </a:r>
          </a:p>
          <a:p>
            <a:pPr>
              <a:lnSpc>
                <a:spcPct val="100000"/>
              </a:lnSpc>
              <a:spcAft>
                <a:spcPts val="600"/>
              </a:spcAft>
            </a:pPr>
            <a:r>
              <a:rPr lang="el-GR" dirty="0" smtClean="0"/>
              <a:t>Ευκαιρίες πρόσβασης μαθητών χαμηλών εισοδημάτων στα καλά σχολεία.</a:t>
            </a:r>
            <a:endParaRPr lang="en-GB" dirty="0"/>
          </a:p>
        </p:txBody>
      </p:sp>
      <p:sp>
        <p:nvSpPr>
          <p:cNvPr id="5" name="Text Placeholder 4"/>
          <p:cNvSpPr>
            <a:spLocks noGrp="1"/>
          </p:cNvSpPr>
          <p:nvPr>
            <p:ph type="body" sz="quarter" idx="3"/>
          </p:nvPr>
        </p:nvSpPr>
        <p:spPr>
          <a:xfrm>
            <a:off x="4629150" y="1591485"/>
            <a:ext cx="3887391" cy="823912"/>
          </a:xfrm>
        </p:spPr>
        <p:txBody>
          <a:bodyPr>
            <a:normAutofit/>
          </a:bodyPr>
          <a:lstStyle/>
          <a:p>
            <a:pPr algn="ctr"/>
            <a:r>
              <a:rPr lang="el-GR" sz="2000" dirty="0" smtClean="0"/>
              <a:t>Δυνητικά Μειονεκτήματα</a:t>
            </a:r>
            <a:endParaRPr lang="en-GB" sz="2000" dirty="0"/>
          </a:p>
        </p:txBody>
      </p:sp>
      <p:sp>
        <p:nvSpPr>
          <p:cNvPr id="6" name="Content Placeholder 5"/>
          <p:cNvSpPr>
            <a:spLocks noGrp="1"/>
          </p:cNvSpPr>
          <p:nvPr>
            <p:ph sz="quarter" idx="4"/>
          </p:nvPr>
        </p:nvSpPr>
        <p:spPr>
          <a:xfrm>
            <a:off x="4629150" y="2666999"/>
            <a:ext cx="3887391" cy="3522664"/>
          </a:xfrm>
        </p:spPr>
        <p:txBody>
          <a:bodyPr/>
          <a:lstStyle/>
          <a:p>
            <a:pPr>
              <a:lnSpc>
                <a:spcPct val="100000"/>
              </a:lnSpc>
              <a:spcAft>
                <a:spcPts val="600"/>
              </a:spcAft>
            </a:pPr>
            <a:r>
              <a:rPr lang="el-GR" dirty="0" smtClean="0"/>
              <a:t>Ο </a:t>
            </a:r>
            <a:r>
              <a:rPr lang="el-GR" b="1" dirty="0" smtClean="0"/>
              <a:t>αυξημένος ανταγωνισμός</a:t>
            </a:r>
            <a:r>
              <a:rPr lang="el-GR" dirty="0" smtClean="0"/>
              <a:t> ανάμεσα στα σχολεία θα αυξήσει το χάσμα ανάμεσα στα «καλά» και τα «κακά» σχολεία.</a:t>
            </a:r>
          </a:p>
          <a:p>
            <a:pPr>
              <a:lnSpc>
                <a:spcPct val="100000"/>
              </a:lnSpc>
              <a:spcAft>
                <a:spcPts val="600"/>
              </a:spcAft>
            </a:pPr>
            <a:r>
              <a:rPr lang="el-GR" dirty="0" smtClean="0"/>
              <a:t>Κίνδυνος αποδυνάμωσης των δημόσιων σχολείων.</a:t>
            </a:r>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77694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pPr algn="ctr"/>
            <a:r>
              <a:rPr lang="el-GR" dirty="0" smtClean="0"/>
              <a:t>Μια ισορροπημένη προσέγγιση</a:t>
            </a:r>
            <a:endParaRPr lang="en-GB" dirty="0"/>
          </a:p>
        </p:txBody>
      </p:sp>
      <p:pic>
        <p:nvPicPr>
          <p:cNvPr id="5" name="oYztfAf1Oyg"/>
          <p:cNvPicPr>
            <a:picLocks noGrp="1" noRot="1" noChangeAspect="1"/>
          </p:cNvPicPr>
          <p:nvPr>
            <p:ph idx="1"/>
            <a:videoFile r:link="rId1"/>
          </p:nvPr>
        </p:nvPicPr>
        <p:blipFill>
          <a:blip r:embed="rId3"/>
          <a:stretch>
            <a:fillRect/>
          </a:stretch>
        </p:blipFill>
        <p:spPr>
          <a:xfrm>
            <a:off x="1066800" y="1752600"/>
            <a:ext cx="7086600" cy="41148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97943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pPr algn="ctr"/>
            <a:r>
              <a:rPr lang="el-GR" b="1" dirty="0" smtClean="0">
                <a:latin typeface="+mn-lt"/>
              </a:rPr>
              <a:t>Η περίπτωση της Χιλής</a:t>
            </a:r>
            <a:endParaRPr lang="en-GB" b="1" dirty="0">
              <a:latin typeface="+mn-lt"/>
            </a:endParaRPr>
          </a:p>
        </p:txBody>
      </p:sp>
      <p:sp>
        <p:nvSpPr>
          <p:cNvPr id="3" name="Content Placeholder 2"/>
          <p:cNvSpPr>
            <a:spLocks noGrp="1"/>
          </p:cNvSpPr>
          <p:nvPr>
            <p:ph idx="1"/>
          </p:nvPr>
        </p:nvSpPr>
        <p:spPr>
          <a:xfrm>
            <a:off x="628650" y="1676400"/>
            <a:ext cx="7886700" cy="4495800"/>
          </a:xfrm>
        </p:spPr>
        <p:txBody>
          <a:bodyPr>
            <a:noAutofit/>
          </a:bodyPr>
          <a:lstStyle/>
          <a:p>
            <a:pPr algn="just">
              <a:lnSpc>
                <a:spcPct val="110000"/>
              </a:lnSpc>
              <a:spcAft>
                <a:spcPts val="600"/>
              </a:spcAft>
            </a:pPr>
            <a:r>
              <a:rPr lang="el-GR" sz="2000" dirty="0" smtClean="0"/>
              <a:t>Η Χιλή εισήγαγε τα κουπόνια εκπαίδευσης σε ευρεία κλίμακα στην πρωτοβάθμια και στη δευτεροβάθμια εκπαίδευση το 1981.</a:t>
            </a:r>
          </a:p>
          <a:p>
            <a:pPr algn="just">
              <a:lnSpc>
                <a:spcPct val="110000"/>
              </a:lnSpc>
              <a:spcAft>
                <a:spcPts val="600"/>
              </a:spcAft>
            </a:pPr>
            <a:r>
              <a:rPr lang="el-GR" sz="2000" dirty="0" smtClean="0"/>
              <a:t>Εκείνη την περίοδο οι οικονομολόγοι της Σχολής του Σικάγου συμβούλευαν την κυβέρνηση της Χιλής. </a:t>
            </a:r>
          </a:p>
          <a:p>
            <a:pPr algn="just">
              <a:lnSpc>
                <a:spcPct val="110000"/>
              </a:lnSpc>
              <a:spcAft>
                <a:spcPts val="600"/>
              </a:spcAft>
            </a:pPr>
            <a:r>
              <a:rPr lang="el-GR" sz="2000" dirty="0" smtClean="0"/>
              <a:t>Ως συνέπεια το σύστημα που εφαρμόστηκε στη Χιλή είναι ότι πιο κοντινό στις θεωρητικές προτάσεις του </a:t>
            </a:r>
            <a:r>
              <a:rPr lang="en-GB" sz="2000" dirty="0" smtClean="0"/>
              <a:t>M. Friedman (1955).</a:t>
            </a:r>
            <a:endParaRPr lang="el-GR" sz="2000" dirty="0" smtClean="0"/>
          </a:p>
          <a:p>
            <a:pPr marL="0" indent="0" algn="just">
              <a:buNone/>
            </a:pPr>
            <a:endParaRPr lang="en-GB"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27141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4801"/>
            <a:ext cx="7886700" cy="6051550"/>
          </a:xfrm>
        </p:spPr>
        <p:txBody>
          <a:bodyPr>
            <a:noAutofit/>
          </a:bodyPr>
          <a:lstStyle/>
          <a:p>
            <a:pPr marL="0" indent="0" algn="ctr">
              <a:lnSpc>
                <a:spcPct val="100000"/>
              </a:lnSpc>
              <a:spcAft>
                <a:spcPts val="1500"/>
              </a:spcAft>
              <a:buNone/>
            </a:pPr>
            <a:r>
              <a:rPr lang="el-GR" sz="2000" b="1" dirty="0"/>
              <a:t>Βασικά χαρακτηριστικά της μεταρρύθμισης</a:t>
            </a:r>
            <a:r>
              <a:rPr lang="el-GR" sz="2000" dirty="0"/>
              <a:t>: </a:t>
            </a:r>
          </a:p>
          <a:p>
            <a:pPr marL="0" indent="0" algn="just">
              <a:lnSpc>
                <a:spcPct val="100000"/>
              </a:lnSpc>
              <a:spcAft>
                <a:spcPts val="400"/>
              </a:spcAft>
              <a:buNone/>
            </a:pPr>
            <a:r>
              <a:rPr lang="el-GR" sz="2000" dirty="0"/>
              <a:t>1. Διοικητική αποκέντρωση του εκπαιδευτικού συστήματος και χρηματοδότηση των σχολείων στη βάση μιας επιδότησης ανά μαθητή έτσι ώστε να καλύπτονται τα κόστη. </a:t>
            </a:r>
          </a:p>
          <a:p>
            <a:pPr marL="0" indent="0" algn="just">
              <a:lnSpc>
                <a:spcPct val="100000"/>
              </a:lnSpc>
              <a:spcAft>
                <a:spcPts val="400"/>
              </a:spcAft>
              <a:buNone/>
            </a:pPr>
            <a:r>
              <a:rPr lang="el-GR" sz="2000" dirty="0"/>
              <a:t>2. Τα επιδοτούμενα ιδιωτικά σχολεία λάμβαναν την ίδια επιδότηση ανά μαθητή όπως τα δημόσια (πρακτικά κοινοτικά) σχολεία.</a:t>
            </a:r>
          </a:p>
          <a:p>
            <a:pPr marL="0" lvl="0" indent="0" algn="just">
              <a:lnSpc>
                <a:spcPct val="100000"/>
              </a:lnSpc>
              <a:spcAft>
                <a:spcPts val="400"/>
              </a:spcAft>
              <a:buNone/>
            </a:pPr>
            <a:r>
              <a:rPr lang="el-GR" sz="2000" dirty="0" smtClean="0">
                <a:solidFill>
                  <a:prstClr val="black"/>
                </a:solidFill>
              </a:rPr>
              <a:t>3</a:t>
            </a:r>
            <a:r>
              <a:rPr lang="el-GR" sz="2000" dirty="0">
                <a:solidFill>
                  <a:prstClr val="black"/>
                </a:solidFill>
              </a:rPr>
              <a:t>. Ελαστικό θεσμικό πλαίσιο που επέτρεπε στα ιδιωτικά σχολεία να: </a:t>
            </a:r>
          </a:p>
          <a:p>
            <a:pPr lvl="1" algn="just">
              <a:lnSpc>
                <a:spcPct val="100000"/>
              </a:lnSpc>
              <a:spcAft>
                <a:spcPts val="400"/>
              </a:spcAft>
              <a:buFont typeface="Wingdings" panose="05000000000000000000" pitchFamily="2" charset="2"/>
              <a:buChar char="ü"/>
            </a:pPr>
            <a:r>
              <a:rPr lang="el-GR" sz="1700" dirty="0">
                <a:solidFill>
                  <a:prstClr val="black"/>
                </a:solidFill>
              </a:rPr>
              <a:t> δέχονται μαθητές χρησιμοποιώντας τα δικά τους κριτήρια (εξετάσεις,  συνεντεύξεις γονιών, κ.α.)</a:t>
            </a:r>
          </a:p>
          <a:p>
            <a:pPr lvl="1" algn="just">
              <a:lnSpc>
                <a:spcPct val="100000"/>
              </a:lnSpc>
              <a:spcAft>
                <a:spcPts val="400"/>
              </a:spcAft>
              <a:buFont typeface="Wingdings" panose="05000000000000000000" pitchFamily="2" charset="2"/>
              <a:buChar char="ü"/>
            </a:pPr>
            <a:r>
              <a:rPr lang="el-GR" sz="1700" dirty="0">
                <a:solidFill>
                  <a:prstClr val="black"/>
                </a:solidFill>
              </a:rPr>
              <a:t> επιβάλλουν δίδακτρα που υπερβαίνουν την αξία του κουπονιού</a:t>
            </a:r>
            <a:r>
              <a:rPr lang="el-GR" sz="1700" dirty="0" smtClean="0">
                <a:solidFill>
                  <a:prstClr val="black"/>
                </a:solidFill>
              </a:rPr>
              <a:t>.</a:t>
            </a:r>
            <a:endParaRPr lang="en-GB" sz="2000" dirty="0" smtClean="0"/>
          </a:p>
          <a:p>
            <a:pPr marL="0" indent="0" algn="just">
              <a:lnSpc>
                <a:spcPct val="110000"/>
              </a:lnSpc>
              <a:spcAft>
                <a:spcPts val="400"/>
              </a:spcAft>
              <a:buNone/>
            </a:pPr>
            <a:r>
              <a:rPr lang="el-GR" sz="2000" dirty="0" smtClean="0"/>
              <a:t>4. Σε αντίθεση, </a:t>
            </a:r>
            <a:r>
              <a:rPr lang="el-GR" sz="2000" dirty="0"/>
              <a:t>τα δημόσια σχολεία δεν μπορούσαν να απορρίπτουν μαθητές και να επιβάλλουν δίδακτρα </a:t>
            </a:r>
            <a:r>
              <a:rPr lang="el-GR" sz="2000" dirty="0" smtClean="0"/>
              <a:t>(στην πρωτοβάθμια).</a:t>
            </a:r>
            <a:endParaRPr lang="el-GR" sz="2000" dirty="0"/>
          </a:p>
          <a:p>
            <a:pPr marL="0" indent="0" algn="just">
              <a:lnSpc>
                <a:spcPct val="110000"/>
              </a:lnSpc>
              <a:spcAft>
                <a:spcPts val="400"/>
              </a:spcAft>
              <a:buNone/>
            </a:pPr>
            <a:r>
              <a:rPr lang="el-GR" sz="2000" dirty="0" smtClean="0"/>
              <a:t>5. Όλα </a:t>
            </a:r>
            <a:r>
              <a:rPr lang="el-GR" sz="2000" dirty="0"/>
              <a:t>τα σχολεία </a:t>
            </a:r>
            <a:r>
              <a:rPr lang="el-GR" sz="2000" dirty="0" smtClean="0"/>
              <a:t>ήταν υποχρεωμένα </a:t>
            </a:r>
            <a:r>
              <a:rPr lang="el-GR" sz="2000" dirty="0"/>
              <a:t>να συμμετέχουν σε τυποποιημένες εξετάσεις (standardised exams), των οποίων τα αποτελέσματα </a:t>
            </a:r>
            <a:r>
              <a:rPr lang="el-GR" sz="2000" dirty="0" smtClean="0"/>
              <a:t>γίνονταν γνωστά στο κοινό.</a:t>
            </a:r>
            <a:endParaRPr lang="el-GR" sz="2000" dirty="0"/>
          </a:p>
          <a:p>
            <a:pPr marL="0" indent="0" algn="just">
              <a:buNone/>
            </a:pPr>
            <a:endParaRPr lang="en-GB"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92078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3"/>
          </a:xfrm>
        </p:spPr>
        <p:txBody>
          <a:bodyPr/>
          <a:lstStyle/>
          <a:p>
            <a:pPr algn="ctr"/>
            <a:r>
              <a:rPr lang="el-GR" b="1" dirty="0" smtClean="0"/>
              <a:t>Η περίπτωση της Χιλής</a:t>
            </a:r>
            <a:endParaRPr lang="en-GB" b="1" dirty="0"/>
          </a:p>
        </p:txBody>
      </p:sp>
      <p:sp>
        <p:nvSpPr>
          <p:cNvPr id="3" name="Content Placeholder 2"/>
          <p:cNvSpPr>
            <a:spLocks noGrp="1"/>
          </p:cNvSpPr>
          <p:nvPr>
            <p:ph idx="1"/>
          </p:nvPr>
        </p:nvSpPr>
        <p:spPr>
          <a:xfrm>
            <a:off x="628650" y="2743200"/>
            <a:ext cx="7886700" cy="3205164"/>
          </a:xfrm>
        </p:spPr>
        <p:txBody>
          <a:bodyPr>
            <a:noAutofit/>
          </a:bodyPr>
          <a:lstStyle/>
          <a:p>
            <a:pPr algn="just">
              <a:lnSpc>
                <a:spcPct val="120000"/>
              </a:lnSpc>
              <a:spcAft>
                <a:spcPts val="300"/>
              </a:spcAft>
            </a:pPr>
            <a:r>
              <a:rPr lang="el-GR" sz="2400" dirty="0"/>
              <a:t>Πριν τη μεταρρύθμιση:</a:t>
            </a:r>
          </a:p>
          <a:p>
            <a:pPr lvl="1" algn="just">
              <a:lnSpc>
                <a:spcPct val="120000"/>
              </a:lnSpc>
              <a:spcAft>
                <a:spcPts val="300"/>
              </a:spcAft>
            </a:pPr>
            <a:r>
              <a:rPr lang="el-GR" sz="2000" dirty="0"/>
              <a:t>80% των παιδιών ήταν εγγεγραμμένο σε δημόσια σχολεία</a:t>
            </a:r>
          </a:p>
          <a:p>
            <a:pPr lvl="1" algn="just">
              <a:lnSpc>
                <a:spcPct val="120000"/>
              </a:lnSpc>
              <a:spcAft>
                <a:spcPts val="300"/>
              </a:spcAft>
            </a:pPr>
            <a:r>
              <a:rPr lang="el-GR" sz="2000" dirty="0"/>
              <a:t>6% σε μη επιδοτούμενα ιδιωτικά σχολεία </a:t>
            </a:r>
          </a:p>
          <a:p>
            <a:pPr lvl="1" algn="just">
              <a:lnSpc>
                <a:spcPct val="120000"/>
              </a:lnSpc>
              <a:spcAft>
                <a:spcPts val="300"/>
              </a:spcAft>
            </a:pPr>
            <a:r>
              <a:rPr lang="el-GR" sz="2000" dirty="0"/>
              <a:t>και 14% σε επιδοτούμενα ιδιωτικά σχολεία</a:t>
            </a:r>
          </a:p>
          <a:p>
            <a:pPr algn="just">
              <a:lnSpc>
                <a:spcPct val="120000"/>
              </a:lnSpc>
              <a:spcAft>
                <a:spcPts val="300"/>
              </a:spcAft>
            </a:pPr>
            <a:r>
              <a:rPr lang="el-GR" sz="2400" dirty="0"/>
              <a:t>Μετά τη μεταρρύθμιση:</a:t>
            </a:r>
          </a:p>
          <a:p>
            <a:pPr lvl="1" algn="just">
              <a:lnSpc>
                <a:spcPct val="120000"/>
              </a:lnSpc>
              <a:spcAft>
                <a:spcPts val="1200"/>
              </a:spcAft>
            </a:pPr>
            <a:r>
              <a:rPr lang="el-GR" sz="2000" dirty="0"/>
              <a:t>Περίπου το 57% των μαθητών φοιτούσε σε ιδιωτικά σχολεία (2009).</a:t>
            </a:r>
          </a:p>
          <a:p>
            <a:pPr marL="0" indent="0" algn="just">
              <a:buNone/>
            </a:pPr>
            <a:endParaRPr lang="en-GB"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ectangle 4"/>
          <p:cNvSpPr/>
          <p:nvPr/>
        </p:nvSpPr>
        <p:spPr>
          <a:xfrm>
            <a:off x="1619250" y="1538130"/>
            <a:ext cx="5867400" cy="752514"/>
          </a:xfrm>
          <a:prstGeom prst="rect">
            <a:avLst/>
          </a:prstGeom>
          <a:solidFill>
            <a:schemeClr val="bg2"/>
          </a:solidFill>
        </p:spPr>
        <p:txBody>
          <a:bodyPr wrap="square">
            <a:spAutoFit/>
          </a:bodyPr>
          <a:lstStyle/>
          <a:p>
            <a:pPr algn="ctr">
              <a:lnSpc>
                <a:spcPct val="110000"/>
              </a:lnSpc>
              <a:spcBef>
                <a:spcPts val="600"/>
              </a:spcBef>
              <a:spcAft>
                <a:spcPts val="600"/>
              </a:spcAft>
            </a:pPr>
            <a:r>
              <a:rPr lang="el-GR" sz="2000" dirty="0" smtClean="0"/>
              <a:t>Η μεταρρύθμιση οδήγησε σε μεγάλη αύξηση της </a:t>
            </a:r>
            <a:r>
              <a:rPr lang="el-GR" sz="2000" dirty="0"/>
              <a:t>συμμετοχής στην ιδιωτική εκπαίδευση.</a:t>
            </a:r>
          </a:p>
        </p:txBody>
      </p:sp>
    </p:spTree>
    <p:extLst>
      <p:ext uri="{BB962C8B-B14F-4D97-AF65-F5344CB8AC3E}">
        <p14:creationId xmlns:p14="http://schemas.microsoft.com/office/powerpoint/2010/main" val="400663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09600"/>
            <a:ext cx="7886700" cy="5746751"/>
          </a:xfrm>
        </p:spPr>
        <p:txBody>
          <a:bodyPr>
            <a:normAutofit fontScale="92500" lnSpcReduction="10000"/>
          </a:bodyPr>
          <a:lstStyle/>
          <a:p>
            <a:pPr marL="0" indent="0" algn="ctr">
              <a:lnSpc>
                <a:spcPct val="120000"/>
              </a:lnSpc>
              <a:spcAft>
                <a:spcPts val="1800"/>
              </a:spcAft>
              <a:buNone/>
            </a:pPr>
            <a:r>
              <a:rPr lang="el-GR" sz="3300" dirty="0" smtClean="0"/>
              <a:t>Ποια </a:t>
            </a:r>
            <a:r>
              <a:rPr lang="el-GR" sz="3300" dirty="0"/>
              <a:t>ήταν τα αποτελέσματα;</a:t>
            </a:r>
          </a:p>
          <a:p>
            <a:pPr algn="just">
              <a:lnSpc>
                <a:spcPct val="120000"/>
              </a:lnSpc>
              <a:spcAft>
                <a:spcPts val="300"/>
              </a:spcAft>
            </a:pPr>
            <a:r>
              <a:rPr lang="el-GR" sz="2600" dirty="0" smtClean="0"/>
              <a:t>Σχολικές επιδόσεις:</a:t>
            </a:r>
            <a:endParaRPr lang="el-GR" sz="2600" dirty="0"/>
          </a:p>
          <a:p>
            <a:pPr lvl="2" algn="just">
              <a:lnSpc>
                <a:spcPct val="120000"/>
              </a:lnSpc>
              <a:spcAft>
                <a:spcPts val="300"/>
              </a:spcAft>
            </a:pPr>
            <a:r>
              <a:rPr lang="el-GR" sz="2100" dirty="0"/>
              <a:t>Σε γενικές γραμμές τα αποτελέσματα δεν ήταν τα αναμενόμενα.</a:t>
            </a:r>
          </a:p>
          <a:p>
            <a:pPr algn="just">
              <a:lnSpc>
                <a:spcPct val="120000"/>
              </a:lnSpc>
              <a:spcAft>
                <a:spcPts val="300"/>
              </a:spcAft>
            </a:pPr>
            <a:r>
              <a:rPr lang="el-GR" sz="2600" dirty="0"/>
              <a:t>Ισότητα:</a:t>
            </a:r>
          </a:p>
          <a:p>
            <a:pPr lvl="2" algn="just">
              <a:lnSpc>
                <a:spcPct val="120000"/>
              </a:lnSpc>
              <a:spcAft>
                <a:spcPts val="300"/>
              </a:spcAft>
            </a:pPr>
            <a:r>
              <a:rPr lang="el-GR" sz="2100" dirty="0"/>
              <a:t>Η πλειοψηφία των ερευνητών συμφωνούν ότι διευρύνθηκαν οι ανισότητες</a:t>
            </a:r>
            <a:r>
              <a:rPr lang="el-GR" sz="2100" dirty="0" smtClean="0"/>
              <a:t>.</a:t>
            </a:r>
            <a:endParaRPr lang="en-GB" sz="2100" dirty="0" smtClean="0"/>
          </a:p>
          <a:p>
            <a:pPr algn="just">
              <a:lnSpc>
                <a:spcPct val="120000"/>
              </a:lnSpc>
              <a:spcAft>
                <a:spcPts val="300"/>
              </a:spcAft>
            </a:pPr>
            <a:r>
              <a:rPr lang="el-GR" sz="2700" dirty="0" smtClean="0"/>
              <a:t>Τι συνέβη;</a:t>
            </a:r>
          </a:p>
          <a:p>
            <a:pPr lvl="1" algn="just">
              <a:lnSpc>
                <a:spcPct val="120000"/>
              </a:lnSpc>
              <a:spcAft>
                <a:spcPts val="300"/>
              </a:spcAft>
            </a:pPr>
            <a:r>
              <a:rPr lang="el-GR" sz="2200" dirty="0" smtClean="0"/>
              <a:t>Δημιουργήθηκαν πολλών ταχυτήτων ιδιωτικά σχολεία.</a:t>
            </a:r>
          </a:p>
          <a:p>
            <a:pPr lvl="1" algn="just">
              <a:lnSpc>
                <a:spcPct val="120000"/>
              </a:lnSpc>
              <a:spcAft>
                <a:spcPts val="300"/>
              </a:spcAft>
            </a:pPr>
            <a:r>
              <a:rPr lang="el-GR" sz="2200" dirty="0" smtClean="0"/>
              <a:t>Παρέμειναν τα ελίτ ιδιωτικά σχολεία που δεν συμμετείχαν στο σύστημα των κουπονιών.</a:t>
            </a:r>
          </a:p>
          <a:p>
            <a:pPr lvl="1" algn="just">
              <a:lnSpc>
                <a:spcPct val="120000"/>
              </a:lnSpc>
              <a:spcAft>
                <a:spcPts val="300"/>
              </a:spcAft>
            </a:pPr>
            <a:r>
              <a:rPr lang="el-GR" sz="2200" dirty="0" smtClean="0"/>
              <a:t>Σε πολλές περιπτώσεις, σχολείο ήταν που επέλεγε το μαθητή παρά ο μαθητής το σχολείο!</a:t>
            </a:r>
            <a:endParaRPr lang="el-GR" sz="2200" dirty="0"/>
          </a:p>
          <a:p>
            <a:pPr lvl="1" algn="just"/>
            <a:endParaRPr lang="el-GR"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63558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7886700" cy="930274"/>
          </a:xfrm>
        </p:spPr>
        <p:txBody>
          <a:bodyPr/>
          <a:lstStyle/>
          <a:p>
            <a:pPr algn="ctr"/>
            <a:r>
              <a:rPr lang="el-GR" dirty="0" smtClean="0"/>
              <a:t>Η περίπτωση της Χιλής</a:t>
            </a:r>
            <a:endParaRPr lang="en-GB" dirty="0"/>
          </a:p>
        </p:txBody>
      </p:sp>
      <p:sp>
        <p:nvSpPr>
          <p:cNvPr id="3" name="Content Placeholder 2"/>
          <p:cNvSpPr>
            <a:spLocks noGrp="1"/>
          </p:cNvSpPr>
          <p:nvPr>
            <p:ph idx="1"/>
          </p:nvPr>
        </p:nvSpPr>
        <p:spPr>
          <a:xfrm>
            <a:off x="533400" y="1219200"/>
            <a:ext cx="7886700" cy="4876799"/>
          </a:xfrm>
        </p:spPr>
        <p:txBody>
          <a:bodyPr>
            <a:noAutofit/>
          </a:bodyPr>
          <a:lstStyle/>
          <a:p>
            <a:pPr algn="just">
              <a:lnSpc>
                <a:spcPct val="110000"/>
              </a:lnSpc>
              <a:spcAft>
                <a:spcPts val="1200"/>
              </a:spcAft>
            </a:pPr>
            <a:r>
              <a:rPr lang="el-GR" sz="2400" dirty="0" smtClean="0"/>
              <a:t>Δημόσια δυσαρέσκεια – νέες μεταρρυθμίσεις</a:t>
            </a:r>
          </a:p>
          <a:p>
            <a:pPr lvl="1" algn="just">
              <a:lnSpc>
                <a:spcPct val="110000"/>
              </a:lnSpc>
              <a:spcAft>
                <a:spcPts val="1200"/>
              </a:spcAft>
            </a:pPr>
            <a:r>
              <a:rPr lang="el-GR" sz="2200" dirty="0"/>
              <a:t>Ν</a:t>
            </a:r>
            <a:r>
              <a:rPr lang="el-GR" sz="2200" dirty="0" smtClean="0"/>
              <a:t>όμος του </a:t>
            </a:r>
            <a:r>
              <a:rPr lang="en-GB" sz="2200" dirty="0" smtClean="0"/>
              <a:t>Preferential </a:t>
            </a:r>
            <a:r>
              <a:rPr lang="en-GB" sz="2200" dirty="0"/>
              <a:t>School Subsidy </a:t>
            </a:r>
            <a:r>
              <a:rPr lang="en-GB" sz="2200" dirty="0" smtClean="0"/>
              <a:t>(</a:t>
            </a:r>
            <a:r>
              <a:rPr lang="el-GR" sz="2200" dirty="0" smtClean="0"/>
              <a:t>2008</a:t>
            </a:r>
            <a:r>
              <a:rPr lang="en-GB" sz="2200" dirty="0" smtClean="0"/>
              <a:t>). </a:t>
            </a:r>
            <a:r>
              <a:rPr lang="el-GR" sz="2200" dirty="0" smtClean="0"/>
              <a:t>Με αυτό το νόμο αυξήθηκε η αξία του κουπονιού για τις φτωχότερες οικογένειες. Αυξημένες επιδοτήσεις δόθηκαν επίσης σε σχολεία που φοιτούσε μεγαλύτερο ποσοστό μαθητών από οικονομικά ασθενέστερες ομάδες.</a:t>
            </a:r>
          </a:p>
          <a:p>
            <a:pPr lvl="1" algn="just">
              <a:lnSpc>
                <a:spcPct val="110000"/>
              </a:lnSpc>
              <a:spcAft>
                <a:spcPts val="1200"/>
              </a:spcAft>
            </a:pPr>
            <a:r>
              <a:rPr lang="el-GR" sz="2200" dirty="0" smtClean="0"/>
              <a:t>Περιορίστηκε η ελευθερία των επιδοτούμενων ιδιωτικών σχολείων στην επιλογή των μαθητών.</a:t>
            </a:r>
          </a:p>
          <a:p>
            <a:pPr algn="just">
              <a:lnSpc>
                <a:spcPct val="110000"/>
              </a:lnSpc>
              <a:spcAft>
                <a:spcPts val="1200"/>
              </a:spcAft>
            </a:pPr>
            <a:r>
              <a:rPr lang="el-GR" sz="2400" dirty="0"/>
              <a:t>Ν</a:t>
            </a:r>
            <a:r>
              <a:rPr lang="el-GR" sz="2400" dirty="0" smtClean="0"/>
              <a:t>έες μελέτες δείχνουν βελτίωση τουλάχιστον όσον αφορά την άμβλυνση των εκπαιδευτικών ανισοτήτων.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45648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6" name="Picture 5"/>
          <p:cNvPicPr>
            <a:picLocks noChangeAspect="1"/>
          </p:cNvPicPr>
          <p:nvPr/>
        </p:nvPicPr>
        <p:blipFill>
          <a:blip r:embed="rId2"/>
          <a:stretch>
            <a:fillRect/>
          </a:stretch>
        </p:blipFill>
        <p:spPr>
          <a:xfrm>
            <a:off x="304800" y="381000"/>
            <a:ext cx="8534400" cy="5975351"/>
          </a:xfrm>
          <a:prstGeom prst="rect">
            <a:avLst/>
          </a:prstGeom>
        </p:spPr>
      </p:pic>
    </p:spTree>
    <p:extLst>
      <p:ext uri="{BB962C8B-B14F-4D97-AF65-F5344CB8AC3E}">
        <p14:creationId xmlns:p14="http://schemas.microsoft.com/office/powerpoint/2010/main" val="2725356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86700" cy="777873"/>
          </a:xfrm>
        </p:spPr>
        <p:txBody>
          <a:bodyPr/>
          <a:lstStyle/>
          <a:p>
            <a:pPr algn="ctr"/>
            <a:r>
              <a:rPr lang="el-GR" dirty="0" smtClean="0"/>
              <a:t>Συμπεράσματα</a:t>
            </a:r>
            <a:endParaRPr lang="en-GB" dirty="0"/>
          </a:p>
        </p:txBody>
      </p:sp>
      <p:sp>
        <p:nvSpPr>
          <p:cNvPr id="3" name="Content Placeholder 2"/>
          <p:cNvSpPr>
            <a:spLocks noGrp="1"/>
          </p:cNvSpPr>
          <p:nvPr>
            <p:ph idx="1"/>
          </p:nvPr>
        </p:nvSpPr>
        <p:spPr>
          <a:xfrm>
            <a:off x="628650" y="1219200"/>
            <a:ext cx="7886700" cy="4343400"/>
          </a:xfrm>
        </p:spPr>
        <p:txBody>
          <a:bodyPr>
            <a:normAutofit fontScale="32500" lnSpcReduction="20000"/>
          </a:bodyPr>
          <a:lstStyle/>
          <a:p>
            <a:pPr marL="0" indent="0" algn="just">
              <a:lnSpc>
                <a:spcPct val="100000"/>
              </a:lnSpc>
              <a:spcAft>
                <a:spcPts val="600"/>
              </a:spcAft>
              <a:buNone/>
            </a:pPr>
            <a:r>
              <a:rPr lang="en-GB" sz="6200" u="sng" dirty="0" smtClean="0"/>
              <a:t>Epple, Romano &amp; Urquiola (2017):</a:t>
            </a:r>
            <a:r>
              <a:rPr lang="en-GB" sz="6200" dirty="0" smtClean="0"/>
              <a:t> </a:t>
            </a:r>
          </a:p>
          <a:p>
            <a:pPr marL="0" indent="0" algn="just">
              <a:lnSpc>
                <a:spcPct val="130000"/>
              </a:lnSpc>
              <a:spcAft>
                <a:spcPts val="600"/>
              </a:spcAft>
              <a:buNone/>
            </a:pPr>
            <a:r>
              <a:rPr lang="el-GR" sz="5500" dirty="0" smtClean="0"/>
              <a:t>«</a:t>
            </a:r>
            <a:r>
              <a:rPr lang="el-GR" sz="6200" i="1" dirty="0" smtClean="0"/>
              <a:t>Η εκτίμηση μας είναι ότι τα διαθέσιμα στοιχεία δεν επαρκούν για να τεκμηριώσουν την υιοθέτηση των κουπονιών χρηματοδότησης σε ευρεία κλίμακα. Παρολαυτά, υπάρχουν και αρκετά θετικά ευρήματα που δείχνουν ότι θα πρέπει να συνεχιστεί η εμπειρική διερεύνηση του ζητήματος</a:t>
            </a:r>
            <a:r>
              <a:rPr lang="el-GR" sz="5500" dirty="0" smtClean="0"/>
              <a:t>.»</a:t>
            </a:r>
          </a:p>
          <a:p>
            <a:pPr marL="0" indent="0" algn="just">
              <a:lnSpc>
                <a:spcPct val="100000"/>
              </a:lnSpc>
              <a:spcAft>
                <a:spcPts val="600"/>
              </a:spcAft>
              <a:buNone/>
            </a:pPr>
            <a:endParaRPr lang="el-GR" sz="3800" dirty="0" smtClean="0"/>
          </a:p>
          <a:p>
            <a:pPr algn="just">
              <a:lnSpc>
                <a:spcPct val="130000"/>
              </a:lnSpc>
              <a:spcAft>
                <a:spcPts val="600"/>
              </a:spcAft>
            </a:pPr>
            <a:r>
              <a:rPr lang="el-GR" sz="6200" dirty="0" smtClean="0"/>
              <a:t>Τα κουπόνια εκπαίδευσης είναι ένα χρήσιμο εργαλείο πολιτικής, υπό προϋποθέσεις.</a:t>
            </a:r>
          </a:p>
          <a:p>
            <a:pPr algn="just">
              <a:lnSpc>
                <a:spcPct val="130000"/>
              </a:lnSpc>
            </a:pPr>
            <a:r>
              <a:rPr lang="el-GR" sz="6200" dirty="0" smtClean="0"/>
              <a:t>Γενικότερα, η θεωρία διαφέρει από την πράξη. Ο σχεδιασμός και η εφαρμογή μίας πολιτικής παίζει σημαντικό ρόλο.</a:t>
            </a:r>
            <a:endParaRPr lang="el-GR" sz="6200" dirty="0"/>
          </a:p>
          <a:p>
            <a:pPr marL="0" indent="0" algn="just">
              <a:buNone/>
            </a:pPr>
            <a:endParaRPr lang="en-GB" dirty="0" smtClean="0"/>
          </a:p>
          <a:p>
            <a:pPr marL="0" indent="0" algn="just">
              <a:buNone/>
            </a:pPr>
            <a:endParaRPr lang="en-GB" dirty="0"/>
          </a:p>
          <a:p>
            <a:pPr marL="0" indent="0" algn="just">
              <a:buNone/>
            </a:pPr>
            <a:endParaRPr lang="el-GR" dirty="0" smtClean="0"/>
          </a:p>
          <a:p>
            <a:pPr marL="0" indent="0" algn="just">
              <a:buNone/>
            </a:pPr>
            <a:endParaRPr lang="en-GB"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TextBox 4"/>
          <p:cNvSpPr txBox="1"/>
          <p:nvPr/>
        </p:nvSpPr>
        <p:spPr>
          <a:xfrm>
            <a:off x="781050" y="5695643"/>
            <a:ext cx="7639050" cy="584775"/>
          </a:xfrm>
          <a:prstGeom prst="rect">
            <a:avLst/>
          </a:prstGeom>
          <a:noFill/>
        </p:spPr>
        <p:txBody>
          <a:bodyPr wrap="square" rtlCol="0">
            <a:spAutoFit/>
          </a:bodyPr>
          <a:lstStyle/>
          <a:p>
            <a:r>
              <a:rPr lang="en-GB" sz="1600" dirty="0"/>
              <a:t>Epple, D., Romano, R. E., and M. Urquiola (2017). School Vouchers: A Survey of the Economics Literature. Journal of Economic </a:t>
            </a:r>
            <a:r>
              <a:rPr lang="en-GB" sz="1600" dirty="0" smtClean="0"/>
              <a:t>Literature</a:t>
            </a:r>
            <a:r>
              <a:rPr lang="en-GB" sz="1600" dirty="0"/>
              <a:t>, 55(2), 441-492.</a:t>
            </a:r>
          </a:p>
        </p:txBody>
      </p:sp>
    </p:spTree>
    <p:extLst>
      <p:ext uri="{BB962C8B-B14F-4D97-AF65-F5344CB8AC3E}">
        <p14:creationId xmlns:p14="http://schemas.microsoft.com/office/powerpoint/2010/main" val="180640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r>
              <a:rPr lang="el-GR" b="1" dirty="0" smtClean="0"/>
              <a:t>Τι συζητήσαμε στην προηγούμενη διάλεξη</a:t>
            </a:r>
            <a:endParaRPr lang="en-GB" b="1" dirty="0"/>
          </a:p>
        </p:txBody>
      </p:sp>
      <p:sp>
        <p:nvSpPr>
          <p:cNvPr id="3" name="Content Placeholder 2"/>
          <p:cNvSpPr>
            <a:spLocks noGrp="1"/>
          </p:cNvSpPr>
          <p:nvPr>
            <p:ph idx="1"/>
          </p:nvPr>
        </p:nvSpPr>
        <p:spPr>
          <a:xfrm>
            <a:off x="628650" y="1371600"/>
            <a:ext cx="7886700" cy="4805363"/>
          </a:xfrm>
        </p:spPr>
        <p:txBody>
          <a:bodyPr>
            <a:normAutofit/>
          </a:bodyPr>
          <a:lstStyle/>
          <a:p>
            <a:pPr marL="0" indent="0" algn="just">
              <a:lnSpc>
                <a:spcPct val="100000"/>
              </a:lnSpc>
              <a:spcAft>
                <a:spcPts val="600"/>
              </a:spcAft>
              <a:buNone/>
            </a:pPr>
            <a:endParaRPr lang="el-GR" dirty="0"/>
          </a:p>
          <a:p>
            <a:pPr marL="0" indent="0" algn="just">
              <a:lnSpc>
                <a:spcPct val="100000"/>
              </a:lnSpc>
              <a:spcAft>
                <a:spcPts val="600"/>
              </a:spcAft>
              <a:buNone/>
            </a:pPr>
            <a:r>
              <a:rPr lang="el-GR" dirty="0" smtClean="0"/>
              <a:t>Τι συζητήσαμε στην προηγούμενη διάλεξη:</a:t>
            </a:r>
          </a:p>
          <a:p>
            <a:pPr algn="just">
              <a:lnSpc>
                <a:spcPct val="100000"/>
              </a:lnSpc>
              <a:spcAft>
                <a:spcPts val="600"/>
              </a:spcAft>
            </a:pPr>
            <a:r>
              <a:rPr lang="el-GR" dirty="0" smtClean="0"/>
              <a:t>Δημόσιες δαπάνες για εκπαίδευση</a:t>
            </a:r>
            <a:endParaRPr lang="el-GR" dirty="0"/>
          </a:p>
          <a:p>
            <a:pPr algn="just">
              <a:lnSpc>
                <a:spcPct val="100000"/>
              </a:lnSpc>
              <a:spcAft>
                <a:spcPts val="600"/>
              </a:spcAft>
            </a:pPr>
            <a:r>
              <a:rPr lang="el-GR" dirty="0" smtClean="0"/>
              <a:t>Ιδιωτικές δαπάνες για εκπαίδευση</a:t>
            </a:r>
            <a:endParaRPr lang="el-GR" dirty="0"/>
          </a:p>
          <a:p>
            <a:pPr algn="just">
              <a:lnSpc>
                <a:spcPct val="100000"/>
              </a:lnSpc>
              <a:spcAft>
                <a:spcPts val="600"/>
              </a:spcAft>
            </a:pPr>
            <a:endParaRPr lang="el-GR" dirty="0"/>
          </a:p>
          <a:p>
            <a:pPr marL="0" indent="0" algn="just">
              <a:lnSpc>
                <a:spcPct val="100000"/>
              </a:lnSpc>
              <a:spcAft>
                <a:spcPts val="600"/>
              </a:spcAft>
              <a:buNone/>
            </a:pPr>
            <a:r>
              <a:rPr lang="el-GR" dirty="0" smtClean="0"/>
              <a:t>Σημερινή διάλεξη:</a:t>
            </a:r>
          </a:p>
          <a:p>
            <a:pPr algn="just">
              <a:lnSpc>
                <a:spcPct val="100000"/>
              </a:lnSpc>
              <a:spcAft>
                <a:spcPts val="600"/>
              </a:spcAft>
            </a:pPr>
            <a:r>
              <a:rPr lang="el-GR" dirty="0" smtClean="0"/>
              <a:t>Κουπόνια </a:t>
            </a:r>
            <a:r>
              <a:rPr lang="el-GR" dirty="0" smtClean="0"/>
              <a:t>εκπαίδευσης</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92126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839" y="2209800"/>
            <a:ext cx="7886700" cy="2200276"/>
          </a:xfrm>
          <a:solidFill>
            <a:schemeClr val="bg2">
              <a:lumMod val="75000"/>
            </a:schemeClr>
          </a:solidFill>
        </p:spPr>
        <p:txBody>
          <a:bodyPr/>
          <a:lstStyle/>
          <a:p>
            <a:pPr algn="ctr"/>
            <a:r>
              <a:rPr lang="el-GR" dirty="0" smtClean="0"/>
              <a:t>Κουπόνια εκπαίδευση</a:t>
            </a:r>
            <a:r>
              <a:rPr lang="el-GR" dirty="0"/>
              <a:t>ς</a:t>
            </a:r>
            <a:r>
              <a:rPr lang="el-GR" dirty="0" smtClean="0"/>
              <a:t/>
            </a:r>
            <a:br>
              <a:rPr lang="el-GR" dirty="0" smtClean="0"/>
            </a:b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879745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793748"/>
          </a:xfrm>
        </p:spPr>
        <p:txBody>
          <a:bodyPr/>
          <a:lstStyle/>
          <a:p>
            <a:pPr algn="ctr"/>
            <a:r>
              <a:rPr lang="el-GR" b="1" dirty="0" smtClean="0"/>
              <a:t>Κουπόνια εκπαίδευσης</a:t>
            </a:r>
            <a:endParaRPr lang="en-GB" b="1" dirty="0"/>
          </a:p>
        </p:txBody>
      </p:sp>
      <p:sp>
        <p:nvSpPr>
          <p:cNvPr id="3" name="Content Placeholder 2"/>
          <p:cNvSpPr>
            <a:spLocks noGrp="1"/>
          </p:cNvSpPr>
          <p:nvPr>
            <p:ph idx="1"/>
          </p:nvPr>
        </p:nvSpPr>
        <p:spPr>
          <a:xfrm>
            <a:off x="628650" y="1371600"/>
            <a:ext cx="7886700" cy="4984751"/>
          </a:xfrm>
        </p:spPr>
        <p:txBody>
          <a:bodyPr>
            <a:normAutofit fontScale="92500" lnSpcReduction="20000"/>
          </a:bodyPr>
          <a:lstStyle/>
          <a:p>
            <a:pPr algn="just">
              <a:lnSpc>
                <a:spcPct val="120000"/>
              </a:lnSpc>
              <a:spcAft>
                <a:spcPts val="400"/>
              </a:spcAft>
            </a:pPr>
            <a:r>
              <a:rPr lang="el-GR" sz="1900" dirty="0" smtClean="0"/>
              <a:t>Μια εναλλακτική μορφή χρηματοδότησης της εκπαίδευσης που έχει προταθεί είναι τα κουπόνια εκπαίδευσης (</a:t>
            </a:r>
            <a:r>
              <a:rPr lang="en-GB" sz="1900" dirty="0" smtClean="0"/>
              <a:t>school/educational vouchers).</a:t>
            </a:r>
          </a:p>
          <a:p>
            <a:pPr algn="just">
              <a:lnSpc>
                <a:spcPct val="120000"/>
              </a:lnSpc>
              <a:spcAft>
                <a:spcPts val="400"/>
              </a:spcAft>
            </a:pPr>
            <a:r>
              <a:rPr lang="el-GR" sz="1900" dirty="0" smtClean="0"/>
              <a:t>Το κουπόνι εκπαίδευσης εκδίδεται από το κράτος και δίνει τη δυνατότητα στον κάτοχο του να το ανταλλάξει με εκπαιδευτικές υπηρεσίες προκαθορισμένης αξίας.</a:t>
            </a:r>
          </a:p>
          <a:p>
            <a:pPr algn="just">
              <a:lnSpc>
                <a:spcPct val="120000"/>
              </a:lnSpc>
              <a:spcAft>
                <a:spcPts val="400"/>
              </a:spcAft>
            </a:pPr>
            <a:r>
              <a:rPr lang="el-GR" sz="1900" dirty="0" smtClean="0"/>
              <a:t>Οι </a:t>
            </a:r>
            <a:r>
              <a:rPr lang="el-GR" sz="1900" b="1" dirty="0" smtClean="0"/>
              <a:t>κεντρικές ιδέες</a:t>
            </a:r>
            <a:r>
              <a:rPr lang="el-GR" sz="1900" dirty="0" smtClean="0"/>
              <a:t> του κουπονιού είναι:</a:t>
            </a:r>
          </a:p>
          <a:p>
            <a:pPr lvl="1" algn="just">
              <a:lnSpc>
                <a:spcPct val="120000"/>
              </a:lnSpc>
              <a:spcAft>
                <a:spcPts val="400"/>
              </a:spcAft>
            </a:pPr>
            <a:r>
              <a:rPr lang="el-GR" sz="1900" dirty="0"/>
              <a:t>Ο</a:t>
            </a:r>
            <a:r>
              <a:rPr lang="el-GR" sz="1900" dirty="0" smtClean="0"/>
              <a:t> γονέας </a:t>
            </a:r>
            <a:r>
              <a:rPr lang="el-GR" sz="1900" b="1" dirty="0" smtClean="0"/>
              <a:t>να </a:t>
            </a:r>
            <a:r>
              <a:rPr lang="el-GR" sz="1900" b="1" dirty="0"/>
              <a:t>επιλέγει</a:t>
            </a:r>
            <a:r>
              <a:rPr lang="el-GR" sz="1900" dirty="0"/>
              <a:t> το σχολείο του παιδιού </a:t>
            </a:r>
            <a:r>
              <a:rPr lang="el-GR" sz="1900" dirty="0" smtClean="0"/>
              <a:t>κάνοντας χρήση του κουπονιού του.</a:t>
            </a:r>
          </a:p>
          <a:p>
            <a:pPr lvl="1" algn="just">
              <a:lnSpc>
                <a:spcPct val="120000"/>
              </a:lnSpc>
              <a:spcAft>
                <a:spcPts val="400"/>
              </a:spcAft>
            </a:pPr>
            <a:r>
              <a:rPr lang="el-GR" sz="1900" dirty="0" smtClean="0"/>
              <a:t>Τα σχολεία </a:t>
            </a:r>
            <a:r>
              <a:rPr lang="el-GR" sz="1900" b="1" dirty="0" smtClean="0"/>
              <a:t>να ανταγωνίζονται</a:t>
            </a:r>
            <a:r>
              <a:rPr lang="el-GR" sz="1900" dirty="0" smtClean="0"/>
              <a:t> μεταξύ τους για την προσέλκυση των μαθητών.</a:t>
            </a:r>
          </a:p>
          <a:p>
            <a:pPr algn="just">
              <a:lnSpc>
                <a:spcPct val="120000"/>
              </a:lnSpc>
              <a:spcAft>
                <a:spcPts val="400"/>
              </a:spcAft>
            </a:pPr>
            <a:r>
              <a:rPr lang="el-GR" sz="1900" dirty="0" smtClean="0"/>
              <a:t>Ετερογένεια στην εφαρμογή της </a:t>
            </a:r>
            <a:r>
              <a:rPr lang="el-GR" sz="1900" dirty="0" smtClean="0"/>
              <a:t>πολιτική (διαφορετικοί τρόποι </a:t>
            </a:r>
            <a:r>
              <a:rPr lang="el-GR" sz="1900" dirty="0" smtClean="0"/>
              <a:t>εφαρμογής ανάλογα με τη στόχευση της εκπαιδευτικής πολιτικής).</a:t>
            </a:r>
            <a:endParaRPr lang="en-GB" sz="1900" dirty="0" smtClean="0"/>
          </a:p>
          <a:p>
            <a:pPr lvl="1" algn="just">
              <a:lnSpc>
                <a:spcPct val="120000"/>
              </a:lnSpc>
              <a:spcAft>
                <a:spcPts val="400"/>
              </a:spcAft>
            </a:pPr>
            <a:r>
              <a:rPr lang="el-GR" sz="1900" dirty="0" smtClean="0"/>
              <a:t>Π.χ. </a:t>
            </a:r>
            <a:r>
              <a:rPr lang="el-GR" sz="1900" dirty="0" smtClean="0"/>
              <a:t>Τα κουπόνια </a:t>
            </a:r>
            <a:r>
              <a:rPr lang="el-GR" sz="1900" dirty="0" smtClean="0"/>
              <a:t>εκπαίδευσης μπορεί να δίνονται </a:t>
            </a:r>
            <a:r>
              <a:rPr lang="el-GR" sz="1900" dirty="0" smtClean="0"/>
              <a:t>σε συγκεκριμένες κοινωνικές ομάδες (χρήση εισοδηματικών ή άλλων κριτηρίων).</a:t>
            </a:r>
            <a:endParaRPr lang="el-GR" sz="1900" dirty="0" smtClean="0"/>
          </a:p>
          <a:p>
            <a:pPr marL="0" indent="0" algn="just">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4583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grpSp>
        <p:nvGrpSpPr>
          <p:cNvPr id="27" name="Group 26"/>
          <p:cNvGrpSpPr/>
          <p:nvPr/>
        </p:nvGrpSpPr>
        <p:grpSpPr>
          <a:xfrm>
            <a:off x="1143000" y="1600200"/>
            <a:ext cx="6881005" cy="3429000"/>
            <a:chOff x="838200" y="1676400"/>
            <a:chExt cx="3526787" cy="3429000"/>
          </a:xfrm>
        </p:grpSpPr>
        <p:sp>
          <p:nvSpPr>
            <p:cNvPr id="3" name="Rectangle 2"/>
            <p:cNvSpPr/>
            <p:nvPr/>
          </p:nvSpPr>
          <p:spPr>
            <a:xfrm>
              <a:off x="838200" y="4191000"/>
              <a:ext cx="12910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Νοικοκυριά</a:t>
              </a:r>
              <a:endParaRPr lang="en-GB" dirty="0"/>
            </a:p>
          </p:txBody>
        </p:sp>
        <p:sp>
          <p:nvSpPr>
            <p:cNvPr id="4" name="Rectangle 3"/>
            <p:cNvSpPr/>
            <p:nvPr/>
          </p:nvSpPr>
          <p:spPr>
            <a:xfrm>
              <a:off x="838200" y="1676400"/>
              <a:ext cx="124508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Κράτος</a:t>
              </a:r>
              <a:endParaRPr lang="en-GB" dirty="0"/>
            </a:p>
          </p:txBody>
        </p:sp>
        <p:sp>
          <p:nvSpPr>
            <p:cNvPr id="5" name="Rectangle 4"/>
            <p:cNvSpPr/>
            <p:nvPr/>
          </p:nvSpPr>
          <p:spPr>
            <a:xfrm>
              <a:off x="3145787" y="2867799"/>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Δημόσια σχολεία</a:t>
              </a:r>
              <a:endParaRPr lang="en-GB" dirty="0"/>
            </a:p>
          </p:txBody>
        </p:sp>
        <p:sp>
          <p:nvSpPr>
            <p:cNvPr id="10" name="Rectangle 9"/>
            <p:cNvSpPr/>
            <p:nvPr/>
          </p:nvSpPr>
          <p:spPr>
            <a:xfrm>
              <a:off x="3133996" y="41910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Ιδιωτικά σχολεία</a:t>
              </a:r>
              <a:endParaRPr lang="en-GB" dirty="0"/>
            </a:p>
          </p:txBody>
        </p:sp>
        <p:cxnSp>
          <p:nvCxnSpPr>
            <p:cNvPr id="12" name="Straight Arrow Connector 11"/>
            <p:cNvCxnSpPr/>
            <p:nvPr/>
          </p:nvCxnSpPr>
          <p:spPr>
            <a:xfrm flipV="1">
              <a:off x="1306867" y="2819400"/>
              <a:ext cx="1066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5" idx="1"/>
            </p:cNvCxnSpPr>
            <p:nvPr/>
          </p:nvCxnSpPr>
          <p:spPr>
            <a:xfrm>
              <a:off x="2083280" y="2209800"/>
              <a:ext cx="1062507" cy="1115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55150" y="3453199"/>
              <a:ext cx="1569718" cy="685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14153" y="4648200"/>
              <a:ext cx="12338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178800" y="4800600"/>
              <a:ext cx="10810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109792" y="3252400"/>
            <a:ext cx="585417" cy="276999"/>
          </a:xfrm>
          <a:prstGeom prst="rect">
            <a:avLst/>
          </a:prstGeom>
          <a:noFill/>
        </p:spPr>
        <p:txBody>
          <a:bodyPr wrap="none" rtlCol="0">
            <a:spAutoFit/>
          </a:bodyPr>
          <a:lstStyle/>
          <a:p>
            <a:r>
              <a:rPr lang="el-GR" sz="1200" dirty="0" smtClean="0"/>
              <a:t>Φόροι</a:t>
            </a:r>
            <a:endParaRPr lang="en-GB" sz="1200" dirty="0"/>
          </a:p>
        </p:txBody>
      </p:sp>
      <p:sp>
        <p:nvSpPr>
          <p:cNvPr id="29" name="TextBox 28"/>
          <p:cNvSpPr txBox="1"/>
          <p:nvPr/>
        </p:nvSpPr>
        <p:spPr>
          <a:xfrm rot="1812474">
            <a:off x="3776682" y="2340303"/>
            <a:ext cx="1727974" cy="276999"/>
          </a:xfrm>
          <a:prstGeom prst="rect">
            <a:avLst/>
          </a:prstGeom>
          <a:noFill/>
        </p:spPr>
        <p:txBody>
          <a:bodyPr wrap="none" rtlCol="0">
            <a:spAutoFit/>
          </a:bodyPr>
          <a:lstStyle/>
          <a:p>
            <a:r>
              <a:rPr lang="el-GR" sz="1200" dirty="0" smtClean="0"/>
              <a:t>Κρατική χρηματοδότηση</a:t>
            </a:r>
            <a:endParaRPr lang="en-GB" sz="1200" dirty="0"/>
          </a:p>
        </p:txBody>
      </p:sp>
      <p:sp>
        <p:nvSpPr>
          <p:cNvPr id="30" name="TextBox 29"/>
          <p:cNvSpPr txBox="1"/>
          <p:nvPr/>
        </p:nvSpPr>
        <p:spPr>
          <a:xfrm rot="20965400">
            <a:off x="3330037" y="3406053"/>
            <a:ext cx="1680396" cy="276999"/>
          </a:xfrm>
          <a:prstGeom prst="rect">
            <a:avLst/>
          </a:prstGeom>
          <a:noFill/>
        </p:spPr>
        <p:txBody>
          <a:bodyPr wrap="none" rtlCol="0">
            <a:spAutoFit/>
          </a:bodyPr>
          <a:lstStyle/>
          <a:p>
            <a:r>
              <a:rPr lang="el-GR" sz="1200" dirty="0" smtClean="0"/>
              <a:t>Υπηρεσίες εκπαίδευσης</a:t>
            </a:r>
            <a:endParaRPr lang="en-GB" sz="1200" dirty="0"/>
          </a:p>
        </p:txBody>
      </p:sp>
      <p:sp>
        <p:nvSpPr>
          <p:cNvPr id="31" name="TextBox 30"/>
          <p:cNvSpPr txBox="1"/>
          <p:nvPr/>
        </p:nvSpPr>
        <p:spPr>
          <a:xfrm>
            <a:off x="3850232" y="4750763"/>
            <a:ext cx="1680396" cy="276999"/>
          </a:xfrm>
          <a:prstGeom prst="rect">
            <a:avLst/>
          </a:prstGeom>
          <a:noFill/>
        </p:spPr>
        <p:txBody>
          <a:bodyPr wrap="none" rtlCol="0">
            <a:spAutoFit/>
          </a:bodyPr>
          <a:lstStyle/>
          <a:p>
            <a:r>
              <a:rPr lang="el-GR" sz="1200" dirty="0" smtClean="0"/>
              <a:t>Υπηρεσίες εκπαίδευσης</a:t>
            </a:r>
            <a:endParaRPr lang="en-GB" sz="1200" dirty="0"/>
          </a:p>
        </p:txBody>
      </p:sp>
      <p:sp>
        <p:nvSpPr>
          <p:cNvPr id="32" name="TextBox 31"/>
          <p:cNvSpPr txBox="1"/>
          <p:nvPr/>
        </p:nvSpPr>
        <p:spPr>
          <a:xfrm>
            <a:off x="4235092" y="4267200"/>
            <a:ext cx="773225" cy="276999"/>
          </a:xfrm>
          <a:prstGeom prst="rect">
            <a:avLst/>
          </a:prstGeom>
          <a:noFill/>
        </p:spPr>
        <p:txBody>
          <a:bodyPr wrap="none" rtlCol="0">
            <a:spAutoFit/>
          </a:bodyPr>
          <a:lstStyle/>
          <a:p>
            <a:r>
              <a:rPr lang="el-GR" sz="1200" dirty="0" smtClean="0"/>
              <a:t>Δίδακτρα</a:t>
            </a:r>
            <a:endParaRPr lang="en-GB" sz="1200" dirty="0"/>
          </a:p>
        </p:txBody>
      </p:sp>
    </p:spTree>
    <p:extLst>
      <p:ext uri="{BB962C8B-B14F-4D97-AF65-F5344CB8AC3E}">
        <p14:creationId xmlns:p14="http://schemas.microsoft.com/office/powerpoint/2010/main" val="48899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grpSp>
        <p:nvGrpSpPr>
          <p:cNvPr id="27" name="Group 26"/>
          <p:cNvGrpSpPr/>
          <p:nvPr/>
        </p:nvGrpSpPr>
        <p:grpSpPr>
          <a:xfrm>
            <a:off x="1203721" y="1184935"/>
            <a:ext cx="6858000" cy="4126301"/>
            <a:chOff x="838200" y="1676400"/>
            <a:chExt cx="3514996" cy="3429000"/>
          </a:xfrm>
        </p:grpSpPr>
        <p:sp>
          <p:nvSpPr>
            <p:cNvPr id="3" name="Rectangle 2"/>
            <p:cNvSpPr/>
            <p:nvPr/>
          </p:nvSpPr>
          <p:spPr>
            <a:xfrm>
              <a:off x="838200" y="4191000"/>
              <a:ext cx="12910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Νοικοκυριά</a:t>
              </a:r>
              <a:endParaRPr lang="en-GB" dirty="0"/>
            </a:p>
          </p:txBody>
        </p:sp>
        <p:sp>
          <p:nvSpPr>
            <p:cNvPr id="4" name="Rectangle 3"/>
            <p:cNvSpPr/>
            <p:nvPr/>
          </p:nvSpPr>
          <p:spPr>
            <a:xfrm>
              <a:off x="838200" y="1676400"/>
              <a:ext cx="124508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Κράτος</a:t>
              </a:r>
              <a:endParaRPr lang="en-GB" dirty="0"/>
            </a:p>
          </p:txBody>
        </p:sp>
        <p:sp>
          <p:nvSpPr>
            <p:cNvPr id="5" name="Rectangle 4"/>
            <p:cNvSpPr/>
            <p:nvPr/>
          </p:nvSpPr>
          <p:spPr>
            <a:xfrm>
              <a:off x="3133996" y="2383047"/>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Δημόσια σχολεία</a:t>
              </a:r>
              <a:endParaRPr lang="en-GB" dirty="0"/>
            </a:p>
          </p:txBody>
        </p:sp>
        <p:sp>
          <p:nvSpPr>
            <p:cNvPr id="10" name="Rectangle 9"/>
            <p:cNvSpPr/>
            <p:nvPr/>
          </p:nvSpPr>
          <p:spPr>
            <a:xfrm>
              <a:off x="3133996" y="41910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Ιδιωτικά σχολεία</a:t>
              </a:r>
              <a:endParaRPr lang="en-GB" dirty="0"/>
            </a:p>
          </p:txBody>
        </p:sp>
        <p:cxnSp>
          <p:nvCxnSpPr>
            <p:cNvPr id="12" name="Straight Arrow Connector 11"/>
            <p:cNvCxnSpPr/>
            <p:nvPr/>
          </p:nvCxnSpPr>
          <p:spPr>
            <a:xfrm flipV="1">
              <a:off x="1260785" y="2826668"/>
              <a:ext cx="7025" cy="1364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2083280" y="2209800"/>
              <a:ext cx="1021961" cy="672004"/>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792409" y="4648200"/>
              <a:ext cx="1312832" cy="12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178800" y="4800600"/>
              <a:ext cx="10810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431780" y="3248086"/>
            <a:ext cx="585417" cy="276999"/>
          </a:xfrm>
          <a:prstGeom prst="rect">
            <a:avLst/>
          </a:prstGeom>
          <a:noFill/>
        </p:spPr>
        <p:txBody>
          <a:bodyPr wrap="none" rtlCol="0">
            <a:spAutoFit/>
          </a:bodyPr>
          <a:lstStyle/>
          <a:p>
            <a:r>
              <a:rPr lang="el-GR" sz="1200" dirty="0" smtClean="0"/>
              <a:t>Φόροι</a:t>
            </a:r>
            <a:endParaRPr lang="en-GB" sz="1200" dirty="0"/>
          </a:p>
        </p:txBody>
      </p:sp>
      <p:sp>
        <p:nvSpPr>
          <p:cNvPr id="29" name="TextBox 28"/>
          <p:cNvSpPr txBox="1"/>
          <p:nvPr/>
        </p:nvSpPr>
        <p:spPr>
          <a:xfrm rot="1310449">
            <a:off x="3916527" y="1993464"/>
            <a:ext cx="1727974" cy="276999"/>
          </a:xfrm>
          <a:prstGeom prst="rect">
            <a:avLst/>
          </a:prstGeom>
          <a:noFill/>
        </p:spPr>
        <p:txBody>
          <a:bodyPr wrap="none" rtlCol="0">
            <a:spAutoFit/>
          </a:bodyPr>
          <a:lstStyle/>
          <a:p>
            <a:r>
              <a:rPr lang="el-GR" sz="1200" dirty="0" smtClean="0"/>
              <a:t>Κρατική χρηματοδότηση</a:t>
            </a:r>
            <a:endParaRPr lang="en-GB" sz="1200" dirty="0"/>
          </a:p>
        </p:txBody>
      </p:sp>
      <p:sp>
        <p:nvSpPr>
          <p:cNvPr id="30" name="TextBox 29"/>
          <p:cNvSpPr txBox="1"/>
          <p:nvPr/>
        </p:nvSpPr>
        <p:spPr>
          <a:xfrm rot="9114204" flipV="1">
            <a:off x="3547049" y="3496870"/>
            <a:ext cx="1981983" cy="276999"/>
          </a:xfrm>
          <a:prstGeom prst="rect">
            <a:avLst/>
          </a:prstGeom>
          <a:noFill/>
        </p:spPr>
        <p:txBody>
          <a:bodyPr wrap="square" rtlCol="0">
            <a:spAutoFit/>
          </a:bodyPr>
          <a:lstStyle/>
          <a:p>
            <a:r>
              <a:rPr lang="el-GR" sz="1200" dirty="0" smtClean="0"/>
              <a:t>Υπηρεσίες εκπαίδευσης</a:t>
            </a:r>
            <a:endParaRPr lang="en-GB" sz="1200" dirty="0"/>
          </a:p>
        </p:txBody>
      </p:sp>
      <p:sp>
        <p:nvSpPr>
          <p:cNvPr id="31" name="TextBox 30"/>
          <p:cNvSpPr txBox="1"/>
          <p:nvPr/>
        </p:nvSpPr>
        <p:spPr>
          <a:xfrm>
            <a:off x="3949278" y="4963658"/>
            <a:ext cx="1680396" cy="276999"/>
          </a:xfrm>
          <a:prstGeom prst="rect">
            <a:avLst/>
          </a:prstGeom>
          <a:noFill/>
        </p:spPr>
        <p:txBody>
          <a:bodyPr wrap="none" rtlCol="0">
            <a:spAutoFit/>
          </a:bodyPr>
          <a:lstStyle/>
          <a:p>
            <a:r>
              <a:rPr lang="el-GR" sz="1200" dirty="0" smtClean="0"/>
              <a:t>Υπηρεσίες εκπαίδευσης</a:t>
            </a:r>
            <a:endParaRPr lang="en-GB" sz="1200" dirty="0"/>
          </a:p>
        </p:txBody>
      </p:sp>
      <p:sp>
        <p:nvSpPr>
          <p:cNvPr id="32" name="TextBox 31"/>
          <p:cNvSpPr txBox="1"/>
          <p:nvPr/>
        </p:nvSpPr>
        <p:spPr>
          <a:xfrm>
            <a:off x="4353052" y="4450738"/>
            <a:ext cx="788999" cy="276999"/>
          </a:xfrm>
          <a:prstGeom prst="rect">
            <a:avLst/>
          </a:prstGeom>
          <a:noFill/>
        </p:spPr>
        <p:txBody>
          <a:bodyPr wrap="none" rtlCol="0">
            <a:spAutoFit/>
          </a:bodyPr>
          <a:lstStyle/>
          <a:p>
            <a:r>
              <a:rPr lang="el-GR" sz="1200" dirty="0" smtClean="0"/>
              <a:t>Κουπόνια</a:t>
            </a:r>
            <a:endParaRPr lang="en-GB" sz="1200" dirty="0"/>
          </a:p>
        </p:txBody>
      </p:sp>
      <p:cxnSp>
        <p:nvCxnSpPr>
          <p:cNvPr id="18" name="Straight Arrow Connector 17"/>
          <p:cNvCxnSpPr/>
          <p:nvPr/>
        </p:nvCxnSpPr>
        <p:spPr>
          <a:xfrm>
            <a:off x="2212636" y="2619792"/>
            <a:ext cx="9705" cy="1562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45883" y="3208227"/>
            <a:ext cx="824265" cy="276999"/>
          </a:xfrm>
          <a:prstGeom prst="rect">
            <a:avLst/>
          </a:prstGeom>
          <a:noFill/>
        </p:spPr>
        <p:txBody>
          <a:bodyPr wrap="none" rtlCol="0">
            <a:spAutoFit/>
          </a:bodyPr>
          <a:lstStyle/>
          <a:p>
            <a:r>
              <a:rPr lang="el-GR" sz="1200" dirty="0" smtClean="0"/>
              <a:t>Κουπόνια </a:t>
            </a:r>
            <a:endParaRPr lang="en-GB" sz="1200" dirty="0"/>
          </a:p>
        </p:txBody>
      </p:sp>
      <p:cxnSp>
        <p:nvCxnSpPr>
          <p:cNvPr id="24" name="Straight Arrow Connector 23"/>
          <p:cNvCxnSpPr/>
          <p:nvPr/>
        </p:nvCxnSpPr>
        <p:spPr>
          <a:xfrm flipH="1">
            <a:off x="3179455" y="2891141"/>
            <a:ext cx="2464350" cy="1336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9866361">
            <a:off x="3825909" y="3208225"/>
            <a:ext cx="788999" cy="276999"/>
          </a:xfrm>
          <a:prstGeom prst="rect">
            <a:avLst/>
          </a:prstGeom>
          <a:noFill/>
        </p:spPr>
        <p:txBody>
          <a:bodyPr wrap="none" rtlCol="0">
            <a:spAutoFit/>
          </a:bodyPr>
          <a:lstStyle/>
          <a:p>
            <a:r>
              <a:rPr lang="el-GR" sz="1200" dirty="0" smtClean="0"/>
              <a:t>Κουπόνια</a:t>
            </a:r>
            <a:endParaRPr lang="en-GB" sz="1200" dirty="0"/>
          </a:p>
        </p:txBody>
      </p:sp>
      <p:cxnSp>
        <p:nvCxnSpPr>
          <p:cNvPr id="35" name="Straight Arrow Connector 34"/>
          <p:cNvCxnSpPr/>
          <p:nvPr/>
        </p:nvCxnSpPr>
        <p:spPr>
          <a:xfrm flipV="1">
            <a:off x="2837191" y="2733725"/>
            <a:ext cx="2792483" cy="1481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0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pPr algn="ctr"/>
            <a:r>
              <a:rPr lang="el-GR" dirty="0" smtClean="0"/>
              <a:t>Πλεονεκτήματα</a:t>
            </a:r>
            <a:endParaRPr lang="en-GB" dirty="0"/>
          </a:p>
        </p:txBody>
      </p:sp>
      <p:sp>
        <p:nvSpPr>
          <p:cNvPr id="3" name="Content Placeholder 2"/>
          <p:cNvSpPr>
            <a:spLocks noGrp="1"/>
          </p:cNvSpPr>
          <p:nvPr>
            <p:ph idx="1"/>
          </p:nvPr>
        </p:nvSpPr>
        <p:spPr>
          <a:xfrm>
            <a:off x="628650" y="1524000"/>
            <a:ext cx="7886700" cy="4652963"/>
          </a:xfrm>
        </p:spPr>
        <p:txBody>
          <a:bodyPr/>
          <a:lstStyle/>
          <a:p>
            <a:pPr algn="just">
              <a:lnSpc>
                <a:spcPct val="110000"/>
              </a:lnSpc>
              <a:spcAft>
                <a:spcPts val="600"/>
              </a:spcAft>
            </a:pPr>
            <a:r>
              <a:rPr lang="el-GR" sz="2200" dirty="0" smtClean="0"/>
              <a:t>Ο αυξημένος ανταγωνισμός μεταξύ των ιδιωτικών και δημόσιων σχολείων ενδέχεται να οδηγήσει στη βελτίωση τους.</a:t>
            </a:r>
          </a:p>
          <a:p>
            <a:pPr lvl="1">
              <a:lnSpc>
                <a:spcPct val="110000"/>
              </a:lnSpc>
              <a:spcAft>
                <a:spcPts val="600"/>
              </a:spcAft>
            </a:pPr>
            <a:r>
              <a:rPr lang="el-GR" sz="2200" dirty="0" smtClean="0"/>
              <a:t>Σε όρους καλύτερης διδασκαλίας</a:t>
            </a:r>
          </a:p>
          <a:p>
            <a:pPr lvl="1">
              <a:lnSpc>
                <a:spcPct val="110000"/>
              </a:lnSpc>
              <a:spcAft>
                <a:spcPts val="600"/>
              </a:spcAft>
            </a:pPr>
            <a:r>
              <a:rPr lang="el-GR" sz="2200" dirty="0" smtClean="0"/>
              <a:t>Σε όρους αποτελεσματικότερης οικονομικής διαχείρισης.</a:t>
            </a:r>
          </a:p>
          <a:p>
            <a:pPr algn="just">
              <a:lnSpc>
                <a:spcPct val="110000"/>
              </a:lnSpc>
              <a:spcAft>
                <a:spcPts val="600"/>
              </a:spcAft>
            </a:pPr>
            <a:r>
              <a:rPr lang="el-GR" sz="2200" dirty="0" smtClean="0"/>
              <a:t>Βελτίωση των επιδόσεων των μαθητών και μείωση της πιθανότητας εγκατάλειψης του σχολείου.</a:t>
            </a:r>
          </a:p>
          <a:p>
            <a:pPr lvl="1" algn="just">
              <a:lnSpc>
                <a:spcPct val="110000"/>
              </a:lnSpc>
              <a:spcAft>
                <a:spcPts val="600"/>
              </a:spcAft>
            </a:pPr>
            <a:r>
              <a:rPr lang="el-GR" sz="2200" dirty="0" smtClean="0"/>
              <a:t>Σύμφωνα με ορισμένους συγγραφείς τα παραπάνω οφέλη είναι δυνητικά μεγαλύτερα για τους μαθητές από χαμηλό κοινωνικοοικονομικό υπόβαθρο</a:t>
            </a:r>
            <a:r>
              <a:rPr lang="el-GR"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25216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pPr algn="ctr"/>
            <a:r>
              <a:rPr lang="el-GR" dirty="0" smtClean="0"/>
              <a:t>Μειονεκτήματα</a:t>
            </a:r>
            <a:endParaRPr lang="en-GB" dirty="0"/>
          </a:p>
        </p:txBody>
      </p:sp>
      <p:sp>
        <p:nvSpPr>
          <p:cNvPr id="3" name="Content Placeholder 2"/>
          <p:cNvSpPr>
            <a:spLocks noGrp="1"/>
          </p:cNvSpPr>
          <p:nvPr>
            <p:ph idx="1"/>
          </p:nvPr>
        </p:nvSpPr>
        <p:spPr>
          <a:xfrm>
            <a:off x="628650" y="1524000"/>
            <a:ext cx="7886700" cy="4832351"/>
          </a:xfrm>
        </p:spPr>
        <p:txBody>
          <a:bodyPr>
            <a:normAutofit fontScale="92500" lnSpcReduction="10000"/>
          </a:bodyPr>
          <a:lstStyle/>
          <a:p>
            <a:pPr algn="just">
              <a:lnSpc>
                <a:spcPct val="110000"/>
              </a:lnSpc>
              <a:spcAft>
                <a:spcPts val="600"/>
              </a:spcAft>
            </a:pPr>
            <a:r>
              <a:rPr lang="el-GR" dirty="0" smtClean="0"/>
              <a:t>Ο αυξημένος ανταγωνισμός θα οδηγήσει σε διαχωρισμό των σχολείων σε «καλά» και «κακά».</a:t>
            </a:r>
          </a:p>
          <a:p>
            <a:pPr lvl="1" algn="just">
              <a:lnSpc>
                <a:spcPct val="110000"/>
              </a:lnSpc>
              <a:spcAft>
                <a:spcPts val="600"/>
              </a:spcAft>
            </a:pPr>
            <a:r>
              <a:rPr lang="el-GR" dirty="0" smtClean="0"/>
              <a:t>Ο διαχωρισμός των σχολείων θα διευρύνει τις ανισότητες.</a:t>
            </a:r>
          </a:p>
          <a:p>
            <a:pPr algn="just">
              <a:lnSpc>
                <a:spcPct val="110000"/>
              </a:lnSpc>
              <a:spcAft>
                <a:spcPts val="600"/>
              </a:spcAft>
            </a:pPr>
            <a:r>
              <a:rPr lang="el-GR" dirty="0" smtClean="0"/>
              <a:t>Τα σχολεία θα έχουν κίνητρο να προτιμούν τους καλούς </a:t>
            </a:r>
            <a:r>
              <a:rPr lang="el-GR" dirty="0" smtClean="0"/>
              <a:t>μαθητές</a:t>
            </a:r>
            <a:r>
              <a:rPr lang="en-GB" dirty="0" smtClean="0"/>
              <a:t> (</a:t>
            </a:r>
            <a:r>
              <a:rPr lang="el-GR" dirty="0" smtClean="0"/>
              <a:t>φαινόμενα </a:t>
            </a:r>
            <a:r>
              <a:rPr lang="el-GR" dirty="0" smtClean="0"/>
              <a:t>τύπου </a:t>
            </a:r>
            <a:r>
              <a:rPr lang="en-GB" dirty="0" smtClean="0"/>
              <a:t>“cream-skimming”)</a:t>
            </a:r>
            <a:r>
              <a:rPr lang="el-GR" dirty="0" smtClean="0"/>
              <a:t>.</a:t>
            </a:r>
            <a:endParaRPr lang="el-GR" dirty="0" smtClean="0"/>
          </a:p>
          <a:p>
            <a:pPr algn="just">
              <a:lnSpc>
                <a:spcPct val="110000"/>
              </a:lnSpc>
              <a:spcAft>
                <a:spcPts val="600"/>
              </a:spcAft>
            </a:pPr>
            <a:r>
              <a:rPr lang="el-GR" dirty="0" smtClean="0"/>
              <a:t>Κίνδυνος χρηματοδοτικής αποδυνάμωσης και υποβάθμισης των δημόσιων σχολείων.</a:t>
            </a:r>
          </a:p>
          <a:p>
            <a:pPr algn="just">
              <a:lnSpc>
                <a:spcPct val="110000"/>
              </a:lnSpc>
              <a:spcAft>
                <a:spcPts val="600"/>
              </a:spcAft>
            </a:pPr>
            <a:r>
              <a:rPr lang="el-GR" dirty="0" smtClean="0"/>
              <a:t>Αρκετοί συγγραφείς αμφισβητούν τα εκπαιδευτικά οφέλη που προκύπτουν από το σύστημα των κουπονιών.</a:t>
            </a:r>
          </a:p>
          <a:p>
            <a:pPr lvl="1" algn="just">
              <a:lnSpc>
                <a:spcPct val="110000"/>
              </a:lnSpc>
              <a:spcAft>
                <a:spcPts val="600"/>
              </a:spcAft>
            </a:pPr>
            <a:r>
              <a:rPr lang="el-GR" dirty="0" smtClean="0"/>
              <a:t>Αμφισβήτηση ότι τα δημόσια σχολεία είναι αναποτελεσματικά και ότι τα ιδιωτικά σχολεία είναι αποτελεσματικά.</a:t>
            </a:r>
          </a:p>
          <a:p>
            <a:pPr lvl="1" algn="just">
              <a:lnSpc>
                <a:spcPct val="110000"/>
              </a:lnSpc>
              <a:spcAft>
                <a:spcPts val="600"/>
              </a:spcAft>
            </a:pPr>
            <a:r>
              <a:rPr lang="el-GR" dirty="0" smtClean="0"/>
              <a:t>Αμφισβήτηση ότι μαθητές που χρησιμοποίησαν κουπόνια εκπαίδευσης είχαν καλύτερα αποτελέσματα από μαθητές που δεν τα χρησιμοποίησαν.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48742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Action Button: Help 2">
            <a:hlinkClick r:id="" action="ppaction://noaction" highlightClick="1"/>
          </p:cNvPr>
          <p:cNvSpPr/>
          <p:nvPr/>
        </p:nvSpPr>
        <p:spPr>
          <a:xfrm>
            <a:off x="2971800" y="2057400"/>
            <a:ext cx="3048000" cy="26426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676400" y="1143000"/>
            <a:ext cx="6033511" cy="400110"/>
          </a:xfrm>
          <a:prstGeom prst="rect">
            <a:avLst/>
          </a:prstGeom>
          <a:noFill/>
        </p:spPr>
        <p:txBody>
          <a:bodyPr wrap="none" rtlCol="0">
            <a:spAutoFit/>
          </a:bodyPr>
          <a:lstStyle/>
          <a:p>
            <a:r>
              <a:rPr lang="el-GR" sz="2000" dirty="0" smtClean="0"/>
              <a:t>Ενδιαφέρον αλλά και αμφιλεγόμενο εργαλείο πολιτικής</a:t>
            </a:r>
            <a:endParaRPr lang="en-GB" sz="2000" dirty="0"/>
          </a:p>
        </p:txBody>
      </p:sp>
    </p:spTree>
    <p:extLst>
      <p:ext uri="{BB962C8B-B14F-4D97-AF65-F5344CB8AC3E}">
        <p14:creationId xmlns:p14="http://schemas.microsoft.com/office/powerpoint/2010/main" val="3962080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26259</TotalTime>
  <Words>932</Words>
  <Application>Microsoft Office PowerPoint</Application>
  <PresentationFormat>On-screen Show (4:3)</PresentationFormat>
  <Paragraphs>125</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Οικονομικά της εκπαίδευσης  11η διάλεξη</vt:lpstr>
      <vt:lpstr>Τι συζητήσαμε στην προηγούμενη διάλεξη</vt:lpstr>
      <vt:lpstr>Κουπόνια εκπαίδευσης </vt:lpstr>
      <vt:lpstr>Κουπόνια εκπαίδευσης</vt:lpstr>
      <vt:lpstr>PowerPoint Presentation</vt:lpstr>
      <vt:lpstr>PowerPoint Presentation</vt:lpstr>
      <vt:lpstr>Πλεονεκτήματα</vt:lpstr>
      <vt:lpstr>Μειονεκτήματα</vt:lpstr>
      <vt:lpstr>PowerPoint Presentation</vt:lpstr>
      <vt:lpstr>Βασικά πλεονεκτήματα-μειονεκτήματα του συστήματος των κουπονιών</vt:lpstr>
      <vt:lpstr>Μια ισορροπημένη προσέγγιση</vt:lpstr>
      <vt:lpstr>Η περίπτωση της Χιλής</vt:lpstr>
      <vt:lpstr>PowerPoint Presentation</vt:lpstr>
      <vt:lpstr>Η περίπτωση της Χιλής</vt:lpstr>
      <vt:lpstr>PowerPoint Presentation</vt:lpstr>
      <vt:lpstr>Η περίπτωση της Χιλής</vt:lpstr>
      <vt:lpstr>PowerPoint Presentation</vt:lpstr>
      <vt:lpstr>Συμπεράσματα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στα οικονομικά της εκπαίδευσης</dc:title>
  <dc:creator>ck</dc:creator>
  <cp:lastModifiedBy>christos koutsampelas</cp:lastModifiedBy>
  <cp:revision>624</cp:revision>
  <dcterms:created xsi:type="dcterms:W3CDTF">2006-08-16T00:00:00Z</dcterms:created>
  <dcterms:modified xsi:type="dcterms:W3CDTF">2019-12-17T12:10:05Z</dcterms:modified>
</cp:coreProperties>
</file>