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handoutMasterIdLst>
    <p:handoutMasterId r:id="rId12"/>
  </p:handoutMasterIdLst>
  <p:sldIdLst>
    <p:sldId id="287" r:id="rId2"/>
    <p:sldId id="296" r:id="rId3"/>
    <p:sldId id="297" r:id="rId4"/>
    <p:sldId id="298" r:id="rId5"/>
    <p:sldId id="295" r:id="rId6"/>
    <p:sldId id="289" r:id="rId7"/>
    <p:sldId id="292" r:id="rId8"/>
    <p:sldId id="291" r:id="rId9"/>
    <p:sldId id="294" r:id="rId10"/>
    <p:sldId id="293" r:id="rId11"/>
  </p:sldIdLst>
  <p:sldSz cx="9144000" cy="6858000" type="screen4x3"/>
  <p:notesSz cx="6662738" cy="98329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88" autoAdjust="0"/>
    <p:restoredTop sz="90929" autoAdjust="0"/>
  </p:normalViewPr>
  <p:slideViewPr>
    <p:cSldViewPr>
      <p:cViewPr varScale="1">
        <p:scale>
          <a:sx n="71" d="100"/>
          <a:sy n="71" d="100"/>
        </p:scale>
        <p:origin x="-86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5075" y="0"/>
            <a:ext cx="28876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40850"/>
            <a:ext cx="28876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5075" y="9340850"/>
            <a:ext cx="28876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0E3C92B-2F9F-4B1C-9477-4ED024B0A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21FA8-C6F3-481C-BEEA-B93E6CFCA7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EB586-3D86-4C80-A799-078E2F60A2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02B87-BACC-475B-BA4E-8D66214A69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F261F-88ED-4426-BCF2-59393D42FA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21B7F-3487-4ADA-9010-15503FA476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EB475-D21D-4A19-B7AF-33854E021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5B82A-B3B5-4C1C-96D5-5AA36A3C6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6563B-A438-4887-9CC6-A897DD431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556DA-A233-42BC-A8A3-710C3680E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C00F3-9BE5-429C-BA3E-ACFBF6186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90F7E-3E1D-4250-B58C-DC0962350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05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2F74865-0C35-4B18-9B4C-98917E5A2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57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40" r:id="rId9"/>
    <p:sldLayoutId id="2147483738" r:id="rId10"/>
    <p:sldLayoutId id="214748373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800200"/>
          </a:xfrm>
        </p:spPr>
        <p:txBody>
          <a:bodyPr/>
          <a:lstStyle/>
          <a:p>
            <a:pPr lvl="0" algn="ctr" eaLnBrk="1" hangingPunct="1">
              <a:lnSpc>
                <a:spcPct val="150000"/>
              </a:lnSpc>
              <a:defRPr/>
            </a:pPr>
            <a: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  <a:t/>
            </a:r>
            <a:b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</a:br>
            <a: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  <a:t/>
            </a:r>
            <a:b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</a:br>
            <a: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  <a:t/>
            </a:r>
            <a:b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</a:br>
            <a: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  <a:t/>
            </a:r>
            <a:b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</a:br>
            <a: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  <a:t/>
            </a:r>
            <a:b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</a:br>
            <a: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  <a:t/>
            </a:r>
            <a:b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</a:br>
            <a: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  <a:t/>
            </a:r>
            <a:b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</a:br>
            <a:r>
              <a:rPr lang="el-GR" sz="5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  <a:t> </a:t>
            </a:r>
            <a:br>
              <a:rPr lang="el-GR" sz="5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</a:br>
            <a:r>
              <a:rPr lang="el-GR" sz="5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  <a:t/>
            </a:r>
            <a:br>
              <a:rPr lang="el-GR" sz="5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</a:br>
            <a:r>
              <a:rPr lang="el-GR" sz="3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  <a:t>ΠΑΝΕΠΙΣΤΗΜΙΟ ΠΕΛΟΠΟΝΝΗΣΟΥ </a:t>
            </a:r>
            <a:r>
              <a:rPr lang="el-GR" sz="5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  <a:t/>
            </a:r>
            <a:br>
              <a:rPr lang="el-GR" sz="5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</a:br>
            <a:r>
              <a:rPr lang="el-GR" sz="3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  <a:t>ΤΜΗΜΑ ΝΟΣΗΛΕΥΤΙΚΗΣ </a:t>
            </a:r>
            <a:br>
              <a:rPr lang="el-GR" sz="3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</a:br>
            <a:r>
              <a:rPr lang="el-GR" sz="3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  <a:t>«ΠΛΗΡΟΦΟΡΙΚΗ ΥΓΕΙΑΣ» </a:t>
            </a:r>
            <a:endParaRPr lang="el-GR" sz="3000" dirty="0"/>
          </a:p>
        </p:txBody>
      </p:sp>
      <p:sp>
        <p:nvSpPr>
          <p:cNvPr id="13" name="12 - Ορθογώνιο"/>
          <p:cNvSpPr/>
          <p:nvPr/>
        </p:nvSpPr>
        <p:spPr>
          <a:xfrm>
            <a:off x="539552" y="5517232"/>
            <a:ext cx="8352928" cy="847727"/>
          </a:xfrm>
          <a:prstGeom prst="rect">
            <a:avLst/>
          </a:prstGeom>
        </p:spPr>
        <p:txBody>
          <a:bodyPr wrap="square" lIns="108009" tIns="54004" rIns="108009" bIns="54004">
            <a:spAutoFit/>
          </a:bodyPr>
          <a:lstStyle/>
          <a:p>
            <a:pPr algn="ctr">
              <a:defRPr/>
            </a:pPr>
            <a:endParaRPr lang="el-GR" b="1" dirty="0" smtClean="0">
              <a:solidFill>
                <a:srgbClr val="002060"/>
              </a:solidFill>
              <a:latin typeface="+mn-lt"/>
              <a:cs typeface="+mn-cs"/>
            </a:endParaRPr>
          </a:p>
          <a:p>
            <a:pPr algn="ctr">
              <a:defRPr/>
            </a:pPr>
            <a:r>
              <a:rPr lang="el-GR" b="1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200" b="1" dirty="0">
                <a:solidFill>
                  <a:schemeClr val="bg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Βασικές Έννοιες και Ορισμοί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2438400"/>
            <a:ext cx="8715375" cy="4038600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E</a:t>
            </a:r>
            <a:r>
              <a:rPr lang="el-GR" sz="2400" b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ρώτηση</a:t>
            </a:r>
            <a:r>
              <a:rPr lang="el-GR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: Τι είναι Πληροφοριακό Σύστημα;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b="1" dirty="0" smtClean="0">
                <a:latin typeface="Arial" charset="0"/>
                <a:cs typeface="Arial" charset="0"/>
              </a:rPr>
              <a:t>-------------------------------------------------------------------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dirty="0" smtClean="0">
                <a:latin typeface="Arial" charset="0"/>
                <a:cs typeface="Arial" charset="0"/>
              </a:rPr>
              <a:t>    Είναι ένα σύστημα το οποίο αποτελείται από </a:t>
            </a:r>
            <a:r>
              <a:rPr lang="el-GR" sz="2400" b="1" u="sng" dirty="0" smtClean="0">
                <a:latin typeface="Arial" charset="0"/>
                <a:cs typeface="Arial" charset="0"/>
              </a:rPr>
              <a:t>υλικό</a:t>
            </a:r>
            <a:r>
              <a:rPr lang="el-GR" sz="2400" dirty="0" smtClean="0">
                <a:latin typeface="Arial" charset="0"/>
                <a:cs typeface="Arial" charset="0"/>
              </a:rPr>
              <a:t>, </a:t>
            </a:r>
            <a:r>
              <a:rPr lang="el-GR" sz="2400" b="1" u="sng" dirty="0" smtClean="0">
                <a:latin typeface="Arial" charset="0"/>
                <a:cs typeface="Arial" charset="0"/>
              </a:rPr>
              <a:t>λογισμικό</a:t>
            </a:r>
            <a:r>
              <a:rPr lang="el-GR" sz="2400" dirty="0" smtClean="0">
                <a:latin typeface="Arial" charset="0"/>
                <a:cs typeface="Arial" charset="0"/>
              </a:rPr>
              <a:t>, </a:t>
            </a:r>
            <a:r>
              <a:rPr lang="el-GR" sz="2400" b="1" u="sng" dirty="0" smtClean="0">
                <a:latin typeface="Arial" charset="0"/>
                <a:cs typeface="Arial" charset="0"/>
              </a:rPr>
              <a:t>ανθρώπους</a:t>
            </a:r>
            <a:r>
              <a:rPr lang="el-GR" sz="2400" dirty="0" smtClean="0">
                <a:latin typeface="Arial" charset="0"/>
                <a:cs typeface="Arial" charset="0"/>
              </a:rPr>
              <a:t>, </a:t>
            </a:r>
            <a:r>
              <a:rPr lang="el-GR" sz="2400" b="1" u="sng" dirty="0" smtClean="0">
                <a:latin typeface="Arial" charset="0"/>
                <a:cs typeface="Arial" charset="0"/>
              </a:rPr>
              <a:t>δεδομένα</a:t>
            </a:r>
            <a:r>
              <a:rPr lang="el-GR" sz="2400" dirty="0" smtClean="0">
                <a:latin typeface="Arial" charset="0"/>
                <a:cs typeface="Arial" charset="0"/>
              </a:rPr>
              <a:t> και </a:t>
            </a:r>
            <a:r>
              <a:rPr lang="el-GR" sz="2400" b="1" u="sng" dirty="0" smtClean="0">
                <a:latin typeface="Arial" charset="0"/>
                <a:cs typeface="Arial" charset="0"/>
              </a:rPr>
              <a:t>διαδικασίες</a:t>
            </a:r>
            <a:r>
              <a:rPr lang="el-GR" sz="2400" dirty="0" smtClean="0">
                <a:latin typeface="Arial" charset="0"/>
                <a:cs typeface="Arial" charset="0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l-GR" sz="24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E</a:t>
            </a:r>
            <a:r>
              <a:rPr lang="el-GR" sz="2400" b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ρώτηση</a:t>
            </a:r>
            <a:r>
              <a:rPr lang="el-GR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: Σε τι αποσκοπεί ένα Πληροφοριακό Σύστημα;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dirty="0" smtClean="0">
                <a:latin typeface="Arial" charset="0"/>
                <a:cs typeface="Arial" charset="0"/>
              </a:rPr>
              <a:t>----------------------------------------------------------------------------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dirty="0" smtClean="0">
                <a:latin typeface="Arial" charset="0"/>
                <a:cs typeface="Arial" charset="0"/>
              </a:rPr>
              <a:t>    Αποσκοπεί στην </a:t>
            </a:r>
            <a:r>
              <a:rPr lang="el-GR" sz="2400" b="1" u="sng" dirty="0" smtClean="0">
                <a:latin typeface="Arial" charset="0"/>
                <a:cs typeface="Arial" charset="0"/>
              </a:rPr>
              <a:t>απόκτηση</a:t>
            </a:r>
            <a:r>
              <a:rPr lang="el-GR" sz="2400" dirty="0" smtClean="0">
                <a:latin typeface="Arial" charset="0"/>
                <a:cs typeface="Arial" charset="0"/>
              </a:rPr>
              <a:t>, </a:t>
            </a:r>
            <a:r>
              <a:rPr lang="el-GR" sz="2400" b="1" u="sng" dirty="0" smtClean="0">
                <a:latin typeface="Arial" charset="0"/>
                <a:cs typeface="Arial" charset="0"/>
              </a:rPr>
              <a:t>αποθήκευση</a:t>
            </a:r>
            <a:r>
              <a:rPr lang="el-GR" sz="2400" dirty="0" smtClean="0">
                <a:latin typeface="Arial" charset="0"/>
                <a:cs typeface="Arial" charset="0"/>
              </a:rPr>
              <a:t>, </a:t>
            </a:r>
            <a:r>
              <a:rPr lang="el-GR" sz="2400" b="1" u="sng" dirty="0" smtClean="0">
                <a:latin typeface="Arial" charset="0"/>
                <a:cs typeface="Arial" charset="0"/>
              </a:rPr>
              <a:t>επεξεργασία</a:t>
            </a:r>
            <a:r>
              <a:rPr lang="el-GR" sz="2400" dirty="0" smtClean="0">
                <a:latin typeface="Arial" charset="0"/>
                <a:cs typeface="Arial" charset="0"/>
              </a:rPr>
              <a:t> και </a:t>
            </a:r>
            <a:r>
              <a:rPr lang="el-GR" sz="2400" b="1" u="sng" dirty="0" smtClean="0">
                <a:latin typeface="Arial" charset="0"/>
                <a:cs typeface="Arial" charset="0"/>
              </a:rPr>
              <a:t>διαχείριση πληροφοριών</a:t>
            </a:r>
            <a:r>
              <a:rPr lang="el-GR" sz="2800" dirty="0" smtClean="0">
                <a:latin typeface="Arial" charset="0"/>
                <a:cs typeface="Arial" charset="0"/>
              </a:rPr>
              <a:t>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800200"/>
          </a:xfrm>
        </p:spPr>
        <p:txBody>
          <a:bodyPr/>
          <a:lstStyle/>
          <a:p>
            <a:pPr lvl="0" algn="ctr" eaLnBrk="1" hangingPunct="1">
              <a:lnSpc>
                <a:spcPct val="150000"/>
              </a:lnSpc>
              <a:defRPr/>
            </a:pPr>
            <a: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  <a:t/>
            </a:r>
            <a:b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</a:br>
            <a: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  <a:t/>
            </a:r>
            <a:b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</a:br>
            <a: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  <a:t/>
            </a:r>
            <a:b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</a:br>
            <a: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  <a:t/>
            </a:r>
            <a:b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</a:br>
            <a: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  <a:t/>
            </a:r>
            <a:b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</a:br>
            <a: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  <a:t/>
            </a:r>
            <a:b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</a:br>
            <a: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  <a:t/>
            </a:r>
            <a:br>
              <a:rPr lang="el-GR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  <a:ea typeface="+mn-ea"/>
                <a:cs typeface="+mn-cs"/>
              </a:rPr>
            </a:br>
            <a:r>
              <a:rPr lang="el-GR" sz="5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  <a:t> </a:t>
            </a:r>
            <a:br>
              <a:rPr lang="el-GR" sz="5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</a:br>
            <a:r>
              <a:rPr lang="el-GR" sz="5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  <a:t/>
            </a:r>
            <a:br>
              <a:rPr lang="el-GR" sz="5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</a:br>
            <a:endParaRPr lang="el-GR" sz="3000" dirty="0"/>
          </a:p>
        </p:txBody>
      </p:sp>
      <p:sp>
        <p:nvSpPr>
          <p:cNvPr id="12" name="11 - Θέση περιεχομένου"/>
          <p:cNvSpPr txBox="1">
            <a:spLocks noGrp="1"/>
          </p:cNvSpPr>
          <p:nvPr>
            <p:ph idx="1"/>
          </p:nvPr>
        </p:nvSpPr>
        <p:spPr>
          <a:xfrm>
            <a:off x="395536" y="692696"/>
            <a:ext cx="8229600" cy="6018373"/>
          </a:xfrm>
          <a:prstGeom prst="rect">
            <a:avLst/>
          </a:prstGeom>
          <a:noFill/>
        </p:spPr>
        <p:txBody>
          <a:bodyPr wrap="square" lIns="108009" tIns="54004" rIns="108009" bIns="54004">
            <a:spAutoFit/>
          </a:bodyPr>
          <a:lstStyle/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l-GR" sz="2400" dirty="0" smtClean="0"/>
              <a:t>Η Πληροφορική Υγείας είναι ευρέως διαδεδομένη στα σύγχρονα συστήματα υγείας και για το λόγο αυτό παρατηρείται σημαντική κινητικότητα στους τομείς έρευνας και ανάπτυξης στον εν λόγω κλάδο. </a:t>
            </a: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l-GR" sz="2400" dirty="0" smtClean="0"/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l-GR" sz="2400" dirty="0" smtClean="0"/>
              <a:t>Η χρήση της Πληροφορικής στο χώρο της </a:t>
            </a:r>
            <a:r>
              <a:rPr lang="el-GR" sz="2400" dirty="0" err="1" smtClean="0"/>
              <a:t>Yγείας</a:t>
            </a:r>
            <a:r>
              <a:rPr lang="el-GR" sz="2400" dirty="0" smtClean="0"/>
              <a:t> παρέχει μια σειρά από σημαντικά οφέλη, που αφορούν στην καλύτερη εξυπηρέτηση των ασθενών, όσο και στη διευκόλυνση του Νοσηλευτικού και Ιατρικού Προσωπικού. </a:t>
            </a: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l-GR" sz="2400" dirty="0" smtClean="0"/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l-GR" sz="2400" dirty="0" smtClean="0"/>
              <a:t>Το μάθημα «Πληροφορική της Υγείας» απευθύνεται σε φοιτητές που ενδιαφέρονται να γνωρίσουν τις εφαρμογές της Πληροφορικής στο χώρο της Υγείας στην Ελλάδα και σε άλλες χώρες.</a:t>
            </a:r>
            <a:endParaRPr lang="el-GR" sz="2400" dirty="0" smtClean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l-GR" sz="2400" dirty="0" smtClean="0">
                <a:latin typeface="+mn-lt"/>
                <a:cs typeface="+mn-cs"/>
              </a:rPr>
              <a:t>	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i="1" dirty="0">
              <a:latin typeface="+mn-lt"/>
              <a:cs typeface="+mn-cs"/>
            </a:endParaRPr>
          </a:p>
        </p:txBody>
      </p:sp>
      <p:sp>
        <p:nvSpPr>
          <p:cNvPr id="13" name="12 - Ορθογώνιο"/>
          <p:cNvSpPr/>
          <p:nvPr/>
        </p:nvSpPr>
        <p:spPr>
          <a:xfrm>
            <a:off x="539552" y="5517232"/>
            <a:ext cx="8352928" cy="847727"/>
          </a:xfrm>
          <a:prstGeom prst="rect">
            <a:avLst/>
          </a:prstGeom>
        </p:spPr>
        <p:txBody>
          <a:bodyPr wrap="square" lIns="108009" tIns="54004" rIns="108009" bIns="54004">
            <a:spAutoFit/>
          </a:bodyPr>
          <a:lstStyle/>
          <a:p>
            <a:pPr algn="ctr">
              <a:defRPr/>
            </a:pPr>
            <a:endParaRPr lang="el-GR" b="1" dirty="0" smtClean="0">
              <a:solidFill>
                <a:srgbClr val="002060"/>
              </a:solidFill>
              <a:latin typeface="+mn-lt"/>
              <a:cs typeface="+mn-cs"/>
            </a:endParaRPr>
          </a:p>
          <a:p>
            <a:pPr algn="ctr">
              <a:defRPr/>
            </a:pPr>
            <a:r>
              <a:rPr lang="el-GR" b="1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389437"/>
          </a:xfrm>
        </p:spPr>
        <p:txBody>
          <a:bodyPr/>
          <a:lstStyle/>
          <a:p>
            <a:r>
              <a:rPr lang="el-GR" dirty="0" smtClean="0"/>
              <a:t>Βασικές Έννοιες &amp; Ορισμοί Πληροφορικής</a:t>
            </a:r>
          </a:p>
          <a:p>
            <a:r>
              <a:rPr lang="el-GR" dirty="0" smtClean="0"/>
              <a:t>Βασικές Έννοιες &amp; Ορισμοί Ιατρικής Πληροφορικής</a:t>
            </a:r>
          </a:p>
          <a:p>
            <a:r>
              <a:rPr lang="el-GR" dirty="0" smtClean="0"/>
              <a:t>Ηλεκτρονικός Ιατρικός Φάκελος Ασθενών (</a:t>
            </a:r>
            <a:r>
              <a:rPr lang="en-US" dirty="0" smtClean="0"/>
              <a:t>Electronic Patient Records)</a:t>
            </a:r>
          </a:p>
          <a:p>
            <a:r>
              <a:rPr lang="el-GR" dirty="0" smtClean="0"/>
              <a:t>Πληροφοριακά Συστήματα Νοσοκομείων (</a:t>
            </a:r>
            <a:r>
              <a:rPr lang="en-US" dirty="0" smtClean="0"/>
              <a:t>Hospital and Clinical Information Systems)</a:t>
            </a:r>
          </a:p>
          <a:p>
            <a:r>
              <a:rPr lang="el-GR" dirty="0" smtClean="0"/>
              <a:t>Πληροφοριακά Συστήματα Εργαστηρίων (</a:t>
            </a:r>
            <a:r>
              <a:rPr lang="en-US" dirty="0" smtClean="0"/>
              <a:t>Laboratory Information Systems)</a:t>
            </a:r>
          </a:p>
          <a:p>
            <a:r>
              <a:rPr lang="el-GR" dirty="0" err="1" smtClean="0"/>
              <a:t>Τηλε</a:t>
            </a:r>
            <a:r>
              <a:rPr lang="el-GR" dirty="0" smtClean="0"/>
              <a:t>-Ιατρική (</a:t>
            </a:r>
            <a:r>
              <a:rPr lang="en-US" dirty="0" smtClean="0"/>
              <a:t>Telemedicine)</a:t>
            </a:r>
          </a:p>
          <a:p>
            <a:r>
              <a:rPr lang="el-GR" dirty="0" smtClean="0"/>
              <a:t>Απεικόνιση &amp; Επεξεργασία Ιατρικών Εικόνων (</a:t>
            </a:r>
            <a:r>
              <a:rPr lang="en-US" dirty="0" smtClean="0"/>
              <a:t>Medical Imaging)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4389437"/>
          </a:xfrm>
        </p:spPr>
        <p:txBody>
          <a:bodyPr/>
          <a:lstStyle/>
          <a:p>
            <a:r>
              <a:rPr lang="en-US" dirty="0" smtClean="0"/>
              <a:t>A</a:t>
            </a:r>
            <a:r>
              <a:rPr lang="el-GR" dirty="0" err="1" smtClean="0"/>
              <a:t>σφάλεια</a:t>
            </a:r>
            <a:r>
              <a:rPr lang="el-GR" dirty="0" smtClean="0"/>
              <a:t> Ιατρικών Πληροφοριών (</a:t>
            </a:r>
            <a:r>
              <a:rPr lang="en-US" dirty="0" smtClean="0"/>
              <a:t>Security in Medical Information)</a:t>
            </a:r>
          </a:p>
          <a:p>
            <a:r>
              <a:rPr lang="el-GR" dirty="0" smtClean="0"/>
              <a:t>Ηλεκτρονική Υπογραφή στα Ιατρικά Έγγραφα (</a:t>
            </a:r>
            <a:r>
              <a:rPr lang="en-US" dirty="0" smtClean="0"/>
              <a:t>Electronic Signature for Medical Documents)</a:t>
            </a:r>
          </a:p>
          <a:p>
            <a:r>
              <a:rPr lang="en-US" dirty="0" smtClean="0"/>
              <a:t>E</a:t>
            </a:r>
            <a:r>
              <a:rPr lang="el-GR" dirty="0" smtClean="0"/>
              <a:t>ξ Αποστάσεως &amp; Δια Βίου </a:t>
            </a:r>
            <a:r>
              <a:rPr lang="en-US" dirty="0" smtClean="0"/>
              <a:t>E</a:t>
            </a:r>
            <a:r>
              <a:rPr lang="el-GR" dirty="0" err="1" smtClean="0"/>
              <a:t>κπαίδευση</a:t>
            </a:r>
            <a:r>
              <a:rPr lang="el-GR" dirty="0" smtClean="0"/>
              <a:t> Επαγγελματιών Υγείας (</a:t>
            </a:r>
            <a:r>
              <a:rPr lang="en-US" dirty="0" smtClean="0"/>
              <a:t>Life Long Learning in Health Care)</a:t>
            </a:r>
          </a:p>
          <a:p>
            <a:r>
              <a:rPr lang="el-GR" dirty="0" smtClean="0"/>
              <a:t>Ηλεκτρονική </a:t>
            </a:r>
            <a:r>
              <a:rPr lang="el-GR" dirty="0" err="1" smtClean="0"/>
              <a:t>Συνταγογράφηση</a:t>
            </a:r>
            <a:r>
              <a:rPr lang="el-GR" dirty="0" smtClean="0"/>
              <a:t> (</a:t>
            </a:r>
            <a:r>
              <a:rPr lang="en-US" dirty="0" smtClean="0"/>
              <a:t>Electronic Prescribing)</a:t>
            </a:r>
          </a:p>
          <a:p>
            <a:r>
              <a:rPr lang="el-GR" dirty="0" smtClean="0"/>
              <a:t>Ηλεκτρονική Κάρτα Υγείας (</a:t>
            </a:r>
            <a:r>
              <a:rPr lang="en-US" dirty="0" smtClean="0"/>
              <a:t>Smart Cards in Medicine)</a:t>
            </a:r>
          </a:p>
          <a:p>
            <a:r>
              <a:rPr lang="el-GR" dirty="0" smtClean="0"/>
              <a:t>Εφαρμογές Κινητής Υγείας (</a:t>
            </a:r>
            <a:r>
              <a:rPr lang="en-US" dirty="0" smtClean="0"/>
              <a:t>M-Health)</a:t>
            </a:r>
          </a:p>
          <a:p>
            <a:r>
              <a:rPr lang="el-GR" dirty="0" smtClean="0"/>
              <a:t>Νέες Τεχνολογικές Τάσεις στο Χώρο της Υγείας</a:t>
            </a:r>
          </a:p>
          <a:p>
            <a:r>
              <a:rPr lang="el-GR" dirty="0" smtClean="0"/>
              <a:t>Προηγμένα Συστήματα και Νέες Υπηρεσίες Πληροφορικής στο χώρο της Υγείας.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200" b="1" dirty="0">
                <a:solidFill>
                  <a:schemeClr val="bg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Βασικές Έννοιες και Ορισμοί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2438400"/>
            <a:ext cx="8643937" cy="2847975"/>
          </a:xfrm>
        </p:spPr>
        <p:txBody>
          <a:bodyPr>
            <a:normAutofit fontScale="70000" lnSpcReduction="2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l-GR" sz="3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ρώτηση</a:t>
            </a:r>
            <a:r>
              <a:rPr lang="el-GR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Τι είναι Υπολογιστής;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l-GR" sz="2800" b="1" dirty="0">
                <a:latin typeface="Arial" pitchFamily="34" charset="0"/>
                <a:cs typeface="Arial" pitchFamily="34" charset="0"/>
              </a:rPr>
              <a:t>----------------------------------------------------------------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l-GR" sz="2800" dirty="0">
                <a:latin typeface="Arial" pitchFamily="34" charset="0"/>
                <a:cs typeface="Arial" pitchFamily="34" charset="0"/>
              </a:rPr>
              <a:t>     </a:t>
            </a:r>
            <a:r>
              <a:rPr lang="el-GR" sz="3400" dirty="0">
                <a:latin typeface="Arial" pitchFamily="34" charset="0"/>
                <a:cs typeface="Arial" pitchFamily="34" charset="0"/>
              </a:rPr>
              <a:t>Ο Η/Υ είναι μια συσκευή χρήσιμη για:</a:t>
            </a:r>
          </a:p>
          <a:p>
            <a:pPr marL="640080" lvl="1" indent="-246888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2">
                  <a:lumMod val="75000"/>
                </a:schemeClr>
              </a:buClr>
              <a:buFont typeface="Wingdings 2"/>
              <a:buChar char=""/>
              <a:defRPr/>
            </a:pPr>
            <a:r>
              <a:rPr lang="el-GR" sz="3400" dirty="0">
                <a:latin typeface="Arial" pitchFamily="34" charset="0"/>
                <a:cs typeface="Arial" pitchFamily="34" charset="0"/>
              </a:rPr>
              <a:t>εκτέλεση αριθμητικών και λογικών πράξεων με πολύ </a:t>
            </a:r>
            <a:endParaRPr lang="en-GB" sz="3400" dirty="0" smtClean="0">
              <a:latin typeface="Arial" pitchFamily="34" charset="0"/>
              <a:cs typeface="Arial" pitchFamily="34" charset="0"/>
            </a:endParaRPr>
          </a:p>
          <a:p>
            <a:pPr marL="640080" lvl="1" indent="-246888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2">
                  <a:lumMod val="75000"/>
                </a:schemeClr>
              </a:buClr>
              <a:buFont typeface="Wingdings 2" pitchFamily="18" charset="2"/>
              <a:buNone/>
              <a:defRPr/>
            </a:pPr>
            <a:r>
              <a:rPr lang="en-GB" sz="3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l-GR" sz="3400" dirty="0" smtClean="0">
                <a:latin typeface="Arial" pitchFamily="34" charset="0"/>
                <a:cs typeface="Arial" pitchFamily="34" charset="0"/>
              </a:rPr>
              <a:t>μεγάλη </a:t>
            </a:r>
            <a:r>
              <a:rPr lang="el-GR" sz="3400" dirty="0">
                <a:latin typeface="Arial" pitchFamily="34" charset="0"/>
                <a:cs typeface="Arial" pitchFamily="34" charset="0"/>
              </a:rPr>
              <a:t>ταχύτητα,</a:t>
            </a:r>
          </a:p>
          <a:p>
            <a:pPr marL="640080" lvl="1" indent="-246888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2">
                  <a:lumMod val="75000"/>
                </a:schemeClr>
              </a:buClr>
              <a:buFont typeface="Wingdings 2"/>
              <a:buChar char=""/>
              <a:defRPr/>
            </a:pPr>
            <a:r>
              <a:rPr lang="el-GR" sz="3400" dirty="0">
                <a:latin typeface="Arial" pitchFamily="34" charset="0"/>
                <a:cs typeface="Arial" pitchFamily="34" charset="0"/>
              </a:rPr>
              <a:t>αποθήκευση δεδομένων,</a:t>
            </a:r>
          </a:p>
          <a:p>
            <a:pPr marL="640080" lvl="1" indent="-246888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2">
                  <a:lumMod val="75000"/>
                </a:schemeClr>
              </a:buClr>
              <a:buFont typeface="Wingdings 2"/>
              <a:buChar char=""/>
              <a:defRPr/>
            </a:pPr>
            <a:r>
              <a:rPr lang="el-GR" sz="3400" dirty="0">
                <a:latin typeface="Arial" pitchFamily="34" charset="0"/>
                <a:cs typeface="Arial" pitchFamily="34" charset="0"/>
              </a:rPr>
              <a:t>ανάκληση δεδομένων.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l-GR" sz="2400" dirty="0">
              <a:latin typeface="Times New Roman" pitchFamily="18" charset="0"/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l-GR" sz="2000" dirty="0">
                <a:latin typeface="Times New Roman" pitchFamily="18" charset="0"/>
              </a:rPr>
              <a:t> </a:t>
            </a:r>
            <a:endParaRPr lang="el-GR" sz="2000" b="1" u="sng" dirty="0">
              <a:latin typeface="Times New Roman" pitchFamily="18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81000" y="5410200"/>
            <a:ext cx="1828800" cy="8477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b="1" dirty="0">
                <a:latin typeface="Arial" charset="0"/>
                <a:cs typeface="Arial" charset="0"/>
              </a:rPr>
              <a:t>Δεδομένα εισόδου</a:t>
            </a:r>
            <a:endParaRPr lang="en-US" b="1" dirty="0">
              <a:latin typeface="Arial" charset="0"/>
              <a:cs typeface="Arial" charset="0"/>
            </a:endParaRPr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7010400" y="5410200"/>
            <a:ext cx="1828800" cy="8477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b="1" dirty="0">
                <a:latin typeface="Arial" charset="0"/>
                <a:cs typeface="Arial" charset="0"/>
              </a:rPr>
              <a:t>Δεδομένα εξόδου</a:t>
            </a:r>
            <a:endParaRPr lang="en-US" b="1" dirty="0">
              <a:latin typeface="Arial" charset="0"/>
              <a:cs typeface="Arial" charset="0"/>
            </a:endParaRPr>
          </a:p>
        </p:txBody>
      </p:sp>
      <p:sp>
        <p:nvSpPr>
          <p:cNvPr id="4102" name="AutoShape 8"/>
          <p:cNvSpPr>
            <a:spLocks noChangeArrowheads="1"/>
          </p:cNvSpPr>
          <p:nvPr/>
        </p:nvSpPr>
        <p:spPr bwMode="auto">
          <a:xfrm>
            <a:off x="2286000" y="5562600"/>
            <a:ext cx="838200" cy="457200"/>
          </a:xfrm>
          <a:prstGeom prst="notchedRightArrow">
            <a:avLst>
              <a:gd name="adj1" fmla="val 50000"/>
              <a:gd name="adj2" fmla="val 4583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103" name="AutoShape 9"/>
          <p:cNvSpPr>
            <a:spLocks noChangeArrowheads="1"/>
          </p:cNvSpPr>
          <p:nvPr/>
        </p:nvSpPr>
        <p:spPr bwMode="auto">
          <a:xfrm>
            <a:off x="6096000" y="5562600"/>
            <a:ext cx="838200" cy="457200"/>
          </a:xfrm>
          <a:prstGeom prst="notchedRightArrow">
            <a:avLst>
              <a:gd name="adj1" fmla="val 50000"/>
              <a:gd name="adj2" fmla="val 4583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104" name="Text Box 10"/>
          <p:cNvSpPr txBox="1">
            <a:spLocks noChangeArrowheads="1"/>
          </p:cNvSpPr>
          <p:nvPr/>
        </p:nvSpPr>
        <p:spPr bwMode="auto">
          <a:xfrm>
            <a:off x="3200400" y="5410200"/>
            <a:ext cx="2819400" cy="8477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b="1" dirty="0">
                <a:latin typeface="Arial" charset="0"/>
                <a:cs typeface="Arial" charset="0"/>
              </a:rPr>
              <a:t>ΗΛΕΚΤΡΟΝΙΚΟΣ ΥΠΟΛΟΓΙΣΤΗΣ</a:t>
            </a:r>
            <a:endParaRPr lang="en-US" b="1" dirty="0">
              <a:latin typeface="Arial" charset="0"/>
              <a:cs typeface="Arial" charset="0"/>
            </a:endParaRPr>
          </a:p>
        </p:txBody>
      </p:sp>
      <p:sp>
        <p:nvSpPr>
          <p:cNvPr id="4105" name="Text Box 11"/>
          <p:cNvSpPr txBox="1">
            <a:spLocks noChangeArrowheads="1"/>
          </p:cNvSpPr>
          <p:nvPr/>
        </p:nvSpPr>
        <p:spPr bwMode="auto">
          <a:xfrm>
            <a:off x="0" y="6248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l-GR" dirty="0">
                <a:latin typeface="Arial" charset="0"/>
                <a:cs typeface="Arial" charset="0"/>
              </a:rPr>
              <a:t>Σχηματικό διάγραμμα της λειτουργίας ενός Η/Υ</a:t>
            </a:r>
            <a:endParaRPr lang="en-US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 animBg="1"/>
      <p:bldP spid="4102" grpId="0" animBg="1"/>
      <p:bldP spid="4103" grpId="0" animBg="1"/>
      <p:bldP spid="4104" grpId="0" animBg="1"/>
      <p:bldP spid="410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200" b="1" dirty="0">
                <a:solidFill>
                  <a:schemeClr val="bg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Βασικές Έννοιες και Ορισμοί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2438400"/>
            <a:ext cx="8562975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E</a:t>
            </a:r>
            <a:r>
              <a:rPr lang="el-GR" sz="2400" b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ρώτηση</a:t>
            </a:r>
            <a:r>
              <a:rPr lang="el-GR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: Τι είναι Πρόγραμμα;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2400" b="1" dirty="0" smtClean="0">
                <a:latin typeface="Arial" charset="0"/>
                <a:cs typeface="Arial" charset="0"/>
              </a:rPr>
              <a:t>-------------------------------------------------------------------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2400" dirty="0" smtClean="0">
                <a:latin typeface="Arial" charset="0"/>
                <a:cs typeface="Arial" charset="0"/>
              </a:rPr>
              <a:t>    Το </a:t>
            </a:r>
            <a:r>
              <a:rPr lang="el-GR" sz="2400" b="1" u="sng" dirty="0" smtClean="0">
                <a:latin typeface="Arial" charset="0"/>
                <a:cs typeface="Arial" charset="0"/>
              </a:rPr>
              <a:t>σύνολο των κανόνων ή οδηγιών</a:t>
            </a:r>
            <a:r>
              <a:rPr lang="el-GR" sz="2400" dirty="0" smtClean="0">
                <a:latin typeface="Arial" charset="0"/>
                <a:cs typeface="Arial" charset="0"/>
              </a:rPr>
              <a:t> στις οποίες βασίζεται ένας υπολογιστής για να εκτελέσει μια συγκεκριμένη εργασία.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sz="2400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E</a:t>
            </a:r>
            <a:r>
              <a:rPr lang="el-GR" sz="2400" b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ρώτηση</a:t>
            </a:r>
            <a:r>
              <a:rPr lang="el-GR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: Τι είναι Προγραμματισμός των Η/Υ;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2400" dirty="0" smtClean="0">
                <a:latin typeface="Arial" charset="0"/>
                <a:cs typeface="Arial" charset="0"/>
              </a:rPr>
              <a:t>-------------------------------------------------------------------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dirty="0" smtClean="0">
                <a:latin typeface="Arial" charset="0"/>
                <a:cs typeface="Arial" charset="0"/>
              </a:rPr>
              <a:t>Η διαδικασία συγγραφής και εισαγωγής των κανόνων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dirty="0" smtClean="0">
                <a:latin typeface="Arial" charset="0"/>
                <a:cs typeface="Arial" charset="0"/>
              </a:rPr>
              <a:t>στους Η/Υ.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200" b="1" dirty="0">
                <a:solidFill>
                  <a:schemeClr val="bg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Βασικές Έννοιες και Ορισμοί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2438400"/>
            <a:ext cx="8562975" cy="4038600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E</a:t>
            </a:r>
            <a:r>
              <a:rPr lang="el-GR" sz="2400" b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ρώτηση</a:t>
            </a:r>
            <a:r>
              <a:rPr lang="el-GR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: Τι είναι λογισμικό (</a:t>
            </a:r>
            <a:r>
              <a:rPr lang="en-US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software)</a:t>
            </a:r>
            <a:r>
              <a:rPr lang="el-GR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;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b="1" dirty="0" smtClean="0">
                <a:latin typeface="Arial" charset="0"/>
                <a:cs typeface="Arial" charset="0"/>
              </a:rPr>
              <a:t>-------------------------------------------------------------------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dirty="0" smtClean="0">
                <a:latin typeface="Arial" charset="0"/>
                <a:cs typeface="Arial" charset="0"/>
              </a:rPr>
              <a:t>    Το σύνολο των προγραμμάτων.</a:t>
            </a:r>
          </a:p>
          <a:p>
            <a:pPr eaLnBrk="1" hangingPunct="1">
              <a:buFont typeface="Wingdings" pitchFamily="2" charset="2"/>
              <a:buNone/>
            </a:pPr>
            <a:endParaRPr lang="el-GR" sz="24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E</a:t>
            </a:r>
            <a:r>
              <a:rPr lang="el-GR" sz="2400" b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ρώτηση</a:t>
            </a:r>
            <a:r>
              <a:rPr lang="el-GR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: Τι είναι υλικό (</a:t>
            </a:r>
            <a:r>
              <a:rPr lang="en-US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hardware)</a:t>
            </a:r>
            <a:r>
              <a:rPr lang="el-GR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;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dirty="0" smtClean="0">
                <a:latin typeface="Arial" charset="0"/>
                <a:cs typeface="Arial" charset="0"/>
              </a:rPr>
              <a:t>-------------------------------------------------------------------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dirty="0" smtClean="0">
                <a:latin typeface="Arial" charset="0"/>
                <a:cs typeface="Arial" charset="0"/>
              </a:rPr>
              <a:t>    Τα  </a:t>
            </a:r>
            <a:r>
              <a:rPr lang="el-GR" sz="2400" b="1" u="sng" dirty="0" smtClean="0">
                <a:latin typeface="Arial" charset="0"/>
                <a:cs typeface="Arial" charset="0"/>
              </a:rPr>
              <a:t>ηλεκτρονικά</a:t>
            </a:r>
            <a:r>
              <a:rPr lang="el-GR" sz="2400" dirty="0" smtClean="0">
                <a:latin typeface="Arial" charset="0"/>
                <a:cs typeface="Arial" charset="0"/>
              </a:rPr>
              <a:t> και </a:t>
            </a:r>
            <a:r>
              <a:rPr lang="el-GR" sz="2400" b="1" u="sng" dirty="0" smtClean="0">
                <a:latin typeface="Arial" charset="0"/>
                <a:cs typeface="Arial" charset="0"/>
              </a:rPr>
              <a:t>μηχανικά τμήματα</a:t>
            </a:r>
            <a:r>
              <a:rPr lang="el-GR" sz="2400" b="1" dirty="0" smtClean="0">
                <a:latin typeface="Arial" charset="0"/>
                <a:cs typeface="Arial" charset="0"/>
              </a:rPr>
              <a:t>,</a:t>
            </a:r>
            <a:r>
              <a:rPr lang="el-GR" sz="2400" dirty="0" smtClean="0">
                <a:latin typeface="Arial" charset="0"/>
                <a:cs typeface="Arial" charset="0"/>
              </a:rPr>
              <a:t> από τα οποία αποτελείται ένας υπολογιστής.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200" b="1" dirty="0">
                <a:solidFill>
                  <a:schemeClr val="bg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Βασικές Έννοιες και Ορισμοί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2438400"/>
            <a:ext cx="8715375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E</a:t>
            </a:r>
            <a:r>
              <a:rPr lang="el-GR" sz="2400" b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ρώτηση</a:t>
            </a:r>
            <a:r>
              <a:rPr lang="el-GR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: Από τι αποτελείται ένας Η/Υ;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2400" b="1" dirty="0" smtClean="0">
                <a:latin typeface="Arial" charset="0"/>
                <a:cs typeface="Arial" charset="0"/>
              </a:rPr>
              <a:t>-------------------------------------------------------------------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2400" dirty="0" smtClean="0">
                <a:latin typeface="Arial" charset="0"/>
                <a:cs typeface="Arial" charset="0"/>
              </a:rPr>
              <a:t>    Από την αρμονική σύζευξη του </a:t>
            </a:r>
            <a:r>
              <a:rPr lang="el-GR" sz="2400" b="1" u="sng" dirty="0" smtClean="0">
                <a:latin typeface="Arial" charset="0"/>
                <a:cs typeface="Arial" charset="0"/>
              </a:rPr>
              <a:t>υλικού</a:t>
            </a:r>
            <a:r>
              <a:rPr lang="el-GR" sz="2400" dirty="0" smtClean="0">
                <a:latin typeface="Arial" charset="0"/>
                <a:cs typeface="Arial" charset="0"/>
              </a:rPr>
              <a:t> και του </a:t>
            </a:r>
            <a:r>
              <a:rPr lang="el-GR" sz="2400" b="1" u="sng" dirty="0" smtClean="0">
                <a:latin typeface="Arial" charset="0"/>
                <a:cs typeface="Arial" charset="0"/>
              </a:rPr>
              <a:t>λογισμικού</a:t>
            </a:r>
            <a:r>
              <a:rPr lang="el-GR" sz="2400" dirty="0" smtClean="0">
                <a:latin typeface="Arial" charset="0"/>
                <a:cs typeface="Arial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sz="2400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E</a:t>
            </a:r>
            <a:r>
              <a:rPr lang="el-GR" sz="2400" b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ρώτηση</a:t>
            </a:r>
            <a:r>
              <a:rPr lang="el-GR" sz="2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: Τι είναι Δίκτυο Υπολογιστών;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2400" dirty="0" smtClean="0">
                <a:latin typeface="Arial" charset="0"/>
                <a:cs typeface="Arial" charset="0"/>
              </a:rPr>
              <a:t>-------------------------------------------------------------------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2400" dirty="0" smtClean="0">
                <a:latin typeface="Arial" charset="0"/>
                <a:cs typeface="Arial" charset="0"/>
              </a:rPr>
              <a:t>    Στις μέρες μας είναι δυνατή η </a:t>
            </a:r>
            <a:r>
              <a:rPr lang="el-GR" sz="2400" b="1" u="sng" dirty="0" smtClean="0">
                <a:latin typeface="Arial" charset="0"/>
                <a:cs typeface="Arial" charset="0"/>
              </a:rPr>
              <a:t>ένωση 2 ή περισσοτέρων υπολογιστών</a:t>
            </a:r>
            <a:r>
              <a:rPr lang="el-GR" sz="2400" dirty="0" smtClean="0">
                <a:latin typeface="Arial" charset="0"/>
                <a:cs typeface="Arial" charset="0"/>
              </a:rPr>
              <a:t> για ανταλλαγή δεδομένων. Η οντότητα, που προκύπτει από την ένωση αυτή, ονομάζεται Δίκτυο Υπολογιστών</a:t>
            </a:r>
            <a:r>
              <a:rPr lang="el-GR" sz="2800" dirty="0" smtClean="0">
                <a:latin typeface="Arial" charset="0"/>
                <a:cs typeface="Arial" charset="0"/>
              </a:rPr>
              <a:t>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200" b="1" dirty="0">
                <a:solidFill>
                  <a:schemeClr val="bg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Βασικές Έννοιες και Ορισμοί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33400" y="2743200"/>
          <a:ext cx="8382000" cy="3810000"/>
        </p:xfrm>
        <a:graphic>
          <a:graphicData uri="http://schemas.openxmlformats.org/presentationml/2006/ole">
            <p:oleObj spid="_x0000_s1026" r:id="rId3" imgW="5863723" imgH="3214854" progId="">
              <p:embed/>
            </p:oleObj>
          </a:graphicData>
        </a:graphic>
      </p:graphicFrame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3030538" y="2057400"/>
            <a:ext cx="32480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b="1" u="sng">
                <a:latin typeface="Arial" charset="0"/>
                <a:cs typeface="Arial" charset="0"/>
              </a:rPr>
              <a:t>Δίκτυο Υπολογιστών</a:t>
            </a:r>
            <a:endParaRPr lang="en-US" b="1" u="sng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700</TotalTime>
  <Words>494</Words>
  <Application>Microsoft Office PowerPoint</Application>
  <PresentationFormat>Προβολή στην οθόνη (4:3)</PresentationFormat>
  <Paragraphs>76</Paragraphs>
  <Slides>10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0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Flow</vt:lpstr>
      <vt:lpstr>          ΠΑΝΕΠΙΣΤΗΜΙΟ ΠΕΛΟΠΟΝΝΗΣΟΥ  ΤΜΗΜΑ ΝΟΣΗΛΕΥΤΙΚΗΣ  «ΠΛΗΡΟΦΟΡΙΚΗ ΥΓΕΙΑΣ» </vt:lpstr>
      <vt:lpstr>          </vt:lpstr>
      <vt:lpstr>Διαφάνεια 3</vt:lpstr>
      <vt:lpstr>Διαφάνεια 4</vt:lpstr>
      <vt:lpstr>Βασικές Έννοιες και Ορισμοί</vt:lpstr>
      <vt:lpstr>Βασικές Έννοιες και Ορισμοί</vt:lpstr>
      <vt:lpstr>Βασικές Έννοιες και Ορισμοί</vt:lpstr>
      <vt:lpstr>Βασικές Έννοιες και Ορισμοί</vt:lpstr>
      <vt:lpstr>Βασικές Έννοιες και Ορισμοί</vt:lpstr>
      <vt:lpstr>Βασικές Έννοιες και Ορισμοί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ΠΑΝΕΠΙΣΤΗΜΙΟ ΠΕΛΟΠΟΝΝΗΣΟΥ  ΤΜΗΜΑ ΝΟΣΗΛΕΥΤΙΚΗΣ  «ΠΛΗΡΟΦΟΡΙΚΗ ΥΓΕΙΑΣ» </dc:title>
  <cp:lastModifiedBy>user</cp:lastModifiedBy>
  <cp:revision>83</cp:revision>
  <cp:lastPrinted>1601-01-01T00:00:00Z</cp:lastPrinted>
  <dcterms:created xsi:type="dcterms:W3CDTF">2000-09-09T09:05:05Z</dcterms:created>
  <dcterms:modified xsi:type="dcterms:W3CDTF">2017-10-25T16:50:27Z</dcterms:modified>
</cp:coreProperties>
</file>