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93" r:id="rId3"/>
    <p:sldId id="257" r:id="rId4"/>
    <p:sldId id="273" r:id="rId5"/>
    <p:sldId id="274" r:id="rId6"/>
    <p:sldId id="275" r:id="rId7"/>
    <p:sldId id="279" r:id="rId8"/>
    <p:sldId id="276" r:id="rId9"/>
    <p:sldId id="277" r:id="rId10"/>
    <p:sldId id="278" r:id="rId11"/>
    <p:sldId id="258" r:id="rId12"/>
    <p:sldId id="272" r:id="rId13"/>
    <p:sldId id="280" r:id="rId14"/>
    <p:sldId id="281" r:id="rId15"/>
    <p:sldId id="282" r:id="rId16"/>
    <p:sldId id="287" r:id="rId17"/>
    <p:sldId id="283" r:id="rId18"/>
    <p:sldId id="285" r:id="rId19"/>
    <p:sldId id="284" r:id="rId20"/>
    <p:sldId id="286" r:id="rId21"/>
    <p:sldId id="288" r:id="rId22"/>
    <p:sldId id="290" r:id="rId23"/>
    <p:sldId id="289" r:id="rId24"/>
    <p:sldId id="291" r:id="rId25"/>
    <p:sldId id="29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16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25DC7A9-486E-784D-9E60-B809B57ADE37}"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79D285D1-6B06-DD47-9E51-3E52C59E4EBA}" type="datetimeFigureOut">
              <a:rPr lang="en-US" smtClean="0"/>
              <a:t>27/02/18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79D285D1-6B06-DD47-9E51-3E52C59E4EBA}" type="datetimeFigureOut">
              <a:rPr lang="en-US" smtClean="0"/>
              <a:t>27/02/18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9D285D1-6B06-DD47-9E51-3E52C59E4EBA}" type="datetimeFigureOut">
              <a:rPr lang="en-US" smtClean="0"/>
              <a:t>27/02/18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9D285D1-6B06-DD47-9E51-3E52C59E4EBA}" type="datetimeFigureOut">
              <a:rPr lang="en-US" smtClean="0"/>
              <a:t>27/02/18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25DC7A9-486E-784D-9E60-B809B57ADE37}"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l-GR" sz="2000" dirty="0" smtClean="0">
                <a:latin typeface="Cambria"/>
              </a:rPr>
              <a:t>ΜΑΘΗΜΑ 2</a:t>
            </a:r>
            <a:r>
              <a:rPr lang="el-GR" sz="2000" baseline="30000" dirty="0" smtClean="0">
                <a:latin typeface="Cambria"/>
              </a:rPr>
              <a:t>ο</a:t>
            </a:r>
            <a:r>
              <a:rPr lang="el-GR" sz="2000" dirty="0" smtClean="0">
                <a:latin typeface="Cambria"/>
              </a:rPr>
              <a:t> </a:t>
            </a:r>
            <a:endParaRPr lang="en-US" sz="2000" dirty="0">
              <a:latin typeface="Cambria"/>
            </a:endParaRPr>
          </a:p>
        </p:txBody>
      </p:sp>
      <p:sp>
        <p:nvSpPr>
          <p:cNvPr id="2" name="Title 1"/>
          <p:cNvSpPr>
            <a:spLocks noGrp="1"/>
          </p:cNvSpPr>
          <p:nvPr>
            <p:ph type="ctrTitle"/>
          </p:nvPr>
        </p:nvSpPr>
        <p:spPr/>
        <p:txBody>
          <a:bodyPr/>
          <a:lstStyle/>
          <a:p>
            <a:r>
              <a:rPr lang="el-GR" dirty="0" smtClean="0">
                <a:latin typeface="Cambria"/>
              </a:rPr>
              <a:t>ΕΙΣΑΓΩΓΗ ΣΤΗΝ ΕΚΠΑΙΔΕΥΤΙΚΗ ΠΟΛΙΤΙΚΗ</a:t>
            </a:r>
            <a:endParaRPr lang="en-US" dirty="0">
              <a:latin typeface="Cambria"/>
            </a:endParaRPr>
          </a:p>
        </p:txBody>
      </p:sp>
    </p:spTree>
    <p:extLst>
      <p:ext uri="{BB962C8B-B14F-4D97-AF65-F5344CB8AC3E}">
        <p14:creationId xmlns:p14="http://schemas.microsoft.com/office/powerpoint/2010/main" val="237099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7601" y="1305342"/>
            <a:ext cx="7210054" cy="3539431"/>
          </a:xfrm>
          <a:prstGeom prst="rect">
            <a:avLst/>
          </a:prstGeom>
        </p:spPr>
        <p:txBody>
          <a:bodyPr wrap="square">
            <a:spAutoFit/>
          </a:bodyPr>
          <a:lstStyle/>
          <a:p>
            <a:r>
              <a:rPr lang="el-GR" sz="2800" dirty="0">
                <a:solidFill>
                  <a:srgbClr val="6C271B"/>
                </a:solidFill>
                <a:latin typeface="Calibri"/>
                <a:cs typeface="Calibri"/>
              </a:rPr>
              <a:t>Κατά τον Scott οι μεταβολές στη δομή και </a:t>
            </a:r>
            <a:r>
              <a:rPr lang="el-GR" sz="2800" dirty="0" smtClean="0">
                <a:solidFill>
                  <a:srgbClr val="6C271B"/>
                </a:solidFill>
                <a:latin typeface="Calibri"/>
                <a:cs typeface="Calibri"/>
              </a:rPr>
              <a:t>τη λειτουργία </a:t>
            </a:r>
            <a:r>
              <a:rPr lang="el-GR" sz="2800" dirty="0">
                <a:solidFill>
                  <a:srgbClr val="6C271B"/>
                </a:solidFill>
                <a:latin typeface="Calibri"/>
                <a:cs typeface="Calibri"/>
              </a:rPr>
              <a:t>μιας οργάνωσης, είναι δυνατόν να συνδεθούν με μεταβολές που παρατηρούνται στο </a:t>
            </a:r>
            <a:r>
              <a:rPr lang="el-GR" sz="2800" dirty="0" smtClean="0">
                <a:solidFill>
                  <a:srgbClr val="6C271B"/>
                </a:solidFill>
                <a:latin typeface="Calibri"/>
                <a:cs typeface="Calibri"/>
              </a:rPr>
              <a:t>ευρύτερο περιβάλλον, </a:t>
            </a:r>
            <a:r>
              <a:rPr lang="el-GR" sz="2800" dirty="0">
                <a:solidFill>
                  <a:srgbClr val="6C271B"/>
                </a:solidFill>
                <a:latin typeface="Calibri"/>
                <a:cs typeface="Calibri"/>
              </a:rPr>
              <a:t>μέσα από την επίδραση τριών βασικών «θεσμικών πυλώνων»: </a:t>
            </a:r>
            <a:endParaRPr lang="en-US" sz="2800" dirty="0">
              <a:solidFill>
                <a:srgbClr val="6C271B"/>
              </a:solidFill>
              <a:latin typeface="Calibri"/>
              <a:cs typeface="Calibri"/>
            </a:endParaRPr>
          </a:p>
          <a:p>
            <a:pPr marL="457200" lvl="0" indent="-457200">
              <a:buFont typeface="Wingdings" charset="2"/>
              <a:buChar char="q"/>
            </a:pPr>
            <a:r>
              <a:rPr lang="el-GR" sz="2800" dirty="0">
                <a:solidFill>
                  <a:srgbClr val="6C271B"/>
                </a:solidFill>
                <a:latin typeface="Calibri"/>
                <a:cs typeface="Calibri"/>
              </a:rPr>
              <a:t>ενός ρυθμιστικού, </a:t>
            </a:r>
            <a:endParaRPr lang="en-US" sz="2800" dirty="0">
              <a:solidFill>
                <a:srgbClr val="6C271B"/>
              </a:solidFill>
              <a:latin typeface="Calibri"/>
              <a:cs typeface="Calibri"/>
            </a:endParaRPr>
          </a:p>
          <a:p>
            <a:pPr marL="457200" lvl="0" indent="-457200">
              <a:buFont typeface="Wingdings" charset="2"/>
              <a:buChar char="q"/>
            </a:pPr>
            <a:r>
              <a:rPr lang="el-GR" sz="2800" dirty="0">
                <a:solidFill>
                  <a:srgbClr val="6C271B"/>
                </a:solidFill>
                <a:latin typeface="Calibri"/>
                <a:cs typeface="Calibri"/>
              </a:rPr>
              <a:t>ενός κανονιστικού και </a:t>
            </a:r>
            <a:endParaRPr lang="en-US" sz="2800" dirty="0">
              <a:solidFill>
                <a:srgbClr val="6C271B"/>
              </a:solidFill>
              <a:latin typeface="Calibri"/>
              <a:cs typeface="Calibri"/>
            </a:endParaRPr>
          </a:p>
          <a:p>
            <a:pPr marL="457200" indent="-457200">
              <a:buFont typeface="Wingdings" charset="2"/>
              <a:buChar char="q"/>
            </a:pPr>
            <a:r>
              <a:rPr lang="el-GR" sz="2800" dirty="0">
                <a:solidFill>
                  <a:srgbClr val="6C271B"/>
                </a:solidFill>
                <a:latin typeface="Calibri"/>
                <a:cs typeface="Calibri"/>
              </a:rPr>
              <a:t>ενός πολιτισμικού – γνωστικού</a:t>
            </a:r>
            <a:r>
              <a:rPr lang="en-US" sz="2800" dirty="0">
                <a:solidFill>
                  <a:srgbClr val="6C271B"/>
                </a:solidFill>
                <a:latin typeface="Calibri"/>
                <a:cs typeface="Calibri"/>
              </a:rPr>
              <a:t> </a:t>
            </a:r>
          </a:p>
        </p:txBody>
      </p:sp>
    </p:spTree>
    <p:extLst>
      <p:ext uri="{BB962C8B-B14F-4D97-AF65-F5344CB8AC3E}">
        <p14:creationId xmlns:p14="http://schemas.microsoft.com/office/powerpoint/2010/main" val="3728926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96900" y="759454"/>
            <a:ext cx="8005367" cy="5920746"/>
          </a:xfrm>
        </p:spPr>
        <p:txBody>
          <a:bodyPr>
            <a:normAutofit/>
          </a:bodyPr>
          <a:lstStyle/>
          <a:p>
            <a:r>
              <a:rPr lang="el-GR" dirty="0" smtClean="0">
                <a:solidFill>
                  <a:srgbClr val="6C271B"/>
                </a:solidFill>
                <a:latin typeface="Cambria"/>
                <a:cs typeface="Cambria"/>
              </a:rPr>
              <a:t>Ο Scott επιχειρεί </a:t>
            </a:r>
            <a:r>
              <a:rPr lang="el-GR" dirty="0">
                <a:solidFill>
                  <a:srgbClr val="6C271B"/>
                </a:solidFill>
                <a:latin typeface="Cambria"/>
                <a:cs typeface="Cambria"/>
              </a:rPr>
              <a:t>να αναδείξει και τις τρεις διαδικασίες, </a:t>
            </a:r>
            <a:r>
              <a:rPr lang="el-GR" dirty="0" smtClean="0">
                <a:solidFill>
                  <a:srgbClr val="6C271B"/>
                </a:solidFill>
                <a:latin typeface="Cambria"/>
                <a:cs typeface="Cambria"/>
              </a:rPr>
              <a:t>τη </a:t>
            </a:r>
            <a:r>
              <a:rPr lang="el-GR" dirty="0">
                <a:solidFill>
                  <a:srgbClr val="6C271B"/>
                </a:solidFill>
                <a:latin typeface="Cambria"/>
                <a:cs typeface="Cambria"/>
              </a:rPr>
              <a:t>ρυθμιστική, την κανονιστική και την πολιτισμική-γνωστική ως εξίσου βασικού άξονες ανάπτυξης και εξέλιξης των θεσμών, που ο καθένας εδράζεται σε διαφορετική βάση νομιμοποίησης και συντελεί στη διαμόρφωση των κοινωνικών σχέσεων μέσα από  διαφορετικές διαδικασίες και μηχανισμούς. </a:t>
            </a:r>
            <a:endParaRPr lang="en-US" dirty="0" smtClean="0">
              <a:solidFill>
                <a:srgbClr val="6C271B"/>
              </a:solidFill>
              <a:latin typeface="Cambria"/>
              <a:cs typeface="Cambria"/>
            </a:endParaRPr>
          </a:p>
          <a:p>
            <a:r>
              <a:rPr lang="el-GR" dirty="0" smtClean="0">
                <a:solidFill>
                  <a:srgbClr val="6C271B"/>
                </a:solidFill>
                <a:latin typeface="Cambria"/>
                <a:cs typeface="Cambria"/>
              </a:rPr>
              <a:t>Οι </a:t>
            </a:r>
            <a:r>
              <a:rPr lang="el-GR" dirty="0">
                <a:solidFill>
                  <a:srgbClr val="6C271B"/>
                </a:solidFill>
                <a:latin typeface="Cambria"/>
                <a:cs typeface="Cambria"/>
              </a:rPr>
              <a:t>τρεις αυτοί πυλώνες μπορούν να νοηθούν πάνω σε ένα συνεχές που κυμαίνεται από το «συνειδητό στο ασυνείδητο και από το νομικά επιβαλλόμενο σε αυτό που λαμβάνεται ως δεδομένο»</a:t>
            </a:r>
            <a:r>
              <a:rPr lang="en-US" dirty="0">
                <a:solidFill>
                  <a:srgbClr val="6C271B"/>
                </a:solidFill>
                <a:latin typeface="Cambria"/>
                <a:cs typeface="Cambria"/>
              </a:rPr>
              <a:t> </a:t>
            </a:r>
            <a:r>
              <a:rPr lang="el-GR" dirty="0" smtClean="0">
                <a:solidFill>
                  <a:srgbClr val="6C271B"/>
                </a:solidFill>
                <a:latin typeface="Cambria"/>
                <a:cs typeface="Cambria"/>
              </a:rPr>
              <a:t> </a:t>
            </a:r>
            <a:endParaRPr lang="en-US" dirty="0">
              <a:solidFill>
                <a:srgbClr val="6C271B"/>
              </a:solidFill>
              <a:latin typeface="Cambria"/>
              <a:cs typeface="Cambria"/>
            </a:endParaRPr>
          </a:p>
        </p:txBody>
      </p:sp>
    </p:spTree>
    <p:extLst>
      <p:ext uri="{BB962C8B-B14F-4D97-AF65-F5344CB8AC3E}">
        <p14:creationId xmlns:p14="http://schemas.microsoft.com/office/powerpoint/2010/main" val="3146020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val 19"/>
          <p:cNvSpPr/>
          <p:nvPr/>
        </p:nvSpPr>
        <p:spPr>
          <a:xfrm>
            <a:off x="1269913" y="163473"/>
            <a:ext cx="6769187" cy="6694527"/>
          </a:xfrm>
          <a:prstGeom prst="ellipse">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50000"/>
              </a:lnSpc>
              <a:spcAft>
                <a:spcPts val="600"/>
              </a:spcAft>
            </a:pPr>
            <a:r>
              <a:rPr lang="el-GR" sz="1400" b="1" i="1" cap="small" spc="-100" dirty="0">
                <a:effectLst/>
                <a:latin typeface="Arial Narrow"/>
                <a:ea typeface="Times New Roman"/>
                <a:cs typeface="Arial"/>
              </a:rPr>
              <a:t/>
            </a:r>
            <a:br>
              <a:rPr lang="el-GR" sz="1400" b="1" i="1" cap="small" spc="-100" dirty="0">
                <a:effectLst/>
                <a:latin typeface="Arial Narrow"/>
                <a:ea typeface="Times New Roman"/>
                <a:cs typeface="Arial"/>
              </a:rPr>
            </a:br>
            <a:endParaRPr lang="en-US" sz="1100" dirty="0">
              <a:effectLst/>
              <a:latin typeface="Arial"/>
              <a:ea typeface="Times New Roman"/>
              <a:cs typeface="Times New Roman"/>
            </a:endParaRPr>
          </a:p>
        </p:txBody>
      </p:sp>
      <p:grpSp>
        <p:nvGrpSpPr>
          <p:cNvPr id="21" name="Group 20"/>
          <p:cNvGrpSpPr/>
          <p:nvPr/>
        </p:nvGrpSpPr>
        <p:grpSpPr>
          <a:xfrm>
            <a:off x="715894" y="233791"/>
            <a:ext cx="7557399" cy="6649359"/>
            <a:chOff x="860290" y="729340"/>
            <a:chExt cx="7026410" cy="6649359"/>
          </a:xfrm>
        </p:grpSpPr>
        <p:sp>
          <p:nvSpPr>
            <p:cNvPr id="6" name="Oval 5"/>
            <p:cNvSpPr/>
            <p:nvPr/>
          </p:nvSpPr>
          <p:spPr>
            <a:xfrm>
              <a:off x="1943100" y="729340"/>
              <a:ext cx="5943600" cy="6585860"/>
            </a:xfrm>
            <a:prstGeom prst="ellipse">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50000"/>
                </a:lnSpc>
                <a:spcAft>
                  <a:spcPts val="600"/>
                </a:spcAft>
              </a:pPr>
              <a:r>
                <a:rPr lang="el-GR" sz="1400" b="1" i="1" cap="small" spc="-100" dirty="0">
                  <a:effectLst/>
                  <a:latin typeface="Arial Narrow"/>
                  <a:ea typeface="Times New Roman"/>
                  <a:cs typeface="Arial"/>
                </a:rPr>
                <a:t/>
              </a:r>
              <a:br>
                <a:rPr lang="el-GR" sz="1400" b="1" i="1" cap="small" spc="-100" dirty="0">
                  <a:effectLst/>
                  <a:latin typeface="Arial Narrow"/>
                  <a:ea typeface="Times New Roman"/>
                  <a:cs typeface="Arial"/>
                </a:rPr>
              </a:br>
              <a:endParaRPr lang="en-US" sz="1100" dirty="0">
                <a:effectLst/>
                <a:latin typeface="Arial"/>
                <a:ea typeface="Times New Roman"/>
                <a:cs typeface="Times New Roman"/>
              </a:endParaRPr>
            </a:p>
          </p:txBody>
        </p:sp>
        <p:sp>
          <p:nvSpPr>
            <p:cNvPr id="8" name="Text Box 67"/>
            <p:cNvSpPr txBox="1"/>
            <p:nvPr/>
          </p:nvSpPr>
          <p:spPr>
            <a:xfrm>
              <a:off x="1618912" y="1600200"/>
              <a:ext cx="457200" cy="2971800"/>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algn="just">
                <a:lnSpc>
                  <a:spcPct val="150000"/>
                </a:lnSpc>
                <a:spcAft>
                  <a:spcPts val="600"/>
                </a:spcAft>
              </a:pPr>
              <a:r>
                <a:rPr lang="el-GR" sz="1100" dirty="0">
                  <a:effectLst/>
                  <a:latin typeface="Arial"/>
                  <a:ea typeface="Times New Roman"/>
                  <a:cs typeface="Times New Roman"/>
                </a:rPr>
                <a:t>ΠΕΡΙΦΕΡΕΙΑΚΟ  ΕΠΙΠΕΔΟ</a:t>
              </a:r>
              <a:endParaRPr lang="en-US" sz="1100" dirty="0">
                <a:effectLst/>
                <a:latin typeface="Arial"/>
                <a:ea typeface="Times New Roman"/>
                <a:cs typeface="Times New Roman"/>
              </a:endParaRPr>
            </a:p>
          </p:txBody>
        </p:sp>
        <p:sp>
          <p:nvSpPr>
            <p:cNvPr id="15" name="Oval 14"/>
            <p:cNvSpPr/>
            <p:nvPr/>
          </p:nvSpPr>
          <p:spPr>
            <a:xfrm>
              <a:off x="2539826" y="729340"/>
              <a:ext cx="5346874" cy="6649359"/>
            </a:xfrm>
            <a:prstGeom prst="ellipse">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50000"/>
                </a:lnSpc>
                <a:spcAft>
                  <a:spcPts val="600"/>
                </a:spcAft>
              </a:pPr>
              <a:r>
                <a:rPr lang="el-GR" sz="1400" b="1" i="1" cap="small" spc="-100" dirty="0">
                  <a:effectLst/>
                  <a:latin typeface="Arial Narrow"/>
                  <a:ea typeface="Times New Roman"/>
                  <a:cs typeface="Arial"/>
                </a:rPr>
                <a:t/>
              </a:r>
              <a:br>
                <a:rPr lang="el-GR" sz="1400" b="1" i="1" cap="small" spc="-100" dirty="0">
                  <a:effectLst/>
                  <a:latin typeface="Arial Narrow"/>
                  <a:ea typeface="Times New Roman"/>
                  <a:cs typeface="Arial"/>
                </a:rPr>
              </a:br>
              <a:endParaRPr lang="en-US" sz="1100" dirty="0">
                <a:effectLst/>
                <a:latin typeface="Arial"/>
                <a:ea typeface="Times New Roman"/>
                <a:cs typeface="Times New Roman"/>
              </a:endParaRPr>
            </a:p>
            <a:p>
              <a:pPr algn="just">
                <a:lnSpc>
                  <a:spcPct val="150000"/>
                </a:lnSpc>
                <a:spcAft>
                  <a:spcPts val="600"/>
                </a:spcAft>
              </a:pPr>
              <a:r>
                <a:rPr lang="el-GR" sz="1400" b="1" i="1" cap="small" spc="-100" dirty="0">
                  <a:effectLst/>
                  <a:latin typeface="Arial Narrow"/>
                  <a:ea typeface="Times New Roman"/>
                  <a:cs typeface="Arial"/>
                </a:rPr>
                <a:t/>
              </a:r>
              <a:br>
                <a:rPr lang="el-GR" sz="1400" b="1" i="1" cap="small" spc="-100" dirty="0">
                  <a:effectLst/>
                  <a:latin typeface="Arial Narrow"/>
                  <a:ea typeface="Times New Roman"/>
                  <a:cs typeface="Arial"/>
                </a:rPr>
              </a:br>
              <a:endParaRPr lang="en-US" sz="1100" dirty="0">
                <a:effectLst/>
                <a:latin typeface="Arial"/>
                <a:ea typeface="Times New Roman"/>
                <a:cs typeface="Times New Roman"/>
              </a:endParaRPr>
            </a:p>
          </p:txBody>
        </p:sp>
        <p:sp>
          <p:nvSpPr>
            <p:cNvPr id="17" name="Text Box 66"/>
            <p:cNvSpPr txBox="1"/>
            <p:nvPr/>
          </p:nvSpPr>
          <p:spPr>
            <a:xfrm>
              <a:off x="2199007" y="1435100"/>
              <a:ext cx="463798" cy="2971800"/>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algn="just">
                <a:lnSpc>
                  <a:spcPct val="150000"/>
                </a:lnSpc>
                <a:spcAft>
                  <a:spcPts val="600"/>
                </a:spcAft>
              </a:pPr>
              <a:r>
                <a:rPr lang="el-GR" sz="1100">
                  <a:effectLst/>
                  <a:latin typeface="Arial"/>
                  <a:ea typeface="Times New Roman"/>
                  <a:cs typeface="Times New Roman"/>
                </a:rPr>
                <a:t>ΕΘΝΙΚΟ ΕΠΙΠΕΔΟ</a:t>
              </a:r>
              <a:endParaRPr lang="en-US" sz="1100">
                <a:effectLst/>
                <a:latin typeface="Arial"/>
                <a:ea typeface="Times New Roman"/>
                <a:cs typeface="Times New Roman"/>
              </a:endParaRPr>
            </a:p>
          </p:txBody>
        </p:sp>
        <p:sp>
          <p:nvSpPr>
            <p:cNvPr id="18" name="Text Box 68"/>
            <p:cNvSpPr txBox="1"/>
            <p:nvPr/>
          </p:nvSpPr>
          <p:spPr>
            <a:xfrm>
              <a:off x="860290" y="2578100"/>
              <a:ext cx="1338715" cy="1828800"/>
            </a:xfrm>
            <a:prstGeom prst="rect">
              <a:avLst/>
            </a:prstGeom>
            <a:noFill/>
            <a:ln>
              <a:noFill/>
            </a:ln>
            <a:effectLst/>
            <a:extLs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algn="just">
                <a:lnSpc>
                  <a:spcPct val="150000"/>
                </a:lnSpc>
                <a:spcAft>
                  <a:spcPts val="600"/>
                </a:spcAft>
              </a:pPr>
              <a:r>
                <a:rPr lang="el-GR" sz="1100" dirty="0">
                  <a:effectLst/>
                  <a:latin typeface="Arial"/>
                  <a:ea typeface="Times New Roman"/>
                  <a:cs typeface="Times New Roman"/>
                </a:rPr>
                <a:t>ΔΙΕΘΝΕΣ  ΕΠΙΠΕΔΟ</a:t>
              </a:r>
              <a:endParaRPr lang="en-US" sz="1100" dirty="0">
                <a:effectLst/>
                <a:latin typeface="Arial"/>
                <a:ea typeface="Times New Roman"/>
                <a:cs typeface="Times New Roman"/>
              </a:endParaRPr>
            </a:p>
          </p:txBody>
        </p:sp>
      </p:grpSp>
      <p:sp>
        <p:nvSpPr>
          <p:cNvPr id="10" name="Text Box 70"/>
          <p:cNvSpPr txBox="1"/>
          <p:nvPr/>
        </p:nvSpPr>
        <p:spPr>
          <a:xfrm>
            <a:off x="1943100" y="6088380"/>
            <a:ext cx="2286000" cy="685800"/>
          </a:xfrm>
          <a:prstGeom prst="rect">
            <a:avLst/>
          </a:prstGeom>
          <a:ln/>
          <a:extLst>
            <a:ext uri="{C572A759-6A51-4108-AA02-DFA0A04FC94B}">
              <ma14:wrappingTextBoxFlag xmlns:ma14="http://schemas.microsoft.com/office/mac/drawingml/2011/main"/>
            </a:ext>
          </a:extLst>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600"/>
              </a:spcAft>
            </a:pPr>
            <a:r>
              <a:rPr lang="el-GR" sz="1100" dirty="0">
                <a:effectLst/>
                <a:latin typeface="Arial"/>
                <a:ea typeface="Times New Roman"/>
                <a:cs typeface="Times New Roman"/>
              </a:rPr>
              <a:t>ΚΑΝΟΝΙΣΤΙΚΟΣ </a:t>
            </a:r>
            <a:br>
              <a:rPr lang="el-GR" sz="1100" dirty="0">
                <a:effectLst/>
                <a:latin typeface="Arial"/>
                <a:ea typeface="Times New Roman"/>
                <a:cs typeface="Times New Roman"/>
              </a:rPr>
            </a:br>
            <a:r>
              <a:rPr lang="el-GR" sz="1100" dirty="0">
                <a:effectLst/>
                <a:latin typeface="Arial"/>
                <a:ea typeface="Times New Roman"/>
                <a:cs typeface="Times New Roman"/>
              </a:rPr>
              <a:t>ΠΥΛΩΝΑΣ</a:t>
            </a:r>
            <a:endParaRPr lang="en-US" sz="1100" dirty="0">
              <a:effectLst/>
              <a:latin typeface="Arial"/>
              <a:ea typeface="Times New Roman"/>
              <a:cs typeface="Times New Roman"/>
            </a:endParaRPr>
          </a:p>
        </p:txBody>
      </p:sp>
      <p:sp>
        <p:nvSpPr>
          <p:cNvPr id="11" name="Text Box 71"/>
          <p:cNvSpPr txBox="1"/>
          <p:nvPr/>
        </p:nvSpPr>
        <p:spPr>
          <a:xfrm>
            <a:off x="5600700" y="6088380"/>
            <a:ext cx="2286000" cy="685800"/>
          </a:xfrm>
          <a:prstGeom prst="rect">
            <a:avLst/>
          </a:prstGeom>
          <a:ln/>
          <a:extLst>
            <a:ext uri="{C572A759-6A51-4108-AA02-DFA0A04FC94B}">
              <ma14:wrappingTextBoxFlag xmlns:ma14="http://schemas.microsoft.com/office/mac/drawingml/2011/main"/>
            </a:ext>
          </a:extLst>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600"/>
              </a:spcAft>
            </a:pPr>
            <a:r>
              <a:rPr lang="el-GR" sz="1100" dirty="0">
                <a:effectLst/>
                <a:latin typeface="Arial"/>
                <a:ea typeface="Times New Roman"/>
                <a:cs typeface="Times New Roman"/>
              </a:rPr>
              <a:t>ΓΝΩΣΤΙΚΟΣ – ΠΟΛΙΤΙΣΜΙΚΟΣ ΠΥΛΩΝΑΣ</a:t>
            </a:r>
            <a:endParaRPr lang="en-US" sz="1100" dirty="0">
              <a:effectLst/>
              <a:latin typeface="Arial"/>
              <a:ea typeface="Times New Roman"/>
              <a:cs typeface="Times New Roman"/>
            </a:endParaRPr>
          </a:p>
        </p:txBody>
      </p:sp>
      <p:sp>
        <p:nvSpPr>
          <p:cNvPr id="9" name="Text Box 69"/>
          <p:cNvSpPr txBox="1"/>
          <p:nvPr/>
        </p:nvSpPr>
        <p:spPr>
          <a:xfrm>
            <a:off x="3673209" y="1092200"/>
            <a:ext cx="2286000" cy="685800"/>
          </a:xfrm>
          <a:prstGeom prst="rect">
            <a:avLst/>
          </a:prstGeom>
          <a:ln/>
          <a:extLst>
            <a:ext uri="{C572A759-6A51-4108-AA02-DFA0A04FC94B}">
              <ma14:wrappingTextBoxFlag xmlns:ma14="http://schemas.microsoft.com/office/mac/drawingml/2011/main"/>
            </a:ext>
          </a:extLst>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600"/>
              </a:spcAft>
            </a:pPr>
            <a:r>
              <a:rPr lang="el-GR" sz="1100">
                <a:effectLst/>
                <a:latin typeface="Arial"/>
                <a:ea typeface="Times New Roman"/>
                <a:cs typeface="Times New Roman"/>
              </a:rPr>
              <a:t>ΡΥΘΜΙΣΤΙΚΟΣ </a:t>
            </a:r>
            <a:br>
              <a:rPr lang="el-GR" sz="1100">
                <a:effectLst/>
                <a:latin typeface="Arial"/>
                <a:ea typeface="Times New Roman"/>
                <a:cs typeface="Times New Roman"/>
              </a:rPr>
            </a:br>
            <a:r>
              <a:rPr lang="el-GR" sz="1100">
                <a:effectLst/>
                <a:latin typeface="Arial"/>
                <a:ea typeface="Times New Roman"/>
                <a:cs typeface="Times New Roman"/>
              </a:rPr>
              <a:t>ΠΥΛΩΝΑΣ</a:t>
            </a:r>
            <a:endParaRPr lang="en-US" sz="1100">
              <a:effectLst/>
              <a:latin typeface="Arial"/>
              <a:ea typeface="Times New Roman"/>
              <a:cs typeface="Times New Roman"/>
            </a:endParaRPr>
          </a:p>
        </p:txBody>
      </p:sp>
      <p:sp>
        <p:nvSpPr>
          <p:cNvPr id="14" name="Down Arrow 13"/>
          <p:cNvSpPr/>
          <p:nvPr/>
        </p:nvSpPr>
        <p:spPr>
          <a:xfrm>
            <a:off x="4686300" y="1778000"/>
            <a:ext cx="484505" cy="749300"/>
          </a:xfrm>
          <a:prstGeom prst="downArrow">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ight Arrow 11"/>
          <p:cNvSpPr/>
          <p:nvPr/>
        </p:nvSpPr>
        <p:spPr>
          <a:xfrm rot="19082236">
            <a:off x="2922270" y="5572760"/>
            <a:ext cx="685800" cy="457835"/>
          </a:xfrm>
          <a:prstGeom prst="rightArrow">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ight Arrow 12"/>
          <p:cNvSpPr/>
          <p:nvPr/>
        </p:nvSpPr>
        <p:spPr>
          <a:xfrm rot="2517764" flipH="1">
            <a:off x="6115050" y="5593715"/>
            <a:ext cx="748030" cy="457835"/>
          </a:xfrm>
          <a:prstGeom prst="rightArrow">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 name="Rounded Rectangle 18"/>
          <p:cNvSpPr/>
          <p:nvPr/>
        </p:nvSpPr>
        <p:spPr>
          <a:xfrm>
            <a:off x="2938251" y="2578100"/>
            <a:ext cx="3981991" cy="2971800"/>
          </a:xfrm>
          <a:prstGeom prst="roundRect">
            <a:avLst/>
          </a:prstGeom>
          <a:solidFill>
            <a:schemeClr val="accent6">
              <a:lumMod val="50000"/>
              <a:alpha val="46000"/>
            </a:schemeClr>
          </a:solidFill>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p:cNvSpPr/>
          <p:nvPr/>
        </p:nvSpPr>
        <p:spPr>
          <a:xfrm>
            <a:off x="4865903" y="4165958"/>
            <a:ext cx="1848289" cy="109240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dirty="0" smtClean="0">
                <a:latin typeface="Calibri"/>
              </a:rPr>
              <a:t>ΚΟΙΝΩΝΙΚΗ ΔΟΜΗ</a:t>
            </a:r>
            <a:endParaRPr lang="en-US" dirty="0">
              <a:latin typeface="Calibri"/>
            </a:endParaRPr>
          </a:p>
        </p:txBody>
      </p:sp>
      <p:sp>
        <p:nvSpPr>
          <p:cNvPr id="26" name="Rectangle 25"/>
          <p:cNvSpPr/>
          <p:nvPr/>
        </p:nvSpPr>
        <p:spPr>
          <a:xfrm>
            <a:off x="4865903" y="2844551"/>
            <a:ext cx="1848289" cy="1066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sz="1600" dirty="0" smtClean="0">
                <a:latin typeface="Calibri"/>
              </a:rPr>
              <a:t>ΣΥΜΜΕΤΕΧΟΝΤΕΣ</a:t>
            </a:r>
            <a:endParaRPr lang="en-US" sz="1600" dirty="0">
              <a:latin typeface="Calibri"/>
            </a:endParaRPr>
          </a:p>
        </p:txBody>
      </p:sp>
      <p:sp>
        <p:nvSpPr>
          <p:cNvPr id="27" name="Rectangle 26"/>
          <p:cNvSpPr/>
          <p:nvPr/>
        </p:nvSpPr>
        <p:spPr>
          <a:xfrm>
            <a:off x="3155923" y="2844551"/>
            <a:ext cx="1530378" cy="10668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l-GR" dirty="0" smtClean="0">
                <a:latin typeface="Calibri"/>
              </a:rPr>
              <a:t>ΣΤΟΧΟΙ</a:t>
            </a:r>
            <a:endParaRPr lang="en-US" dirty="0">
              <a:latin typeface="Calibri"/>
            </a:endParaRPr>
          </a:p>
        </p:txBody>
      </p:sp>
      <p:sp>
        <p:nvSpPr>
          <p:cNvPr id="28" name="Rectangle 27"/>
          <p:cNvSpPr/>
          <p:nvPr/>
        </p:nvSpPr>
        <p:spPr>
          <a:xfrm>
            <a:off x="3155923" y="4191560"/>
            <a:ext cx="1530377" cy="1066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dirty="0" smtClean="0">
                <a:latin typeface="Calibri"/>
              </a:rPr>
              <a:t>ΤΕΧΝΟΛΟΓΙΑ</a:t>
            </a:r>
            <a:endParaRPr lang="en-US" dirty="0">
              <a:latin typeface="Calibri"/>
            </a:endParaRPr>
          </a:p>
        </p:txBody>
      </p:sp>
      <p:sp>
        <p:nvSpPr>
          <p:cNvPr id="2" name="Right Arrow 1"/>
          <p:cNvSpPr/>
          <p:nvPr/>
        </p:nvSpPr>
        <p:spPr>
          <a:xfrm>
            <a:off x="4490986" y="3044286"/>
            <a:ext cx="471357" cy="484632"/>
          </a:xfrm>
          <a:prstGeom prst="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ight Arrow 21"/>
          <p:cNvSpPr/>
          <p:nvPr/>
        </p:nvSpPr>
        <p:spPr>
          <a:xfrm flipH="1">
            <a:off x="4538572" y="4519183"/>
            <a:ext cx="471357" cy="484632"/>
          </a:xfrm>
          <a:prstGeom prst="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ight Arrow 22"/>
          <p:cNvSpPr/>
          <p:nvPr/>
        </p:nvSpPr>
        <p:spPr>
          <a:xfrm rot="16200000" flipH="1">
            <a:off x="5481215" y="3836325"/>
            <a:ext cx="471357" cy="484632"/>
          </a:xfrm>
          <a:prstGeom prst="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ight Arrow 24"/>
          <p:cNvSpPr/>
          <p:nvPr/>
        </p:nvSpPr>
        <p:spPr>
          <a:xfrm rot="5400000" flipH="1" flipV="1">
            <a:off x="3679846" y="3720188"/>
            <a:ext cx="471357" cy="484632"/>
          </a:xfrm>
          <a:prstGeom prst="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2651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Cambria"/>
                <a:cs typeface="Cambria"/>
              </a:rPr>
              <a:t>ΤΟ ΤΕΧΝΙΚΟ ΠΕΡΙΒΑΛΛΟΝ </a:t>
            </a:r>
            <a:br>
              <a:rPr lang="el-GR" dirty="0" smtClean="0">
                <a:latin typeface="Cambria"/>
                <a:cs typeface="Cambria"/>
              </a:rPr>
            </a:br>
            <a:r>
              <a:rPr lang="el-GR" dirty="0" smtClean="0">
                <a:latin typeface="Cambria"/>
                <a:cs typeface="Cambria"/>
              </a:rPr>
              <a:t>ΤΟΥ ΕΚΠΑΙΔΕΥΤΙΚΟΥ ΣΥΣΤΗΜΑΤΟΣ</a:t>
            </a:r>
            <a:endParaRPr lang="en-US" dirty="0">
              <a:latin typeface="Cambria"/>
              <a:cs typeface="Cambria"/>
            </a:endParaRPr>
          </a:p>
        </p:txBody>
      </p:sp>
      <p:sp>
        <p:nvSpPr>
          <p:cNvPr id="3" name="Content Placeholder 2"/>
          <p:cNvSpPr>
            <a:spLocks noGrp="1"/>
          </p:cNvSpPr>
          <p:nvPr>
            <p:ph idx="1"/>
          </p:nvPr>
        </p:nvSpPr>
        <p:spPr>
          <a:xfrm>
            <a:off x="457200" y="1820072"/>
            <a:ext cx="8229600" cy="4306092"/>
          </a:xfrm>
        </p:spPr>
        <p:txBody>
          <a:bodyPr>
            <a:normAutofit fontScale="92500" lnSpcReduction="10000"/>
          </a:bodyPr>
          <a:lstStyle/>
          <a:p>
            <a:r>
              <a:rPr lang="el-GR" dirty="0">
                <a:latin typeface="Cambria"/>
                <a:cs typeface="Cambria"/>
              </a:rPr>
              <a:t>Το τεχνικό περιβάλλον </a:t>
            </a:r>
            <a:r>
              <a:rPr lang="el-GR" dirty="0" smtClean="0">
                <a:latin typeface="Cambria"/>
                <a:cs typeface="Cambria"/>
              </a:rPr>
              <a:t>περιλαμβάνει </a:t>
            </a:r>
            <a:r>
              <a:rPr lang="el-GR" dirty="0">
                <a:latin typeface="Cambria"/>
                <a:cs typeface="Cambria"/>
              </a:rPr>
              <a:t>την «υλική διάσταση» του θεσμού της </a:t>
            </a:r>
            <a:r>
              <a:rPr lang="el-GR" dirty="0" smtClean="0">
                <a:latin typeface="Cambria"/>
                <a:cs typeface="Cambria"/>
              </a:rPr>
              <a:t>εκπαίδευσης «</a:t>
            </a:r>
            <a:r>
              <a:rPr lang="el-GR" dirty="0">
                <a:latin typeface="Cambria"/>
                <a:cs typeface="Cambria"/>
              </a:rPr>
              <a:t>το σύνολο των «πόρων» και των «πληροφοριών», από τις οποίες αντλεί ο θεσμός για την ανάπτυξή του</a:t>
            </a:r>
            <a:r>
              <a:rPr lang="el-GR" dirty="0" smtClean="0">
                <a:latin typeface="Cambria"/>
                <a:cs typeface="Cambria"/>
              </a:rPr>
              <a:t>». </a:t>
            </a:r>
          </a:p>
          <a:p>
            <a:r>
              <a:rPr lang="el-GR" dirty="0">
                <a:latin typeface="Cambria"/>
                <a:cs typeface="Cambria"/>
              </a:rPr>
              <a:t>Δ</a:t>
            </a:r>
            <a:r>
              <a:rPr lang="el-GR" dirty="0" smtClean="0">
                <a:latin typeface="Cambria"/>
                <a:cs typeface="Cambria"/>
              </a:rPr>
              <a:t>ιαμορφώνεται </a:t>
            </a:r>
            <a:r>
              <a:rPr lang="el-GR" dirty="0">
                <a:latin typeface="Cambria"/>
                <a:cs typeface="Cambria"/>
              </a:rPr>
              <a:t>κυρίως από την χρηματοδότηση των εθνικών κυβερνήσεων και των περιφερειακών </a:t>
            </a:r>
            <a:r>
              <a:rPr lang="el-GR" dirty="0" smtClean="0">
                <a:latin typeface="Cambria"/>
                <a:cs typeface="Cambria"/>
              </a:rPr>
              <a:t>αρχών. </a:t>
            </a:r>
          </a:p>
          <a:p>
            <a:r>
              <a:rPr lang="el-GR" dirty="0" smtClean="0">
                <a:latin typeface="Cambria"/>
                <a:cs typeface="Cambria"/>
              </a:rPr>
              <a:t>Σε κάποιες </a:t>
            </a:r>
            <a:r>
              <a:rPr lang="el-GR" dirty="0">
                <a:latin typeface="Cambria"/>
                <a:cs typeface="Cambria"/>
              </a:rPr>
              <a:t>περιπτώσεις </a:t>
            </a:r>
            <a:r>
              <a:rPr lang="el-GR" dirty="0" smtClean="0">
                <a:latin typeface="Cambria"/>
                <a:cs typeface="Cambria"/>
              </a:rPr>
              <a:t>οι </a:t>
            </a:r>
            <a:r>
              <a:rPr lang="el-GR" dirty="0">
                <a:latin typeface="Cambria"/>
                <a:cs typeface="Cambria"/>
              </a:rPr>
              <a:t>υλικοί </a:t>
            </a:r>
            <a:r>
              <a:rPr lang="el-GR" dirty="0" smtClean="0">
                <a:latin typeface="Cambria"/>
                <a:cs typeface="Cambria"/>
              </a:rPr>
              <a:t>πόροι ορισμένων ιδρυμάτων,  κυρίως των πανεπιστημίων(έρευνα), </a:t>
            </a:r>
            <a:r>
              <a:rPr lang="el-GR" dirty="0">
                <a:latin typeface="Cambria"/>
                <a:cs typeface="Cambria"/>
              </a:rPr>
              <a:t>είναι δυνατόν να προέρχονται από </a:t>
            </a:r>
            <a:r>
              <a:rPr lang="el-GR" dirty="0" smtClean="0">
                <a:latin typeface="Cambria"/>
                <a:cs typeface="Cambria"/>
              </a:rPr>
              <a:t>διεθνείς </a:t>
            </a:r>
            <a:r>
              <a:rPr lang="el-GR" dirty="0">
                <a:latin typeface="Cambria"/>
                <a:cs typeface="Cambria"/>
              </a:rPr>
              <a:t>ή </a:t>
            </a:r>
            <a:r>
              <a:rPr lang="el-GR" dirty="0" smtClean="0">
                <a:latin typeface="Cambria"/>
                <a:cs typeface="Cambria"/>
              </a:rPr>
              <a:t>υπερεθνικούς </a:t>
            </a:r>
            <a:r>
              <a:rPr lang="el-GR" dirty="0">
                <a:latin typeface="Cambria"/>
                <a:cs typeface="Cambria"/>
              </a:rPr>
              <a:t>οργανισμούς </a:t>
            </a:r>
            <a:r>
              <a:rPr lang="el-GR" dirty="0" smtClean="0">
                <a:latin typeface="Cambria"/>
                <a:cs typeface="Cambria"/>
              </a:rPr>
              <a:t>ή τον ιδιωτικό τομέα. </a:t>
            </a:r>
          </a:p>
          <a:p>
            <a:r>
              <a:rPr lang="el-GR" dirty="0">
                <a:latin typeface="Cambria"/>
                <a:cs typeface="Cambria"/>
              </a:rPr>
              <a:t>Μ</a:t>
            </a:r>
            <a:r>
              <a:rPr lang="el-GR" dirty="0" smtClean="0">
                <a:latin typeface="Cambria"/>
                <a:cs typeface="Cambria"/>
              </a:rPr>
              <a:t>έρος των </a:t>
            </a:r>
            <a:r>
              <a:rPr lang="el-GR" dirty="0">
                <a:latin typeface="Cambria"/>
                <a:cs typeface="Cambria"/>
              </a:rPr>
              <a:t>υλικών πόρων είναι δυνατόν να προέρχεται από τους ίδιους τους </a:t>
            </a:r>
            <a:r>
              <a:rPr lang="el-GR" dirty="0" smtClean="0">
                <a:latin typeface="Cambria"/>
                <a:cs typeface="Cambria"/>
              </a:rPr>
              <a:t>φοιτητές (διδάκτρα). </a:t>
            </a:r>
            <a:endParaRPr lang="en-US" dirty="0">
              <a:latin typeface="Cambria"/>
              <a:cs typeface="Cambria"/>
            </a:endParaRPr>
          </a:p>
        </p:txBody>
      </p:sp>
    </p:spTree>
    <p:extLst>
      <p:ext uri="{BB962C8B-B14F-4D97-AF65-F5344CB8AC3E}">
        <p14:creationId xmlns:p14="http://schemas.microsoft.com/office/powerpoint/2010/main" val="636531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Cambria"/>
                <a:cs typeface="Cambria"/>
              </a:rPr>
              <a:t>ΤΟ ΘΕΣΜΙΚΟ ΠΕΡΙΒΑΛΛΟΝ </a:t>
            </a:r>
            <a:br>
              <a:rPr lang="el-GR" dirty="0" smtClean="0">
                <a:latin typeface="Cambria"/>
                <a:cs typeface="Cambria"/>
              </a:rPr>
            </a:br>
            <a:r>
              <a:rPr lang="el-GR" dirty="0" smtClean="0">
                <a:latin typeface="Cambria"/>
                <a:cs typeface="Cambria"/>
              </a:rPr>
              <a:t>ΤΟΥ ΕΚΠΑΙΔΕΥΤΙΚΟΥ ΣΥΣΤΗΜΑΤΟΣ</a:t>
            </a:r>
            <a:endParaRPr lang="en-US" dirty="0">
              <a:latin typeface="Cambria"/>
              <a:cs typeface="Cambria"/>
            </a:endParaRPr>
          </a:p>
        </p:txBody>
      </p:sp>
      <p:sp>
        <p:nvSpPr>
          <p:cNvPr id="3" name="Content Placeholder 2"/>
          <p:cNvSpPr>
            <a:spLocks noGrp="1"/>
          </p:cNvSpPr>
          <p:nvPr>
            <p:ph idx="1"/>
          </p:nvPr>
        </p:nvSpPr>
        <p:spPr>
          <a:xfrm>
            <a:off x="457200" y="2184400"/>
            <a:ext cx="8229600" cy="3941763"/>
          </a:xfrm>
        </p:spPr>
        <p:txBody>
          <a:bodyPr>
            <a:normAutofit/>
          </a:bodyPr>
          <a:lstStyle/>
          <a:p>
            <a:r>
              <a:rPr lang="el-GR" dirty="0">
                <a:latin typeface="Cambria"/>
                <a:cs typeface="Cambria"/>
              </a:rPr>
              <a:t>Το θεσμικό περιβάλλον των </a:t>
            </a:r>
            <a:r>
              <a:rPr lang="el-GR" dirty="0" smtClean="0">
                <a:latin typeface="Cambria"/>
                <a:cs typeface="Cambria"/>
              </a:rPr>
              <a:t>εκπαιδευτικών συστημάτων </a:t>
            </a:r>
            <a:r>
              <a:rPr lang="el-GR" dirty="0">
                <a:latin typeface="Cambria"/>
                <a:cs typeface="Cambria"/>
              </a:rPr>
              <a:t>περιλαμβάνει τα συμβολικά στοιχεία και τις κοινωνικές δραστηριότητες που ενσωματώνονται στο θεσμό της </a:t>
            </a:r>
            <a:r>
              <a:rPr lang="el-GR" dirty="0" smtClean="0">
                <a:latin typeface="Cambria"/>
                <a:cs typeface="Cambria"/>
              </a:rPr>
              <a:t>εκπαίδευσης </a:t>
            </a:r>
            <a:r>
              <a:rPr lang="el-GR" dirty="0">
                <a:latin typeface="Cambria"/>
                <a:cs typeface="Cambria"/>
              </a:rPr>
              <a:t>και συγκεκριμενοποιούνται μέσα από τη δράση των επιμέρους θεσμικών πυλώνων. </a:t>
            </a:r>
            <a:endParaRPr lang="en-US" dirty="0">
              <a:latin typeface="Cambria"/>
              <a:cs typeface="Cambria"/>
            </a:endParaRPr>
          </a:p>
        </p:txBody>
      </p:sp>
    </p:spTree>
    <p:extLst>
      <p:ext uri="{BB962C8B-B14F-4D97-AF65-F5344CB8AC3E}">
        <p14:creationId xmlns:p14="http://schemas.microsoft.com/office/powerpoint/2010/main" val="2394823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latin typeface="Cambria"/>
                <a:cs typeface="Cambria"/>
              </a:rPr>
              <a:t>Ο ΡΥΘΜΙΣΤΙΚΟΣ ΠΥΛΩΝΑΣ</a:t>
            </a:r>
            <a:endParaRPr lang="en-US" dirty="0">
              <a:latin typeface="Cambria"/>
              <a:cs typeface="Cambria"/>
            </a:endParaRPr>
          </a:p>
        </p:txBody>
      </p:sp>
      <p:sp>
        <p:nvSpPr>
          <p:cNvPr id="3" name="Content Placeholder 2"/>
          <p:cNvSpPr>
            <a:spLocks noGrp="1"/>
          </p:cNvSpPr>
          <p:nvPr>
            <p:ph idx="1"/>
          </p:nvPr>
        </p:nvSpPr>
        <p:spPr/>
        <p:txBody>
          <a:bodyPr>
            <a:normAutofit/>
          </a:bodyPr>
          <a:lstStyle/>
          <a:p>
            <a:r>
              <a:rPr lang="el-GR" dirty="0">
                <a:latin typeface="Cambria"/>
                <a:cs typeface="Cambria"/>
              </a:rPr>
              <a:t>αφορά στην «ικανότητα του θεσμικού περιβάλλοντος να επιβάλλει κανόνες, να </a:t>
            </a:r>
            <a:r>
              <a:rPr lang="el-GR" dirty="0" smtClean="0">
                <a:latin typeface="Cambria"/>
                <a:cs typeface="Cambria"/>
              </a:rPr>
              <a:t>ελέγχει </a:t>
            </a:r>
            <a:r>
              <a:rPr lang="el-GR" dirty="0">
                <a:latin typeface="Cambria"/>
                <a:cs typeface="Cambria"/>
              </a:rPr>
              <a:t>τη συμμόρφωση της δράσης των ατομικών και συλλογικών υποκειμένων σύμφωνα με αυτούς </a:t>
            </a:r>
            <a:r>
              <a:rPr lang="el-GR" dirty="0" smtClean="0">
                <a:latin typeface="Cambria"/>
                <a:cs typeface="Cambria"/>
              </a:rPr>
              <a:t> να χειρίζεται τα κίνητρα ή </a:t>
            </a:r>
            <a:r>
              <a:rPr lang="el-GR" dirty="0">
                <a:latin typeface="Cambria"/>
                <a:cs typeface="Cambria"/>
              </a:rPr>
              <a:t>τις κυρώσεις </a:t>
            </a:r>
            <a:r>
              <a:rPr lang="el-GR" dirty="0" smtClean="0">
                <a:latin typeface="Cambria"/>
                <a:cs typeface="Cambria"/>
              </a:rPr>
              <a:t>–επιβράβευση ή τιμωρία </a:t>
            </a:r>
            <a:r>
              <a:rPr lang="el-GR" dirty="0">
                <a:latin typeface="Cambria"/>
                <a:cs typeface="Cambria"/>
              </a:rPr>
              <a:t>– σε μια προσπάθεια να επηρεάσει τη μελλοντική δράση ή συμπεριφορά</a:t>
            </a:r>
            <a:r>
              <a:rPr lang="el-GR" dirty="0" smtClean="0">
                <a:latin typeface="Cambria"/>
                <a:cs typeface="Cambria"/>
              </a:rPr>
              <a:t>»</a:t>
            </a:r>
          </a:p>
          <a:p>
            <a:r>
              <a:rPr lang="el-GR" dirty="0">
                <a:latin typeface="Cambria"/>
                <a:cs typeface="Cambria"/>
              </a:rPr>
              <a:t>Ο</a:t>
            </a:r>
            <a:r>
              <a:rPr lang="el-GR" dirty="0" smtClean="0">
                <a:latin typeface="Cambria"/>
                <a:cs typeface="Cambria"/>
              </a:rPr>
              <a:t>ι νόμοι, αποφάσεις, εγκύκλοι</a:t>
            </a:r>
            <a:r>
              <a:rPr lang="el-GR" dirty="0">
                <a:latin typeface="Cambria"/>
                <a:cs typeface="Cambria"/>
              </a:rPr>
              <a:t> </a:t>
            </a:r>
            <a:r>
              <a:rPr lang="el-GR" dirty="0" smtClean="0">
                <a:latin typeface="Cambria"/>
                <a:cs typeface="Cambria"/>
              </a:rPr>
              <a:t>και </a:t>
            </a:r>
            <a:r>
              <a:rPr lang="el-GR" dirty="0">
                <a:latin typeface="Cambria"/>
                <a:cs typeface="Cambria"/>
              </a:rPr>
              <a:t>κανονισμοί </a:t>
            </a:r>
            <a:r>
              <a:rPr lang="el-GR" dirty="0" smtClean="0">
                <a:latin typeface="Cambria"/>
                <a:cs typeface="Cambria"/>
              </a:rPr>
              <a:t>κάθε είδους αποτελούν </a:t>
            </a:r>
            <a:r>
              <a:rPr lang="el-GR" dirty="0">
                <a:latin typeface="Cambria"/>
                <a:cs typeface="Cambria"/>
              </a:rPr>
              <a:t>σημαντικά στοιχεία του ρυθμιστικού πυλώνα </a:t>
            </a:r>
            <a:endParaRPr lang="en-US" dirty="0">
              <a:latin typeface="Cambria"/>
              <a:cs typeface="Cambria"/>
            </a:endParaRPr>
          </a:p>
        </p:txBody>
      </p:sp>
    </p:spTree>
    <p:extLst>
      <p:ext uri="{BB962C8B-B14F-4D97-AF65-F5344CB8AC3E}">
        <p14:creationId xmlns:p14="http://schemas.microsoft.com/office/powerpoint/2010/main" val="3048318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97543" y="966957"/>
            <a:ext cx="8091630" cy="5527683"/>
          </a:xfrm>
        </p:spPr>
        <p:txBody>
          <a:bodyPr>
            <a:normAutofit lnSpcReduction="10000"/>
          </a:bodyPr>
          <a:lstStyle/>
          <a:p>
            <a:r>
              <a:rPr lang="el-GR" dirty="0">
                <a:latin typeface="Cambria"/>
                <a:cs typeface="Cambria"/>
              </a:rPr>
              <a:t>ο ρυθμιστικός πυλώνας αναφέρεται στις σχέσεις κράτους και </a:t>
            </a:r>
            <a:r>
              <a:rPr lang="el-GR" dirty="0" smtClean="0">
                <a:latin typeface="Cambria"/>
                <a:cs typeface="Cambria"/>
              </a:rPr>
              <a:t>εκπαιδευτικού συστήματος, στον </a:t>
            </a:r>
            <a:r>
              <a:rPr lang="el-GR" dirty="0">
                <a:latin typeface="Cambria"/>
                <a:cs typeface="Cambria"/>
              </a:rPr>
              <a:t>τρόπο και το βαθμό ελέγχου του </a:t>
            </a:r>
            <a:r>
              <a:rPr lang="el-GR" dirty="0" smtClean="0">
                <a:latin typeface="Cambria"/>
                <a:cs typeface="Cambria"/>
              </a:rPr>
              <a:t>εκπαιδευτικού συστήματος </a:t>
            </a:r>
            <a:r>
              <a:rPr lang="el-GR" dirty="0">
                <a:latin typeface="Cambria"/>
                <a:cs typeface="Cambria"/>
              </a:rPr>
              <a:t>από το κράτος.</a:t>
            </a:r>
            <a:r>
              <a:rPr lang="en-US" dirty="0">
                <a:latin typeface="Cambria"/>
                <a:cs typeface="Cambria"/>
              </a:rPr>
              <a:t> </a:t>
            </a:r>
            <a:endParaRPr lang="el-GR" dirty="0" smtClean="0">
              <a:latin typeface="Cambria"/>
              <a:cs typeface="Cambria"/>
            </a:endParaRPr>
          </a:p>
          <a:p>
            <a:r>
              <a:rPr lang="el-GR" dirty="0" smtClean="0">
                <a:latin typeface="Cambria"/>
                <a:cs typeface="Cambria"/>
              </a:rPr>
              <a:t>νέοι </a:t>
            </a:r>
            <a:r>
              <a:rPr lang="el-GR" dirty="0">
                <a:latin typeface="Cambria"/>
                <a:cs typeface="Cambria"/>
              </a:rPr>
              <a:t>νόμοι και ρυθμίσεις που αφορούν τη λειτουργία </a:t>
            </a:r>
            <a:r>
              <a:rPr lang="el-GR" dirty="0" smtClean="0">
                <a:latin typeface="Cambria"/>
                <a:cs typeface="Cambria"/>
              </a:rPr>
              <a:t>των εκπαιδευτικών μονάδων μπορούν </a:t>
            </a:r>
            <a:r>
              <a:rPr lang="el-GR" dirty="0">
                <a:latin typeface="Cambria"/>
                <a:cs typeface="Cambria"/>
              </a:rPr>
              <a:t>να νοηθούν ως μεταβολές στο ρυθμιστικό πυλώνα της </a:t>
            </a:r>
            <a:r>
              <a:rPr lang="el-GR" dirty="0" smtClean="0">
                <a:latin typeface="Cambria"/>
                <a:cs typeface="Cambria"/>
              </a:rPr>
              <a:t>εκπαίδευσης</a:t>
            </a:r>
          </a:p>
          <a:p>
            <a:r>
              <a:rPr lang="el-GR" dirty="0">
                <a:latin typeface="Cambria"/>
                <a:cs typeface="Cambria"/>
              </a:rPr>
              <a:t>διάφοροι αναλυτές επισημαίνουν τη διάσταση ανάμεσα στην υποχρεωτική φύση των νόμων και τις κανονιστικές και πολιτιστικές–γνωστικές τους διαστάσεις. Πολλοί νόμοι είναι αμφιλεγόμενοι, ενώ άλλοι ασαφείς σε βαθμό που δεν είναι δυνατόν να αποτελέσουν βάση για την διαμόρφωση της ανθρώπινης συμπεριφοράς. </a:t>
            </a:r>
            <a:endParaRPr lang="el-GR" dirty="0" smtClean="0">
              <a:latin typeface="Cambria"/>
              <a:cs typeface="Cambria"/>
            </a:endParaRPr>
          </a:p>
          <a:p>
            <a:r>
              <a:rPr lang="el-GR" dirty="0" smtClean="0">
                <a:latin typeface="Cambria"/>
                <a:cs typeface="Cambria"/>
              </a:rPr>
              <a:t>Πρέπει </a:t>
            </a:r>
            <a:r>
              <a:rPr lang="el-GR" dirty="0">
                <a:latin typeface="Cambria"/>
                <a:cs typeface="Cambria"/>
              </a:rPr>
              <a:t>σε κάθε περίπτωση να εξετάζεται η λειτουργία των νόμων και ο βαθμός αλληλεπίδρασής τους με τους άλλους θεσμικούς πυλώνες</a:t>
            </a:r>
            <a:r>
              <a:rPr lang="el-GR" dirty="0"/>
              <a:t>. </a:t>
            </a:r>
            <a:r>
              <a:rPr lang="en-US" dirty="0" smtClean="0">
                <a:latin typeface="Cambria"/>
                <a:cs typeface="Cambria"/>
              </a:rPr>
              <a:t> </a:t>
            </a:r>
            <a:endParaRPr lang="en-US" dirty="0">
              <a:latin typeface="Cambria"/>
              <a:cs typeface="Cambria"/>
            </a:endParaRPr>
          </a:p>
        </p:txBody>
      </p:sp>
    </p:spTree>
    <p:extLst>
      <p:ext uri="{BB962C8B-B14F-4D97-AF65-F5344CB8AC3E}">
        <p14:creationId xmlns:p14="http://schemas.microsoft.com/office/powerpoint/2010/main" val="3919602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Cambria"/>
                <a:cs typeface="Cambria"/>
              </a:rPr>
              <a:t>Ο </a:t>
            </a:r>
            <a:r>
              <a:rPr lang="el-GR" dirty="0" smtClean="0">
                <a:latin typeface="Cambria"/>
                <a:cs typeface="Cambria"/>
              </a:rPr>
              <a:t>ΚΑΝΟΝΙΣΤΙΚΟΣ </a:t>
            </a:r>
            <a:r>
              <a:rPr lang="el-GR" dirty="0">
                <a:latin typeface="Cambria"/>
                <a:cs typeface="Cambria"/>
              </a:rPr>
              <a:t>ΠΥΛΩΝΑΣ</a:t>
            </a:r>
            <a:endParaRPr lang="en-US" dirty="0"/>
          </a:p>
        </p:txBody>
      </p:sp>
      <p:sp>
        <p:nvSpPr>
          <p:cNvPr id="3" name="Content Placeholder 2"/>
          <p:cNvSpPr>
            <a:spLocks noGrp="1"/>
          </p:cNvSpPr>
          <p:nvPr>
            <p:ph idx="1"/>
          </p:nvPr>
        </p:nvSpPr>
        <p:spPr/>
        <p:txBody>
          <a:bodyPr>
            <a:normAutofit/>
          </a:bodyPr>
          <a:lstStyle/>
          <a:p>
            <a:r>
              <a:rPr lang="el-GR" dirty="0">
                <a:latin typeface="Cambria"/>
                <a:cs typeface="Cambria"/>
              </a:rPr>
              <a:t>Ε</a:t>
            </a:r>
            <a:r>
              <a:rPr lang="el-GR" dirty="0" smtClean="0">
                <a:latin typeface="Cambria"/>
                <a:cs typeface="Cambria"/>
              </a:rPr>
              <a:t>νσωματώνει </a:t>
            </a:r>
            <a:r>
              <a:rPr lang="el-GR" dirty="0">
                <a:latin typeface="Cambria"/>
                <a:cs typeface="Cambria"/>
              </a:rPr>
              <a:t>αξίες, αντιλήψεις και στάσεις και περιλαμβάνει </a:t>
            </a:r>
            <a:r>
              <a:rPr lang="el-GR" dirty="0" smtClean="0">
                <a:latin typeface="Cambria"/>
                <a:cs typeface="Cambria"/>
              </a:rPr>
              <a:t>περισσότερο </a:t>
            </a:r>
            <a:r>
              <a:rPr lang="el-GR" dirty="0">
                <a:latin typeface="Cambria"/>
                <a:cs typeface="Cambria"/>
              </a:rPr>
              <a:t>ή λιγότερο τυπικούς κανόνες και πρότυπα συμπεριφοράς, τα οποία εισάγουν μια περιγραφική, αξιολογική και εν τέλει υποχρεωτική διάσταση στην κοινωνική δράση. </a:t>
            </a:r>
            <a:endParaRPr lang="el-GR" dirty="0" smtClean="0">
              <a:latin typeface="Cambria"/>
              <a:cs typeface="Cambria"/>
            </a:endParaRPr>
          </a:p>
          <a:p>
            <a:r>
              <a:rPr lang="el-GR" dirty="0" smtClean="0">
                <a:latin typeface="Cambria"/>
                <a:cs typeface="Cambria"/>
              </a:rPr>
              <a:t>Η </a:t>
            </a:r>
            <a:r>
              <a:rPr lang="el-GR" dirty="0">
                <a:latin typeface="Cambria"/>
                <a:cs typeface="Cambria"/>
              </a:rPr>
              <a:t>βάση της νομιμοποίησής του κανονιστικού πυλώνα είναι κυρίως ηθική και εδράζεται στην «κοινωνική υποχρέωση» </a:t>
            </a:r>
            <a:endParaRPr lang="el-GR" dirty="0" smtClean="0">
              <a:latin typeface="Cambria"/>
              <a:cs typeface="Cambria"/>
            </a:endParaRPr>
          </a:p>
          <a:p>
            <a:r>
              <a:rPr lang="el-GR" dirty="0" smtClean="0">
                <a:latin typeface="Cambria"/>
                <a:cs typeface="Cambria"/>
              </a:rPr>
              <a:t>Τα άτομα </a:t>
            </a:r>
            <a:r>
              <a:rPr lang="el-GR" dirty="0">
                <a:latin typeface="Cambria"/>
                <a:cs typeface="Cambria"/>
              </a:rPr>
              <a:t>και οι οργανισμοί </a:t>
            </a:r>
            <a:r>
              <a:rPr lang="el-GR" dirty="0" smtClean="0">
                <a:latin typeface="Cambria"/>
                <a:cs typeface="Cambria"/>
              </a:rPr>
              <a:t>συμμορφώνονται </a:t>
            </a:r>
            <a:r>
              <a:rPr lang="el-GR" dirty="0">
                <a:latin typeface="Cambria"/>
                <a:cs typeface="Cambria"/>
              </a:rPr>
              <a:t>προς τους «κανόνες του παιχνιδιού</a:t>
            </a:r>
            <a:r>
              <a:rPr lang="el-GR" dirty="0" smtClean="0">
                <a:latin typeface="Cambria"/>
                <a:cs typeface="Cambria"/>
              </a:rPr>
              <a:t>», </a:t>
            </a:r>
            <a:r>
              <a:rPr lang="el-GR" dirty="0">
                <a:latin typeface="Cambria"/>
                <a:cs typeface="Cambria"/>
              </a:rPr>
              <a:t>διαμορφώνουν συγκεκριμένους στόχους </a:t>
            </a:r>
            <a:r>
              <a:rPr lang="el-GR" dirty="0" smtClean="0">
                <a:latin typeface="Cambria"/>
                <a:cs typeface="Cambria"/>
              </a:rPr>
              <a:t>και </a:t>
            </a:r>
            <a:r>
              <a:rPr lang="el-GR" dirty="0">
                <a:latin typeface="Cambria"/>
                <a:cs typeface="Cambria"/>
              </a:rPr>
              <a:t>καθορίζουν τους ηθικά παραδεκτούς τρόπους για την επίτευξή τους</a:t>
            </a:r>
            <a:r>
              <a:rPr lang="en-US" dirty="0">
                <a:latin typeface="Cambria"/>
                <a:cs typeface="Cambria"/>
              </a:rPr>
              <a:t> </a:t>
            </a:r>
          </a:p>
        </p:txBody>
      </p:sp>
    </p:spTree>
    <p:extLst>
      <p:ext uri="{BB962C8B-B14F-4D97-AF65-F5344CB8AC3E}">
        <p14:creationId xmlns:p14="http://schemas.microsoft.com/office/powerpoint/2010/main" val="2460716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4294967295"/>
          </p:nvPr>
        </p:nvSpPr>
        <p:spPr>
          <a:xfrm>
            <a:off x="340424" y="510667"/>
            <a:ext cx="8229600" cy="5997068"/>
          </a:xfrm>
        </p:spPr>
        <p:txBody>
          <a:bodyPr>
            <a:normAutofit fontScale="92500"/>
          </a:bodyPr>
          <a:lstStyle/>
          <a:p>
            <a:r>
              <a:rPr lang="el-GR" dirty="0">
                <a:latin typeface="Cambria"/>
                <a:cs typeface="Cambria"/>
              </a:rPr>
              <a:t>τα κανονιστικά πρότυπα συμπεριφοράς και οι αξίες που ενσωματώνονται στον κανονιστικό πυλώνα συνήθως αντανακλούν τις </a:t>
            </a:r>
            <a:r>
              <a:rPr lang="el-GR" dirty="0" smtClean="0">
                <a:latin typeface="Cambria"/>
                <a:cs typeface="Cambria"/>
              </a:rPr>
              <a:t>κυρίαρχες στάσεις </a:t>
            </a:r>
            <a:r>
              <a:rPr lang="el-GR" dirty="0">
                <a:latin typeface="Cambria"/>
                <a:cs typeface="Cambria"/>
              </a:rPr>
              <a:t>και τις απόψεις </a:t>
            </a:r>
            <a:r>
              <a:rPr lang="el-GR" dirty="0" smtClean="0">
                <a:latin typeface="Cambria"/>
                <a:cs typeface="Cambria"/>
              </a:rPr>
              <a:t>για </a:t>
            </a:r>
            <a:r>
              <a:rPr lang="el-GR" dirty="0">
                <a:latin typeface="Cambria"/>
                <a:cs typeface="Cambria"/>
              </a:rPr>
              <a:t>τον τρόπο </a:t>
            </a:r>
            <a:r>
              <a:rPr lang="el-GR" dirty="0" smtClean="0">
                <a:latin typeface="Cambria"/>
                <a:cs typeface="Cambria"/>
              </a:rPr>
              <a:t>λειτουργίας του εκπαιδευτικού συστήματος και τον τρόπο άσκησης του επαγγέλματος του εκπαιδευτικού</a:t>
            </a:r>
          </a:p>
          <a:p>
            <a:r>
              <a:rPr lang="el-GR" dirty="0">
                <a:latin typeface="Cambria"/>
                <a:cs typeface="Cambria"/>
              </a:rPr>
              <a:t>Οι απόψεις για τον ενδεδειγμένο τρόπο συμπεριφοράς δεν αποτελούν απλές προσδοκίες </a:t>
            </a:r>
            <a:r>
              <a:rPr lang="el-GR" dirty="0" smtClean="0">
                <a:latin typeface="Cambria"/>
                <a:cs typeface="Cambria"/>
              </a:rPr>
              <a:t>για </a:t>
            </a:r>
            <a:r>
              <a:rPr lang="el-GR" dirty="0">
                <a:latin typeface="Cambria"/>
                <a:cs typeface="Cambria"/>
              </a:rPr>
              <a:t>τον πιθανό τρόπο αντίδρασης σε μια </a:t>
            </a:r>
            <a:r>
              <a:rPr lang="el-GR" dirty="0" smtClean="0">
                <a:latin typeface="Cambria"/>
                <a:cs typeface="Cambria"/>
              </a:rPr>
              <a:t>κατάσταση </a:t>
            </a:r>
            <a:r>
              <a:rPr lang="el-GR" dirty="0">
                <a:latin typeface="Cambria"/>
                <a:cs typeface="Cambria"/>
              </a:rPr>
              <a:t>αλλά </a:t>
            </a:r>
            <a:r>
              <a:rPr lang="el-GR" dirty="0" smtClean="0">
                <a:latin typeface="Cambria"/>
                <a:cs typeface="Cambria"/>
              </a:rPr>
              <a:t>επιταγές</a:t>
            </a:r>
            <a:r>
              <a:rPr lang="el-GR" dirty="0">
                <a:latin typeface="Cambria"/>
                <a:cs typeface="Cambria"/>
              </a:rPr>
              <a:t>, για τον τρόπο με τον οποίο ο φορέας ενός ρόλου οφείλει να συμπεριφέρεται. </a:t>
            </a:r>
            <a:endParaRPr lang="el-GR" dirty="0" smtClean="0">
              <a:latin typeface="Cambria"/>
              <a:cs typeface="Cambria"/>
            </a:endParaRPr>
          </a:p>
          <a:p>
            <a:r>
              <a:rPr lang="el-GR" dirty="0" smtClean="0">
                <a:latin typeface="Cambria"/>
                <a:cs typeface="Cambria"/>
              </a:rPr>
              <a:t>Οι </a:t>
            </a:r>
            <a:r>
              <a:rPr lang="el-GR" dirty="0">
                <a:latin typeface="Cambria"/>
                <a:cs typeface="Cambria"/>
              </a:rPr>
              <a:t>προσδοκίες άλλων σημαντικών δρώντων υποκειμένων (ή παικτών) είναι τόσο ισχυρές που περιορίζουν τη δράση στα πλαίσια ενός κοινωνικού ρόλου σε σημείο που ο φορέας του ρόλου είναι δυνατόν να την εκλάβει ως εξωτερική πίεση. </a:t>
            </a:r>
            <a:endParaRPr lang="el-GR" dirty="0" smtClean="0">
              <a:latin typeface="Cambria"/>
              <a:cs typeface="Cambria"/>
            </a:endParaRPr>
          </a:p>
          <a:p>
            <a:r>
              <a:rPr lang="el-GR" dirty="0" smtClean="0">
                <a:latin typeface="Cambria"/>
                <a:cs typeface="Cambria"/>
              </a:rPr>
              <a:t>Στην </a:t>
            </a:r>
            <a:r>
              <a:rPr lang="el-GR" dirty="0">
                <a:latin typeface="Cambria"/>
                <a:cs typeface="Cambria"/>
              </a:rPr>
              <a:t>περίπτωση αυτή τα κανονιστικά πρότυπα συμπεριφοράς είναι δυνατόν να συνδέονται με τη διαμόρφωση περισσότερο ή λιγότερο τυπικών (ή άτυπων) ιεραρχιών και την κατανομή δύναμης και εξουσίας στα πλαίσια του</a:t>
            </a:r>
            <a:r>
              <a:rPr lang="en-US" dirty="0">
                <a:latin typeface="Cambria"/>
                <a:cs typeface="Cambria"/>
              </a:rPr>
              <a:t> </a:t>
            </a:r>
          </a:p>
        </p:txBody>
      </p:sp>
    </p:spTree>
    <p:extLst>
      <p:ext uri="{BB962C8B-B14F-4D97-AF65-F5344CB8AC3E}">
        <p14:creationId xmlns:p14="http://schemas.microsoft.com/office/powerpoint/2010/main" val="1011091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latin typeface="Cambria"/>
                <a:cs typeface="Cambria"/>
              </a:rPr>
              <a:t>Ο </a:t>
            </a:r>
            <a:r>
              <a:rPr lang="el-GR" dirty="0" smtClean="0">
                <a:latin typeface="Cambria"/>
                <a:cs typeface="Cambria"/>
              </a:rPr>
              <a:t>γΝΩΣΤΙΚΟΣ ΠΟΛΙΤΙΣΜΙΚΟΣ </a:t>
            </a:r>
            <a:r>
              <a:rPr lang="el-GR" dirty="0">
                <a:latin typeface="Cambria"/>
                <a:cs typeface="Cambria"/>
              </a:rPr>
              <a:t>ΠΥΛΩΝΑΣ</a:t>
            </a:r>
            <a:endParaRPr lang="en-US" dirty="0"/>
          </a:p>
        </p:txBody>
      </p:sp>
      <p:sp>
        <p:nvSpPr>
          <p:cNvPr id="3" name="Content Placeholder 2"/>
          <p:cNvSpPr>
            <a:spLocks noGrp="1"/>
          </p:cNvSpPr>
          <p:nvPr>
            <p:ph idx="1"/>
          </p:nvPr>
        </p:nvSpPr>
        <p:spPr/>
        <p:txBody>
          <a:bodyPr>
            <a:normAutofit/>
          </a:bodyPr>
          <a:lstStyle/>
          <a:p>
            <a:r>
              <a:rPr lang="el-GR" dirty="0" smtClean="0">
                <a:latin typeface="Cambria"/>
                <a:cs typeface="Cambria"/>
              </a:rPr>
              <a:t>Αναφέρεται στη </a:t>
            </a:r>
            <a:r>
              <a:rPr lang="el-GR" dirty="0">
                <a:latin typeface="Cambria"/>
                <a:cs typeface="Cambria"/>
              </a:rPr>
              <a:t>σημασία της απόδοσης κοινού νοήματος και της ύπαρξης κοινού πλαισίου ερμηνείας της πραγματικότητας στα πλαίσια ενός συγκεκριμένου κοινωνικού περιβάλλοντος. </a:t>
            </a:r>
            <a:endParaRPr lang="el-GR" dirty="0" smtClean="0">
              <a:latin typeface="Cambria"/>
              <a:cs typeface="Cambria"/>
            </a:endParaRPr>
          </a:p>
          <a:p>
            <a:r>
              <a:rPr lang="el-GR" dirty="0">
                <a:latin typeface="Cambria"/>
                <a:cs typeface="Cambria"/>
              </a:rPr>
              <a:t>Β</a:t>
            </a:r>
            <a:r>
              <a:rPr lang="el-GR" dirty="0" smtClean="0">
                <a:latin typeface="Cambria"/>
                <a:cs typeface="Cambria"/>
              </a:rPr>
              <a:t>ασίζεται </a:t>
            </a:r>
            <a:r>
              <a:rPr lang="el-GR" dirty="0">
                <a:latin typeface="Cambria"/>
                <a:cs typeface="Cambria"/>
              </a:rPr>
              <a:t>στην θεώρηση ότι </a:t>
            </a:r>
            <a:r>
              <a:rPr lang="el-GR" dirty="0" smtClean="0">
                <a:latin typeface="Cambria"/>
                <a:cs typeface="Cambria"/>
              </a:rPr>
              <a:t>κάθε </a:t>
            </a:r>
            <a:r>
              <a:rPr lang="el-GR" dirty="0">
                <a:latin typeface="Cambria"/>
                <a:cs typeface="Cambria"/>
              </a:rPr>
              <a:t>εσωτερική διαδικασία κατανόησης και γνώσης καθώς και η απόδοση νοήματος στην ανθρώπινη συμπεριφορά διαμορφώνεται στα πλαίσια ενός πολιτισμικού </a:t>
            </a:r>
            <a:r>
              <a:rPr lang="el-GR" dirty="0" smtClean="0">
                <a:latin typeface="Cambria"/>
                <a:cs typeface="Cambria"/>
              </a:rPr>
              <a:t>πλαισίου. </a:t>
            </a:r>
          </a:p>
          <a:p>
            <a:r>
              <a:rPr lang="el-GR" dirty="0" smtClean="0">
                <a:latin typeface="Cambria"/>
                <a:cs typeface="Cambria"/>
              </a:rPr>
              <a:t>Σύμφωνα </a:t>
            </a:r>
            <a:r>
              <a:rPr lang="el-GR" dirty="0">
                <a:latin typeface="Cambria"/>
                <a:cs typeface="Cambria"/>
              </a:rPr>
              <a:t>με τους Berger και Keller </a:t>
            </a:r>
            <a:r>
              <a:rPr lang="el-GR" dirty="0" smtClean="0">
                <a:latin typeface="Cambria"/>
                <a:cs typeface="Cambria"/>
              </a:rPr>
              <a:t>κάθε </a:t>
            </a:r>
            <a:r>
              <a:rPr lang="el-GR" dirty="0">
                <a:latin typeface="Cambria"/>
                <a:cs typeface="Cambria"/>
              </a:rPr>
              <a:t>θεσμός μπορεί να νοηθεί ως μια αποκρυστάλλωση νοημάτων που έχουν λάβει αντικειμενική μορφή.</a:t>
            </a:r>
            <a:r>
              <a:rPr lang="en-US" dirty="0">
                <a:latin typeface="Cambria"/>
                <a:cs typeface="Cambria"/>
              </a:rPr>
              <a:t> </a:t>
            </a:r>
          </a:p>
        </p:txBody>
      </p:sp>
    </p:spTree>
    <p:extLst>
      <p:ext uri="{BB962C8B-B14F-4D97-AF65-F5344CB8AC3E}">
        <p14:creationId xmlns:p14="http://schemas.microsoft.com/office/powerpoint/2010/main" val="3775648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cap="none" dirty="0" smtClean="0">
                <a:latin typeface="Cambria"/>
              </a:rPr>
              <a:t>Μαθησιακο</a:t>
            </a:r>
            <a:r>
              <a:rPr lang="el-GR" cap="none" dirty="0" smtClean="0">
                <a:latin typeface="Cambria"/>
              </a:rPr>
              <a:t>ί Στόχοι</a:t>
            </a:r>
            <a:endParaRPr lang="en-US" cap="none" dirty="0">
              <a:latin typeface="Cambria"/>
            </a:endParaRPr>
          </a:p>
        </p:txBody>
      </p:sp>
      <p:sp>
        <p:nvSpPr>
          <p:cNvPr id="3" name="Content Placeholder 2"/>
          <p:cNvSpPr>
            <a:spLocks noGrp="1"/>
          </p:cNvSpPr>
          <p:nvPr>
            <p:ph idx="1"/>
          </p:nvPr>
        </p:nvSpPr>
        <p:spPr/>
        <p:txBody>
          <a:bodyPr>
            <a:normAutofit lnSpcReduction="10000"/>
          </a:bodyPr>
          <a:lstStyle/>
          <a:p>
            <a:pPr>
              <a:defRPr/>
            </a:pPr>
            <a:r>
              <a:rPr lang="el-GR" b="1" dirty="0">
                <a:latin typeface="Cambria"/>
                <a:cs typeface="Cambria"/>
              </a:rPr>
              <a:t>Το μάθημα παρουσιάζει τη νεοθεσμική θεωρία των οργανώσεων.</a:t>
            </a:r>
          </a:p>
          <a:p>
            <a:pPr>
              <a:defRPr/>
            </a:pPr>
            <a:r>
              <a:rPr lang="el-GR" b="1" dirty="0">
                <a:latin typeface="Cambria"/>
                <a:cs typeface="Cambria"/>
              </a:rPr>
              <a:t>Στο τέλος της ενότητας οι φοιτητές θα πρέπει </a:t>
            </a:r>
          </a:p>
          <a:p>
            <a:pPr>
              <a:defRPr/>
            </a:pPr>
            <a:r>
              <a:rPr lang="el-GR" b="1" dirty="0">
                <a:latin typeface="Cambria"/>
                <a:cs typeface="Cambria"/>
              </a:rPr>
              <a:t>Να γνωρίζουν τα βασικά στοιχεία της θεωρίας</a:t>
            </a:r>
          </a:p>
          <a:p>
            <a:pPr>
              <a:defRPr/>
            </a:pPr>
            <a:r>
              <a:rPr lang="el-GR" b="1" dirty="0">
                <a:latin typeface="Cambria"/>
                <a:cs typeface="Cambria"/>
              </a:rPr>
              <a:t>Να διακρίνουν πότε μιλάμε για την εκπαίδευση σαν θεσμό </a:t>
            </a:r>
          </a:p>
          <a:p>
            <a:pPr>
              <a:defRPr/>
            </a:pPr>
            <a:r>
              <a:rPr lang="el-GR" b="1" dirty="0">
                <a:latin typeface="Cambria"/>
                <a:cs typeface="Cambria"/>
              </a:rPr>
              <a:t>Πότε αναφερόμαστε στις εκπαιδευτικές μονάδες ως οργανώσεις</a:t>
            </a:r>
          </a:p>
          <a:p>
            <a:pPr>
              <a:defRPr/>
            </a:pPr>
            <a:r>
              <a:rPr lang="el-GR" b="1" dirty="0">
                <a:latin typeface="Cambria"/>
                <a:cs typeface="Cambria"/>
              </a:rPr>
              <a:t>Να διακρίνουν ανάμεσα σε πολιτικές που αναπτύσσονται στο εθνικό και στο υπερεθνικό επίπεδο.</a:t>
            </a:r>
            <a:endParaRPr lang="el-GR" dirty="0">
              <a:latin typeface="Cambria"/>
              <a:cs typeface="Cambria"/>
            </a:endParaRPr>
          </a:p>
          <a:p>
            <a:endParaRPr lang="en-US" dirty="0"/>
          </a:p>
        </p:txBody>
      </p:sp>
    </p:spTree>
    <p:extLst>
      <p:ext uri="{BB962C8B-B14F-4D97-AF65-F5344CB8AC3E}">
        <p14:creationId xmlns:p14="http://schemas.microsoft.com/office/powerpoint/2010/main" val="4058516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8984" y="536856"/>
            <a:ext cx="8098668" cy="5853032"/>
          </a:xfrm>
        </p:spPr>
        <p:txBody>
          <a:bodyPr>
            <a:normAutofit/>
          </a:bodyPr>
          <a:lstStyle/>
          <a:p>
            <a:r>
              <a:rPr lang="el-GR" dirty="0">
                <a:latin typeface="Cambria"/>
                <a:cs typeface="Cambria"/>
              </a:rPr>
              <a:t>Η βάση νομιμοποίησης του πολιτισμικού–γνωστικού πυλώνα είναι η «ορθοδοξία», η δράση σύμφωνα με αυτό που «θεωρείται δεδομένο». </a:t>
            </a:r>
            <a:endParaRPr lang="el-GR" dirty="0" smtClean="0">
              <a:latin typeface="Cambria"/>
              <a:cs typeface="Cambria"/>
            </a:endParaRPr>
          </a:p>
          <a:p>
            <a:r>
              <a:rPr lang="el-GR" dirty="0" smtClean="0">
                <a:latin typeface="Cambria"/>
                <a:cs typeface="Cambria"/>
              </a:rPr>
              <a:t>Η </a:t>
            </a:r>
            <a:r>
              <a:rPr lang="el-GR" dirty="0">
                <a:latin typeface="Cambria"/>
                <a:cs typeface="Cambria"/>
              </a:rPr>
              <a:t>δράση βασίζεται σε μια διαδικασία «μίμησης» που συνίσταται στην υιοθέτηση ενός κοινού πλαισίου αναφοράς ή της απόδοσης «κοινού νοήματος» σε μια </a:t>
            </a:r>
            <a:r>
              <a:rPr lang="el-GR" dirty="0" smtClean="0">
                <a:latin typeface="Cambria"/>
                <a:cs typeface="Cambria"/>
              </a:rPr>
              <a:t>κατάσταση. </a:t>
            </a:r>
          </a:p>
          <a:p>
            <a:r>
              <a:rPr lang="el-GR" dirty="0" smtClean="0">
                <a:latin typeface="Cambria"/>
                <a:cs typeface="Cambria"/>
              </a:rPr>
              <a:t>Τα </a:t>
            </a:r>
            <a:r>
              <a:rPr lang="el-GR" dirty="0">
                <a:latin typeface="Cambria"/>
                <a:cs typeface="Cambria"/>
              </a:rPr>
              <a:t>υποκείμενα δρουν, από συνήθεια, με τρόπους «δεδομένους», θεωρώντας οποιαδήποτε άλλη συμπεριφορά «αδιανόητη». Όπως χαρακτηριστικά </a:t>
            </a:r>
            <a:r>
              <a:rPr lang="el-GR" dirty="0" smtClean="0">
                <a:latin typeface="Cambria"/>
                <a:cs typeface="Cambria"/>
              </a:rPr>
              <a:t>ανφέρεται, </a:t>
            </a:r>
            <a:r>
              <a:rPr lang="el-GR" dirty="0">
                <a:latin typeface="Cambria"/>
                <a:cs typeface="Cambria"/>
              </a:rPr>
              <a:t>«οι συνήθειες ακολουθούνται επειδή λαμβάνονται ως δεδομένες, ως «ο τρόπος με τον οποίον συνήθως ενεργούμε». </a:t>
            </a:r>
            <a:endParaRPr lang="en-US" dirty="0">
              <a:latin typeface="Cambria"/>
              <a:cs typeface="Cambria"/>
            </a:endParaRPr>
          </a:p>
        </p:txBody>
      </p:sp>
    </p:spTree>
    <p:extLst>
      <p:ext uri="{BB962C8B-B14F-4D97-AF65-F5344CB8AC3E}">
        <p14:creationId xmlns:p14="http://schemas.microsoft.com/office/powerpoint/2010/main" val="426933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ΤΑ ΔΟΜΙΚΑ ΣΤΟΙΧΕΙΑ ΤΩΝ ΟΡΓΑΝΩΣΕΩΝ</a:t>
            </a:r>
            <a:endParaRPr lang="en-US" dirty="0">
              <a:latin typeface="Cambria"/>
              <a:cs typeface="Cambria"/>
            </a:endParaRPr>
          </a:p>
        </p:txBody>
      </p:sp>
      <p:sp>
        <p:nvSpPr>
          <p:cNvPr id="3" name="Content Placeholder 2"/>
          <p:cNvSpPr>
            <a:spLocks noGrp="1"/>
          </p:cNvSpPr>
          <p:nvPr>
            <p:ph idx="1"/>
          </p:nvPr>
        </p:nvSpPr>
        <p:spPr/>
        <p:txBody>
          <a:bodyPr>
            <a:normAutofit/>
          </a:bodyPr>
          <a:lstStyle/>
          <a:p>
            <a:r>
              <a:rPr lang="el-GR" dirty="0">
                <a:latin typeface="Cambria"/>
                <a:cs typeface="Cambria"/>
              </a:rPr>
              <a:t>Σύμφωνα με τον Scott κάθε οργάνωση μπορεί να νοηθεί ως «μια κοινωνική κατασκευή, η οποία διαμορφώνεται από τη συλλογική δράση ατόμων, με σκοπό την υποστήριξη συλλογικών επιδιώξεων που προκύπτουν από συγκεκριμένους στόχους</a:t>
            </a:r>
            <a:r>
              <a:rPr lang="el-GR" dirty="0" smtClean="0">
                <a:latin typeface="Cambria"/>
                <a:cs typeface="Cambria"/>
              </a:rPr>
              <a:t>». </a:t>
            </a:r>
          </a:p>
          <a:p>
            <a:r>
              <a:rPr lang="el-GR" dirty="0" smtClean="0">
                <a:latin typeface="Cambria"/>
                <a:cs typeface="Cambria"/>
              </a:rPr>
              <a:t>Κάθε </a:t>
            </a:r>
            <a:r>
              <a:rPr lang="el-GR" dirty="0">
                <a:latin typeface="Cambria"/>
                <a:cs typeface="Cambria"/>
              </a:rPr>
              <a:t>οργάνωση διακρίνεται με βάση τέσσερα  δομικά στοιχεία: την κοινωνική δομή, τους συμμετέχοντες σε αυτήν, τους στόχους που θέτει και την τεχνολογία που χρησιμοποιεί.</a:t>
            </a:r>
            <a:endParaRPr lang="en-US" dirty="0">
              <a:latin typeface="Cambria"/>
              <a:cs typeface="Cambria"/>
            </a:endParaRPr>
          </a:p>
        </p:txBody>
      </p:sp>
    </p:spTree>
    <p:extLst>
      <p:ext uri="{BB962C8B-B14F-4D97-AF65-F5344CB8AC3E}">
        <p14:creationId xmlns:p14="http://schemas.microsoft.com/office/powerpoint/2010/main" val="3678290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ΟΙ ΣΥΜΜΕΤΕΧΟΝΤΕΣ</a:t>
            </a:r>
            <a:endParaRPr lang="en-US" dirty="0">
              <a:latin typeface="Cambria"/>
              <a:cs typeface="Cambria"/>
            </a:endParaRPr>
          </a:p>
        </p:txBody>
      </p:sp>
      <p:sp>
        <p:nvSpPr>
          <p:cNvPr id="3" name="Content Placeholder 2"/>
          <p:cNvSpPr>
            <a:spLocks noGrp="1"/>
          </p:cNvSpPr>
          <p:nvPr>
            <p:ph idx="1"/>
          </p:nvPr>
        </p:nvSpPr>
        <p:spPr/>
        <p:txBody>
          <a:bodyPr>
            <a:normAutofit/>
          </a:bodyPr>
          <a:lstStyle/>
          <a:p>
            <a:r>
              <a:rPr lang="el-GR" dirty="0" smtClean="0">
                <a:latin typeface="Cambria"/>
                <a:cs typeface="Cambria"/>
              </a:rPr>
              <a:t>είναι </a:t>
            </a:r>
            <a:r>
              <a:rPr lang="el-GR" dirty="0">
                <a:latin typeface="Cambria"/>
                <a:cs typeface="Cambria"/>
              </a:rPr>
              <a:t>«τα άτομα, τα οποία συνεισφέρουν στην οργάνωση</a:t>
            </a:r>
            <a:r>
              <a:rPr lang="el-GR" dirty="0" smtClean="0">
                <a:latin typeface="Cambria"/>
                <a:cs typeface="Cambria"/>
              </a:rPr>
              <a:t>». </a:t>
            </a:r>
            <a:r>
              <a:rPr lang="el-GR" dirty="0">
                <a:latin typeface="Cambria"/>
                <a:cs typeface="Cambria"/>
              </a:rPr>
              <a:t>Τα άτομα είναι δυνατόν να συμμετέχουν σε περισσότερες από μία οργανώσεις, γεγονός που τα καθιστά φορείς της αλληλοεπίδρασης ανάμεσα σε διαφορετικές οργανώσεις. </a:t>
            </a:r>
            <a:r>
              <a:rPr lang="el-GR" dirty="0" smtClean="0">
                <a:latin typeface="Cambria"/>
                <a:cs typeface="Cambria"/>
              </a:rPr>
              <a:t>Ως </a:t>
            </a:r>
            <a:r>
              <a:rPr lang="el-GR" dirty="0">
                <a:latin typeface="Cambria"/>
                <a:cs typeface="Cambria"/>
              </a:rPr>
              <a:t>κοινωνικά υποκείμενα είναι δυνατόν να συμβάλλουν στη διαμόρφωση και τη μεταβολή της δομής μιας οργάνωσης. </a:t>
            </a:r>
            <a:endParaRPr lang="el-GR" dirty="0" smtClean="0">
              <a:latin typeface="Cambria"/>
              <a:cs typeface="Cambria"/>
            </a:endParaRPr>
          </a:p>
          <a:p>
            <a:r>
              <a:rPr lang="el-GR" dirty="0" smtClean="0">
                <a:latin typeface="Cambria"/>
                <a:cs typeface="Cambria"/>
              </a:rPr>
              <a:t>Η </a:t>
            </a:r>
            <a:r>
              <a:rPr lang="el-GR" dirty="0">
                <a:latin typeface="Cambria"/>
                <a:cs typeface="Cambria"/>
              </a:rPr>
              <a:t>δράση τους, η συμμόρφωσή τους ή η ανυπακοή τους, συγκροτούν και διαμορφώνουν τη δομή της οργάνωσης. Χωρίς τη συμμετοχή τους, δεν υπάρχει κοινωνική δομή, δεν υπάρχει </a:t>
            </a:r>
            <a:r>
              <a:rPr lang="el-GR" dirty="0" smtClean="0">
                <a:latin typeface="Cambria"/>
                <a:cs typeface="Cambria"/>
              </a:rPr>
              <a:t>οργάνωση </a:t>
            </a:r>
            <a:endParaRPr lang="en-US" dirty="0">
              <a:latin typeface="Cambria"/>
              <a:cs typeface="Cambria"/>
            </a:endParaRPr>
          </a:p>
        </p:txBody>
      </p:sp>
    </p:spTree>
    <p:extLst>
      <p:ext uri="{BB962C8B-B14F-4D97-AF65-F5344CB8AC3E}">
        <p14:creationId xmlns:p14="http://schemas.microsoft.com/office/powerpoint/2010/main" val="3521713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ΚΟΙΝΩΝΙΚΗ ΔΟΜΗ</a:t>
            </a:r>
            <a:endParaRPr lang="en-US" dirty="0">
              <a:latin typeface="Cambria"/>
              <a:cs typeface="Cambria"/>
            </a:endParaRPr>
          </a:p>
        </p:txBody>
      </p:sp>
      <p:sp>
        <p:nvSpPr>
          <p:cNvPr id="3" name="Content Placeholder 2"/>
          <p:cNvSpPr>
            <a:spLocks noGrp="1"/>
          </p:cNvSpPr>
          <p:nvPr>
            <p:ph idx="1"/>
          </p:nvPr>
        </p:nvSpPr>
        <p:spPr/>
        <p:txBody>
          <a:bodyPr>
            <a:normAutofit fontScale="85000" lnSpcReduction="10000"/>
          </a:bodyPr>
          <a:lstStyle/>
          <a:p>
            <a:r>
              <a:rPr lang="el-GR" dirty="0" smtClean="0">
                <a:latin typeface="Cambria"/>
                <a:cs typeface="Cambria"/>
              </a:rPr>
              <a:t>Αναφέρεται </a:t>
            </a:r>
            <a:r>
              <a:rPr lang="el-GR" dirty="0">
                <a:latin typeface="Cambria"/>
                <a:cs typeface="Cambria"/>
              </a:rPr>
              <a:t>στις σχέσεις ανάμεσα στους συμμετέχοντες στον </a:t>
            </a:r>
            <a:r>
              <a:rPr lang="el-GR" dirty="0" smtClean="0">
                <a:latin typeface="Cambria"/>
                <a:cs typeface="Cambria"/>
              </a:rPr>
              <a:t>οργανισμό και </a:t>
            </a:r>
            <a:r>
              <a:rPr lang="el-GR" dirty="0">
                <a:latin typeface="Cambria"/>
                <a:cs typeface="Cambria"/>
              </a:rPr>
              <a:t>μπορεί να περιλαμβάνει τυπικές ή  άτυπες πτυχές. </a:t>
            </a:r>
            <a:endParaRPr lang="el-GR" dirty="0" smtClean="0">
              <a:latin typeface="Cambria"/>
              <a:cs typeface="Cambria"/>
            </a:endParaRPr>
          </a:p>
          <a:p>
            <a:r>
              <a:rPr lang="el-GR" dirty="0" smtClean="0">
                <a:latin typeface="Cambria"/>
                <a:cs typeface="Cambria"/>
              </a:rPr>
              <a:t>Ενσωματώνει </a:t>
            </a:r>
            <a:r>
              <a:rPr lang="el-GR" dirty="0">
                <a:latin typeface="Cambria"/>
                <a:cs typeface="Cambria"/>
              </a:rPr>
              <a:t>αξίες, κανονιστικά πρότυπα συμπεριφοράς και κοινωνικούς ρόλους που υιοθετούν οι συμμετέχοντες. </a:t>
            </a:r>
            <a:endParaRPr lang="el-GR" dirty="0" smtClean="0">
              <a:latin typeface="Cambria"/>
              <a:cs typeface="Cambria"/>
            </a:endParaRPr>
          </a:p>
          <a:p>
            <a:r>
              <a:rPr lang="el-GR" dirty="0" smtClean="0">
                <a:latin typeface="Cambria"/>
                <a:cs typeface="Cambria"/>
              </a:rPr>
              <a:t>Ως </a:t>
            </a:r>
            <a:r>
              <a:rPr lang="el-GR" dirty="0">
                <a:latin typeface="Cambria"/>
                <a:cs typeface="Cambria"/>
              </a:rPr>
              <a:t>αξίες νοούνται </a:t>
            </a:r>
            <a:r>
              <a:rPr lang="el-GR" dirty="0" smtClean="0">
                <a:latin typeface="Cambria"/>
                <a:cs typeface="Cambria"/>
              </a:rPr>
              <a:t>τα </a:t>
            </a:r>
            <a:r>
              <a:rPr lang="el-GR" dirty="0">
                <a:latin typeface="Cambria"/>
                <a:cs typeface="Cambria"/>
              </a:rPr>
              <a:t>κριτήρια, με βάση τα οποία επιλέγονται οι </a:t>
            </a:r>
            <a:r>
              <a:rPr lang="el-GR" dirty="0" smtClean="0">
                <a:latin typeface="Cambria"/>
                <a:cs typeface="Cambria"/>
              </a:rPr>
              <a:t>στόχοι. </a:t>
            </a:r>
          </a:p>
          <a:p>
            <a:r>
              <a:rPr lang="el-GR" dirty="0" smtClean="0">
                <a:latin typeface="Cambria"/>
                <a:cs typeface="Cambria"/>
              </a:rPr>
              <a:t>Ως </a:t>
            </a:r>
            <a:r>
              <a:rPr lang="el-GR" dirty="0">
                <a:latin typeface="Cambria"/>
                <a:cs typeface="Cambria"/>
              </a:rPr>
              <a:t>κανονιστικά πρότυπα νοούνται </a:t>
            </a:r>
            <a:r>
              <a:rPr lang="el-GR" dirty="0" smtClean="0">
                <a:latin typeface="Cambria"/>
                <a:cs typeface="Cambria"/>
              </a:rPr>
              <a:t>οι </a:t>
            </a:r>
            <a:r>
              <a:rPr lang="el-GR" dirty="0">
                <a:latin typeface="Cambria"/>
                <a:cs typeface="Cambria"/>
              </a:rPr>
              <a:t>γενικευμένοι κανόνες που κατευθύνουν τη συμπεριφορά και οι οποίοι συγκεκριμενοποιούν τρόπους και πρακτικές για την επίτευξη των </a:t>
            </a:r>
            <a:r>
              <a:rPr lang="el-GR" dirty="0" smtClean="0">
                <a:latin typeface="Cambria"/>
                <a:cs typeface="Cambria"/>
              </a:rPr>
              <a:t>στόχων</a:t>
            </a:r>
          </a:p>
          <a:p>
            <a:r>
              <a:rPr lang="el-GR" dirty="0" smtClean="0">
                <a:latin typeface="Cambria"/>
                <a:cs typeface="Cambria"/>
              </a:rPr>
              <a:t>Ως ρόλοι </a:t>
            </a:r>
            <a:r>
              <a:rPr lang="el-GR" dirty="0">
                <a:latin typeface="Cambria"/>
                <a:cs typeface="Cambria"/>
              </a:rPr>
              <a:t>νοούνται συμπεριφορές που συνδέονται με </a:t>
            </a:r>
            <a:r>
              <a:rPr lang="el-GR" dirty="0" smtClean="0">
                <a:latin typeface="Cambria"/>
                <a:cs typeface="Cambria"/>
              </a:rPr>
              <a:t>προσδοκίες </a:t>
            </a:r>
            <a:r>
              <a:rPr lang="el-GR" dirty="0">
                <a:latin typeface="Cambria"/>
                <a:cs typeface="Cambria"/>
              </a:rPr>
              <a:t>βασισμένες στα αξιολογικά κριτήρια, τα οποία χρησιμοποιούνται για την αποτίμηση της συμπεριφοράς εκείνων που κατέχουν συγκεκριμένες κοινωνικές </a:t>
            </a:r>
            <a:r>
              <a:rPr lang="el-GR" dirty="0" smtClean="0">
                <a:latin typeface="Cambria"/>
                <a:cs typeface="Cambria"/>
              </a:rPr>
              <a:t>θέσεις μέσα στην οργάνωση.</a:t>
            </a:r>
            <a:r>
              <a:rPr lang="en-US" dirty="0" smtClean="0">
                <a:latin typeface="Cambria"/>
                <a:cs typeface="Cambria"/>
              </a:rPr>
              <a:t> </a:t>
            </a:r>
            <a:endParaRPr lang="en-US" dirty="0">
              <a:latin typeface="Cambria"/>
              <a:cs typeface="Cambria"/>
            </a:endParaRPr>
          </a:p>
        </p:txBody>
      </p:sp>
    </p:spTree>
    <p:extLst>
      <p:ext uri="{BB962C8B-B14F-4D97-AF65-F5344CB8AC3E}">
        <p14:creationId xmlns:p14="http://schemas.microsoft.com/office/powerpoint/2010/main" val="4066349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ΣΤΟΧΟΙ</a:t>
            </a:r>
            <a:endParaRPr lang="en-US" dirty="0">
              <a:latin typeface="Cambria"/>
              <a:cs typeface="Cambria"/>
            </a:endParaRPr>
          </a:p>
        </p:txBody>
      </p:sp>
      <p:sp>
        <p:nvSpPr>
          <p:cNvPr id="3" name="Content Placeholder 2"/>
          <p:cNvSpPr>
            <a:spLocks noGrp="1"/>
          </p:cNvSpPr>
          <p:nvPr>
            <p:ph idx="1"/>
          </p:nvPr>
        </p:nvSpPr>
        <p:spPr/>
        <p:txBody>
          <a:bodyPr>
            <a:normAutofit fontScale="92500" lnSpcReduction="10000"/>
          </a:bodyPr>
          <a:lstStyle/>
          <a:p>
            <a:pPr marL="114300" indent="0">
              <a:buNone/>
            </a:pPr>
            <a:r>
              <a:rPr lang="el-GR" dirty="0">
                <a:latin typeface="Cambria"/>
                <a:cs typeface="Cambria"/>
              </a:rPr>
              <a:t>Α</a:t>
            </a:r>
            <a:r>
              <a:rPr lang="el-GR" dirty="0" smtClean="0">
                <a:latin typeface="Cambria"/>
                <a:cs typeface="Cambria"/>
              </a:rPr>
              <a:t>ποτελούν </a:t>
            </a:r>
            <a:r>
              <a:rPr lang="el-GR" dirty="0">
                <a:latin typeface="Cambria"/>
                <a:cs typeface="Cambria"/>
              </a:rPr>
              <a:t>«τους επιθυμητούς σκοπούς, τους οποίους οι συμμετέχοντες προσπαθούν να επιτύχουν μέσω της δράσης τους». Οι στόχοι που διαμορφώνονται επηρεάζονται σε μεγάλο βαθμό από την κοινωνική δομή των οργανώσεων και χρησιμοποιούνται προκειμένου </a:t>
            </a:r>
            <a:r>
              <a:rPr lang="el-GR" dirty="0" smtClean="0">
                <a:latin typeface="Cambria"/>
                <a:cs typeface="Cambria"/>
              </a:rPr>
              <a:t>:</a:t>
            </a:r>
            <a:endParaRPr lang="en-US" dirty="0">
              <a:latin typeface="Cambria"/>
              <a:cs typeface="Cambria"/>
            </a:endParaRPr>
          </a:p>
          <a:p>
            <a:pPr lvl="0"/>
            <a:r>
              <a:rPr lang="el-GR" dirty="0">
                <a:latin typeface="Cambria"/>
                <a:cs typeface="Cambria"/>
              </a:rPr>
              <a:t>να παρέχουν κατευθύνσεις για τις αποφάσεις και τις δραστηριότητες της οργάνωσης ή προκειμένου να θέτουν όρια στη δράση των συμμετεχόντων,</a:t>
            </a:r>
            <a:endParaRPr lang="en-US" dirty="0">
              <a:latin typeface="Cambria"/>
              <a:cs typeface="Cambria"/>
            </a:endParaRPr>
          </a:p>
          <a:p>
            <a:pPr lvl="0"/>
            <a:r>
              <a:rPr lang="el-GR" dirty="0">
                <a:latin typeface="Cambria"/>
                <a:cs typeface="Cambria"/>
              </a:rPr>
              <a:t>να διαμορφώνουν ένα πλαίσιο επαφής ανάμεσα στους συμμετέχοντες και μη-συμμετέχοντες σε μια οργάνωση,</a:t>
            </a:r>
            <a:endParaRPr lang="en-US" dirty="0">
              <a:latin typeface="Cambria"/>
              <a:cs typeface="Cambria"/>
            </a:endParaRPr>
          </a:p>
          <a:p>
            <a:pPr lvl="0"/>
            <a:r>
              <a:rPr lang="el-GR" dirty="0">
                <a:latin typeface="Cambria"/>
                <a:cs typeface="Cambria"/>
              </a:rPr>
              <a:t>να παρέχουν μια βάση νομιμοποίησης καθώς και βάση για την ανεύρεση πηγών χρηματοδότησης,</a:t>
            </a:r>
            <a:endParaRPr lang="en-US" dirty="0">
              <a:latin typeface="Cambria"/>
              <a:cs typeface="Cambria"/>
            </a:endParaRPr>
          </a:p>
          <a:p>
            <a:pPr lvl="0"/>
            <a:r>
              <a:rPr lang="el-GR" dirty="0">
                <a:latin typeface="Cambria"/>
                <a:cs typeface="Cambria"/>
              </a:rPr>
              <a:t>να αξιολογείται η οργάνωση και οι συμμετέχοντες σε αυτήν.</a:t>
            </a:r>
            <a:endParaRPr lang="en-US" dirty="0">
              <a:latin typeface="Cambria"/>
              <a:cs typeface="Cambria"/>
            </a:endParaRPr>
          </a:p>
          <a:p>
            <a:pPr marL="114300" indent="0">
              <a:buNone/>
            </a:pPr>
            <a:endParaRPr lang="en-US" dirty="0"/>
          </a:p>
        </p:txBody>
      </p:sp>
    </p:spTree>
    <p:extLst>
      <p:ext uri="{BB962C8B-B14F-4D97-AF65-F5344CB8AC3E}">
        <p14:creationId xmlns:p14="http://schemas.microsoft.com/office/powerpoint/2010/main" val="213116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ΤΕΧΝΟΛΟΓΙΑ</a:t>
            </a:r>
            <a:endParaRPr lang="en-US" dirty="0">
              <a:latin typeface="Cambria"/>
              <a:cs typeface="Cambria"/>
            </a:endParaRPr>
          </a:p>
        </p:txBody>
      </p:sp>
      <p:sp>
        <p:nvSpPr>
          <p:cNvPr id="3" name="Content Placeholder 2"/>
          <p:cNvSpPr>
            <a:spLocks noGrp="1"/>
          </p:cNvSpPr>
          <p:nvPr>
            <p:ph idx="1"/>
          </p:nvPr>
        </p:nvSpPr>
        <p:spPr>
          <a:xfrm>
            <a:off x="288052" y="1752600"/>
            <a:ext cx="8398748" cy="4794417"/>
          </a:xfrm>
        </p:spPr>
        <p:txBody>
          <a:bodyPr>
            <a:normAutofit fontScale="92500"/>
          </a:bodyPr>
          <a:lstStyle/>
          <a:p>
            <a:r>
              <a:rPr lang="el-GR" dirty="0">
                <a:latin typeface="Cambria"/>
                <a:cs typeface="Cambria"/>
              </a:rPr>
              <a:t>Ο όρος </a:t>
            </a:r>
            <a:r>
              <a:rPr lang="el-GR" dirty="0" smtClean="0">
                <a:latin typeface="Cambria"/>
                <a:cs typeface="Cambria"/>
              </a:rPr>
              <a:t>χρησιμοποιείται  με ευρεία </a:t>
            </a:r>
            <a:r>
              <a:rPr lang="el-GR" dirty="0">
                <a:latin typeface="Cambria"/>
                <a:cs typeface="Cambria"/>
              </a:rPr>
              <a:t>έννοια. Δεν περιλαμβάνει μόνο την τεχνική υποδομή αλλά και τις τεχνικές γνώσεις και τις δεξιότητες των </a:t>
            </a:r>
            <a:r>
              <a:rPr lang="el-GR" dirty="0" smtClean="0">
                <a:latin typeface="Cambria"/>
                <a:cs typeface="Cambria"/>
              </a:rPr>
              <a:t>συμμετεχόντων,  Η </a:t>
            </a:r>
            <a:r>
              <a:rPr lang="el-GR" dirty="0">
                <a:latin typeface="Cambria"/>
                <a:cs typeface="Cambria"/>
              </a:rPr>
              <a:t>οργάνωση </a:t>
            </a:r>
            <a:r>
              <a:rPr lang="el-GR" dirty="0" smtClean="0">
                <a:latin typeface="Cambria"/>
                <a:cs typeface="Cambria"/>
              </a:rPr>
              <a:t>νοείται </a:t>
            </a:r>
            <a:r>
              <a:rPr lang="el-GR" dirty="0">
                <a:latin typeface="Cambria"/>
                <a:cs typeface="Cambria"/>
              </a:rPr>
              <a:t>«ως ένα μέρος, όπου συντελείται ένα είδος εργασίας, </a:t>
            </a:r>
            <a:r>
              <a:rPr lang="el-GR" dirty="0" smtClean="0">
                <a:latin typeface="Cambria"/>
                <a:cs typeface="Cambria"/>
              </a:rPr>
              <a:t>ως </a:t>
            </a:r>
            <a:r>
              <a:rPr lang="el-GR" dirty="0">
                <a:latin typeface="Cambria"/>
                <a:cs typeface="Cambria"/>
              </a:rPr>
              <a:t>ένας μηχανισμός μετατροπής των συνεισφορών σε αποτελέσματα</a:t>
            </a:r>
            <a:r>
              <a:rPr lang="el-GR" dirty="0" smtClean="0">
                <a:latin typeface="Cambria"/>
                <a:cs typeface="Cambria"/>
              </a:rPr>
              <a:t>».</a:t>
            </a:r>
          </a:p>
          <a:p>
            <a:r>
              <a:rPr lang="el-GR" dirty="0" smtClean="0"/>
              <a:t> </a:t>
            </a:r>
            <a:r>
              <a:rPr lang="el-GR" dirty="0">
                <a:latin typeface="Cambria"/>
                <a:cs typeface="Cambria"/>
              </a:rPr>
              <a:t>Στο χώρο της </a:t>
            </a:r>
            <a:r>
              <a:rPr lang="el-GR" dirty="0" smtClean="0">
                <a:latin typeface="Cambria"/>
                <a:cs typeface="Cambria"/>
              </a:rPr>
              <a:t>εκπαίδευσης </a:t>
            </a:r>
            <a:r>
              <a:rPr lang="el-GR" dirty="0">
                <a:latin typeface="Cambria"/>
                <a:cs typeface="Cambria"/>
              </a:rPr>
              <a:t>οι κύριες τεχνολογίες που χρησιμοποιούνται είναι η έρευνα και η διδασκαλία. </a:t>
            </a:r>
            <a:endParaRPr lang="el-GR" dirty="0" smtClean="0">
              <a:latin typeface="Cambria"/>
              <a:cs typeface="Cambria"/>
            </a:endParaRPr>
          </a:p>
          <a:p>
            <a:r>
              <a:rPr lang="el-GR" dirty="0" smtClean="0">
                <a:latin typeface="Cambria"/>
                <a:cs typeface="Cambria"/>
              </a:rPr>
              <a:t>Όπως </a:t>
            </a:r>
            <a:r>
              <a:rPr lang="el-GR" dirty="0">
                <a:latin typeface="Cambria"/>
                <a:cs typeface="Cambria"/>
              </a:rPr>
              <a:t>το έθεσε ο Clark (1983:12), «η διαχείριση της γνώσης είναι το κοινό στοιχείο των διαφορετικών δραστηριοτήτων των </a:t>
            </a:r>
            <a:r>
              <a:rPr lang="el-GR" dirty="0" smtClean="0">
                <a:latin typeface="Cambria"/>
                <a:cs typeface="Cambria"/>
              </a:rPr>
              <a:t>εκπαιδευτικών και ακαδημαϊκών </a:t>
            </a:r>
            <a:r>
              <a:rPr lang="el-GR" dirty="0">
                <a:latin typeface="Cambria"/>
                <a:cs typeface="Cambria"/>
              </a:rPr>
              <a:t>οι οποίοι σε διαφορετικό βαθμό και με διαφορετικούς συνδυασμούς επιδιώκουν να ανακαλύψουν, να διατηρήσουν, να εξελίξουν, να μεταδώσουν ή να εφαρμόσουν τη γνώση» .</a:t>
            </a:r>
            <a:endParaRPr lang="en-US" dirty="0">
              <a:latin typeface="Cambria"/>
              <a:cs typeface="Cambria"/>
            </a:endParaRPr>
          </a:p>
          <a:p>
            <a:endParaRPr lang="en-US" dirty="0">
              <a:latin typeface="Cambria"/>
              <a:cs typeface="Cambria"/>
            </a:endParaRPr>
          </a:p>
        </p:txBody>
      </p:sp>
    </p:spTree>
    <p:extLst>
      <p:ext uri="{BB962C8B-B14F-4D97-AF65-F5344CB8AC3E}">
        <p14:creationId xmlns:p14="http://schemas.microsoft.com/office/powerpoint/2010/main" val="3050890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08372"/>
            <a:ext cx="8521700" cy="1039427"/>
          </a:xfrm>
        </p:spPr>
        <p:txBody>
          <a:bodyPr>
            <a:normAutofit/>
          </a:bodyPr>
          <a:lstStyle/>
          <a:p>
            <a:r>
              <a:rPr lang="el-GR" dirty="0" smtClean="0">
                <a:latin typeface="Cambria"/>
                <a:cs typeface="Cambria"/>
              </a:rPr>
              <a:t>νΕΟΘΕΣΜΙΚΗ ΘΕΩΡΙΑ</a:t>
            </a:r>
            <a:endParaRPr lang="en-US" dirty="0">
              <a:latin typeface="Cambria"/>
              <a:cs typeface="Cambria"/>
            </a:endParaRPr>
          </a:p>
        </p:txBody>
      </p:sp>
      <p:sp>
        <p:nvSpPr>
          <p:cNvPr id="3" name="Content Placeholder 2"/>
          <p:cNvSpPr>
            <a:spLocks noGrp="1"/>
          </p:cNvSpPr>
          <p:nvPr>
            <p:ph idx="1"/>
          </p:nvPr>
        </p:nvSpPr>
        <p:spPr/>
        <p:txBody>
          <a:bodyPr>
            <a:normAutofit/>
          </a:bodyPr>
          <a:lstStyle/>
          <a:p>
            <a:pPr marL="114300" indent="0">
              <a:buNone/>
            </a:pPr>
            <a:r>
              <a:rPr lang="el-GR" dirty="0">
                <a:solidFill>
                  <a:srgbClr val="6C271B"/>
                </a:solidFill>
                <a:latin typeface="Calibri"/>
                <a:cs typeface="Calibri"/>
              </a:rPr>
              <a:t>Το θεωρητικό σχήμα που εδώ χρησιμοποιείται βασίζεται στην εκδοχή του Richard W. Scott, η οποία προσπαθεί </a:t>
            </a:r>
            <a:endParaRPr lang="el-GR" dirty="0" smtClean="0">
              <a:solidFill>
                <a:srgbClr val="6C271B"/>
              </a:solidFill>
              <a:latin typeface="Calibri"/>
              <a:cs typeface="Calibri"/>
            </a:endParaRPr>
          </a:p>
          <a:p>
            <a:r>
              <a:rPr lang="el-GR" dirty="0" smtClean="0">
                <a:solidFill>
                  <a:srgbClr val="6C271B"/>
                </a:solidFill>
                <a:latin typeface="Calibri"/>
                <a:cs typeface="Calibri"/>
              </a:rPr>
              <a:t>να </a:t>
            </a:r>
            <a:r>
              <a:rPr lang="el-GR" dirty="0">
                <a:solidFill>
                  <a:srgbClr val="6C271B"/>
                </a:solidFill>
                <a:latin typeface="Calibri"/>
                <a:cs typeface="Calibri"/>
              </a:rPr>
              <a:t>συνδέσει το μάκρο και το μικρο-επίπεδο ανάλυσης, και </a:t>
            </a:r>
            <a:endParaRPr lang="el-GR" dirty="0" smtClean="0">
              <a:solidFill>
                <a:srgbClr val="6C271B"/>
              </a:solidFill>
              <a:latin typeface="Calibri"/>
              <a:cs typeface="Calibri"/>
            </a:endParaRPr>
          </a:p>
          <a:p>
            <a:r>
              <a:rPr lang="el-GR" dirty="0" smtClean="0">
                <a:solidFill>
                  <a:srgbClr val="6C271B"/>
                </a:solidFill>
                <a:latin typeface="Calibri"/>
                <a:cs typeface="Calibri"/>
              </a:rPr>
              <a:t>να </a:t>
            </a:r>
            <a:r>
              <a:rPr lang="el-GR" dirty="0">
                <a:solidFill>
                  <a:srgbClr val="6C271B"/>
                </a:solidFill>
                <a:latin typeface="Calibri"/>
                <a:cs typeface="Calibri"/>
              </a:rPr>
              <a:t>συνθέσει σε μια ενιαία  οπτική στοιχεία από διάφορες προσεγγίσεις (δομολειτουργικές, συγκρουσιακές και ερμηνευτικές) και επιστημονικές περιοχές (ιστορία, οικονομία και κυρίως κοινωνιολογία). </a:t>
            </a:r>
            <a:endParaRPr lang="el-GR" dirty="0" smtClean="0">
              <a:solidFill>
                <a:srgbClr val="6C271B"/>
              </a:solidFill>
              <a:latin typeface="Calibri"/>
              <a:cs typeface="Calibri"/>
            </a:endParaRPr>
          </a:p>
          <a:p>
            <a:r>
              <a:rPr lang="el-GR" dirty="0" smtClean="0">
                <a:solidFill>
                  <a:srgbClr val="6C271B"/>
                </a:solidFill>
                <a:latin typeface="Calibri"/>
                <a:cs typeface="Calibri"/>
              </a:rPr>
              <a:t>Το </a:t>
            </a:r>
            <a:r>
              <a:rPr lang="el-GR" dirty="0">
                <a:solidFill>
                  <a:srgbClr val="6C271B"/>
                </a:solidFill>
                <a:latin typeface="Calibri"/>
                <a:cs typeface="Calibri"/>
              </a:rPr>
              <a:t>σχήμα παρουσιάστηκε στο βιβλίο του ”</a:t>
            </a:r>
            <a:r>
              <a:rPr lang="en-GB" dirty="0">
                <a:solidFill>
                  <a:srgbClr val="6C271B"/>
                </a:solidFill>
                <a:latin typeface="Calibri"/>
                <a:cs typeface="Calibri"/>
              </a:rPr>
              <a:t>Institutions and Organizations</a:t>
            </a:r>
            <a:r>
              <a:rPr lang="el-GR" dirty="0">
                <a:solidFill>
                  <a:srgbClr val="6C271B"/>
                </a:solidFill>
                <a:latin typeface="Calibri"/>
                <a:cs typeface="Calibri"/>
              </a:rPr>
              <a:t>” (2001</a:t>
            </a:r>
            <a:r>
              <a:rPr lang="el-GR" dirty="0" smtClean="0">
                <a:solidFill>
                  <a:srgbClr val="6C271B"/>
                </a:solidFill>
                <a:latin typeface="Calibri"/>
                <a:cs typeface="Calibri"/>
              </a:rPr>
              <a:t>) και αντιμετωπίζει τα εκπαιδευτικά συστήματα ταυτόχρονα ως θεσμούς (μακρο-επίπεδο) και ως αποτελούμενα από οργανώσεις (μικρο-επίπεδο)</a:t>
            </a:r>
            <a:endParaRPr lang="en-US" dirty="0">
              <a:solidFill>
                <a:srgbClr val="6C271B"/>
              </a:solidFill>
              <a:latin typeface="Calibri"/>
              <a:cs typeface="Calibri"/>
            </a:endParaRPr>
          </a:p>
        </p:txBody>
      </p:sp>
    </p:spTree>
    <p:extLst>
      <p:ext uri="{BB962C8B-B14F-4D97-AF65-F5344CB8AC3E}">
        <p14:creationId xmlns:p14="http://schemas.microsoft.com/office/powerpoint/2010/main" val="2431305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ΘΕΣΜΟΙ</a:t>
            </a:r>
            <a:endParaRPr lang="en-US" dirty="0">
              <a:latin typeface="Cambria"/>
              <a:cs typeface="Cambria"/>
            </a:endParaRPr>
          </a:p>
        </p:txBody>
      </p:sp>
      <p:sp>
        <p:nvSpPr>
          <p:cNvPr id="3" name="Content Placeholder 2"/>
          <p:cNvSpPr>
            <a:spLocks noGrp="1"/>
          </p:cNvSpPr>
          <p:nvPr>
            <p:ph idx="1"/>
          </p:nvPr>
        </p:nvSpPr>
        <p:spPr/>
        <p:txBody>
          <a:bodyPr>
            <a:normAutofit/>
          </a:bodyPr>
          <a:lstStyle/>
          <a:p>
            <a:r>
              <a:rPr lang="el-GR" dirty="0">
                <a:solidFill>
                  <a:srgbClr val="6C271B"/>
                </a:solidFill>
                <a:latin typeface="Calibri"/>
                <a:cs typeface="Calibri"/>
              </a:rPr>
              <a:t>Οι θεσμοί νοούνται ως </a:t>
            </a:r>
            <a:endParaRPr lang="el-GR" dirty="0" smtClean="0">
              <a:solidFill>
                <a:srgbClr val="6C271B"/>
              </a:solidFill>
              <a:latin typeface="Calibri"/>
              <a:cs typeface="Calibri"/>
            </a:endParaRPr>
          </a:p>
          <a:p>
            <a:r>
              <a:rPr lang="el-GR" dirty="0" smtClean="0">
                <a:solidFill>
                  <a:srgbClr val="6C271B"/>
                </a:solidFill>
                <a:latin typeface="Calibri"/>
                <a:cs typeface="Calibri"/>
              </a:rPr>
              <a:t>πολύπλοκες </a:t>
            </a:r>
            <a:r>
              <a:rPr lang="el-GR" dirty="0">
                <a:solidFill>
                  <a:srgbClr val="6C271B"/>
                </a:solidFill>
                <a:latin typeface="Calibri"/>
                <a:cs typeface="Calibri"/>
              </a:rPr>
              <a:t>και πολυεπίπεδες ανθεκτικές κοινωνικές κατασκευές, που αποτελούνται από συμβολικά στοιχεία, κοινωνικές δραστηριότητες και υλικούς </a:t>
            </a:r>
            <a:r>
              <a:rPr lang="el-GR" dirty="0" smtClean="0">
                <a:solidFill>
                  <a:srgbClr val="6C271B"/>
                </a:solidFill>
                <a:latin typeface="Calibri"/>
                <a:cs typeface="Calibri"/>
              </a:rPr>
              <a:t>πόρους </a:t>
            </a:r>
          </a:p>
          <a:p>
            <a:r>
              <a:rPr lang="el-GR" dirty="0" smtClean="0">
                <a:solidFill>
                  <a:srgbClr val="6C271B"/>
                </a:solidFill>
                <a:latin typeface="Calibri"/>
                <a:cs typeface="Calibri"/>
              </a:rPr>
              <a:t>τείνουν </a:t>
            </a:r>
            <a:r>
              <a:rPr lang="el-GR" dirty="0">
                <a:solidFill>
                  <a:srgbClr val="6C271B"/>
                </a:solidFill>
                <a:latin typeface="Calibri"/>
                <a:cs typeface="Calibri"/>
              </a:rPr>
              <a:t>να μεταβιβάζονται από γενιά σε γενιά, </a:t>
            </a:r>
            <a:endParaRPr lang="el-GR" dirty="0" smtClean="0">
              <a:solidFill>
                <a:srgbClr val="6C271B"/>
              </a:solidFill>
              <a:latin typeface="Calibri"/>
              <a:cs typeface="Calibri"/>
            </a:endParaRPr>
          </a:p>
          <a:p>
            <a:r>
              <a:rPr lang="el-GR" dirty="0" smtClean="0">
                <a:solidFill>
                  <a:srgbClr val="6C271B"/>
                </a:solidFill>
                <a:latin typeface="Calibri"/>
                <a:cs typeface="Calibri"/>
              </a:rPr>
              <a:t>να </a:t>
            </a:r>
            <a:r>
              <a:rPr lang="el-GR" dirty="0">
                <a:solidFill>
                  <a:srgbClr val="6C271B"/>
                </a:solidFill>
                <a:latin typeface="Calibri"/>
                <a:cs typeface="Calibri"/>
              </a:rPr>
              <a:t>διατηρούνται και να </a:t>
            </a:r>
            <a:r>
              <a:rPr lang="el-GR" dirty="0" smtClean="0">
                <a:solidFill>
                  <a:srgbClr val="6C271B"/>
                </a:solidFill>
                <a:latin typeface="Calibri"/>
                <a:cs typeface="Calibri"/>
              </a:rPr>
              <a:t>αναπαράγονται</a:t>
            </a:r>
          </a:p>
          <a:p>
            <a:r>
              <a:rPr lang="el-GR" dirty="0" smtClean="0">
                <a:solidFill>
                  <a:srgbClr val="6C271B"/>
                </a:solidFill>
                <a:latin typeface="Calibri"/>
                <a:cs typeface="Calibri"/>
              </a:rPr>
              <a:t> </a:t>
            </a:r>
            <a:r>
              <a:rPr lang="el-GR" dirty="0">
                <a:solidFill>
                  <a:srgbClr val="6C271B"/>
                </a:solidFill>
                <a:latin typeface="Calibri"/>
                <a:cs typeface="Calibri"/>
              </a:rPr>
              <a:t>επιδεικνύουν σχετική σταθερότητα και </a:t>
            </a:r>
            <a:endParaRPr lang="el-GR" dirty="0" smtClean="0">
              <a:solidFill>
                <a:srgbClr val="6C271B"/>
              </a:solidFill>
              <a:latin typeface="Calibri"/>
              <a:cs typeface="Calibri"/>
            </a:endParaRPr>
          </a:p>
          <a:p>
            <a:r>
              <a:rPr lang="el-GR" dirty="0" smtClean="0">
                <a:solidFill>
                  <a:srgbClr val="6C271B"/>
                </a:solidFill>
                <a:latin typeface="Calibri"/>
                <a:cs typeface="Calibri"/>
              </a:rPr>
              <a:t>αντίσταση </a:t>
            </a:r>
            <a:r>
              <a:rPr lang="el-GR" dirty="0">
                <a:solidFill>
                  <a:srgbClr val="6C271B"/>
                </a:solidFill>
                <a:latin typeface="Calibri"/>
                <a:cs typeface="Calibri"/>
              </a:rPr>
              <a:t>στην κοινωνική αλλαγή</a:t>
            </a:r>
            <a:r>
              <a:rPr lang="en-US" dirty="0">
                <a:solidFill>
                  <a:srgbClr val="6C271B"/>
                </a:solidFill>
                <a:latin typeface="Calibri"/>
                <a:cs typeface="Calibri"/>
              </a:rPr>
              <a:t> </a:t>
            </a:r>
          </a:p>
        </p:txBody>
      </p:sp>
    </p:spTree>
    <p:extLst>
      <p:ext uri="{BB962C8B-B14F-4D97-AF65-F5344CB8AC3E}">
        <p14:creationId xmlns:p14="http://schemas.microsoft.com/office/powerpoint/2010/main" val="3371427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76103" y="1505815"/>
            <a:ext cx="7653496" cy="4488586"/>
          </a:xfrm>
        </p:spPr>
        <p:txBody>
          <a:bodyPr>
            <a:normAutofit lnSpcReduction="10000"/>
          </a:bodyPr>
          <a:lstStyle/>
          <a:p>
            <a:r>
              <a:rPr lang="el-GR" dirty="0">
                <a:solidFill>
                  <a:srgbClr val="6C271B"/>
                </a:solidFill>
                <a:latin typeface="Calibri"/>
                <a:cs typeface="Calibri"/>
              </a:rPr>
              <a:t>«Οι θεσμοί, εξ ορισμού αποτελούν τα πιο σταθερά στοιχεία της κοινωνικής ζωής… και προσδίδουν σταθερότητα στα κοινωνικά συστήματα μέσα στο χώρο και τον χρόνο». </a:t>
            </a:r>
            <a:endParaRPr lang="el-GR" dirty="0" smtClean="0">
              <a:solidFill>
                <a:srgbClr val="6C271B"/>
              </a:solidFill>
              <a:latin typeface="Calibri"/>
              <a:cs typeface="Calibri"/>
            </a:endParaRPr>
          </a:p>
          <a:p>
            <a:r>
              <a:rPr lang="el-GR" dirty="0" smtClean="0">
                <a:solidFill>
                  <a:srgbClr val="6C271B"/>
                </a:solidFill>
                <a:latin typeface="Calibri"/>
                <a:cs typeface="Calibri"/>
              </a:rPr>
              <a:t>Οι </a:t>
            </a:r>
            <a:r>
              <a:rPr lang="el-GR" dirty="0">
                <a:solidFill>
                  <a:srgbClr val="6C271B"/>
                </a:solidFill>
                <a:latin typeface="Calibri"/>
                <a:cs typeface="Calibri"/>
              </a:rPr>
              <a:t>θεσμοί επιδεικνύουν αυτά τα χαρακτηριστικά λόγω των διαδικασιών που θέτουν σε κίνηση τα ρυθμιστικά, κανονιστικά και πολιτιστικά στοιχεία </a:t>
            </a:r>
            <a:r>
              <a:rPr lang="el-GR" dirty="0" smtClean="0">
                <a:solidFill>
                  <a:srgbClr val="6C271B"/>
                </a:solidFill>
                <a:latin typeface="Calibri"/>
                <a:cs typeface="Calibri"/>
              </a:rPr>
              <a:t>τους</a:t>
            </a:r>
          </a:p>
          <a:p>
            <a:r>
              <a:rPr lang="el-GR" dirty="0" smtClean="0">
                <a:solidFill>
                  <a:srgbClr val="6C271B"/>
                </a:solidFill>
                <a:latin typeface="Calibri"/>
                <a:cs typeface="Calibri"/>
              </a:rPr>
              <a:t>Παρά το γεγονός ότι οι αξίες, τα κανονιστικά πρότυπα συμπεριφοράς και οι πολιτιστικές αντιλήψεις αποτελούν βασικά συστατικά στοιχεία των θεσμών, ο </a:t>
            </a:r>
            <a:r>
              <a:rPr lang="el-GR" dirty="0">
                <a:solidFill>
                  <a:srgbClr val="6C271B"/>
                </a:solidFill>
                <a:latin typeface="Calibri"/>
                <a:cs typeface="Calibri"/>
              </a:rPr>
              <a:t>ορισμός </a:t>
            </a:r>
            <a:r>
              <a:rPr lang="el-GR" dirty="0" smtClean="0">
                <a:solidFill>
                  <a:srgbClr val="6C271B"/>
                </a:solidFill>
                <a:latin typeface="Calibri"/>
                <a:cs typeface="Calibri"/>
              </a:rPr>
              <a:t>τους </a:t>
            </a:r>
            <a:r>
              <a:rPr lang="el-GR" dirty="0">
                <a:solidFill>
                  <a:srgbClr val="6C271B"/>
                </a:solidFill>
                <a:latin typeface="Calibri"/>
                <a:cs typeface="Calibri"/>
              </a:rPr>
              <a:t>πρέπει επίσης να περιλαμβάνει την ανάπτυξη συνοδών συμπεριφορών και υλικών πόρων.</a:t>
            </a:r>
            <a:r>
              <a:rPr lang="en-US" dirty="0">
                <a:solidFill>
                  <a:srgbClr val="6C271B"/>
                </a:solidFill>
                <a:latin typeface="Calibri"/>
                <a:cs typeface="Calibri"/>
              </a:rPr>
              <a:t> </a:t>
            </a:r>
            <a:endParaRPr lang="el-GR" dirty="0" smtClean="0">
              <a:solidFill>
                <a:srgbClr val="6C271B"/>
              </a:solidFill>
              <a:latin typeface="Calibri"/>
              <a:cs typeface="Calibri"/>
            </a:endParaRPr>
          </a:p>
        </p:txBody>
      </p:sp>
    </p:spTree>
    <p:extLst>
      <p:ext uri="{BB962C8B-B14F-4D97-AF65-F5344CB8AC3E}">
        <p14:creationId xmlns:p14="http://schemas.microsoft.com/office/powerpoint/2010/main" val="1161931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38188" y="1191557"/>
            <a:ext cx="8405812" cy="4734581"/>
          </a:xfrm>
        </p:spPr>
        <p:txBody>
          <a:bodyPr/>
          <a:lstStyle/>
          <a:p>
            <a:pPr marL="114300" indent="0">
              <a:buNone/>
            </a:pPr>
            <a:r>
              <a:rPr lang="el-GR" dirty="0">
                <a:solidFill>
                  <a:srgbClr val="6C271B"/>
                </a:solidFill>
                <a:latin typeface="Calibri"/>
                <a:cs typeface="Calibri"/>
              </a:rPr>
              <a:t>Οι θεσμοί λειτουργούν </a:t>
            </a:r>
            <a:endParaRPr lang="el-GR" dirty="0" smtClean="0">
              <a:solidFill>
                <a:srgbClr val="6C271B"/>
              </a:solidFill>
              <a:latin typeface="Calibri"/>
              <a:cs typeface="Calibri"/>
            </a:endParaRPr>
          </a:p>
          <a:p>
            <a:r>
              <a:rPr lang="el-GR" dirty="0" smtClean="0">
                <a:solidFill>
                  <a:srgbClr val="6C271B"/>
                </a:solidFill>
                <a:latin typeface="Calibri"/>
                <a:cs typeface="Calibri"/>
              </a:rPr>
              <a:t>προκειμένου </a:t>
            </a:r>
            <a:r>
              <a:rPr lang="el-GR" dirty="0">
                <a:solidFill>
                  <a:srgbClr val="6C271B"/>
                </a:solidFill>
                <a:latin typeface="Calibri"/>
                <a:cs typeface="Calibri"/>
              </a:rPr>
              <a:t>να προσφέρουν σταθερότητα και τάξη, και μειώνουν την αβεβαιότητα προσδίδοντας δομή στην καθημερινή πρακτική</a:t>
            </a:r>
            <a:r>
              <a:rPr lang="en-US" dirty="0">
                <a:solidFill>
                  <a:srgbClr val="6C271B"/>
                </a:solidFill>
                <a:latin typeface="Calibri"/>
                <a:cs typeface="Calibri"/>
              </a:rPr>
              <a:t> </a:t>
            </a:r>
            <a:endParaRPr lang="el-GR" dirty="0">
              <a:solidFill>
                <a:srgbClr val="6C271B"/>
              </a:solidFill>
              <a:latin typeface="Calibri"/>
              <a:cs typeface="Calibri"/>
            </a:endParaRPr>
          </a:p>
          <a:p>
            <a:r>
              <a:rPr lang="el-GR" dirty="0">
                <a:solidFill>
                  <a:srgbClr val="6C271B"/>
                </a:solidFill>
                <a:latin typeface="Calibri"/>
                <a:cs typeface="Calibri"/>
              </a:rPr>
              <a:t>υπόκεινται και οι ίδιοι σε μεταβολή, είτε σταδιακή και συνεχή είτε δραστική και απότομη</a:t>
            </a:r>
            <a:r>
              <a:rPr lang="en-US" dirty="0">
                <a:solidFill>
                  <a:srgbClr val="6C271B"/>
                </a:solidFill>
                <a:latin typeface="Calibri"/>
                <a:cs typeface="Calibri"/>
              </a:rPr>
              <a:t> </a:t>
            </a:r>
            <a:endParaRPr lang="el-GR" dirty="0" smtClean="0">
              <a:solidFill>
                <a:srgbClr val="6C271B"/>
              </a:solidFill>
              <a:latin typeface="Calibri"/>
              <a:cs typeface="Calibri"/>
            </a:endParaRPr>
          </a:p>
          <a:p>
            <a:r>
              <a:rPr lang="el-GR" dirty="0">
                <a:solidFill>
                  <a:srgbClr val="6C271B"/>
                </a:solidFill>
                <a:latin typeface="Calibri"/>
                <a:cs typeface="Calibri"/>
              </a:rPr>
              <a:t>Η έννοια της μεταβολής στα πλαίσια του θεσμού συνδέεται τόσο με την εισαγωγή νέων στοιχείων (ανανέωση), όσο και με τη διαδικασία της αποθεσμοποίησης /αντικατάστασης των θεσμών. </a:t>
            </a:r>
          </a:p>
          <a:p>
            <a:endParaRPr lang="en-US" dirty="0">
              <a:solidFill>
                <a:srgbClr val="6C271B"/>
              </a:solidFill>
              <a:latin typeface="Calibri"/>
              <a:cs typeface="Calibri"/>
            </a:endParaRPr>
          </a:p>
        </p:txBody>
      </p:sp>
    </p:spTree>
    <p:extLst>
      <p:ext uri="{BB962C8B-B14F-4D97-AF65-F5344CB8AC3E}">
        <p14:creationId xmlns:p14="http://schemas.microsoft.com/office/powerpoint/2010/main" val="2369383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7248" y="974439"/>
            <a:ext cx="7515527" cy="5032147"/>
          </a:xfrm>
          <a:prstGeom prst="rect">
            <a:avLst/>
          </a:prstGeom>
        </p:spPr>
        <p:txBody>
          <a:bodyPr wrap="square">
            <a:spAutoFit/>
          </a:bodyPr>
          <a:lstStyle/>
          <a:p>
            <a:pPr>
              <a:spcAft>
                <a:spcPts val="600"/>
              </a:spcAft>
            </a:pPr>
            <a:r>
              <a:rPr lang="el-GR" sz="2400" dirty="0" smtClean="0">
                <a:solidFill>
                  <a:srgbClr val="6C271B"/>
                </a:solidFill>
                <a:latin typeface="Calibri"/>
                <a:cs typeface="Calibri"/>
              </a:rPr>
              <a:t>Οι </a:t>
            </a:r>
            <a:r>
              <a:rPr lang="el-GR" sz="2400" dirty="0">
                <a:solidFill>
                  <a:srgbClr val="6C271B"/>
                </a:solidFill>
                <a:latin typeface="Calibri"/>
                <a:cs typeface="Calibri"/>
              </a:rPr>
              <a:t>θεσμικές μεταβολές </a:t>
            </a:r>
            <a:r>
              <a:rPr lang="el-GR" sz="2400" dirty="0" smtClean="0">
                <a:solidFill>
                  <a:srgbClr val="6C271B"/>
                </a:solidFill>
                <a:latin typeface="Calibri"/>
                <a:cs typeface="Calibri"/>
              </a:rPr>
              <a:t>προκαλούνται </a:t>
            </a:r>
            <a:r>
              <a:rPr lang="el-GR" sz="2400" dirty="0">
                <a:solidFill>
                  <a:srgbClr val="6C271B"/>
                </a:solidFill>
                <a:latin typeface="Calibri"/>
                <a:cs typeface="Calibri"/>
              </a:rPr>
              <a:t>από εξωγενείς ή ενδογενείς </a:t>
            </a:r>
            <a:r>
              <a:rPr lang="el-GR" sz="2400" dirty="0" smtClean="0">
                <a:solidFill>
                  <a:srgbClr val="6C271B"/>
                </a:solidFill>
                <a:latin typeface="Calibri"/>
                <a:cs typeface="Calibri"/>
              </a:rPr>
              <a:t>παράγοντες</a:t>
            </a:r>
            <a:r>
              <a:rPr lang="en-US" sz="2400" dirty="0" smtClean="0">
                <a:solidFill>
                  <a:srgbClr val="6C271B"/>
                </a:solidFill>
                <a:latin typeface="Calibri"/>
                <a:cs typeface="Calibri"/>
              </a:rPr>
              <a:t> </a:t>
            </a:r>
            <a:endParaRPr lang="el-GR" sz="2400" dirty="0" smtClean="0">
              <a:solidFill>
                <a:srgbClr val="6C271B"/>
              </a:solidFill>
              <a:latin typeface="Calibri"/>
              <a:cs typeface="Calibri"/>
            </a:endParaRPr>
          </a:p>
          <a:p>
            <a:pPr>
              <a:spcAft>
                <a:spcPts val="600"/>
              </a:spcAft>
            </a:pPr>
            <a:r>
              <a:rPr lang="el-GR" sz="2400" dirty="0">
                <a:solidFill>
                  <a:srgbClr val="6C271B"/>
                </a:solidFill>
                <a:latin typeface="Calibri"/>
                <a:cs typeface="Calibri"/>
              </a:rPr>
              <a:t>Στους </a:t>
            </a:r>
            <a:r>
              <a:rPr lang="el-GR" sz="2400" b="1" dirty="0">
                <a:solidFill>
                  <a:srgbClr val="6C271B"/>
                </a:solidFill>
                <a:latin typeface="Calibri"/>
                <a:cs typeface="Calibri"/>
              </a:rPr>
              <a:t>εξωγενείς</a:t>
            </a:r>
            <a:r>
              <a:rPr lang="el-GR" sz="2400" dirty="0">
                <a:solidFill>
                  <a:srgbClr val="6C271B"/>
                </a:solidFill>
                <a:latin typeface="Calibri"/>
                <a:cs typeface="Calibri"/>
              </a:rPr>
              <a:t> παράγοντες </a:t>
            </a:r>
            <a:r>
              <a:rPr lang="el-GR" sz="2400" dirty="0" smtClean="0">
                <a:solidFill>
                  <a:srgbClr val="6C271B"/>
                </a:solidFill>
                <a:latin typeface="Calibri"/>
                <a:cs typeface="Calibri"/>
              </a:rPr>
              <a:t>περιλαμβάνονται </a:t>
            </a:r>
            <a:r>
              <a:rPr lang="el-GR" sz="2400" dirty="0">
                <a:solidFill>
                  <a:srgbClr val="6C271B"/>
                </a:solidFill>
                <a:latin typeface="Calibri"/>
                <a:cs typeface="Calibri"/>
              </a:rPr>
              <a:t>η εισαγωγή των νέων τεχνολογιών, οι μεταβολές στις πολιτικές, οι μεγάλες πολιτικές ανακατατάξεις, οι κοινωνικές μεταβολές, οι οικονομικές κρίσεις ή απορυθμίσεις και οι μεταβολές στις πολιτισμικές πεποιθήσεις και πρακτικές</a:t>
            </a:r>
            <a:r>
              <a:rPr lang="en-US" sz="2400" dirty="0">
                <a:solidFill>
                  <a:srgbClr val="6C271B"/>
                </a:solidFill>
                <a:latin typeface="Calibri"/>
                <a:cs typeface="Calibri"/>
              </a:rPr>
              <a:t> </a:t>
            </a:r>
            <a:endParaRPr lang="el-GR" sz="2400" dirty="0" smtClean="0">
              <a:solidFill>
                <a:srgbClr val="6C271B"/>
              </a:solidFill>
              <a:latin typeface="Calibri"/>
              <a:cs typeface="Calibri"/>
            </a:endParaRPr>
          </a:p>
          <a:p>
            <a:pPr>
              <a:spcAft>
                <a:spcPts val="600"/>
              </a:spcAft>
            </a:pPr>
            <a:r>
              <a:rPr lang="el-GR" sz="2400" dirty="0">
                <a:solidFill>
                  <a:srgbClr val="6C271B"/>
                </a:solidFill>
                <a:latin typeface="Calibri"/>
                <a:cs typeface="Calibri"/>
              </a:rPr>
              <a:t>Στους </a:t>
            </a:r>
            <a:r>
              <a:rPr lang="el-GR" sz="2400" b="1" dirty="0">
                <a:solidFill>
                  <a:srgbClr val="6C271B"/>
                </a:solidFill>
                <a:latin typeface="Calibri"/>
                <a:cs typeface="Calibri"/>
              </a:rPr>
              <a:t>ενδογενείς</a:t>
            </a:r>
            <a:r>
              <a:rPr lang="el-GR" sz="2400" dirty="0">
                <a:solidFill>
                  <a:srgbClr val="6C271B"/>
                </a:solidFill>
                <a:latin typeface="Calibri"/>
                <a:cs typeface="Calibri"/>
              </a:rPr>
              <a:t> παράγοντες περιλαμβάνονται </a:t>
            </a:r>
            <a:r>
              <a:rPr lang="el-GR" sz="2400" dirty="0" smtClean="0">
                <a:solidFill>
                  <a:srgbClr val="6C271B"/>
                </a:solidFill>
                <a:latin typeface="Calibri"/>
                <a:cs typeface="Calibri"/>
              </a:rPr>
              <a:t>οι </a:t>
            </a:r>
            <a:r>
              <a:rPr lang="el-GR" sz="2400" dirty="0">
                <a:solidFill>
                  <a:srgbClr val="6C271B"/>
                </a:solidFill>
                <a:latin typeface="Calibri"/>
                <a:cs typeface="Calibri"/>
              </a:rPr>
              <a:t>αντιθέσεις που αναπτύσσονται ανάμεσα σε διαφορετικούς – ως προς τα πρότυπα, τις αξίες και τους κανόνες – θεσμούς, καθώς και οι αντιθέσεις εντός ενός θεσμού </a:t>
            </a:r>
            <a:endParaRPr lang="el-GR" sz="2400" dirty="0" smtClean="0">
              <a:latin typeface="Calibri"/>
              <a:cs typeface="Calibri"/>
            </a:endParaRPr>
          </a:p>
          <a:p>
            <a:endParaRPr lang="en-US" dirty="0"/>
          </a:p>
        </p:txBody>
      </p:sp>
    </p:spTree>
    <p:extLst>
      <p:ext uri="{BB962C8B-B14F-4D97-AF65-F5344CB8AC3E}">
        <p14:creationId xmlns:p14="http://schemas.microsoft.com/office/powerpoint/2010/main" val="41810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rPr>
              <a:t>ΟΙ ΟΡΓΑΝΩΣΕΙΣ</a:t>
            </a:r>
            <a:endParaRPr lang="en-US" dirty="0">
              <a:latin typeface="Cambria"/>
            </a:endParaRPr>
          </a:p>
        </p:txBody>
      </p:sp>
      <p:sp>
        <p:nvSpPr>
          <p:cNvPr id="3" name="Content Placeholder 2"/>
          <p:cNvSpPr>
            <a:spLocks noGrp="1"/>
          </p:cNvSpPr>
          <p:nvPr>
            <p:ph idx="1"/>
          </p:nvPr>
        </p:nvSpPr>
        <p:spPr>
          <a:xfrm>
            <a:off x="457200" y="1752600"/>
            <a:ext cx="7899907" cy="4373563"/>
          </a:xfrm>
        </p:spPr>
        <p:txBody>
          <a:bodyPr>
            <a:normAutofit/>
          </a:bodyPr>
          <a:lstStyle/>
          <a:p>
            <a:r>
              <a:rPr lang="el-GR" sz="2800" dirty="0" smtClean="0">
                <a:solidFill>
                  <a:srgbClr val="6C271B"/>
                </a:solidFill>
                <a:latin typeface="Calibri"/>
                <a:cs typeface="Calibri"/>
              </a:rPr>
              <a:t>Οι οργανώσεις </a:t>
            </a:r>
            <a:r>
              <a:rPr lang="el-GR" sz="2800" dirty="0">
                <a:solidFill>
                  <a:srgbClr val="6C271B"/>
                </a:solidFill>
                <a:latin typeface="Calibri"/>
                <a:cs typeface="Calibri"/>
              </a:rPr>
              <a:t>διαμορφώνονται </a:t>
            </a:r>
            <a:r>
              <a:rPr lang="el-GR" sz="2800" dirty="0" smtClean="0">
                <a:solidFill>
                  <a:srgbClr val="6C271B"/>
                </a:solidFill>
                <a:latin typeface="Calibri"/>
                <a:cs typeface="Calibri"/>
              </a:rPr>
              <a:t>από </a:t>
            </a:r>
            <a:r>
              <a:rPr lang="el-GR" sz="2800" dirty="0">
                <a:solidFill>
                  <a:srgbClr val="6C271B"/>
                </a:solidFill>
                <a:latin typeface="Calibri"/>
                <a:cs typeface="Calibri"/>
              </a:rPr>
              <a:t>τη συλλογική δράση ατόμων, με σκοπό την υποστήριξη συλλογικών επιδιώξεων που προκύπτουν από συγκεκριμένους </a:t>
            </a:r>
            <a:r>
              <a:rPr lang="el-GR" sz="2800" dirty="0" smtClean="0">
                <a:solidFill>
                  <a:srgbClr val="6C271B"/>
                </a:solidFill>
                <a:latin typeface="Calibri"/>
                <a:cs typeface="Calibri"/>
              </a:rPr>
              <a:t>στόχους. </a:t>
            </a:r>
          </a:p>
          <a:p>
            <a:r>
              <a:rPr lang="el-GR" sz="2800" dirty="0" smtClean="0">
                <a:solidFill>
                  <a:srgbClr val="6C271B"/>
                </a:solidFill>
                <a:latin typeface="Calibri"/>
                <a:cs typeface="Calibri"/>
              </a:rPr>
              <a:t>Κάθε </a:t>
            </a:r>
            <a:r>
              <a:rPr lang="el-GR" sz="2800" dirty="0">
                <a:solidFill>
                  <a:srgbClr val="6C271B"/>
                </a:solidFill>
                <a:latin typeface="Calibri"/>
                <a:cs typeface="Calibri"/>
              </a:rPr>
              <a:t>οργάνωση διακρίνεται με βάση τα δομικά της στοιχεία: την κοινωνική δομή της </a:t>
            </a:r>
            <a:r>
              <a:rPr lang="el-GR" sz="2800" dirty="0" smtClean="0">
                <a:solidFill>
                  <a:srgbClr val="6C271B"/>
                </a:solidFill>
                <a:latin typeface="Calibri"/>
                <a:cs typeface="Calibri"/>
              </a:rPr>
              <a:t>που αποτυπώνει τη σχέση μεταξύ των συμμετεχόντων </a:t>
            </a:r>
            <a:r>
              <a:rPr lang="el-GR" sz="2800" dirty="0">
                <a:solidFill>
                  <a:srgbClr val="6C271B"/>
                </a:solidFill>
                <a:latin typeface="Calibri"/>
                <a:cs typeface="Calibri"/>
              </a:rPr>
              <a:t>σε </a:t>
            </a:r>
            <a:r>
              <a:rPr lang="el-GR" sz="2800" dirty="0" smtClean="0">
                <a:solidFill>
                  <a:srgbClr val="6C271B"/>
                </a:solidFill>
                <a:latin typeface="Calibri"/>
                <a:cs typeface="Calibri"/>
              </a:rPr>
              <a:t>αυτήν, </a:t>
            </a:r>
            <a:r>
              <a:rPr lang="el-GR" sz="2800" dirty="0">
                <a:solidFill>
                  <a:srgbClr val="6C271B"/>
                </a:solidFill>
                <a:latin typeface="Calibri"/>
                <a:cs typeface="Calibri"/>
              </a:rPr>
              <a:t>τους στόχους που θέτει και την τεχνολογία που χρησιμοποιεί. </a:t>
            </a:r>
            <a:endParaRPr lang="en-US" sz="2800" dirty="0">
              <a:solidFill>
                <a:srgbClr val="6C271B"/>
              </a:solidFill>
              <a:latin typeface="Calibri"/>
              <a:cs typeface="Calibri"/>
            </a:endParaRPr>
          </a:p>
        </p:txBody>
      </p:sp>
    </p:spTree>
    <p:extLst>
      <p:ext uri="{BB962C8B-B14F-4D97-AF65-F5344CB8AC3E}">
        <p14:creationId xmlns:p14="http://schemas.microsoft.com/office/powerpoint/2010/main" val="3643700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28148" y="901202"/>
            <a:ext cx="7797236" cy="5489130"/>
          </a:xfrm>
        </p:spPr>
        <p:txBody>
          <a:bodyPr>
            <a:normAutofit/>
          </a:bodyPr>
          <a:lstStyle/>
          <a:p>
            <a:r>
              <a:rPr lang="el-GR" dirty="0" smtClean="0">
                <a:solidFill>
                  <a:srgbClr val="6C271B"/>
                </a:solidFill>
                <a:latin typeface="Calibri"/>
                <a:cs typeface="Calibri"/>
              </a:rPr>
              <a:t>Οι οργανώσεις </a:t>
            </a:r>
            <a:r>
              <a:rPr lang="el-GR" dirty="0">
                <a:solidFill>
                  <a:srgbClr val="6C271B"/>
                </a:solidFill>
                <a:latin typeface="Calibri"/>
                <a:cs typeface="Calibri"/>
              </a:rPr>
              <a:t>ανταποκρίνονται στις αλλαγές του θεσμικού περιβάλλοντος. Κατά συνέπεια, οι μεταβολές στο θεσμικό περιβάλλον των οργανώσεων είναι δυνατόν να οδηγήσουν σε μεταβολές στα δομικά στοιχεία μιας οργάνωσης, (την κοινωνική δομή, τους στόχους της οργάνωσης, την τεχνολογία που χρησιμοποιείται ακόμα και στους αριθμούς ή το είδος των συμμετεχόντων).  </a:t>
            </a:r>
            <a:endParaRPr lang="el-GR" dirty="0" smtClean="0">
              <a:solidFill>
                <a:srgbClr val="6C271B"/>
              </a:solidFill>
              <a:latin typeface="Calibri"/>
              <a:cs typeface="Calibri"/>
            </a:endParaRPr>
          </a:p>
          <a:p>
            <a:r>
              <a:rPr lang="el-GR" dirty="0" smtClean="0">
                <a:solidFill>
                  <a:srgbClr val="6C271B"/>
                </a:solidFill>
                <a:latin typeface="Calibri"/>
                <a:cs typeface="Calibri"/>
              </a:rPr>
              <a:t>Μεταβολές </a:t>
            </a:r>
            <a:r>
              <a:rPr lang="el-GR" dirty="0">
                <a:solidFill>
                  <a:srgbClr val="6C271B"/>
                </a:solidFill>
                <a:latin typeface="Calibri"/>
                <a:cs typeface="Calibri"/>
              </a:rPr>
              <a:t>που συντελούνται στο εσωτερικό των οργανώσεων και αφορούν τα δομικά τους στοιχεία (αλλαγές σε στόχους, νέα τεχνολογία, διαφοροποίηση στην κοινωνική δομή του οργανισμού κ.λ.π.) είναι δυνατόν να οδηγήσουν σταδιακά σε διαφοροποιήσεις του θεσμικού περιβάλλοντος</a:t>
            </a:r>
            <a:r>
              <a:rPr lang="en-US" dirty="0">
                <a:solidFill>
                  <a:srgbClr val="6C271B"/>
                </a:solidFill>
                <a:latin typeface="Calibri"/>
                <a:cs typeface="Calibri"/>
              </a:rPr>
              <a:t> </a:t>
            </a:r>
          </a:p>
        </p:txBody>
      </p:sp>
    </p:spTree>
    <p:extLst>
      <p:ext uri="{BB962C8B-B14F-4D97-AF65-F5344CB8AC3E}">
        <p14:creationId xmlns:p14="http://schemas.microsoft.com/office/powerpoint/2010/main" val="11430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533</TotalTime>
  <Words>1917</Words>
  <Application>Microsoft Macintosh PowerPoint</Application>
  <PresentationFormat>On-screen Show (4:3)</PresentationFormat>
  <Paragraphs>107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Apothecary</vt:lpstr>
      <vt:lpstr>ΕΙΣΑΓΩΓΗ ΣΤΗΝ ΕΚΠΑΙΔΕΥΤΙΚΗ ΠΟΛΙΤΙΚΗ</vt:lpstr>
      <vt:lpstr>Μαθησιακοί Στόχοι</vt:lpstr>
      <vt:lpstr>νΕΟΘΕΣΜΙΚΗ ΘΕΩΡΙΑ</vt:lpstr>
      <vt:lpstr>ΘΕΣΜΟΙ</vt:lpstr>
      <vt:lpstr>PowerPoint Presentation</vt:lpstr>
      <vt:lpstr>PowerPoint Presentation</vt:lpstr>
      <vt:lpstr>PowerPoint Presentation</vt:lpstr>
      <vt:lpstr>ΟΙ ΟΡΓΑΝΩΣΕΙΣ</vt:lpstr>
      <vt:lpstr>PowerPoint Presentation</vt:lpstr>
      <vt:lpstr>PowerPoint Presentation</vt:lpstr>
      <vt:lpstr>PowerPoint Presentation</vt:lpstr>
      <vt:lpstr>PowerPoint Presentation</vt:lpstr>
      <vt:lpstr>ΤΟ ΤΕΧΝΙΚΟ ΠΕΡΙΒΑΛΛΟΝ  ΤΟΥ ΕΚΠΑΙΔΕΥΤΙΚΟΥ ΣΥΣΤΗΜΑΤΟΣ</vt:lpstr>
      <vt:lpstr>ΤΟ ΘΕΣΜΙΚΟ ΠΕΡΙΒΑΛΛΟΝ  ΤΟΥ ΕΚΠΑΙΔΕΥΤΙΚΟΥ ΣΥΣΤΗΜΑΤΟΣ</vt:lpstr>
      <vt:lpstr>Ο ΡΥΘΜΙΣΤΙΚΟΣ ΠΥΛΩΝΑΣ</vt:lpstr>
      <vt:lpstr>PowerPoint Presentation</vt:lpstr>
      <vt:lpstr>Ο ΚΑΝΟΝΙΣΤΙΚΟΣ ΠΥΛΩΝΑΣ</vt:lpstr>
      <vt:lpstr>PowerPoint Presentation</vt:lpstr>
      <vt:lpstr>Ο γΝΩΣΤΙΚΟΣ ΠΟΛΙΤΙΣΜΙΚΟΣ ΠΥΛΩΝΑΣ</vt:lpstr>
      <vt:lpstr>PowerPoint Presentation</vt:lpstr>
      <vt:lpstr>ΤΑ ΔΟΜΙΚΑ ΣΤΟΙΧΕΙΑ ΤΩΝ ΟΡΓΑΝΩΣΕΩΝ</vt:lpstr>
      <vt:lpstr>ΟΙ ΣΥΜΜΕΤΕΧΟΝΤΕΣ</vt:lpstr>
      <vt:lpstr>ΚΟΙΝΩΝΙΚΗ ΔΟΜΗ</vt:lpstr>
      <vt:lpstr>ΣΤΟΧΟΙ</vt:lpstr>
      <vt:lpstr>ΤΕΧΝΟΛΟΓΙΑ</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ΣΤΗΝ ΕΚΠΑΙΔΕΥΤΙΚΗ ΠΟΛΙΤΙΚΗ</dc:title>
  <dc:creator>Jimmy ΒΒ</dc:creator>
  <cp:lastModifiedBy>Jimmy ΒΒ</cp:lastModifiedBy>
  <cp:revision>78</cp:revision>
  <dcterms:created xsi:type="dcterms:W3CDTF">2016-02-15T10:50:08Z</dcterms:created>
  <dcterms:modified xsi:type="dcterms:W3CDTF">2018-02-27T09:53:26Z</dcterms:modified>
</cp:coreProperties>
</file>