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7"/>
  </p:notesMasterIdLst>
  <p:sldIdLst>
    <p:sldId id="358"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57" r:id="rId18"/>
    <p:sldId id="293" r:id="rId19"/>
    <p:sldId id="308" r:id="rId20"/>
    <p:sldId id="294" r:id="rId21"/>
    <p:sldId id="295" r:id="rId22"/>
    <p:sldId id="304" r:id="rId23"/>
    <p:sldId id="297" r:id="rId24"/>
    <p:sldId id="296" r:id="rId25"/>
    <p:sldId id="306" r:id="rId26"/>
    <p:sldId id="299" r:id="rId27"/>
    <p:sldId id="302" r:id="rId28"/>
    <p:sldId id="303" r:id="rId29"/>
    <p:sldId id="305" r:id="rId30"/>
    <p:sldId id="307" r:id="rId31"/>
    <p:sldId id="329" r:id="rId32"/>
    <p:sldId id="330" r:id="rId33"/>
    <p:sldId id="331" r:id="rId34"/>
    <p:sldId id="332" r:id="rId35"/>
    <p:sldId id="333" r:id="rId36"/>
    <p:sldId id="334" r:id="rId37"/>
    <p:sldId id="335" r:id="rId38"/>
    <p:sldId id="336" r:id="rId39"/>
    <p:sldId id="337" r:id="rId40"/>
    <p:sldId id="340" r:id="rId41"/>
    <p:sldId id="341" r:id="rId42"/>
    <p:sldId id="342" r:id="rId43"/>
    <p:sldId id="343" r:id="rId44"/>
    <p:sldId id="344" r:id="rId45"/>
    <p:sldId id="345"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64" autoAdjust="0"/>
    <p:restoredTop sz="92924" autoAdjust="0"/>
  </p:normalViewPr>
  <p:slideViewPr>
    <p:cSldViewPr>
      <p:cViewPr varScale="1">
        <p:scale>
          <a:sx n="89" d="100"/>
          <a:sy n="89" d="100"/>
        </p:scale>
        <p:origin x="11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______________Microsoft_Excel1.xlsx"/></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______________Microsoft_Excel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______________Microsoft_Excel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______________Microsoft_Excel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1-BEC7-4FA5-AD5A-834771E981AD}"/>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3-BEC7-4FA5-AD5A-834771E981AD}"/>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5-BEC7-4FA5-AD5A-834771E981AD}"/>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7-BEC7-4FA5-AD5A-834771E981AD}"/>
              </c:ext>
            </c:extLst>
          </c:dPt>
          <c:dLbls>
            <c:dLbl>
              <c:idx val="2"/>
              <c:layout>
                <c:manualLayout>
                  <c:x val="6.9656014843463385E-2"/>
                  <c:y val="6.2549069121461853E-2"/>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BEC7-4FA5-AD5A-834771E981AD}"/>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Sheet1!$A$2:$A$5</c:f>
              <c:strCache>
                <c:ptCount val="4"/>
                <c:pt idx="0">
                  <c:v>Τακτικός Προϋπολογισμός</c:v>
                </c:pt>
                <c:pt idx="1">
                  <c:v>Προϋπολογισμός Δημόσιων Επενδύσεων</c:v>
                </c:pt>
                <c:pt idx="2">
                  <c:v>Τοπική Αυτοδιοίκηση</c:v>
                </c:pt>
                <c:pt idx="3">
                  <c:v>Ευρωπαϊκοί πόροι</c:v>
                </c:pt>
              </c:strCache>
            </c:strRef>
          </c:cat>
          <c:val>
            <c:numRef>
              <c:f>Sheet1!$B$2:$B$5</c:f>
              <c:numCache>
                <c:formatCode>0.0%</c:formatCode>
                <c:ptCount val="4"/>
                <c:pt idx="0">
                  <c:v>0.71</c:v>
                </c:pt>
                <c:pt idx="1">
                  <c:v>9.5000000000000001E-2</c:v>
                </c:pt>
                <c:pt idx="2">
                  <c:v>7.0000000000000007E-2</c:v>
                </c:pt>
                <c:pt idx="3">
                  <c:v>0.125</c:v>
                </c:pt>
              </c:numCache>
            </c:numRef>
          </c:val>
          <c:extLst xmlns:c16r2="http://schemas.microsoft.com/office/drawing/2015/06/chart">
            <c:ext xmlns:c16="http://schemas.microsoft.com/office/drawing/2014/chart" uri="{C3380CC4-5D6E-409C-BE32-E72D297353CC}">
              <c16:uniqueId val="{00000000-EC9F-4A55-A749-DC1DAF78C46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000" b="1" baseline="0" dirty="0" smtClean="0"/>
              <a:t>Δημόσιες </a:t>
            </a:r>
            <a:r>
              <a:rPr lang="el-GR" sz="2000" b="1" baseline="0" dirty="0"/>
              <a:t>δαπάνες </a:t>
            </a:r>
            <a:r>
              <a:rPr lang="el-GR" sz="2000" b="1" baseline="0" dirty="0" smtClean="0"/>
              <a:t>εκπαίδευσης </a:t>
            </a:r>
            <a:r>
              <a:rPr lang="el-GR" sz="2000" b="1" baseline="0" dirty="0"/>
              <a:t>ως % του </a:t>
            </a:r>
            <a:r>
              <a:rPr lang="el-GR" sz="2000" b="1" baseline="0" dirty="0" smtClean="0"/>
              <a:t>ΑΕΠ, </a:t>
            </a:r>
            <a:r>
              <a:rPr lang="el-GR" sz="2000" b="1" baseline="0" dirty="0"/>
              <a:t>(2015)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2874401729195613E-2"/>
          <c:y val="0.19084781428183548"/>
          <c:w val="0.93915174206165408"/>
          <c:h val="0.59273735179654263"/>
        </c:manualLayout>
      </c:layout>
      <c:barChart>
        <c:barDir val="col"/>
        <c:grouping val="clustered"/>
        <c:varyColors val="0"/>
        <c:ser>
          <c:idx val="0"/>
          <c:order val="0"/>
          <c:tx>
            <c:strRef>
              <c:f>'[educ_uoe_fine06 (1).xls]Data'!$E$10</c:f>
              <c:strCache>
                <c:ptCount val="1"/>
                <c:pt idx="0">
                  <c:v>2015</c:v>
                </c:pt>
              </c:strCache>
            </c:strRef>
          </c:tx>
          <c:spPr>
            <a:solidFill>
              <a:schemeClr val="accent6"/>
            </a:solidFill>
            <a:ln>
              <a:noFill/>
            </a:ln>
            <a:effectLst/>
          </c:spPr>
          <c:invertIfNegative val="0"/>
          <c:dPt>
            <c:idx val="13"/>
            <c:invertIfNegative val="0"/>
            <c:bubble3D val="0"/>
            <c:spPr>
              <a:solidFill>
                <a:schemeClr val="tx1"/>
              </a:solidFill>
              <a:ln>
                <a:noFill/>
              </a:ln>
              <a:effectLst/>
            </c:spPr>
          </c:dPt>
          <c:dPt>
            <c:idx val="27"/>
            <c:invertIfNegative val="0"/>
            <c:bubble3D val="0"/>
            <c:spPr>
              <a:solidFill>
                <a:schemeClr val="accent5"/>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'[educ_uoe_fine06 (1).xls]Data'!$A$11:$A$39</c:f>
              <c:strCache>
                <c:ptCount val="29"/>
                <c:pt idx="0">
                  <c:v>Σουηδία</c:v>
                </c:pt>
                <c:pt idx="1">
                  <c:v>Ισλανδία</c:v>
                </c:pt>
                <c:pt idx="2">
                  <c:v>Φινλανδία</c:v>
                </c:pt>
                <c:pt idx="3">
                  <c:v>Νορβηγία</c:v>
                </c:pt>
                <c:pt idx="4">
                  <c:v>Βέλγιο</c:v>
                </c:pt>
                <c:pt idx="5">
                  <c:v>Κύπρος</c:v>
                </c:pt>
                <c:pt idx="6">
                  <c:v>Ηνωμένο Βασίλειο</c:v>
                </c:pt>
                <c:pt idx="7">
                  <c:v>Γαλλία</c:v>
                </c:pt>
                <c:pt idx="8">
                  <c:v>Αυστρία</c:v>
                </c:pt>
                <c:pt idx="9">
                  <c:v>Μάλτα</c:v>
                </c:pt>
                <c:pt idx="10">
                  <c:v>Ολλανδία</c:v>
                </c:pt>
                <c:pt idx="11">
                  <c:v>Λετονία</c:v>
                </c:pt>
                <c:pt idx="12">
                  <c:v>Ελβετία</c:v>
                </c:pt>
                <c:pt idx="13">
                  <c:v>ΕΕ28</c:v>
                </c:pt>
                <c:pt idx="14">
                  <c:v>Πολωνία</c:v>
                </c:pt>
                <c:pt idx="15">
                  <c:v>Πορτογαλία</c:v>
                </c:pt>
                <c:pt idx="16">
                  <c:v>Σλοβενία</c:v>
                </c:pt>
                <c:pt idx="17">
                  <c:v>Σλοβακία</c:v>
                </c:pt>
                <c:pt idx="18">
                  <c:v>Γερμανία</c:v>
                </c:pt>
                <c:pt idx="19">
                  <c:v>Ουγγαρία</c:v>
                </c:pt>
                <c:pt idx="20">
                  <c:v>Ισπανία</c:v>
                </c:pt>
                <c:pt idx="21">
                  <c:v>Λιθουανία</c:v>
                </c:pt>
                <c:pt idx="22">
                  <c:v>Ιταλία</c:v>
                </c:pt>
                <c:pt idx="23">
                  <c:v>Βουλγαρία</c:v>
                </c:pt>
                <c:pt idx="24">
                  <c:v>Λουξεμβούργο</c:v>
                </c:pt>
                <c:pt idx="25">
                  <c:v>Τσεχία</c:v>
                </c:pt>
                <c:pt idx="26">
                  <c:v>Ιρλανδία</c:v>
                </c:pt>
                <c:pt idx="27">
                  <c:v>Ελλάδα</c:v>
                </c:pt>
                <c:pt idx="28">
                  <c:v>Ρουμανία</c:v>
                </c:pt>
              </c:strCache>
            </c:strRef>
          </c:cat>
          <c:val>
            <c:numRef>
              <c:f>'[educ_uoe_fine06 (1).xls]Data'!$E$11:$E$39</c:f>
              <c:numCache>
                <c:formatCode>0.0</c:formatCode>
                <c:ptCount val="29"/>
                <c:pt idx="0">
                  <c:v>7.05</c:v>
                </c:pt>
                <c:pt idx="1">
                  <c:v>6.84</c:v>
                </c:pt>
                <c:pt idx="2">
                  <c:v>6.75</c:v>
                </c:pt>
                <c:pt idx="3">
                  <c:v>6.72</c:v>
                </c:pt>
                <c:pt idx="4">
                  <c:v>6.43</c:v>
                </c:pt>
                <c:pt idx="5">
                  <c:v>6.4</c:v>
                </c:pt>
                <c:pt idx="6">
                  <c:v>5.68</c:v>
                </c:pt>
                <c:pt idx="7">
                  <c:v>5.47</c:v>
                </c:pt>
                <c:pt idx="8">
                  <c:v>5.43</c:v>
                </c:pt>
                <c:pt idx="9">
                  <c:v>5.42</c:v>
                </c:pt>
                <c:pt idx="10">
                  <c:v>5.4</c:v>
                </c:pt>
                <c:pt idx="11">
                  <c:v>5.33</c:v>
                </c:pt>
                <c:pt idx="12">
                  <c:v>5.08</c:v>
                </c:pt>
                <c:pt idx="13">
                  <c:v>5.04</c:v>
                </c:pt>
                <c:pt idx="14">
                  <c:v>4.8099999999999996</c:v>
                </c:pt>
                <c:pt idx="15">
                  <c:v>4.79</c:v>
                </c:pt>
                <c:pt idx="16">
                  <c:v>4.6399999999999997</c:v>
                </c:pt>
                <c:pt idx="17">
                  <c:v>4.59</c:v>
                </c:pt>
                <c:pt idx="18">
                  <c:v>4.5199999999999996</c:v>
                </c:pt>
                <c:pt idx="19">
                  <c:v>4.26</c:v>
                </c:pt>
                <c:pt idx="20">
                  <c:v>4.16</c:v>
                </c:pt>
                <c:pt idx="21">
                  <c:v>4.12</c:v>
                </c:pt>
                <c:pt idx="22">
                  <c:v>4.0999999999999996</c:v>
                </c:pt>
                <c:pt idx="23">
                  <c:v>3.93</c:v>
                </c:pt>
                <c:pt idx="24">
                  <c:v>3.9</c:v>
                </c:pt>
                <c:pt idx="25">
                  <c:v>3.79</c:v>
                </c:pt>
                <c:pt idx="26">
                  <c:v>3.77</c:v>
                </c:pt>
                <c:pt idx="27">
                  <c:v>3.68</c:v>
                </c:pt>
                <c:pt idx="28">
                  <c:v>2.72</c:v>
                </c:pt>
              </c:numCache>
            </c:numRef>
          </c:val>
        </c:ser>
        <c:dLbls>
          <c:showLegendKey val="0"/>
          <c:showVal val="0"/>
          <c:showCatName val="0"/>
          <c:showSerName val="0"/>
          <c:showPercent val="0"/>
          <c:showBubbleSize val="0"/>
        </c:dLbls>
        <c:gapWidth val="219"/>
        <c:overlap val="-27"/>
        <c:axId val="518092448"/>
        <c:axId val="518084288"/>
      </c:barChart>
      <c:catAx>
        <c:axId val="518092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18084288"/>
        <c:crosses val="autoZero"/>
        <c:auto val="1"/>
        <c:lblAlgn val="ctr"/>
        <c:lblOffset val="100"/>
        <c:noMultiLvlLbl val="0"/>
      </c:catAx>
      <c:valAx>
        <c:axId val="5180842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80924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000" b="1" i="0" dirty="0"/>
              <a:t>Δημόσια</a:t>
            </a:r>
            <a:r>
              <a:rPr lang="el-GR" sz="2000" b="1" i="0" baseline="0" dirty="0"/>
              <a:t> δ</a:t>
            </a:r>
            <a:r>
              <a:rPr lang="el-GR" sz="2000" b="1" i="0" dirty="0"/>
              <a:t>απάνη για</a:t>
            </a:r>
            <a:r>
              <a:rPr lang="el-GR" sz="2000" b="1" i="0" baseline="0" dirty="0"/>
              <a:t> π</a:t>
            </a:r>
            <a:r>
              <a:rPr lang="el-GR" sz="2000" b="1" i="0" dirty="0"/>
              <a:t>ρωτοβάθμια εκπαίδευση ως % του ΑΕΠ </a:t>
            </a:r>
            <a:r>
              <a:rPr lang="el-GR" sz="2000" b="1" i="0" dirty="0" smtClean="0"/>
              <a:t>(2015)</a:t>
            </a:r>
            <a:endParaRPr lang="el-GR" sz="2000" b="1" i="0" dirty="0"/>
          </a:p>
        </c:rich>
      </c:tx>
      <c:layout>
        <c:manualLayout>
          <c:xMode val="edge"/>
          <c:yMode val="edge"/>
          <c:x val="0.11251600796277277"/>
          <c:y val="1.851851851851851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2253033588192782E-2"/>
          <c:y val="0.20922043010752689"/>
          <c:w val="0.94003360087235477"/>
          <c:h val="0.6068328253323173"/>
        </c:manualLayout>
      </c:layout>
      <c:barChart>
        <c:barDir val="col"/>
        <c:grouping val="clustered"/>
        <c:varyColors val="0"/>
        <c:ser>
          <c:idx val="0"/>
          <c:order val="0"/>
          <c:tx>
            <c:strRef>
              <c:f>Sheet3!$G$22</c:f>
              <c:strCache>
                <c:ptCount val="1"/>
                <c:pt idx="0">
                  <c:v>Πρωτοβάθμια εκπαίδευση </c:v>
                </c:pt>
              </c:strCache>
            </c:strRef>
          </c:tx>
          <c:spPr>
            <a:solidFill>
              <a:schemeClr val="accent6"/>
            </a:solidFill>
            <a:ln>
              <a:noFill/>
            </a:ln>
            <a:effectLst/>
          </c:spPr>
          <c:invertIfNegative val="0"/>
          <c:dPt>
            <c:idx val="13"/>
            <c:invertIfNegative val="0"/>
            <c:bubble3D val="0"/>
            <c:spPr>
              <a:solidFill>
                <a:schemeClr val="tx1"/>
              </a:solidFill>
              <a:ln>
                <a:noFill/>
              </a:ln>
              <a:effectLst/>
            </c:spPr>
          </c:dPt>
          <c:dPt>
            <c:idx val="15"/>
            <c:invertIfNegative val="0"/>
            <c:bubble3D val="0"/>
            <c:spPr>
              <a:solidFill>
                <a:schemeClr val="accent1">
                  <a:lumMod val="75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Sheet3!$F$23:$F$50</c:f>
              <c:strCache>
                <c:ptCount val="28"/>
                <c:pt idx="0">
                  <c:v>Δανία</c:v>
                </c:pt>
                <c:pt idx="1">
                  <c:v>Κύπρος</c:v>
                </c:pt>
                <c:pt idx="2">
                  <c:v>Ηνωμένο Βασίλειο</c:v>
                </c:pt>
                <c:pt idx="3">
                  <c:v>Ιρλανδία</c:v>
                </c:pt>
                <c:pt idx="4">
                  <c:v>Σουηδία</c:v>
                </c:pt>
                <c:pt idx="5">
                  <c:v>Λετονία</c:v>
                </c:pt>
                <c:pt idx="6">
                  <c:v>Μάλτα</c:v>
                </c:pt>
                <c:pt idx="7">
                  <c:v>Πορτογαλία</c:v>
                </c:pt>
                <c:pt idx="8">
                  <c:v>Βέλγιο</c:v>
                </c:pt>
                <c:pt idx="9">
                  <c:v>Πολωνία</c:v>
                </c:pt>
                <c:pt idx="10">
                  <c:v>Σλοβενία</c:v>
                </c:pt>
                <c:pt idx="11">
                  <c:v>Φινλανδία</c:v>
                </c:pt>
                <c:pt idx="12">
                  <c:v>Ολλανδία</c:v>
                </c:pt>
                <c:pt idx="13">
                  <c:v>EE28</c:v>
                </c:pt>
                <c:pt idx="14">
                  <c:v>Λουξεμβούργο</c:v>
                </c:pt>
                <c:pt idx="15">
                  <c:v>Ελλάδα</c:v>
                </c:pt>
                <c:pt idx="16">
                  <c:v>Εσθονία</c:v>
                </c:pt>
                <c:pt idx="17">
                  <c:v>Γαλλία</c:v>
                </c:pt>
                <c:pt idx="18">
                  <c:v>Ισπανία</c:v>
                </c:pt>
                <c:pt idx="19">
                  <c:v>Ιταλία</c:v>
                </c:pt>
                <c:pt idx="20">
                  <c:v>Αυστρία</c:v>
                </c:pt>
                <c:pt idx="21">
                  <c:v>Σλοβακία</c:v>
                </c:pt>
                <c:pt idx="22">
                  <c:v>Βουλγαρία</c:v>
                </c:pt>
                <c:pt idx="23">
                  <c:v>Λιθουανία</c:v>
                </c:pt>
                <c:pt idx="24">
                  <c:v>Τσεχία</c:v>
                </c:pt>
                <c:pt idx="25">
                  <c:v>Γερμανία</c:v>
                </c:pt>
                <c:pt idx="26">
                  <c:v>Ουγγαρία</c:v>
                </c:pt>
                <c:pt idx="27">
                  <c:v>Ρουμανία</c:v>
                </c:pt>
              </c:strCache>
            </c:strRef>
          </c:cat>
          <c:val>
            <c:numRef>
              <c:f>Sheet3!$G$23:$G$50</c:f>
              <c:numCache>
                <c:formatCode>General</c:formatCode>
                <c:ptCount val="28"/>
                <c:pt idx="0">
                  <c:v>2.1</c:v>
                </c:pt>
                <c:pt idx="1">
                  <c:v>2</c:v>
                </c:pt>
                <c:pt idx="2">
                  <c:v>1.9</c:v>
                </c:pt>
                <c:pt idx="3">
                  <c:v>1.8</c:v>
                </c:pt>
                <c:pt idx="4">
                  <c:v>1.8</c:v>
                </c:pt>
                <c:pt idx="5">
                  <c:v>1.6</c:v>
                </c:pt>
                <c:pt idx="6">
                  <c:v>1.5</c:v>
                </c:pt>
                <c:pt idx="7">
                  <c:v>1.5</c:v>
                </c:pt>
                <c:pt idx="8">
                  <c:v>1.5</c:v>
                </c:pt>
                <c:pt idx="9">
                  <c:v>1.5</c:v>
                </c:pt>
                <c:pt idx="10">
                  <c:v>1.5</c:v>
                </c:pt>
                <c:pt idx="11">
                  <c:v>1.4</c:v>
                </c:pt>
                <c:pt idx="12">
                  <c:v>1.2</c:v>
                </c:pt>
                <c:pt idx="13">
                  <c:v>1.2</c:v>
                </c:pt>
                <c:pt idx="14">
                  <c:v>1.2</c:v>
                </c:pt>
                <c:pt idx="15">
                  <c:v>1.2</c:v>
                </c:pt>
                <c:pt idx="16">
                  <c:v>1.2</c:v>
                </c:pt>
                <c:pt idx="17">
                  <c:v>1.1000000000000001</c:v>
                </c:pt>
                <c:pt idx="18">
                  <c:v>1.1000000000000001</c:v>
                </c:pt>
                <c:pt idx="19">
                  <c:v>1</c:v>
                </c:pt>
                <c:pt idx="20">
                  <c:v>0.9</c:v>
                </c:pt>
                <c:pt idx="21">
                  <c:v>0.8</c:v>
                </c:pt>
                <c:pt idx="22">
                  <c:v>0.8</c:v>
                </c:pt>
                <c:pt idx="23">
                  <c:v>0.7</c:v>
                </c:pt>
                <c:pt idx="24">
                  <c:v>0.7</c:v>
                </c:pt>
                <c:pt idx="25">
                  <c:v>0.6</c:v>
                </c:pt>
                <c:pt idx="26">
                  <c:v>0.6</c:v>
                </c:pt>
                <c:pt idx="27">
                  <c:v>0.4</c:v>
                </c:pt>
              </c:numCache>
            </c:numRef>
          </c:val>
        </c:ser>
        <c:dLbls>
          <c:showLegendKey val="0"/>
          <c:showVal val="0"/>
          <c:showCatName val="0"/>
          <c:showSerName val="0"/>
          <c:showPercent val="0"/>
          <c:showBubbleSize val="0"/>
        </c:dLbls>
        <c:gapWidth val="219"/>
        <c:overlap val="-27"/>
        <c:axId val="518092992"/>
        <c:axId val="518089728"/>
      </c:barChart>
      <c:catAx>
        <c:axId val="518092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18089728"/>
        <c:crosses val="autoZero"/>
        <c:auto val="1"/>
        <c:lblAlgn val="ctr"/>
        <c:lblOffset val="100"/>
        <c:noMultiLvlLbl val="0"/>
      </c:catAx>
      <c:valAx>
        <c:axId val="5180897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80929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l-GR" sz="2000" b="1" dirty="0" smtClean="0"/>
              <a:t>Δημόσια δαπάνη για κατώτερη </a:t>
            </a:r>
            <a:r>
              <a:rPr lang="el-GR" sz="2000" b="1" dirty="0"/>
              <a:t>δευτεροβάθμια </a:t>
            </a:r>
            <a:r>
              <a:rPr lang="el-GR" sz="2000" b="1" dirty="0" smtClean="0"/>
              <a:t>εκπαίδευση ως % του ΑΕΠ</a:t>
            </a:r>
            <a:endParaRPr lang="el-GR" sz="2000" b="1"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473645504456872E-2"/>
          <c:y val="0.24879670133911649"/>
          <c:w val="0.94003360087235477"/>
          <c:h val="0.53093679659442972"/>
        </c:manualLayout>
      </c:layout>
      <c:barChart>
        <c:barDir val="col"/>
        <c:grouping val="clustered"/>
        <c:varyColors val="0"/>
        <c:ser>
          <c:idx val="0"/>
          <c:order val="0"/>
          <c:tx>
            <c:strRef>
              <c:f>Sheet3!$G$55</c:f>
              <c:strCache>
                <c:ptCount val="1"/>
                <c:pt idx="0">
                  <c:v>Κατώτερη δευτεροβάθμια εκπαίδευση</c:v>
                </c:pt>
              </c:strCache>
            </c:strRef>
          </c:tx>
          <c:spPr>
            <a:solidFill>
              <a:schemeClr val="accent6"/>
            </a:solidFill>
            <a:ln>
              <a:noFill/>
            </a:ln>
            <a:effectLst/>
          </c:spPr>
          <c:invertIfNegative val="0"/>
          <c:dPt>
            <c:idx val="11"/>
            <c:invertIfNegative val="0"/>
            <c:bubble3D val="0"/>
            <c:spPr>
              <a:solidFill>
                <a:schemeClr val="tx1"/>
              </a:solidFill>
              <a:ln>
                <a:noFill/>
              </a:ln>
              <a:effectLst/>
            </c:spPr>
          </c:dPt>
          <c:dPt>
            <c:idx val="23"/>
            <c:invertIfNegative val="0"/>
            <c:bubble3D val="0"/>
            <c:spPr>
              <a:solidFill>
                <a:srgbClr val="0070C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Sheet3!$F$56:$F$83</c:f>
              <c:strCache>
                <c:ptCount val="28"/>
                <c:pt idx="0">
                  <c:v>Κύπρος</c:v>
                </c:pt>
                <c:pt idx="1">
                  <c:v>Δανία</c:v>
                </c:pt>
                <c:pt idx="2">
                  <c:v>Μάλτα</c:v>
                </c:pt>
                <c:pt idx="3">
                  <c:v>Πορτογαλία</c:v>
                </c:pt>
                <c:pt idx="4">
                  <c:v>Ολλανδία</c:v>
                </c:pt>
                <c:pt idx="5">
                  <c:v>Γαλλία</c:v>
                </c:pt>
                <c:pt idx="6">
                  <c:v>Αυστρία</c:v>
                </c:pt>
                <c:pt idx="7">
                  <c:v>Γερμανία</c:v>
                </c:pt>
                <c:pt idx="8">
                  <c:v>Φινλανδία</c:v>
                </c:pt>
                <c:pt idx="9">
                  <c:v>Λιθουανία</c:v>
                </c:pt>
                <c:pt idx="10">
                  <c:v>Ηνωμένο Βασίλειο</c:v>
                </c:pt>
                <c:pt idx="11">
                  <c:v>EE28</c:v>
                </c:pt>
                <c:pt idx="12">
                  <c:v>Βέλγιο</c:v>
                </c:pt>
                <c:pt idx="13">
                  <c:v>Σλοβακία</c:v>
                </c:pt>
                <c:pt idx="14">
                  <c:v>Τσεχία</c:v>
                </c:pt>
                <c:pt idx="15">
                  <c:v>Ιρλανδία</c:v>
                </c:pt>
                <c:pt idx="16">
                  <c:v>Σουηδία</c:v>
                </c:pt>
                <c:pt idx="17">
                  <c:v>Λετονία</c:v>
                </c:pt>
                <c:pt idx="18">
                  <c:v>Πολωνία</c:v>
                </c:pt>
                <c:pt idx="19">
                  <c:v>Σλοβενία</c:v>
                </c:pt>
                <c:pt idx="20">
                  <c:v>Λουξεμβούργο</c:v>
                </c:pt>
                <c:pt idx="21">
                  <c:v>Ισπανία</c:v>
                </c:pt>
                <c:pt idx="22">
                  <c:v>Βουλγαρία</c:v>
                </c:pt>
                <c:pt idx="23">
                  <c:v>Ελλάδα</c:v>
                </c:pt>
                <c:pt idx="24">
                  <c:v>Ιταλία</c:v>
                </c:pt>
                <c:pt idx="25">
                  <c:v>Εσθονία</c:v>
                </c:pt>
                <c:pt idx="26">
                  <c:v>Ουγγαρία</c:v>
                </c:pt>
                <c:pt idx="27">
                  <c:v>Ρουμανία</c:v>
                </c:pt>
              </c:strCache>
            </c:strRef>
          </c:cat>
          <c:val>
            <c:numRef>
              <c:f>Sheet3!$G$56:$G$83</c:f>
              <c:numCache>
                <c:formatCode>General</c:formatCode>
                <c:ptCount val="28"/>
                <c:pt idx="0">
                  <c:v>1.3</c:v>
                </c:pt>
                <c:pt idx="1">
                  <c:v>1.2</c:v>
                </c:pt>
                <c:pt idx="2">
                  <c:v>1.2</c:v>
                </c:pt>
                <c:pt idx="3">
                  <c:v>1.2</c:v>
                </c:pt>
                <c:pt idx="4">
                  <c:v>1.2</c:v>
                </c:pt>
                <c:pt idx="5">
                  <c:v>1.2</c:v>
                </c:pt>
                <c:pt idx="6">
                  <c:v>1.2</c:v>
                </c:pt>
                <c:pt idx="7">
                  <c:v>1.2</c:v>
                </c:pt>
                <c:pt idx="8">
                  <c:v>1.1000000000000001</c:v>
                </c:pt>
                <c:pt idx="9">
                  <c:v>1.1000000000000001</c:v>
                </c:pt>
                <c:pt idx="10" formatCode="0.0">
                  <c:v>1</c:v>
                </c:pt>
                <c:pt idx="11" formatCode="0.0">
                  <c:v>1</c:v>
                </c:pt>
                <c:pt idx="12">
                  <c:v>0.9</c:v>
                </c:pt>
                <c:pt idx="13">
                  <c:v>0.9</c:v>
                </c:pt>
                <c:pt idx="14">
                  <c:v>0.9</c:v>
                </c:pt>
                <c:pt idx="15">
                  <c:v>0.8</c:v>
                </c:pt>
                <c:pt idx="16">
                  <c:v>0.8</c:v>
                </c:pt>
                <c:pt idx="17">
                  <c:v>0.8</c:v>
                </c:pt>
                <c:pt idx="18">
                  <c:v>0.8</c:v>
                </c:pt>
                <c:pt idx="19">
                  <c:v>0.8</c:v>
                </c:pt>
                <c:pt idx="20">
                  <c:v>0.8</c:v>
                </c:pt>
                <c:pt idx="21">
                  <c:v>0.8</c:v>
                </c:pt>
                <c:pt idx="22">
                  <c:v>0.8</c:v>
                </c:pt>
                <c:pt idx="23">
                  <c:v>0.7</c:v>
                </c:pt>
                <c:pt idx="24">
                  <c:v>0.7</c:v>
                </c:pt>
                <c:pt idx="25">
                  <c:v>0.6</c:v>
                </c:pt>
                <c:pt idx="26">
                  <c:v>0.6</c:v>
                </c:pt>
                <c:pt idx="27">
                  <c:v>0.6</c:v>
                </c:pt>
              </c:numCache>
            </c:numRef>
          </c:val>
        </c:ser>
        <c:dLbls>
          <c:showLegendKey val="0"/>
          <c:showVal val="0"/>
          <c:showCatName val="0"/>
          <c:showSerName val="0"/>
          <c:showPercent val="0"/>
          <c:showBubbleSize val="0"/>
        </c:dLbls>
        <c:gapWidth val="219"/>
        <c:overlap val="-27"/>
        <c:axId val="518090272"/>
        <c:axId val="518084832"/>
      </c:barChart>
      <c:catAx>
        <c:axId val="518090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18084832"/>
        <c:crosses val="autoZero"/>
        <c:auto val="1"/>
        <c:lblAlgn val="ctr"/>
        <c:lblOffset val="100"/>
        <c:noMultiLvlLbl val="0"/>
      </c:catAx>
      <c:valAx>
        <c:axId val="518084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8090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2000" b="0" i="0" u="none" strike="noStrike" kern="1200" spc="0" baseline="0">
                <a:solidFill>
                  <a:schemeClr val="tx1">
                    <a:lumMod val="65000"/>
                    <a:lumOff val="35000"/>
                  </a:schemeClr>
                </a:solidFill>
                <a:latin typeface="+mn-lt"/>
                <a:ea typeface="+mn-ea"/>
                <a:cs typeface="+mn-cs"/>
              </a:defRPr>
            </a:pPr>
            <a:r>
              <a:rPr lang="el-GR" sz="2000" b="1" dirty="0"/>
              <a:t>Δημόσια</a:t>
            </a:r>
            <a:r>
              <a:rPr lang="el-GR" sz="2000" b="1" baseline="0" dirty="0"/>
              <a:t> δαπάνη για α</a:t>
            </a:r>
            <a:r>
              <a:rPr lang="el-GR" sz="2000" b="1" dirty="0"/>
              <a:t>νώτερη δευτεροβάθμια </a:t>
            </a:r>
            <a:r>
              <a:rPr lang="el-GR" sz="2000" b="1" dirty="0" smtClean="0"/>
              <a:t>εκπαίδευση ως % του ΑΕΠ</a:t>
            </a:r>
            <a:endParaRPr lang="en-US" sz="2000" b="1" dirty="0"/>
          </a:p>
        </c:rich>
      </c:tx>
      <c:layout>
        <c:manualLayout>
          <c:xMode val="edge"/>
          <c:yMode val="edge"/>
          <c:x val="0.18949586011893441"/>
          <c:y val="1.8518554943828893E-2"/>
        </c:manualLayout>
      </c:layout>
      <c:overlay val="0"/>
      <c:spPr>
        <a:noFill/>
        <a:ln>
          <a:noFill/>
        </a:ln>
        <a:effectLst/>
      </c:spPr>
      <c:txPr>
        <a:bodyPr rot="0" spcFirstLastPara="1" vertOverflow="ellipsis" vert="horz" wrap="square" anchor="ctr" anchorCtr="1"/>
        <a:lstStyle/>
        <a:p>
          <a:pPr algn="ct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Sheet3!$C$133</c:f>
              <c:strCache>
                <c:ptCount val="1"/>
                <c:pt idx="0">
                  <c:v>2015</c:v>
                </c:pt>
              </c:strCache>
            </c:strRef>
          </c:tx>
          <c:spPr>
            <a:solidFill>
              <a:schemeClr val="accent6"/>
            </a:solidFill>
            <a:ln>
              <a:noFill/>
            </a:ln>
            <a:effectLst/>
          </c:spPr>
          <c:invertIfNegative val="0"/>
          <c:dPt>
            <c:idx val="7"/>
            <c:invertIfNegative val="0"/>
            <c:bubble3D val="0"/>
            <c:spPr>
              <a:solidFill>
                <a:schemeClr val="tx1"/>
              </a:solidFill>
              <a:ln>
                <a:noFill/>
              </a:ln>
              <a:effectLst/>
            </c:spPr>
          </c:dPt>
          <c:dPt>
            <c:idx val="24"/>
            <c:invertIfNegative val="0"/>
            <c:bubble3D val="0"/>
            <c:spPr>
              <a:solidFill>
                <a:srgbClr val="0070C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Sheet3!$B$134:$B$161</c:f>
              <c:strCache>
                <c:ptCount val="28"/>
                <c:pt idx="0">
                  <c:v>Βέλγιο</c:v>
                </c:pt>
                <c:pt idx="1">
                  <c:v>Δανία</c:v>
                </c:pt>
                <c:pt idx="2">
                  <c:v>Φινλανδία</c:v>
                </c:pt>
                <c:pt idx="3">
                  <c:v>Κύπρος</c:v>
                </c:pt>
                <c:pt idx="4">
                  <c:v>Ηνωμένο Βασίλειο</c:v>
                </c:pt>
                <c:pt idx="5">
                  <c:v>Σουηδία</c:v>
                </c:pt>
                <c:pt idx="6">
                  <c:v>Γαλλία</c:v>
                </c:pt>
                <c:pt idx="7">
                  <c:v>ΕΕ28</c:v>
                </c:pt>
                <c:pt idx="8">
                  <c:v>Ουγγαρία</c:v>
                </c:pt>
                <c:pt idx="9">
                  <c:v>Ιταλία</c:v>
                </c:pt>
                <c:pt idx="10">
                  <c:v>Ολλανδία</c:v>
                </c:pt>
                <c:pt idx="11">
                  <c:v>Αυστρία</c:v>
                </c:pt>
                <c:pt idx="12">
                  <c:v>Πορτογαλία</c:v>
                </c:pt>
                <c:pt idx="13">
                  <c:v>Μάλτα</c:v>
                </c:pt>
                <c:pt idx="14">
                  <c:v>Σλοβενία</c:v>
                </c:pt>
                <c:pt idx="15">
                  <c:v>Λετονία</c:v>
                </c:pt>
                <c:pt idx="16">
                  <c:v>Σλοβακία</c:v>
                </c:pt>
                <c:pt idx="17">
                  <c:v>Τσεχία</c:v>
                </c:pt>
                <c:pt idx="18">
                  <c:v>Γερμανία</c:v>
                </c:pt>
                <c:pt idx="19">
                  <c:v>Ισπανία</c:v>
                </c:pt>
                <c:pt idx="20">
                  <c:v>Λουξεμβούργο</c:v>
                </c:pt>
                <c:pt idx="21">
                  <c:v>Πολωνία</c:v>
                </c:pt>
                <c:pt idx="22">
                  <c:v>Βουλγαρία</c:v>
                </c:pt>
                <c:pt idx="23">
                  <c:v>Εσθονία</c:v>
                </c:pt>
                <c:pt idx="24">
                  <c:v>Ελλάδα</c:v>
                </c:pt>
                <c:pt idx="25">
                  <c:v>Ιρλανδία</c:v>
                </c:pt>
                <c:pt idx="26">
                  <c:v>Ρουμανία</c:v>
                </c:pt>
                <c:pt idx="27">
                  <c:v>Λιθουανία</c:v>
                </c:pt>
              </c:strCache>
            </c:strRef>
          </c:cat>
          <c:val>
            <c:numRef>
              <c:f>Sheet3!$C$134:$C$161</c:f>
              <c:numCache>
                <c:formatCode>General</c:formatCode>
                <c:ptCount val="28"/>
                <c:pt idx="0" formatCode="#,##0.00">
                  <c:v>1.85</c:v>
                </c:pt>
                <c:pt idx="1">
                  <c:v>1.84</c:v>
                </c:pt>
                <c:pt idx="2" formatCode="#,##0.00">
                  <c:v>1.53</c:v>
                </c:pt>
                <c:pt idx="3" formatCode="#,##0.00">
                  <c:v>1.41</c:v>
                </c:pt>
                <c:pt idx="4" formatCode="#,##0.00">
                  <c:v>1.28</c:v>
                </c:pt>
                <c:pt idx="5" formatCode="#,##0.00">
                  <c:v>1.22</c:v>
                </c:pt>
                <c:pt idx="6" formatCode="#,##0.00">
                  <c:v>1.1499999999999999</c:v>
                </c:pt>
                <c:pt idx="7">
                  <c:v>1.08</c:v>
                </c:pt>
                <c:pt idx="8" formatCode="#,##0.00">
                  <c:v>1.08</c:v>
                </c:pt>
                <c:pt idx="9" formatCode="#,##0.00">
                  <c:v>1.05</c:v>
                </c:pt>
                <c:pt idx="10" formatCode="#,##0.00">
                  <c:v>1.03</c:v>
                </c:pt>
                <c:pt idx="11" formatCode="#,##0.00">
                  <c:v>1</c:v>
                </c:pt>
                <c:pt idx="12" formatCode="#,##0.00">
                  <c:v>0.99</c:v>
                </c:pt>
                <c:pt idx="13" formatCode="#,##0.00">
                  <c:v>0.95</c:v>
                </c:pt>
                <c:pt idx="14" formatCode="#,##0.00">
                  <c:v>0.95</c:v>
                </c:pt>
                <c:pt idx="15" formatCode="#,##0.00">
                  <c:v>0.92</c:v>
                </c:pt>
                <c:pt idx="16" formatCode="#,##0.00">
                  <c:v>0.9</c:v>
                </c:pt>
                <c:pt idx="17" formatCode="#,##0.00">
                  <c:v>0.85</c:v>
                </c:pt>
                <c:pt idx="18" formatCode="#,##0.00">
                  <c:v>0.83</c:v>
                </c:pt>
                <c:pt idx="19" formatCode="#,##0.00">
                  <c:v>0.83</c:v>
                </c:pt>
                <c:pt idx="20" formatCode="#,##0.00">
                  <c:v>0.83</c:v>
                </c:pt>
                <c:pt idx="21" formatCode="#,##0.00">
                  <c:v>0.78</c:v>
                </c:pt>
                <c:pt idx="22" formatCode="#,##0.00">
                  <c:v>0.76</c:v>
                </c:pt>
                <c:pt idx="23" formatCode="#,##0.00">
                  <c:v>0.73</c:v>
                </c:pt>
                <c:pt idx="24" formatCode="#,##0.00">
                  <c:v>0.71</c:v>
                </c:pt>
                <c:pt idx="25" formatCode="#,##0.00">
                  <c:v>0.63</c:v>
                </c:pt>
                <c:pt idx="26" formatCode="#,##0.00">
                  <c:v>0.63</c:v>
                </c:pt>
                <c:pt idx="27" formatCode="#,##0.00">
                  <c:v>0.48</c:v>
                </c:pt>
              </c:numCache>
            </c:numRef>
          </c:val>
        </c:ser>
        <c:dLbls>
          <c:showLegendKey val="0"/>
          <c:showVal val="0"/>
          <c:showCatName val="0"/>
          <c:showSerName val="0"/>
          <c:showPercent val="0"/>
          <c:showBubbleSize val="0"/>
        </c:dLbls>
        <c:gapWidth val="219"/>
        <c:overlap val="-27"/>
        <c:axId val="518090816"/>
        <c:axId val="518083744"/>
      </c:barChart>
      <c:catAx>
        <c:axId val="518090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18083744"/>
        <c:crosses val="autoZero"/>
        <c:auto val="1"/>
        <c:lblAlgn val="ctr"/>
        <c:lblOffset val="100"/>
        <c:noMultiLvlLbl val="0"/>
      </c:catAx>
      <c:valAx>
        <c:axId val="51808374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8090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000" b="1" dirty="0"/>
              <a:t>Δημόσια δαπάνη για τριτοβάθμια</a:t>
            </a:r>
            <a:r>
              <a:rPr lang="el-GR" sz="2000" b="1" baseline="0" dirty="0"/>
              <a:t> εκπαίδευση ως % του </a:t>
            </a:r>
            <a:r>
              <a:rPr lang="el-GR" sz="2000" b="1" baseline="0" dirty="0" smtClean="0"/>
              <a:t>ΑΕΠ, </a:t>
            </a:r>
            <a:r>
              <a:rPr lang="el-GR" sz="2000" b="1" baseline="0" dirty="0"/>
              <a:t>2015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4173626024019724E-2"/>
          <c:y val="0.21297814207650273"/>
          <c:w val="0.93730785545746176"/>
          <c:h val="0.54727098661847595"/>
        </c:manualLayout>
      </c:layout>
      <c:barChart>
        <c:barDir val="col"/>
        <c:grouping val="clustered"/>
        <c:varyColors val="0"/>
        <c:ser>
          <c:idx val="0"/>
          <c:order val="0"/>
          <c:tx>
            <c:strRef>
              <c:f>[educ_uoe_fine06.xls]Data!$E$10</c:f>
              <c:strCache>
                <c:ptCount val="1"/>
                <c:pt idx="0">
                  <c:v>2015</c:v>
                </c:pt>
              </c:strCache>
            </c:strRef>
          </c:tx>
          <c:spPr>
            <a:solidFill>
              <a:schemeClr val="accent6"/>
            </a:solidFill>
            <a:ln>
              <a:noFill/>
            </a:ln>
            <a:effectLst/>
          </c:spPr>
          <c:invertIfNegative val="0"/>
          <c:dPt>
            <c:idx val="16"/>
            <c:invertIfNegative val="0"/>
            <c:bubble3D val="0"/>
            <c:spPr>
              <a:solidFill>
                <a:schemeClr val="tx1"/>
              </a:solidFill>
              <a:ln>
                <a:noFill/>
              </a:ln>
              <a:effectLst/>
            </c:spPr>
          </c:dPt>
          <c:dPt>
            <c:idx val="26"/>
            <c:invertIfNegative val="0"/>
            <c:bubble3D val="0"/>
            <c:spPr>
              <a:solidFill>
                <a:schemeClr val="accent5"/>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[educ_uoe_fine06.xls]Data!$A$11:$A$41</c:f>
              <c:strCache>
                <c:ptCount val="31"/>
                <c:pt idx="0">
                  <c:v>Δανία</c:v>
                </c:pt>
                <c:pt idx="1">
                  <c:v>Νορβηγία</c:v>
                </c:pt>
                <c:pt idx="2">
                  <c:v>Φινλανδία</c:v>
                </c:pt>
                <c:pt idx="3">
                  <c:v>Σουηδία</c:v>
                </c:pt>
                <c:pt idx="4">
                  <c:v>Αυστρία</c:v>
                </c:pt>
                <c:pt idx="5">
                  <c:v>Ολλανδία</c:v>
                </c:pt>
                <c:pt idx="6">
                  <c:v>Ισλανδία</c:v>
                </c:pt>
                <c:pt idx="7">
                  <c:v>Βέλγιο</c:v>
                </c:pt>
                <c:pt idx="8">
                  <c:v>Εσθονία</c:v>
                </c:pt>
                <c:pt idx="9">
                  <c:v>Σλοβακία</c:v>
                </c:pt>
                <c:pt idx="10">
                  <c:v>Ηνωμένο Βασίλειο</c:v>
                </c:pt>
                <c:pt idx="11">
                  <c:v>Μάλτα</c:v>
                </c:pt>
                <c:pt idx="12">
                  <c:v>Ελβετία</c:v>
                </c:pt>
                <c:pt idx="13">
                  <c:v>Κύπρος</c:v>
                </c:pt>
                <c:pt idx="14">
                  <c:v>Γερμναία</c:v>
                </c:pt>
                <c:pt idx="15">
                  <c:v>Γαλλία</c:v>
                </c:pt>
                <c:pt idx="16">
                  <c:v>ΕΕ28</c:v>
                </c:pt>
                <c:pt idx="17">
                  <c:v>Πολωνία</c:v>
                </c:pt>
                <c:pt idx="18">
                  <c:v>Λετονία</c:v>
                </c:pt>
                <c:pt idx="19">
                  <c:v>Λιθουανία</c:v>
                </c:pt>
                <c:pt idx="20">
                  <c:v>Σλοβενία</c:v>
                </c:pt>
                <c:pt idx="21">
                  <c:v>Ισπανία</c:v>
                </c:pt>
                <c:pt idx="22">
                  <c:v>Πορτογαλία</c:v>
                </c:pt>
                <c:pt idx="23">
                  <c:v>Ιρλανδία</c:v>
                </c:pt>
                <c:pt idx="24">
                  <c:v>Τσεχία</c:v>
                </c:pt>
                <c:pt idx="25">
                  <c:v>Ιταλία</c:v>
                </c:pt>
                <c:pt idx="26">
                  <c:v>Ελλάδα</c:v>
                </c:pt>
                <c:pt idx="27">
                  <c:v>Ουγγαρία</c:v>
                </c:pt>
                <c:pt idx="28">
                  <c:v>Ρουμανία</c:v>
                </c:pt>
                <c:pt idx="29">
                  <c:v>Βουλγαρία</c:v>
                </c:pt>
                <c:pt idx="30">
                  <c:v>Λουξεμβούργο</c:v>
                </c:pt>
              </c:strCache>
            </c:strRef>
          </c:cat>
          <c:val>
            <c:numRef>
              <c:f>[educ_uoe_fine06.xls]Data!$E$11:$E$41</c:f>
              <c:numCache>
                <c:formatCode>0.0</c:formatCode>
                <c:ptCount val="31"/>
                <c:pt idx="0">
                  <c:v>2.35</c:v>
                </c:pt>
                <c:pt idx="1">
                  <c:v>1.96</c:v>
                </c:pt>
                <c:pt idx="2">
                  <c:v>1.89</c:v>
                </c:pt>
                <c:pt idx="3">
                  <c:v>1.89</c:v>
                </c:pt>
                <c:pt idx="4">
                  <c:v>1.8</c:v>
                </c:pt>
                <c:pt idx="5">
                  <c:v>1.63</c:v>
                </c:pt>
                <c:pt idx="6">
                  <c:v>1.47</c:v>
                </c:pt>
                <c:pt idx="7">
                  <c:v>1.45</c:v>
                </c:pt>
                <c:pt idx="8">
                  <c:v>1.42</c:v>
                </c:pt>
                <c:pt idx="9">
                  <c:v>1.39</c:v>
                </c:pt>
                <c:pt idx="10">
                  <c:v>1.38</c:v>
                </c:pt>
                <c:pt idx="11">
                  <c:v>1.37</c:v>
                </c:pt>
                <c:pt idx="12">
                  <c:v>1.36</c:v>
                </c:pt>
                <c:pt idx="13">
                  <c:v>1.33</c:v>
                </c:pt>
                <c:pt idx="14">
                  <c:v>1.25</c:v>
                </c:pt>
                <c:pt idx="15">
                  <c:v>1.25</c:v>
                </c:pt>
                <c:pt idx="16">
                  <c:v>1.24</c:v>
                </c:pt>
                <c:pt idx="17">
                  <c:v>1.22</c:v>
                </c:pt>
                <c:pt idx="18">
                  <c:v>1.18</c:v>
                </c:pt>
                <c:pt idx="19">
                  <c:v>1.18</c:v>
                </c:pt>
                <c:pt idx="20">
                  <c:v>0.98</c:v>
                </c:pt>
                <c:pt idx="21">
                  <c:v>0.96</c:v>
                </c:pt>
                <c:pt idx="22">
                  <c:v>0.9</c:v>
                </c:pt>
                <c:pt idx="23">
                  <c:v>0.88</c:v>
                </c:pt>
                <c:pt idx="24">
                  <c:v>0.77</c:v>
                </c:pt>
                <c:pt idx="25">
                  <c:v>0.76</c:v>
                </c:pt>
                <c:pt idx="26">
                  <c:v>0.73</c:v>
                </c:pt>
                <c:pt idx="27">
                  <c:v>0.66</c:v>
                </c:pt>
                <c:pt idx="28">
                  <c:v>0.66</c:v>
                </c:pt>
                <c:pt idx="29">
                  <c:v>0.65</c:v>
                </c:pt>
                <c:pt idx="30">
                  <c:v>0.51</c:v>
                </c:pt>
              </c:numCache>
            </c:numRef>
          </c:val>
        </c:ser>
        <c:dLbls>
          <c:dLblPos val="outEnd"/>
          <c:showLegendKey val="0"/>
          <c:showVal val="1"/>
          <c:showCatName val="0"/>
          <c:showSerName val="0"/>
          <c:showPercent val="0"/>
          <c:showBubbleSize val="0"/>
        </c:dLbls>
        <c:gapWidth val="219"/>
        <c:overlap val="-27"/>
        <c:axId val="518086464"/>
        <c:axId val="518091904"/>
      </c:barChart>
      <c:catAx>
        <c:axId val="518086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48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18091904"/>
        <c:crosses val="autoZero"/>
        <c:auto val="1"/>
        <c:lblAlgn val="ctr"/>
        <c:lblOffset val="100"/>
        <c:noMultiLvlLbl val="0"/>
      </c:catAx>
      <c:valAx>
        <c:axId val="51809190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8086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267AB3-767E-421C-9BB3-712B3A2FF6C7}"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GB"/>
        </a:p>
      </dgm:t>
    </dgm:pt>
    <dgm:pt modelId="{5F524E38-859C-4DC3-91B5-8DDDD459EB70}">
      <dgm:prSet phldrT="[Text]" custT="1"/>
      <dgm:spPr/>
      <dgm:t>
        <a:bodyPr/>
        <a:lstStyle/>
        <a:p>
          <a:pPr algn="ctr"/>
          <a:r>
            <a:rPr lang="el-GR" sz="1800" b="1" dirty="0" smtClean="0"/>
            <a:t>Συνολικές Δαπάνες Εκπαίδευσης</a:t>
          </a:r>
          <a:endParaRPr lang="en-GB" sz="1800" b="1" dirty="0"/>
        </a:p>
      </dgm:t>
    </dgm:pt>
    <dgm:pt modelId="{5E13FA82-ABEB-48C8-8201-27424F52C631}" type="parTrans" cxnId="{E073DF66-B948-41F0-88AC-BE9CC006016A}">
      <dgm:prSet/>
      <dgm:spPr/>
      <dgm:t>
        <a:bodyPr/>
        <a:lstStyle/>
        <a:p>
          <a:pPr algn="ctr"/>
          <a:endParaRPr lang="en-GB"/>
        </a:p>
      </dgm:t>
    </dgm:pt>
    <dgm:pt modelId="{D0A6B3EE-AC9A-41B1-8F55-CFF65593032C}" type="sibTrans" cxnId="{E073DF66-B948-41F0-88AC-BE9CC006016A}">
      <dgm:prSet/>
      <dgm:spPr/>
      <dgm:t>
        <a:bodyPr/>
        <a:lstStyle/>
        <a:p>
          <a:pPr algn="ctr"/>
          <a:endParaRPr lang="en-GB"/>
        </a:p>
      </dgm:t>
    </dgm:pt>
    <dgm:pt modelId="{A2C1839D-6655-4634-BEE8-3B04AB86D6FB}">
      <dgm:prSet phldrT="[Text]" custT="1"/>
      <dgm:spPr/>
      <dgm:t>
        <a:bodyPr/>
        <a:lstStyle/>
        <a:p>
          <a:pPr algn="ctr"/>
          <a:r>
            <a:rPr lang="el-GR" sz="1600" b="1" dirty="0" smtClean="0"/>
            <a:t>Ιδιωτικές Δαπάνες</a:t>
          </a:r>
          <a:endParaRPr lang="en-GB" sz="1600" b="1" dirty="0"/>
        </a:p>
      </dgm:t>
    </dgm:pt>
    <dgm:pt modelId="{E58A5E79-B7EC-469B-8E83-054770FD0B5A}" type="parTrans" cxnId="{97DF8796-8F5F-432F-83BF-F97F141DFA5B}">
      <dgm:prSet/>
      <dgm:spPr/>
      <dgm:t>
        <a:bodyPr/>
        <a:lstStyle/>
        <a:p>
          <a:pPr algn="ctr"/>
          <a:endParaRPr lang="en-GB" sz="3200"/>
        </a:p>
      </dgm:t>
    </dgm:pt>
    <dgm:pt modelId="{E084AFA3-6CFE-464C-B436-582872EE2D5D}" type="sibTrans" cxnId="{97DF8796-8F5F-432F-83BF-F97F141DFA5B}">
      <dgm:prSet/>
      <dgm:spPr/>
      <dgm:t>
        <a:bodyPr/>
        <a:lstStyle/>
        <a:p>
          <a:pPr algn="ctr"/>
          <a:endParaRPr lang="en-GB"/>
        </a:p>
      </dgm:t>
    </dgm:pt>
    <dgm:pt modelId="{932B0DE7-6661-445D-8289-9C3E56595E28}">
      <dgm:prSet custT="1"/>
      <dgm:spPr/>
      <dgm:t>
        <a:bodyPr/>
        <a:lstStyle/>
        <a:p>
          <a:pPr algn="ctr"/>
          <a:r>
            <a:rPr lang="el-GR" sz="1600" b="1" dirty="0" smtClean="0"/>
            <a:t>Δημόσιες Δαπάνες</a:t>
          </a:r>
          <a:endParaRPr lang="en-GB" sz="1600" b="1" dirty="0"/>
        </a:p>
      </dgm:t>
    </dgm:pt>
    <dgm:pt modelId="{2EE90347-2E6C-449B-AED0-1F54FDC1C83E}" type="parTrans" cxnId="{13AA0D37-C54C-4460-B1B8-821AF716B3D0}">
      <dgm:prSet/>
      <dgm:spPr/>
      <dgm:t>
        <a:bodyPr/>
        <a:lstStyle/>
        <a:p>
          <a:pPr algn="ctr"/>
          <a:endParaRPr lang="en-GB" sz="3200"/>
        </a:p>
      </dgm:t>
    </dgm:pt>
    <dgm:pt modelId="{BDB6D617-9A8E-4ED4-A8D4-F3A7A966D44A}" type="sibTrans" cxnId="{13AA0D37-C54C-4460-B1B8-821AF716B3D0}">
      <dgm:prSet/>
      <dgm:spPr/>
      <dgm:t>
        <a:bodyPr/>
        <a:lstStyle/>
        <a:p>
          <a:pPr algn="ctr"/>
          <a:endParaRPr lang="en-GB"/>
        </a:p>
      </dgm:t>
    </dgm:pt>
    <dgm:pt modelId="{E3A4D57B-7934-41D0-899E-FE79C0364F85}">
      <dgm:prSet custT="1"/>
      <dgm:spPr/>
      <dgm:t>
        <a:bodyPr/>
        <a:lstStyle/>
        <a:p>
          <a:pPr algn="ctr"/>
          <a:r>
            <a:rPr lang="el-GR" sz="1400" b="1" dirty="0" smtClean="0"/>
            <a:t>Παροχή δημόσιας εκπαίδευσης</a:t>
          </a:r>
          <a:endParaRPr lang="en-GB" sz="1400" b="1" dirty="0"/>
        </a:p>
      </dgm:t>
    </dgm:pt>
    <dgm:pt modelId="{5CA58DE5-F08B-4C6B-9D59-CC2F2DD0D700}" type="parTrans" cxnId="{5567953B-D408-451B-B60A-E35E604CC364}">
      <dgm:prSet/>
      <dgm:spPr/>
      <dgm:t>
        <a:bodyPr/>
        <a:lstStyle/>
        <a:p>
          <a:pPr algn="ctr"/>
          <a:endParaRPr lang="en-GB" sz="3200"/>
        </a:p>
      </dgm:t>
    </dgm:pt>
    <dgm:pt modelId="{2B9BBE1D-285A-4436-8F11-AFF4BF71261E}" type="sibTrans" cxnId="{5567953B-D408-451B-B60A-E35E604CC364}">
      <dgm:prSet/>
      <dgm:spPr/>
      <dgm:t>
        <a:bodyPr/>
        <a:lstStyle/>
        <a:p>
          <a:pPr algn="ctr"/>
          <a:endParaRPr lang="en-GB"/>
        </a:p>
      </dgm:t>
    </dgm:pt>
    <dgm:pt modelId="{706DBFB4-2A60-4B5C-8ECE-0446E4F52285}">
      <dgm:prSet custT="1"/>
      <dgm:spPr/>
      <dgm:t>
        <a:bodyPr/>
        <a:lstStyle/>
        <a:p>
          <a:pPr algn="ctr"/>
          <a:r>
            <a:rPr lang="el-GR" sz="1400" b="1" dirty="0" smtClean="0"/>
            <a:t>Χρηματικές παροχές και υποτροφίες</a:t>
          </a:r>
          <a:endParaRPr lang="en-GB" sz="1400" b="1" dirty="0"/>
        </a:p>
      </dgm:t>
    </dgm:pt>
    <dgm:pt modelId="{686AB576-F738-4946-B506-362BE11A80D8}" type="parTrans" cxnId="{B7BB01CD-0361-424C-9DED-204E6629FA49}">
      <dgm:prSet/>
      <dgm:spPr/>
      <dgm:t>
        <a:bodyPr/>
        <a:lstStyle/>
        <a:p>
          <a:pPr algn="ctr"/>
          <a:endParaRPr lang="en-GB" sz="3200"/>
        </a:p>
      </dgm:t>
    </dgm:pt>
    <dgm:pt modelId="{63578004-83AC-4368-8F4A-2E7A15F95D46}" type="sibTrans" cxnId="{B7BB01CD-0361-424C-9DED-204E6629FA49}">
      <dgm:prSet/>
      <dgm:spPr/>
      <dgm:t>
        <a:bodyPr/>
        <a:lstStyle/>
        <a:p>
          <a:pPr algn="ctr"/>
          <a:endParaRPr lang="en-GB"/>
        </a:p>
      </dgm:t>
    </dgm:pt>
    <dgm:pt modelId="{966BB770-700A-4182-ABF8-7BBB6ECBD52C}">
      <dgm:prSet custT="1"/>
      <dgm:spPr/>
      <dgm:t>
        <a:bodyPr/>
        <a:lstStyle/>
        <a:p>
          <a:pPr algn="ctr"/>
          <a:r>
            <a:rPr lang="el-GR" sz="1400" b="1" dirty="0" smtClean="0"/>
            <a:t>Δίδακτρα</a:t>
          </a:r>
          <a:endParaRPr lang="en-GB" sz="1400" b="1" dirty="0"/>
        </a:p>
      </dgm:t>
    </dgm:pt>
    <dgm:pt modelId="{95E96D73-7CEB-4554-8917-393F3B34D037}" type="parTrans" cxnId="{CEAD53AC-FE61-4899-BA37-9581DEA84B0A}">
      <dgm:prSet/>
      <dgm:spPr/>
      <dgm:t>
        <a:bodyPr/>
        <a:lstStyle/>
        <a:p>
          <a:pPr algn="ctr"/>
          <a:endParaRPr lang="en-GB" sz="3200"/>
        </a:p>
      </dgm:t>
    </dgm:pt>
    <dgm:pt modelId="{8C654F38-E83A-44BA-AF5E-FF88093EE6CB}" type="sibTrans" cxnId="{CEAD53AC-FE61-4899-BA37-9581DEA84B0A}">
      <dgm:prSet/>
      <dgm:spPr/>
      <dgm:t>
        <a:bodyPr/>
        <a:lstStyle/>
        <a:p>
          <a:pPr algn="ctr"/>
          <a:endParaRPr lang="en-GB"/>
        </a:p>
      </dgm:t>
    </dgm:pt>
    <dgm:pt modelId="{92B4837C-25AF-441C-97BF-AD33B3D6F343}">
      <dgm:prSet custT="1"/>
      <dgm:spPr/>
      <dgm:t>
        <a:bodyPr/>
        <a:lstStyle/>
        <a:p>
          <a:pPr algn="ctr"/>
          <a:r>
            <a:rPr lang="el-GR" sz="1300" b="1" dirty="0" smtClean="0"/>
            <a:t>Συμπληρωματική εκπαίδευση</a:t>
          </a:r>
          <a:endParaRPr lang="en-GB" sz="1300" b="1" dirty="0"/>
        </a:p>
      </dgm:t>
    </dgm:pt>
    <dgm:pt modelId="{1690D11A-08CE-4607-AE15-1BA0E879637E}" type="parTrans" cxnId="{EEB8CF07-3278-42F6-A970-5D81E8704ECF}">
      <dgm:prSet/>
      <dgm:spPr/>
      <dgm:t>
        <a:bodyPr/>
        <a:lstStyle/>
        <a:p>
          <a:pPr algn="ctr"/>
          <a:endParaRPr lang="en-GB" sz="3200"/>
        </a:p>
      </dgm:t>
    </dgm:pt>
    <dgm:pt modelId="{28FEE537-5514-499A-BE7C-4DCE4E18DBC8}" type="sibTrans" cxnId="{EEB8CF07-3278-42F6-A970-5D81E8704ECF}">
      <dgm:prSet/>
      <dgm:spPr/>
      <dgm:t>
        <a:bodyPr/>
        <a:lstStyle/>
        <a:p>
          <a:pPr algn="ctr"/>
          <a:endParaRPr lang="en-GB"/>
        </a:p>
      </dgm:t>
    </dgm:pt>
    <dgm:pt modelId="{34C677AD-6DF1-4A49-93F1-AFE17F3E3F25}">
      <dgm:prSet custT="1"/>
      <dgm:spPr/>
      <dgm:t>
        <a:bodyPr/>
        <a:lstStyle/>
        <a:p>
          <a:pPr algn="ctr"/>
          <a:r>
            <a:rPr lang="el-GR" sz="1400" b="1" i="0" dirty="0" smtClean="0"/>
            <a:t>Άλλες δαπάνες</a:t>
          </a:r>
          <a:endParaRPr lang="en-GB" sz="1400" b="1" i="0" dirty="0"/>
        </a:p>
      </dgm:t>
    </dgm:pt>
    <dgm:pt modelId="{CE3CDE7A-2341-40F0-9814-5D2146E70570}" type="parTrans" cxnId="{0C0168D9-FB9C-4242-A8F0-677C7061B2A9}">
      <dgm:prSet/>
      <dgm:spPr/>
      <dgm:t>
        <a:bodyPr/>
        <a:lstStyle/>
        <a:p>
          <a:pPr algn="ctr"/>
          <a:endParaRPr lang="en-GB" sz="3200"/>
        </a:p>
      </dgm:t>
    </dgm:pt>
    <dgm:pt modelId="{5A7E06FD-CA62-4AAD-8EFF-1D8D4951510C}" type="sibTrans" cxnId="{0C0168D9-FB9C-4242-A8F0-677C7061B2A9}">
      <dgm:prSet/>
      <dgm:spPr/>
      <dgm:t>
        <a:bodyPr/>
        <a:lstStyle/>
        <a:p>
          <a:pPr algn="ctr"/>
          <a:endParaRPr lang="en-GB"/>
        </a:p>
      </dgm:t>
    </dgm:pt>
    <dgm:pt modelId="{2FF29907-3F85-4908-8BF9-B83833323D79}" type="pres">
      <dgm:prSet presAssocID="{8E267AB3-767E-421C-9BB3-712B3A2FF6C7}" presName="hierChild1" presStyleCnt="0">
        <dgm:presLayoutVars>
          <dgm:chPref val="1"/>
          <dgm:dir/>
          <dgm:animOne val="branch"/>
          <dgm:animLvl val="lvl"/>
          <dgm:resizeHandles/>
        </dgm:presLayoutVars>
      </dgm:prSet>
      <dgm:spPr/>
      <dgm:t>
        <a:bodyPr/>
        <a:lstStyle/>
        <a:p>
          <a:endParaRPr lang="en-GB"/>
        </a:p>
      </dgm:t>
    </dgm:pt>
    <dgm:pt modelId="{A85BC58F-5AC4-44F8-B228-AF4F2B2E560E}" type="pres">
      <dgm:prSet presAssocID="{5F524E38-859C-4DC3-91B5-8DDDD459EB70}" presName="hierRoot1" presStyleCnt="0"/>
      <dgm:spPr/>
      <dgm:t>
        <a:bodyPr/>
        <a:lstStyle/>
        <a:p>
          <a:endParaRPr lang="en-GB"/>
        </a:p>
      </dgm:t>
    </dgm:pt>
    <dgm:pt modelId="{4A96C1D2-D744-4763-A634-951DFC70322A}" type="pres">
      <dgm:prSet presAssocID="{5F524E38-859C-4DC3-91B5-8DDDD459EB70}" presName="composite" presStyleCnt="0"/>
      <dgm:spPr/>
      <dgm:t>
        <a:bodyPr/>
        <a:lstStyle/>
        <a:p>
          <a:endParaRPr lang="en-GB"/>
        </a:p>
      </dgm:t>
    </dgm:pt>
    <dgm:pt modelId="{5AE47C8D-59D0-4BB1-A2D1-C79A69710478}" type="pres">
      <dgm:prSet presAssocID="{5F524E38-859C-4DC3-91B5-8DDDD459EB70}" presName="background" presStyleLbl="node0" presStyleIdx="0" presStyleCnt="1"/>
      <dgm:spPr>
        <a:gradFill rotWithShape="0">
          <a:gsLst>
            <a:gs pos="0">
              <a:schemeClr val="accent1">
                <a:hueOff val="0"/>
                <a:satOff val="0"/>
                <a:lumOff val="0"/>
                <a:alphaOff val="0"/>
                <a:satMod val="103000"/>
                <a:lumMod val="102000"/>
                <a:tint val="94000"/>
              </a:schemeClr>
            </a:gs>
            <a:gs pos="2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gradFill>
      </dgm:spPr>
      <dgm:t>
        <a:bodyPr/>
        <a:lstStyle/>
        <a:p>
          <a:endParaRPr lang="en-GB"/>
        </a:p>
      </dgm:t>
    </dgm:pt>
    <dgm:pt modelId="{89E44A4E-4323-40F0-A619-0EA9EB926287}" type="pres">
      <dgm:prSet presAssocID="{5F524E38-859C-4DC3-91B5-8DDDD459EB70}" presName="text" presStyleLbl="fgAcc0" presStyleIdx="0" presStyleCnt="1" custScaleX="219188" custLinFactNeighborX="-351" custLinFactNeighborY="-1505">
        <dgm:presLayoutVars>
          <dgm:chPref val="3"/>
        </dgm:presLayoutVars>
      </dgm:prSet>
      <dgm:spPr/>
      <dgm:t>
        <a:bodyPr/>
        <a:lstStyle/>
        <a:p>
          <a:endParaRPr lang="en-GB"/>
        </a:p>
      </dgm:t>
    </dgm:pt>
    <dgm:pt modelId="{0C2B7BF8-84FB-4FB1-8839-B2E7308B1458}" type="pres">
      <dgm:prSet presAssocID="{5F524E38-859C-4DC3-91B5-8DDDD459EB70}" presName="hierChild2" presStyleCnt="0"/>
      <dgm:spPr/>
      <dgm:t>
        <a:bodyPr/>
        <a:lstStyle/>
        <a:p>
          <a:endParaRPr lang="en-GB"/>
        </a:p>
      </dgm:t>
    </dgm:pt>
    <dgm:pt modelId="{A694A84E-9096-40DF-9CFD-1BBC25B9FDE9}" type="pres">
      <dgm:prSet presAssocID="{2EE90347-2E6C-449B-AED0-1F54FDC1C83E}" presName="Name10" presStyleLbl="parChTrans1D2" presStyleIdx="0" presStyleCnt="2"/>
      <dgm:spPr/>
      <dgm:t>
        <a:bodyPr/>
        <a:lstStyle/>
        <a:p>
          <a:endParaRPr lang="en-GB"/>
        </a:p>
      </dgm:t>
    </dgm:pt>
    <dgm:pt modelId="{4A85C5F8-D129-495A-9F20-5976E4838D3D}" type="pres">
      <dgm:prSet presAssocID="{932B0DE7-6661-445D-8289-9C3E56595E28}" presName="hierRoot2" presStyleCnt="0"/>
      <dgm:spPr/>
      <dgm:t>
        <a:bodyPr/>
        <a:lstStyle/>
        <a:p>
          <a:endParaRPr lang="en-GB"/>
        </a:p>
      </dgm:t>
    </dgm:pt>
    <dgm:pt modelId="{A066998A-E43C-4FF5-AE1E-3179D70C4498}" type="pres">
      <dgm:prSet presAssocID="{932B0DE7-6661-445D-8289-9C3E56595E28}" presName="composite2" presStyleCnt="0"/>
      <dgm:spPr/>
      <dgm:t>
        <a:bodyPr/>
        <a:lstStyle/>
        <a:p>
          <a:endParaRPr lang="en-GB"/>
        </a:p>
      </dgm:t>
    </dgm:pt>
    <dgm:pt modelId="{66590DB8-9B4B-4B01-98C3-F4E11FB26B36}" type="pres">
      <dgm:prSet presAssocID="{932B0DE7-6661-445D-8289-9C3E56595E28}" presName="background2" presStyleLbl="node2" presStyleIdx="0" presStyleCnt="2"/>
      <dgm:spPr/>
      <dgm:t>
        <a:bodyPr/>
        <a:lstStyle/>
        <a:p>
          <a:endParaRPr lang="en-GB"/>
        </a:p>
      </dgm:t>
    </dgm:pt>
    <dgm:pt modelId="{3E24DEC6-546B-47AF-BBB8-4464B73A2E51}" type="pres">
      <dgm:prSet presAssocID="{932B0DE7-6661-445D-8289-9C3E56595E28}" presName="text2" presStyleLbl="fgAcc2" presStyleIdx="0" presStyleCnt="2" custScaleX="144300">
        <dgm:presLayoutVars>
          <dgm:chPref val="3"/>
        </dgm:presLayoutVars>
      </dgm:prSet>
      <dgm:spPr/>
      <dgm:t>
        <a:bodyPr/>
        <a:lstStyle/>
        <a:p>
          <a:endParaRPr lang="en-GB"/>
        </a:p>
      </dgm:t>
    </dgm:pt>
    <dgm:pt modelId="{3F143064-006B-4982-BA07-271F2EE82009}" type="pres">
      <dgm:prSet presAssocID="{932B0DE7-6661-445D-8289-9C3E56595E28}" presName="hierChild3" presStyleCnt="0"/>
      <dgm:spPr/>
      <dgm:t>
        <a:bodyPr/>
        <a:lstStyle/>
        <a:p>
          <a:endParaRPr lang="en-GB"/>
        </a:p>
      </dgm:t>
    </dgm:pt>
    <dgm:pt modelId="{620227BA-9A65-47F9-903B-920C712D032B}" type="pres">
      <dgm:prSet presAssocID="{5CA58DE5-F08B-4C6B-9D59-CC2F2DD0D700}" presName="Name17" presStyleLbl="parChTrans1D3" presStyleIdx="0" presStyleCnt="5"/>
      <dgm:spPr/>
      <dgm:t>
        <a:bodyPr/>
        <a:lstStyle/>
        <a:p>
          <a:endParaRPr lang="en-GB"/>
        </a:p>
      </dgm:t>
    </dgm:pt>
    <dgm:pt modelId="{6559BB63-DDD8-4935-BD02-18DB79424739}" type="pres">
      <dgm:prSet presAssocID="{E3A4D57B-7934-41D0-899E-FE79C0364F85}" presName="hierRoot3" presStyleCnt="0"/>
      <dgm:spPr/>
      <dgm:t>
        <a:bodyPr/>
        <a:lstStyle/>
        <a:p>
          <a:endParaRPr lang="en-GB"/>
        </a:p>
      </dgm:t>
    </dgm:pt>
    <dgm:pt modelId="{9BE6C0EB-4CB4-4B96-B075-7CEEB578AD66}" type="pres">
      <dgm:prSet presAssocID="{E3A4D57B-7934-41D0-899E-FE79C0364F85}" presName="composite3" presStyleCnt="0"/>
      <dgm:spPr/>
      <dgm:t>
        <a:bodyPr/>
        <a:lstStyle/>
        <a:p>
          <a:endParaRPr lang="en-GB"/>
        </a:p>
      </dgm:t>
    </dgm:pt>
    <dgm:pt modelId="{9C9CBFAD-CF98-434E-A497-6F8FF1211B18}" type="pres">
      <dgm:prSet presAssocID="{E3A4D57B-7934-41D0-899E-FE79C0364F85}" presName="background3" presStyleLbl="node3" presStyleIdx="0" presStyleCnt="5"/>
      <dgm:spPr/>
      <dgm:t>
        <a:bodyPr/>
        <a:lstStyle/>
        <a:p>
          <a:endParaRPr lang="en-GB"/>
        </a:p>
      </dgm:t>
    </dgm:pt>
    <dgm:pt modelId="{1B7530F6-DDFA-48D7-ACEA-BFB12A641886}" type="pres">
      <dgm:prSet presAssocID="{E3A4D57B-7934-41D0-899E-FE79C0364F85}" presName="text3" presStyleLbl="fgAcc3" presStyleIdx="0" presStyleCnt="5" custScaleX="159652">
        <dgm:presLayoutVars>
          <dgm:chPref val="3"/>
        </dgm:presLayoutVars>
      </dgm:prSet>
      <dgm:spPr/>
      <dgm:t>
        <a:bodyPr/>
        <a:lstStyle/>
        <a:p>
          <a:endParaRPr lang="en-GB"/>
        </a:p>
      </dgm:t>
    </dgm:pt>
    <dgm:pt modelId="{EE9491F6-1C93-43A4-83CA-3B73D58108E9}" type="pres">
      <dgm:prSet presAssocID="{E3A4D57B-7934-41D0-899E-FE79C0364F85}" presName="hierChild4" presStyleCnt="0"/>
      <dgm:spPr/>
      <dgm:t>
        <a:bodyPr/>
        <a:lstStyle/>
        <a:p>
          <a:endParaRPr lang="en-GB"/>
        </a:p>
      </dgm:t>
    </dgm:pt>
    <dgm:pt modelId="{8D9E46F5-7C79-44E9-A961-0F292BF5F132}" type="pres">
      <dgm:prSet presAssocID="{686AB576-F738-4946-B506-362BE11A80D8}" presName="Name17" presStyleLbl="parChTrans1D3" presStyleIdx="1" presStyleCnt="5"/>
      <dgm:spPr/>
      <dgm:t>
        <a:bodyPr/>
        <a:lstStyle/>
        <a:p>
          <a:endParaRPr lang="en-GB"/>
        </a:p>
      </dgm:t>
    </dgm:pt>
    <dgm:pt modelId="{BDAA2194-BE71-40B9-B657-52E02FB8BEE3}" type="pres">
      <dgm:prSet presAssocID="{706DBFB4-2A60-4B5C-8ECE-0446E4F52285}" presName="hierRoot3" presStyleCnt="0"/>
      <dgm:spPr/>
      <dgm:t>
        <a:bodyPr/>
        <a:lstStyle/>
        <a:p>
          <a:endParaRPr lang="en-GB"/>
        </a:p>
      </dgm:t>
    </dgm:pt>
    <dgm:pt modelId="{B9CFB57B-EB90-4282-A2B9-B07A458F1EF9}" type="pres">
      <dgm:prSet presAssocID="{706DBFB4-2A60-4B5C-8ECE-0446E4F52285}" presName="composite3" presStyleCnt="0"/>
      <dgm:spPr/>
      <dgm:t>
        <a:bodyPr/>
        <a:lstStyle/>
        <a:p>
          <a:endParaRPr lang="en-GB"/>
        </a:p>
      </dgm:t>
    </dgm:pt>
    <dgm:pt modelId="{11A25CC7-4B51-41AA-9E31-0F4A7955FFDF}" type="pres">
      <dgm:prSet presAssocID="{706DBFB4-2A60-4B5C-8ECE-0446E4F52285}" presName="background3" presStyleLbl="node3" presStyleIdx="1" presStyleCnt="5"/>
      <dgm:spPr/>
      <dgm:t>
        <a:bodyPr/>
        <a:lstStyle/>
        <a:p>
          <a:endParaRPr lang="en-GB"/>
        </a:p>
      </dgm:t>
    </dgm:pt>
    <dgm:pt modelId="{4690AB60-B268-4225-B9F8-AFAF5D227D46}" type="pres">
      <dgm:prSet presAssocID="{706DBFB4-2A60-4B5C-8ECE-0446E4F52285}" presName="text3" presStyleLbl="fgAcc3" presStyleIdx="1" presStyleCnt="5" custScaleX="84679">
        <dgm:presLayoutVars>
          <dgm:chPref val="3"/>
        </dgm:presLayoutVars>
      </dgm:prSet>
      <dgm:spPr/>
      <dgm:t>
        <a:bodyPr/>
        <a:lstStyle/>
        <a:p>
          <a:endParaRPr lang="en-GB"/>
        </a:p>
      </dgm:t>
    </dgm:pt>
    <dgm:pt modelId="{A38F7C50-9254-43FD-8989-97BA40F8A152}" type="pres">
      <dgm:prSet presAssocID="{706DBFB4-2A60-4B5C-8ECE-0446E4F52285}" presName="hierChild4" presStyleCnt="0"/>
      <dgm:spPr/>
      <dgm:t>
        <a:bodyPr/>
        <a:lstStyle/>
        <a:p>
          <a:endParaRPr lang="en-GB"/>
        </a:p>
      </dgm:t>
    </dgm:pt>
    <dgm:pt modelId="{56B24315-96D6-4E33-804D-B141E37AE490}" type="pres">
      <dgm:prSet presAssocID="{E58A5E79-B7EC-469B-8E83-054770FD0B5A}" presName="Name10" presStyleLbl="parChTrans1D2" presStyleIdx="1" presStyleCnt="2"/>
      <dgm:spPr/>
      <dgm:t>
        <a:bodyPr/>
        <a:lstStyle/>
        <a:p>
          <a:endParaRPr lang="en-GB"/>
        </a:p>
      </dgm:t>
    </dgm:pt>
    <dgm:pt modelId="{34B02D24-748F-429F-835B-A22839772405}" type="pres">
      <dgm:prSet presAssocID="{A2C1839D-6655-4634-BEE8-3B04AB86D6FB}" presName="hierRoot2" presStyleCnt="0"/>
      <dgm:spPr/>
      <dgm:t>
        <a:bodyPr/>
        <a:lstStyle/>
        <a:p>
          <a:endParaRPr lang="en-GB"/>
        </a:p>
      </dgm:t>
    </dgm:pt>
    <dgm:pt modelId="{91ED0255-F8CD-4F2F-B70B-0CC359C3175B}" type="pres">
      <dgm:prSet presAssocID="{A2C1839D-6655-4634-BEE8-3B04AB86D6FB}" presName="composite2" presStyleCnt="0"/>
      <dgm:spPr/>
      <dgm:t>
        <a:bodyPr/>
        <a:lstStyle/>
        <a:p>
          <a:endParaRPr lang="en-GB"/>
        </a:p>
      </dgm:t>
    </dgm:pt>
    <dgm:pt modelId="{575225D8-AE89-4A37-AFA8-3D195E2FC443}" type="pres">
      <dgm:prSet presAssocID="{A2C1839D-6655-4634-BEE8-3B04AB86D6FB}" presName="background2" presStyleLbl="node2" presStyleIdx="1" presStyleCnt="2"/>
      <dgm:spPr/>
      <dgm:t>
        <a:bodyPr/>
        <a:lstStyle/>
        <a:p>
          <a:endParaRPr lang="en-GB"/>
        </a:p>
      </dgm:t>
    </dgm:pt>
    <dgm:pt modelId="{0F7B5966-F469-4C8F-87CF-68C72FCF9920}" type="pres">
      <dgm:prSet presAssocID="{A2C1839D-6655-4634-BEE8-3B04AB86D6FB}" presName="text2" presStyleLbl="fgAcc2" presStyleIdx="1" presStyleCnt="2" custScaleX="143035">
        <dgm:presLayoutVars>
          <dgm:chPref val="3"/>
        </dgm:presLayoutVars>
      </dgm:prSet>
      <dgm:spPr/>
      <dgm:t>
        <a:bodyPr/>
        <a:lstStyle/>
        <a:p>
          <a:endParaRPr lang="en-GB"/>
        </a:p>
      </dgm:t>
    </dgm:pt>
    <dgm:pt modelId="{B12D355E-36FE-4AF7-8592-EB913831B652}" type="pres">
      <dgm:prSet presAssocID="{A2C1839D-6655-4634-BEE8-3B04AB86D6FB}" presName="hierChild3" presStyleCnt="0"/>
      <dgm:spPr/>
      <dgm:t>
        <a:bodyPr/>
        <a:lstStyle/>
        <a:p>
          <a:endParaRPr lang="en-GB"/>
        </a:p>
      </dgm:t>
    </dgm:pt>
    <dgm:pt modelId="{DDDF54FE-28D9-4114-81DD-29F8C52828AA}" type="pres">
      <dgm:prSet presAssocID="{95E96D73-7CEB-4554-8917-393F3B34D037}" presName="Name17" presStyleLbl="parChTrans1D3" presStyleIdx="2" presStyleCnt="5"/>
      <dgm:spPr/>
      <dgm:t>
        <a:bodyPr/>
        <a:lstStyle/>
        <a:p>
          <a:endParaRPr lang="en-GB"/>
        </a:p>
      </dgm:t>
    </dgm:pt>
    <dgm:pt modelId="{E53E102A-DBBC-4B3F-916C-5297FB2E9DBE}" type="pres">
      <dgm:prSet presAssocID="{966BB770-700A-4182-ABF8-7BBB6ECBD52C}" presName="hierRoot3" presStyleCnt="0"/>
      <dgm:spPr/>
      <dgm:t>
        <a:bodyPr/>
        <a:lstStyle/>
        <a:p>
          <a:endParaRPr lang="en-GB"/>
        </a:p>
      </dgm:t>
    </dgm:pt>
    <dgm:pt modelId="{FEA9FBAF-94F9-4DE8-8456-A7AEFB4C9755}" type="pres">
      <dgm:prSet presAssocID="{966BB770-700A-4182-ABF8-7BBB6ECBD52C}" presName="composite3" presStyleCnt="0"/>
      <dgm:spPr/>
      <dgm:t>
        <a:bodyPr/>
        <a:lstStyle/>
        <a:p>
          <a:endParaRPr lang="en-GB"/>
        </a:p>
      </dgm:t>
    </dgm:pt>
    <dgm:pt modelId="{C43F93A2-D5D4-460C-BF1E-17970FED7621}" type="pres">
      <dgm:prSet presAssocID="{966BB770-700A-4182-ABF8-7BBB6ECBD52C}" presName="background3" presStyleLbl="node3" presStyleIdx="2" presStyleCnt="5"/>
      <dgm:spPr/>
      <dgm:t>
        <a:bodyPr/>
        <a:lstStyle/>
        <a:p>
          <a:endParaRPr lang="en-GB"/>
        </a:p>
      </dgm:t>
    </dgm:pt>
    <dgm:pt modelId="{B9890404-818D-40E2-A8F3-864E4BA95DFC}" type="pres">
      <dgm:prSet presAssocID="{966BB770-700A-4182-ABF8-7BBB6ECBD52C}" presName="text3" presStyleLbl="fgAcc3" presStyleIdx="2" presStyleCnt="5" custScaleX="70053">
        <dgm:presLayoutVars>
          <dgm:chPref val="3"/>
        </dgm:presLayoutVars>
      </dgm:prSet>
      <dgm:spPr/>
      <dgm:t>
        <a:bodyPr/>
        <a:lstStyle/>
        <a:p>
          <a:endParaRPr lang="en-GB"/>
        </a:p>
      </dgm:t>
    </dgm:pt>
    <dgm:pt modelId="{563574B7-68ED-4DEF-B6C7-90701F5CBC84}" type="pres">
      <dgm:prSet presAssocID="{966BB770-700A-4182-ABF8-7BBB6ECBD52C}" presName="hierChild4" presStyleCnt="0"/>
      <dgm:spPr/>
      <dgm:t>
        <a:bodyPr/>
        <a:lstStyle/>
        <a:p>
          <a:endParaRPr lang="en-GB"/>
        </a:p>
      </dgm:t>
    </dgm:pt>
    <dgm:pt modelId="{219BF90A-F65B-40C8-BC6A-61AC9C542121}" type="pres">
      <dgm:prSet presAssocID="{1690D11A-08CE-4607-AE15-1BA0E879637E}" presName="Name17" presStyleLbl="parChTrans1D3" presStyleIdx="3" presStyleCnt="5"/>
      <dgm:spPr/>
      <dgm:t>
        <a:bodyPr/>
        <a:lstStyle/>
        <a:p>
          <a:endParaRPr lang="en-GB"/>
        </a:p>
      </dgm:t>
    </dgm:pt>
    <dgm:pt modelId="{DBEF2D42-7C87-40EA-AB63-ECDF79F967D1}" type="pres">
      <dgm:prSet presAssocID="{92B4837C-25AF-441C-97BF-AD33B3D6F343}" presName="hierRoot3" presStyleCnt="0"/>
      <dgm:spPr/>
      <dgm:t>
        <a:bodyPr/>
        <a:lstStyle/>
        <a:p>
          <a:endParaRPr lang="en-GB"/>
        </a:p>
      </dgm:t>
    </dgm:pt>
    <dgm:pt modelId="{F8CACD13-16FC-4B8A-AFA2-B0B21D529307}" type="pres">
      <dgm:prSet presAssocID="{92B4837C-25AF-441C-97BF-AD33B3D6F343}" presName="composite3" presStyleCnt="0"/>
      <dgm:spPr/>
      <dgm:t>
        <a:bodyPr/>
        <a:lstStyle/>
        <a:p>
          <a:endParaRPr lang="en-GB"/>
        </a:p>
      </dgm:t>
    </dgm:pt>
    <dgm:pt modelId="{1E22B5C0-CCEC-4DAB-B543-0E85DC2912CB}" type="pres">
      <dgm:prSet presAssocID="{92B4837C-25AF-441C-97BF-AD33B3D6F343}" presName="background3" presStyleLbl="node3" presStyleIdx="3" presStyleCnt="5"/>
      <dgm:spPr/>
      <dgm:t>
        <a:bodyPr/>
        <a:lstStyle/>
        <a:p>
          <a:endParaRPr lang="en-GB"/>
        </a:p>
      </dgm:t>
    </dgm:pt>
    <dgm:pt modelId="{4DBD1801-7A1C-4459-B635-210F5129CF0E}" type="pres">
      <dgm:prSet presAssocID="{92B4837C-25AF-441C-97BF-AD33B3D6F343}" presName="text3" presStyleLbl="fgAcc3" presStyleIdx="3" presStyleCnt="5" custScaleX="79830">
        <dgm:presLayoutVars>
          <dgm:chPref val="3"/>
        </dgm:presLayoutVars>
      </dgm:prSet>
      <dgm:spPr/>
      <dgm:t>
        <a:bodyPr/>
        <a:lstStyle/>
        <a:p>
          <a:endParaRPr lang="en-GB"/>
        </a:p>
      </dgm:t>
    </dgm:pt>
    <dgm:pt modelId="{6FA86673-4C97-4C81-A025-D8B0ACA6EE2F}" type="pres">
      <dgm:prSet presAssocID="{92B4837C-25AF-441C-97BF-AD33B3D6F343}" presName="hierChild4" presStyleCnt="0"/>
      <dgm:spPr/>
      <dgm:t>
        <a:bodyPr/>
        <a:lstStyle/>
        <a:p>
          <a:endParaRPr lang="en-GB"/>
        </a:p>
      </dgm:t>
    </dgm:pt>
    <dgm:pt modelId="{E6475E2F-7675-4F26-8578-DECC0257DEB6}" type="pres">
      <dgm:prSet presAssocID="{CE3CDE7A-2341-40F0-9814-5D2146E70570}" presName="Name17" presStyleLbl="parChTrans1D3" presStyleIdx="4" presStyleCnt="5"/>
      <dgm:spPr/>
      <dgm:t>
        <a:bodyPr/>
        <a:lstStyle/>
        <a:p>
          <a:endParaRPr lang="en-GB"/>
        </a:p>
      </dgm:t>
    </dgm:pt>
    <dgm:pt modelId="{DFD03D96-224F-4648-9DAA-F5C0AA8C293B}" type="pres">
      <dgm:prSet presAssocID="{34C677AD-6DF1-4A49-93F1-AFE17F3E3F25}" presName="hierRoot3" presStyleCnt="0"/>
      <dgm:spPr/>
      <dgm:t>
        <a:bodyPr/>
        <a:lstStyle/>
        <a:p>
          <a:endParaRPr lang="en-GB"/>
        </a:p>
      </dgm:t>
    </dgm:pt>
    <dgm:pt modelId="{1588337F-1842-4248-BFC0-BD940C9FB2FF}" type="pres">
      <dgm:prSet presAssocID="{34C677AD-6DF1-4A49-93F1-AFE17F3E3F25}" presName="composite3" presStyleCnt="0"/>
      <dgm:spPr/>
      <dgm:t>
        <a:bodyPr/>
        <a:lstStyle/>
        <a:p>
          <a:endParaRPr lang="en-GB"/>
        </a:p>
      </dgm:t>
    </dgm:pt>
    <dgm:pt modelId="{BFF3A388-B0E0-405E-A9B6-27F24F096E59}" type="pres">
      <dgm:prSet presAssocID="{34C677AD-6DF1-4A49-93F1-AFE17F3E3F25}" presName="background3" presStyleLbl="node3" presStyleIdx="4" presStyleCnt="5"/>
      <dgm:spPr/>
      <dgm:t>
        <a:bodyPr/>
        <a:lstStyle/>
        <a:p>
          <a:endParaRPr lang="en-GB"/>
        </a:p>
      </dgm:t>
    </dgm:pt>
    <dgm:pt modelId="{63DC0BC1-0961-4624-BB98-10CA9BC705B7}" type="pres">
      <dgm:prSet presAssocID="{34C677AD-6DF1-4A49-93F1-AFE17F3E3F25}" presName="text3" presStyleLbl="fgAcc3" presStyleIdx="4" presStyleCnt="5" custScaleX="76390" custLinFactNeighborX="2516" custLinFactNeighborY="1717">
        <dgm:presLayoutVars>
          <dgm:chPref val="3"/>
        </dgm:presLayoutVars>
      </dgm:prSet>
      <dgm:spPr/>
      <dgm:t>
        <a:bodyPr/>
        <a:lstStyle/>
        <a:p>
          <a:endParaRPr lang="en-GB"/>
        </a:p>
      </dgm:t>
    </dgm:pt>
    <dgm:pt modelId="{7120196E-FE9F-44AA-BEF5-C98F2DDA316D}" type="pres">
      <dgm:prSet presAssocID="{34C677AD-6DF1-4A49-93F1-AFE17F3E3F25}" presName="hierChild4" presStyleCnt="0"/>
      <dgm:spPr/>
      <dgm:t>
        <a:bodyPr/>
        <a:lstStyle/>
        <a:p>
          <a:endParaRPr lang="en-GB"/>
        </a:p>
      </dgm:t>
    </dgm:pt>
  </dgm:ptLst>
  <dgm:cxnLst>
    <dgm:cxn modelId="{17E31ECB-A5D8-4044-867D-FDDF6A349532}" type="presOf" srcId="{932B0DE7-6661-445D-8289-9C3E56595E28}" destId="{3E24DEC6-546B-47AF-BBB8-4464B73A2E51}" srcOrd="0" destOrd="0" presId="urn:microsoft.com/office/officeart/2005/8/layout/hierarchy1"/>
    <dgm:cxn modelId="{5EC10536-A212-4A71-82E2-6D6A68CA732F}" type="presOf" srcId="{966BB770-700A-4182-ABF8-7BBB6ECBD52C}" destId="{B9890404-818D-40E2-A8F3-864E4BA95DFC}" srcOrd="0" destOrd="0" presId="urn:microsoft.com/office/officeart/2005/8/layout/hierarchy1"/>
    <dgm:cxn modelId="{CEAD53AC-FE61-4899-BA37-9581DEA84B0A}" srcId="{A2C1839D-6655-4634-BEE8-3B04AB86D6FB}" destId="{966BB770-700A-4182-ABF8-7BBB6ECBD52C}" srcOrd="0" destOrd="0" parTransId="{95E96D73-7CEB-4554-8917-393F3B34D037}" sibTransId="{8C654F38-E83A-44BA-AF5E-FF88093EE6CB}"/>
    <dgm:cxn modelId="{5567953B-D408-451B-B60A-E35E604CC364}" srcId="{932B0DE7-6661-445D-8289-9C3E56595E28}" destId="{E3A4D57B-7934-41D0-899E-FE79C0364F85}" srcOrd="0" destOrd="0" parTransId="{5CA58DE5-F08B-4C6B-9D59-CC2F2DD0D700}" sibTransId="{2B9BBE1D-285A-4436-8F11-AFF4BF71261E}"/>
    <dgm:cxn modelId="{8D078B8C-EAFE-423A-9779-79EA94DB036B}" type="presOf" srcId="{1690D11A-08CE-4607-AE15-1BA0E879637E}" destId="{219BF90A-F65B-40C8-BC6A-61AC9C542121}" srcOrd="0" destOrd="0" presId="urn:microsoft.com/office/officeart/2005/8/layout/hierarchy1"/>
    <dgm:cxn modelId="{0C0168D9-FB9C-4242-A8F0-677C7061B2A9}" srcId="{A2C1839D-6655-4634-BEE8-3B04AB86D6FB}" destId="{34C677AD-6DF1-4A49-93F1-AFE17F3E3F25}" srcOrd="2" destOrd="0" parTransId="{CE3CDE7A-2341-40F0-9814-5D2146E70570}" sibTransId="{5A7E06FD-CA62-4AAD-8EFF-1D8D4951510C}"/>
    <dgm:cxn modelId="{0A806D44-0BF7-4AA9-A8B1-BB62DF905106}" type="presOf" srcId="{A2C1839D-6655-4634-BEE8-3B04AB86D6FB}" destId="{0F7B5966-F469-4C8F-87CF-68C72FCF9920}" srcOrd="0" destOrd="0" presId="urn:microsoft.com/office/officeart/2005/8/layout/hierarchy1"/>
    <dgm:cxn modelId="{09205C25-9402-44F9-9A0A-D4552F0D5EA6}" type="presOf" srcId="{5F524E38-859C-4DC3-91B5-8DDDD459EB70}" destId="{89E44A4E-4323-40F0-A619-0EA9EB926287}" srcOrd="0" destOrd="0" presId="urn:microsoft.com/office/officeart/2005/8/layout/hierarchy1"/>
    <dgm:cxn modelId="{63DC4190-3572-4B29-8E05-039E58745C62}" type="presOf" srcId="{E3A4D57B-7934-41D0-899E-FE79C0364F85}" destId="{1B7530F6-DDFA-48D7-ACEA-BFB12A641886}" srcOrd="0" destOrd="0" presId="urn:microsoft.com/office/officeart/2005/8/layout/hierarchy1"/>
    <dgm:cxn modelId="{13AA0D37-C54C-4460-B1B8-821AF716B3D0}" srcId="{5F524E38-859C-4DC3-91B5-8DDDD459EB70}" destId="{932B0DE7-6661-445D-8289-9C3E56595E28}" srcOrd="0" destOrd="0" parTransId="{2EE90347-2E6C-449B-AED0-1F54FDC1C83E}" sibTransId="{BDB6D617-9A8E-4ED4-A8D4-F3A7A966D44A}"/>
    <dgm:cxn modelId="{EE9EADEC-6787-47C4-A720-8214D6BE0E68}" type="presOf" srcId="{E58A5E79-B7EC-469B-8E83-054770FD0B5A}" destId="{56B24315-96D6-4E33-804D-B141E37AE490}" srcOrd="0" destOrd="0" presId="urn:microsoft.com/office/officeart/2005/8/layout/hierarchy1"/>
    <dgm:cxn modelId="{C7EECFBD-4391-4E3D-BE2E-02FB7FC8132B}" type="presOf" srcId="{8E267AB3-767E-421C-9BB3-712B3A2FF6C7}" destId="{2FF29907-3F85-4908-8BF9-B83833323D79}" srcOrd="0" destOrd="0" presId="urn:microsoft.com/office/officeart/2005/8/layout/hierarchy1"/>
    <dgm:cxn modelId="{EEB8CF07-3278-42F6-A970-5D81E8704ECF}" srcId="{A2C1839D-6655-4634-BEE8-3B04AB86D6FB}" destId="{92B4837C-25AF-441C-97BF-AD33B3D6F343}" srcOrd="1" destOrd="0" parTransId="{1690D11A-08CE-4607-AE15-1BA0E879637E}" sibTransId="{28FEE537-5514-499A-BE7C-4DCE4E18DBC8}"/>
    <dgm:cxn modelId="{4445AB5A-2A9B-4CBF-B092-08A3B6D17F22}" type="presOf" srcId="{686AB576-F738-4946-B506-362BE11A80D8}" destId="{8D9E46F5-7C79-44E9-A961-0F292BF5F132}" srcOrd="0" destOrd="0" presId="urn:microsoft.com/office/officeart/2005/8/layout/hierarchy1"/>
    <dgm:cxn modelId="{97DF8796-8F5F-432F-83BF-F97F141DFA5B}" srcId="{5F524E38-859C-4DC3-91B5-8DDDD459EB70}" destId="{A2C1839D-6655-4634-BEE8-3B04AB86D6FB}" srcOrd="1" destOrd="0" parTransId="{E58A5E79-B7EC-469B-8E83-054770FD0B5A}" sibTransId="{E084AFA3-6CFE-464C-B436-582872EE2D5D}"/>
    <dgm:cxn modelId="{44F2617C-43A0-4F64-B031-D255DC392DDE}" type="presOf" srcId="{95E96D73-7CEB-4554-8917-393F3B34D037}" destId="{DDDF54FE-28D9-4114-81DD-29F8C52828AA}" srcOrd="0" destOrd="0" presId="urn:microsoft.com/office/officeart/2005/8/layout/hierarchy1"/>
    <dgm:cxn modelId="{90E787AE-52B4-4477-A378-4EFCBC82CD70}" type="presOf" srcId="{34C677AD-6DF1-4A49-93F1-AFE17F3E3F25}" destId="{63DC0BC1-0961-4624-BB98-10CA9BC705B7}" srcOrd="0" destOrd="0" presId="urn:microsoft.com/office/officeart/2005/8/layout/hierarchy1"/>
    <dgm:cxn modelId="{B5BDE72F-A61E-4FA7-8F40-E3BDC441C9CD}" type="presOf" srcId="{706DBFB4-2A60-4B5C-8ECE-0446E4F52285}" destId="{4690AB60-B268-4225-B9F8-AFAF5D227D46}" srcOrd="0" destOrd="0" presId="urn:microsoft.com/office/officeart/2005/8/layout/hierarchy1"/>
    <dgm:cxn modelId="{E073DF66-B948-41F0-88AC-BE9CC006016A}" srcId="{8E267AB3-767E-421C-9BB3-712B3A2FF6C7}" destId="{5F524E38-859C-4DC3-91B5-8DDDD459EB70}" srcOrd="0" destOrd="0" parTransId="{5E13FA82-ABEB-48C8-8201-27424F52C631}" sibTransId="{D0A6B3EE-AC9A-41B1-8F55-CFF65593032C}"/>
    <dgm:cxn modelId="{BA8043D5-67AA-4C37-9112-AFD658E84786}" type="presOf" srcId="{2EE90347-2E6C-449B-AED0-1F54FDC1C83E}" destId="{A694A84E-9096-40DF-9CFD-1BBC25B9FDE9}" srcOrd="0" destOrd="0" presId="urn:microsoft.com/office/officeart/2005/8/layout/hierarchy1"/>
    <dgm:cxn modelId="{971F73B2-DB33-4A76-9B75-17C610551B1B}" type="presOf" srcId="{CE3CDE7A-2341-40F0-9814-5D2146E70570}" destId="{E6475E2F-7675-4F26-8578-DECC0257DEB6}" srcOrd="0" destOrd="0" presId="urn:microsoft.com/office/officeart/2005/8/layout/hierarchy1"/>
    <dgm:cxn modelId="{FEDC1088-A01B-4AF4-8634-39DBF5FB1FB9}" type="presOf" srcId="{92B4837C-25AF-441C-97BF-AD33B3D6F343}" destId="{4DBD1801-7A1C-4459-B635-210F5129CF0E}" srcOrd="0" destOrd="0" presId="urn:microsoft.com/office/officeart/2005/8/layout/hierarchy1"/>
    <dgm:cxn modelId="{B7BB01CD-0361-424C-9DED-204E6629FA49}" srcId="{932B0DE7-6661-445D-8289-9C3E56595E28}" destId="{706DBFB4-2A60-4B5C-8ECE-0446E4F52285}" srcOrd="1" destOrd="0" parTransId="{686AB576-F738-4946-B506-362BE11A80D8}" sibTransId="{63578004-83AC-4368-8F4A-2E7A15F95D46}"/>
    <dgm:cxn modelId="{6450AA62-0100-4C90-8F0A-564049891936}" type="presOf" srcId="{5CA58DE5-F08B-4C6B-9D59-CC2F2DD0D700}" destId="{620227BA-9A65-47F9-903B-920C712D032B}" srcOrd="0" destOrd="0" presId="urn:microsoft.com/office/officeart/2005/8/layout/hierarchy1"/>
    <dgm:cxn modelId="{6FC906CB-28E4-4808-9FFA-350D50C11D91}" type="presParOf" srcId="{2FF29907-3F85-4908-8BF9-B83833323D79}" destId="{A85BC58F-5AC4-44F8-B228-AF4F2B2E560E}" srcOrd="0" destOrd="0" presId="urn:microsoft.com/office/officeart/2005/8/layout/hierarchy1"/>
    <dgm:cxn modelId="{44A128D4-0BA3-475E-B9E6-506EB08B6D7F}" type="presParOf" srcId="{A85BC58F-5AC4-44F8-B228-AF4F2B2E560E}" destId="{4A96C1D2-D744-4763-A634-951DFC70322A}" srcOrd="0" destOrd="0" presId="urn:microsoft.com/office/officeart/2005/8/layout/hierarchy1"/>
    <dgm:cxn modelId="{5914940A-633F-4D57-8590-7240162511F4}" type="presParOf" srcId="{4A96C1D2-D744-4763-A634-951DFC70322A}" destId="{5AE47C8D-59D0-4BB1-A2D1-C79A69710478}" srcOrd="0" destOrd="0" presId="urn:microsoft.com/office/officeart/2005/8/layout/hierarchy1"/>
    <dgm:cxn modelId="{A10BA792-8C04-4C5A-98DD-4C9F4818DFE7}" type="presParOf" srcId="{4A96C1D2-D744-4763-A634-951DFC70322A}" destId="{89E44A4E-4323-40F0-A619-0EA9EB926287}" srcOrd="1" destOrd="0" presId="urn:microsoft.com/office/officeart/2005/8/layout/hierarchy1"/>
    <dgm:cxn modelId="{E72EFCAA-E23C-4DB1-8847-8B48AB5043B2}" type="presParOf" srcId="{A85BC58F-5AC4-44F8-B228-AF4F2B2E560E}" destId="{0C2B7BF8-84FB-4FB1-8839-B2E7308B1458}" srcOrd="1" destOrd="0" presId="urn:microsoft.com/office/officeart/2005/8/layout/hierarchy1"/>
    <dgm:cxn modelId="{D7EE1FB7-1413-4633-AEB3-C846C2030B2E}" type="presParOf" srcId="{0C2B7BF8-84FB-4FB1-8839-B2E7308B1458}" destId="{A694A84E-9096-40DF-9CFD-1BBC25B9FDE9}" srcOrd="0" destOrd="0" presId="urn:microsoft.com/office/officeart/2005/8/layout/hierarchy1"/>
    <dgm:cxn modelId="{6FF8F3EF-E277-4D8D-9EB3-CE98A2D1B26F}" type="presParOf" srcId="{0C2B7BF8-84FB-4FB1-8839-B2E7308B1458}" destId="{4A85C5F8-D129-495A-9F20-5976E4838D3D}" srcOrd="1" destOrd="0" presId="urn:microsoft.com/office/officeart/2005/8/layout/hierarchy1"/>
    <dgm:cxn modelId="{F7CC49DA-8EFB-4E35-95D0-03A90FFF5CFA}" type="presParOf" srcId="{4A85C5F8-D129-495A-9F20-5976E4838D3D}" destId="{A066998A-E43C-4FF5-AE1E-3179D70C4498}" srcOrd="0" destOrd="0" presId="urn:microsoft.com/office/officeart/2005/8/layout/hierarchy1"/>
    <dgm:cxn modelId="{0BF3EB3C-30FB-4BE7-A582-0ACAF2BB6167}" type="presParOf" srcId="{A066998A-E43C-4FF5-AE1E-3179D70C4498}" destId="{66590DB8-9B4B-4B01-98C3-F4E11FB26B36}" srcOrd="0" destOrd="0" presId="urn:microsoft.com/office/officeart/2005/8/layout/hierarchy1"/>
    <dgm:cxn modelId="{1B6958ED-DCD7-4C3D-8106-0A71BBABE776}" type="presParOf" srcId="{A066998A-E43C-4FF5-AE1E-3179D70C4498}" destId="{3E24DEC6-546B-47AF-BBB8-4464B73A2E51}" srcOrd="1" destOrd="0" presId="urn:microsoft.com/office/officeart/2005/8/layout/hierarchy1"/>
    <dgm:cxn modelId="{4A9AE269-FB49-460E-8CE4-7434E223F1B7}" type="presParOf" srcId="{4A85C5F8-D129-495A-9F20-5976E4838D3D}" destId="{3F143064-006B-4982-BA07-271F2EE82009}" srcOrd="1" destOrd="0" presId="urn:microsoft.com/office/officeart/2005/8/layout/hierarchy1"/>
    <dgm:cxn modelId="{F2C3311E-6061-4C92-B536-FD3B45178F18}" type="presParOf" srcId="{3F143064-006B-4982-BA07-271F2EE82009}" destId="{620227BA-9A65-47F9-903B-920C712D032B}" srcOrd="0" destOrd="0" presId="urn:microsoft.com/office/officeart/2005/8/layout/hierarchy1"/>
    <dgm:cxn modelId="{C0B9AA4E-559F-4301-BEB5-0BD8308A885C}" type="presParOf" srcId="{3F143064-006B-4982-BA07-271F2EE82009}" destId="{6559BB63-DDD8-4935-BD02-18DB79424739}" srcOrd="1" destOrd="0" presId="urn:microsoft.com/office/officeart/2005/8/layout/hierarchy1"/>
    <dgm:cxn modelId="{58C7D5BA-4B13-4363-B8A9-ABB7C03824BA}" type="presParOf" srcId="{6559BB63-DDD8-4935-BD02-18DB79424739}" destId="{9BE6C0EB-4CB4-4B96-B075-7CEEB578AD66}" srcOrd="0" destOrd="0" presId="urn:microsoft.com/office/officeart/2005/8/layout/hierarchy1"/>
    <dgm:cxn modelId="{0974C8E9-DF6B-4BFA-8321-584F79D65701}" type="presParOf" srcId="{9BE6C0EB-4CB4-4B96-B075-7CEEB578AD66}" destId="{9C9CBFAD-CF98-434E-A497-6F8FF1211B18}" srcOrd="0" destOrd="0" presId="urn:microsoft.com/office/officeart/2005/8/layout/hierarchy1"/>
    <dgm:cxn modelId="{F36E7C6E-7F86-4D12-A9C8-CE20A9A60EE1}" type="presParOf" srcId="{9BE6C0EB-4CB4-4B96-B075-7CEEB578AD66}" destId="{1B7530F6-DDFA-48D7-ACEA-BFB12A641886}" srcOrd="1" destOrd="0" presId="urn:microsoft.com/office/officeart/2005/8/layout/hierarchy1"/>
    <dgm:cxn modelId="{0B3B7635-EE38-480A-83A7-816DC3D847E8}" type="presParOf" srcId="{6559BB63-DDD8-4935-BD02-18DB79424739}" destId="{EE9491F6-1C93-43A4-83CA-3B73D58108E9}" srcOrd="1" destOrd="0" presId="urn:microsoft.com/office/officeart/2005/8/layout/hierarchy1"/>
    <dgm:cxn modelId="{E04C9407-6EA3-4790-871B-EF965C55C15F}" type="presParOf" srcId="{3F143064-006B-4982-BA07-271F2EE82009}" destId="{8D9E46F5-7C79-44E9-A961-0F292BF5F132}" srcOrd="2" destOrd="0" presId="urn:microsoft.com/office/officeart/2005/8/layout/hierarchy1"/>
    <dgm:cxn modelId="{7838D175-EF76-4762-A668-D90AB1E53345}" type="presParOf" srcId="{3F143064-006B-4982-BA07-271F2EE82009}" destId="{BDAA2194-BE71-40B9-B657-52E02FB8BEE3}" srcOrd="3" destOrd="0" presId="urn:microsoft.com/office/officeart/2005/8/layout/hierarchy1"/>
    <dgm:cxn modelId="{FB42E98B-B834-4FB8-A2B1-B7E23FFDF118}" type="presParOf" srcId="{BDAA2194-BE71-40B9-B657-52E02FB8BEE3}" destId="{B9CFB57B-EB90-4282-A2B9-B07A458F1EF9}" srcOrd="0" destOrd="0" presId="urn:microsoft.com/office/officeart/2005/8/layout/hierarchy1"/>
    <dgm:cxn modelId="{F3FFC2D8-2438-46F2-B1EC-37C3EFA90F89}" type="presParOf" srcId="{B9CFB57B-EB90-4282-A2B9-B07A458F1EF9}" destId="{11A25CC7-4B51-41AA-9E31-0F4A7955FFDF}" srcOrd="0" destOrd="0" presId="urn:microsoft.com/office/officeart/2005/8/layout/hierarchy1"/>
    <dgm:cxn modelId="{6B0284F0-2CBF-4C62-802C-F3903BF7F17C}" type="presParOf" srcId="{B9CFB57B-EB90-4282-A2B9-B07A458F1EF9}" destId="{4690AB60-B268-4225-B9F8-AFAF5D227D46}" srcOrd="1" destOrd="0" presId="urn:microsoft.com/office/officeart/2005/8/layout/hierarchy1"/>
    <dgm:cxn modelId="{01B9C882-D356-4857-B5BE-E98D9539CD5A}" type="presParOf" srcId="{BDAA2194-BE71-40B9-B657-52E02FB8BEE3}" destId="{A38F7C50-9254-43FD-8989-97BA40F8A152}" srcOrd="1" destOrd="0" presId="urn:microsoft.com/office/officeart/2005/8/layout/hierarchy1"/>
    <dgm:cxn modelId="{06B0E51C-7AA6-4F32-85C5-ABCA1C2B162F}" type="presParOf" srcId="{0C2B7BF8-84FB-4FB1-8839-B2E7308B1458}" destId="{56B24315-96D6-4E33-804D-B141E37AE490}" srcOrd="2" destOrd="0" presId="urn:microsoft.com/office/officeart/2005/8/layout/hierarchy1"/>
    <dgm:cxn modelId="{53D2788F-5BF4-436B-B29C-D75A8B479036}" type="presParOf" srcId="{0C2B7BF8-84FB-4FB1-8839-B2E7308B1458}" destId="{34B02D24-748F-429F-835B-A22839772405}" srcOrd="3" destOrd="0" presId="urn:microsoft.com/office/officeart/2005/8/layout/hierarchy1"/>
    <dgm:cxn modelId="{36757B7A-EE7F-471E-9A45-1F299E585487}" type="presParOf" srcId="{34B02D24-748F-429F-835B-A22839772405}" destId="{91ED0255-F8CD-4F2F-B70B-0CC359C3175B}" srcOrd="0" destOrd="0" presId="urn:microsoft.com/office/officeart/2005/8/layout/hierarchy1"/>
    <dgm:cxn modelId="{8929AE69-8FB3-49FA-A6FC-20273009C9BD}" type="presParOf" srcId="{91ED0255-F8CD-4F2F-B70B-0CC359C3175B}" destId="{575225D8-AE89-4A37-AFA8-3D195E2FC443}" srcOrd="0" destOrd="0" presId="urn:microsoft.com/office/officeart/2005/8/layout/hierarchy1"/>
    <dgm:cxn modelId="{74544DDA-D03D-4FCC-8531-8BDD96A5DA80}" type="presParOf" srcId="{91ED0255-F8CD-4F2F-B70B-0CC359C3175B}" destId="{0F7B5966-F469-4C8F-87CF-68C72FCF9920}" srcOrd="1" destOrd="0" presId="urn:microsoft.com/office/officeart/2005/8/layout/hierarchy1"/>
    <dgm:cxn modelId="{B8B3EB59-033A-4B86-AC82-E3CB3B73807A}" type="presParOf" srcId="{34B02D24-748F-429F-835B-A22839772405}" destId="{B12D355E-36FE-4AF7-8592-EB913831B652}" srcOrd="1" destOrd="0" presId="urn:microsoft.com/office/officeart/2005/8/layout/hierarchy1"/>
    <dgm:cxn modelId="{25FDB87A-9B52-4963-AD62-8AE14F2C7FD2}" type="presParOf" srcId="{B12D355E-36FE-4AF7-8592-EB913831B652}" destId="{DDDF54FE-28D9-4114-81DD-29F8C52828AA}" srcOrd="0" destOrd="0" presId="urn:microsoft.com/office/officeart/2005/8/layout/hierarchy1"/>
    <dgm:cxn modelId="{B4DC392F-2C49-4F92-B73C-67833B3335B1}" type="presParOf" srcId="{B12D355E-36FE-4AF7-8592-EB913831B652}" destId="{E53E102A-DBBC-4B3F-916C-5297FB2E9DBE}" srcOrd="1" destOrd="0" presId="urn:microsoft.com/office/officeart/2005/8/layout/hierarchy1"/>
    <dgm:cxn modelId="{C615E73D-CC79-4ADA-AB57-9759B6C06032}" type="presParOf" srcId="{E53E102A-DBBC-4B3F-916C-5297FB2E9DBE}" destId="{FEA9FBAF-94F9-4DE8-8456-A7AEFB4C9755}" srcOrd="0" destOrd="0" presId="urn:microsoft.com/office/officeart/2005/8/layout/hierarchy1"/>
    <dgm:cxn modelId="{7BA2EC0B-2FE5-4CD1-8D04-48916753A4FD}" type="presParOf" srcId="{FEA9FBAF-94F9-4DE8-8456-A7AEFB4C9755}" destId="{C43F93A2-D5D4-460C-BF1E-17970FED7621}" srcOrd="0" destOrd="0" presId="urn:microsoft.com/office/officeart/2005/8/layout/hierarchy1"/>
    <dgm:cxn modelId="{362B5353-4BC0-430C-B4A8-18938D106603}" type="presParOf" srcId="{FEA9FBAF-94F9-4DE8-8456-A7AEFB4C9755}" destId="{B9890404-818D-40E2-A8F3-864E4BA95DFC}" srcOrd="1" destOrd="0" presId="urn:microsoft.com/office/officeart/2005/8/layout/hierarchy1"/>
    <dgm:cxn modelId="{C9B2DB01-2143-42E3-9D77-BA26EEA1D394}" type="presParOf" srcId="{E53E102A-DBBC-4B3F-916C-5297FB2E9DBE}" destId="{563574B7-68ED-4DEF-B6C7-90701F5CBC84}" srcOrd="1" destOrd="0" presId="urn:microsoft.com/office/officeart/2005/8/layout/hierarchy1"/>
    <dgm:cxn modelId="{F8DF8A04-492B-455A-B6EF-343C9E7FFD79}" type="presParOf" srcId="{B12D355E-36FE-4AF7-8592-EB913831B652}" destId="{219BF90A-F65B-40C8-BC6A-61AC9C542121}" srcOrd="2" destOrd="0" presId="urn:microsoft.com/office/officeart/2005/8/layout/hierarchy1"/>
    <dgm:cxn modelId="{04B02A5F-87A1-4ED4-AF5E-CC4D2954FDA4}" type="presParOf" srcId="{B12D355E-36FE-4AF7-8592-EB913831B652}" destId="{DBEF2D42-7C87-40EA-AB63-ECDF79F967D1}" srcOrd="3" destOrd="0" presId="urn:microsoft.com/office/officeart/2005/8/layout/hierarchy1"/>
    <dgm:cxn modelId="{7AC9D5BC-3399-4BB0-B948-19D792E6EFC9}" type="presParOf" srcId="{DBEF2D42-7C87-40EA-AB63-ECDF79F967D1}" destId="{F8CACD13-16FC-4B8A-AFA2-B0B21D529307}" srcOrd="0" destOrd="0" presId="urn:microsoft.com/office/officeart/2005/8/layout/hierarchy1"/>
    <dgm:cxn modelId="{2F81D65D-F6AA-4B9A-86AF-2A029185D8B5}" type="presParOf" srcId="{F8CACD13-16FC-4B8A-AFA2-B0B21D529307}" destId="{1E22B5C0-CCEC-4DAB-B543-0E85DC2912CB}" srcOrd="0" destOrd="0" presId="urn:microsoft.com/office/officeart/2005/8/layout/hierarchy1"/>
    <dgm:cxn modelId="{EC8D0964-D51B-4630-85E7-0B9919682DEA}" type="presParOf" srcId="{F8CACD13-16FC-4B8A-AFA2-B0B21D529307}" destId="{4DBD1801-7A1C-4459-B635-210F5129CF0E}" srcOrd="1" destOrd="0" presId="urn:microsoft.com/office/officeart/2005/8/layout/hierarchy1"/>
    <dgm:cxn modelId="{0F0A0E43-D5DA-475B-BE16-B646E162A0B8}" type="presParOf" srcId="{DBEF2D42-7C87-40EA-AB63-ECDF79F967D1}" destId="{6FA86673-4C97-4C81-A025-D8B0ACA6EE2F}" srcOrd="1" destOrd="0" presId="urn:microsoft.com/office/officeart/2005/8/layout/hierarchy1"/>
    <dgm:cxn modelId="{7FE90819-3F10-4567-8037-7D358D63DB9F}" type="presParOf" srcId="{B12D355E-36FE-4AF7-8592-EB913831B652}" destId="{E6475E2F-7675-4F26-8578-DECC0257DEB6}" srcOrd="4" destOrd="0" presId="urn:microsoft.com/office/officeart/2005/8/layout/hierarchy1"/>
    <dgm:cxn modelId="{24F6CC27-7457-41D9-8816-3649879F97FE}" type="presParOf" srcId="{B12D355E-36FE-4AF7-8592-EB913831B652}" destId="{DFD03D96-224F-4648-9DAA-F5C0AA8C293B}" srcOrd="5" destOrd="0" presId="urn:microsoft.com/office/officeart/2005/8/layout/hierarchy1"/>
    <dgm:cxn modelId="{05D4DD08-B0D1-4FB4-B738-28822B33D80E}" type="presParOf" srcId="{DFD03D96-224F-4648-9DAA-F5C0AA8C293B}" destId="{1588337F-1842-4248-BFC0-BD940C9FB2FF}" srcOrd="0" destOrd="0" presId="urn:microsoft.com/office/officeart/2005/8/layout/hierarchy1"/>
    <dgm:cxn modelId="{77C045FC-D926-4E3B-BF3F-6F036CF8160D}" type="presParOf" srcId="{1588337F-1842-4248-BFC0-BD940C9FB2FF}" destId="{BFF3A388-B0E0-405E-A9B6-27F24F096E59}" srcOrd="0" destOrd="0" presId="urn:microsoft.com/office/officeart/2005/8/layout/hierarchy1"/>
    <dgm:cxn modelId="{11EB7F6E-4076-4084-B101-967D88C7A382}" type="presParOf" srcId="{1588337F-1842-4248-BFC0-BD940C9FB2FF}" destId="{63DC0BC1-0961-4624-BB98-10CA9BC705B7}" srcOrd="1" destOrd="0" presId="urn:microsoft.com/office/officeart/2005/8/layout/hierarchy1"/>
    <dgm:cxn modelId="{FD84615F-23EC-4B8A-A393-A44AEBE8DB8C}" type="presParOf" srcId="{DFD03D96-224F-4648-9DAA-F5C0AA8C293B}" destId="{7120196E-FE9F-44AA-BEF5-C98F2DDA316D}" srcOrd="1" destOrd="0" presId="urn:microsoft.com/office/officeart/2005/8/layout/hierarchy1"/>
  </dgm:cxnLst>
  <dgm:bg>
    <a:solidFill>
      <a:schemeClr val="lt1">
        <a:hueOff val="0"/>
        <a:satOff val="0"/>
        <a:lumOff val="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23/01/2020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E271E6D-EB05-4AF9-81C6-71363407FC99}" type="slidenum">
              <a:rPr lang="en-GB" smtClean="0"/>
              <a:t>38</a:t>
            </a:fld>
            <a:endParaRPr lang="en-GB"/>
          </a:p>
        </p:txBody>
      </p:sp>
    </p:spTree>
    <p:extLst>
      <p:ext uri="{BB962C8B-B14F-4D97-AF65-F5344CB8AC3E}">
        <p14:creationId xmlns:p14="http://schemas.microsoft.com/office/powerpoint/2010/main" val="1802549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minfin.gr/documents/20182/12041501/21-11-2019+++%CE%9A%CE%A1%CE%91%CE%A4%CE%99%CE%9A%CE%9F%CE%A3+%CE%A0%CE%A1%CE%9F%CE%A5%CE%A0%CE%9F%CE%9B%CE%9F%CE%93%CE%99%CE%A3%CE%9C%CE%9F%CE%A3+2020.pdf/6d9d7d27-cdc5-4c1f-9026-1b18d456d999"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ttps://appsso.eurostat.ec.europa.eu/nui/show.do?query=BOOKMARK_DS-541195_QID_-75B4CF9B_UID_-3F171EB0&amp;layout=TIME,C,X,0;GEO,L,Y,0;UNIT,L,Z,0;ISCED11,L,Z,1;INDICATORS,C,Z,2;&amp;zSelection=DS-541195ISCED11,ED5-8;DS-541195UNIT,PC_GDP;DS-541195INDICATORS,OBS_FLAG;&amp;rankName1=ISCED11_1_2_-1_2&amp;rankName2=UNIT_1_2_-1_2&amp;rankName3=INDICATORS_1_2_-1_2&amp;rankName4=TIME_1_0_0_0&amp;rankName5=GEO_1_2_0_1&amp;sortC=ASC_-1_FIRST&amp;rStp=&amp;cStp=&amp;rDCh=&amp;cDCh=&amp;rDM=true&amp;cDM=true&amp;footnes=false&amp;empty=false&amp;wai=false&amp;time_mode=NONE&amp;time_most_recent=false&amp;lang=EN&amp;cfo=###,###.###" TargetMode="Externa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2.xml"/><Relationship Id="rId4"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154237"/>
          </a:xfrm>
        </p:spPr>
        <p:txBody>
          <a:bodyPr>
            <a:normAutofit fontScale="90000"/>
          </a:bodyPr>
          <a:lstStyle/>
          <a:p>
            <a:r>
              <a:rPr lang="el-GR" b="1" dirty="0"/>
              <a:t>Ο</a:t>
            </a:r>
            <a:r>
              <a:rPr lang="el-GR" b="1" dirty="0" smtClean="0"/>
              <a:t>ικονομικά της Εκπαίδευσης και Κοινωνικές Ανισότητες</a:t>
            </a:r>
            <a:br>
              <a:rPr lang="el-GR" b="1" dirty="0" smtClean="0"/>
            </a:br>
            <a:r>
              <a:rPr lang="el-GR" sz="3600" dirty="0" smtClean="0"/>
              <a:t>4</a:t>
            </a:r>
            <a:r>
              <a:rPr lang="el-GR" sz="3600" baseline="30000" dirty="0" smtClean="0"/>
              <a:t>η</a:t>
            </a:r>
            <a:r>
              <a:rPr lang="el-GR" sz="3600" dirty="0" smtClean="0"/>
              <a:t> διάλεξη</a:t>
            </a:r>
            <a:r>
              <a:rPr lang="el-GR" sz="3600" smtClean="0"/>
              <a:t/>
            </a:r>
            <a:br>
              <a:rPr lang="el-GR" sz="3600" smtClean="0"/>
            </a:br>
            <a:r>
              <a:rPr lang="el-GR" sz="3600" smtClean="0"/>
              <a:t>22/01/2020</a:t>
            </a:r>
            <a:endParaRPr lang="en-GB" sz="3600" dirty="0"/>
          </a:p>
        </p:txBody>
      </p:sp>
      <p:sp>
        <p:nvSpPr>
          <p:cNvPr id="3" name="Subtitle 2"/>
          <p:cNvSpPr>
            <a:spLocks noGrp="1"/>
          </p:cNvSpPr>
          <p:nvPr>
            <p:ph type="subTitle" idx="1"/>
          </p:nvPr>
        </p:nvSpPr>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4226360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3"/>
          </a:xfrm>
        </p:spPr>
        <p:txBody>
          <a:bodyPr/>
          <a:lstStyle/>
          <a:p>
            <a:pPr algn="ctr"/>
            <a:r>
              <a:rPr lang="el-GR" dirty="0" smtClean="0"/>
              <a:t>Η εκτίμηση της συνάρτησης αμοιβών</a:t>
            </a:r>
            <a:endParaRPr lang="en-GB" dirty="0"/>
          </a:p>
        </p:txBody>
      </p:sp>
      <p:sp>
        <p:nvSpPr>
          <p:cNvPr id="3" name="Content Placeholder 2"/>
          <p:cNvSpPr>
            <a:spLocks noGrp="1"/>
          </p:cNvSpPr>
          <p:nvPr>
            <p:ph idx="1"/>
          </p:nvPr>
        </p:nvSpPr>
        <p:spPr>
          <a:xfrm>
            <a:off x="457200" y="1524000"/>
            <a:ext cx="8382000" cy="4576763"/>
          </a:xfrm>
        </p:spPr>
        <p:txBody>
          <a:bodyPr>
            <a:normAutofit fontScale="92500" lnSpcReduction="10000"/>
          </a:bodyPr>
          <a:lstStyle/>
          <a:p>
            <a:pPr algn="just">
              <a:lnSpc>
                <a:spcPct val="110000"/>
              </a:lnSpc>
              <a:spcAft>
                <a:spcPts val="300"/>
              </a:spcAft>
            </a:pPr>
            <a:r>
              <a:rPr lang="el-GR" dirty="0" smtClean="0"/>
              <a:t>Τις τελευταίες δεκαετίες έχουν γίνει σημαντικές μεθοδολογικές βελτιώσεις όσον αφορά την εκτίμηση της συνάρτησης αμοιβών καθώς και έχουν προταθεί διαφορετικές εξειδικεύσεις της.</a:t>
            </a:r>
          </a:p>
          <a:p>
            <a:pPr algn="just">
              <a:lnSpc>
                <a:spcPct val="110000"/>
              </a:lnSpc>
              <a:spcAft>
                <a:spcPts val="300"/>
              </a:spcAft>
            </a:pPr>
            <a:r>
              <a:rPr lang="el-GR" dirty="0" smtClean="0"/>
              <a:t>Επίσης, οι ερευνητές έχουν στη διάθεση τους πλουσιότερες βάσεις δεδομένων που επιτρέπουν τη συμπερίληψη μιας σειράς άλλων μεταβλητών που ενδέχεται να επηρεάζουν τις μισθολογικές αμοιβές (βλέπε επίσης επαυξημένη μορφή της συνάρτησης απολαβών στο Παράρτημα), όπως:</a:t>
            </a:r>
          </a:p>
          <a:p>
            <a:pPr lvl="1" algn="just">
              <a:lnSpc>
                <a:spcPct val="110000"/>
              </a:lnSpc>
              <a:spcAft>
                <a:spcPts val="300"/>
              </a:spcAft>
            </a:pPr>
            <a:r>
              <a:rPr lang="el-GR" dirty="0" smtClean="0"/>
              <a:t>Φύλο</a:t>
            </a:r>
          </a:p>
          <a:p>
            <a:pPr lvl="1" algn="just">
              <a:lnSpc>
                <a:spcPct val="110000"/>
              </a:lnSpc>
              <a:spcAft>
                <a:spcPts val="300"/>
              </a:spcAft>
            </a:pPr>
            <a:r>
              <a:rPr lang="el-GR" dirty="0" smtClean="0"/>
              <a:t>Εθνικότητα</a:t>
            </a:r>
          </a:p>
          <a:p>
            <a:pPr lvl="1" algn="just">
              <a:lnSpc>
                <a:spcPct val="110000"/>
              </a:lnSpc>
              <a:spcAft>
                <a:spcPts val="300"/>
              </a:spcAft>
            </a:pPr>
            <a:r>
              <a:rPr lang="el-GR" dirty="0" smtClean="0"/>
              <a:t>Οικογενειακή κατάσταση</a:t>
            </a:r>
          </a:p>
          <a:p>
            <a:pPr lvl="1" algn="just">
              <a:lnSpc>
                <a:spcPct val="110000"/>
              </a:lnSpc>
              <a:spcAft>
                <a:spcPts val="300"/>
              </a:spcAft>
            </a:pPr>
            <a:r>
              <a:rPr lang="el-GR" dirty="0" smtClean="0"/>
              <a:t>Τομέας επαγγελματικής δραστηριότητας</a:t>
            </a:r>
          </a:p>
          <a:p>
            <a:pPr lvl="1" algn="just">
              <a:lnSpc>
                <a:spcPct val="110000"/>
              </a:lnSpc>
              <a:spcAft>
                <a:spcPts val="300"/>
              </a:spcAft>
            </a:pPr>
            <a:r>
              <a:rPr lang="el-GR" dirty="0" smtClean="0"/>
              <a:t>Δείκτες ικανότητας του ατόμου</a:t>
            </a:r>
            <a:endParaRPr lang="en-GB" dirty="0" smtClean="0"/>
          </a:p>
          <a:p>
            <a:pPr lvl="1" algn="just">
              <a:lnSpc>
                <a:spcPct val="110000"/>
              </a:lnSpc>
              <a:spcAft>
                <a:spcPts val="300"/>
              </a:spcAft>
            </a:pPr>
            <a:r>
              <a:rPr lang="el-GR" dirty="0" smtClean="0"/>
              <a:t>Συνθήκες στην αγορά εργασίας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60644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8600"/>
            <a:ext cx="7886700" cy="549273"/>
          </a:xfrm>
        </p:spPr>
        <p:txBody>
          <a:bodyPr>
            <a:normAutofit/>
          </a:bodyPr>
          <a:lstStyle/>
          <a:p>
            <a:pPr algn="ctr"/>
            <a:r>
              <a:rPr lang="el-GR" sz="2800" dirty="0" smtClean="0"/>
              <a:t>Μειονεκτήματα της χρήσης συναρτήσεων αμοιβών</a:t>
            </a:r>
            <a:endParaRPr lang="en-GB" sz="2800" dirty="0"/>
          </a:p>
        </p:txBody>
      </p:sp>
      <p:sp>
        <p:nvSpPr>
          <p:cNvPr id="3" name="Content Placeholder 2"/>
          <p:cNvSpPr>
            <a:spLocks noGrp="1"/>
          </p:cNvSpPr>
          <p:nvPr>
            <p:ph idx="1"/>
          </p:nvPr>
        </p:nvSpPr>
        <p:spPr>
          <a:xfrm>
            <a:off x="614273" y="1112836"/>
            <a:ext cx="7886700" cy="5608640"/>
          </a:xfrm>
        </p:spPr>
        <p:txBody>
          <a:bodyPr>
            <a:noAutofit/>
          </a:bodyPr>
          <a:lstStyle/>
          <a:p>
            <a:pPr algn="just">
              <a:lnSpc>
                <a:spcPct val="130000"/>
              </a:lnSpc>
              <a:spcAft>
                <a:spcPts val="200"/>
              </a:spcAft>
            </a:pPr>
            <a:r>
              <a:rPr lang="el-GR" sz="1700" dirty="0" smtClean="0"/>
              <a:t>Η εκτίμηση της συνάρτησης δεν λαμβάνει υπόψη μη παρατηρήσιμους παράγοντες που όμως μπορεί να συσχετίζονται με τον μισθό.</a:t>
            </a:r>
          </a:p>
          <a:p>
            <a:pPr algn="just">
              <a:lnSpc>
                <a:spcPct val="130000"/>
              </a:lnSpc>
              <a:spcAft>
                <a:spcPts val="200"/>
              </a:spcAft>
            </a:pPr>
            <a:r>
              <a:rPr lang="el-GR" sz="1700" dirty="0" smtClean="0"/>
              <a:t>Μια τέτοια περίπτωση είναι </a:t>
            </a:r>
            <a:r>
              <a:rPr lang="el-GR" sz="1700" b="1" dirty="0" smtClean="0"/>
              <a:t>οι ικανότητες του ατόμου</a:t>
            </a:r>
            <a:r>
              <a:rPr lang="el-GR" sz="1700" dirty="0" smtClean="0"/>
              <a:t>. Οι ικανότητες του ατόμου επηρεάζουν τις μισθολογικές απολαβές των ατόμων όμως είναι δύσκολο να μετρηθούν και να συμπεριληφθούν στην εκτίμηση.</a:t>
            </a:r>
          </a:p>
          <a:p>
            <a:pPr algn="just">
              <a:lnSpc>
                <a:spcPct val="130000"/>
              </a:lnSpc>
              <a:spcAft>
                <a:spcPts val="200"/>
              </a:spcAft>
            </a:pPr>
            <a:r>
              <a:rPr lang="el-GR" sz="1700" dirty="0" smtClean="0"/>
              <a:t>Για παράδειγμα, τα πιο ικανά άτομα συνήθως είναι πιο παραγωγικά (άρα λαμβάνουν υψηλότερους μισθούς). Επίσης, τα πιο ικανά άτομα είναι πιθανότερο να αποκτήσουν καλύτερη εκπαίδευση (βλέπε επίσης Θεωρία Σηματοδότησης).</a:t>
            </a:r>
          </a:p>
          <a:p>
            <a:pPr algn="just">
              <a:lnSpc>
                <a:spcPct val="130000"/>
              </a:lnSpc>
              <a:spcAft>
                <a:spcPts val="200"/>
              </a:spcAft>
            </a:pPr>
            <a:r>
              <a:rPr lang="el-GR" sz="1700" dirty="0" smtClean="0"/>
              <a:t>Έχουν προταθεί διάφοροι μέθοδοι στη βιβλιογραφία για να λυθεί το πρόβλημα της «μεροληψίας των ικανοτήτων» με ποίκιλα αποτελέσματα (εκτίμηση συναρτήσεων αμοιβών σε μονοζυγωτικά δίδυμα, χρήση βοηθητικών μεταβλητών, χρήση δεικτών </a:t>
            </a:r>
            <a:r>
              <a:rPr lang="en-GB" sz="1700" dirty="0" smtClean="0"/>
              <a:t>IQ</a:t>
            </a:r>
            <a:r>
              <a:rPr lang="el-GR" sz="1700" dirty="0" smtClean="0"/>
              <a:t> ως ερμηνευτική μεταβλητή κ.α.).</a:t>
            </a:r>
          </a:p>
          <a:p>
            <a:pPr algn="just">
              <a:lnSpc>
                <a:spcPct val="130000"/>
              </a:lnSpc>
              <a:spcAft>
                <a:spcPts val="200"/>
              </a:spcAft>
            </a:pPr>
            <a:r>
              <a:rPr lang="el-GR" sz="1700" dirty="0" smtClean="0"/>
              <a:t>Ένα άλλο πρόβλημα είναι ότι στην απλή μορφή της η συνάρτηση αμοιβών δεν λαμβάνει υπόψη την ποιότητα της εκπαίδευσης αλλά μόνο την ποσότητα (χρόνια εκπαίδευσης).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739278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latin typeface="+mn-lt"/>
              </a:rPr>
              <a:t>Σύνοψη των εμπειρικών ευρημάτων </a:t>
            </a:r>
            <a:endParaRPr lang="en-GB" dirty="0">
              <a:latin typeface="+mn-lt"/>
            </a:endParaRPr>
          </a:p>
        </p:txBody>
      </p:sp>
      <p:sp>
        <p:nvSpPr>
          <p:cNvPr id="3" name="Content Placeholder 2"/>
          <p:cNvSpPr>
            <a:spLocks noGrp="1"/>
          </p:cNvSpPr>
          <p:nvPr>
            <p:ph idx="1"/>
          </p:nvPr>
        </p:nvSpPr>
        <p:spPr>
          <a:xfrm>
            <a:off x="628650" y="1371601"/>
            <a:ext cx="7886700" cy="4572000"/>
          </a:xfrm>
        </p:spPr>
        <p:txBody>
          <a:bodyPr>
            <a:normAutofit fontScale="92500" lnSpcReduction="20000"/>
          </a:bodyPr>
          <a:lstStyle/>
          <a:p>
            <a:pPr algn="just">
              <a:lnSpc>
                <a:spcPct val="150000"/>
              </a:lnSpc>
              <a:spcAft>
                <a:spcPts val="300"/>
              </a:spcAft>
            </a:pPr>
            <a:r>
              <a:rPr lang="el-GR" dirty="0" smtClean="0"/>
              <a:t>Η γενική εικόνα: με βάση </a:t>
            </a:r>
            <a:r>
              <a:rPr lang="en-GB" dirty="0" smtClean="0"/>
              <a:t>705 </a:t>
            </a:r>
            <a:r>
              <a:rPr lang="el-GR" dirty="0" smtClean="0"/>
              <a:t>εκτιμήσεις</a:t>
            </a:r>
            <a:r>
              <a:rPr lang="en-GB" dirty="0" smtClean="0"/>
              <a:t>, </a:t>
            </a:r>
            <a:r>
              <a:rPr lang="el-GR" dirty="0" smtClean="0"/>
              <a:t>σε διαφορετικές χώρες μεταξύ </a:t>
            </a:r>
            <a:r>
              <a:rPr lang="en-GB" dirty="0" smtClean="0"/>
              <a:t>1950 </a:t>
            </a:r>
            <a:r>
              <a:rPr lang="el-GR" dirty="0" smtClean="0"/>
              <a:t>και</a:t>
            </a:r>
            <a:r>
              <a:rPr lang="en-GB" dirty="0" smtClean="0"/>
              <a:t> </a:t>
            </a:r>
            <a:r>
              <a:rPr lang="en-GB" dirty="0"/>
              <a:t>2014, </a:t>
            </a:r>
            <a:r>
              <a:rPr lang="el-GR" dirty="0" smtClean="0"/>
              <a:t>η ιδιωτική απόδοση ενός επιπρόσθετου έτους εκπαίδευσης είναι κατά μέσο όρο 8.8%.</a:t>
            </a:r>
          </a:p>
          <a:p>
            <a:pPr algn="just">
              <a:lnSpc>
                <a:spcPct val="150000"/>
              </a:lnSpc>
              <a:spcAft>
                <a:spcPts val="300"/>
              </a:spcAft>
            </a:pPr>
            <a:r>
              <a:rPr lang="el-GR" dirty="0" smtClean="0"/>
              <a:t>Η τεράστια επέκταση της εκπαίδευσης σε όλες τις χώρες του δυτικού κόσμου (και όχι μόνο) από τη δεκαετία του ’50 έως σήμερα είχε σχετικά μικρή επίπτωση στην απόδοση της εκπαίδευσης [λιγότερο από 2 ποσοστιαίες μονάδες σε εύρος δεκαετίας (</a:t>
            </a:r>
            <a:r>
              <a:rPr lang="en-GB" dirty="0" smtClean="0"/>
              <a:t>Patrinos, 2016)].</a:t>
            </a:r>
            <a:endParaRPr lang="el-GR" dirty="0" smtClean="0"/>
          </a:p>
          <a:p>
            <a:pPr algn="just">
              <a:lnSpc>
                <a:spcPct val="150000"/>
              </a:lnSpc>
              <a:spcAft>
                <a:spcPts val="300"/>
              </a:spcAft>
            </a:pPr>
            <a:r>
              <a:rPr lang="el-GR" dirty="0" smtClean="0"/>
              <a:t>Η ιδιωτική απόδοση της εκπαίδευσης είναι υψηλότερη στις φτωχότερες χώρες σε σύγκριση με τις πλουσιότερες.</a:t>
            </a:r>
          </a:p>
          <a:p>
            <a:pPr lvl="1" algn="just">
              <a:lnSpc>
                <a:spcPct val="150000"/>
              </a:lnSpc>
              <a:spcAft>
                <a:spcPts val="300"/>
              </a:spcAft>
            </a:pPr>
            <a:r>
              <a:rPr lang="el-GR" dirty="0" smtClean="0"/>
              <a:t>Ο λόγος είναι η σχετική σπανιότητα του ανθρώπινου κεφαλαίου στις φτωχότερες χώρες.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2800914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t>Σύνοψη των εμπειρικών ευρημάτων </a:t>
            </a:r>
            <a:endParaRPr lang="en-GB" dirty="0"/>
          </a:p>
        </p:txBody>
      </p:sp>
      <p:sp>
        <p:nvSpPr>
          <p:cNvPr id="3" name="Content Placeholder 2"/>
          <p:cNvSpPr>
            <a:spLocks noGrp="1"/>
          </p:cNvSpPr>
          <p:nvPr>
            <p:ph idx="1"/>
          </p:nvPr>
        </p:nvSpPr>
        <p:spPr>
          <a:xfrm>
            <a:off x="628650" y="1371601"/>
            <a:ext cx="7886700" cy="4419599"/>
          </a:xfrm>
        </p:spPr>
        <p:txBody>
          <a:bodyPr>
            <a:normAutofit/>
          </a:bodyPr>
          <a:lstStyle/>
          <a:p>
            <a:pPr algn="just">
              <a:lnSpc>
                <a:spcPct val="110000"/>
              </a:lnSpc>
              <a:spcAft>
                <a:spcPts val="300"/>
              </a:spcAft>
            </a:pPr>
            <a:r>
              <a:rPr lang="el-GR" dirty="0" smtClean="0"/>
              <a:t>Η απόδοση της εκπαίδευσης είναι υψηλότερη για αυτούς που εργάζονται στον ιδιωτικό τομέα.</a:t>
            </a:r>
          </a:p>
          <a:p>
            <a:pPr lvl="1" algn="just">
              <a:lnSpc>
                <a:spcPct val="110000"/>
              </a:lnSpc>
              <a:spcAft>
                <a:spcPts val="300"/>
              </a:spcAft>
            </a:pPr>
            <a:r>
              <a:rPr lang="el-GR" dirty="0" smtClean="0"/>
              <a:t>Οι μισθολογικές κλίμακες στο δημόσιο τομέα είναι συγκεκριμένες και συνήθως μικρού εύρους.</a:t>
            </a:r>
          </a:p>
          <a:p>
            <a:pPr lvl="1" algn="just">
              <a:lnSpc>
                <a:spcPct val="110000"/>
              </a:lnSpc>
              <a:spcAft>
                <a:spcPts val="300"/>
              </a:spcAft>
            </a:pPr>
            <a:r>
              <a:rPr lang="el-GR" dirty="0" smtClean="0"/>
              <a:t>Η διαφοροποίηση των μισθών είναι μεγαλύτερη στον ιδιωτικό τομέα όπου υπάρχει μεγαλύτερη πιθανότητα να αναγνωριστούν οι διαφορές στην παραγωγικότητα.</a:t>
            </a:r>
            <a:endParaRPr lang="en-GB" dirty="0" smtClean="0"/>
          </a:p>
          <a:p>
            <a:pPr algn="just">
              <a:lnSpc>
                <a:spcPct val="110000"/>
              </a:lnSpc>
              <a:spcAft>
                <a:spcPts val="300"/>
              </a:spcAft>
            </a:pPr>
            <a:r>
              <a:rPr lang="el-GR" dirty="0"/>
              <a:t>Η ιδιωτική απόδοση της εκπαίδευσης είναι υψηλότερη στις γυναίκες σε σύγκριση με τους άντρες κατά περίπου 2 ποσοστιαίες μονάδες</a:t>
            </a:r>
            <a:r>
              <a:rPr lang="en-GB" dirty="0"/>
              <a:t>.</a:t>
            </a:r>
            <a:endParaRPr lang="el-GR" dirty="0"/>
          </a:p>
          <a:p>
            <a:pPr lvl="1" algn="just">
              <a:lnSpc>
                <a:spcPct val="110000"/>
              </a:lnSpc>
              <a:spcAft>
                <a:spcPts val="300"/>
              </a:spcAft>
            </a:pPr>
            <a:r>
              <a:rPr lang="el-GR" dirty="0"/>
              <a:t>Προσοχή όμως αυτό δεν σημαίνει ότι οι απολαβές των γυναικών είναι υψηλότερες των ανδρών</a:t>
            </a:r>
            <a:r>
              <a:rPr lang="el-GR" dirty="0" smtClean="0"/>
              <a:t>!</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416409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t>Σύνοψη των εμπειρικών ευρημάτων </a:t>
            </a:r>
            <a:endParaRPr lang="en-GB" dirty="0"/>
          </a:p>
        </p:txBody>
      </p:sp>
      <p:sp>
        <p:nvSpPr>
          <p:cNvPr id="3" name="Content Placeholder 2"/>
          <p:cNvSpPr>
            <a:spLocks noGrp="1"/>
          </p:cNvSpPr>
          <p:nvPr>
            <p:ph idx="1"/>
          </p:nvPr>
        </p:nvSpPr>
        <p:spPr>
          <a:xfrm>
            <a:off x="628650" y="1371601"/>
            <a:ext cx="7886700" cy="4572000"/>
          </a:xfrm>
        </p:spPr>
        <p:txBody>
          <a:bodyPr>
            <a:normAutofit/>
          </a:bodyPr>
          <a:lstStyle/>
          <a:p>
            <a:pPr algn="just">
              <a:lnSpc>
                <a:spcPct val="110000"/>
              </a:lnSpc>
              <a:spcAft>
                <a:spcPts val="300"/>
              </a:spcAft>
            </a:pPr>
            <a:r>
              <a:rPr lang="el-GR" dirty="0"/>
              <a:t>Η απόδοση της εκπαίδευσης είναι υψηλότερη σε σπουδές γενικού/ακαδημαϊκού τύπου </a:t>
            </a:r>
            <a:r>
              <a:rPr lang="el-GR" dirty="0" smtClean="0"/>
              <a:t>(πχ. Γενικό Λύκειο</a:t>
            </a:r>
            <a:r>
              <a:rPr lang="el-GR" dirty="0"/>
              <a:t>) από αντίστοιχες σπουδές με τεχνικό/επαγγελματικό περιεχόμενο </a:t>
            </a:r>
            <a:r>
              <a:rPr lang="el-GR" dirty="0" smtClean="0"/>
              <a:t>(πχ. Τεχνικό </a:t>
            </a:r>
            <a:r>
              <a:rPr lang="el-GR" dirty="0"/>
              <a:t>Λ</a:t>
            </a:r>
            <a:r>
              <a:rPr lang="el-GR" dirty="0" smtClean="0"/>
              <a:t>ύκειο</a:t>
            </a:r>
            <a:r>
              <a:rPr lang="el-GR" dirty="0"/>
              <a:t>).</a:t>
            </a:r>
          </a:p>
          <a:p>
            <a:pPr lvl="1" algn="just">
              <a:lnSpc>
                <a:spcPct val="110000"/>
              </a:lnSpc>
              <a:spcAft>
                <a:spcPts val="300"/>
              </a:spcAft>
            </a:pPr>
            <a:r>
              <a:rPr lang="el-GR" dirty="0"/>
              <a:t>Αυτό αποδίδεται στη μεγαλύτερη ευελιξία που συνεπάγονται οι γενικές σπουδές.</a:t>
            </a:r>
          </a:p>
          <a:p>
            <a:pPr algn="just">
              <a:lnSpc>
                <a:spcPct val="110000"/>
              </a:lnSpc>
              <a:spcAft>
                <a:spcPts val="300"/>
              </a:spcAft>
            </a:pP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310528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09800"/>
            <a:ext cx="7886700" cy="1325563"/>
          </a:xfrm>
          <a:solidFill>
            <a:schemeClr val="accent1"/>
          </a:solidFill>
        </p:spPr>
        <p:txBody>
          <a:bodyPr/>
          <a:lstStyle/>
          <a:p>
            <a:pPr algn="ctr"/>
            <a:r>
              <a:rPr lang="el-GR" dirty="0" smtClean="0"/>
              <a:t>Παράρτημα</a:t>
            </a:r>
            <a:endParaRPr lang="en-GB"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25351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81000"/>
            <a:ext cx="7886700" cy="814168"/>
          </a:xfrm>
        </p:spPr>
        <p:txBody>
          <a:bodyPr>
            <a:normAutofit/>
          </a:bodyPr>
          <a:lstStyle/>
          <a:p>
            <a:pPr algn="ctr"/>
            <a:r>
              <a:rPr lang="el-GR" dirty="0" smtClean="0"/>
              <a:t>Επαυξημένη μορφή της συνάρτηση αμοιβών</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 y="2551276"/>
                <a:ext cx="7886700" cy="612775"/>
              </a:xfrm>
            </p:spPr>
            <p:txBody>
              <a:bodyPr>
                <a:normAutofit fontScale="85000" lnSpcReduction="10000"/>
              </a:bodyPr>
              <a:lstStyle/>
              <a:p>
                <a:pPr marL="0" indent="0">
                  <a:buNone/>
                </a:pPr>
                <a14:m>
                  <m:oMath xmlns:m="http://schemas.openxmlformats.org/officeDocument/2006/math">
                    <m:r>
                      <a:rPr lang="en-GB" sz="3200" b="0" i="1" smtClean="0">
                        <a:latin typeface="Cambria Math" panose="02040503050406030204" pitchFamily="18" charset="0"/>
                      </a:rPr>
                      <m:t>𝑙𝑛</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𝑊</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r>
                      <a:rPr lang="en-GB" sz="3200" b="0" i="1" smtClean="0">
                        <a:latin typeface="Cambria Math" panose="02040503050406030204" pitchFamily="18" charset="0"/>
                      </a:rPr>
                      <m:t>𝑎</m:t>
                    </m:r>
                    <m:r>
                      <a:rPr lang="en-GB" sz="3200" b="0" i="1" smtClean="0">
                        <a:latin typeface="Cambria Math" panose="02040503050406030204" pitchFamily="18" charset="0"/>
                      </a:rPr>
                      <m:t>+</m:t>
                    </m:r>
                    <m:r>
                      <m:rPr>
                        <m:sty m:val="p"/>
                      </m:rPr>
                      <a:rPr lang="en-GB" sz="3200">
                        <a:latin typeface="Cambria Math" panose="02040503050406030204" pitchFamily="18" charset="0"/>
                      </a:rPr>
                      <m:t>β</m:t>
                    </m:r>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𝑆</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sSub>
                      <m:sSubPr>
                        <m:ctrlPr>
                          <a:rPr lang="en-GB" sz="3200" b="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1</m:t>
                        </m:r>
                      </m:sub>
                    </m:sSub>
                    <m:sSub>
                      <m:sSubPr>
                        <m:ctrlPr>
                          <a:rPr lang="en-GB" sz="3200" i="1">
                            <a:latin typeface="Cambria Math" panose="02040503050406030204" pitchFamily="18" charset="0"/>
                          </a:rPr>
                        </m:ctrlPr>
                      </m:sSubPr>
                      <m:e>
                        <m:r>
                          <m:rPr>
                            <m:sty m:val="p"/>
                          </m:rPr>
                          <a:rPr lang="el-GR" sz="3200" b="0" i="0" smtClean="0">
                            <a:latin typeface="Cambria Math" panose="02040503050406030204" pitchFamily="18" charset="0"/>
                          </a:rPr>
                          <m:t>Ε</m:t>
                        </m:r>
                      </m:e>
                      <m:sub>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2</m:t>
                        </m:r>
                      </m:sub>
                    </m:sSub>
                    <m:sSup>
                      <m:sSupPr>
                        <m:ctrlPr>
                          <a:rPr lang="el-GR" sz="3200" i="1" smtClean="0">
                            <a:latin typeface="Cambria Math" panose="02040503050406030204" pitchFamily="18" charset="0"/>
                          </a:rPr>
                        </m:ctrlPr>
                      </m:sSupPr>
                      <m:e>
                        <m:sSub>
                          <m:sSubPr>
                            <m:ctrlPr>
                              <a:rPr lang="en-GB" sz="3200" i="1">
                                <a:latin typeface="Cambria Math" panose="02040503050406030204" pitchFamily="18" charset="0"/>
                              </a:rPr>
                            </m:ctrlPr>
                          </m:sSubPr>
                          <m:e>
                            <m:r>
                              <m:rPr>
                                <m:sty m:val="p"/>
                              </m:rPr>
                              <a:rPr lang="el-GR" sz="3200">
                                <a:latin typeface="Cambria Math" panose="02040503050406030204" pitchFamily="18" charset="0"/>
                              </a:rPr>
                              <m:t>Ε</m:t>
                            </m:r>
                          </m:e>
                          <m:sub>
                            <m:r>
                              <a:rPr lang="en-GB" sz="3200" i="1">
                                <a:latin typeface="Cambria Math" panose="02040503050406030204" pitchFamily="18" charset="0"/>
                              </a:rPr>
                              <m:t>𝑖</m:t>
                            </m:r>
                          </m:sub>
                        </m:sSub>
                      </m:e>
                      <m:sup>
                        <m:r>
                          <a:rPr lang="el-GR" sz="3200" b="0" i="1" smtClean="0">
                            <a:latin typeface="Cambria Math" panose="02040503050406030204" pitchFamily="18" charset="0"/>
                          </a:rPr>
                          <m:t>2</m:t>
                        </m:r>
                      </m:sup>
                    </m:sSup>
                  </m:oMath>
                </a14:m>
                <a:r>
                  <a:rPr lang="el-GR" sz="3200" dirty="0" smtClean="0"/>
                  <a:t>+</a:t>
                </a:r>
                <a14:m>
                  <m:oMath xmlns:m="http://schemas.openxmlformats.org/officeDocument/2006/math">
                    <m:sSub>
                      <m:sSubPr>
                        <m:ctrlPr>
                          <a:rPr lang="en-GB" sz="3200" i="1">
                            <a:latin typeface="Cambria Math" panose="02040503050406030204" pitchFamily="18" charset="0"/>
                          </a:rPr>
                        </m:ctrlPr>
                      </m:sSubPr>
                      <m:e>
                        <m:r>
                          <a:rPr lang="el-GR" sz="3200" b="0" i="1" smtClean="0">
                            <a:latin typeface="Cambria Math" panose="02040503050406030204" pitchFamily="18" charset="0"/>
                          </a:rPr>
                          <m:t>𝛿</m:t>
                        </m:r>
                      </m:e>
                      <m:sub>
                        <m:r>
                          <a:rPr lang="el-GR" sz="3200" b="0" i="1" smtClean="0">
                            <a:latin typeface="Cambria Math" panose="02040503050406030204" pitchFamily="18" charset="0"/>
                          </a:rPr>
                          <m:t>1</m:t>
                        </m:r>
                      </m:sub>
                    </m:sSub>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𝑋</m:t>
                        </m:r>
                      </m:e>
                      <m:sub>
                        <m:r>
                          <a:rPr lang="en-GB" sz="3200" b="0" i="1" smtClean="0">
                            <a:latin typeface="Cambria Math" panose="02040503050406030204" pitchFamily="18" charset="0"/>
                          </a:rPr>
                          <m:t>1</m:t>
                        </m:r>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a:latin typeface="Cambria Math" panose="02040503050406030204" pitchFamily="18" charset="0"/>
                          </a:rPr>
                        </m:ctrlPr>
                      </m:sSubPr>
                      <m:e>
                        <m:r>
                          <a:rPr lang="el-GR" sz="3200" i="1">
                            <a:latin typeface="Cambria Math" panose="02040503050406030204" pitchFamily="18" charset="0"/>
                          </a:rPr>
                          <m:t>𝛿</m:t>
                        </m:r>
                      </m:e>
                      <m:sub>
                        <m:r>
                          <a:rPr lang="el-GR" sz="3200" b="0" i="1" smtClean="0">
                            <a:latin typeface="Cambria Math" panose="02040503050406030204" pitchFamily="18" charset="0"/>
                          </a:rPr>
                          <m:t>2</m:t>
                        </m:r>
                      </m:sub>
                    </m:sSub>
                    <m:sSub>
                      <m:sSubPr>
                        <m:ctrlPr>
                          <a:rPr lang="en-GB" sz="3200" i="1">
                            <a:latin typeface="Cambria Math" panose="02040503050406030204" pitchFamily="18" charset="0"/>
                          </a:rPr>
                        </m:ctrlPr>
                      </m:sSubPr>
                      <m:e>
                        <m:r>
                          <a:rPr lang="en-GB" sz="3200" i="1">
                            <a:latin typeface="Cambria Math" panose="02040503050406030204" pitchFamily="18" charset="0"/>
                          </a:rPr>
                          <m:t>𝑋</m:t>
                        </m:r>
                      </m:e>
                      <m:sub>
                        <m:r>
                          <a:rPr lang="el-GR" sz="3200" b="0" i="1" smtClean="0">
                            <a:latin typeface="Cambria Math" panose="02040503050406030204" pitchFamily="18" charset="0"/>
                          </a:rPr>
                          <m:t>2</m:t>
                        </m:r>
                        <m:r>
                          <a:rPr lang="en-GB" sz="3200" i="1">
                            <a:latin typeface="Cambria Math" panose="02040503050406030204" pitchFamily="18" charset="0"/>
                          </a:rPr>
                          <m:t>𝑖</m:t>
                        </m:r>
                      </m:sub>
                    </m:sSub>
                  </m:oMath>
                </a14:m>
                <a:r>
                  <a:rPr lang="el-GR" sz="3200" dirty="0" smtClean="0"/>
                  <a:t>+…+</a:t>
                </a:r>
                <a14:m>
                  <m:oMath xmlns:m="http://schemas.openxmlformats.org/officeDocument/2006/math">
                    <m:sSub>
                      <m:sSubPr>
                        <m:ctrlPr>
                          <a:rPr lang="en-GB" sz="3200" i="1">
                            <a:latin typeface="Cambria Math" panose="02040503050406030204" pitchFamily="18" charset="0"/>
                          </a:rPr>
                        </m:ctrlPr>
                      </m:sSubPr>
                      <m:e>
                        <m:r>
                          <m:rPr>
                            <m:sty m:val="p"/>
                          </m:rPr>
                          <a:rPr lang="en-GB" sz="3200" b="0" i="0" smtClean="0">
                            <a:latin typeface="Cambria Math" panose="02040503050406030204" pitchFamily="18" charset="0"/>
                          </a:rPr>
                          <m:t>u</m:t>
                        </m:r>
                      </m:e>
                      <m:sub>
                        <m:r>
                          <a:rPr lang="en-GB" sz="3200" i="1">
                            <a:latin typeface="Cambria Math" panose="02040503050406030204" pitchFamily="18" charset="0"/>
                          </a:rPr>
                          <m:t>𝑖</m:t>
                        </m:r>
                      </m:sub>
                    </m:sSub>
                  </m:oMath>
                </a14:m>
                <a:endParaRPr lang="en-GB" sz="3200" dirty="0"/>
              </a:p>
              <a:p>
                <a:pPr marL="0" indent="0">
                  <a:buNone/>
                </a:pPr>
                <a:endParaRPr lang="en-GB"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 y="2551276"/>
                <a:ext cx="7886700" cy="612775"/>
              </a:xfrm>
              <a:blipFill rotWithShape="0">
                <a:blip r:embed="rId2"/>
                <a:stretch>
                  <a:fillRect t="-19000"/>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cxnSp>
        <p:nvCxnSpPr>
          <p:cNvPr id="6" name="Straight Arrow Connector 5"/>
          <p:cNvCxnSpPr/>
          <p:nvPr/>
        </p:nvCxnSpPr>
        <p:spPr>
          <a:xfrm flipV="1">
            <a:off x="804970" y="3072274"/>
            <a:ext cx="429773" cy="1253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23" idx="0"/>
          </p:cNvCxnSpPr>
          <p:nvPr/>
        </p:nvCxnSpPr>
        <p:spPr>
          <a:xfrm flipH="1" flipV="1">
            <a:off x="2808620" y="3019375"/>
            <a:ext cx="494810" cy="1326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3843758" y="3019375"/>
            <a:ext cx="598996" cy="12454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644459" y="4346263"/>
            <a:ext cx="1317941" cy="584775"/>
          </a:xfrm>
          <a:prstGeom prst="rect">
            <a:avLst/>
          </a:prstGeom>
          <a:noFill/>
        </p:spPr>
        <p:txBody>
          <a:bodyPr wrap="square" rtlCol="0">
            <a:spAutoFit/>
          </a:bodyPr>
          <a:lstStyle/>
          <a:p>
            <a:pPr algn="ctr"/>
            <a:r>
              <a:rPr lang="el-GR" sz="1600" dirty="0" smtClean="0"/>
              <a:t>Χρόνια εκπαίδευσης</a:t>
            </a:r>
            <a:endParaRPr lang="en-GB" sz="1600" dirty="0"/>
          </a:p>
        </p:txBody>
      </p:sp>
      <p:sp>
        <p:nvSpPr>
          <p:cNvPr id="24" name="TextBox 23"/>
          <p:cNvSpPr txBox="1"/>
          <p:nvPr/>
        </p:nvSpPr>
        <p:spPr>
          <a:xfrm>
            <a:off x="4026844" y="4325953"/>
            <a:ext cx="1154756" cy="584775"/>
          </a:xfrm>
          <a:prstGeom prst="rect">
            <a:avLst/>
          </a:prstGeom>
          <a:noFill/>
        </p:spPr>
        <p:txBody>
          <a:bodyPr wrap="square" rtlCol="0">
            <a:spAutoFit/>
          </a:bodyPr>
          <a:lstStyle/>
          <a:p>
            <a:r>
              <a:rPr lang="el-GR" sz="1600" dirty="0" smtClean="0"/>
              <a:t>Εργασιακή εμπειρία</a:t>
            </a:r>
            <a:endParaRPr lang="en-GB" sz="1600" dirty="0"/>
          </a:p>
        </p:txBody>
      </p:sp>
      <p:cxnSp>
        <p:nvCxnSpPr>
          <p:cNvPr id="31" name="Straight Arrow Connector 30"/>
          <p:cNvCxnSpPr/>
          <p:nvPr/>
        </p:nvCxnSpPr>
        <p:spPr>
          <a:xfrm flipV="1">
            <a:off x="1957390" y="3021671"/>
            <a:ext cx="451324" cy="13042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267540" y="4346263"/>
            <a:ext cx="1312475" cy="584775"/>
          </a:xfrm>
          <a:prstGeom prst="rect">
            <a:avLst/>
          </a:prstGeom>
          <a:noFill/>
        </p:spPr>
        <p:txBody>
          <a:bodyPr wrap="square" rtlCol="0">
            <a:spAutoFit/>
          </a:bodyPr>
          <a:lstStyle/>
          <a:p>
            <a:r>
              <a:rPr lang="el-GR" sz="1600" dirty="0" smtClean="0"/>
              <a:t>Απόδοση της εκπαίδευσης</a:t>
            </a:r>
            <a:endParaRPr lang="en-GB" sz="1600" dirty="0"/>
          </a:p>
        </p:txBody>
      </p:sp>
      <p:sp>
        <p:nvSpPr>
          <p:cNvPr id="37" name="TextBox 36"/>
          <p:cNvSpPr txBox="1"/>
          <p:nvPr/>
        </p:nvSpPr>
        <p:spPr>
          <a:xfrm>
            <a:off x="148034" y="4372121"/>
            <a:ext cx="918766" cy="338554"/>
          </a:xfrm>
          <a:prstGeom prst="rect">
            <a:avLst/>
          </a:prstGeom>
          <a:noFill/>
        </p:spPr>
        <p:txBody>
          <a:bodyPr wrap="square" rtlCol="0">
            <a:spAutoFit/>
          </a:bodyPr>
          <a:lstStyle/>
          <a:p>
            <a:r>
              <a:rPr lang="el-GR" sz="1600" dirty="0" smtClean="0"/>
              <a:t>Μισθός</a:t>
            </a:r>
            <a:endParaRPr lang="en-GB" sz="1600" dirty="0"/>
          </a:p>
        </p:txBody>
      </p:sp>
      <p:cxnSp>
        <p:nvCxnSpPr>
          <p:cNvPr id="28" name="Straight Arrow Connector 27"/>
          <p:cNvCxnSpPr/>
          <p:nvPr/>
        </p:nvCxnSpPr>
        <p:spPr>
          <a:xfrm flipV="1">
            <a:off x="4442754" y="3006831"/>
            <a:ext cx="355688" cy="1257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5684132" y="3002305"/>
            <a:ext cx="30868" cy="11755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6781800" y="3072274"/>
            <a:ext cx="0" cy="1105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7889154" y="3026408"/>
            <a:ext cx="35646" cy="11645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5294568" y="4336545"/>
            <a:ext cx="725232" cy="338554"/>
          </a:xfrm>
          <a:prstGeom prst="rect">
            <a:avLst/>
          </a:prstGeom>
          <a:noFill/>
        </p:spPr>
        <p:txBody>
          <a:bodyPr wrap="square" rtlCol="0">
            <a:spAutoFit/>
          </a:bodyPr>
          <a:lstStyle/>
          <a:p>
            <a:r>
              <a:rPr lang="el-GR" sz="1600" dirty="0" smtClean="0"/>
              <a:t>Φύλο</a:t>
            </a:r>
            <a:endParaRPr lang="en-GB" sz="1600" dirty="0"/>
          </a:p>
        </p:txBody>
      </p:sp>
      <p:sp>
        <p:nvSpPr>
          <p:cNvPr id="42" name="TextBox 41"/>
          <p:cNvSpPr txBox="1"/>
          <p:nvPr/>
        </p:nvSpPr>
        <p:spPr>
          <a:xfrm>
            <a:off x="6237619" y="4312083"/>
            <a:ext cx="1306179" cy="523220"/>
          </a:xfrm>
          <a:prstGeom prst="rect">
            <a:avLst/>
          </a:prstGeom>
          <a:noFill/>
        </p:spPr>
        <p:txBody>
          <a:bodyPr wrap="square" rtlCol="0">
            <a:spAutoFit/>
          </a:bodyPr>
          <a:lstStyle/>
          <a:p>
            <a:r>
              <a:rPr lang="el-GR" sz="1400" dirty="0" smtClean="0"/>
              <a:t>Οικογενειακή κατάσταση</a:t>
            </a:r>
            <a:endParaRPr lang="en-GB" sz="1400" dirty="0"/>
          </a:p>
        </p:txBody>
      </p:sp>
      <p:sp>
        <p:nvSpPr>
          <p:cNvPr id="43" name="TextBox 42"/>
          <p:cNvSpPr txBox="1"/>
          <p:nvPr/>
        </p:nvSpPr>
        <p:spPr>
          <a:xfrm>
            <a:off x="7543799" y="4347701"/>
            <a:ext cx="1382385" cy="523220"/>
          </a:xfrm>
          <a:prstGeom prst="rect">
            <a:avLst/>
          </a:prstGeom>
          <a:noFill/>
        </p:spPr>
        <p:txBody>
          <a:bodyPr wrap="square" rtlCol="0">
            <a:spAutoFit/>
          </a:bodyPr>
          <a:lstStyle/>
          <a:p>
            <a:r>
              <a:rPr lang="el-GR" sz="1400" dirty="0" smtClean="0"/>
              <a:t>Διαταρακτικός όρος</a:t>
            </a:r>
            <a:endParaRPr lang="en-GB" sz="1400" dirty="0"/>
          </a:p>
        </p:txBody>
      </p:sp>
      <p:sp>
        <p:nvSpPr>
          <p:cNvPr id="44" name="Left Brace 43"/>
          <p:cNvSpPr/>
          <p:nvPr/>
        </p:nvSpPr>
        <p:spPr>
          <a:xfrm rot="5400000">
            <a:off x="6152292" y="1500870"/>
            <a:ext cx="304800" cy="141141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TextBox 46"/>
          <p:cNvSpPr txBox="1"/>
          <p:nvPr/>
        </p:nvSpPr>
        <p:spPr>
          <a:xfrm>
            <a:off x="5199485" y="1401431"/>
            <a:ext cx="2210413" cy="523220"/>
          </a:xfrm>
          <a:prstGeom prst="rect">
            <a:avLst/>
          </a:prstGeom>
          <a:noFill/>
        </p:spPr>
        <p:txBody>
          <a:bodyPr wrap="square" rtlCol="0">
            <a:spAutoFit/>
          </a:bodyPr>
          <a:lstStyle/>
          <a:p>
            <a:pPr algn="ctr"/>
            <a:r>
              <a:rPr lang="el-GR" sz="1400" dirty="0" smtClean="0"/>
              <a:t>Επιπρόσθετες ερμηνευτικές μεταβλητές</a:t>
            </a:r>
            <a:endParaRPr lang="en-GB" sz="1400" dirty="0"/>
          </a:p>
        </p:txBody>
      </p:sp>
    </p:spTree>
    <p:extLst>
      <p:ext uri="{BB962C8B-B14F-4D97-AF65-F5344CB8AC3E}">
        <p14:creationId xmlns:p14="http://schemas.microsoft.com/office/powerpoint/2010/main" val="277244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839" y="2209800"/>
            <a:ext cx="7886700" cy="2200276"/>
          </a:xfrm>
          <a:solidFill>
            <a:schemeClr val="bg2">
              <a:lumMod val="75000"/>
            </a:schemeClr>
          </a:solidFill>
        </p:spPr>
        <p:txBody>
          <a:bodyPr/>
          <a:lstStyle/>
          <a:p>
            <a:pPr algn="ctr"/>
            <a:r>
              <a:rPr lang="el-GR" dirty="0" smtClean="0"/>
              <a:t>Θεωρία σηματοδότησης</a:t>
            </a:r>
            <a:br>
              <a:rPr lang="el-GR" dirty="0" smtClean="0"/>
            </a:b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1301776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886700" cy="777873"/>
          </a:xfrm>
        </p:spPr>
        <p:txBody>
          <a:bodyPr/>
          <a:lstStyle/>
          <a:p>
            <a:pPr algn="ctr"/>
            <a:r>
              <a:rPr lang="el-GR" dirty="0" smtClean="0">
                <a:latin typeface="+mn-lt"/>
              </a:rPr>
              <a:t>Η θεωρία της σηματοδότησης</a:t>
            </a:r>
            <a:endParaRPr lang="en-GB"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5" name="Content Placeholder 2"/>
          <p:cNvSpPr txBox="1">
            <a:spLocks/>
          </p:cNvSpPr>
          <p:nvPr/>
        </p:nvSpPr>
        <p:spPr>
          <a:xfrm>
            <a:off x="304800" y="1265238"/>
            <a:ext cx="8534400" cy="50911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10000"/>
              </a:lnSpc>
              <a:spcBef>
                <a:spcPct val="20000"/>
              </a:spcBef>
              <a:spcAft>
                <a:spcPts val="1200"/>
              </a:spcAft>
              <a:buClrTx/>
              <a:buSzTx/>
              <a:buFont typeface="Arial" pitchFamily="34" charset="0"/>
              <a:buChar char="•"/>
              <a:tabLst/>
              <a:defRPr/>
            </a:pPr>
            <a:r>
              <a:rPr kumimoji="0" lang="el-GR" sz="2100" b="0" i="0" u="none" strike="noStrike" kern="1200" cap="none" spc="0" normalizeH="0" baseline="0" noProof="0" dirty="0" smtClean="0">
                <a:ln>
                  <a:noFill/>
                </a:ln>
                <a:solidFill>
                  <a:sysClr val="windowText" lastClr="000000"/>
                </a:solidFill>
                <a:effectLst/>
                <a:uLnTx/>
                <a:uFillTx/>
                <a:latin typeface="Calibri"/>
              </a:rPr>
              <a:t>Η θεωρία σηματοδότησης διατυπώθηκε από τον </a:t>
            </a:r>
            <a:r>
              <a:rPr kumimoji="0" lang="en-US" sz="2100" b="0" i="0" u="none" strike="noStrike" kern="1200" cap="none" spc="0" normalizeH="0" baseline="0" noProof="0" dirty="0" smtClean="0">
                <a:ln>
                  <a:noFill/>
                </a:ln>
                <a:solidFill>
                  <a:sysClr val="windowText" lastClr="000000"/>
                </a:solidFill>
                <a:effectLst/>
                <a:uLnTx/>
                <a:uFillTx/>
                <a:latin typeface="Calibri"/>
              </a:rPr>
              <a:t>Michael Spence</a:t>
            </a:r>
            <a:r>
              <a:rPr kumimoji="0" lang="el-GR" sz="2100" b="0" i="0" u="none" strike="noStrike" kern="1200" cap="none" spc="0" normalizeH="0" baseline="0" noProof="0" dirty="0" smtClean="0">
                <a:ln>
                  <a:noFill/>
                </a:ln>
                <a:solidFill>
                  <a:sysClr val="windowText" lastClr="000000"/>
                </a:solidFill>
                <a:effectLst/>
                <a:uLnTx/>
                <a:uFillTx/>
                <a:latin typeface="Calibri"/>
              </a:rPr>
              <a:t> το 1973</a:t>
            </a:r>
            <a:r>
              <a:rPr kumimoji="0" lang="en-GB" sz="2100" b="0" i="0" u="none" strike="noStrike" kern="1200" cap="none" spc="0" normalizeH="0" baseline="0" noProof="0" dirty="0" smtClean="0">
                <a:ln>
                  <a:noFill/>
                </a:ln>
                <a:solidFill>
                  <a:sysClr val="windowText" lastClr="000000"/>
                </a:solidFill>
                <a:effectLst/>
                <a:uLnTx/>
                <a:uFillTx/>
                <a:latin typeface="Calibri"/>
              </a:rPr>
              <a:t>:</a:t>
            </a:r>
            <a:r>
              <a:rPr kumimoji="0" lang="en-GB" sz="2100" b="0" i="0" u="none" strike="noStrike" kern="1200" cap="none" spc="0" normalizeH="0" noProof="0" dirty="0" smtClean="0">
                <a:ln>
                  <a:noFill/>
                </a:ln>
                <a:solidFill>
                  <a:sysClr val="windowText" lastClr="000000"/>
                </a:solidFill>
                <a:effectLst/>
                <a:uLnTx/>
                <a:uFillTx/>
                <a:latin typeface="Calibri"/>
              </a:rPr>
              <a:t> </a:t>
            </a:r>
            <a:r>
              <a:rPr lang="en-GB" sz="2100" dirty="0" smtClean="0">
                <a:solidFill>
                  <a:sysClr val="windowText" lastClr="000000"/>
                </a:solidFill>
                <a:latin typeface="Calibri"/>
              </a:rPr>
              <a:t>Job Market Signaling Model.</a:t>
            </a:r>
          </a:p>
          <a:p>
            <a:pPr lvl="1" algn="just">
              <a:lnSpc>
                <a:spcPct val="110000"/>
              </a:lnSpc>
              <a:spcAft>
                <a:spcPts val="1200"/>
              </a:spcAft>
              <a:defRPr/>
            </a:pPr>
            <a:r>
              <a:rPr lang="en-GB" sz="2100" dirty="0">
                <a:solidFill>
                  <a:sysClr val="windowText" lastClr="000000"/>
                </a:solidFill>
              </a:rPr>
              <a:t>Spence, Michael. 1973. “Job Market Signaling.” Quarterly Journal of Economics 87: 355– 374. </a:t>
            </a:r>
            <a:endParaRPr kumimoji="0" lang="en-GB" sz="21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just" defTabSz="914400" rtl="0" eaLnBrk="1" fontAlgn="auto" latinLnBrk="0" hangingPunct="1">
              <a:lnSpc>
                <a:spcPct val="110000"/>
              </a:lnSpc>
              <a:spcBef>
                <a:spcPct val="20000"/>
              </a:spcBef>
              <a:spcAft>
                <a:spcPts val="1200"/>
              </a:spcAft>
              <a:buClrTx/>
              <a:buSzTx/>
              <a:buFont typeface="Arial" pitchFamily="34" charset="0"/>
              <a:buChar char="•"/>
              <a:tabLst/>
              <a:defRPr/>
            </a:pPr>
            <a:r>
              <a:rPr lang="el-GR" sz="2100" noProof="0" dirty="0">
                <a:solidFill>
                  <a:sysClr val="windowText" lastClr="000000"/>
                </a:solidFill>
                <a:latin typeface="Calibri"/>
              </a:rPr>
              <a:t>Σ</a:t>
            </a:r>
            <a:r>
              <a:rPr lang="el-GR" sz="2100" noProof="0" dirty="0" smtClean="0">
                <a:solidFill>
                  <a:sysClr val="windowText" lastClr="000000"/>
                </a:solidFill>
                <a:latin typeface="Calibri"/>
              </a:rPr>
              <a:t>ημαντική ήταν επίσης η σ</a:t>
            </a:r>
            <a:r>
              <a:rPr kumimoji="0" lang="el-GR" sz="2100" b="0" i="0" u="none" strike="noStrike" kern="1200" cap="none" spc="0" normalizeH="0" baseline="0" noProof="0" dirty="0" smtClean="0">
                <a:ln>
                  <a:noFill/>
                </a:ln>
                <a:solidFill>
                  <a:sysClr val="windowText" lastClr="000000"/>
                </a:solidFill>
                <a:effectLst/>
                <a:uLnTx/>
                <a:uFillTx/>
                <a:latin typeface="Calibri"/>
              </a:rPr>
              <a:t>υμβολή των </a:t>
            </a:r>
            <a:r>
              <a:rPr kumimoji="0" lang="en-US" sz="2100" b="0" i="0" u="none" strike="noStrike" kern="1200" cap="none" spc="0" normalizeH="0" baseline="0" noProof="0" dirty="0" smtClean="0">
                <a:ln>
                  <a:noFill/>
                </a:ln>
                <a:solidFill>
                  <a:sysClr val="windowText" lastClr="000000"/>
                </a:solidFill>
                <a:effectLst/>
                <a:uLnTx/>
                <a:uFillTx/>
                <a:latin typeface="Calibri"/>
              </a:rPr>
              <a:t>Josef Stiglitz</a:t>
            </a:r>
            <a:r>
              <a:rPr kumimoji="0" lang="el-GR" sz="2100" b="0" i="0" u="none" strike="noStrike" kern="1200" cap="none" spc="0" normalizeH="0" baseline="0" noProof="0" dirty="0" smtClean="0">
                <a:ln>
                  <a:noFill/>
                </a:ln>
                <a:solidFill>
                  <a:sysClr val="windowText" lastClr="000000"/>
                </a:solidFill>
                <a:effectLst/>
                <a:uLnTx/>
                <a:uFillTx/>
                <a:latin typeface="Calibri"/>
              </a:rPr>
              <a:t>, </a:t>
            </a:r>
            <a:r>
              <a:rPr kumimoji="0" lang="en-US" sz="2100" b="0" i="0" u="none" strike="noStrike" kern="1200" cap="none" spc="0" normalizeH="0" baseline="0" noProof="0" dirty="0" smtClean="0">
                <a:ln>
                  <a:noFill/>
                </a:ln>
                <a:solidFill>
                  <a:sysClr val="windowText" lastClr="000000"/>
                </a:solidFill>
                <a:effectLst/>
                <a:uLnTx/>
                <a:uFillTx/>
                <a:latin typeface="Calibri"/>
              </a:rPr>
              <a:t>Kenneth Arrow</a:t>
            </a:r>
            <a:r>
              <a:rPr kumimoji="0" lang="el-GR" sz="2100" b="0" i="0" u="none" strike="noStrike" kern="1200" cap="none" spc="0" normalizeH="0" baseline="0" noProof="0" dirty="0" smtClean="0">
                <a:ln>
                  <a:noFill/>
                </a:ln>
                <a:solidFill>
                  <a:sysClr val="windowText" lastClr="000000"/>
                </a:solidFill>
                <a:effectLst/>
                <a:uLnTx/>
                <a:uFillTx/>
                <a:latin typeface="Calibri"/>
              </a:rPr>
              <a:t> και </a:t>
            </a:r>
            <a:r>
              <a:rPr lang="en-US" sz="2100" dirty="0" smtClean="0">
                <a:solidFill>
                  <a:sysClr val="windowText" lastClr="000000"/>
                </a:solidFill>
                <a:latin typeface="Calibri"/>
              </a:rPr>
              <a:t>George </a:t>
            </a:r>
            <a:r>
              <a:rPr kumimoji="0" lang="en-US" sz="2100" b="0" i="0" u="none" strike="noStrike" kern="1200" cap="none" spc="0" normalizeH="0" baseline="0" noProof="0" dirty="0" smtClean="0">
                <a:ln>
                  <a:noFill/>
                </a:ln>
                <a:solidFill>
                  <a:sysClr val="windowText" lastClr="000000"/>
                </a:solidFill>
                <a:effectLst/>
                <a:uLnTx/>
                <a:uFillTx/>
                <a:latin typeface="Calibri"/>
              </a:rPr>
              <a:t>Akerlof</a:t>
            </a:r>
            <a:r>
              <a:rPr kumimoji="0" lang="el-GR" sz="2100" b="0" i="0" u="none" strike="noStrike" kern="1200" cap="none" spc="0" normalizeH="0" baseline="0" noProof="0" dirty="0" smtClean="0">
                <a:ln>
                  <a:noFill/>
                </a:ln>
                <a:solidFill>
                  <a:sysClr val="windowText" lastClr="000000"/>
                </a:solidFill>
                <a:effectLst/>
                <a:uLnTx/>
                <a:uFillTx/>
                <a:latin typeface="Calibri"/>
              </a:rPr>
              <a:t> στην ανάπτυξη αυτής της ιδέας</a:t>
            </a:r>
            <a:r>
              <a:rPr kumimoji="0" lang="en-US" sz="2100" b="0" i="0" u="none" strike="noStrike" kern="1200" cap="none" spc="0" normalizeH="0" baseline="0" noProof="0" dirty="0" smtClean="0">
                <a:ln>
                  <a:noFill/>
                </a:ln>
                <a:solidFill>
                  <a:sysClr val="windowText" lastClr="000000"/>
                </a:solidFill>
                <a:effectLst/>
                <a:uLnTx/>
                <a:uFillTx/>
                <a:latin typeface="Calibri"/>
              </a:rPr>
              <a:t>. </a:t>
            </a:r>
            <a:r>
              <a:rPr kumimoji="0" lang="el-GR" sz="2100" b="0" i="0" u="none" strike="noStrike" kern="1200" cap="none" spc="0" normalizeH="0" baseline="0" noProof="0" dirty="0" smtClean="0">
                <a:ln>
                  <a:noFill/>
                </a:ln>
                <a:solidFill>
                  <a:sysClr val="windowText" lastClr="000000"/>
                </a:solidFill>
                <a:effectLst/>
                <a:uLnTx/>
                <a:uFillTx/>
                <a:latin typeface="Calibri"/>
              </a:rPr>
              <a:t>Οι </a:t>
            </a:r>
            <a:r>
              <a:rPr lang="en-GB" sz="2100" dirty="0" smtClean="0">
                <a:solidFill>
                  <a:sysClr val="windowText" lastClr="000000"/>
                </a:solidFill>
                <a:latin typeface="Calibri"/>
              </a:rPr>
              <a:t>Spence, Stiglitz </a:t>
            </a:r>
            <a:r>
              <a:rPr lang="el-GR" sz="2100" dirty="0" smtClean="0">
                <a:solidFill>
                  <a:sysClr val="windowText" lastClr="000000"/>
                </a:solidFill>
                <a:latin typeface="Calibri"/>
              </a:rPr>
              <a:t>και </a:t>
            </a:r>
            <a:r>
              <a:rPr lang="en-GB" sz="2100" dirty="0" smtClean="0">
                <a:solidFill>
                  <a:sysClr val="windowText" lastClr="000000"/>
                </a:solidFill>
                <a:latin typeface="Calibri"/>
              </a:rPr>
              <a:t>Akerlof </a:t>
            </a:r>
            <a:r>
              <a:rPr kumimoji="0" lang="el-GR" sz="2100" b="0" i="0" u="none" strike="noStrike" kern="1200" cap="none" spc="0" normalizeH="0" baseline="0" noProof="0" dirty="0" smtClean="0">
                <a:ln>
                  <a:noFill/>
                </a:ln>
                <a:solidFill>
                  <a:sysClr val="windowText" lastClr="000000"/>
                </a:solidFill>
                <a:effectLst/>
                <a:uLnTx/>
                <a:uFillTx/>
                <a:latin typeface="Calibri"/>
              </a:rPr>
              <a:t>κέρδισαν το 2001 το βραβείο Νόμπελ για τη </a:t>
            </a:r>
            <a:r>
              <a:rPr lang="el-GR" sz="2100" dirty="0" smtClean="0">
                <a:solidFill>
                  <a:sysClr val="windowText" lastClr="000000"/>
                </a:solidFill>
                <a:latin typeface="Calibri"/>
              </a:rPr>
              <a:t>γενικότερη </a:t>
            </a:r>
            <a:r>
              <a:rPr kumimoji="0" lang="el-GR" sz="2100" b="0" i="0" u="none" strike="noStrike" kern="1200" cap="none" spc="0" normalizeH="0" baseline="0" noProof="0" dirty="0" smtClean="0">
                <a:ln>
                  <a:noFill/>
                </a:ln>
                <a:solidFill>
                  <a:sysClr val="windowText" lastClr="000000"/>
                </a:solidFill>
                <a:effectLst/>
                <a:uLnTx/>
                <a:uFillTx/>
                <a:latin typeface="Calibri"/>
              </a:rPr>
              <a:t>συνεισφορά τους στην</a:t>
            </a:r>
            <a:r>
              <a:rPr kumimoji="0" lang="el-GR" sz="2100" b="0" i="0" u="none" strike="noStrike" kern="1200" cap="none" spc="0" normalizeH="0" noProof="0" dirty="0" smtClean="0">
                <a:ln>
                  <a:noFill/>
                </a:ln>
                <a:solidFill>
                  <a:sysClr val="windowText" lastClr="000000"/>
                </a:solidFill>
                <a:effectLst/>
                <a:uLnTx/>
                <a:uFillTx/>
                <a:latin typeface="Calibri"/>
              </a:rPr>
              <a:t> οικονομική ανάλυση της</a:t>
            </a:r>
            <a:r>
              <a:rPr kumimoji="0" lang="el-GR" sz="2100" b="0" i="0" u="none" strike="noStrike" kern="1200" cap="none" spc="0" normalizeH="0" baseline="0" noProof="0" dirty="0" smtClean="0">
                <a:ln>
                  <a:noFill/>
                </a:ln>
                <a:solidFill>
                  <a:sysClr val="windowText" lastClr="000000"/>
                </a:solidFill>
                <a:effectLst/>
                <a:uLnTx/>
                <a:uFillTx/>
                <a:latin typeface="Calibri"/>
              </a:rPr>
              <a:t> ασύμμετρης πληροφόρησης</a:t>
            </a:r>
            <a:r>
              <a:rPr lang="el-GR" sz="2100" noProof="0" dirty="0">
                <a:solidFill>
                  <a:sysClr val="windowText" lastClr="000000"/>
                </a:solidFill>
                <a:latin typeface="Calibri"/>
              </a:rPr>
              <a:t> </a:t>
            </a:r>
            <a:r>
              <a:rPr lang="el-GR" sz="2100" noProof="0" dirty="0" smtClean="0">
                <a:solidFill>
                  <a:sysClr val="windowText" lastClr="000000"/>
                </a:solidFill>
                <a:latin typeface="Calibri"/>
              </a:rPr>
              <a:t>(όπου εντάσσεται η θεωρία σηματοδότησης).</a:t>
            </a:r>
            <a:endParaRPr lang="el-GR" sz="2100" dirty="0" smtClean="0">
              <a:solidFill>
                <a:sysClr val="windowText" lastClr="000000"/>
              </a:solidFill>
              <a:latin typeface="Calibri"/>
            </a:endParaRPr>
          </a:p>
          <a:p>
            <a:pPr marL="342900" marR="0" lvl="0" indent="-342900" algn="just" defTabSz="914400" rtl="0" eaLnBrk="1" fontAlgn="auto" latinLnBrk="0" hangingPunct="1">
              <a:lnSpc>
                <a:spcPct val="110000"/>
              </a:lnSpc>
              <a:spcBef>
                <a:spcPct val="20000"/>
              </a:spcBef>
              <a:spcAft>
                <a:spcPts val="1200"/>
              </a:spcAft>
              <a:buClrTx/>
              <a:buSzTx/>
              <a:buFont typeface="Arial" pitchFamily="34" charset="0"/>
              <a:buChar char="•"/>
              <a:tabLst/>
              <a:defRPr/>
            </a:pPr>
            <a:r>
              <a:rPr lang="el-GR" sz="2100" dirty="0" smtClean="0">
                <a:solidFill>
                  <a:sysClr val="windowText" lastClr="000000"/>
                </a:solidFill>
                <a:latin typeface="Calibri"/>
              </a:rPr>
              <a:t>Αρχική εφαρμογή στην αγορά εργασίας, όμως πλέον ευρύτατες εφαρμογές σε άλλα πεδία</a:t>
            </a:r>
            <a:r>
              <a:rPr lang="en-GB" sz="2100" dirty="0" smtClean="0">
                <a:solidFill>
                  <a:sysClr val="windowText" lastClr="000000"/>
                </a:solidFill>
                <a:latin typeface="Calibri"/>
              </a:rPr>
              <a:t> (</a:t>
            </a:r>
            <a:r>
              <a:rPr lang="el-GR" sz="2100" dirty="0" smtClean="0">
                <a:solidFill>
                  <a:sysClr val="windowText" lastClr="000000"/>
                </a:solidFill>
                <a:latin typeface="Calibri"/>
              </a:rPr>
              <a:t>πχ. χρηματοοικονομικά, θεωρία συμβολαίων, θεωρία παιγνίων, κ.α.).</a:t>
            </a:r>
            <a:endParaRPr kumimoji="0" lang="en-US" sz="2100" b="0" i="0" u="none" strike="noStrike" kern="1200" cap="none" spc="0" normalizeH="0" baseline="0" noProof="0" dirty="0" smtClean="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169769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886700" cy="777873"/>
          </a:xfrm>
        </p:spPr>
        <p:txBody>
          <a:bodyPr/>
          <a:lstStyle/>
          <a:p>
            <a:pPr algn="ctr"/>
            <a:r>
              <a:rPr lang="el-GR" dirty="0" smtClean="0">
                <a:latin typeface="+mn-lt"/>
              </a:rPr>
              <a:t>Η θεωρία της σηματοδότησης</a:t>
            </a:r>
            <a:endParaRPr lang="en-GB"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
        <p:nvSpPr>
          <p:cNvPr id="5" name="Content Placeholder 2"/>
          <p:cNvSpPr txBox="1">
            <a:spLocks/>
          </p:cNvSpPr>
          <p:nvPr/>
        </p:nvSpPr>
        <p:spPr>
          <a:xfrm>
            <a:off x="304800" y="1265238"/>
            <a:ext cx="8534400" cy="50911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a:spcBef>
                <a:spcPts val="700"/>
              </a:spcBef>
              <a:spcAft>
                <a:spcPts val="700"/>
              </a:spcAft>
              <a:defRPr/>
            </a:pPr>
            <a:r>
              <a:rPr lang="el-GR" sz="2200" dirty="0">
                <a:solidFill>
                  <a:sysClr val="windowText" lastClr="000000"/>
                </a:solidFill>
              </a:rPr>
              <a:t>Αντιδιαστολή με τη Θεωρία Ανθρώπινου Κεφαλαίου. Σύμφωνα με τη Θεωρία Ανθρώπινου Κεφαλαίου:</a:t>
            </a:r>
          </a:p>
          <a:p>
            <a:pPr lvl="0" algn="just">
              <a:spcBef>
                <a:spcPts val="700"/>
              </a:spcBef>
              <a:spcAft>
                <a:spcPts val="700"/>
              </a:spcAft>
              <a:defRPr/>
            </a:pPr>
            <a:r>
              <a:rPr lang="el-GR" sz="2200" dirty="0">
                <a:solidFill>
                  <a:sysClr val="windowText" lastClr="000000"/>
                </a:solidFill>
              </a:rPr>
              <a:t>Εκπαίδευση =&gt; ↑ παραγωγικότητα της εργασίας =&gt;  ↑ αύξηση του μισθού</a:t>
            </a:r>
          </a:p>
          <a:p>
            <a:pPr lvl="0" algn="just">
              <a:spcBef>
                <a:spcPts val="700"/>
              </a:spcBef>
              <a:spcAft>
                <a:spcPts val="700"/>
              </a:spcAft>
              <a:defRPr/>
            </a:pPr>
            <a:r>
              <a:rPr lang="el-GR" sz="2200" dirty="0">
                <a:solidFill>
                  <a:sysClr val="windowText" lastClr="000000"/>
                </a:solidFill>
              </a:rPr>
              <a:t>Δηλαδή υπάρχει </a:t>
            </a:r>
            <a:r>
              <a:rPr lang="el-GR" sz="2200" dirty="0" smtClean="0">
                <a:solidFill>
                  <a:sysClr val="windowText" lastClr="000000"/>
                </a:solidFill>
              </a:rPr>
              <a:t>μία </a:t>
            </a:r>
            <a:r>
              <a:rPr lang="el-GR" sz="2200" b="1" dirty="0">
                <a:solidFill>
                  <a:sysClr val="windowText" lastClr="000000"/>
                </a:solidFill>
              </a:rPr>
              <a:t>αιτιώδης σχέση</a:t>
            </a:r>
            <a:r>
              <a:rPr lang="el-GR" sz="2200" dirty="0">
                <a:solidFill>
                  <a:sysClr val="windowText" lastClr="000000"/>
                </a:solidFill>
              </a:rPr>
              <a:t> μεταξύ εκπαίδευσης και μισθού</a:t>
            </a:r>
            <a:r>
              <a:rPr lang="el-GR" sz="2200" dirty="0" smtClean="0">
                <a:solidFill>
                  <a:sysClr val="windowText" lastClr="000000"/>
                </a:solidFill>
              </a:rPr>
              <a:t>.</a:t>
            </a:r>
            <a:endParaRPr lang="en-GB" sz="2200" dirty="0">
              <a:solidFill>
                <a:sysClr val="windowText" lastClr="000000"/>
              </a:solidFill>
              <a:latin typeface="Calibri"/>
            </a:endParaRPr>
          </a:p>
          <a:p>
            <a:pPr marL="342900" marR="0" lvl="0" indent="-342900" algn="just" defTabSz="914400" rtl="0" eaLnBrk="1" fontAlgn="auto" latinLnBrk="0" hangingPunct="1">
              <a:spcBef>
                <a:spcPts val="700"/>
              </a:spcBef>
              <a:spcAft>
                <a:spcPts val="700"/>
              </a:spcAft>
              <a:buClrTx/>
              <a:buSzTx/>
              <a:buFont typeface="Arial" pitchFamily="34" charset="0"/>
              <a:buChar char="•"/>
              <a:tabLst/>
              <a:defRPr/>
            </a:pPr>
            <a:r>
              <a:rPr kumimoji="0" lang="el-GR" sz="2200" b="0" i="0" u="none" strike="noStrike" kern="1200" cap="none" spc="0" normalizeH="0" baseline="0" noProof="0" dirty="0" smtClean="0">
                <a:ln>
                  <a:noFill/>
                </a:ln>
                <a:solidFill>
                  <a:sysClr val="windowText" lastClr="000000"/>
                </a:solidFill>
                <a:effectLst/>
                <a:uLnTx/>
                <a:uFillTx/>
                <a:latin typeface="Calibri"/>
              </a:rPr>
              <a:t>Η θεωρία σηματοδότησης αν και δεν αμφισβητεί τη θετική σχέση μεταξύ εκπαίδευσης και μισθού (που άλλωστε είναι εμπειρικά τεκμηριωμένη), προσφέρει μια </a:t>
            </a:r>
            <a:r>
              <a:rPr lang="el-GR" sz="2200" dirty="0" smtClean="0">
                <a:solidFill>
                  <a:sysClr val="windowText" lastClr="000000"/>
                </a:solidFill>
                <a:latin typeface="Calibri"/>
              </a:rPr>
              <a:t>εναλλακτική</a:t>
            </a:r>
            <a:r>
              <a:rPr kumimoji="0" lang="el-GR" sz="2200" b="0" i="0" u="none" strike="noStrike" kern="1200" cap="none" spc="0" normalizeH="0" baseline="0" noProof="0" dirty="0" smtClean="0">
                <a:ln>
                  <a:noFill/>
                </a:ln>
                <a:solidFill>
                  <a:sysClr val="windowText" lastClr="000000"/>
                </a:solidFill>
                <a:effectLst/>
                <a:uLnTx/>
                <a:uFillTx/>
                <a:latin typeface="Calibri"/>
              </a:rPr>
              <a:t> ερμηνεία</a:t>
            </a:r>
            <a:r>
              <a:rPr lang="el-GR" sz="2200" dirty="0">
                <a:solidFill>
                  <a:sysClr val="windowText" lastClr="000000"/>
                </a:solidFill>
                <a:latin typeface="Calibri"/>
              </a:rPr>
              <a:t> </a:t>
            </a:r>
            <a:r>
              <a:rPr lang="el-GR" sz="2200" b="1" u="sng" dirty="0" smtClean="0">
                <a:solidFill>
                  <a:sysClr val="windowText" lastClr="000000"/>
                </a:solidFill>
                <a:latin typeface="Calibri"/>
              </a:rPr>
              <a:t>γιατί</a:t>
            </a:r>
            <a:r>
              <a:rPr lang="el-GR" sz="2200" dirty="0" smtClean="0">
                <a:solidFill>
                  <a:sysClr val="windowText" lastClr="000000"/>
                </a:solidFill>
                <a:latin typeface="Calibri"/>
              </a:rPr>
              <a:t> το υψηλό εκπαιδευτικό επίπεδο συσχετίζεται με υψηλούς μισθούς.</a:t>
            </a:r>
          </a:p>
          <a:p>
            <a:pPr lvl="1" indent="-342900" algn="just">
              <a:spcBef>
                <a:spcPts val="700"/>
              </a:spcBef>
              <a:spcAft>
                <a:spcPts val="700"/>
              </a:spcAft>
              <a:buFont typeface="Arial" pitchFamily="34" charset="0"/>
              <a:buChar char="•"/>
              <a:defRPr/>
            </a:pPr>
            <a:r>
              <a:rPr kumimoji="0" lang="el-GR" sz="1800" b="0" i="0" u="none" strike="noStrike" kern="1200" cap="none" spc="0" normalizeH="0" baseline="0" noProof="0" dirty="0" smtClean="0">
                <a:ln>
                  <a:noFill/>
                </a:ln>
                <a:solidFill>
                  <a:sysClr val="windowText" lastClr="000000"/>
                </a:solidFill>
                <a:effectLst/>
                <a:uLnTx/>
                <a:uFillTx/>
                <a:latin typeface="Calibri"/>
              </a:rPr>
              <a:t>Θυμ</a:t>
            </a:r>
            <a:r>
              <a:rPr lang="el-GR" sz="1800" noProof="0" dirty="0" smtClean="0">
                <a:solidFill>
                  <a:sysClr val="windowText" lastClr="000000"/>
                </a:solidFill>
                <a:latin typeface="Calibri"/>
              </a:rPr>
              <a:t>άστε το φαινόμενο της νόθας συσχέτισης (</a:t>
            </a:r>
            <a:r>
              <a:rPr lang="en-GB" sz="1800" noProof="0" dirty="0" smtClean="0">
                <a:solidFill>
                  <a:sysClr val="windowText" lastClr="000000"/>
                </a:solidFill>
                <a:latin typeface="Calibri"/>
              </a:rPr>
              <a:t>spurious correlation) </a:t>
            </a:r>
            <a:r>
              <a:rPr lang="el-GR" sz="1800" noProof="0" dirty="0" smtClean="0">
                <a:solidFill>
                  <a:sysClr val="windowText" lastClr="000000"/>
                </a:solidFill>
                <a:latin typeface="Calibri"/>
              </a:rPr>
              <a:t>στη στατιστική;</a:t>
            </a:r>
            <a:endParaRPr kumimoji="0" lang="en-GB" sz="18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3462405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pPr algn="ctr"/>
            <a:r>
              <a:rPr lang="el-GR" dirty="0" smtClean="0"/>
              <a:t>Η συνάρτηση αμοιβών του </a:t>
            </a:r>
            <a:r>
              <a:rPr lang="en-GB" dirty="0" smtClean="0"/>
              <a:t>Mincer</a:t>
            </a:r>
            <a:br>
              <a:rPr lang="en-GB" dirty="0" smtClean="0"/>
            </a:b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733157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lstStyle/>
          <a:p>
            <a:pPr algn="ctr"/>
            <a:r>
              <a:rPr lang="el-GR" dirty="0" smtClean="0">
                <a:latin typeface="+mn-lt"/>
              </a:rPr>
              <a:t>Η θεωρία της σηματοδότησης</a:t>
            </a:r>
            <a:endParaRPr lang="en-GB" dirty="0">
              <a:latin typeface="+mn-lt"/>
            </a:endParaRPr>
          </a:p>
        </p:txBody>
      </p:sp>
      <p:sp>
        <p:nvSpPr>
          <p:cNvPr id="3" name="Content Placeholder 2"/>
          <p:cNvSpPr>
            <a:spLocks noGrp="1"/>
          </p:cNvSpPr>
          <p:nvPr>
            <p:ph idx="1"/>
          </p:nvPr>
        </p:nvSpPr>
        <p:spPr>
          <a:xfrm>
            <a:off x="628650" y="1524000"/>
            <a:ext cx="7886700" cy="4652963"/>
          </a:xfrm>
        </p:spPr>
        <p:txBody>
          <a:bodyPr>
            <a:noAutofit/>
          </a:bodyPr>
          <a:lstStyle/>
          <a:p>
            <a:pPr algn="just">
              <a:lnSpc>
                <a:spcPct val="120000"/>
              </a:lnSpc>
              <a:spcAft>
                <a:spcPts val="600"/>
              </a:spcAft>
            </a:pPr>
            <a:r>
              <a:rPr lang="el-GR" sz="2000" dirty="0" smtClean="0"/>
              <a:t>Οι εργοδότες δεν γνωρίζουν τις ικανότητες των υποψήφιων εργαζόμενων.</a:t>
            </a:r>
          </a:p>
          <a:p>
            <a:pPr algn="just">
              <a:lnSpc>
                <a:spcPct val="120000"/>
              </a:lnSpc>
              <a:spcAft>
                <a:spcPts val="600"/>
              </a:spcAft>
            </a:pPr>
            <a:r>
              <a:rPr lang="el-GR" sz="2000" dirty="0"/>
              <a:t>Υπάρχουν υποψήφιοι εργαζόμενοι που έχουν υψηλότερες ικανότητες από άλλους υποψήφιους εργαζόμενους</a:t>
            </a:r>
            <a:r>
              <a:rPr lang="el-GR" sz="2000" dirty="0" smtClean="0"/>
              <a:t>.</a:t>
            </a:r>
          </a:p>
          <a:p>
            <a:pPr algn="just">
              <a:lnSpc>
                <a:spcPct val="120000"/>
              </a:lnSpc>
              <a:spcAft>
                <a:spcPts val="600"/>
              </a:spcAft>
            </a:pPr>
            <a:r>
              <a:rPr lang="el-GR" sz="2000" dirty="0" smtClean="0"/>
              <a:t>Οι υποψήφιοι εργαζόμενοι γνωρίζουν το επίπεδο των ικανοτήτων τους.</a:t>
            </a:r>
          </a:p>
          <a:p>
            <a:pPr lvl="1" algn="just">
              <a:lnSpc>
                <a:spcPct val="120000"/>
              </a:lnSpc>
              <a:spcAft>
                <a:spcPts val="600"/>
              </a:spcAft>
            </a:pPr>
            <a:r>
              <a:rPr lang="el-GR" sz="2000" dirty="0" smtClean="0"/>
              <a:t> </a:t>
            </a:r>
            <a:r>
              <a:rPr lang="el-GR" sz="2000" dirty="0"/>
              <a:t>Ό</a:t>
            </a:r>
            <a:r>
              <a:rPr lang="el-GR" sz="2000" dirty="0" smtClean="0"/>
              <a:t>μως εκείνοι που έχουν χαμηλότερες ικανότητες δεν θα το αποκαλύψουν στον εργοδότη.</a:t>
            </a:r>
          </a:p>
          <a:p>
            <a:pPr algn="just">
              <a:lnSpc>
                <a:spcPct val="120000"/>
              </a:lnSpc>
              <a:spcAft>
                <a:spcPts val="600"/>
              </a:spcAft>
            </a:pPr>
            <a:r>
              <a:rPr lang="el-GR" sz="2000" dirty="0" smtClean="0"/>
              <a:t>Ο εργοδότης θα πρέπει να πάρει μια </a:t>
            </a:r>
            <a:r>
              <a:rPr lang="el-GR" sz="2000" b="1" dirty="0" smtClean="0"/>
              <a:t>οικονομική απόφαση</a:t>
            </a:r>
            <a:r>
              <a:rPr lang="el-GR" sz="2000" dirty="0" smtClean="0"/>
              <a:t> (ποιον να προσλάβει) σε </a:t>
            </a:r>
            <a:r>
              <a:rPr lang="el-GR" sz="2000" b="1" dirty="0" smtClean="0"/>
              <a:t>περιβάλλον αβεβαιότητας</a:t>
            </a:r>
            <a:r>
              <a:rPr lang="el-GR" sz="2000" dirty="0" smtClean="0"/>
              <a:t> (δηλαδή δεν γνωρίζει ποιος είναι ο ικανότερος, ενώ όλοι έχουν το κίνητρο να ισχυριστούν ότι είναι εξίσου ικανοί).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958738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ctr"/>
            <a:r>
              <a:rPr lang="el-GR" dirty="0" smtClean="0">
                <a:latin typeface="+mn-lt"/>
              </a:rPr>
              <a:t>Η θεωρία της σηματοδότησης</a:t>
            </a:r>
            <a:endParaRPr lang="en-GB" dirty="0">
              <a:latin typeface="+mn-lt"/>
            </a:endParaRPr>
          </a:p>
        </p:txBody>
      </p:sp>
      <p:sp>
        <p:nvSpPr>
          <p:cNvPr id="3" name="Content Placeholder 2"/>
          <p:cNvSpPr>
            <a:spLocks noGrp="1"/>
          </p:cNvSpPr>
          <p:nvPr>
            <p:ph idx="1"/>
          </p:nvPr>
        </p:nvSpPr>
        <p:spPr>
          <a:xfrm>
            <a:off x="628650" y="1752600"/>
            <a:ext cx="7886700" cy="4424363"/>
          </a:xfrm>
        </p:spPr>
        <p:txBody>
          <a:bodyPr>
            <a:normAutofit/>
          </a:bodyPr>
          <a:lstStyle/>
          <a:p>
            <a:pPr algn="just">
              <a:lnSpc>
                <a:spcPct val="100000"/>
              </a:lnSpc>
              <a:spcAft>
                <a:spcPts val="600"/>
              </a:spcAft>
            </a:pPr>
            <a:r>
              <a:rPr lang="en-GB" sz="2400" dirty="0" smtClean="0"/>
              <a:t>Michael Spence (1973):</a:t>
            </a:r>
          </a:p>
          <a:p>
            <a:pPr marL="0" indent="0" algn="just">
              <a:lnSpc>
                <a:spcPct val="110000"/>
              </a:lnSpc>
              <a:spcAft>
                <a:spcPts val="200"/>
              </a:spcAft>
              <a:buNone/>
            </a:pPr>
            <a:r>
              <a:rPr lang="el-GR" sz="2400" dirty="0" smtClean="0"/>
              <a:t>«Να προσλάβεις κάποιον είναι σαν να αγοράζεις ένα λαχείο. Ο εργοδότης δεν μπορεί να παρατηρήσει το οριακό προϊόν του εργαζόμενου πριν την πρόσληψη. Αυτό που παρατηρεί είναι μια πληθώρα από προσωπικά δεδομένα στη μορφή </a:t>
            </a:r>
            <a:r>
              <a:rPr lang="el-GR" sz="2400" b="1" dirty="0" smtClean="0"/>
              <a:t>παρατηρήσιμων χαρακτηριστικών</a:t>
            </a:r>
            <a:r>
              <a:rPr lang="el-GR" sz="2400" dirty="0" smtClean="0"/>
              <a:t> με βάση τα οποία θα διαμορφώσει μια </a:t>
            </a:r>
            <a:r>
              <a:rPr lang="el-GR" sz="2400" b="1" dirty="0" smtClean="0"/>
              <a:t>εκτίμηση</a:t>
            </a:r>
            <a:r>
              <a:rPr lang="el-GR" sz="2400" dirty="0" smtClean="0"/>
              <a:t> για τον ποιόν θα πρέπει να προσλάβει»</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687846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lstStyle/>
          <a:p>
            <a:pPr algn="ctr"/>
            <a:r>
              <a:rPr lang="el-GR" dirty="0" smtClean="0">
                <a:latin typeface="+mn-lt"/>
              </a:rPr>
              <a:t>Η θεωρία της σηματοδότησης</a:t>
            </a:r>
            <a:endParaRPr lang="en-GB" dirty="0">
              <a:latin typeface="+mn-lt"/>
            </a:endParaRPr>
          </a:p>
        </p:txBody>
      </p:sp>
      <p:sp>
        <p:nvSpPr>
          <p:cNvPr id="3" name="Content Placeholder 2"/>
          <p:cNvSpPr>
            <a:spLocks noGrp="1"/>
          </p:cNvSpPr>
          <p:nvPr>
            <p:ph idx="1"/>
          </p:nvPr>
        </p:nvSpPr>
        <p:spPr>
          <a:xfrm>
            <a:off x="628650" y="1752599"/>
            <a:ext cx="7886700" cy="4424363"/>
          </a:xfrm>
        </p:spPr>
        <p:txBody>
          <a:bodyPr/>
          <a:lstStyle/>
          <a:p>
            <a:pPr algn="just">
              <a:lnSpc>
                <a:spcPct val="100000"/>
              </a:lnSpc>
              <a:spcAft>
                <a:spcPts val="600"/>
              </a:spcAft>
            </a:pPr>
            <a:r>
              <a:rPr lang="el-GR" dirty="0" smtClean="0"/>
              <a:t>Οι πιο ικανοί εργαζόμενοι έχουν κίνητρο να </a:t>
            </a:r>
            <a:r>
              <a:rPr lang="el-GR" b="1" dirty="0" smtClean="0"/>
              <a:t>σηματοδοτήσουν</a:t>
            </a:r>
            <a:r>
              <a:rPr lang="el-GR" dirty="0" smtClean="0"/>
              <a:t> (=μεταδίδω «</a:t>
            </a:r>
            <a:r>
              <a:rPr lang="el-GR" b="1" dirty="0" smtClean="0"/>
              <a:t>σήματα</a:t>
            </a:r>
            <a:r>
              <a:rPr lang="el-GR" dirty="0" smtClean="0"/>
              <a:t>») τις ικανότητές τους στους δυνητικούς εργοδότες τους.</a:t>
            </a:r>
          </a:p>
          <a:p>
            <a:pPr algn="just">
              <a:lnSpc>
                <a:spcPct val="100000"/>
              </a:lnSpc>
              <a:spcAft>
                <a:spcPts val="600"/>
              </a:spcAft>
            </a:pPr>
            <a:r>
              <a:rPr lang="el-GR" dirty="0" smtClean="0"/>
              <a:t>Τα εκπαιδευτικά επιτεύγματα λειτουργούν ως τέτοιο σήμα</a:t>
            </a:r>
            <a:r>
              <a:rPr lang="en-GB" dirty="0" smtClean="0"/>
              <a:t> (signal)</a:t>
            </a:r>
            <a:r>
              <a:rPr lang="el-GR" dirty="0" smtClean="0"/>
              <a:t>.</a:t>
            </a:r>
          </a:p>
          <a:p>
            <a:pPr algn="just">
              <a:lnSpc>
                <a:spcPct val="100000"/>
              </a:lnSpc>
              <a:spcAft>
                <a:spcPts val="600"/>
              </a:spcAft>
            </a:pPr>
            <a:r>
              <a:rPr lang="el-GR" dirty="0" smtClean="0"/>
              <a:t>Δηλαδή το πιστοποιημένο εκπαιδευτικό επίπεδο ενός ατόμου λειτουργεί ως ένα σχετικά </a:t>
            </a:r>
            <a:r>
              <a:rPr lang="el-GR" b="1" dirty="0" smtClean="0"/>
              <a:t>αξιόπιστο</a:t>
            </a:r>
            <a:r>
              <a:rPr lang="el-GR" dirty="0" smtClean="0"/>
              <a:t> </a:t>
            </a:r>
            <a:r>
              <a:rPr lang="el-GR" dirty="0"/>
              <a:t>«σήμα» </a:t>
            </a:r>
            <a:r>
              <a:rPr lang="el-GR" dirty="0" smtClean="0"/>
              <a:t>προς τους εργοδότες αναφορικά με τις ικανότητες του ατόμου.</a:t>
            </a:r>
          </a:p>
          <a:p>
            <a:pPr algn="just">
              <a:lnSpc>
                <a:spcPct val="100000"/>
              </a:lnSpc>
            </a:pPr>
            <a:endParaRPr lang="en-GB" dirty="0" smtClean="0"/>
          </a:p>
          <a:p>
            <a:pPr marL="0" indent="0" algn="ctr">
              <a:lnSpc>
                <a:spcPct val="100000"/>
              </a:lnSpc>
              <a:buNone/>
            </a:pPr>
            <a:r>
              <a:rPr lang="el-GR" dirty="0" smtClean="0"/>
              <a:t>Όμως τι καθιστά ένα σήμα ως </a:t>
            </a:r>
            <a:r>
              <a:rPr lang="el-GR" b="1" dirty="0" smtClean="0"/>
              <a:t>αξιόπιστο</a:t>
            </a:r>
            <a:r>
              <a:rPr lang="el-GR" dirty="0" smtClean="0"/>
              <a:t>;</a:t>
            </a:r>
            <a:endParaRPr lang="el-GR"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18634851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800"/>
            <a:ext cx="7886700" cy="701673"/>
          </a:xfrm>
        </p:spPr>
        <p:txBody>
          <a:bodyPr/>
          <a:lstStyle/>
          <a:p>
            <a:pPr algn="ctr"/>
            <a:r>
              <a:rPr lang="el-GR" dirty="0" smtClean="0">
                <a:latin typeface="+mn-lt"/>
              </a:rPr>
              <a:t>Θεωρία της σηματοδότησης</a:t>
            </a:r>
            <a:endParaRPr lang="en-GB" dirty="0">
              <a:latin typeface="+mn-lt"/>
            </a:endParaRPr>
          </a:p>
        </p:txBody>
      </p:sp>
      <p:sp>
        <p:nvSpPr>
          <p:cNvPr id="3" name="Content Placeholder 2"/>
          <p:cNvSpPr>
            <a:spLocks noGrp="1"/>
          </p:cNvSpPr>
          <p:nvPr>
            <p:ph idx="1"/>
          </p:nvPr>
        </p:nvSpPr>
        <p:spPr>
          <a:xfrm>
            <a:off x="628650" y="1371600"/>
            <a:ext cx="8058150" cy="4884738"/>
          </a:xfrm>
        </p:spPr>
        <p:txBody>
          <a:bodyPr>
            <a:normAutofit lnSpcReduction="10000"/>
          </a:bodyPr>
          <a:lstStyle/>
          <a:p>
            <a:pPr algn="just">
              <a:lnSpc>
                <a:spcPct val="110000"/>
              </a:lnSpc>
              <a:spcAft>
                <a:spcPts val="200"/>
              </a:spcAft>
            </a:pPr>
            <a:r>
              <a:rPr lang="el-GR" dirty="0" smtClean="0"/>
              <a:t>Για να είναι σήμα αξιόπιστο:</a:t>
            </a:r>
          </a:p>
          <a:p>
            <a:pPr algn="just">
              <a:lnSpc>
                <a:spcPct val="110000"/>
              </a:lnSpc>
              <a:spcAft>
                <a:spcPts val="200"/>
              </a:spcAft>
            </a:pPr>
            <a:r>
              <a:rPr lang="el-GR" b="1" dirty="0" smtClean="0">
                <a:solidFill>
                  <a:srgbClr val="00B050"/>
                </a:solidFill>
              </a:rPr>
              <a:t>Θα πρέπει να μην είναι εύκολο να μιμηθεί.</a:t>
            </a:r>
          </a:p>
          <a:p>
            <a:pPr algn="just">
              <a:lnSpc>
                <a:spcPct val="110000"/>
              </a:lnSpc>
              <a:spcAft>
                <a:spcPts val="200"/>
              </a:spcAft>
            </a:pPr>
            <a:r>
              <a:rPr lang="el-GR" dirty="0" smtClean="0"/>
              <a:t>Η εκπαίδευση εκπληρώνει αυτή την προϋπόθεση, διότι όπως έχουμε συζητήσει, συνεπάγεται </a:t>
            </a:r>
            <a:r>
              <a:rPr lang="el-GR" b="1" dirty="0" smtClean="0"/>
              <a:t>σημαντικά άμεσα και έμμεσα κόστη</a:t>
            </a:r>
            <a:r>
              <a:rPr lang="el-GR" dirty="0" smtClean="0"/>
              <a:t> για το άτομο.</a:t>
            </a:r>
          </a:p>
          <a:p>
            <a:pPr algn="just">
              <a:lnSpc>
                <a:spcPct val="110000"/>
              </a:lnSpc>
              <a:spcAft>
                <a:spcPts val="200"/>
              </a:spcAft>
            </a:pPr>
            <a:r>
              <a:rPr lang="el-GR" dirty="0" smtClean="0"/>
              <a:t>Επίσης η δυσκολία ολοκλήρωσης ενός εκπαιδευτικού προγράμματος/βαθμίδας είναι υψηλότερη για τους λιγότερο αποδοτικούς.</a:t>
            </a:r>
          </a:p>
          <a:p>
            <a:pPr lvl="1" algn="just">
              <a:lnSpc>
                <a:spcPct val="110000"/>
              </a:lnSpc>
              <a:spcAft>
                <a:spcPts val="200"/>
              </a:spcAft>
            </a:pPr>
            <a:r>
              <a:rPr lang="el-GR" dirty="0" smtClean="0"/>
              <a:t>Κομβική υπόθεση του μοντέλου του </a:t>
            </a:r>
            <a:r>
              <a:rPr lang="en-GB" dirty="0" smtClean="0"/>
              <a:t>M. Spence </a:t>
            </a:r>
            <a:r>
              <a:rPr lang="el-GR" dirty="0" smtClean="0"/>
              <a:t>(</a:t>
            </a:r>
            <a:r>
              <a:rPr lang="en-GB" dirty="0" smtClean="0"/>
              <a:t>Job Market Signalling Model) </a:t>
            </a:r>
            <a:r>
              <a:rPr lang="el-GR" dirty="0" smtClean="0"/>
              <a:t>είναι ότι το κόστος του σήματος συσχετίζεται αρνητικά με την παραγωγικότητα του ατόμου.</a:t>
            </a:r>
          </a:p>
          <a:p>
            <a:pPr algn="just">
              <a:lnSpc>
                <a:spcPct val="110000"/>
              </a:lnSpc>
              <a:spcAft>
                <a:spcPts val="200"/>
              </a:spcAft>
            </a:pPr>
            <a:r>
              <a:rPr lang="el-GR" dirty="0" smtClean="0"/>
              <a:t>Υπό αυτό το πρίσμα, το παρατηρούμενο εκπαιδευτικό επίπεδο των </a:t>
            </a:r>
            <a:r>
              <a:rPr lang="el-GR" dirty="0"/>
              <a:t>υποψήφιων λειτουργεί ως μηχανισμός </a:t>
            </a:r>
            <a:r>
              <a:rPr lang="el-GR" dirty="0" smtClean="0"/>
              <a:t>ταξινόμησης/διαλογής.</a:t>
            </a:r>
            <a:endParaRPr lang="el-GR" dirty="0"/>
          </a:p>
          <a:p>
            <a:pPr algn="just">
              <a:lnSpc>
                <a:spcPct val="100000"/>
              </a:lnSpc>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633164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smtClean="0">
                <a:latin typeface="+mn-lt"/>
              </a:rPr>
              <a:t>Θεωρία της σηματοδότησης</a:t>
            </a:r>
            <a:endParaRPr lang="en-GB" dirty="0">
              <a:latin typeface="+mn-lt"/>
            </a:endParaRPr>
          </a:p>
        </p:txBody>
      </p:sp>
      <p:sp>
        <p:nvSpPr>
          <p:cNvPr id="3" name="Content Placeholder 2"/>
          <p:cNvSpPr>
            <a:spLocks noGrp="1"/>
          </p:cNvSpPr>
          <p:nvPr>
            <p:ph idx="1"/>
          </p:nvPr>
        </p:nvSpPr>
        <p:spPr>
          <a:xfrm>
            <a:off x="628650" y="1371600"/>
            <a:ext cx="7886700" cy="4805363"/>
          </a:xfrm>
        </p:spPr>
        <p:txBody>
          <a:bodyPr/>
          <a:lstStyle/>
          <a:p>
            <a:pPr algn="just">
              <a:spcAft>
                <a:spcPts val="2400"/>
              </a:spcAft>
            </a:pPr>
            <a:r>
              <a:rPr lang="el-GR" dirty="0" smtClean="0"/>
              <a:t>Υποθέστε ότι είστε ο εργοδότης μιας επιχείρησης, ποιον/α θα προσλαμβάνατε με δεδομένο ότι δεν έχετε καμία άλλη πληροφόρηση πέραν αυτής που περιέχεται στον πίνακα;</a:t>
            </a:r>
          </a:p>
          <a:p>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91076121"/>
              </p:ext>
            </p:extLst>
          </p:nvPr>
        </p:nvGraphicFramePr>
        <p:xfrm>
          <a:off x="838200" y="2480601"/>
          <a:ext cx="7677150" cy="3643478"/>
        </p:xfrm>
        <a:graphic>
          <a:graphicData uri="http://schemas.openxmlformats.org/drawingml/2006/table">
            <a:tbl>
              <a:tblPr firstRow="1" bandRow="1">
                <a:tableStyleId>{5C22544A-7EE6-4342-B048-85BDC9FD1C3A}</a:tableStyleId>
              </a:tblPr>
              <a:tblGrid>
                <a:gridCol w="2057400"/>
                <a:gridCol w="2819400"/>
                <a:gridCol w="2800350"/>
              </a:tblGrid>
              <a:tr h="1317281">
                <a:tc>
                  <a:txBody>
                    <a:bodyPr/>
                    <a:lstStyle/>
                    <a:p>
                      <a:r>
                        <a:rPr lang="el-GR" b="1" dirty="0" smtClean="0">
                          <a:solidFill>
                            <a:schemeClr val="tx1"/>
                          </a:solidFill>
                        </a:rPr>
                        <a:t>Περίπτωση 1</a:t>
                      </a:r>
                      <a:endParaRPr lang="en-GB" b="1" dirty="0">
                        <a:solidFill>
                          <a:schemeClr val="tx1"/>
                        </a:solidFill>
                      </a:endParaRPr>
                    </a:p>
                  </a:txBody>
                  <a:tcPr>
                    <a:solidFill>
                      <a:schemeClr val="bg2"/>
                    </a:solidFill>
                  </a:tcPr>
                </a:tc>
                <a:tc>
                  <a:txBody>
                    <a:bodyPr/>
                    <a:lstStyle/>
                    <a:p>
                      <a:pPr>
                        <a:spcAft>
                          <a:spcPts val="200"/>
                        </a:spcAft>
                      </a:pPr>
                      <a:r>
                        <a:rPr lang="el-GR" b="1" dirty="0" smtClean="0">
                          <a:solidFill>
                            <a:schemeClr val="tx1"/>
                          </a:solidFill>
                        </a:rPr>
                        <a:t>Υποψήφιος</a:t>
                      </a:r>
                      <a:r>
                        <a:rPr lang="el-GR" b="1" baseline="0" dirty="0" smtClean="0">
                          <a:solidFill>
                            <a:schemeClr val="tx1"/>
                          </a:solidFill>
                        </a:rPr>
                        <a:t> Α</a:t>
                      </a:r>
                    </a:p>
                    <a:p>
                      <a:pPr marL="285750" indent="-285750">
                        <a:spcAft>
                          <a:spcPts val="200"/>
                        </a:spcAft>
                        <a:buFont typeface="Arial" panose="020B0604020202020204" pitchFamily="34" charset="0"/>
                        <a:buChar char="•"/>
                      </a:pPr>
                      <a:r>
                        <a:rPr lang="el-GR" b="0" baseline="0" dirty="0" smtClean="0">
                          <a:solidFill>
                            <a:schemeClr val="tx1"/>
                          </a:solidFill>
                        </a:rPr>
                        <a:t>Ηλικία </a:t>
                      </a:r>
                      <a:r>
                        <a:rPr lang="en-GB" b="0" baseline="0" dirty="0" smtClean="0">
                          <a:solidFill>
                            <a:schemeClr val="tx1"/>
                          </a:solidFill>
                        </a:rPr>
                        <a:t>28</a:t>
                      </a:r>
                      <a:endParaRPr lang="el-GR" b="0" baseline="0" dirty="0" smtClean="0">
                        <a:solidFill>
                          <a:schemeClr val="tx1"/>
                        </a:solidFill>
                      </a:endParaRPr>
                    </a:p>
                    <a:p>
                      <a:pPr marL="285750" indent="-285750">
                        <a:spcAft>
                          <a:spcPts val="200"/>
                        </a:spcAft>
                        <a:buFont typeface="Arial" panose="020B0604020202020204" pitchFamily="34" charset="0"/>
                        <a:buChar char="•"/>
                      </a:pPr>
                      <a:r>
                        <a:rPr lang="el-GR" b="0" baseline="0" dirty="0" smtClean="0">
                          <a:solidFill>
                            <a:schemeClr val="tx1"/>
                          </a:solidFill>
                        </a:rPr>
                        <a:t>Απόφοιτος οικονομικών</a:t>
                      </a:r>
                    </a:p>
                    <a:p>
                      <a:pPr marL="285750" indent="-285750">
                        <a:spcAft>
                          <a:spcPts val="200"/>
                        </a:spcAft>
                        <a:buFont typeface="Arial" panose="020B0604020202020204" pitchFamily="34" charset="0"/>
                        <a:buChar char="•"/>
                      </a:pPr>
                      <a:r>
                        <a:rPr lang="el-GR" b="0" baseline="0" dirty="0" smtClean="0">
                          <a:solidFill>
                            <a:schemeClr val="tx1"/>
                          </a:solidFill>
                        </a:rPr>
                        <a:t>Χωρίς εργασιακή εμπειρία</a:t>
                      </a:r>
                    </a:p>
                    <a:p>
                      <a:pPr marL="285750" indent="-285750">
                        <a:spcAft>
                          <a:spcPts val="200"/>
                        </a:spcAft>
                        <a:buFont typeface="Arial" panose="020B0604020202020204" pitchFamily="34" charset="0"/>
                        <a:buChar char="•"/>
                      </a:pPr>
                      <a:r>
                        <a:rPr lang="el-GR" b="0" baseline="0" dirty="0" smtClean="0">
                          <a:solidFill>
                            <a:schemeClr val="tx1"/>
                          </a:solidFill>
                        </a:rPr>
                        <a:t>Πολύγλωσσος</a:t>
                      </a:r>
                      <a:endParaRPr lang="en-GB" b="0" dirty="0">
                        <a:solidFill>
                          <a:schemeClr val="tx1"/>
                        </a:solidFill>
                      </a:endParaRPr>
                    </a:p>
                  </a:txBody>
                  <a:tcPr>
                    <a:solidFill>
                      <a:schemeClr val="bg2"/>
                    </a:solidFill>
                  </a:tcPr>
                </a:tc>
                <a:tc>
                  <a:txBody>
                    <a:bodyPr/>
                    <a:lstStyle/>
                    <a:p>
                      <a:pPr>
                        <a:spcAft>
                          <a:spcPts val="200"/>
                        </a:spcAft>
                      </a:pPr>
                      <a:r>
                        <a:rPr lang="el-GR" b="1" dirty="0" smtClean="0">
                          <a:solidFill>
                            <a:schemeClr val="tx1"/>
                          </a:solidFill>
                        </a:rPr>
                        <a:t>Υποψήφιος Β</a:t>
                      </a:r>
                    </a:p>
                    <a:p>
                      <a:pPr marL="285750" indent="-285750">
                        <a:spcAft>
                          <a:spcPts val="200"/>
                        </a:spcAft>
                        <a:buFont typeface="Arial" panose="020B0604020202020204" pitchFamily="34" charset="0"/>
                        <a:buChar char="•"/>
                      </a:pPr>
                      <a:r>
                        <a:rPr lang="el-GR" b="0" dirty="0" smtClean="0">
                          <a:solidFill>
                            <a:schemeClr val="tx1"/>
                          </a:solidFill>
                        </a:rPr>
                        <a:t>Ηλικία</a:t>
                      </a:r>
                      <a:r>
                        <a:rPr lang="el-GR" b="0" baseline="0" dirty="0" smtClean="0">
                          <a:solidFill>
                            <a:schemeClr val="tx1"/>
                          </a:solidFill>
                        </a:rPr>
                        <a:t> </a:t>
                      </a:r>
                      <a:r>
                        <a:rPr lang="en-GB" b="0" baseline="0" dirty="0" smtClean="0">
                          <a:solidFill>
                            <a:schemeClr val="tx1"/>
                          </a:solidFill>
                        </a:rPr>
                        <a:t>28</a:t>
                      </a:r>
                      <a:endParaRPr lang="el-GR" b="0" baseline="0" dirty="0" smtClean="0">
                        <a:solidFill>
                          <a:schemeClr val="tx1"/>
                        </a:solidFill>
                      </a:endParaRPr>
                    </a:p>
                    <a:p>
                      <a:pPr marL="285750" indent="-285750">
                        <a:spcAft>
                          <a:spcPts val="200"/>
                        </a:spcAft>
                        <a:buFont typeface="Arial" panose="020B0604020202020204" pitchFamily="34" charset="0"/>
                        <a:buChar char="•"/>
                      </a:pPr>
                      <a:r>
                        <a:rPr lang="el-GR" b="0" baseline="0" dirty="0" smtClean="0">
                          <a:solidFill>
                            <a:schemeClr val="tx1"/>
                          </a:solidFill>
                        </a:rPr>
                        <a:t>Απόφοιτος οικονομικών</a:t>
                      </a:r>
                    </a:p>
                    <a:p>
                      <a:pPr marL="285750" indent="-285750">
                        <a:spcAft>
                          <a:spcPts val="200"/>
                        </a:spcAft>
                        <a:buFont typeface="Arial" panose="020B0604020202020204" pitchFamily="34" charset="0"/>
                        <a:buChar char="•"/>
                      </a:pPr>
                      <a:r>
                        <a:rPr lang="el-GR" b="0" baseline="0" dirty="0" smtClean="0">
                          <a:solidFill>
                            <a:schemeClr val="tx1"/>
                          </a:solidFill>
                        </a:rPr>
                        <a:t>Χωρίς εργασιακή εμπειρία</a:t>
                      </a:r>
                    </a:p>
                    <a:p>
                      <a:pPr marL="285750" indent="-285750">
                        <a:spcAft>
                          <a:spcPts val="200"/>
                        </a:spcAft>
                        <a:buFont typeface="Arial" panose="020B0604020202020204" pitchFamily="34" charset="0"/>
                        <a:buChar char="•"/>
                      </a:pPr>
                      <a:r>
                        <a:rPr lang="el-GR" b="0" baseline="0" dirty="0" smtClean="0">
                          <a:solidFill>
                            <a:schemeClr val="tx1"/>
                          </a:solidFill>
                        </a:rPr>
                        <a:t>Γνωρίζει αγγλικά.</a:t>
                      </a:r>
                      <a:endParaRPr lang="en-GB" b="0" dirty="0">
                        <a:solidFill>
                          <a:schemeClr val="tx1"/>
                        </a:solidFill>
                      </a:endParaRPr>
                    </a:p>
                  </a:txBody>
                  <a:tcPr>
                    <a:solidFill>
                      <a:schemeClr val="bg2"/>
                    </a:solidFill>
                  </a:tcPr>
                </a:tc>
              </a:tr>
              <a:tr h="1284466">
                <a:tc>
                  <a:txBody>
                    <a:bodyPr/>
                    <a:lstStyle/>
                    <a:p>
                      <a:pPr marL="0" algn="l" defTabSz="685800" rtl="0" eaLnBrk="1" latinLnBrk="0" hangingPunct="1"/>
                      <a:r>
                        <a:rPr lang="el-GR" sz="1350" b="1" kern="1200" dirty="0" smtClean="0">
                          <a:solidFill>
                            <a:schemeClr val="tx1"/>
                          </a:solidFill>
                          <a:latin typeface="+mn-lt"/>
                          <a:ea typeface="+mn-ea"/>
                          <a:cs typeface="+mn-cs"/>
                        </a:rPr>
                        <a:t>Περίπτωση 2</a:t>
                      </a:r>
                      <a:endParaRPr lang="en-GB" sz="1350" b="1" kern="1200" dirty="0">
                        <a:solidFill>
                          <a:schemeClr val="tx1"/>
                        </a:solidFill>
                        <a:latin typeface="+mn-lt"/>
                        <a:ea typeface="+mn-ea"/>
                        <a:cs typeface="+mn-cs"/>
                      </a:endParaRPr>
                    </a:p>
                  </a:txBody>
                  <a:tcPr>
                    <a:solidFill>
                      <a:schemeClr val="bg2"/>
                    </a:solidFill>
                  </a:tcPr>
                </a:tc>
                <a:tc>
                  <a:txBody>
                    <a:bodyPr/>
                    <a:lstStyle/>
                    <a:p>
                      <a:pPr marL="0" algn="l" defTabSz="685800" rtl="0" eaLnBrk="1" latinLnBrk="0" hangingPunct="1">
                        <a:spcAft>
                          <a:spcPts val="200"/>
                        </a:spcAft>
                      </a:pPr>
                      <a:r>
                        <a:rPr lang="el-GR" sz="1350" b="1" kern="1200" dirty="0" smtClean="0">
                          <a:solidFill>
                            <a:schemeClr val="tx1"/>
                          </a:solidFill>
                          <a:latin typeface="+mn-lt"/>
                          <a:ea typeface="+mn-ea"/>
                          <a:cs typeface="+mn-cs"/>
                        </a:rPr>
                        <a:t>Υποψήφιος Α</a:t>
                      </a:r>
                    </a:p>
                    <a:p>
                      <a:pPr marL="285750" indent="-285750" algn="l" defTabSz="685800" rtl="0" eaLnBrk="1" latinLnBrk="0" hangingPunct="1">
                        <a:spcAft>
                          <a:spcPts val="200"/>
                        </a:spcAft>
                        <a:buFont typeface="Arial" panose="020B0604020202020204" pitchFamily="34" charset="0"/>
                        <a:buChar char="•"/>
                      </a:pPr>
                      <a:r>
                        <a:rPr lang="el-GR" sz="1350" b="0" kern="1200" dirty="0" smtClean="0">
                          <a:solidFill>
                            <a:schemeClr val="tx1"/>
                          </a:solidFill>
                          <a:latin typeface="+mn-lt"/>
                          <a:ea typeface="+mn-ea"/>
                          <a:cs typeface="+mn-cs"/>
                        </a:rPr>
                        <a:t>Ηλικία</a:t>
                      </a:r>
                      <a:r>
                        <a:rPr lang="el-GR" sz="1350" b="0" kern="1200" baseline="0" dirty="0" smtClean="0">
                          <a:solidFill>
                            <a:schemeClr val="tx1"/>
                          </a:solidFill>
                          <a:latin typeface="+mn-lt"/>
                          <a:ea typeface="+mn-ea"/>
                          <a:cs typeface="+mn-cs"/>
                        </a:rPr>
                        <a:t> 28</a:t>
                      </a:r>
                    </a:p>
                    <a:p>
                      <a:pPr marL="285750" indent="-285750" algn="l" defTabSz="685800" rtl="0" eaLnBrk="1" latinLnBrk="0" hangingPunct="1">
                        <a:spcAft>
                          <a:spcPts val="200"/>
                        </a:spcAft>
                        <a:buFont typeface="Arial" panose="020B0604020202020204" pitchFamily="34" charset="0"/>
                        <a:buChar char="•"/>
                      </a:pPr>
                      <a:r>
                        <a:rPr lang="el-GR" sz="1350" b="0" kern="1200" baseline="0" dirty="0" smtClean="0">
                          <a:solidFill>
                            <a:schemeClr val="tx1"/>
                          </a:solidFill>
                          <a:latin typeface="+mn-lt"/>
                          <a:ea typeface="+mn-ea"/>
                          <a:cs typeface="+mn-cs"/>
                        </a:rPr>
                        <a:t>Απόφοιτος οικονομικών (</a:t>
                      </a:r>
                      <a:r>
                        <a:rPr lang="en-GB" sz="1350" b="0" kern="1200" baseline="0" dirty="0" smtClean="0">
                          <a:solidFill>
                            <a:schemeClr val="tx1"/>
                          </a:solidFill>
                          <a:latin typeface="+mn-lt"/>
                          <a:ea typeface="+mn-ea"/>
                          <a:cs typeface="+mn-cs"/>
                        </a:rPr>
                        <a:t>London School of Economics)</a:t>
                      </a:r>
                      <a:endParaRPr lang="el-GR" sz="1350" b="0" kern="1200" baseline="0" dirty="0" smtClean="0">
                        <a:solidFill>
                          <a:schemeClr val="tx1"/>
                        </a:solidFill>
                        <a:latin typeface="+mn-lt"/>
                        <a:ea typeface="+mn-ea"/>
                        <a:cs typeface="+mn-cs"/>
                      </a:endParaRPr>
                    </a:p>
                    <a:p>
                      <a:pPr marL="285750" indent="-285750" algn="l" defTabSz="685800" rtl="0" eaLnBrk="1" latinLnBrk="0" hangingPunct="1">
                        <a:spcAft>
                          <a:spcPts val="200"/>
                        </a:spcAft>
                        <a:buFont typeface="Arial" panose="020B0604020202020204" pitchFamily="34" charset="0"/>
                        <a:buChar char="•"/>
                      </a:pPr>
                      <a:r>
                        <a:rPr lang="el-GR" sz="1350" b="0" kern="1200" baseline="0" dirty="0" smtClean="0">
                          <a:solidFill>
                            <a:schemeClr val="tx1"/>
                          </a:solidFill>
                          <a:latin typeface="+mn-lt"/>
                          <a:ea typeface="+mn-ea"/>
                          <a:cs typeface="+mn-cs"/>
                        </a:rPr>
                        <a:t>2 χρόνια εργασιακή εμπειρία</a:t>
                      </a:r>
                    </a:p>
                  </a:txBody>
                  <a:tcPr>
                    <a:solidFill>
                      <a:schemeClr val="bg2"/>
                    </a:solidFill>
                  </a:tcPr>
                </a:tc>
                <a:tc>
                  <a:txBody>
                    <a:bodyPr/>
                    <a:lstStyle/>
                    <a:p>
                      <a:pPr marL="0" algn="l" defTabSz="685800" rtl="0" eaLnBrk="1" latinLnBrk="0" hangingPunct="1">
                        <a:spcAft>
                          <a:spcPts val="200"/>
                        </a:spcAft>
                      </a:pPr>
                      <a:r>
                        <a:rPr lang="el-GR" sz="1350" b="1" kern="1200" dirty="0" smtClean="0">
                          <a:solidFill>
                            <a:schemeClr val="tx1"/>
                          </a:solidFill>
                          <a:latin typeface="+mn-lt"/>
                          <a:ea typeface="+mn-ea"/>
                          <a:cs typeface="+mn-cs"/>
                        </a:rPr>
                        <a:t>Υποψήφιος Β</a:t>
                      </a:r>
                    </a:p>
                    <a:p>
                      <a:pPr marL="285750" indent="-285750" algn="l" defTabSz="685800" rtl="0" eaLnBrk="1" latinLnBrk="0" hangingPunct="1">
                        <a:spcAft>
                          <a:spcPts val="200"/>
                        </a:spcAft>
                        <a:buFont typeface="Arial" panose="020B0604020202020204" pitchFamily="34" charset="0"/>
                        <a:buChar char="•"/>
                      </a:pPr>
                      <a:r>
                        <a:rPr lang="el-GR" sz="1350" b="0" kern="1200" dirty="0" smtClean="0">
                          <a:solidFill>
                            <a:schemeClr val="tx1"/>
                          </a:solidFill>
                          <a:latin typeface="+mn-lt"/>
                          <a:ea typeface="+mn-ea"/>
                          <a:cs typeface="+mn-cs"/>
                        </a:rPr>
                        <a:t>Ηλικία</a:t>
                      </a:r>
                      <a:r>
                        <a:rPr lang="el-GR" sz="1350" b="0" kern="1200" baseline="0" dirty="0" smtClean="0">
                          <a:solidFill>
                            <a:schemeClr val="tx1"/>
                          </a:solidFill>
                          <a:latin typeface="+mn-lt"/>
                          <a:ea typeface="+mn-ea"/>
                          <a:cs typeface="+mn-cs"/>
                        </a:rPr>
                        <a:t> 28</a:t>
                      </a:r>
                    </a:p>
                    <a:p>
                      <a:pPr marL="285750" indent="-285750" algn="l" defTabSz="685800" rtl="0" eaLnBrk="1" latinLnBrk="0" hangingPunct="1">
                        <a:spcAft>
                          <a:spcPts val="200"/>
                        </a:spcAft>
                        <a:buFont typeface="Arial" panose="020B0604020202020204" pitchFamily="34" charset="0"/>
                        <a:buChar char="•"/>
                      </a:pPr>
                      <a:r>
                        <a:rPr lang="el-GR" sz="1350" b="0" kern="1200" baseline="0" dirty="0" smtClean="0">
                          <a:solidFill>
                            <a:schemeClr val="tx1"/>
                          </a:solidFill>
                          <a:latin typeface="+mn-lt"/>
                          <a:ea typeface="+mn-ea"/>
                          <a:cs typeface="+mn-cs"/>
                        </a:rPr>
                        <a:t>Απόφοιτος οικονομικών</a:t>
                      </a:r>
                      <a:r>
                        <a:rPr lang="en-GB" sz="1350" b="0" kern="1200" baseline="0" dirty="0" smtClean="0">
                          <a:solidFill>
                            <a:schemeClr val="tx1"/>
                          </a:solidFill>
                          <a:latin typeface="+mn-lt"/>
                          <a:ea typeface="+mn-ea"/>
                          <a:cs typeface="+mn-cs"/>
                        </a:rPr>
                        <a:t> </a:t>
                      </a:r>
                      <a:endParaRPr lang="el-GR" sz="1350" b="0" kern="1200" baseline="0" dirty="0" smtClean="0">
                        <a:solidFill>
                          <a:schemeClr val="tx1"/>
                        </a:solidFill>
                        <a:latin typeface="+mn-lt"/>
                        <a:ea typeface="+mn-ea"/>
                        <a:cs typeface="+mn-cs"/>
                      </a:endParaRPr>
                    </a:p>
                    <a:p>
                      <a:pPr marL="285750" indent="-285750" algn="l" defTabSz="685800" rtl="0" eaLnBrk="1" latinLnBrk="0" hangingPunct="1">
                        <a:spcAft>
                          <a:spcPts val="200"/>
                        </a:spcAft>
                        <a:buFont typeface="Arial" panose="020B0604020202020204" pitchFamily="34" charset="0"/>
                        <a:buChar char="•"/>
                      </a:pPr>
                      <a:r>
                        <a:rPr lang="el-GR" sz="1350" b="0" kern="1200" baseline="0" dirty="0" smtClean="0">
                          <a:solidFill>
                            <a:schemeClr val="tx1"/>
                          </a:solidFill>
                          <a:latin typeface="+mn-lt"/>
                          <a:ea typeface="+mn-ea"/>
                          <a:cs typeface="+mn-cs"/>
                        </a:rPr>
                        <a:t>2 χρόνια εργασιακή εμπειρία</a:t>
                      </a:r>
                    </a:p>
                  </a:txBody>
                  <a:tcPr>
                    <a:solidFill>
                      <a:schemeClr val="bg2"/>
                    </a:solidFill>
                  </a:tcPr>
                </a:tc>
              </a:tr>
              <a:tr h="1041731">
                <a:tc>
                  <a:txBody>
                    <a:bodyPr/>
                    <a:lstStyle/>
                    <a:p>
                      <a:r>
                        <a:rPr lang="el-GR" b="1" dirty="0" smtClean="0">
                          <a:solidFill>
                            <a:schemeClr val="tx1"/>
                          </a:solidFill>
                        </a:rPr>
                        <a:t>Περίπτωση</a:t>
                      </a:r>
                      <a:r>
                        <a:rPr lang="el-GR" b="1" baseline="0" dirty="0" smtClean="0">
                          <a:solidFill>
                            <a:schemeClr val="tx1"/>
                          </a:solidFill>
                        </a:rPr>
                        <a:t> 3</a:t>
                      </a:r>
                      <a:endParaRPr lang="en-GB" b="1" dirty="0">
                        <a:solidFill>
                          <a:schemeClr val="tx1"/>
                        </a:solidFill>
                      </a:endParaRPr>
                    </a:p>
                  </a:txBody>
                  <a:tcPr>
                    <a:solidFill>
                      <a:schemeClr val="bg2"/>
                    </a:solidFill>
                  </a:tcPr>
                </a:tc>
                <a:tc>
                  <a:txBody>
                    <a:bodyPr/>
                    <a:lstStyle/>
                    <a:p>
                      <a:pPr>
                        <a:spcAft>
                          <a:spcPts val="200"/>
                        </a:spcAft>
                      </a:pPr>
                      <a:r>
                        <a:rPr lang="el-GR" b="1" dirty="0" smtClean="0">
                          <a:solidFill>
                            <a:schemeClr val="tx1"/>
                          </a:solidFill>
                        </a:rPr>
                        <a:t>Υποψήφιος Α</a:t>
                      </a:r>
                    </a:p>
                    <a:p>
                      <a:pPr marL="285750" indent="-285750">
                        <a:spcAft>
                          <a:spcPts val="200"/>
                        </a:spcAft>
                        <a:buFont typeface="Arial" panose="020B0604020202020204" pitchFamily="34" charset="0"/>
                        <a:buChar char="•"/>
                      </a:pPr>
                      <a:r>
                        <a:rPr lang="el-GR" b="0" dirty="0" smtClean="0">
                          <a:solidFill>
                            <a:schemeClr val="tx1"/>
                          </a:solidFill>
                        </a:rPr>
                        <a:t>Ηλικία 2</a:t>
                      </a:r>
                      <a:r>
                        <a:rPr lang="en-GB" b="0" dirty="0" smtClean="0">
                          <a:solidFill>
                            <a:schemeClr val="tx1"/>
                          </a:solidFill>
                        </a:rPr>
                        <a:t>8</a:t>
                      </a:r>
                      <a:endParaRPr lang="el-GR" b="0" dirty="0" smtClean="0">
                        <a:solidFill>
                          <a:schemeClr val="tx1"/>
                        </a:solidFill>
                      </a:endParaRPr>
                    </a:p>
                    <a:p>
                      <a:pPr marL="285750" indent="-285750">
                        <a:spcAft>
                          <a:spcPts val="200"/>
                        </a:spcAft>
                        <a:buFont typeface="Arial" panose="020B0604020202020204" pitchFamily="34" charset="0"/>
                        <a:buChar char="•"/>
                      </a:pPr>
                      <a:r>
                        <a:rPr lang="el-GR" b="0" dirty="0" smtClean="0">
                          <a:solidFill>
                            <a:schemeClr val="tx1"/>
                          </a:solidFill>
                        </a:rPr>
                        <a:t>Απόφοιτος οικονομικών</a:t>
                      </a:r>
                      <a:r>
                        <a:rPr lang="el-GR" b="0" baseline="0" dirty="0" smtClean="0">
                          <a:solidFill>
                            <a:schemeClr val="tx1"/>
                          </a:solidFill>
                        </a:rPr>
                        <a:t> (Βαθμός πτυχίου: 8)</a:t>
                      </a:r>
                      <a:endParaRPr lang="en-GB" b="0" dirty="0">
                        <a:solidFill>
                          <a:schemeClr val="tx1"/>
                        </a:solidFill>
                      </a:endParaRPr>
                    </a:p>
                  </a:txBody>
                  <a:tcPr>
                    <a:solidFill>
                      <a:schemeClr val="bg2"/>
                    </a:solidFill>
                  </a:tcPr>
                </a:tc>
                <a:tc>
                  <a:txBody>
                    <a:bodyPr/>
                    <a:lstStyle/>
                    <a:p>
                      <a:pPr>
                        <a:spcAft>
                          <a:spcPts val="200"/>
                        </a:spcAft>
                      </a:pPr>
                      <a:r>
                        <a:rPr lang="el-GR" b="1" dirty="0" smtClean="0">
                          <a:solidFill>
                            <a:schemeClr val="tx1"/>
                          </a:solidFill>
                        </a:rPr>
                        <a:t>Υποψήφιος Β</a:t>
                      </a:r>
                    </a:p>
                    <a:p>
                      <a:pPr marL="285750" indent="-285750">
                        <a:spcAft>
                          <a:spcPts val="200"/>
                        </a:spcAft>
                        <a:buFont typeface="Arial" panose="020B0604020202020204" pitchFamily="34" charset="0"/>
                        <a:buChar char="•"/>
                      </a:pPr>
                      <a:r>
                        <a:rPr lang="el-GR" b="0" dirty="0" smtClean="0">
                          <a:solidFill>
                            <a:schemeClr val="tx1"/>
                          </a:solidFill>
                        </a:rPr>
                        <a:t>Ηλικία</a:t>
                      </a:r>
                      <a:r>
                        <a:rPr lang="el-GR" b="0" baseline="0" dirty="0" smtClean="0">
                          <a:solidFill>
                            <a:schemeClr val="tx1"/>
                          </a:solidFill>
                        </a:rPr>
                        <a:t> 2</a:t>
                      </a:r>
                      <a:r>
                        <a:rPr lang="en-GB" b="0" baseline="0" dirty="0" smtClean="0">
                          <a:solidFill>
                            <a:schemeClr val="tx1"/>
                          </a:solidFill>
                        </a:rPr>
                        <a:t>8</a:t>
                      </a:r>
                      <a:endParaRPr lang="el-GR" b="0" baseline="0" dirty="0" smtClean="0">
                        <a:solidFill>
                          <a:schemeClr val="tx1"/>
                        </a:solidFill>
                      </a:endParaRPr>
                    </a:p>
                    <a:p>
                      <a:pPr marL="285750" indent="-285750">
                        <a:spcAft>
                          <a:spcPts val="200"/>
                        </a:spcAft>
                        <a:buFont typeface="Arial" panose="020B0604020202020204" pitchFamily="34" charset="0"/>
                        <a:buChar char="•"/>
                      </a:pPr>
                      <a:r>
                        <a:rPr lang="el-GR" b="0" baseline="0" dirty="0" smtClean="0">
                          <a:solidFill>
                            <a:schemeClr val="tx1"/>
                          </a:solidFill>
                        </a:rPr>
                        <a:t>Απόφοιτος οικονομικών (Βαθμός πτυχίου: 6)</a:t>
                      </a:r>
                    </a:p>
                  </a:txBody>
                  <a:tcPr>
                    <a:solidFill>
                      <a:schemeClr val="bg2"/>
                    </a:solidFill>
                  </a:tcPr>
                </a:tc>
              </a:tr>
            </a:tbl>
          </a:graphicData>
        </a:graphic>
      </p:graphicFrame>
    </p:spTree>
    <p:extLst>
      <p:ext uri="{BB962C8B-B14F-4D97-AF65-F5344CB8AC3E}">
        <p14:creationId xmlns:p14="http://schemas.microsoft.com/office/powerpoint/2010/main" val="4104734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7886700" cy="574385"/>
          </a:xfrm>
        </p:spPr>
        <p:txBody>
          <a:bodyPr>
            <a:normAutofit/>
          </a:bodyPr>
          <a:lstStyle/>
          <a:p>
            <a:pPr algn="ctr"/>
            <a:r>
              <a:rPr lang="el-GR" sz="3200" dirty="0" smtClean="0"/>
              <a:t>Ποσότητα και ποιότητα της εκπαίδευσης</a:t>
            </a:r>
            <a:endParaRPr lang="en-GB" sz="3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cxnSp>
        <p:nvCxnSpPr>
          <p:cNvPr id="6" name="Straight Connector 5"/>
          <p:cNvCxnSpPr/>
          <p:nvPr/>
        </p:nvCxnSpPr>
        <p:spPr>
          <a:xfrm>
            <a:off x="1066800" y="1981200"/>
            <a:ext cx="0" cy="4000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1066800" y="5981700"/>
            <a:ext cx="6477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53409" y="1319967"/>
            <a:ext cx="1371600" cy="523220"/>
          </a:xfrm>
          <a:prstGeom prst="rect">
            <a:avLst/>
          </a:prstGeom>
          <a:noFill/>
        </p:spPr>
        <p:txBody>
          <a:bodyPr wrap="square" rtlCol="0">
            <a:spAutoFit/>
          </a:bodyPr>
          <a:lstStyle/>
          <a:p>
            <a:r>
              <a:rPr lang="el-GR" sz="1400" b="1" dirty="0" smtClean="0"/>
              <a:t>Ποιότητα της εκπαίδευσης</a:t>
            </a:r>
            <a:endParaRPr lang="en-GB" sz="1400" b="1" dirty="0"/>
          </a:p>
        </p:txBody>
      </p:sp>
      <p:sp>
        <p:nvSpPr>
          <p:cNvPr id="13" name="TextBox 12"/>
          <p:cNvSpPr txBox="1"/>
          <p:nvPr/>
        </p:nvSpPr>
        <p:spPr>
          <a:xfrm>
            <a:off x="7696200" y="5645806"/>
            <a:ext cx="1219200" cy="523220"/>
          </a:xfrm>
          <a:prstGeom prst="rect">
            <a:avLst/>
          </a:prstGeom>
          <a:noFill/>
        </p:spPr>
        <p:txBody>
          <a:bodyPr wrap="square" rtlCol="0">
            <a:spAutoFit/>
          </a:bodyPr>
          <a:lstStyle/>
          <a:p>
            <a:r>
              <a:rPr lang="el-GR" sz="1400" b="1" dirty="0" smtClean="0"/>
              <a:t>Ποσότητα της εκπαίδευσης</a:t>
            </a:r>
            <a:endParaRPr lang="en-GB" sz="1400" b="1" dirty="0"/>
          </a:p>
        </p:txBody>
      </p:sp>
      <p:sp>
        <p:nvSpPr>
          <p:cNvPr id="25" name="Down Arrow 24"/>
          <p:cNvSpPr/>
          <p:nvPr/>
        </p:nvSpPr>
        <p:spPr>
          <a:xfrm rot="10800000">
            <a:off x="3463389" y="1777549"/>
            <a:ext cx="484632" cy="1575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Down Arrow 25"/>
          <p:cNvSpPr/>
          <p:nvPr/>
        </p:nvSpPr>
        <p:spPr>
          <a:xfrm rot="16200000">
            <a:off x="5518404" y="3962343"/>
            <a:ext cx="438912" cy="1722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Down Arrow 26"/>
          <p:cNvSpPr/>
          <p:nvPr/>
        </p:nvSpPr>
        <p:spPr>
          <a:xfrm rot="14168220">
            <a:off x="5135205" y="2449329"/>
            <a:ext cx="476250" cy="17541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6172200" y="2425480"/>
            <a:ext cx="1136890" cy="461665"/>
          </a:xfrm>
          <a:prstGeom prst="rect">
            <a:avLst/>
          </a:prstGeom>
          <a:noFill/>
        </p:spPr>
        <p:txBody>
          <a:bodyPr wrap="square" rtlCol="0">
            <a:spAutoFit/>
          </a:bodyPr>
          <a:lstStyle/>
          <a:p>
            <a:r>
              <a:rPr lang="el-GR" sz="1200" dirty="0" smtClean="0"/>
              <a:t>Ισχυρότερο σήμα</a:t>
            </a:r>
            <a:endParaRPr lang="en-GB" sz="1200" dirty="0"/>
          </a:p>
        </p:txBody>
      </p:sp>
      <p:sp>
        <p:nvSpPr>
          <p:cNvPr id="29" name="TextBox 28"/>
          <p:cNvSpPr txBox="1"/>
          <p:nvPr/>
        </p:nvSpPr>
        <p:spPr>
          <a:xfrm>
            <a:off x="3352800" y="1228586"/>
            <a:ext cx="1056736" cy="461665"/>
          </a:xfrm>
          <a:prstGeom prst="rect">
            <a:avLst/>
          </a:prstGeom>
          <a:noFill/>
        </p:spPr>
        <p:txBody>
          <a:bodyPr wrap="square" rtlCol="0">
            <a:spAutoFit/>
          </a:bodyPr>
          <a:lstStyle/>
          <a:p>
            <a:r>
              <a:rPr lang="el-GR" sz="1200" dirty="0" smtClean="0"/>
              <a:t>Ισχυρότερο σήμα</a:t>
            </a:r>
            <a:endParaRPr lang="en-GB" sz="1200" dirty="0"/>
          </a:p>
        </p:txBody>
      </p:sp>
      <p:sp>
        <p:nvSpPr>
          <p:cNvPr id="30" name="TextBox 29"/>
          <p:cNvSpPr txBox="1"/>
          <p:nvPr/>
        </p:nvSpPr>
        <p:spPr>
          <a:xfrm>
            <a:off x="6780722" y="4546742"/>
            <a:ext cx="1056736" cy="461665"/>
          </a:xfrm>
          <a:prstGeom prst="rect">
            <a:avLst/>
          </a:prstGeom>
          <a:noFill/>
        </p:spPr>
        <p:txBody>
          <a:bodyPr wrap="square" rtlCol="0">
            <a:spAutoFit/>
          </a:bodyPr>
          <a:lstStyle/>
          <a:p>
            <a:r>
              <a:rPr lang="el-GR" sz="1200" dirty="0" smtClean="0"/>
              <a:t>Ισχυρότερο σήμα</a:t>
            </a:r>
            <a:endParaRPr lang="en-GB" sz="1200" dirty="0"/>
          </a:p>
        </p:txBody>
      </p:sp>
    </p:spTree>
    <p:extLst>
      <p:ext uri="{BB962C8B-B14F-4D97-AF65-F5344CB8AC3E}">
        <p14:creationId xmlns:p14="http://schemas.microsoft.com/office/powerpoint/2010/main" val="1101296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latin typeface="+mn-lt"/>
              </a:rPr>
              <a:t>Η κεντρική ιδέα</a:t>
            </a:r>
            <a:endParaRPr lang="en-GB" dirty="0">
              <a:latin typeface="+mn-lt"/>
            </a:endParaRPr>
          </a:p>
        </p:txBody>
      </p:sp>
      <p:sp>
        <p:nvSpPr>
          <p:cNvPr id="3" name="Content Placeholder 2"/>
          <p:cNvSpPr>
            <a:spLocks noGrp="1"/>
          </p:cNvSpPr>
          <p:nvPr>
            <p:ph idx="1"/>
          </p:nvPr>
        </p:nvSpPr>
        <p:spPr/>
        <p:txBody>
          <a:bodyPr>
            <a:normAutofit/>
          </a:bodyPr>
          <a:lstStyle/>
          <a:p>
            <a:pPr algn="just">
              <a:lnSpc>
                <a:spcPct val="150000"/>
              </a:lnSpc>
              <a:spcAft>
                <a:spcPts val="600"/>
              </a:spcAft>
            </a:pPr>
            <a:r>
              <a:rPr lang="el-GR" sz="2600" dirty="0" smtClean="0"/>
              <a:t>Η εκπαίδευση δεν έχει τόσο σημαντική επίδραση στην παραγωγικότητα του εργαζόμενου, όμως τα ικανά-παραγωγικά άτομα αποκτούν υψηλά επίπεδα εκπαίδευσης έτσι ώστε να σηματοδοτήσουν στους εργοδότες ότι είναι εν δυνάμει ικανοί-παραγωγικοί εργαζόμενοι.</a:t>
            </a:r>
            <a:endParaRPr lang="en-GB" sz="2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461801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082674"/>
          </a:xfrm>
        </p:spPr>
        <p:txBody>
          <a:bodyPr/>
          <a:lstStyle/>
          <a:p>
            <a:r>
              <a:rPr lang="el-GR" dirty="0" smtClean="0">
                <a:latin typeface="+mn-lt"/>
              </a:rPr>
              <a:t>Θεωρία ανθρώπινου κεφαλαίου και θεωρία σηματοδότησης</a:t>
            </a:r>
            <a:endParaRPr lang="en-GB" dirty="0">
              <a:latin typeface="+mn-lt"/>
            </a:endParaRPr>
          </a:p>
        </p:txBody>
      </p:sp>
      <p:sp>
        <p:nvSpPr>
          <p:cNvPr id="3" name="Text Placeholder 2"/>
          <p:cNvSpPr>
            <a:spLocks noGrp="1"/>
          </p:cNvSpPr>
          <p:nvPr>
            <p:ph type="body" idx="1"/>
          </p:nvPr>
        </p:nvSpPr>
        <p:spPr>
          <a:xfrm>
            <a:off x="629842" y="1681163"/>
            <a:ext cx="3868340" cy="604837"/>
          </a:xfrm>
        </p:spPr>
        <p:txBody>
          <a:bodyPr/>
          <a:lstStyle/>
          <a:p>
            <a:r>
              <a:rPr lang="el-GR" dirty="0" smtClean="0"/>
              <a:t>Θεωρία ανθρώπινου κεφαλαίου</a:t>
            </a:r>
            <a:endParaRPr lang="en-GB" dirty="0"/>
          </a:p>
        </p:txBody>
      </p:sp>
      <p:sp>
        <p:nvSpPr>
          <p:cNvPr id="4" name="Content Placeholder 3"/>
          <p:cNvSpPr>
            <a:spLocks noGrp="1"/>
          </p:cNvSpPr>
          <p:nvPr>
            <p:ph sz="half" idx="2"/>
          </p:nvPr>
        </p:nvSpPr>
        <p:spPr>
          <a:xfrm>
            <a:off x="629842" y="2475781"/>
            <a:ext cx="3868340" cy="1410419"/>
          </a:xfrm>
        </p:spPr>
        <p:txBody>
          <a:bodyPr/>
          <a:lstStyle/>
          <a:p>
            <a:pPr algn="just">
              <a:lnSpc>
                <a:spcPct val="100000"/>
              </a:lnSpc>
            </a:pPr>
            <a:r>
              <a:rPr lang="el-GR" dirty="0" smtClean="0"/>
              <a:t>Η Μαρία έχει τελειώσει το Χάρβαρντ. Σίγουρα θα έχει μάθει πολλά χρήσιμα πράγματα εκεί. Ας την προσλάβουμε!</a:t>
            </a:r>
            <a:endParaRPr lang="en-GB" dirty="0"/>
          </a:p>
        </p:txBody>
      </p:sp>
      <p:sp>
        <p:nvSpPr>
          <p:cNvPr id="5" name="Text Placeholder 4"/>
          <p:cNvSpPr>
            <a:spLocks noGrp="1"/>
          </p:cNvSpPr>
          <p:nvPr>
            <p:ph type="body" sz="quarter" idx="3"/>
          </p:nvPr>
        </p:nvSpPr>
        <p:spPr>
          <a:xfrm>
            <a:off x="4629150" y="1681163"/>
            <a:ext cx="3887391" cy="604837"/>
          </a:xfrm>
        </p:spPr>
        <p:txBody>
          <a:bodyPr/>
          <a:lstStyle/>
          <a:p>
            <a:r>
              <a:rPr lang="el-GR" dirty="0" smtClean="0"/>
              <a:t>Θεωρία σηματοδότησης</a:t>
            </a:r>
            <a:endParaRPr lang="en-GB" dirty="0"/>
          </a:p>
        </p:txBody>
      </p:sp>
      <p:sp>
        <p:nvSpPr>
          <p:cNvPr id="6" name="Content Placeholder 5"/>
          <p:cNvSpPr>
            <a:spLocks noGrp="1"/>
          </p:cNvSpPr>
          <p:nvPr>
            <p:ph sz="quarter" idx="4"/>
          </p:nvPr>
        </p:nvSpPr>
        <p:spPr>
          <a:xfrm>
            <a:off x="4629150" y="2475781"/>
            <a:ext cx="3887391" cy="1334219"/>
          </a:xfrm>
        </p:spPr>
        <p:txBody>
          <a:bodyPr>
            <a:normAutofit fontScale="92500" lnSpcReduction="10000"/>
          </a:bodyPr>
          <a:lstStyle/>
          <a:p>
            <a:pPr algn="just">
              <a:lnSpc>
                <a:spcPct val="110000"/>
              </a:lnSpc>
            </a:pPr>
            <a:r>
              <a:rPr lang="el-GR" dirty="0" smtClean="0"/>
              <a:t>Η Μαρία έχει τελειώσει το Χάρβαρντ. Σίγουρα θα πρέπει να είναι πολύ ικανή. Ας την προσλάβουμε!</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27</a:t>
            </a:fld>
            <a:endParaRPr lang="en-US"/>
          </a:p>
        </p:txBody>
      </p:sp>
      <p:sp>
        <p:nvSpPr>
          <p:cNvPr id="9" name="TextBox 8"/>
          <p:cNvSpPr txBox="1"/>
          <p:nvPr/>
        </p:nvSpPr>
        <p:spPr>
          <a:xfrm>
            <a:off x="914400" y="4724400"/>
            <a:ext cx="7239000" cy="1200329"/>
          </a:xfrm>
          <a:prstGeom prst="rect">
            <a:avLst/>
          </a:prstGeom>
          <a:noFill/>
        </p:spPr>
        <p:txBody>
          <a:bodyPr wrap="square" rtlCol="0">
            <a:spAutoFit/>
          </a:bodyPr>
          <a:lstStyle/>
          <a:p>
            <a:pPr marL="285750" indent="-285750" algn="ctr">
              <a:lnSpc>
                <a:spcPct val="150000"/>
              </a:lnSpc>
              <a:buFontTx/>
              <a:buChar char="-"/>
            </a:pPr>
            <a:r>
              <a:rPr lang="el-GR" dirty="0" smtClean="0"/>
              <a:t>Τι από τα δύο ισχύει στην πράξη;</a:t>
            </a:r>
          </a:p>
          <a:p>
            <a:pPr marL="285750" indent="-285750" algn="ctr">
              <a:lnSpc>
                <a:spcPct val="150000"/>
              </a:lnSpc>
              <a:buFontTx/>
              <a:buChar char="-"/>
            </a:pPr>
            <a:r>
              <a:rPr lang="el-GR" dirty="0" smtClean="0"/>
              <a:t>Έχει σημασία για τη Μαρία;</a:t>
            </a:r>
          </a:p>
          <a:p>
            <a:pPr algn="ctr"/>
            <a:endParaRPr lang="en-GB" dirty="0"/>
          </a:p>
        </p:txBody>
      </p:sp>
    </p:spTree>
    <p:extLst>
      <p:ext uri="{BB962C8B-B14F-4D97-AF65-F5344CB8AC3E}">
        <p14:creationId xmlns:p14="http://schemas.microsoft.com/office/powerpoint/2010/main" val="1656919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39774"/>
          </a:xfrm>
        </p:spPr>
        <p:txBody>
          <a:bodyPr/>
          <a:lstStyle/>
          <a:p>
            <a:pPr algn="ctr"/>
            <a:r>
              <a:rPr lang="el-GR" dirty="0" smtClean="0">
                <a:latin typeface="+mn-lt"/>
              </a:rPr>
              <a:t>Ανθρώπινο κεφάλαιο &amp;</a:t>
            </a:r>
            <a:r>
              <a:rPr lang="en-GB" dirty="0" smtClean="0">
                <a:latin typeface="+mn-lt"/>
              </a:rPr>
              <a:t> </a:t>
            </a:r>
            <a:r>
              <a:rPr lang="el-GR" dirty="0" smtClean="0">
                <a:latin typeface="+mn-lt"/>
              </a:rPr>
              <a:t>σηματοδότηση</a:t>
            </a:r>
            <a:endParaRPr lang="en-GB"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
        <p:nvSpPr>
          <p:cNvPr id="5" name="Rectangle 4"/>
          <p:cNvSpPr/>
          <p:nvPr/>
        </p:nvSpPr>
        <p:spPr>
          <a:xfrm>
            <a:off x="1066800" y="35814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Εκπαίδευση</a:t>
            </a:r>
            <a:endParaRPr lang="en-GB" dirty="0"/>
          </a:p>
        </p:txBody>
      </p:sp>
      <p:sp>
        <p:nvSpPr>
          <p:cNvPr id="6" name="Curved Up Arrow 5"/>
          <p:cNvSpPr/>
          <p:nvPr/>
        </p:nvSpPr>
        <p:spPr>
          <a:xfrm>
            <a:off x="1600200" y="4572000"/>
            <a:ext cx="6172200" cy="106680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Curved Down Arrow 6"/>
          <p:cNvSpPr/>
          <p:nvPr/>
        </p:nvSpPr>
        <p:spPr>
          <a:xfrm>
            <a:off x="1600200" y="2209800"/>
            <a:ext cx="6172200" cy="9906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Rectangle 7"/>
          <p:cNvSpPr/>
          <p:nvPr/>
        </p:nvSpPr>
        <p:spPr>
          <a:xfrm>
            <a:off x="6762750" y="35814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Μισθοί</a:t>
            </a:r>
            <a:endParaRPr lang="en-GB" dirty="0"/>
          </a:p>
        </p:txBody>
      </p:sp>
      <p:sp>
        <p:nvSpPr>
          <p:cNvPr id="9" name="Plus 8"/>
          <p:cNvSpPr/>
          <p:nvPr/>
        </p:nvSpPr>
        <p:spPr>
          <a:xfrm>
            <a:off x="4223349" y="4686300"/>
            <a:ext cx="914400" cy="8382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lus 9"/>
          <p:cNvSpPr/>
          <p:nvPr/>
        </p:nvSpPr>
        <p:spPr>
          <a:xfrm>
            <a:off x="4229100" y="2419350"/>
            <a:ext cx="914400" cy="8382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124200" y="1480727"/>
            <a:ext cx="3124200" cy="646331"/>
          </a:xfrm>
          <a:prstGeom prst="rect">
            <a:avLst/>
          </a:prstGeom>
          <a:noFill/>
        </p:spPr>
        <p:txBody>
          <a:bodyPr wrap="square" rtlCol="0">
            <a:spAutoFit/>
          </a:bodyPr>
          <a:lstStyle/>
          <a:p>
            <a:pPr algn="ctr"/>
            <a:r>
              <a:rPr lang="el-GR" dirty="0" smtClean="0"/>
              <a:t>Αξιόπιστο σήμα της παραγωγικότητας του ατόμου</a:t>
            </a:r>
            <a:endParaRPr lang="en-GB" dirty="0"/>
          </a:p>
        </p:txBody>
      </p:sp>
      <p:sp>
        <p:nvSpPr>
          <p:cNvPr id="12" name="TextBox 11"/>
          <p:cNvSpPr txBox="1"/>
          <p:nvPr/>
        </p:nvSpPr>
        <p:spPr>
          <a:xfrm>
            <a:off x="3124200" y="5820241"/>
            <a:ext cx="2996601" cy="369332"/>
          </a:xfrm>
          <a:prstGeom prst="rect">
            <a:avLst/>
          </a:prstGeom>
          <a:noFill/>
        </p:spPr>
        <p:txBody>
          <a:bodyPr wrap="square" rtlCol="0">
            <a:spAutoFit/>
          </a:bodyPr>
          <a:lstStyle/>
          <a:p>
            <a:pPr algn="ctr"/>
            <a:r>
              <a:rPr lang="el-GR" dirty="0" smtClean="0"/>
              <a:t>Αύξηση της παραγωγικότητας</a:t>
            </a:r>
            <a:endParaRPr lang="en-GB" dirty="0"/>
          </a:p>
        </p:txBody>
      </p:sp>
    </p:spTree>
    <p:extLst>
      <p:ext uri="{BB962C8B-B14F-4D97-AF65-F5344CB8AC3E}">
        <p14:creationId xmlns:p14="http://schemas.microsoft.com/office/powerpoint/2010/main" val="33689196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a:latin typeface="+mn-lt"/>
              </a:rPr>
              <a:t>Ανθρώπινο κεφάλαιο </a:t>
            </a:r>
            <a:r>
              <a:rPr lang="el-GR" dirty="0" smtClean="0">
                <a:latin typeface="+mn-lt"/>
              </a:rPr>
              <a:t>&amp;</a:t>
            </a:r>
            <a:r>
              <a:rPr lang="en-GB" dirty="0" smtClean="0">
                <a:latin typeface="+mn-lt"/>
              </a:rPr>
              <a:t> </a:t>
            </a:r>
            <a:r>
              <a:rPr lang="el-GR" dirty="0">
                <a:latin typeface="+mn-lt"/>
              </a:rPr>
              <a:t>σηματοδότηση</a:t>
            </a:r>
            <a:endParaRPr lang="en-GB" dirty="0">
              <a:latin typeface="+mn-lt"/>
            </a:endParaRPr>
          </a:p>
        </p:txBody>
      </p:sp>
      <p:sp>
        <p:nvSpPr>
          <p:cNvPr id="3" name="Content Placeholder 2"/>
          <p:cNvSpPr>
            <a:spLocks noGrp="1"/>
          </p:cNvSpPr>
          <p:nvPr>
            <p:ph idx="1"/>
          </p:nvPr>
        </p:nvSpPr>
        <p:spPr>
          <a:xfrm>
            <a:off x="628650" y="1447800"/>
            <a:ext cx="7886700" cy="5029200"/>
          </a:xfrm>
        </p:spPr>
        <p:txBody>
          <a:bodyPr>
            <a:noAutofit/>
          </a:bodyPr>
          <a:lstStyle/>
          <a:p>
            <a:pPr algn="just">
              <a:lnSpc>
                <a:spcPct val="110000"/>
              </a:lnSpc>
              <a:spcAft>
                <a:spcPts val="600"/>
              </a:spcAft>
            </a:pPr>
            <a:r>
              <a:rPr lang="el-GR" sz="2200" dirty="0" smtClean="0"/>
              <a:t>Μεικτά ευρήματα όσον αφορά την εμπειρική τεκμηρίωση της «σηματοδοτικής» διάστασης της εκπαίδευσης.</a:t>
            </a:r>
          </a:p>
          <a:p>
            <a:pPr algn="just">
              <a:lnSpc>
                <a:spcPct val="110000"/>
              </a:lnSpc>
              <a:spcAft>
                <a:spcPts val="600"/>
              </a:spcAft>
            </a:pPr>
            <a:r>
              <a:rPr lang="el-GR" sz="2200" dirty="0" smtClean="0"/>
              <a:t>Πιο πειστικά ευρήματα όσον αφορά την παραγωγική διάσταση της εκπαίδευσης (πχ. </a:t>
            </a:r>
            <a:r>
              <a:rPr lang="el-GR" sz="2200" dirty="0"/>
              <a:t>μ</a:t>
            </a:r>
            <a:r>
              <a:rPr lang="el-GR" sz="2200" dirty="0" smtClean="0"/>
              <a:t>ελέτες με μονοζυγωτικά δίδυμα).</a:t>
            </a:r>
          </a:p>
          <a:p>
            <a:pPr algn="just">
              <a:lnSpc>
                <a:spcPct val="110000"/>
              </a:lnSpc>
              <a:spcAft>
                <a:spcPts val="600"/>
              </a:spcAft>
            </a:pPr>
            <a:r>
              <a:rPr lang="el-GR" sz="2200" b="1" dirty="0" smtClean="0"/>
              <a:t>Παρολαυτά</a:t>
            </a:r>
            <a:r>
              <a:rPr lang="el-GR" sz="2200" dirty="0" smtClean="0"/>
              <a:t>, </a:t>
            </a:r>
            <a:r>
              <a:rPr lang="el-GR" sz="2200" u="sng" dirty="0" smtClean="0"/>
              <a:t>συναίνεση</a:t>
            </a:r>
            <a:r>
              <a:rPr lang="el-GR" sz="2200" dirty="0" smtClean="0"/>
              <a:t> ότι στην πρακτική τους εφαρμογή οι δύο προσεγγίσεις δεν είναι αναγκαστικά ανταγωνιστικές αλλά δρουν μάλλον με συμπληρωματικό τρόπο.</a:t>
            </a:r>
          </a:p>
          <a:p>
            <a:pPr algn="just">
              <a:lnSpc>
                <a:spcPct val="110000"/>
              </a:lnSpc>
              <a:spcAft>
                <a:spcPts val="600"/>
              </a:spcAft>
            </a:pPr>
            <a:r>
              <a:rPr lang="el-GR" sz="2200" dirty="0" smtClean="0"/>
              <a:t>Δηλαδή, η οικονομική αξία της εκπαίδευσης για τα άτομα είναι διττή:</a:t>
            </a:r>
          </a:p>
          <a:p>
            <a:pPr lvl="1" algn="just">
              <a:lnSpc>
                <a:spcPct val="110000"/>
              </a:lnSpc>
              <a:spcAft>
                <a:spcPts val="600"/>
              </a:spcAft>
            </a:pPr>
            <a:r>
              <a:rPr lang="el-GR" sz="1900" dirty="0" smtClean="0"/>
              <a:t>Αύξηση της παραγωγικότητας</a:t>
            </a:r>
          </a:p>
          <a:p>
            <a:pPr lvl="1" algn="just">
              <a:lnSpc>
                <a:spcPct val="110000"/>
              </a:lnSpc>
              <a:spcAft>
                <a:spcPts val="600"/>
              </a:spcAft>
            </a:pPr>
            <a:r>
              <a:rPr lang="el-GR" sz="1900" dirty="0" smtClean="0"/>
              <a:t>Αξιόπιστο «σήμα» προς δυνητικούς εργοδότες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140824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smtClean="0"/>
              <a:t>Η συνάρτηση αμοιβών</a:t>
            </a:r>
            <a:r>
              <a:rPr lang="en-GB" dirty="0" smtClean="0"/>
              <a:t> </a:t>
            </a:r>
            <a:r>
              <a:rPr lang="el-GR" dirty="0" smtClean="0"/>
              <a:t>του </a:t>
            </a:r>
            <a:r>
              <a:rPr lang="en-GB" dirty="0" smtClean="0"/>
              <a:t>Mincer</a:t>
            </a:r>
            <a:endParaRPr lang="en-GB" dirty="0"/>
          </a:p>
        </p:txBody>
      </p:sp>
      <p:sp>
        <p:nvSpPr>
          <p:cNvPr id="3" name="Content Placeholder 2"/>
          <p:cNvSpPr>
            <a:spLocks noGrp="1"/>
          </p:cNvSpPr>
          <p:nvPr>
            <p:ph idx="1"/>
          </p:nvPr>
        </p:nvSpPr>
        <p:spPr>
          <a:xfrm>
            <a:off x="628650" y="1380226"/>
            <a:ext cx="7886700" cy="5096774"/>
          </a:xfrm>
        </p:spPr>
        <p:txBody>
          <a:bodyPr>
            <a:normAutofit fontScale="25000" lnSpcReduction="20000"/>
          </a:bodyPr>
          <a:lstStyle/>
          <a:p>
            <a:pPr algn="just">
              <a:lnSpc>
                <a:spcPct val="170000"/>
              </a:lnSpc>
            </a:pPr>
            <a:r>
              <a:rPr lang="el-GR" sz="6400" dirty="0" smtClean="0"/>
              <a:t>Το 1974 ο </a:t>
            </a:r>
            <a:r>
              <a:rPr lang="en-GB" sz="6400" dirty="0" smtClean="0"/>
              <a:t>Mincer </a:t>
            </a:r>
            <a:r>
              <a:rPr lang="el-GR" sz="6400" dirty="0" smtClean="0"/>
              <a:t>εισήγαγε τη χρήση μιας απλής συνάρτησης αμοιβών μέσω της οποίας μπορεί να μετρηθεί η ιδιωτική απόδοση της εκπαίδευσης.</a:t>
            </a:r>
            <a:endParaRPr lang="en-GB" sz="6400" dirty="0" smtClean="0"/>
          </a:p>
          <a:p>
            <a:pPr algn="just">
              <a:lnSpc>
                <a:spcPct val="170000"/>
              </a:lnSpc>
            </a:pPr>
            <a:r>
              <a:rPr lang="el-GR" sz="6400" dirty="0"/>
              <a:t>Ο Mincer που θεωρείται πατέρας των σύγχρονων οικονομικών της εργασίας είχε τεράστια συμβολή και στα οικονομικά της εκπαίδευσης </a:t>
            </a:r>
            <a:r>
              <a:rPr lang="el-GR" sz="6400" dirty="0" smtClean="0"/>
              <a:t>(υπάρχει αρκετή αλληλοκάλυψη ανάμεσα στα δύο πεδία), όπου </a:t>
            </a:r>
            <a:r>
              <a:rPr lang="el-GR" sz="6400" dirty="0"/>
              <a:t>έπαιξε καθοριστικό ρόλο στην εμπειρική τεκμηρίωση της θεωρίας του ανθρώπινου </a:t>
            </a:r>
            <a:r>
              <a:rPr lang="el-GR" sz="6400" dirty="0" smtClean="0"/>
              <a:t>κεφαλαίου.</a:t>
            </a:r>
            <a:endParaRPr lang="en-GB" sz="6400" dirty="0" smtClean="0"/>
          </a:p>
          <a:p>
            <a:pPr algn="just">
              <a:lnSpc>
                <a:spcPct val="170000"/>
              </a:lnSpc>
            </a:pPr>
            <a:r>
              <a:rPr lang="en-GB" sz="6400" dirty="0" smtClean="0"/>
              <a:t>H </a:t>
            </a:r>
            <a:r>
              <a:rPr lang="el-GR" sz="6400" dirty="0" smtClean="0"/>
              <a:t>συνάρτηση του </a:t>
            </a:r>
            <a:r>
              <a:rPr lang="en-GB" sz="6400" dirty="0"/>
              <a:t>Mincer </a:t>
            </a:r>
            <a:r>
              <a:rPr lang="en-GB" sz="6400" dirty="0" smtClean="0"/>
              <a:t>(‘Mincer </a:t>
            </a:r>
            <a:r>
              <a:rPr lang="en-GB" sz="6400" dirty="0"/>
              <a:t>earnings </a:t>
            </a:r>
            <a:r>
              <a:rPr lang="en-GB" sz="6400" dirty="0" smtClean="0"/>
              <a:t>function’ ή ‘Mincer equation’) </a:t>
            </a:r>
            <a:r>
              <a:rPr lang="el-GR" sz="6400" dirty="0" smtClean="0"/>
              <a:t>θεωρείται από πολλούς ως η πιο συχνά χρησιμοποιούμενη συνάρτηση στα εμπειρικά οικονομικά με αμέτρητες εφαρμογές στα οικονομικά της εκπαίδευσης, στα οικονομικά της εργασίας αλλά και στη μελέτη των μισθολογικών ανισοτήτων και διακρίσεων (πχ. έμφυλες και φυλετικές διακρίσεις στην αγορά εργασίας).</a:t>
            </a:r>
          </a:p>
          <a:p>
            <a:pPr algn="just">
              <a:lnSpc>
                <a:spcPct val="170000"/>
              </a:lnSpc>
            </a:pPr>
            <a:r>
              <a:rPr lang="el-GR" sz="6400" dirty="0" smtClean="0"/>
              <a:t>Περιέχει σημαντική πληροφόρηση τόσο για τους σχεδιαστές της εκπαιδευτικής πολιτικής (προσδοκώμενη απόδοση της επένδυσης σε εκπαίδευση) όσο και στα μεμονωμένα άτομα.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487608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ctr"/>
            <a:r>
              <a:rPr lang="el-GR" dirty="0" smtClean="0">
                <a:latin typeface="+mn-lt"/>
              </a:rPr>
              <a:t>Ανθρώπινο κεφάλαιο &amp; σηματοδότηση</a:t>
            </a:r>
            <a:endParaRPr lang="en-GB" dirty="0">
              <a:latin typeface="+mn-lt"/>
            </a:endParaRPr>
          </a:p>
        </p:txBody>
      </p:sp>
      <p:sp>
        <p:nvSpPr>
          <p:cNvPr id="3" name="Content Placeholder 2"/>
          <p:cNvSpPr>
            <a:spLocks noGrp="1"/>
          </p:cNvSpPr>
          <p:nvPr>
            <p:ph idx="1"/>
          </p:nvPr>
        </p:nvSpPr>
        <p:spPr/>
        <p:txBody>
          <a:bodyPr>
            <a:normAutofit/>
          </a:bodyPr>
          <a:lstStyle/>
          <a:p>
            <a:pPr algn="just">
              <a:lnSpc>
                <a:spcPct val="120000"/>
              </a:lnSpc>
              <a:spcAft>
                <a:spcPts val="1200"/>
              </a:spcAft>
            </a:pPr>
            <a:r>
              <a:rPr lang="el-GR" sz="2400" dirty="0" smtClean="0"/>
              <a:t>Τέλος είναι σημαντικό να αναφερθεί ότι και </a:t>
            </a:r>
            <a:r>
              <a:rPr lang="el-GR" sz="2400" dirty="0"/>
              <a:t>οι δύο προσεγγίσεις αναγνωρίζουν </a:t>
            </a:r>
            <a:r>
              <a:rPr lang="el-GR" sz="2400" dirty="0" smtClean="0"/>
              <a:t>την ύπαρξη συλλογικού οφέλους από </a:t>
            </a:r>
            <a:r>
              <a:rPr lang="el-GR" sz="2400" dirty="0"/>
              <a:t>την </a:t>
            </a:r>
            <a:r>
              <a:rPr lang="el-GR" sz="2400" dirty="0" smtClean="0"/>
              <a:t>εκπαίδευση:</a:t>
            </a:r>
            <a:endParaRPr lang="el-GR" sz="2400" dirty="0"/>
          </a:p>
          <a:p>
            <a:pPr lvl="1" algn="just">
              <a:lnSpc>
                <a:spcPct val="120000"/>
              </a:lnSpc>
              <a:spcAft>
                <a:spcPts val="1200"/>
              </a:spcAft>
            </a:pPr>
            <a:r>
              <a:rPr lang="el-GR" sz="2400" dirty="0"/>
              <a:t>Ανάπτυξη </a:t>
            </a:r>
            <a:r>
              <a:rPr lang="el-GR" sz="2400" dirty="0" smtClean="0"/>
              <a:t>ανθρώπινου </a:t>
            </a:r>
            <a:r>
              <a:rPr lang="el-GR" sz="2400" dirty="0"/>
              <a:t>κεφαλαίου της </a:t>
            </a:r>
            <a:r>
              <a:rPr lang="el-GR" sz="2400" dirty="0" smtClean="0"/>
              <a:t>οικονομίας</a:t>
            </a:r>
            <a:r>
              <a:rPr lang="el-GR" sz="2400" dirty="0"/>
              <a:t> </a:t>
            </a:r>
            <a:r>
              <a:rPr lang="el-GR" sz="2400" dirty="0" smtClean="0"/>
              <a:t>(ΘΑΚ).</a:t>
            </a:r>
            <a:endParaRPr lang="el-GR" sz="2400" dirty="0"/>
          </a:p>
          <a:p>
            <a:pPr lvl="1" algn="just">
              <a:lnSpc>
                <a:spcPct val="120000"/>
              </a:lnSpc>
              <a:spcAft>
                <a:spcPts val="1200"/>
              </a:spcAft>
            </a:pPr>
            <a:r>
              <a:rPr lang="el-GR" sz="2400" dirty="0" smtClean="0"/>
              <a:t>Αποτελεσματική αντιστοίχιση των προσόντων/ δεξιοτήτων των ατόμων με τις ανάγκες της αγοράς εργασίας (ΘΣ).</a:t>
            </a:r>
            <a:endParaRPr lang="el-GR" sz="2400" dirty="0"/>
          </a:p>
          <a:p>
            <a:pPr algn="just"/>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1542846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839" y="2209800"/>
            <a:ext cx="7886700" cy="2200276"/>
          </a:xfrm>
          <a:solidFill>
            <a:schemeClr val="bg2">
              <a:lumMod val="75000"/>
            </a:schemeClr>
          </a:solidFill>
        </p:spPr>
        <p:txBody>
          <a:bodyPr/>
          <a:lstStyle/>
          <a:p>
            <a:pPr algn="ctr"/>
            <a:r>
              <a:rPr lang="el-GR" dirty="0" smtClean="0"/>
              <a:t>Δημόσιες δαπάνες εκπαίδευσης</a:t>
            </a:r>
            <a:br>
              <a:rPr lang="el-GR" dirty="0" smtClean="0"/>
            </a:b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36134969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3713"/>
            <a:ext cx="7886700" cy="659574"/>
          </a:xfrm>
        </p:spPr>
        <p:txBody>
          <a:bodyPr>
            <a:normAutofit/>
          </a:bodyPr>
          <a:lstStyle/>
          <a:p>
            <a:pPr algn="ctr"/>
            <a:r>
              <a:rPr lang="el-GR" dirty="0" smtClean="0">
                <a:latin typeface="+mn-lt"/>
              </a:rPr>
              <a:t>Εισαγωγ</a:t>
            </a:r>
            <a:r>
              <a:rPr lang="el-GR" dirty="0">
                <a:latin typeface="+mn-lt"/>
              </a:rPr>
              <a:t>ή</a:t>
            </a:r>
            <a:endParaRPr lang="en-GB" dirty="0">
              <a:latin typeface="+mn-lt"/>
            </a:endParaRPr>
          </a:p>
        </p:txBody>
      </p:sp>
      <p:sp>
        <p:nvSpPr>
          <p:cNvPr id="3" name="Content Placeholder 2"/>
          <p:cNvSpPr>
            <a:spLocks noGrp="1"/>
          </p:cNvSpPr>
          <p:nvPr>
            <p:ph idx="1"/>
          </p:nvPr>
        </p:nvSpPr>
        <p:spPr>
          <a:xfrm>
            <a:off x="533400" y="1447800"/>
            <a:ext cx="7886700" cy="4419600"/>
          </a:xfrm>
        </p:spPr>
        <p:txBody>
          <a:bodyPr>
            <a:noAutofit/>
          </a:bodyPr>
          <a:lstStyle/>
          <a:p>
            <a:pPr algn="just">
              <a:lnSpc>
                <a:spcPct val="110000"/>
              </a:lnSpc>
              <a:spcAft>
                <a:spcPts val="450"/>
              </a:spcAft>
            </a:pPr>
            <a:r>
              <a:rPr lang="el-GR" sz="2400" dirty="0" smtClean="0"/>
              <a:t>Η καθιέρωση της υποχρεωτικής εκπαίδευσης τον τελευταίο αιώνα στις περισσότερες χώρες χρηματοδοτήθηκε με σημαντικού ύψους οικονομικούς πόρους, απαραίτητους για τη λειτουργία εκπαιδευτικών συστημάτων ευρείας κλίμακας.</a:t>
            </a:r>
          </a:p>
          <a:p>
            <a:pPr algn="just">
              <a:lnSpc>
                <a:spcPct val="110000"/>
              </a:lnSpc>
              <a:spcAft>
                <a:spcPts val="450"/>
              </a:spcAft>
            </a:pPr>
            <a:r>
              <a:rPr lang="el-GR" sz="2400" dirty="0" smtClean="0"/>
              <a:t>Η επέκταση των εκπαιδευτικών συστημάτων κρίθηκε απαραίτητη διότι η βασική εκπαίδευση θεωρείται ένα </a:t>
            </a:r>
            <a:r>
              <a:rPr lang="el-GR" sz="2400" b="1" dirty="0" smtClean="0"/>
              <a:t>κοινωνικό αγαθό (</a:t>
            </a:r>
            <a:r>
              <a:rPr lang="en-GB" sz="2400" b="1" dirty="0" smtClean="0"/>
              <a:t>merit good) </a:t>
            </a:r>
            <a:r>
              <a:rPr lang="el-GR" sz="2400" dirty="0" smtClean="0"/>
              <a:t>το οποίο θα πρέπει να είναι προσβάσιμο σε όλους ανεξάρτητα από την οικονομική τους δυνατότητα.</a:t>
            </a:r>
            <a:endParaRPr lang="en-GB" sz="2400" dirty="0" smtClean="0"/>
          </a:p>
        </p:txBody>
      </p:sp>
      <p:sp>
        <p:nvSpPr>
          <p:cNvPr id="5" name="Slide Number Placeholder 4"/>
          <p:cNvSpPr>
            <a:spLocks noGrp="1"/>
          </p:cNvSpPr>
          <p:nvPr>
            <p:ph type="sldNum" sz="quarter" idx="12"/>
          </p:nvPr>
        </p:nvSpPr>
        <p:spPr/>
        <p:txBody>
          <a:bodyPr/>
          <a:lstStyle/>
          <a:p>
            <a:fld id="{13AC162C-9678-4C7F-9FDA-DF65D1B461A6}" type="slidenum">
              <a:rPr lang="en-GB" smtClean="0"/>
              <a:t>32</a:t>
            </a:fld>
            <a:endParaRPr lang="en-GB"/>
          </a:p>
        </p:txBody>
      </p:sp>
    </p:spTree>
    <p:extLst>
      <p:ext uri="{BB962C8B-B14F-4D97-AF65-F5344CB8AC3E}">
        <p14:creationId xmlns:p14="http://schemas.microsoft.com/office/powerpoint/2010/main" val="39763055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3713"/>
            <a:ext cx="7886700" cy="659574"/>
          </a:xfrm>
        </p:spPr>
        <p:txBody>
          <a:bodyPr>
            <a:normAutofit/>
          </a:bodyPr>
          <a:lstStyle/>
          <a:p>
            <a:pPr algn="ctr"/>
            <a:r>
              <a:rPr lang="el-GR" dirty="0" smtClean="0">
                <a:latin typeface="+mn-lt"/>
              </a:rPr>
              <a:t>Εισαγωγ</a:t>
            </a:r>
            <a:r>
              <a:rPr lang="el-GR" dirty="0">
                <a:latin typeface="+mn-lt"/>
              </a:rPr>
              <a:t>ή</a:t>
            </a:r>
            <a:endParaRPr lang="en-GB" dirty="0">
              <a:latin typeface="+mn-lt"/>
            </a:endParaRPr>
          </a:p>
        </p:txBody>
      </p:sp>
      <p:sp>
        <p:nvSpPr>
          <p:cNvPr id="3" name="Content Placeholder 2"/>
          <p:cNvSpPr>
            <a:spLocks noGrp="1"/>
          </p:cNvSpPr>
          <p:nvPr>
            <p:ph idx="1"/>
          </p:nvPr>
        </p:nvSpPr>
        <p:spPr>
          <a:xfrm>
            <a:off x="547777" y="1371600"/>
            <a:ext cx="7886700" cy="4191000"/>
          </a:xfrm>
        </p:spPr>
        <p:txBody>
          <a:bodyPr>
            <a:noAutofit/>
          </a:bodyPr>
          <a:lstStyle/>
          <a:p>
            <a:pPr algn="just">
              <a:lnSpc>
                <a:spcPct val="110000"/>
              </a:lnSpc>
              <a:spcAft>
                <a:spcPts val="450"/>
              </a:spcAft>
            </a:pPr>
            <a:r>
              <a:rPr lang="el-GR" sz="2300" dirty="0" smtClean="0"/>
              <a:t>Ο όρος </a:t>
            </a:r>
            <a:r>
              <a:rPr lang="el-GR" sz="2300" b="1" dirty="0" smtClean="0"/>
              <a:t>κοινωνικό αγαθό (</a:t>
            </a:r>
            <a:r>
              <a:rPr lang="en-GB" sz="2300" b="1" dirty="0" smtClean="0"/>
              <a:t>merit good)</a:t>
            </a:r>
            <a:r>
              <a:rPr lang="en-GB" sz="2300" dirty="0" smtClean="0"/>
              <a:t> </a:t>
            </a:r>
            <a:r>
              <a:rPr lang="el-GR" sz="2300" dirty="0" smtClean="0"/>
              <a:t>χρησιμοποιήθηκε για πρώτη φορά από τον </a:t>
            </a:r>
            <a:r>
              <a:rPr lang="en-GB" sz="2300" dirty="0" smtClean="0"/>
              <a:t>R. Musgrave </a:t>
            </a:r>
            <a:r>
              <a:rPr lang="el-GR" sz="2300" dirty="0" smtClean="0"/>
              <a:t>(1959) για να περιγράψει αγαθά που ενώ είναι επωφελή για το άτομο και για την κοινωνία θα τείνουν να υπο-παράγονται και να υπο-καταναλώνονται σε περιβάλλον ελεύθερων αγορών.</a:t>
            </a:r>
          </a:p>
          <a:p>
            <a:pPr algn="just">
              <a:lnSpc>
                <a:spcPct val="110000"/>
              </a:lnSpc>
              <a:spcAft>
                <a:spcPts val="450"/>
              </a:spcAft>
            </a:pPr>
            <a:r>
              <a:rPr lang="el-GR" sz="2300" dirty="0" smtClean="0"/>
              <a:t>Συνεπάγεται ότι η παραγωγή τους θα πρέπει να χρηματοδοτείται από το κράτος. </a:t>
            </a:r>
          </a:p>
          <a:p>
            <a:pPr algn="just">
              <a:lnSpc>
                <a:spcPct val="110000"/>
              </a:lnSpc>
              <a:spcAft>
                <a:spcPts val="450"/>
              </a:spcAft>
            </a:pPr>
            <a:r>
              <a:rPr lang="el-GR" sz="2300" dirty="0" smtClean="0"/>
              <a:t>Ο</a:t>
            </a:r>
            <a:r>
              <a:rPr lang="en-GB" sz="2300" dirty="0" smtClean="0"/>
              <a:t> Musgrave </a:t>
            </a:r>
            <a:r>
              <a:rPr lang="el-GR" sz="2300" dirty="0" smtClean="0"/>
              <a:t>ταξινόμησε ως κοινωνικά αγαθά την εκπαίδευση, τα σχολικά γεύματα, τη φθηνή παροχή στέγασης και την παροχή υγείας ως αρχετυπικά παραδείγματα κοινωνικών αγαθών.</a:t>
            </a:r>
            <a:endParaRPr lang="en-GB" sz="2300" dirty="0" smtClean="0"/>
          </a:p>
        </p:txBody>
      </p:sp>
      <p:sp>
        <p:nvSpPr>
          <p:cNvPr id="5" name="Slide Number Placeholder 4"/>
          <p:cNvSpPr>
            <a:spLocks noGrp="1"/>
          </p:cNvSpPr>
          <p:nvPr>
            <p:ph type="sldNum" sz="quarter" idx="12"/>
          </p:nvPr>
        </p:nvSpPr>
        <p:spPr/>
        <p:txBody>
          <a:bodyPr/>
          <a:lstStyle/>
          <a:p>
            <a:fld id="{13AC162C-9678-4C7F-9FDA-DF65D1B461A6}" type="slidenum">
              <a:rPr lang="en-GB" smtClean="0"/>
              <a:t>33</a:t>
            </a:fld>
            <a:endParaRPr lang="en-GB"/>
          </a:p>
        </p:txBody>
      </p:sp>
    </p:spTree>
    <p:extLst>
      <p:ext uri="{BB962C8B-B14F-4D97-AF65-F5344CB8AC3E}">
        <p14:creationId xmlns:p14="http://schemas.microsoft.com/office/powerpoint/2010/main" val="38672794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3713"/>
            <a:ext cx="7886700" cy="659574"/>
          </a:xfrm>
        </p:spPr>
        <p:txBody>
          <a:bodyPr>
            <a:normAutofit/>
          </a:bodyPr>
          <a:lstStyle/>
          <a:p>
            <a:pPr algn="ctr"/>
            <a:r>
              <a:rPr lang="el-GR" dirty="0" smtClean="0">
                <a:latin typeface="+mn-lt"/>
              </a:rPr>
              <a:t>Εισαγωγ</a:t>
            </a:r>
            <a:r>
              <a:rPr lang="el-GR" dirty="0">
                <a:latin typeface="+mn-lt"/>
              </a:rPr>
              <a:t>ή</a:t>
            </a:r>
            <a:endParaRPr lang="en-GB" dirty="0">
              <a:latin typeface="+mn-lt"/>
            </a:endParaRPr>
          </a:p>
        </p:txBody>
      </p:sp>
      <p:sp>
        <p:nvSpPr>
          <p:cNvPr id="3" name="Content Placeholder 2"/>
          <p:cNvSpPr>
            <a:spLocks noGrp="1"/>
          </p:cNvSpPr>
          <p:nvPr>
            <p:ph idx="1"/>
          </p:nvPr>
        </p:nvSpPr>
        <p:spPr>
          <a:xfrm>
            <a:off x="547777" y="1371600"/>
            <a:ext cx="7886700" cy="4572000"/>
          </a:xfrm>
        </p:spPr>
        <p:txBody>
          <a:bodyPr>
            <a:noAutofit/>
          </a:bodyPr>
          <a:lstStyle/>
          <a:p>
            <a:pPr algn="just">
              <a:lnSpc>
                <a:spcPct val="110000"/>
              </a:lnSpc>
              <a:spcAft>
                <a:spcPts val="450"/>
              </a:spcAft>
            </a:pPr>
            <a:r>
              <a:rPr lang="el-GR" sz="2200" dirty="0" smtClean="0"/>
              <a:t>Σήμερα στις περισσότερες χώρες του κόσμου, οι δαπάνες για εκπαίδευση αποτελούν σημαντική κατηγορία δαπανών του κρατικού προϋπολογισμού.</a:t>
            </a:r>
          </a:p>
          <a:p>
            <a:pPr algn="just">
              <a:lnSpc>
                <a:spcPct val="110000"/>
              </a:lnSpc>
              <a:spcAft>
                <a:spcPts val="450"/>
              </a:spcAft>
            </a:pPr>
            <a:r>
              <a:rPr lang="el-GR" sz="2200" dirty="0" smtClean="0"/>
              <a:t>Το ύψος αλλά και η δομή των δημόσιων δαπανών για εκπαίδευση εξαρτάται από πολλούς παράγοντες και σε σημαντικό βαθμό αντανακλά τις κυρίαρχες πολιτικές αντιλήψεις σε μια σειρά ζητημάτων όπως η σημασία της εκπαίδευσης, το εύρος της επιθυμητής αναδιανομής, ο ρόλος της αγοράς κ.α.</a:t>
            </a:r>
          </a:p>
          <a:p>
            <a:pPr algn="just">
              <a:lnSpc>
                <a:spcPct val="110000"/>
              </a:lnSpc>
              <a:spcAft>
                <a:spcPts val="450"/>
              </a:spcAft>
            </a:pPr>
            <a:r>
              <a:rPr lang="el-GR" sz="2200" dirty="0" smtClean="0"/>
              <a:t>Επίσης, δεν θα πρέπει να υποτιμηθεί ο ρόλος των ιδιωτικών δαπανών για εκπαίδευση που σε πολλές χώρες είναι αρκετά σημαντικός.</a:t>
            </a:r>
          </a:p>
        </p:txBody>
      </p:sp>
      <p:sp>
        <p:nvSpPr>
          <p:cNvPr id="5" name="Slide Number Placeholder 4"/>
          <p:cNvSpPr>
            <a:spLocks noGrp="1"/>
          </p:cNvSpPr>
          <p:nvPr>
            <p:ph type="sldNum" sz="quarter" idx="12"/>
          </p:nvPr>
        </p:nvSpPr>
        <p:spPr/>
        <p:txBody>
          <a:bodyPr/>
          <a:lstStyle/>
          <a:p>
            <a:fld id="{13AC162C-9678-4C7F-9FDA-DF65D1B461A6}" type="slidenum">
              <a:rPr lang="en-GB" smtClean="0"/>
              <a:t>34</a:t>
            </a:fld>
            <a:endParaRPr lang="en-GB"/>
          </a:p>
        </p:txBody>
      </p:sp>
    </p:spTree>
    <p:extLst>
      <p:ext uri="{BB962C8B-B14F-4D97-AF65-F5344CB8AC3E}">
        <p14:creationId xmlns:p14="http://schemas.microsoft.com/office/powerpoint/2010/main" val="25772002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lstStyle/>
          <a:p>
            <a:pPr algn="ctr"/>
            <a:r>
              <a:rPr lang="el-GR" dirty="0" smtClean="0"/>
              <a:t>Δομή των Δαπανών Εκπαίδευσης</a:t>
            </a:r>
            <a:endParaRPr lang="en-GB" dirty="0"/>
          </a:p>
        </p:txBody>
      </p:sp>
      <p:graphicFrame>
        <p:nvGraphicFramePr>
          <p:cNvPr id="4" name="Content Placeholder 3"/>
          <p:cNvGraphicFramePr>
            <a:graphicFrameLocks noGrp="1"/>
          </p:cNvGraphicFramePr>
          <p:nvPr>
            <p:ph idx="1"/>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4340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36</a:t>
            </a:fld>
            <a:endParaRPr lang="en-US"/>
          </a:p>
        </p:txBody>
      </p:sp>
      <p:sp>
        <p:nvSpPr>
          <p:cNvPr id="4" name="Rectangle 3"/>
          <p:cNvSpPr/>
          <p:nvPr/>
        </p:nvSpPr>
        <p:spPr>
          <a:xfrm>
            <a:off x="3943350" y="2710014"/>
            <a:ext cx="1371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Κράτος</a:t>
            </a:r>
            <a:endParaRPr lang="en-GB" dirty="0"/>
          </a:p>
        </p:txBody>
      </p:sp>
      <p:sp>
        <p:nvSpPr>
          <p:cNvPr id="5" name="Rectangle 4"/>
          <p:cNvSpPr/>
          <p:nvPr/>
        </p:nvSpPr>
        <p:spPr>
          <a:xfrm>
            <a:off x="3954727" y="633678"/>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Δημόσια εκπαίδευση</a:t>
            </a:r>
            <a:endParaRPr lang="en-GB" dirty="0"/>
          </a:p>
        </p:txBody>
      </p:sp>
      <p:sp>
        <p:nvSpPr>
          <p:cNvPr id="6" name="Rectangle 5"/>
          <p:cNvSpPr/>
          <p:nvPr/>
        </p:nvSpPr>
        <p:spPr>
          <a:xfrm>
            <a:off x="2743200" y="4648200"/>
            <a:ext cx="1371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Νοικοκυριά</a:t>
            </a:r>
            <a:endParaRPr lang="en-GB" dirty="0"/>
          </a:p>
        </p:txBody>
      </p:sp>
      <p:sp>
        <p:nvSpPr>
          <p:cNvPr id="7" name="Rectangle 6"/>
          <p:cNvSpPr/>
          <p:nvPr/>
        </p:nvSpPr>
        <p:spPr>
          <a:xfrm>
            <a:off x="5105400" y="4619445"/>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Επιχειρήσεις</a:t>
            </a:r>
            <a:endParaRPr lang="en-GB" dirty="0"/>
          </a:p>
        </p:txBody>
      </p:sp>
      <p:cxnSp>
        <p:nvCxnSpPr>
          <p:cNvPr id="10" name="Straight Arrow Connector 9"/>
          <p:cNvCxnSpPr>
            <a:stCxn id="6" idx="0"/>
          </p:cNvCxnSpPr>
          <p:nvPr/>
        </p:nvCxnSpPr>
        <p:spPr>
          <a:xfrm flipV="1">
            <a:off x="3429000" y="3664969"/>
            <a:ext cx="990600" cy="9832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0"/>
          </p:cNvCxnSpPr>
          <p:nvPr/>
        </p:nvCxnSpPr>
        <p:spPr>
          <a:xfrm flipH="1" flipV="1">
            <a:off x="4800600" y="3658829"/>
            <a:ext cx="1028700" cy="960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0"/>
          </p:cNvCxnSpPr>
          <p:nvPr/>
        </p:nvCxnSpPr>
        <p:spPr>
          <a:xfrm flipV="1">
            <a:off x="4629150" y="1600200"/>
            <a:ext cx="0" cy="1109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194583" y="3886200"/>
            <a:ext cx="760144" cy="369332"/>
          </a:xfrm>
          <a:prstGeom prst="rect">
            <a:avLst/>
          </a:prstGeom>
          <a:noFill/>
        </p:spPr>
        <p:txBody>
          <a:bodyPr wrap="none" rtlCol="0">
            <a:spAutoFit/>
          </a:bodyPr>
          <a:lstStyle/>
          <a:p>
            <a:r>
              <a:rPr lang="el-GR" dirty="0" smtClean="0"/>
              <a:t>φόροι</a:t>
            </a:r>
            <a:endParaRPr lang="en-GB" dirty="0"/>
          </a:p>
        </p:txBody>
      </p:sp>
      <p:sp>
        <p:nvSpPr>
          <p:cNvPr id="20" name="TextBox 19"/>
          <p:cNvSpPr txBox="1"/>
          <p:nvPr/>
        </p:nvSpPr>
        <p:spPr>
          <a:xfrm>
            <a:off x="5562600" y="3886200"/>
            <a:ext cx="760144" cy="369332"/>
          </a:xfrm>
          <a:prstGeom prst="rect">
            <a:avLst/>
          </a:prstGeom>
          <a:noFill/>
        </p:spPr>
        <p:txBody>
          <a:bodyPr wrap="none" rtlCol="0">
            <a:spAutoFit/>
          </a:bodyPr>
          <a:lstStyle/>
          <a:p>
            <a:r>
              <a:rPr lang="el-GR" dirty="0" smtClean="0"/>
              <a:t>φόροι</a:t>
            </a:r>
            <a:endParaRPr lang="en-GB" dirty="0"/>
          </a:p>
        </p:txBody>
      </p:sp>
      <p:sp>
        <p:nvSpPr>
          <p:cNvPr id="21" name="TextBox 20"/>
          <p:cNvSpPr txBox="1"/>
          <p:nvPr/>
        </p:nvSpPr>
        <p:spPr>
          <a:xfrm>
            <a:off x="4653888" y="1911991"/>
            <a:ext cx="1530162" cy="338554"/>
          </a:xfrm>
          <a:prstGeom prst="rect">
            <a:avLst/>
          </a:prstGeom>
          <a:noFill/>
        </p:spPr>
        <p:txBody>
          <a:bodyPr wrap="none" rtlCol="0">
            <a:spAutoFit/>
          </a:bodyPr>
          <a:lstStyle/>
          <a:p>
            <a:r>
              <a:rPr lang="el-GR" sz="1600" dirty="0" smtClean="0"/>
              <a:t>χρηματοδότηση</a:t>
            </a:r>
            <a:endParaRPr lang="en-GB" sz="1600" dirty="0"/>
          </a:p>
        </p:txBody>
      </p:sp>
      <p:sp>
        <p:nvSpPr>
          <p:cNvPr id="30" name="Cloud Callout 29"/>
          <p:cNvSpPr/>
          <p:nvPr/>
        </p:nvSpPr>
        <p:spPr>
          <a:xfrm>
            <a:off x="533400" y="1066800"/>
            <a:ext cx="2133600" cy="1349046"/>
          </a:xfrm>
          <a:prstGeom prst="cloudCallout">
            <a:avLst>
              <a:gd name="adj1" fmla="val 48222"/>
              <a:gd name="adj2" fmla="val 1528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Το κράτος με τη σειρά του χρηματοδοτείται από τα νοικοκυριά και τις επιχειρήσεις</a:t>
            </a:r>
            <a:endParaRPr lang="en-GB" sz="1200" dirty="0"/>
          </a:p>
        </p:txBody>
      </p:sp>
    </p:spTree>
    <p:extLst>
      <p:ext uri="{BB962C8B-B14F-4D97-AF65-F5344CB8AC3E}">
        <p14:creationId xmlns:p14="http://schemas.microsoft.com/office/powerpoint/2010/main" val="2836471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p:spPr>
        <p:txBody>
          <a:bodyPr/>
          <a:lstStyle/>
          <a:p>
            <a:pPr algn="ctr"/>
            <a:r>
              <a:rPr lang="el-GR" dirty="0" smtClean="0"/>
              <a:t>Η δημόσια δαπάνη για εκπαίδευση</a:t>
            </a:r>
            <a:endParaRPr lang="en-GB" dirty="0"/>
          </a:p>
        </p:txBody>
      </p:sp>
      <p:sp>
        <p:nvSpPr>
          <p:cNvPr id="3" name="Content Placeholder 2"/>
          <p:cNvSpPr>
            <a:spLocks noGrp="1"/>
          </p:cNvSpPr>
          <p:nvPr>
            <p:ph idx="1"/>
          </p:nvPr>
        </p:nvSpPr>
        <p:spPr>
          <a:xfrm>
            <a:off x="628650" y="1676400"/>
            <a:ext cx="7886700" cy="4500563"/>
          </a:xfrm>
        </p:spPr>
        <p:txBody>
          <a:bodyPr>
            <a:normAutofit/>
          </a:bodyPr>
          <a:lstStyle/>
          <a:p>
            <a:pPr algn="just">
              <a:lnSpc>
                <a:spcPct val="110000"/>
              </a:lnSpc>
              <a:spcAft>
                <a:spcPts val="300"/>
              </a:spcAft>
            </a:pPr>
            <a:r>
              <a:rPr lang="el-GR" dirty="0"/>
              <a:t>Με τον όρο δημόσια δαπάνη εννοούμε όσα το </a:t>
            </a:r>
            <a:r>
              <a:rPr lang="el-GR" dirty="0" smtClean="0"/>
              <a:t>κράτος δαπανά για την εκπαίδευση των μαθητών/φοιτητών και περιλαμβάνει κυρίως:</a:t>
            </a:r>
          </a:p>
          <a:p>
            <a:pPr algn="just">
              <a:lnSpc>
                <a:spcPct val="110000"/>
              </a:lnSpc>
              <a:spcAft>
                <a:spcPts val="300"/>
              </a:spcAft>
            </a:pPr>
            <a:r>
              <a:rPr lang="el-GR" dirty="0" smtClean="0"/>
              <a:t>Μισθοδοσία του εκπαιδευτικού προσωπικού</a:t>
            </a:r>
          </a:p>
          <a:p>
            <a:pPr lvl="1" algn="just">
              <a:lnSpc>
                <a:spcPct val="110000"/>
              </a:lnSpc>
              <a:spcAft>
                <a:spcPts val="300"/>
              </a:spcAft>
            </a:pPr>
            <a:r>
              <a:rPr lang="el-GR" dirty="0" smtClean="0"/>
              <a:t> Μεγαλύτερη δαπάνη (περίπου 70% των συνολικών δαπανών στις περισσότερες χώρες)</a:t>
            </a:r>
          </a:p>
          <a:p>
            <a:pPr algn="just">
              <a:lnSpc>
                <a:spcPct val="110000"/>
              </a:lnSpc>
              <a:spcAft>
                <a:spcPts val="300"/>
              </a:spcAft>
            </a:pPr>
            <a:r>
              <a:rPr lang="el-GR" dirty="0" smtClean="0"/>
              <a:t>Λειτουργικά αγαθά και υπηρεσίες</a:t>
            </a:r>
          </a:p>
          <a:p>
            <a:pPr lvl="1" algn="just">
              <a:lnSpc>
                <a:spcPct val="110000"/>
              </a:lnSpc>
              <a:spcAft>
                <a:spcPts val="300"/>
              </a:spcAft>
            </a:pPr>
            <a:r>
              <a:rPr lang="el-GR" dirty="0" smtClean="0"/>
              <a:t>Λειτουργικές δαπάνες σχολείων.</a:t>
            </a:r>
          </a:p>
          <a:p>
            <a:pPr algn="just">
              <a:lnSpc>
                <a:spcPct val="110000"/>
              </a:lnSpc>
              <a:spcAft>
                <a:spcPts val="300"/>
              </a:spcAft>
            </a:pPr>
            <a:r>
              <a:rPr lang="el-GR" dirty="0" smtClean="0"/>
              <a:t>Κεφαλαιουχικά αγαθά</a:t>
            </a:r>
          </a:p>
          <a:p>
            <a:pPr lvl="1" algn="just">
              <a:lnSpc>
                <a:spcPct val="110000"/>
              </a:lnSpc>
              <a:spcAft>
                <a:spcPts val="300"/>
              </a:spcAft>
            </a:pPr>
            <a:r>
              <a:rPr lang="el-GR" dirty="0" smtClean="0"/>
              <a:t>Αγορές - απαλλοτριώσεις ακινήτων, κατασκευές-επισκευές ακινήτων, προμήθειες εξοπλισμού εργαστηρίων.</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dirty="0"/>
          </a:p>
        </p:txBody>
      </p:sp>
    </p:spTree>
    <p:extLst>
      <p:ext uri="{BB962C8B-B14F-4D97-AF65-F5344CB8AC3E}">
        <p14:creationId xmlns:p14="http://schemas.microsoft.com/office/powerpoint/2010/main" val="39015909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57201"/>
            <a:ext cx="7886700" cy="1246358"/>
          </a:xfrm>
        </p:spPr>
        <p:txBody>
          <a:bodyPr>
            <a:normAutofit fontScale="90000"/>
          </a:bodyPr>
          <a:lstStyle/>
          <a:p>
            <a:pPr algn="ctr">
              <a:lnSpc>
                <a:spcPct val="100000"/>
              </a:lnSpc>
              <a:spcAft>
                <a:spcPts val="400"/>
              </a:spcAft>
            </a:pPr>
            <a:r>
              <a:rPr lang="el-GR" sz="3600" dirty="0" smtClean="0"/>
              <a:t>Πηγές δημόσιας χρηματοδότησης </a:t>
            </a:r>
            <a:br>
              <a:rPr lang="el-GR" sz="3600" dirty="0" smtClean="0"/>
            </a:br>
            <a:r>
              <a:rPr lang="el-GR" sz="2800" dirty="0" smtClean="0"/>
              <a:t>(πρωτοβάθμια και δευτεροβάθμια εκπαίδευση)</a:t>
            </a:r>
            <a:r>
              <a:rPr lang="en-GB" sz="2800" dirty="0" smtClean="0"/>
              <a:t>, </a:t>
            </a:r>
            <a:r>
              <a:rPr lang="el-GR" sz="2800" dirty="0" smtClean="0"/>
              <a:t>στοιχεία 2014</a:t>
            </a:r>
            <a:endParaRPr lang="en-GB" dirty="0"/>
          </a:p>
        </p:txBody>
      </p:sp>
      <p:graphicFrame>
        <p:nvGraphicFramePr>
          <p:cNvPr id="4" name="Chart 3"/>
          <p:cNvGraphicFramePr/>
          <p:nvPr>
            <p:extLst/>
          </p:nvPr>
        </p:nvGraphicFramePr>
        <p:xfrm>
          <a:off x="628650" y="2133600"/>
          <a:ext cx="7677150" cy="3429000"/>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3AC162C-9678-4C7F-9FDA-DF65D1B461A6}" type="slidenum">
              <a:rPr lang="en-GB" smtClean="0"/>
              <a:t>38</a:t>
            </a:fld>
            <a:endParaRPr lang="en-GB"/>
          </a:p>
        </p:txBody>
      </p:sp>
      <p:sp>
        <p:nvSpPr>
          <p:cNvPr id="3" name="TextBox 2"/>
          <p:cNvSpPr txBox="1"/>
          <p:nvPr/>
        </p:nvSpPr>
        <p:spPr>
          <a:xfrm>
            <a:off x="685800" y="5867400"/>
            <a:ext cx="7391400" cy="830997"/>
          </a:xfrm>
          <a:prstGeom prst="rect">
            <a:avLst/>
          </a:prstGeom>
          <a:noFill/>
        </p:spPr>
        <p:txBody>
          <a:bodyPr wrap="square" rtlCol="0">
            <a:spAutoFit/>
          </a:bodyPr>
          <a:lstStyle/>
          <a:p>
            <a:pPr algn="just"/>
            <a:r>
              <a:rPr lang="el-GR" sz="1600" dirty="0" smtClean="0"/>
              <a:t>Ο τακτικός προϋπολογισμός και ο προϋπολογισμός δημόσιων επενδύσεων συγκροτούν τον </a:t>
            </a:r>
            <a:r>
              <a:rPr lang="el-GR" sz="1600" dirty="0" smtClean="0">
                <a:hlinkClick r:id="rId4"/>
              </a:rPr>
              <a:t>κρατικό προϋπολογισμό</a:t>
            </a:r>
            <a:r>
              <a:rPr lang="el-GR" sz="1600" dirty="0" smtClean="0"/>
              <a:t> (δηλαδή τον νόμο που προσδιορίζει τα δημόσια έσοδα και καθορίζει τα όρια των εξόδων του κράτους κάθε οικονομικό έτος).  </a:t>
            </a:r>
            <a:endParaRPr lang="en-GB" sz="1600" dirty="0"/>
          </a:p>
        </p:txBody>
      </p:sp>
    </p:spTree>
    <p:extLst>
      <p:ext uri="{BB962C8B-B14F-4D97-AF65-F5344CB8AC3E}">
        <p14:creationId xmlns:p14="http://schemas.microsoft.com/office/powerpoint/2010/main" val="5938090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p:spPr>
        <p:txBody>
          <a:bodyPr>
            <a:normAutofit/>
          </a:bodyPr>
          <a:lstStyle/>
          <a:p>
            <a:pPr algn="ctr"/>
            <a:r>
              <a:rPr lang="el-GR" sz="3600" dirty="0" smtClean="0">
                <a:latin typeface="+mn-lt"/>
              </a:rPr>
              <a:t>Η δημόσια δαπάνη για εκπαίδευση</a:t>
            </a:r>
            <a:endParaRPr lang="en-GB" sz="3600" dirty="0">
              <a:latin typeface="+mn-lt"/>
            </a:endParaRPr>
          </a:p>
        </p:txBody>
      </p:sp>
      <p:sp>
        <p:nvSpPr>
          <p:cNvPr id="3" name="Content Placeholder 2"/>
          <p:cNvSpPr>
            <a:spLocks noGrp="1"/>
          </p:cNvSpPr>
          <p:nvPr>
            <p:ph idx="1"/>
          </p:nvPr>
        </p:nvSpPr>
        <p:spPr>
          <a:xfrm>
            <a:off x="628650" y="1676400"/>
            <a:ext cx="7886700" cy="4500563"/>
          </a:xfrm>
        </p:spPr>
        <p:txBody>
          <a:bodyPr>
            <a:normAutofit/>
          </a:bodyPr>
          <a:lstStyle/>
          <a:p>
            <a:pPr algn="just">
              <a:lnSpc>
                <a:spcPct val="100000"/>
              </a:lnSpc>
              <a:spcAft>
                <a:spcPts val="1200"/>
              </a:spcAft>
            </a:pPr>
            <a:r>
              <a:rPr lang="el-GR" sz="3200" dirty="0" smtClean="0"/>
              <a:t>Η δαπάνη για εκπαίδευση συνήθως υπολογίζεται ως:</a:t>
            </a:r>
          </a:p>
          <a:p>
            <a:pPr lvl="1" algn="just">
              <a:lnSpc>
                <a:spcPct val="100000"/>
              </a:lnSpc>
              <a:spcAft>
                <a:spcPts val="400"/>
              </a:spcAft>
            </a:pPr>
            <a:r>
              <a:rPr lang="el-GR" sz="2900" dirty="0" smtClean="0"/>
              <a:t> απόλυτο μέγεθος (σε ευρώ)</a:t>
            </a:r>
          </a:p>
          <a:p>
            <a:pPr lvl="1" algn="just">
              <a:lnSpc>
                <a:spcPct val="100000"/>
              </a:lnSpc>
              <a:spcAft>
                <a:spcPts val="400"/>
              </a:spcAft>
            </a:pPr>
            <a:r>
              <a:rPr lang="el-GR" sz="2800" dirty="0" smtClean="0"/>
              <a:t> ποσοστό (%) της συνολικής κρατικής δαπάνης </a:t>
            </a:r>
          </a:p>
          <a:p>
            <a:pPr lvl="1" algn="just">
              <a:lnSpc>
                <a:spcPct val="100000"/>
              </a:lnSpc>
              <a:spcAft>
                <a:spcPts val="400"/>
              </a:spcAft>
            </a:pPr>
            <a:r>
              <a:rPr lang="el-GR" sz="2800" dirty="0" smtClean="0"/>
              <a:t> </a:t>
            </a:r>
            <a:r>
              <a:rPr lang="el-GR" sz="2800" dirty="0" smtClean="0">
                <a:solidFill>
                  <a:srgbClr val="00B050"/>
                </a:solidFill>
              </a:rPr>
              <a:t>ποσοστό (%) του ΑΕΠ</a:t>
            </a:r>
          </a:p>
          <a:p>
            <a:pPr lvl="1" algn="just">
              <a:lnSpc>
                <a:spcPct val="100000"/>
              </a:lnSpc>
              <a:spcAft>
                <a:spcPts val="400"/>
              </a:spcAft>
            </a:pPr>
            <a:r>
              <a:rPr lang="el-GR" sz="2800" dirty="0" smtClean="0"/>
              <a:t> ανά μαθητή/φοιτητή ανά εκπαιδευτική βαθμίδα (σε ευρώ) </a:t>
            </a:r>
            <a:endParaRPr lang="en-GB"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dirty="0"/>
          </a:p>
        </p:txBody>
      </p:sp>
    </p:spTree>
    <p:extLst>
      <p:ext uri="{BB962C8B-B14F-4D97-AF65-F5344CB8AC3E}">
        <p14:creationId xmlns:p14="http://schemas.microsoft.com/office/powerpoint/2010/main" val="2859925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79488"/>
          </a:xfrm>
        </p:spPr>
        <p:txBody>
          <a:bodyPr/>
          <a:lstStyle/>
          <a:p>
            <a:pPr algn="ctr"/>
            <a:r>
              <a:rPr lang="el-GR" dirty="0" smtClean="0"/>
              <a:t>Η συνάρτηση αμοιβών του </a:t>
            </a:r>
            <a:r>
              <a:rPr lang="en-GB" dirty="0" smtClean="0"/>
              <a:t>Mincer</a:t>
            </a:r>
            <a:endParaRPr lang="en-GB" dirty="0"/>
          </a:p>
        </p:txBody>
      </p:sp>
      <p:sp>
        <p:nvSpPr>
          <p:cNvPr id="3" name="Content Placeholder 2"/>
          <p:cNvSpPr>
            <a:spLocks noGrp="1"/>
          </p:cNvSpPr>
          <p:nvPr>
            <p:ph idx="1"/>
          </p:nvPr>
        </p:nvSpPr>
        <p:spPr>
          <a:xfrm>
            <a:off x="628650" y="1524002"/>
            <a:ext cx="8058150" cy="4652962"/>
          </a:xfrm>
        </p:spPr>
        <p:txBody>
          <a:bodyPr>
            <a:normAutofit fontScale="85000" lnSpcReduction="10000"/>
          </a:bodyPr>
          <a:lstStyle/>
          <a:p>
            <a:pPr algn="just">
              <a:lnSpc>
                <a:spcPct val="130000"/>
              </a:lnSpc>
              <a:spcAft>
                <a:spcPts val="300"/>
              </a:spcAft>
            </a:pPr>
            <a:r>
              <a:rPr lang="el-GR" sz="2400" dirty="0"/>
              <a:t>Στην απλουστευμένη μορφή της, η συνάρτηση αμοιβών του </a:t>
            </a:r>
            <a:r>
              <a:rPr lang="en-GB" sz="2400" dirty="0"/>
              <a:t>Mincer</a:t>
            </a:r>
            <a:r>
              <a:rPr lang="el-GR" sz="2400" dirty="0"/>
              <a:t> </a:t>
            </a:r>
            <a:r>
              <a:rPr lang="el-GR" sz="2400" dirty="0" smtClean="0"/>
              <a:t>συναρτά </a:t>
            </a:r>
            <a:r>
              <a:rPr lang="el-GR" sz="2400" dirty="0"/>
              <a:t>τις απολαβές του ατόμου στην αγορά εργασίας με τα χρόνια εκπαίδευσης και την εργασιακή εμπειρία. </a:t>
            </a:r>
            <a:endParaRPr lang="en-GB" sz="2400" dirty="0"/>
          </a:p>
          <a:p>
            <a:pPr algn="just">
              <a:lnSpc>
                <a:spcPct val="130000"/>
              </a:lnSpc>
              <a:spcAft>
                <a:spcPts val="300"/>
              </a:spcAft>
            </a:pPr>
            <a:r>
              <a:rPr lang="el-GR" sz="2400" dirty="0"/>
              <a:t>Γενικότερα οποιαδήποτε συναρτησιακή σχέση μεταξύ μισθού και άλλων ερμηνευτικών μεταβλητών μπορεί να χαρακτηρισθεί </a:t>
            </a:r>
            <a:r>
              <a:rPr lang="el-GR" sz="2400" dirty="0" smtClean="0"/>
              <a:t>ως </a:t>
            </a:r>
            <a:r>
              <a:rPr lang="el-GR" sz="2400" dirty="0"/>
              <a:t>συνάρτηση αμοιβών</a:t>
            </a:r>
            <a:r>
              <a:rPr lang="el-GR" sz="2400" dirty="0" smtClean="0"/>
              <a:t>.</a:t>
            </a:r>
            <a:endParaRPr lang="en-GB" sz="2400" dirty="0" smtClean="0"/>
          </a:p>
          <a:p>
            <a:pPr algn="just">
              <a:lnSpc>
                <a:spcPct val="130000"/>
              </a:lnSpc>
              <a:spcAft>
                <a:spcPts val="300"/>
              </a:spcAft>
            </a:pPr>
            <a:r>
              <a:rPr lang="el-GR" sz="2400" dirty="0" smtClean="0"/>
              <a:t>Στη </a:t>
            </a:r>
            <a:r>
              <a:rPr lang="el-GR" sz="2400" dirty="0"/>
              <a:t>μελέτη του </a:t>
            </a:r>
            <a:r>
              <a:rPr lang="en-GB" sz="2400" dirty="0"/>
              <a:t>‘</a:t>
            </a:r>
            <a:r>
              <a:rPr lang="en-GB" sz="2400" i="1" dirty="0"/>
              <a:t>Schooling, Experience and Earnings</a:t>
            </a:r>
            <a:r>
              <a:rPr lang="en-GB" sz="2400" dirty="0"/>
              <a:t>’</a:t>
            </a:r>
            <a:r>
              <a:rPr lang="el-GR" sz="2400" dirty="0"/>
              <a:t> που δημοσιεύτηκε το </a:t>
            </a:r>
            <a:r>
              <a:rPr lang="el-GR" sz="2400" dirty="0" smtClean="0"/>
              <a:t>1974</a:t>
            </a:r>
            <a:r>
              <a:rPr lang="en-GB" sz="2400" dirty="0" smtClean="0"/>
              <a:t>, o Mincer </a:t>
            </a:r>
            <a:r>
              <a:rPr lang="el-GR" sz="2400" dirty="0" smtClean="0"/>
              <a:t>χρησιμοποίησε </a:t>
            </a:r>
            <a:r>
              <a:rPr lang="el-GR" sz="2400" dirty="0"/>
              <a:t>δεδομένα από τις απογραφές του 1950 και του 1960 στις Η.Π.Α προκειμένου να εξηγήσει πως οι διαφορές στα </a:t>
            </a:r>
            <a:r>
              <a:rPr lang="el-GR" sz="2400" dirty="0" smtClean="0"/>
              <a:t>επίπεδα</a:t>
            </a:r>
            <a:r>
              <a:rPr lang="en-GB" sz="2400" dirty="0"/>
              <a:t> </a:t>
            </a:r>
            <a:r>
              <a:rPr lang="el-GR" sz="2400" dirty="0" smtClean="0"/>
              <a:t>εκπαίδευσης </a:t>
            </a:r>
            <a:r>
              <a:rPr lang="el-GR" sz="2400" dirty="0"/>
              <a:t>και</a:t>
            </a:r>
            <a:r>
              <a:rPr lang="en-GB" sz="2400" dirty="0"/>
              <a:t> </a:t>
            </a:r>
            <a:r>
              <a:rPr lang="el-GR" sz="2400" dirty="0"/>
              <a:t>επαγγελματικής κατάρτισης των </a:t>
            </a:r>
            <a:r>
              <a:rPr lang="el-GR" sz="2400" dirty="0" smtClean="0"/>
              <a:t>εργαζομένων</a:t>
            </a:r>
            <a:r>
              <a:rPr lang="en-GB" sz="2400" dirty="0"/>
              <a:t> </a:t>
            </a:r>
            <a:r>
              <a:rPr lang="el-GR" sz="2400" dirty="0" smtClean="0"/>
              <a:t>επηρεάζουν </a:t>
            </a:r>
            <a:r>
              <a:rPr lang="el-GR" sz="2400" dirty="0"/>
              <a:t>την ανισότητα των μισθολογικών απολαβών στην Αμερική.</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6744210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40</a:t>
            </a:fld>
            <a:endParaRPr lang="en-US"/>
          </a:p>
        </p:txBody>
      </p:sp>
      <p:graphicFrame>
        <p:nvGraphicFramePr>
          <p:cNvPr id="3" name="Chart 2"/>
          <p:cNvGraphicFramePr>
            <a:graphicFrameLocks/>
          </p:cNvGraphicFramePr>
          <p:nvPr>
            <p:extLst/>
          </p:nvPr>
        </p:nvGraphicFramePr>
        <p:xfrm>
          <a:off x="761641" y="762000"/>
          <a:ext cx="77724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68398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628650" y="838200"/>
          <a:ext cx="78867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13AC162C-9678-4C7F-9FDA-DF65D1B461A6}" type="slidenum">
              <a:rPr lang="en-GB" smtClean="0"/>
              <a:t>41</a:t>
            </a:fld>
            <a:endParaRPr lang="en-GB"/>
          </a:p>
        </p:txBody>
      </p:sp>
    </p:spTree>
    <p:extLst>
      <p:ext uri="{BB962C8B-B14F-4D97-AF65-F5344CB8AC3E}">
        <p14:creationId xmlns:p14="http://schemas.microsoft.com/office/powerpoint/2010/main" val="32242783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628650" y="838200"/>
          <a:ext cx="7886700" cy="4804173"/>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13AC162C-9678-4C7F-9FDA-DF65D1B461A6}" type="slidenum">
              <a:rPr lang="en-GB" smtClean="0"/>
              <a:t>42</a:t>
            </a:fld>
            <a:endParaRPr lang="en-GB"/>
          </a:p>
        </p:txBody>
      </p:sp>
    </p:spTree>
    <p:extLst>
      <p:ext uri="{BB962C8B-B14F-4D97-AF65-F5344CB8AC3E}">
        <p14:creationId xmlns:p14="http://schemas.microsoft.com/office/powerpoint/2010/main" val="3987957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628650" y="1066800"/>
          <a:ext cx="7886700" cy="4575573"/>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3AC162C-9678-4C7F-9FDA-DF65D1B461A6}" type="slidenum">
              <a:rPr lang="en-GB" smtClean="0"/>
              <a:t>43</a:t>
            </a:fld>
            <a:endParaRPr lang="en-GB"/>
          </a:p>
        </p:txBody>
      </p:sp>
    </p:spTree>
    <p:extLst>
      <p:ext uri="{BB962C8B-B14F-4D97-AF65-F5344CB8AC3E}">
        <p14:creationId xmlns:p14="http://schemas.microsoft.com/office/powerpoint/2010/main" val="41446471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44</a:t>
            </a:fld>
            <a:endParaRPr lang="en-US"/>
          </a:p>
        </p:txBody>
      </p:sp>
      <p:graphicFrame>
        <p:nvGraphicFramePr>
          <p:cNvPr id="3" name="Chart 2"/>
          <p:cNvGraphicFramePr>
            <a:graphicFrameLocks/>
          </p:cNvGraphicFramePr>
          <p:nvPr>
            <p:extLst/>
          </p:nvPr>
        </p:nvGraphicFramePr>
        <p:xfrm>
          <a:off x="838200" y="609600"/>
          <a:ext cx="7543800" cy="53340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62000" y="6171685"/>
            <a:ext cx="5695949" cy="369332"/>
          </a:xfrm>
          <a:prstGeom prst="rect">
            <a:avLst/>
          </a:prstGeom>
          <a:noFill/>
        </p:spPr>
        <p:txBody>
          <a:bodyPr wrap="square" rtlCol="0">
            <a:spAutoFit/>
          </a:bodyPr>
          <a:lstStyle/>
          <a:p>
            <a:r>
              <a:rPr lang="el-GR" dirty="0" smtClean="0"/>
              <a:t>Πηγή: </a:t>
            </a:r>
            <a:r>
              <a:rPr lang="en-GB" dirty="0" smtClean="0"/>
              <a:t>Eurostat, </a:t>
            </a:r>
            <a:r>
              <a:rPr lang="el-GR" dirty="0" smtClean="0"/>
              <a:t>Στατιστικός κωδικός: [</a:t>
            </a:r>
            <a:r>
              <a:rPr lang="en-GB" dirty="0" smtClean="0">
                <a:hlinkClick r:id="rId3"/>
              </a:rPr>
              <a:t>educ_uoe_fine06</a:t>
            </a:r>
            <a:r>
              <a:rPr lang="en-GB" dirty="0" smtClean="0"/>
              <a:t>]</a:t>
            </a:r>
            <a:endParaRPr lang="en-GB" dirty="0"/>
          </a:p>
        </p:txBody>
      </p:sp>
    </p:spTree>
    <p:extLst>
      <p:ext uri="{BB962C8B-B14F-4D97-AF65-F5344CB8AC3E}">
        <p14:creationId xmlns:p14="http://schemas.microsoft.com/office/powerpoint/2010/main" val="168908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normAutofit/>
          </a:bodyPr>
          <a:lstStyle/>
          <a:p>
            <a:pPr algn="ctr"/>
            <a:r>
              <a:rPr lang="el-GR" sz="2800" dirty="0" smtClean="0">
                <a:latin typeface="+mn-lt"/>
              </a:rPr>
              <a:t>Γιατί η δημόσια δαπάνη (% ΑΕΠ) για εκπαίδευση διαφέρει ανάμεσα στις χώρες;</a:t>
            </a:r>
            <a:endParaRPr lang="en-GB" sz="2800" dirty="0">
              <a:latin typeface="+mn-lt"/>
            </a:endParaRPr>
          </a:p>
        </p:txBody>
      </p:sp>
      <p:sp>
        <p:nvSpPr>
          <p:cNvPr id="3" name="Content Placeholder 2"/>
          <p:cNvSpPr>
            <a:spLocks noGrp="1"/>
          </p:cNvSpPr>
          <p:nvPr>
            <p:ph idx="1"/>
          </p:nvPr>
        </p:nvSpPr>
        <p:spPr>
          <a:xfrm>
            <a:off x="628650" y="1676400"/>
            <a:ext cx="7886700" cy="4500563"/>
          </a:xfrm>
        </p:spPr>
        <p:txBody>
          <a:bodyPr>
            <a:normAutofit lnSpcReduction="10000"/>
          </a:bodyPr>
          <a:lstStyle/>
          <a:p>
            <a:pPr>
              <a:lnSpc>
                <a:spcPct val="100000"/>
              </a:lnSpc>
              <a:spcAft>
                <a:spcPts val="300"/>
              </a:spcAft>
            </a:pPr>
            <a:r>
              <a:rPr lang="el-GR" sz="2400" dirty="0" smtClean="0"/>
              <a:t>Πιο σημαντικοί προσδιοριστικοί παράγοντες:</a:t>
            </a:r>
          </a:p>
          <a:p>
            <a:pPr>
              <a:lnSpc>
                <a:spcPct val="100000"/>
              </a:lnSpc>
              <a:spcAft>
                <a:spcPts val="300"/>
              </a:spcAft>
            </a:pPr>
            <a:r>
              <a:rPr lang="el-GR" sz="2400" dirty="0" smtClean="0"/>
              <a:t>Οικονομικοί Παράγοντες</a:t>
            </a:r>
          </a:p>
          <a:p>
            <a:pPr lvl="1">
              <a:lnSpc>
                <a:spcPct val="100000"/>
              </a:lnSpc>
              <a:spcAft>
                <a:spcPts val="300"/>
              </a:spcAft>
            </a:pPr>
            <a:r>
              <a:rPr lang="el-GR" sz="2000" dirty="0" smtClean="0"/>
              <a:t>Μέγεθος του ΑΕΠ</a:t>
            </a:r>
          </a:p>
          <a:p>
            <a:pPr lvl="1">
              <a:lnSpc>
                <a:spcPct val="100000"/>
              </a:lnSpc>
              <a:spcAft>
                <a:spcPts val="300"/>
              </a:spcAft>
            </a:pPr>
            <a:r>
              <a:rPr lang="el-GR" sz="2000" dirty="0" smtClean="0"/>
              <a:t>Σύνθεση του ΑΕΠ</a:t>
            </a:r>
          </a:p>
          <a:p>
            <a:pPr lvl="1">
              <a:lnSpc>
                <a:spcPct val="100000"/>
              </a:lnSpc>
              <a:spcAft>
                <a:spcPts val="300"/>
              </a:spcAft>
            </a:pPr>
            <a:r>
              <a:rPr lang="el-GR" sz="2000" dirty="0" smtClean="0"/>
              <a:t>Οικονομικοί κύκλοι</a:t>
            </a:r>
          </a:p>
          <a:p>
            <a:pPr>
              <a:lnSpc>
                <a:spcPct val="100000"/>
              </a:lnSpc>
              <a:spcAft>
                <a:spcPts val="300"/>
              </a:spcAft>
            </a:pPr>
            <a:r>
              <a:rPr lang="el-GR" sz="2400" dirty="0" smtClean="0"/>
              <a:t>Δημογραφικοί Παράγοντες</a:t>
            </a:r>
          </a:p>
          <a:p>
            <a:pPr lvl="1">
              <a:lnSpc>
                <a:spcPct val="100000"/>
              </a:lnSpc>
              <a:spcAft>
                <a:spcPts val="300"/>
              </a:spcAft>
            </a:pPr>
            <a:r>
              <a:rPr lang="el-GR" sz="2000" dirty="0" smtClean="0">
                <a:solidFill>
                  <a:prstClr val="black"/>
                </a:solidFill>
              </a:rPr>
              <a:t>Ποσοστό νέων στο συνολικό πληθυσμό – γήρανση του πληθυσμού</a:t>
            </a:r>
            <a:endParaRPr lang="el-GR" sz="2000" dirty="0" smtClean="0"/>
          </a:p>
          <a:p>
            <a:pPr>
              <a:lnSpc>
                <a:spcPct val="100000"/>
              </a:lnSpc>
              <a:spcAft>
                <a:spcPts val="300"/>
              </a:spcAft>
            </a:pPr>
            <a:r>
              <a:rPr lang="el-GR" sz="2400" dirty="0" smtClean="0"/>
              <a:t>Θεσμικοί παράγοντες</a:t>
            </a:r>
          </a:p>
          <a:p>
            <a:pPr lvl="1">
              <a:lnSpc>
                <a:spcPct val="100000"/>
              </a:lnSpc>
              <a:spcAft>
                <a:spcPts val="300"/>
              </a:spcAft>
            </a:pPr>
            <a:r>
              <a:rPr lang="el-GR" sz="2000" dirty="0">
                <a:solidFill>
                  <a:prstClr val="black"/>
                </a:solidFill>
              </a:rPr>
              <a:t>Τύπος κ</a:t>
            </a:r>
            <a:r>
              <a:rPr lang="el-GR" sz="2000" dirty="0" smtClean="0">
                <a:solidFill>
                  <a:prstClr val="black"/>
                </a:solidFill>
              </a:rPr>
              <a:t>οινωνικού κράτους </a:t>
            </a:r>
          </a:p>
          <a:p>
            <a:pPr lvl="1">
              <a:lnSpc>
                <a:spcPct val="100000"/>
              </a:lnSpc>
              <a:spcAft>
                <a:spcPts val="300"/>
              </a:spcAft>
            </a:pPr>
            <a:r>
              <a:rPr lang="el-GR" sz="2000" dirty="0" smtClean="0">
                <a:solidFill>
                  <a:prstClr val="black"/>
                </a:solidFill>
              </a:rPr>
              <a:t>Βαθμός δημοσιονομικής αποκέντρωσης</a:t>
            </a:r>
          </a:p>
          <a:p>
            <a:pPr lvl="1">
              <a:lnSpc>
                <a:spcPct val="100000"/>
              </a:lnSpc>
              <a:spcAft>
                <a:spcPts val="300"/>
              </a:spcAft>
            </a:pPr>
            <a:r>
              <a:rPr lang="el-GR" sz="2000" dirty="0" smtClean="0">
                <a:solidFill>
                  <a:prstClr val="black"/>
                </a:solidFill>
              </a:rPr>
              <a:t>Πολιτικές προτιμήσεις – προτιμήσεις για αναδιανομή.</a:t>
            </a:r>
            <a:endParaRPr lang="el-GR" sz="2000" dirty="0">
              <a:solidFill>
                <a:prstClr val="black"/>
              </a:solidFill>
            </a:endParaRPr>
          </a:p>
        </p:txBody>
      </p:sp>
    </p:spTree>
    <p:extLst>
      <p:ext uri="{BB962C8B-B14F-4D97-AF65-F5344CB8AC3E}">
        <p14:creationId xmlns:p14="http://schemas.microsoft.com/office/powerpoint/2010/main" val="1736437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14168"/>
          </a:xfrm>
        </p:spPr>
        <p:txBody>
          <a:bodyPr/>
          <a:lstStyle/>
          <a:p>
            <a:pPr algn="ctr"/>
            <a:r>
              <a:rPr lang="el-GR" dirty="0">
                <a:latin typeface="+mn-lt"/>
              </a:rPr>
              <a:t>Η συνάρτηση αμοιβών του Mincer</a:t>
            </a:r>
            <a:endParaRPr lang="en-GB" dirty="0">
              <a:latin typeface="+mn-l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 y="2551276"/>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𝑙𝑛</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𝑊</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r>
                        <a:rPr lang="en-GB" sz="3200" b="0" i="1" smtClean="0">
                          <a:latin typeface="Cambria Math" panose="02040503050406030204" pitchFamily="18" charset="0"/>
                        </a:rPr>
                        <m:t>𝑎</m:t>
                      </m:r>
                      <m:r>
                        <a:rPr lang="en-GB" sz="3200" b="0" i="1" smtClean="0">
                          <a:latin typeface="Cambria Math" panose="02040503050406030204" pitchFamily="18" charset="0"/>
                        </a:rPr>
                        <m:t>+</m:t>
                      </m:r>
                      <m:r>
                        <m:rPr>
                          <m:sty m:val="p"/>
                        </m:rPr>
                        <a:rPr lang="en-GB" sz="3200">
                          <a:latin typeface="Cambria Math" panose="02040503050406030204" pitchFamily="18" charset="0"/>
                        </a:rPr>
                        <m:t>β</m:t>
                      </m:r>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𝑆</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sSub>
                        <m:sSubPr>
                          <m:ctrlPr>
                            <a:rPr lang="en-GB" sz="3200" b="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1</m:t>
                          </m:r>
                        </m:sub>
                      </m:sSub>
                      <m:sSub>
                        <m:sSubPr>
                          <m:ctrlPr>
                            <a:rPr lang="en-GB" sz="3200" i="1">
                              <a:latin typeface="Cambria Math" panose="02040503050406030204" pitchFamily="18" charset="0"/>
                            </a:rPr>
                          </m:ctrlPr>
                        </m:sSubPr>
                        <m:e>
                          <m:r>
                            <m:rPr>
                              <m:sty m:val="p"/>
                            </m:rPr>
                            <a:rPr lang="el-GR" sz="3200" b="0" i="0" smtClean="0">
                              <a:latin typeface="Cambria Math" panose="02040503050406030204" pitchFamily="18" charset="0"/>
                            </a:rPr>
                            <m:t>Ε</m:t>
                          </m:r>
                        </m:e>
                        <m:sub>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2</m:t>
                          </m:r>
                        </m:sub>
                      </m:sSub>
                      <m:sSup>
                        <m:sSupPr>
                          <m:ctrlPr>
                            <a:rPr lang="el-GR" sz="3200" i="1" smtClean="0">
                              <a:latin typeface="Cambria Math" panose="02040503050406030204" pitchFamily="18" charset="0"/>
                            </a:rPr>
                          </m:ctrlPr>
                        </m:sSupPr>
                        <m:e>
                          <m:sSub>
                            <m:sSubPr>
                              <m:ctrlPr>
                                <a:rPr lang="en-GB" sz="3200" i="1">
                                  <a:latin typeface="Cambria Math" panose="02040503050406030204" pitchFamily="18" charset="0"/>
                                </a:rPr>
                              </m:ctrlPr>
                            </m:sSubPr>
                            <m:e>
                              <m:r>
                                <m:rPr>
                                  <m:sty m:val="p"/>
                                </m:rPr>
                                <a:rPr lang="el-GR" sz="3200">
                                  <a:latin typeface="Cambria Math" panose="02040503050406030204" pitchFamily="18" charset="0"/>
                                </a:rPr>
                                <m:t>Ε</m:t>
                              </m:r>
                            </m:e>
                            <m:sub>
                              <m:r>
                                <a:rPr lang="en-GB" sz="3200" i="1">
                                  <a:latin typeface="Cambria Math" panose="02040503050406030204" pitchFamily="18" charset="0"/>
                                </a:rPr>
                                <m:t>𝑖</m:t>
                              </m:r>
                            </m:sub>
                          </m:sSub>
                        </m:e>
                        <m:sup>
                          <m:r>
                            <a:rPr lang="el-GR" sz="3200" b="0" i="1" smtClean="0">
                              <a:latin typeface="Cambria Math" panose="02040503050406030204" pitchFamily="18" charset="0"/>
                            </a:rPr>
                            <m:t>2</m:t>
                          </m:r>
                        </m:sup>
                      </m:sSup>
                    </m:oMath>
                  </m:oMathPara>
                </a14:m>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 y="2551276"/>
                <a:ext cx="7886700" cy="612775"/>
              </a:xfrm>
              <a:blipFill rotWithShape="0">
                <a:blip r:embed="rId2"/>
                <a:stretch>
                  <a:fillRect/>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cxnSp>
        <p:nvCxnSpPr>
          <p:cNvPr id="6" name="Straight Arrow Connector 5"/>
          <p:cNvCxnSpPr/>
          <p:nvPr/>
        </p:nvCxnSpPr>
        <p:spPr>
          <a:xfrm flipV="1">
            <a:off x="1958255" y="3249159"/>
            <a:ext cx="429773" cy="1253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3" idx="2"/>
          </p:cNvCxnSpPr>
          <p:nvPr/>
        </p:nvCxnSpPr>
        <p:spPr>
          <a:xfrm flipH="1" flipV="1">
            <a:off x="4476750" y="3164051"/>
            <a:ext cx="456119" cy="1277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5632019" y="3159546"/>
            <a:ext cx="921181" cy="13087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628495" y="3093178"/>
            <a:ext cx="35943" cy="13751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843758" y="1572567"/>
            <a:ext cx="389683" cy="461665"/>
          </a:xfrm>
          <a:prstGeom prst="rect">
            <a:avLst/>
          </a:prstGeom>
          <a:noFill/>
        </p:spPr>
        <p:txBody>
          <a:bodyPr wrap="square" rtlCol="0">
            <a:spAutoFit/>
          </a:bodyPr>
          <a:lstStyle/>
          <a:p>
            <a:r>
              <a:rPr lang="el-GR" sz="2400" dirty="0" smtClean="0"/>
              <a:t>+</a:t>
            </a:r>
            <a:endParaRPr lang="en-GB" sz="2400" dirty="0"/>
          </a:p>
        </p:txBody>
      </p:sp>
      <p:sp>
        <p:nvSpPr>
          <p:cNvPr id="23" name="TextBox 22"/>
          <p:cNvSpPr txBox="1"/>
          <p:nvPr/>
        </p:nvSpPr>
        <p:spPr>
          <a:xfrm>
            <a:off x="4184218" y="4437964"/>
            <a:ext cx="1447800" cy="646331"/>
          </a:xfrm>
          <a:prstGeom prst="rect">
            <a:avLst/>
          </a:prstGeom>
          <a:noFill/>
        </p:spPr>
        <p:txBody>
          <a:bodyPr wrap="square" rtlCol="0">
            <a:spAutoFit/>
          </a:bodyPr>
          <a:lstStyle/>
          <a:p>
            <a:pPr algn="ctr"/>
            <a:r>
              <a:rPr lang="el-GR" dirty="0" smtClean="0"/>
              <a:t>Χρόνια εκπαίδευσης</a:t>
            </a:r>
            <a:endParaRPr lang="en-GB" dirty="0"/>
          </a:p>
        </p:txBody>
      </p:sp>
      <p:sp>
        <p:nvSpPr>
          <p:cNvPr id="24" name="TextBox 23"/>
          <p:cNvSpPr txBox="1"/>
          <p:nvPr/>
        </p:nvSpPr>
        <p:spPr>
          <a:xfrm>
            <a:off x="6038850" y="4437964"/>
            <a:ext cx="1447800" cy="646331"/>
          </a:xfrm>
          <a:prstGeom prst="rect">
            <a:avLst/>
          </a:prstGeom>
          <a:noFill/>
        </p:spPr>
        <p:txBody>
          <a:bodyPr wrap="square" rtlCol="0">
            <a:spAutoFit/>
          </a:bodyPr>
          <a:lstStyle/>
          <a:p>
            <a:r>
              <a:rPr lang="el-GR" dirty="0" smtClean="0"/>
              <a:t>Εργασιακή εμπειρία</a:t>
            </a:r>
            <a:endParaRPr lang="en-GB" dirty="0"/>
          </a:p>
        </p:txBody>
      </p:sp>
      <p:cxnSp>
        <p:nvCxnSpPr>
          <p:cNvPr id="31" name="Straight Arrow Connector 30"/>
          <p:cNvCxnSpPr/>
          <p:nvPr/>
        </p:nvCxnSpPr>
        <p:spPr>
          <a:xfrm flipV="1">
            <a:off x="3485068" y="3164051"/>
            <a:ext cx="451324" cy="13042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713794" y="4438796"/>
            <a:ext cx="1447800" cy="646331"/>
          </a:xfrm>
          <a:prstGeom prst="rect">
            <a:avLst/>
          </a:prstGeom>
          <a:noFill/>
        </p:spPr>
        <p:txBody>
          <a:bodyPr wrap="square" rtlCol="0">
            <a:spAutoFit/>
          </a:bodyPr>
          <a:lstStyle/>
          <a:p>
            <a:r>
              <a:rPr lang="el-GR" dirty="0" smtClean="0"/>
              <a:t>Απόδοση της εκπαίδευσης</a:t>
            </a:r>
            <a:endParaRPr lang="en-GB" dirty="0"/>
          </a:p>
        </p:txBody>
      </p:sp>
      <p:cxnSp>
        <p:nvCxnSpPr>
          <p:cNvPr id="29" name="Straight Arrow Connector 28"/>
          <p:cNvCxnSpPr/>
          <p:nvPr/>
        </p:nvCxnSpPr>
        <p:spPr>
          <a:xfrm>
            <a:off x="4038600" y="2154419"/>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105400" y="2154418"/>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6324600" y="2158004"/>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963753" y="1573728"/>
            <a:ext cx="389683" cy="461665"/>
          </a:xfrm>
          <a:prstGeom prst="rect">
            <a:avLst/>
          </a:prstGeom>
          <a:noFill/>
        </p:spPr>
        <p:txBody>
          <a:bodyPr wrap="square" rtlCol="0">
            <a:spAutoFit/>
          </a:bodyPr>
          <a:lstStyle/>
          <a:p>
            <a:r>
              <a:rPr lang="el-GR" sz="2400" dirty="0" smtClean="0"/>
              <a:t>+</a:t>
            </a:r>
            <a:endParaRPr lang="en-GB" sz="2400" dirty="0"/>
          </a:p>
        </p:txBody>
      </p:sp>
      <p:sp>
        <p:nvSpPr>
          <p:cNvPr id="36" name="TextBox 35"/>
          <p:cNvSpPr txBox="1"/>
          <p:nvPr/>
        </p:nvSpPr>
        <p:spPr>
          <a:xfrm>
            <a:off x="6192272" y="1554548"/>
            <a:ext cx="389683" cy="461665"/>
          </a:xfrm>
          <a:prstGeom prst="rect">
            <a:avLst/>
          </a:prstGeom>
          <a:noFill/>
        </p:spPr>
        <p:txBody>
          <a:bodyPr wrap="square" rtlCol="0">
            <a:spAutoFit/>
          </a:bodyPr>
          <a:lstStyle/>
          <a:p>
            <a:r>
              <a:rPr lang="el-GR" sz="2400" dirty="0" smtClean="0"/>
              <a:t>-</a:t>
            </a:r>
            <a:endParaRPr lang="en-GB" sz="2400" dirty="0"/>
          </a:p>
        </p:txBody>
      </p:sp>
      <p:sp>
        <p:nvSpPr>
          <p:cNvPr id="37" name="TextBox 36"/>
          <p:cNvSpPr txBox="1"/>
          <p:nvPr/>
        </p:nvSpPr>
        <p:spPr>
          <a:xfrm>
            <a:off x="1224679" y="4587946"/>
            <a:ext cx="1447800" cy="369332"/>
          </a:xfrm>
          <a:prstGeom prst="rect">
            <a:avLst/>
          </a:prstGeom>
          <a:noFill/>
        </p:spPr>
        <p:txBody>
          <a:bodyPr wrap="square" rtlCol="0">
            <a:spAutoFit/>
          </a:bodyPr>
          <a:lstStyle/>
          <a:p>
            <a:r>
              <a:rPr lang="el-GR" dirty="0" smtClean="0"/>
              <a:t>Μισθός</a:t>
            </a:r>
            <a:endParaRPr lang="en-GB" dirty="0"/>
          </a:p>
        </p:txBody>
      </p:sp>
      <p:sp>
        <p:nvSpPr>
          <p:cNvPr id="5" name="TextBox 4"/>
          <p:cNvSpPr txBox="1"/>
          <p:nvPr/>
        </p:nvSpPr>
        <p:spPr>
          <a:xfrm>
            <a:off x="457200" y="5715000"/>
            <a:ext cx="8305800" cy="738664"/>
          </a:xfrm>
          <a:prstGeom prst="rect">
            <a:avLst/>
          </a:prstGeom>
          <a:noFill/>
        </p:spPr>
        <p:txBody>
          <a:bodyPr wrap="square" rtlCol="0">
            <a:spAutoFit/>
          </a:bodyPr>
          <a:lstStyle/>
          <a:p>
            <a:pPr algn="just"/>
            <a:r>
              <a:rPr lang="el-GR" sz="1400" dirty="0" smtClean="0"/>
              <a:t>Η παράμετρος β είναι θετική: καθώς αυξάνονται τα έτη εκπαίδευσης αυξάνουν οι απολαβές.</a:t>
            </a:r>
          </a:p>
          <a:p>
            <a:pPr algn="just"/>
            <a:r>
              <a:rPr lang="el-GR" sz="1400" dirty="0" smtClean="0"/>
              <a:t>Η παράμετρος γ1 είναι θετική &amp; γ2 είναι αρνητική: καθώς αυξάνονται τα έτη εργασιακής εμπειρίας αυξάνει ο μισθός όμως με φθίνοντα ρυθμό.</a:t>
            </a:r>
            <a:endParaRPr lang="en-GB" sz="1400" dirty="0"/>
          </a:p>
        </p:txBody>
      </p:sp>
    </p:spTree>
    <p:extLst>
      <p:ext uri="{BB962C8B-B14F-4D97-AF65-F5344CB8AC3E}">
        <p14:creationId xmlns:p14="http://schemas.microsoft.com/office/powerpoint/2010/main" val="3709205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281111"/>
          </a:xfrm>
        </p:spPr>
        <p:txBody>
          <a:bodyPr/>
          <a:lstStyle/>
          <a:p>
            <a:pPr algn="ctr"/>
            <a:r>
              <a:rPr lang="el-GR" dirty="0" smtClean="0"/>
              <a:t>Η συνάρτηση αμοιβών του </a:t>
            </a:r>
            <a:r>
              <a:rPr lang="en-GB" dirty="0" smtClean="0"/>
              <a:t>Mincer</a:t>
            </a:r>
            <a:endParaRPr lang="en-GB" dirty="0"/>
          </a:p>
        </p:txBody>
      </p:sp>
      <p:sp>
        <p:nvSpPr>
          <p:cNvPr id="3" name="Content Placeholder 2"/>
          <p:cNvSpPr>
            <a:spLocks noGrp="1"/>
          </p:cNvSpPr>
          <p:nvPr>
            <p:ph idx="1"/>
          </p:nvPr>
        </p:nvSpPr>
        <p:spPr>
          <a:xfrm>
            <a:off x="628650" y="1752599"/>
            <a:ext cx="7886700" cy="4424363"/>
          </a:xfrm>
        </p:spPr>
        <p:txBody>
          <a:bodyPr>
            <a:normAutofit lnSpcReduction="10000"/>
          </a:bodyPr>
          <a:lstStyle/>
          <a:p>
            <a:pPr algn="just">
              <a:lnSpc>
                <a:spcPct val="120000"/>
              </a:lnSpc>
              <a:spcAft>
                <a:spcPts val="600"/>
              </a:spcAft>
            </a:pPr>
            <a:r>
              <a:rPr lang="el-GR" dirty="0" smtClean="0"/>
              <a:t>Η θεωρητική τεκμηρίωση της συνάρτησης αμοιβών του</a:t>
            </a:r>
            <a:r>
              <a:rPr lang="en-GB" dirty="0" smtClean="0"/>
              <a:t> Mincer </a:t>
            </a:r>
            <a:r>
              <a:rPr lang="el-GR" dirty="0" smtClean="0"/>
              <a:t>εδράζεται στη θεωρία του ανθρώπινου κεφαλαίου</a:t>
            </a:r>
            <a:r>
              <a:rPr lang="el-GR" dirty="0"/>
              <a:t>,</a:t>
            </a:r>
            <a:endParaRPr lang="el-GR" dirty="0" smtClean="0"/>
          </a:p>
          <a:p>
            <a:pPr marL="0" indent="0" algn="ctr">
              <a:lnSpc>
                <a:spcPct val="120000"/>
              </a:lnSpc>
              <a:spcAft>
                <a:spcPts val="600"/>
              </a:spcAft>
              <a:buNone/>
            </a:pPr>
            <a:r>
              <a:rPr lang="el-GR" dirty="0"/>
              <a:t>&amp;</a:t>
            </a:r>
            <a:endParaRPr lang="en-GB" dirty="0" smtClean="0"/>
          </a:p>
          <a:p>
            <a:pPr algn="just">
              <a:lnSpc>
                <a:spcPct val="120000"/>
              </a:lnSpc>
              <a:spcAft>
                <a:spcPts val="600"/>
              </a:spcAft>
            </a:pPr>
            <a:r>
              <a:rPr lang="el-GR" dirty="0"/>
              <a:t>β</a:t>
            </a:r>
            <a:r>
              <a:rPr lang="el-GR" dirty="0" smtClean="0"/>
              <a:t>ασίζεται σε μια σειρά από αρκετά περιοριστικές υποθέσεις (ανταγωνιστική λειτουργία της αγοράς εργασίας, πλήρης πληροφόρηση των ατόμων, κ.α.).</a:t>
            </a:r>
          </a:p>
          <a:p>
            <a:pPr algn="just">
              <a:lnSpc>
                <a:spcPct val="120000"/>
              </a:lnSpc>
              <a:spcAft>
                <a:spcPts val="600"/>
              </a:spcAft>
            </a:pPr>
            <a:r>
              <a:rPr lang="el-GR" dirty="0" smtClean="0"/>
              <a:t>Παρολαυτά, η συνάρτηση αμοιβών έχει τύχει μεγάλης αποδοχής στην εμπειρική βιβλιογραφία με εκατοντάδες μελέτες που δείχνουν, ανάμεσα σε άλλα, την καλή προσαρμογή της συνάρτησης στα πραγματικά δεδομένα.</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173724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5913"/>
          </a:xfrm>
        </p:spPr>
        <p:txBody>
          <a:bodyPr/>
          <a:lstStyle/>
          <a:p>
            <a:pPr algn="ctr"/>
            <a:r>
              <a:rPr lang="el-GR" dirty="0" smtClean="0"/>
              <a:t>Η συνάρτηση αμοιβών</a:t>
            </a:r>
            <a:endParaRPr lang="en-GB" dirty="0"/>
          </a:p>
        </p:txBody>
      </p:sp>
      <p:sp>
        <p:nvSpPr>
          <p:cNvPr id="3" name="Content Placeholder 2"/>
          <p:cNvSpPr>
            <a:spLocks noGrp="1"/>
          </p:cNvSpPr>
          <p:nvPr>
            <p:ph idx="1"/>
          </p:nvPr>
        </p:nvSpPr>
        <p:spPr>
          <a:xfrm>
            <a:off x="628650" y="1676400"/>
            <a:ext cx="7886700" cy="4500563"/>
          </a:xfrm>
        </p:spPr>
        <p:txBody>
          <a:bodyPr/>
          <a:lstStyle/>
          <a:p>
            <a:pPr algn="just">
              <a:spcAft>
                <a:spcPts val="1200"/>
              </a:spcAft>
            </a:pPr>
            <a:r>
              <a:rPr lang="el-GR" dirty="0" smtClean="0"/>
              <a:t>Οι παράμετροι της συνάρτησης απολαβών μπορούν να εκτιμηθούν με τη χρήση πραγματικών μικρο-δεδομένων που περιέχουν πληροφόρηση τουλάχιστον για:</a:t>
            </a:r>
          </a:p>
          <a:p>
            <a:pPr lvl="1" algn="just"/>
            <a:r>
              <a:rPr lang="el-GR" dirty="0" smtClean="0"/>
              <a:t>Μισθό</a:t>
            </a:r>
          </a:p>
          <a:p>
            <a:pPr lvl="1" algn="just"/>
            <a:r>
              <a:rPr lang="el-GR" dirty="0" smtClean="0"/>
              <a:t>Χρόνια εκπαίδευσης</a:t>
            </a:r>
          </a:p>
          <a:p>
            <a:pPr lvl="1" algn="just"/>
            <a:r>
              <a:rPr lang="el-GR" dirty="0" smtClean="0"/>
              <a:t>Εργασιακή εμπειρία</a:t>
            </a:r>
          </a:p>
          <a:p>
            <a:pPr marL="342900" lvl="1" indent="0" algn="just">
              <a:buNone/>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graphicFrame>
        <p:nvGraphicFramePr>
          <p:cNvPr id="5" name="Table 4"/>
          <p:cNvGraphicFramePr>
            <a:graphicFrameLocks noGrp="1"/>
          </p:cNvGraphicFramePr>
          <p:nvPr>
            <p:extLst/>
          </p:nvPr>
        </p:nvGraphicFramePr>
        <p:xfrm>
          <a:off x="1066800" y="3864850"/>
          <a:ext cx="6858000" cy="1899921"/>
        </p:xfrm>
        <a:graphic>
          <a:graphicData uri="http://schemas.openxmlformats.org/drawingml/2006/table">
            <a:tbl>
              <a:tblPr firstRow="1" bandRow="1">
                <a:tableStyleId>{5C22544A-7EE6-4342-B048-85BDC9FD1C3A}</a:tableStyleId>
              </a:tblPr>
              <a:tblGrid>
                <a:gridCol w="1714500"/>
                <a:gridCol w="1714500"/>
                <a:gridCol w="1714500"/>
                <a:gridCol w="1714500"/>
              </a:tblGrid>
              <a:tr h="405371">
                <a:tc>
                  <a:txBody>
                    <a:bodyPr/>
                    <a:lstStyle/>
                    <a:p>
                      <a:r>
                        <a:rPr lang="el-GR" dirty="0" smtClean="0"/>
                        <a:t>Παρατήρηση</a:t>
                      </a:r>
                      <a:endParaRPr lang="en-GB" dirty="0"/>
                    </a:p>
                  </a:txBody>
                  <a:tcPr/>
                </a:tc>
                <a:tc>
                  <a:txBody>
                    <a:bodyPr/>
                    <a:lstStyle/>
                    <a:p>
                      <a:r>
                        <a:rPr lang="el-GR" dirty="0" smtClean="0"/>
                        <a:t>Μισθός</a:t>
                      </a:r>
                      <a:endParaRPr lang="en-GB" dirty="0"/>
                    </a:p>
                  </a:txBody>
                  <a:tcPr/>
                </a:tc>
                <a:tc>
                  <a:txBody>
                    <a:bodyPr/>
                    <a:lstStyle/>
                    <a:p>
                      <a:r>
                        <a:rPr lang="el-GR" dirty="0" smtClean="0"/>
                        <a:t>Χρόνια Εκπαίδευσης</a:t>
                      </a:r>
                      <a:endParaRPr lang="en-GB" dirty="0"/>
                    </a:p>
                  </a:txBody>
                  <a:tcPr/>
                </a:tc>
                <a:tc>
                  <a:txBody>
                    <a:bodyPr/>
                    <a:lstStyle/>
                    <a:p>
                      <a:r>
                        <a:rPr lang="el-GR" dirty="0" smtClean="0"/>
                        <a:t>Εργασιακή εμπειρία</a:t>
                      </a:r>
                      <a:endParaRPr lang="en-GB" dirty="0"/>
                    </a:p>
                  </a:txBody>
                  <a:tcPr/>
                </a:tc>
              </a:tr>
              <a:tr h="298910">
                <a:tc>
                  <a:txBody>
                    <a:bodyPr/>
                    <a:lstStyle/>
                    <a:p>
                      <a:r>
                        <a:rPr lang="el-GR" dirty="0" smtClean="0"/>
                        <a:t>1</a:t>
                      </a:r>
                      <a:endParaRPr lang="en-GB" dirty="0"/>
                    </a:p>
                  </a:txBody>
                  <a:tcPr/>
                </a:tc>
                <a:tc>
                  <a:txBody>
                    <a:bodyPr/>
                    <a:lstStyle/>
                    <a:p>
                      <a:r>
                        <a:rPr lang="el-GR" dirty="0" smtClean="0"/>
                        <a:t>1000</a:t>
                      </a:r>
                      <a:endParaRPr lang="en-GB" dirty="0"/>
                    </a:p>
                  </a:txBody>
                  <a:tcPr/>
                </a:tc>
                <a:tc>
                  <a:txBody>
                    <a:bodyPr/>
                    <a:lstStyle/>
                    <a:p>
                      <a:r>
                        <a:rPr lang="el-GR" dirty="0" smtClean="0"/>
                        <a:t>12</a:t>
                      </a:r>
                      <a:endParaRPr lang="en-GB" dirty="0"/>
                    </a:p>
                  </a:txBody>
                  <a:tcPr/>
                </a:tc>
                <a:tc>
                  <a:txBody>
                    <a:bodyPr/>
                    <a:lstStyle/>
                    <a:p>
                      <a:r>
                        <a:rPr lang="el-GR" dirty="0" smtClean="0"/>
                        <a:t>5</a:t>
                      </a:r>
                      <a:endParaRPr lang="en-GB" dirty="0"/>
                    </a:p>
                  </a:txBody>
                  <a:tcPr/>
                </a:tc>
              </a:tr>
              <a:tr h="298910">
                <a:tc>
                  <a:txBody>
                    <a:bodyPr/>
                    <a:lstStyle/>
                    <a:p>
                      <a:r>
                        <a:rPr lang="el-GR" dirty="0" smtClean="0"/>
                        <a:t>2</a:t>
                      </a:r>
                      <a:endParaRPr lang="en-GB" dirty="0"/>
                    </a:p>
                  </a:txBody>
                  <a:tcPr/>
                </a:tc>
                <a:tc>
                  <a:txBody>
                    <a:bodyPr/>
                    <a:lstStyle/>
                    <a:p>
                      <a:r>
                        <a:rPr lang="el-GR" dirty="0" smtClean="0"/>
                        <a:t>1100</a:t>
                      </a:r>
                      <a:endParaRPr lang="en-GB" dirty="0"/>
                    </a:p>
                  </a:txBody>
                  <a:tcPr/>
                </a:tc>
                <a:tc>
                  <a:txBody>
                    <a:bodyPr/>
                    <a:lstStyle/>
                    <a:p>
                      <a:r>
                        <a:rPr lang="el-GR" dirty="0" smtClean="0"/>
                        <a:t>12</a:t>
                      </a:r>
                      <a:endParaRPr lang="en-GB" dirty="0"/>
                    </a:p>
                  </a:txBody>
                  <a:tcPr/>
                </a:tc>
                <a:tc>
                  <a:txBody>
                    <a:bodyPr/>
                    <a:lstStyle/>
                    <a:p>
                      <a:r>
                        <a:rPr lang="el-GR" dirty="0" smtClean="0"/>
                        <a:t>7</a:t>
                      </a:r>
                      <a:endParaRPr lang="en-GB" dirty="0"/>
                    </a:p>
                  </a:txBody>
                  <a:tcPr/>
                </a:tc>
              </a:tr>
              <a:tr h="298910">
                <a:tc>
                  <a:txBody>
                    <a:bodyPr/>
                    <a:lstStyle/>
                    <a:p>
                      <a:r>
                        <a:rPr lang="el-GR" dirty="0" smtClean="0"/>
                        <a:t>3</a:t>
                      </a:r>
                      <a:endParaRPr lang="en-GB" dirty="0"/>
                    </a:p>
                  </a:txBody>
                  <a:tcPr/>
                </a:tc>
                <a:tc>
                  <a:txBody>
                    <a:bodyPr/>
                    <a:lstStyle/>
                    <a:p>
                      <a:r>
                        <a:rPr lang="el-GR" dirty="0" smtClean="0"/>
                        <a:t>1500</a:t>
                      </a:r>
                      <a:endParaRPr lang="en-GB" dirty="0"/>
                    </a:p>
                  </a:txBody>
                  <a:tcPr/>
                </a:tc>
                <a:tc>
                  <a:txBody>
                    <a:bodyPr/>
                    <a:lstStyle/>
                    <a:p>
                      <a:r>
                        <a:rPr lang="el-GR" dirty="0" smtClean="0"/>
                        <a:t>16</a:t>
                      </a:r>
                      <a:endParaRPr lang="en-GB" dirty="0"/>
                    </a:p>
                  </a:txBody>
                  <a:tcPr/>
                </a:tc>
                <a:tc>
                  <a:txBody>
                    <a:bodyPr/>
                    <a:lstStyle/>
                    <a:p>
                      <a:r>
                        <a:rPr lang="el-GR" dirty="0" smtClean="0"/>
                        <a:t>2</a:t>
                      </a:r>
                      <a:endParaRPr lang="en-GB" dirty="0"/>
                    </a:p>
                  </a:txBody>
                  <a:tcPr/>
                </a:tc>
              </a:tr>
              <a:tr h="298910">
                <a:tc>
                  <a:txBody>
                    <a:bodyPr/>
                    <a:lstStyle/>
                    <a:p>
                      <a:r>
                        <a:rPr lang="el-GR" dirty="0" smtClean="0"/>
                        <a:t>4</a:t>
                      </a:r>
                      <a:endParaRPr lang="en-GB" dirty="0"/>
                    </a:p>
                  </a:txBody>
                  <a:tcPr/>
                </a:tc>
                <a:tc>
                  <a:txBody>
                    <a:bodyPr/>
                    <a:lstStyle/>
                    <a:p>
                      <a:r>
                        <a:rPr lang="el-GR" dirty="0" smtClean="0"/>
                        <a:t>900</a:t>
                      </a:r>
                      <a:endParaRPr lang="en-GB" dirty="0"/>
                    </a:p>
                  </a:txBody>
                  <a:tcPr/>
                </a:tc>
                <a:tc>
                  <a:txBody>
                    <a:bodyPr/>
                    <a:lstStyle/>
                    <a:p>
                      <a:r>
                        <a:rPr lang="el-GR" dirty="0" smtClean="0"/>
                        <a:t>9</a:t>
                      </a:r>
                      <a:endParaRPr lang="en-GB" dirty="0"/>
                    </a:p>
                  </a:txBody>
                  <a:tcPr/>
                </a:tc>
                <a:tc>
                  <a:txBody>
                    <a:bodyPr/>
                    <a:lstStyle/>
                    <a:p>
                      <a:r>
                        <a:rPr lang="el-GR" dirty="0" smtClean="0"/>
                        <a:t>5</a:t>
                      </a:r>
                      <a:endParaRPr lang="en-GB" dirty="0"/>
                    </a:p>
                  </a:txBody>
                  <a:tcPr/>
                </a:tc>
              </a:tr>
              <a:tr h="298910">
                <a:tc>
                  <a:txBody>
                    <a:bodyPr/>
                    <a:lstStyle/>
                    <a:p>
                      <a:r>
                        <a:rPr lang="el-GR" dirty="0" smtClean="0"/>
                        <a:t>.</a:t>
                      </a:r>
                      <a:endParaRPr lang="en-GB" dirty="0"/>
                    </a:p>
                  </a:txBody>
                  <a:tcPr/>
                </a:tc>
                <a:tc>
                  <a:txBody>
                    <a:bodyPr/>
                    <a:lstStyle/>
                    <a:p>
                      <a:r>
                        <a:rPr lang="el-GR" dirty="0" smtClean="0"/>
                        <a:t>.</a:t>
                      </a:r>
                      <a:endParaRPr lang="en-GB" dirty="0"/>
                    </a:p>
                  </a:txBody>
                  <a:tcPr/>
                </a:tc>
                <a:tc>
                  <a:txBody>
                    <a:bodyPr/>
                    <a:lstStyle/>
                    <a:p>
                      <a:r>
                        <a:rPr lang="el-GR" dirty="0" smtClean="0"/>
                        <a:t>.</a:t>
                      </a:r>
                      <a:endParaRPr lang="en-GB" dirty="0"/>
                    </a:p>
                  </a:txBody>
                  <a:tcPr/>
                </a:tc>
                <a:tc>
                  <a:txBody>
                    <a:bodyPr/>
                    <a:lstStyle/>
                    <a:p>
                      <a:r>
                        <a:rPr lang="el-GR" dirty="0" smtClean="0"/>
                        <a:t>.</a:t>
                      </a:r>
                      <a:endParaRPr lang="en-GB" dirty="0"/>
                    </a:p>
                  </a:txBody>
                  <a:tcPr/>
                </a:tc>
              </a:tr>
            </a:tbl>
          </a:graphicData>
        </a:graphic>
      </p:graphicFrame>
    </p:spTree>
    <p:extLst>
      <p:ext uri="{BB962C8B-B14F-4D97-AF65-F5344CB8AC3E}">
        <p14:creationId xmlns:p14="http://schemas.microsoft.com/office/powerpoint/2010/main" val="609778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363247"/>
            <a:ext cx="7886700" cy="549273"/>
          </a:xfrm>
        </p:spPr>
        <p:txBody>
          <a:bodyPr/>
          <a:lstStyle/>
          <a:p>
            <a:pPr algn="ctr"/>
            <a:r>
              <a:rPr lang="el-GR" dirty="0">
                <a:latin typeface="+mn-lt"/>
              </a:rPr>
              <a:t>Η συνάρτηση αμοιβών του Mincer</a:t>
            </a:r>
            <a:endParaRPr lang="en-GB" dirty="0">
              <a:latin typeface="+mn-l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28600" y="1435795"/>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𝑙𝑛</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𝑊</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r>
                        <a:rPr lang="en-GB" sz="2400" b="0" i="1" smtClean="0">
                          <a:latin typeface="Cambria Math" panose="02040503050406030204" pitchFamily="18" charset="0"/>
                        </a:rPr>
                        <m:t>𝑎</m:t>
                      </m:r>
                      <m:r>
                        <a:rPr lang="en-GB" sz="2400" b="0" i="1" smtClean="0">
                          <a:latin typeface="Cambria Math" panose="02040503050406030204" pitchFamily="18" charset="0"/>
                        </a:rPr>
                        <m:t>+</m:t>
                      </m:r>
                      <m:r>
                        <m:rPr>
                          <m:sty m:val="p"/>
                        </m:rPr>
                        <a:rPr lang="en-GB" sz="2400">
                          <a:latin typeface="Cambria Math" panose="02040503050406030204" pitchFamily="18" charset="0"/>
                        </a:rPr>
                        <m:t>β</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𝑆</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1</m:t>
                          </m:r>
                        </m:sub>
                      </m:sSub>
                      <m:sSub>
                        <m:sSubPr>
                          <m:ctrlPr>
                            <a:rPr lang="en-GB" sz="2400" i="1">
                              <a:latin typeface="Cambria Math" panose="02040503050406030204" pitchFamily="18" charset="0"/>
                            </a:rPr>
                          </m:ctrlPr>
                        </m:sSubPr>
                        <m:e>
                          <m:r>
                            <m:rPr>
                              <m:sty m:val="p"/>
                            </m:rPr>
                            <a:rPr lang="el-GR" sz="2400" b="0" i="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2</m:t>
                          </m:r>
                        </m:sub>
                      </m:sSub>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b="0" i="1" smtClean="0">
                              <a:latin typeface="Cambria Math" panose="02040503050406030204" pitchFamily="18" charset="0"/>
                            </a:rPr>
                            <m:t>2</m:t>
                          </m:r>
                        </m:sup>
                      </m:sSup>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𝑢</m:t>
                          </m:r>
                        </m:e>
                        <m:sub>
                          <m:r>
                            <a:rPr lang="en-GB" sz="2400" i="1">
                              <a:latin typeface="Cambria Math" panose="02040503050406030204" pitchFamily="18" charset="0"/>
                            </a:rPr>
                            <m:t>𝑖</m:t>
                          </m:r>
                        </m:sub>
                      </m:sSub>
                    </m:oMath>
                  </m:oMathPara>
                </a14:m>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28600" y="1435795"/>
                <a:ext cx="7886700" cy="612775"/>
              </a:xfrm>
              <a:blipFill rotWithShape="0">
                <a:blip r:embed="rId2"/>
                <a:stretch>
                  <a:fillRect t="-1000"/>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20" name="Table 19"/>
          <p:cNvGraphicFramePr>
            <a:graphicFrameLocks noGrp="1"/>
          </p:cNvGraphicFramePr>
          <p:nvPr>
            <p:extLst/>
          </p:nvPr>
        </p:nvGraphicFramePr>
        <p:xfrm>
          <a:off x="1066800" y="4343400"/>
          <a:ext cx="7239000" cy="1899921"/>
        </p:xfrm>
        <a:graphic>
          <a:graphicData uri="http://schemas.openxmlformats.org/drawingml/2006/table">
            <a:tbl>
              <a:tblPr firstRow="1" bandRow="1">
                <a:tableStyleId>{5C22544A-7EE6-4342-B048-85BDC9FD1C3A}</a:tableStyleId>
              </a:tblPr>
              <a:tblGrid>
                <a:gridCol w="1809750"/>
                <a:gridCol w="1809750"/>
                <a:gridCol w="1809750"/>
                <a:gridCol w="1809750"/>
              </a:tblGrid>
              <a:tr h="405371">
                <a:tc>
                  <a:txBody>
                    <a:bodyPr/>
                    <a:lstStyle/>
                    <a:p>
                      <a:r>
                        <a:rPr lang="el-GR" dirty="0" smtClean="0"/>
                        <a:t>Παρατήρηση</a:t>
                      </a:r>
                      <a:endParaRPr lang="en-GB" dirty="0"/>
                    </a:p>
                  </a:txBody>
                  <a:tcPr/>
                </a:tc>
                <a:tc>
                  <a:txBody>
                    <a:bodyPr/>
                    <a:lstStyle/>
                    <a:p>
                      <a:r>
                        <a:rPr lang="el-GR" dirty="0" smtClean="0"/>
                        <a:t>Μισθός</a:t>
                      </a:r>
                      <a:endParaRPr lang="en-GB" dirty="0"/>
                    </a:p>
                  </a:txBody>
                  <a:tcPr/>
                </a:tc>
                <a:tc>
                  <a:txBody>
                    <a:bodyPr/>
                    <a:lstStyle/>
                    <a:p>
                      <a:r>
                        <a:rPr lang="el-GR" dirty="0" smtClean="0"/>
                        <a:t>Χρόνια Εκπαίδευσης</a:t>
                      </a:r>
                      <a:endParaRPr lang="en-GB" dirty="0"/>
                    </a:p>
                  </a:txBody>
                  <a:tcPr/>
                </a:tc>
                <a:tc>
                  <a:txBody>
                    <a:bodyPr/>
                    <a:lstStyle/>
                    <a:p>
                      <a:r>
                        <a:rPr lang="el-GR" dirty="0" smtClean="0"/>
                        <a:t>Εργασιακή εμπειρία</a:t>
                      </a:r>
                      <a:endParaRPr lang="en-GB" dirty="0"/>
                    </a:p>
                  </a:txBody>
                  <a:tcPr/>
                </a:tc>
              </a:tr>
              <a:tr h="298910">
                <a:tc>
                  <a:txBody>
                    <a:bodyPr/>
                    <a:lstStyle/>
                    <a:p>
                      <a:r>
                        <a:rPr lang="el-GR" dirty="0" smtClean="0"/>
                        <a:t>1</a:t>
                      </a:r>
                      <a:endParaRPr lang="en-GB" dirty="0"/>
                    </a:p>
                  </a:txBody>
                  <a:tcPr/>
                </a:tc>
                <a:tc>
                  <a:txBody>
                    <a:bodyPr/>
                    <a:lstStyle/>
                    <a:p>
                      <a:pPr algn="ctr"/>
                      <a:r>
                        <a:rPr lang="el-GR" dirty="0" smtClean="0"/>
                        <a:t>1000</a:t>
                      </a:r>
                      <a:endParaRPr lang="en-GB" dirty="0"/>
                    </a:p>
                  </a:txBody>
                  <a:tcPr/>
                </a:tc>
                <a:tc>
                  <a:txBody>
                    <a:bodyPr/>
                    <a:lstStyle/>
                    <a:p>
                      <a:pPr algn="ctr"/>
                      <a:r>
                        <a:rPr lang="el-GR" dirty="0" smtClean="0"/>
                        <a:t>12</a:t>
                      </a:r>
                      <a:endParaRPr lang="en-GB" dirty="0"/>
                    </a:p>
                  </a:txBody>
                  <a:tcPr/>
                </a:tc>
                <a:tc>
                  <a:txBody>
                    <a:bodyPr/>
                    <a:lstStyle/>
                    <a:p>
                      <a:pPr algn="ctr"/>
                      <a:r>
                        <a:rPr lang="el-GR" dirty="0" smtClean="0"/>
                        <a:t>5</a:t>
                      </a:r>
                      <a:endParaRPr lang="en-GB" dirty="0"/>
                    </a:p>
                  </a:txBody>
                  <a:tcPr/>
                </a:tc>
              </a:tr>
              <a:tr h="298910">
                <a:tc>
                  <a:txBody>
                    <a:bodyPr/>
                    <a:lstStyle/>
                    <a:p>
                      <a:r>
                        <a:rPr lang="el-GR" dirty="0" smtClean="0"/>
                        <a:t>2</a:t>
                      </a:r>
                      <a:endParaRPr lang="en-GB" dirty="0"/>
                    </a:p>
                  </a:txBody>
                  <a:tcPr/>
                </a:tc>
                <a:tc>
                  <a:txBody>
                    <a:bodyPr/>
                    <a:lstStyle/>
                    <a:p>
                      <a:pPr algn="ctr"/>
                      <a:r>
                        <a:rPr lang="el-GR" dirty="0" smtClean="0"/>
                        <a:t>1100</a:t>
                      </a:r>
                      <a:endParaRPr lang="en-GB" dirty="0"/>
                    </a:p>
                  </a:txBody>
                  <a:tcPr/>
                </a:tc>
                <a:tc>
                  <a:txBody>
                    <a:bodyPr/>
                    <a:lstStyle/>
                    <a:p>
                      <a:pPr algn="ctr"/>
                      <a:r>
                        <a:rPr lang="el-GR" dirty="0" smtClean="0"/>
                        <a:t>12</a:t>
                      </a:r>
                      <a:endParaRPr lang="en-GB" dirty="0"/>
                    </a:p>
                  </a:txBody>
                  <a:tcPr/>
                </a:tc>
                <a:tc>
                  <a:txBody>
                    <a:bodyPr/>
                    <a:lstStyle/>
                    <a:p>
                      <a:pPr algn="ctr"/>
                      <a:r>
                        <a:rPr lang="el-GR" dirty="0" smtClean="0"/>
                        <a:t>7</a:t>
                      </a:r>
                      <a:endParaRPr lang="en-GB" dirty="0"/>
                    </a:p>
                  </a:txBody>
                  <a:tcPr/>
                </a:tc>
              </a:tr>
              <a:tr h="298910">
                <a:tc>
                  <a:txBody>
                    <a:bodyPr/>
                    <a:lstStyle/>
                    <a:p>
                      <a:r>
                        <a:rPr lang="el-GR" dirty="0" smtClean="0"/>
                        <a:t>3</a:t>
                      </a:r>
                      <a:endParaRPr lang="en-GB" dirty="0"/>
                    </a:p>
                  </a:txBody>
                  <a:tcPr/>
                </a:tc>
                <a:tc>
                  <a:txBody>
                    <a:bodyPr/>
                    <a:lstStyle/>
                    <a:p>
                      <a:pPr algn="ctr"/>
                      <a:r>
                        <a:rPr lang="el-GR" dirty="0" smtClean="0"/>
                        <a:t>1500</a:t>
                      </a:r>
                      <a:endParaRPr lang="en-GB" dirty="0"/>
                    </a:p>
                  </a:txBody>
                  <a:tcPr/>
                </a:tc>
                <a:tc>
                  <a:txBody>
                    <a:bodyPr/>
                    <a:lstStyle/>
                    <a:p>
                      <a:pPr algn="ctr"/>
                      <a:r>
                        <a:rPr lang="el-GR" dirty="0" smtClean="0"/>
                        <a:t>16</a:t>
                      </a:r>
                      <a:endParaRPr lang="en-GB" dirty="0"/>
                    </a:p>
                  </a:txBody>
                  <a:tcPr/>
                </a:tc>
                <a:tc>
                  <a:txBody>
                    <a:bodyPr/>
                    <a:lstStyle/>
                    <a:p>
                      <a:pPr algn="ctr"/>
                      <a:r>
                        <a:rPr lang="el-GR" dirty="0" smtClean="0"/>
                        <a:t>2</a:t>
                      </a:r>
                      <a:endParaRPr lang="en-GB" dirty="0"/>
                    </a:p>
                  </a:txBody>
                  <a:tcPr/>
                </a:tc>
              </a:tr>
              <a:tr h="298910">
                <a:tc>
                  <a:txBody>
                    <a:bodyPr/>
                    <a:lstStyle/>
                    <a:p>
                      <a:r>
                        <a:rPr lang="el-GR" dirty="0" smtClean="0"/>
                        <a:t>4</a:t>
                      </a:r>
                      <a:endParaRPr lang="en-GB" dirty="0"/>
                    </a:p>
                  </a:txBody>
                  <a:tcPr/>
                </a:tc>
                <a:tc>
                  <a:txBody>
                    <a:bodyPr/>
                    <a:lstStyle/>
                    <a:p>
                      <a:pPr algn="ctr"/>
                      <a:r>
                        <a:rPr lang="el-GR" dirty="0" smtClean="0"/>
                        <a:t>900</a:t>
                      </a:r>
                      <a:endParaRPr lang="en-GB" dirty="0"/>
                    </a:p>
                  </a:txBody>
                  <a:tcPr/>
                </a:tc>
                <a:tc>
                  <a:txBody>
                    <a:bodyPr/>
                    <a:lstStyle/>
                    <a:p>
                      <a:pPr algn="ctr"/>
                      <a:r>
                        <a:rPr lang="el-GR" dirty="0" smtClean="0"/>
                        <a:t>9</a:t>
                      </a:r>
                      <a:endParaRPr lang="en-GB" dirty="0"/>
                    </a:p>
                  </a:txBody>
                  <a:tcPr/>
                </a:tc>
                <a:tc>
                  <a:txBody>
                    <a:bodyPr/>
                    <a:lstStyle/>
                    <a:p>
                      <a:pPr algn="ctr"/>
                      <a:r>
                        <a:rPr lang="el-GR" dirty="0" smtClean="0"/>
                        <a:t>5</a:t>
                      </a:r>
                      <a:endParaRPr lang="en-GB" dirty="0"/>
                    </a:p>
                  </a:txBody>
                  <a:tcPr/>
                </a:tc>
              </a:tr>
              <a:tr h="298910">
                <a:tc>
                  <a:txBody>
                    <a:bodyPr/>
                    <a:lstStyle/>
                    <a:p>
                      <a:r>
                        <a:rPr lang="el-GR" dirty="0" smtClean="0"/>
                        <a:t>.</a:t>
                      </a:r>
                      <a:endParaRPr lang="en-GB" dirty="0"/>
                    </a:p>
                  </a:txBody>
                  <a:tcPr/>
                </a:tc>
                <a:tc>
                  <a:txBody>
                    <a:bodyPr/>
                    <a:lstStyle/>
                    <a:p>
                      <a:pPr algn="ctr"/>
                      <a:r>
                        <a:rPr lang="el-GR" dirty="0" smtClean="0"/>
                        <a:t>.</a:t>
                      </a:r>
                      <a:endParaRPr lang="en-GB" dirty="0"/>
                    </a:p>
                  </a:txBody>
                  <a:tcPr/>
                </a:tc>
                <a:tc>
                  <a:txBody>
                    <a:bodyPr/>
                    <a:lstStyle/>
                    <a:p>
                      <a:pPr algn="ctr"/>
                      <a:r>
                        <a:rPr lang="el-GR" dirty="0" smtClean="0"/>
                        <a:t>.</a:t>
                      </a:r>
                      <a:endParaRPr lang="en-GB" dirty="0"/>
                    </a:p>
                  </a:txBody>
                  <a:tcPr/>
                </a:tc>
                <a:tc>
                  <a:txBody>
                    <a:bodyPr/>
                    <a:lstStyle/>
                    <a:p>
                      <a:pPr algn="ctr"/>
                      <a:r>
                        <a:rPr lang="el-GR" dirty="0" smtClean="0"/>
                        <a:t>.</a:t>
                      </a:r>
                      <a:endParaRPr lang="en-GB" dirty="0"/>
                    </a:p>
                  </a:txBody>
                  <a:tcPr/>
                </a:tc>
              </a:tr>
            </a:tbl>
          </a:graphicData>
        </a:graphic>
      </p:graphicFrame>
      <p:cxnSp>
        <p:nvCxnSpPr>
          <p:cNvPr id="7" name="Straight Arrow Connector 6"/>
          <p:cNvCxnSpPr/>
          <p:nvPr/>
        </p:nvCxnSpPr>
        <p:spPr>
          <a:xfrm flipV="1">
            <a:off x="4114800" y="3200400"/>
            <a:ext cx="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192978" y="3453775"/>
            <a:ext cx="1676400" cy="523220"/>
          </a:xfrm>
          <a:prstGeom prst="rect">
            <a:avLst/>
          </a:prstGeom>
          <a:noFill/>
        </p:spPr>
        <p:txBody>
          <a:bodyPr wrap="square" rtlCol="0">
            <a:spAutoFit/>
          </a:bodyPr>
          <a:lstStyle/>
          <a:p>
            <a:r>
              <a:rPr lang="el-GR" sz="1400" dirty="0" smtClean="0"/>
              <a:t>Μέθοδος γραμμικής παλινδρόμησης</a:t>
            </a:r>
            <a:endParaRPr lang="en-GB" sz="1400" dirty="0"/>
          </a:p>
        </p:txBody>
      </p:sp>
      <p:sp>
        <p:nvSpPr>
          <p:cNvPr id="25" name="TextBox 24"/>
          <p:cNvSpPr txBox="1"/>
          <p:nvPr/>
        </p:nvSpPr>
        <p:spPr>
          <a:xfrm>
            <a:off x="3219449" y="2502595"/>
            <a:ext cx="2190749" cy="646331"/>
          </a:xfrm>
          <a:prstGeom prst="rect">
            <a:avLst/>
          </a:prstGeom>
          <a:noFill/>
        </p:spPr>
        <p:txBody>
          <a:bodyPr wrap="square" rtlCol="0">
            <a:spAutoFit/>
          </a:bodyPr>
          <a:lstStyle/>
          <a:p>
            <a:r>
              <a:rPr lang="el-GR" sz="1200" b="1" dirty="0" smtClean="0"/>
              <a:t>Εκτίμηση παραμέτρων α, β, γ1, γ2 με τη χρήση πραγματικών δεδομένων.</a:t>
            </a:r>
            <a:endParaRPr lang="en-GB" sz="1200" b="1" dirty="0"/>
          </a:p>
        </p:txBody>
      </p:sp>
      <p:cxnSp>
        <p:nvCxnSpPr>
          <p:cNvPr id="26" name="Straight Arrow Connector 25"/>
          <p:cNvCxnSpPr/>
          <p:nvPr/>
        </p:nvCxnSpPr>
        <p:spPr>
          <a:xfrm flipV="1">
            <a:off x="4114800" y="1981200"/>
            <a:ext cx="0" cy="521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1" idx="2"/>
          </p:cNvCxnSpPr>
          <p:nvPr/>
        </p:nvCxnSpPr>
        <p:spPr>
          <a:xfrm>
            <a:off x="1885950" y="3095119"/>
            <a:ext cx="1312653" cy="1094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952500" y="2633454"/>
            <a:ext cx="1866900" cy="461665"/>
          </a:xfrm>
          <a:prstGeom prst="rect">
            <a:avLst/>
          </a:prstGeom>
        </p:spPr>
        <p:txBody>
          <a:bodyPr wrap="square">
            <a:spAutoFit/>
          </a:bodyPr>
          <a:lstStyle/>
          <a:p>
            <a:r>
              <a:rPr lang="el-GR" sz="1200" dirty="0" smtClean="0"/>
              <a:t>Οι μισθοί μετατρέπονται σε λογαριθμική μορφή</a:t>
            </a:r>
            <a:endParaRPr lang="en-GB" sz="1200" dirty="0"/>
          </a:p>
        </p:txBody>
      </p:sp>
      <p:cxnSp>
        <p:nvCxnSpPr>
          <p:cNvPr id="18" name="Straight Arrow Connector 17"/>
          <p:cNvCxnSpPr/>
          <p:nvPr/>
        </p:nvCxnSpPr>
        <p:spPr>
          <a:xfrm>
            <a:off x="7486650" y="3642491"/>
            <a:ext cx="0" cy="630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705600" y="2139426"/>
            <a:ext cx="2057399" cy="1446550"/>
          </a:xfrm>
          <a:prstGeom prst="rect">
            <a:avLst/>
          </a:prstGeom>
          <a:noFill/>
        </p:spPr>
        <p:txBody>
          <a:bodyPr wrap="square" rtlCol="0">
            <a:spAutoFit/>
          </a:bodyPr>
          <a:lstStyle/>
          <a:p>
            <a:r>
              <a:rPr lang="el-GR" sz="1100" dirty="0" smtClean="0"/>
              <a:t>Αν δεν υπάρχουν διαθέσιμα στοιχεία για την πραγματική εργασιακή εμπειρία του ατόμου, οι ερευνητές χρησιμοποιούν τη δυνητική εργασιακή εμπειρία του ατόμου που υπολογίζεται ως συνάρτηση της ηλικίας του.</a:t>
            </a:r>
            <a:endParaRPr lang="en-GB" sz="1100" dirty="0"/>
          </a:p>
        </p:txBody>
      </p:sp>
    </p:spTree>
    <p:extLst>
      <p:ext uri="{BB962C8B-B14F-4D97-AF65-F5344CB8AC3E}">
        <p14:creationId xmlns:p14="http://schemas.microsoft.com/office/powerpoint/2010/main" val="2018456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486" y="381001"/>
            <a:ext cx="7886700" cy="914400"/>
          </a:xfrm>
        </p:spPr>
        <p:txBody>
          <a:bodyPr>
            <a:normAutofit fontScale="90000"/>
          </a:bodyPr>
          <a:lstStyle/>
          <a:p>
            <a:pPr algn="just"/>
            <a:r>
              <a:rPr lang="el-GR" sz="2700" dirty="0" smtClean="0"/>
              <a:t>Για παράδειγμα, </a:t>
            </a:r>
            <a:r>
              <a:rPr lang="en-GB" sz="2700" dirty="0" smtClean="0"/>
              <a:t>o Mincer </a:t>
            </a:r>
            <a:r>
              <a:rPr lang="el-GR" sz="2700" dirty="0" smtClean="0"/>
              <a:t>χρησιμοποιώντας δεδομένα για </a:t>
            </a:r>
            <a:r>
              <a:rPr lang="en-GB" sz="2700" dirty="0"/>
              <a:t> </a:t>
            </a:r>
            <a:r>
              <a:rPr lang="el-GR" sz="2700" dirty="0" smtClean="0"/>
              <a:t>τις ετήσιες απολαβές ενός δείγματος ανδρών στις ΗΠΑ βρήκε ότι:</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mc:AlternateContent xmlns:mc="http://schemas.openxmlformats.org/markup-compatibility/2006" xmlns:a14="http://schemas.microsoft.com/office/drawing/2010/main">
        <mc:Choice Requires="a14">
          <p:sp>
            <p:nvSpPr>
              <p:cNvPr id="7" name="Content Placeholder 2"/>
              <p:cNvSpPr>
                <a:spLocks noGrp="1"/>
              </p:cNvSpPr>
              <p:nvPr>
                <p:ph idx="1"/>
              </p:nvPr>
            </p:nvSpPr>
            <p:spPr>
              <a:xfrm>
                <a:off x="457200" y="1525499"/>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𝑙𝑛</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𝑊</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r>
                        <a:rPr lang="en-GB" sz="2400" b="0" i="1" smtClean="0">
                          <a:latin typeface="Cambria Math" panose="02040503050406030204" pitchFamily="18" charset="0"/>
                        </a:rPr>
                        <m:t>𝑎</m:t>
                      </m:r>
                      <m:r>
                        <a:rPr lang="en-GB" sz="2400" b="0" i="1" smtClean="0">
                          <a:latin typeface="Cambria Math" panose="02040503050406030204" pitchFamily="18" charset="0"/>
                        </a:rPr>
                        <m:t>+</m:t>
                      </m:r>
                      <m:r>
                        <m:rPr>
                          <m:sty m:val="p"/>
                        </m:rPr>
                        <a:rPr lang="en-GB" sz="2400">
                          <a:latin typeface="Cambria Math" panose="02040503050406030204" pitchFamily="18" charset="0"/>
                        </a:rPr>
                        <m:t>β</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𝑆</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1</m:t>
                          </m:r>
                        </m:sub>
                      </m:sSub>
                      <m:sSub>
                        <m:sSubPr>
                          <m:ctrlPr>
                            <a:rPr lang="en-GB" sz="2400" i="1">
                              <a:latin typeface="Cambria Math" panose="02040503050406030204" pitchFamily="18" charset="0"/>
                            </a:rPr>
                          </m:ctrlPr>
                        </m:sSubPr>
                        <m:e>
                          <m:r>
                            <m:rPr>
                              <m:sty m:val="p"/>
                            </m:rPr>
                            <a:rPr lang="el-GR" sz="2400" b="0" i="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2</m:t>
                          </m:r>
                        </m:sub>
                      </m:sSub>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b="0" i="1" smtClean="0">
                              <a:latin typeface="Cambria Math" panose="02040503050406030204" pitchFamily="18" charset="0"/>
                            </a:rPr>
                            <m:t>2</m:t>
                          </m:r>
                        </m:sup>
                      </m:sSup>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𝑢</m:t>
                          </m:r>
                        </m:e>
                        <m:sub>
                          <m:r>
                            <a:rPr lang="en-GB" sz="2400" i="1">
                              <a:latin typeface="Cambria Math" panose="02040503050406030204" pitchFamily="18" charset="0"/>
                            </a:rPr>
                            <m:t>𝑖</m:t>
                          </m:r>
                        </m:sub>
                      </m:sSub>
                    </m:oMath>
                  </m:oMathPara>
                </a14:m>
                <a:endParaRPr lang="en-GB" dirty="0"/>
              </a:p>
            </p:txBody>
          </p:sp>
        </mc:Choice>
        <mc:Fallback xmlns="">
          <p:sp>
            <p:nvSpPr>
              <p:cNvPr id="7" name="Content Placeholder 2"/>
              <p:cNvSpPr>
                <a:spLocks noGrp="1" noRot="1" noChangeAspect="1" noMove="1" noResize="1" noEditPoints="1" noAdjustHandles="1" noChangeArrowheads="1" noChangeShapeType="1" noTextEdit="1"/>
              </p:cNvSpPr>
              <p:nvPr>
                <p:ph idx="1"/>
              </p:nvPr>
            </p:nvSpPr>
            <p:spPr>
              <a:xfrm>
                <a:off x="457200" y="1525499"/>
                <a:ext cx="7886700" cy="612775"/>
              </a:xfrm>
              <a:blipFill rotWithShape="0">
                <a:blip r:embed="rId2"/>
                <a:stretch>
                  <a:fillRect t="-99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Content Placeholder 2"/>
              <p:cNvSpPr txBox="1">
                <a:spLocks/>
              </p:cNvSpPr>
              <p:nvPr/>
            </p:nvSpPr>
            <p:spPr>
              <a:xfrm>
                <a:off x="533400" y="2762760"/>
                <a:ext cx="7886700" cy="61277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GB" sz="2400" i="1" smtClean="0">
                          <a:latin typeface="Cambria Math" panose="02040503050406030204" pitchFamily="18" charset="0"/>
                        </a:rPr>
                        <m:t>𝑙𝑛</m:t>
                      </m:r>
                      <m:sSub>
                        <m:sSubPr>
                          <m:ctrlPr>
                            <a:rPr lang="en-GB" sz="2400" i="1" smtClean="0">
                              <a:latin typeface="Cambria Math" panose="02040503050406030204" pitchFamily="18" charset="0"/>
                            </a:rPr>
                          </m:ctrlPr>
                        </m:sSubPr>
                        <m:e>
                          <m:r>
                            <a:rPr lang="en-GB" sz="2400" i="1" smtClean="0">
                              <a:latin typeface="Cambria Math" panose="02040503050406030204" pitchFamily="18" charset="0"/>
                            </a:rPr>
                            <m:t>𝑊</m:t>
                          </m:r>
                        </m:e>
                        <m:sub>
                          <m:r>
                            <a:rPr lang="en-GB" sz="2400" i="1" smtClean="0">
                              <a:latin typeface="Cambria Math" panose="02040503050406030204" pitchFamily="18" charset="0"/>
                            </a:rPr>
                            <m:t>𝑖</m:t>
                          </m:r>
                        </m:sub>
                      </m:sSub>
                      <m:r>
                        <a:rPr lang="en-GB" sz="2400" i="1" smtClean="0">
                          <a:latin typeface="Cambria Math" panose="02040503050406030204" pitchFamily="18" charset="0"/>
                        </a:rPr>
                        <m:t>=</m:t>
                      </m:r>
                      <m:r>
                        <a:rPr lang="el-GR" sz="2400" b="0" i="1" smtClean="0">
                          <a:latin typeface="Cambria Math" panose="02040503050406030204" pitchFamily="18" charset="0"/>
                        </a:rPr>
                        <m:t>6.2</m:t>
                      </m:r>
                      <m:r>
                        <a:rPr lang="en-GB" sz="2400" i="1" smtClean="0">
                          <a:latin typeface="Cambria Math" panose="02040503050406030204" pitchFamily="18" charset="0"/>
                        </a:rPr>
                        <m:t>+</m:t>
                      </m:r>
                      <m:r>
                        <a:rPr lang="el-GR" sz="2400" b="1" i="0" smtClean="0">
                          <a:latin typeface="Cambria Math" panose="02040503050406030204" pitchFamily="18" charset="0"/>
                        </a:rPr>
                        <m:t>𝟎</m:t>
                      </m:r>
                      <m:r>
                        <a:rPr lang="el-GR" sz="2400" b="1" i="0" smtClean="0">
                          <a:latin typeface="Cambria Math" panose="02040503050406030204" pitchFamily="18" charset="0"/>
                        </a:rPr>
                        <m:t>.</m:t>
                      </m:r>
                      <m:r>
                        <a:rPr lang="el-GR" sz="2400" b="1" i="0" smtClean="0">
                          <a:latin typeface="Cambria Math" panose="02040503050406030204" pitchFamily="18" charset="0"/>
                        </a:rPr>
                        <m:t>𝟏𝟏</m:t>
                      </m:r>
                      <m:sSub>
                        <m:sSubPr>
                          <m:ctrlPr>
                            <a:rPr lang="en-GB" sz="2400" i="1" smtClean="0">
                              <a:latin typeface="Cambria Math" panose="02040503050406030204" pitchFamily="18" charset="0"/>
                            </a:rPr>
                          </m:ctrlPr>
                        </m:sSubPr>
                        <m:e>
                          <m:r>
                            <a:rPr lang="en-GB" sz="2400" i="1" smtClean="0">
                              <a:latin typeface="Cambria Math" panose="02040503050406030204" pitchFamily="18" charset="0"/>
                            </a:rPr>
                            <m:t>𝑆</m:t>
                          </m:r>
                        </m:e>
                        <m:sub>
                          <m:r>
                            <a:rPr lang="en-GB" sz="2400" i="1" smtClean="0">
                              <a:latin typeface="Cambria Math" panose="02040503050406030204" pitchFamily="18" charset="0"/>
                            </a:rPr>
                            <m:t>𝑖</m:t>
                          </m:r>
                        </m:sub>
                      </m:sSub>
                      <m:r>
                        <a:rPr lang="en-GB" sz="2400" i="1" smtClean="0">
                          <a:latin typeface="Cambria Math" panose="02040503050406030204" pitchFamily="18" charset="0"/>
                        </a:rPr>
                        <m:t>+</m:t>
                      </m:r>
                      <m:r>
                        <a:rPr lang="el-GR" sz="2400" b="0" i="1" smtClean="0">
                          <a:latin typeface="Cambria Math" panose="02040503050406030204" pitchFamily="18" charset="0"/>
                        </a:rPr>
                        <m:t>0.08</m:t>
                      </m:r>
                      <m:sSub>
                        <m:sSubPr>
                          <m:ctrlPr>
                            <a:rPr lang="en-GB" sz="2400" i="1">
                              <a:latin typeface="Cambria Math" panose="02040503050406030204" pitchFamily="18" charset="0"/>
                            </a:rPr>
                          </m:ctrlPr>
                        </m:sSubPr>
                        <m:e>
                          <m:r>
                            <m:rPr>
                              <m:sty m:val="p"/>
                            </m:rPr>
                            <a:rPr lang="el-GR" sz="240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r>
                        <a:rPr lang="el-GR" sz="2400" b="0" i="1" smtClean="0">
                          <a:latin typeface="Cambria Math" panose="02040503050406030204" pitchFamily="18" charset="0"/>
                        </a:rPr>
                        <m:t>0.0013</m:t>
                      </m:r>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i="1" smtClean="0">
                              <a:latin typeface="Cambria Math" panose="02040503050406030204" pitchFamily="18" charset="0"/>
                            </a:rPr>
                            <m:t>2</m:t>
                          </m:r>
                        </m:sup>
                      </m:sSup>
                      <m:r>
                        <a:rPr lang="el-GR" sz="2400" b="0" i="1" smtClean="0">
                          <a:latin typeface="Cambria Math" panose="02040503050406030204" pitchFamily="18" charset="0"/>
                        </a:rPr>
                        <m:t>, </m:t>
                      </m:r>
                      <m:r>
                        <a:rPr lang="en-GB" sz="2400" b="0" i="1" smtClean="0">
                          <a:latin typeface="Cambria Math" panose="02040503050406030204" pitchFamily="18" charset="0"/>
                        </a:rPr>
                        <m:t> </m:t>
                      </m:r>
                      <m:sSup>
                        <m:sSupPr>
                          <m:ctrlPr>
                            <a:rPr lang="el-GR" sz="2400" b="0" i="1" smtClean="0">
                              <a:latin typeface="Cambria Math" panose="02040503050406030204" pitchFamily="18" charset="0"/>
                            </a:rPr>
                          </m:ctrlPr>
                        </m:sSupPr>
                        <m:e>
                          <m:r>
                            <a:rPr lang="en-GB" sz="2400" b="0" i="1" smtClean="0">
                              <a:latin typeface="Cambria Math" panose="02040503050406030204" pitchFamily="18" charset="0"/>
                            </a:rPr>
                            <m:t>𝑅</m:t>
                          </m:r>
                        </m:e>
                        <m:sup>
                          <m:r>
                            <a:rPr lang="en-GB" sz="2400" b="0" i="1" smtClean="0">
                              <a:latin typeface="Cambria Math" panose="02040503050406030204" pitchFamily="18" charset="0"/>
                            </a:rPr>
                            <m:t>2</m:t>
                          </m:r>
                        </m:sup>
                      </m:sSup>
                      <m:r>
                        <a:rPr lang="en-GB" sz="2400" b="0" i="0" smtClean="0">
                          <a:latin typeface="Cambria Math" panose="02040503050406030204" pitchFamily="18" charset="0"/>
                        </a:rPr>
                        <m:t>=0.29</m:t>
                      </m:r>
                    </m:oMath>
                  </m:oMathPara>
                </a14:m>
                <a:endParaRPr lang="en-GB" dirty="0"/>
              </a:p>
            </p:txBody>
          </p:sp>
        </mc:Choice>
        <mc:Fallback xmlns="">
          <p:sp>
            <p:nvSpPr>
              <p:cNvPr id="9" name="Content Placeholder 2"/>
              <p:cNvSpPr txBox="1">
                <a:spLocks noRot="1" noChangeAspect="1" noMove="1" noResize="1" noEditPoints="1" noAdjustHandles="1" noChangeArrowheads="1" noChangeShapeType="1" noTextEdit="1"/>
              </p:cNvSpPr>
              <p:nvPr/>
            </p:nvSpPr>
            <p:spPr>
              <a:xfrm>
                <a:off x="533400" y="2762760"/>
                <a:ext cx="7886700" cy="612775"/>
              </a:xfrm>
              <a:prstGeom prst="rect">
                <a:avLst/>
              </a:prstGeom>
              <a:blipFill rotWithShape="0">
                <a:blip r:embed="rId3"/>
                <a:stretch>
                  <a:fillRect t="-990"/>
                </a:stretch>
              </a:blipFill>
            </p:spPr>
            <p:txBody>
              <a:bodyPr/>
              <a:lstStyle/>
              <a:p>
                <a:r>
                  <a:rPr lang="en-GB">
                    <a:noFill/>
                  </a:rPr>
                  <a:t> </a:t>
                </a:r>
              </a:p>
            </p:txBody>
          </p:sp>
        </mc:Fallback>
      </mc:AlternateContent>
      <p:cxnSp>
        <p:nvCxnSpPr>
          <p:cNvPr id="11" name="Straight Arrow Connector 10"/>
          <p:cNvCxnSpPr/>
          <p:nvPr/>
        </p:nvCxnSpPr>
        <p:spPr>
          <a:xfrm flipV="1">
            <a:off x="2133600" y="1930334"/>
            <a:ext cx="970336" cy="8324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895600" y="1930334"/>
            <a:ext cx="762000" cy="832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191000" y="1981600"/>
            <a:ext cx="285750" cy="781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5458498" y="1954334"/>
            <a:ext cx="27902" cy="8084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TextBox 21"/>
              <p:cNvSpPr txBox="1"/>
              <p:nvPr/>
            </p:nvSpPr>
            <p:spPr>
              <a:xfrm>
                <a:off x="685800" y="3733800"/>
                <a:ext cx="7924800" cy="3040448"/>
              </a:xfrm>
              <a:prstGeom prst="rect">
                <a:avLst/>
              </a:prstGeom>
              <a:noFill/>
            </p:spPr>
            <p:txBody>
              <a:bodyPr wrap="square" rtlCol="0">
                <a:spAutoFit/>
              </a:bodyPr>
              <a:lstStyle/>
              <a:p>
                <a:pPr lvl="1" algn="just">
                  <a:lnSpc>
                    <a:spcPct val="90000"/>
                  </a:lnSpc>
                </a:pPr>
                <a:r>
                  <a:rPr lang="el-GR" altLang="it-IT" sz="1600" b="1" dirty="0" smtClean="0"/>
                  <a:t>Η εκτίμηση </a:t>
                </a:r>
                <a14:m>
                  <m:oMath xmlns:m="http://schemas.openxmlformats.org/officeDocument/2006/math">
                    <m:acc>
                      <m:accPr>
                        <m:chr m:val="̂"/>
                        <m:ctrlPr>
                          <a:rPr lang="en-GB" altLang="it-IT" sz="1600" b="1" i="1" smtClean="0">
                            <a:latin typeface="Cambria Math" panose="02040503050406030204" pitchFamily="18" charset="0"/>
                          </a:rPr>
                        </m:ctrlPr>
                      </m:accPr>
                      <m:e>
                        <m:r>
                          <a:rPr lang="el-GR" altLang="it-IT" sz="1600" b="1" i="1" smtClean="0">
                            <a:latin typeface="Cambria Math" panose="02040503050406030204" pitchFamily="18" charset="0"/>
                          </a:rPr>
                          <m:t>𝜷</m:t>
                        </m:r>
                      </m:e>
                    </m:acc>
                  </m:oMath>
                </a14:m>
                <a:r>
                  <a:rPr lang="el-GR" altLang="it-IT" sz="1600" b="1" dirty="0" smtClean="0"/>
                  <a:t>=0.11 δείχνει ότι η μέση απόδοση ενός επιπλέον τυπικού έτους εκπαίδευσης στις απολαβές είναι 11%.</a:t>
                </a:r>
              </a:p>
              <a:p>
                <a:pPr lvl="1" algn="just">
                  <a:lnSpc>
                    <a:spcPct val="90000"/>
                  </a:lnSpc>
                </a:pPr>
                <a:endParaRPr lang="el-GR" altLang="it-IT" sz="1600" dirty="0"/>
              </a:p>
              <a:p>
                <a:pPr lvl="1" algn="just">
                  <a:lnSpc>
                    <a:spcPct val="90000"/>
                  </a:lnSpc>
                </a:pPr>
                <a:r>
                  <a:rPr lang="el-GR" altLang="it-IT" sz="1600" dirty="0" smtClean="0"/>
                  <a:t>Η επίδραση της εργασιακής εμπειρίας είναι επίσης θετική (</a:t>
                </a:r>
                <a14:m>
                  <m:oMath xmlns:m="http://schemas.openxmlformats.org/officeDocument/2006/math">
                    <m:sSub>
                      <m:sSubPr>
                        <m:ctrlPr>
                          <a:rPr lang="en-GB" sz="1600" i="1">
                            <a:latin typeface="Cambria Math" panose="02040503050406030204" pitchFamily="18" charset="0"/>
                          </a:rPr>
                        </m:ctrlPr>
                      </m:sSubPr>
                      <m:e>
                        <m:r>
                          <a:rPr lang="el-GR" sz="1600" i="1">
                            <a:latin typeface="Cambria Math" panose="02040503050406030204" pitchFamily="18" charset="0"/>
                          </a:rPr>
                          <m:t>𝛾</m:t>
                        </m:r>
                      </m:e>
                      <m:sub>
                        <m:r>
                          <a:rPr lang="el-GR" sz="1600" i="1">
                            <a:latin typeface="Cambria Math" panose="02040503050406030204" pitchFamily="18" charset="0"/>
                          </a:rPr>
                          <m:t>1</m:t>
                        </m:r>
                      </m:sub>
                    </m:sSub>
                  </m:oMath>
                </a14:m>
                <a:r>
                  <a:rPr lang="el-GR" altLang="it-IT" sz="1600" dirty="0" smtClean="0"/>
                  <a:t>&gt;0) αλλά η θετική επίδραση φθίνει καθώς τα χρόνια εργασιακής εμπειρίας αυξάνουν (</a:t>
                </a:r>
                <a14:m>
                  <m:oMath xmlns:m="http://schemas.openxmlformats.org/officeDocument/2006/math">
                    <m:sSub>
                      <m:sSubPr>
                        <m:ctrlPr>
                          <a:rPr lang="en-GB" sz="1600" i="1">
                            <a:solidFill>
                              <a:prstClr val="black"/>
                            </a:solidFill>
                            <a:latin typeface="Cambria Math" panose="02040503050406030204" pitchFamily="18" charset="0"/>
                          </a:rPr>
                        </m:ctrlPr>
                      </m:sSubPr>
                      <m:e>
                        <m:r>
                          <a:rPr lang="el-GR" sz="1600" i="1">
                            <a:solidFill>
                              <a:prstClr val="black"/>
                            </a:solidFill>
                            <a:latin typeface="Cambria Math" panose="02040503050406030204" pitchFamily="18" charset="0"/>
                          </a:rPr>
                          <m:t>𝛾</m:t>
                        </m:r>
                      </m:e>
                      <m:sub>
                        <m:r>
                          <a:rPr lang="el-GR" sz="1600" i="1">
                            <a:solidFill>
                              <a:prstClr val="black"/>
                            </a:solidFill>
                            <a:latin typeface="Cambria Math" panose="02040503050406030204" pitchFamily="18" charset="0"/>
                          </a:rPr>
                          <m:t>2</m:t>
                        </m:r>
                      </m:sub>
                    </m:sSub>
                  </m:oMath>
                </a14:m>
                <a:r>
                  <a:rPr lang="el-GR" altLang="it-IT" sz="1600" dirty="0" smtClean="0"/>
                  <a:t>&lt;0).</a:t>
                </a:r>
              </a:p>
              <a:p>
                <a:pPr lvl="1" algn="just">
                  <a:lnSpc>
                    <a:spcPct val="90000"/>
                  </a:lnSpc>
                </a:pPr>
                <a:endParaRPr lang="el-GR" altLang="it-IT" sz="1600" dirty="0"/>
              </a:p>
              <a:p>
                <a:pPr lvl="1" algn="just">
                  <a:lnSpc>
                    <a:spcPct val="90000"/>
                  </a:lnSpc>
                </a:pPr>
                <a:r>
                  <a:rPr lang="el-GR" altLang="it-IT" sz="1600" dirty="0" smtClean="0"/>
                  <a:t>Επίσης ο συντελεστής </a:t>
                </a:r>
                <a14:m>
                  <m:oMath xmlns:m="http://schemas.openxmlformats.org/officeDocument/2006/math">
                    <m:sSup>
                      <m:sSupPr>
                        <m:ctrlPr>
                          <a:rPr lang="el-GR" sz="1600" i="1">
                            <a:latin typeface="Cambria Math" panose="02040503050406030204" pitchFamily="18" charset="0"/>
                          </a:rPr>
                        </m:ctrlPr>
                      </m:sSupPr>
                      <m:e>
                        <m:r>
                          <a:rPr lang="en-GB" sz="1600" i="1">
                            <a:latin typeface="Cambria Math" panose="02040503050406030204" pitchFamily="18" charset="0"/>
                          </a:rPr>
                          <m:t>𝑅</m:t>
                        </m:r>
                      </m:e>
                      <m:sup>
                        <m:r>
                          <a:rPr lang="en-GB" sz="1600" i="1">
                            <a:latin typeface="Cambria Math" panose="02040503050406030204" pitchFamily="18" charset="0"/>
                          </a:rPr>
                          <m:t>2</m:t>
                        </m:r>
                      </m:sup>
                    </m:sSup>
                    <m:r>
                      <a:rPr lang="en-GB" sz="1600">
                        <a:latin typeface="Cambria Math" panose="02040503050406030204" pitchFamily="18" charset="0"/>
                      </a:rPr>
                      <m:t>=0.29</m:t>
                    </m:r>
                  </m:oMath>
                </a14:m>
                <a:r>
                  <a:rPr lang="el-GR" sz="1600" dirty="0" smtClean="0"/>
                  <a:t> μας δείχνει ότι 30% της μεταβλητότητας στις απολαβές εξηγείται από τα χρόνια εκπαίδευσης και εργασιακής εμπειρίας του ατόμου (δηλαδή από τις επεξηγηματικές μεταβλητές του μοντέλου). Υπάρχουν συνεπώς και άλλοι παράγοντες που παίζουν ρόλο στη διαμόρφωση του μισθού, όμως η επίδραση της εκπαίδευσης και της εργασιακής εμπειρίας είναι αρκετά ισχυρή.</a:t>
                </a:r>
                <a:endParaRPr lang="en-GB" sz="1600" dirty="0"/>
              </a:p>
              <a:p>
                <a:pPr lvl="1">
                  <a:lnSpc>
                    <a:spcPct val="90000"/>
                  </a:lnSpc>
                </a:pPr>
                <a:endParaRPr lang="el-GR" altLang="it-IT" dirty="0" smtClean="0"/>
              </a:p>
              <a:p>
                <a:pPr lvl="1">
                  <a:lnSpc>
                    <a:spcPct val="90000"/>
                  </a:lnSpc>
                </a:pPr>
                <a:endParaRPr lang="el-GR" altLang="it-IT" dirty="0" smtClean="0"/>
              </a:p>
            </p:txBody>
          </p:sp>
        </mc:Choice>
        <mc:Fallback xmlns="">
          <p:sp>
            <p:nvSpPr>
              <p:cNvPr id="22" name="TextBox 21"/>
              <p:cNvSpPr txBox="1">
                <a:spLocks noRot="1" noChangeAspect="1" noMove="1" noResize="1" noEditPoints="1" noAdjustHandles="1" noChangeArrowheads="1" noChangeShapeType="1" noTextEdit="1"/>
              </p:cNvSpPr>
              <p:nvPr/>
            </p:nvSpPr>
            <p:spPr>
              <a:xfrm>
                <a:off x="685800" y="3733800"/>
                <a:ext cx="7924800" cy="3040448"/>
              </a:xfrm>
              <a:prstGeom prst="rect">
                <a:avLst/>
              </a:prstGeom>
              <a:blipFill rotWithShape="0">
                <a:blip r:embed="rId4"/>
                <a:stretch>
                  <a:fillRect t="-1004" r="-385"/>
                </a:stretch>
              </a:blipFill>
            </p:spPr>
            <p:txBody>
              <a:bodyPr/>
              <a:lstStyle/>
              <a:p>
                <a:r>
                  <a:rPr lang="en-GB">
                    <a:noFill/>
                  </a:rPr>
                  <a:t> </a:t>
                </a:r>
              </a:p>
            </p:txBody>
          </p:sp>
        </mc:Fallback>
      </mc:AlternateContent>
      <p:cxnSp>
        <p:nvCxnSpPr>
          <p:cNvPr id="23" name="Straight Arrow Connector 22"/>
          <p:cNvCxnSpPr/>
          <p:nvPr/>
        </p:nvCxnSpPr>
        <p:spPr>
          <a:xfrm flipV="1">
            <a:off x="2591474" y="3118592"/>
            <a:ext cx="304126" cy="6332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6261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16442</TotalTime>
  <Words>2627</Words>
  <Application>Microsoft Office PowerPoint</Application>
  <PresentationFormat>On-screen Show (4:3)</PresentationFormat>
  <Paragraphs>343</Paragraphs>
  <Slides>45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Calibri Light</vt:lpstr>
      <vt:lpstr>Cambria Math</vt:lpstr>
      <vt:lpstr>Office Theme</vt:lpstr>
      <vt:lpstr>Οικονομικά της Εκπαίδευσης και Κοινωνικές Ανισότητες 4η διάλεξη 22/01/2020</vt:lpstr>
      <vt:lpstr>Η συνάρτηση αμοιβών του Mincer </vt:lpstr>
      <vt:lpstr>Η συνάρτηση αμοιβών του Mincer</vt:lpstr>
      <vt:lpstr>Η συνάρτηση αμοιβών του Mincer</vt:lpstr>
      <vt:lpstr>Η συνάρτηση αμοιβών του Mincer</vt:lpstr>
      <vt:lpstr>Η συνάρτηση αμοιβών του Mincer</vt:lpstr>
      <vt:lpstr>Η συνάρτηση αμοιβών</vt:lpstr>
      <vt:lpstr>Η συνάρτηση αμοιβών του Mincer</vt:lpstr>
      <vt:lpstr>Για παράδειγμα, o Mincer χρησιμοποιώντας δεδομένα για  τις ετήσιες απολαβές ενός δείγματος ανδρών στις ΗΠΑ βρήκε ότι:</vt:lpstr>
      <vt:lpstr>Η εκτίμηση της συνάρτησης αμοιβών</vt:lpstr>
      <vt:lpstr>Μειονεκτήματα της χρήσης συναρτήσεων αμοιβών</vt:lpstr>
      <vt:lpstr>Σύνοψη των εμπειρικών ευρημάτων </vt:lpstr>
      <vt:lpstr>Σύνοψη των εμπειρικών ευρημάτων </vt:lpstr>
      <vt:lpstr>Σύνοψη των εμπειρικών ευρημάτων </vt:lpstr>
      <vt:lpstr>Παράρτημα</vt:lpstr>
      <vt:lpstr>Επαυξημένη μορφή της συνάρτηση αμοιβών</vt:lpstr>
      <vt:lpstr>Θεωρία σηματοδότησης </vt:lpstr>
      <vt:lpstr>Η θεωρία της σηματοδότησης</vt:lpstr>
      <vt:lpstr>Η θεωρία της σηματοδότησης</vt:lpstr>
      <vt:lpstr>Η θεωρία της σηματοδότησης</vt:lpstr>
      <vt:lpstr>Η θεωρία της σηματοδότησης</vt:lpstr>
      <vt:lpstr>Η θεωρία της σηματοδότησης</vt:lpstr>
      <vt:lpstr>Θεωρία της σηματοδότησης</vt:lpstr>
      <vt:lpstr>Θεωρία της σηματοδότησης</vt:lpstr>
      <vt:lpstr>Ποσότητα και ποιότητα της εκπαίδευσης</vt:lpstr>
      <vt:lpstr>Η κεντρική ιδέα</vt:lpstr>
      <vt:lpstr>Θεωρία ανθρώπινου κεφαλαίου και θεωρία σηματοδότησης</vt:lpstr>
      <vt:lpstr>Ανθρώπινο κεφάλαιο &amp; σηματοδότηση</vt:lpstr>
      <vt:lpstr>Ανθρώπινο κεφάλαιο &amp; σηματοδότηση</vt:lpstr>
      <vt:lpstr>Ανθρώπινο κεφάλαιο &amp; σηματοδότηση</vt:lpstr>
      <vt:lpstr>Δημόσιες δαπάνες εκπαίδευσης </vt:lpstr>
      <vt:lpstr>Εισαγωγή</vt:lpstr>
      <vt:lpstr>Εισαγωγή</vt:lpstr>
      <vt:lpstr>Εισαγωγή</vt:lpstr>
      <vt:lpstr>Δομή των Δαπανών Εκπαίδευσης</vt:lpstr>
      <vt:lpstr>PowerPoint Presentation</vt:lpstr>
      <vt:lpstr>Η δημόσια δαπάνη για εκπαίδευση</vt:lpstr>
      <vt:lpstr>Πηγές δημόσιας χρηματοδότησης  (πρωτοβάθμια και δευτεροβάθμια εκπαίδευση), στοιχεία 2014</vt:lpstr>
      <vt:lpstr>Η δημόσια δαπάνη για εκπαίδευση</vt:lpstr>
      <vt:lpstr>PowerPoint Presentation</vt:lpstr>
      <vt:lpstr>PowerPoint Presentation</vt:lpstr>
      <vt:lpstr>PowerPoint Presentation</vt:lpstr>
      <vt:lpstr>PowerPoint Presentation</vt:lpstr>
      <vt:lpstr>PowerPoint Presentation</vt:lpstr>
      <vt:lpstr>Γιατί η δημόσια δαπάνη (% ΑΕΠ) για εκπαίδευση διαφέρει ανάμεσα στις χώρες;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302</cp:revision>
  <dcterms:created xsi:type="dcterms:W3CDTF">2006-08-16T00:00:00Z</dcterms:created>
  <dcterms:modified xsi:type="dcterms:W3CDTF">2020-01-23T06:22:03Z</dcterms:modified>
</cp:coreProperties>
</file>