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5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5" r:id="rId4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899D"/>
    <a:srgbClr val="55536C"/>
    <a:srgbClr val="0B364F"/>
    <a:srgbClr val="08A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720F0C6-20AC-41EB-97A9-F4D49B814E7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E32E3D7A-E6B7-4F3B-A3A4-4325517390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5913F9FC-9EB9-4B41-B003-FC4C036B10AF}"/>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3FB8E113-6156-4872-81CC-442E8373B36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76173B9A-A0EA-47D7-8D18-B6E2BD95D9D4}"/>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9922711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CBF383B-9D9C-4567-A73F-3964FF66D08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42568873-5978-4A13-BA12-F77F173EB2AE}"/>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788EFFCE-A34B-4F95-B3D5-603927E16998}"/>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1BE576DF-BE6C-4DE7-BDD8-60E8F026DE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74B323CB-AAB1-4C9E-AE28-C6179CB9C31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996564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E176F3CB-2A60-46CD-8CF9-DD053E08C84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62F4BEC8-6DEB-41E5-B12D-18B14C6B0A04}"/>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CC7DD041-7F64-4984-A13C-EE7907028650}"/>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6502BD5F-24B7-4FDD-BD59-39295F5737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4E0B5687-7B67-47CF-995B-36EF0D417F4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971398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A4F669A-4E9E-4B48-9105-818B83EBD57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B7F211DD-60AD-487F-A609-32F1AC4F54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EF506ECF-03AD-4CA0-822E-236A87052C24}"/>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A52BC4EE-C445-494B-A194-FCB1CEB305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0FF0F5C9-B419-4138-A9D2-2E83FC860F7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6341425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C6D2866-D3B0-4A09-9792-F23A10E06E8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D3C45AD6-9DBB-4ED3-8250-7A84E6C1C2F9}"/>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EA923AA5-A764-4EFC-A159-13D3D794AC3D}"/>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1011D78B-7A03-4581-8B86-48CA6DE851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DD422A63-094F-45D5-ABD2-7D77CCB2F287}"/>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348826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0EC5DFE-EA2B-4DB5-BB7B-827A5109586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E7D1A63A-664A-48E0-970F-72F4C9CFAB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xmlns="" id="{BCE55588-E371-477C-9941-13D0CA42F870}"/>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8030F601-8D24-41E0-9410-86155FF8EB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27E6DF85-A4AA-433F-A14A-93D437B2C035}"/>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31747760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3FC1448-F78B-438F-9BC5-20F85B4A3FA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DF4B0FEA-AF1D-402B-8E11-3123851E5709}"/>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xmlns="" id="{00E498C1-9D5C-488E-A9D8-D5EED4B60F26}"/>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xmlns="" id="{1601DC17-0383-40AF-B768-F4B3F3D7609A}"/>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6" name="Θέση υποσέλιδου 5">
            <a:extLst>
              <a:ext uri="{FF2B5EF4-FFF2-40B4-BE49-F238E27FC236}">
                <a16:creationId xmlns:a16="http://schemas.microsoft.com/office/drawing/2014/main" xmlns="" id="{8CF7CDEB-9864-4F71-93EF-7DDE667BD4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0DC853C5-9494-43E5-A503-7279DD2180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513730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F6159D4-4CA2-4F62-BBD2-901BA4F3C37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D130E404-392F-4985-A301-40562C24DE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xmlns="" id="{7CF66EFD-6855-4FB0-9FF5-A5907FD2B850}"/>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xmlns="" id="{7DCC2B78-6CE0-4287-8DC5-04791757C0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xmlns="" id="{AE7B575A-00C4-41C1-94A7-14B9E133B7A8}"/>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xmlns="" id="{27478077-8FD0-489F-B394-464D06C1BEA9}"/>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8" name="Θέση υποσέλιδου 7">
            <a:extLst>
              <a:ext uri="{FF2B5EF4-FFF2-40B4-BE49-F238E27FC236}">
                <a16:creationId xmlns:a16="http://schemas.microsoft.com/office/drawing/2014/main" xmlns="" id="{6912829C-1B19-4711-A9AC-41FDF30935A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FB83AAB5-932E-4714-9BD4-D3B389E525AA}"/>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192356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425FA4A-86C2-4F4B-BCCE-99C08441D5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7847DC46-7FD4-4D50-AAF2-10FD792445A1}"/>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4" name="Θέση υποσέλιδου 3">
            <a:extLst>
              <a:ext uri="{FF2B5EF4-FFF2-40B4-BE49-F238E27FC236}">
                <a16:creationId xmlns:a16="http://schemas.microsoft.com/office/drawing/2014/main" xmlns="" id="{5FD78E8D-793E-4F85-9B89-C06670299CB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20FB9D03-7C8F-49C3-B118-E12DD2AE0D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5698974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2D2F8021-19CB-4030-87E9-B9FDFE9668CD}"/>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3" name="Θέση υποσέλιδου 2">
            <a:extLst>
              <a:ext uri="{FF2B5EF4-FFF2-40B4-BE49-F238E27FC236}">
                <a16:creationId xmlns:a16="http://schemas.microsoft.com/office/drawing/2014/main" xmlns="" id="{65AADC4C-D0A4-4ADF-AE11-45283AC3FF15}"/>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B8BAF815-2DA0-4AFF-9C59-DF59A76717FE}"/>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073271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69F9261-0C91-4EFD-BC92-2DBF2F22D7C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62937F5C-AC5B-4C62-99DF-E2AEFD557E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xmlns="" id="{68B023E4-6356-4A2A-BDF2-0B7471D74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xmlns="" id="{22B97541-B088-4F77-AC4E-71C30732372D}"/>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6" name="Θέση υποσέλιδου 5">
            <a:extLst>
              <a:ext uri="{FF2B5EF4-FFF2-40B4-BE49-F238E27FC236}">
                <a16:creationId xmlns:a16="http://schemas.microsoft.com/office/drawing/2014/main" xmlns="" id="{BFB0CA36-75BC-4682-BFA8-D45C4A46CA6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7B21352A-4233-42E3-8268-54FD1F1FAC10}"/>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786433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FF7B4CC-9312-4102-9C7A-DD5776C36EC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59207E59-B014-409F-8E39-F07CF6FA4572}"/>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D28C698E-FDE3-406F-AEF7-58C354D6FB0E}"/>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1DBB6EE0-1F7E-4C3D-8524-627F4FAB7F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115A0C17-4537-4F4D-B727-1C89BF11BF9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2021505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7287227-6EAF-40BB-9501-5DD402765B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4073FF6F-8679-4C90-9CE3-8CEFD93DD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11A52DF8-2826-405E-A8F7-A524BE16E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xmlns="" id="{31A7E9C2-0C54-4A2E-A8CE-F6F3C30C59DE}"/>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6" name="Θέση υποσέλιδου 5">
            <a:extLst>
              <a:ext uri="{FF2B5EF4-FFF2-40B4-BE49-F238E27FC236}">
                <a16:creationId xmlns:a16="http://schemas.microsoft.com/office/drawing/2014/main" xmlns="" id="{A0E9A9A3-8724-4FA8-8AA6-7920852FAA8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1F79014C-2B98-47A5-8504-A4762E221178}"/>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4078232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EA571E3-9083-41C7-9B67-25ADA6048F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7B1BAA99-EEB9-4221-8614-040A8E5E6103}"/>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30956C68-8985-4424-B9BF-299A0B6F6286}"/>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F5518F5F-D505-41E8-A8F4-43C8085925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834E69B7-0D86-4141-8CF1-9B38484CA8F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7275002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E41AAC1C-17BE-487D-BB33-CAE223E69B0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3E5D90C3-65DF-4269-838C-1C3802E22023}"/>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D2DDD07D-5174-49DA-8C93-45CA8EAE8D40}"/>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7B543837-7E31-491D-BACF-47309DD209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CBB4864E-F067-49EB-A3A4-497D2A4C5E0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529128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FAD7298-5AF8-4835-97EB-C16ED6D23C1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3D2EC4FE-ACD0-4F71-A34B-36ED905061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xmlns="" id="{0525369C-E8DA-4A41-A021-C2AFFA6BA4A0}"/>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09E6631D-4B2B-42B6-B88C-990FA7605C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54B4A319-5C9B-46DF-96B8-F30BC39F7913}"/>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417744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DD86A31-D5EC-46FA-A235-F151422FA9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052F68FD-8072-4020-B6C4-C8DEF5ACC9D2}"/>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xmlns="" id="{CB43AF00-F0E0-4F57-8814-5AB4B0C031DB}"/>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xmlns="" id="{89D9695B-1677-4255-A36B-ADA53963E256}"/>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6" name="Θέση υποσέλιδου 5">
            <a:extLst>
              <a:ext uri="{FF2B5EF4-FFF2-40B4-BE49-F238E27FC236}">
                <a16:creationId xmlns:a16="http://schemas.microsoft.com/office/drawing/2014/main" xmlns="" id="{32F05351-67C2-46C6-A91C-414650F2CC4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7D2959A3-E6A4-4BB0-BE95-F23CF5F5668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987406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1550276-9848-4578-8364-691220AD21E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11C9CFA5-81EF-4418-9CE2-C9EB8CE5F8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xmlns="" id="{8144BA92-B3F1-426D-9721-D505666C5228}"/>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xmlns="" id="{34964523-2FE6-420B-BF7F-3ED5906588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xmlns="" id="{4EE8D821-AC0B-4F1C-AC1B-68CAEA6E8CA5}"/>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xmlns="" id="{0836FDB2-AE28-437A-B450-FC5FA0970633}"/>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8" name="Θέση υποσέλιδου 7">
            <a:extLst>
              <a:ext uri="{FF2B5EF4-FFF2-40B4-BE49-F238E27FC236}">
                <a16:creationId xmlns:a16="http://schemas.microsoft.com/office/drawing/2014/main" xmlns="" id="{3CC56F37-5360-4ED6-9EFB-B4959D6A052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8423FDBB-6E0A-4AD0-AD73-FB22040EE5F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18852397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2BE337C-659B-44A0-815E-1CE7F2FDBE9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59D7B6A3-3626-4AD7-97D4-F6210A23721E}"/>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4" name="Θέση υποσέλιδου 3">
            <a:extLst>
              <a:ext uri="{FF2B5EF4-FFF2-40B4-BE49-F238E27FC236}">
                <a16:creationId xmlns:a16="http://schemas.microsoft.com/office/drawing/2014/main" xmlns="" id="{D50B290B-CDC6-4F07-927A-EB7F796E2DA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5AD0E512-8E7A-4A77-8496-D36864CFC6EE}"/>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244607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05F803E6-97F1-4D9B-A18A-566A4A16D1A4}"/>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3" name="Θέση υποσέλιδου 2">
            <a:extLst>
              <a:ext uri="{FF2B5EF4-FFF2-40B4-BE49-F238E27FC236}">
                <a16:creationId xmlns:a16="http://schemas.microsoft.com/office/drawing/2014/main" xmlns="" id="{D16003C0-6EB6-4C9B-A531-7B4E3CE4C6E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2EA301AA-05AA-466A-BB11-E4CEB6F9F9F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706581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EAAEFBB-DCF4-46CF-9FC6-8D65BCEB99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DFACB05B-E524-44F7-BF66-694B0E3338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xmlns="" id="{5473C60C-80C9-4542-852E-B22F6BA60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xmlns="" id="{5209058B-2FCA-4D37-A928-B77A09F78313}"/>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6" name="Θέση υποσέλιδου 5">
            <a:extLst>
              <a:ext uri="{FF2B5EF4-FFF2-40B4-BE49-F238E27FC236}">
                <a16:creationId xmlns:a16="http://schemas.microsoft.com/office/drawing/2014/main" xmlns="" id="{2F8D9052-7B1B-4DEA-BE59-76E1CA2060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7F7BFCBB-BB2D-41CB-8EF4-1D6154D0585F}"/>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5464404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AA72A12-B4CE-41C0-824E-4DB22C0C50F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4331ABF6-AF41-4DA6-82BC-340BA63822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D4AD854A-F202-4241-AFA5-8F8D5175F3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xmlns="" id="{D2D25601-E5C6-4DAA-A438-750D7B0C4393}"/>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6" name="Θέση υποσέλιδου 5">
            <a:extLst>
              <a:ext uri="{FF2B5EF4-FFF2-40B4-BE49-F238E27FC236}">
                <a16:creationId xmlns:a16="http://schemas.microsoft.com/office/drawing/2014/main" xmlns="" id="{C1A411BF-7CE1-4136-85D0-CEA759EB38C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EBD64BFB-00A3-49A7-B9AF-C93C938A5D40}"/>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068634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992F1800-E376-4EAC-8DCE-EF767BC9FA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93EDA18A-E08C-433A-8864-CE510E638F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F5AF37D2-402E-4529-9EEC-414BB35C5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3CF16FB6-3B9A-47F7-BC11-0CD0D44781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1A057F2B-A2D8-4FC1-B53F-4487A3875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1777641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090B047C-531C-430F-8F6D-9B460BA6DE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64257425-1B20-436C-B5C5-FBC62A696D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7201C9FB-C3C6-4347-862A-4772F84ED5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a16="http://schemas.microsoft.com/office/drawing/2014/main" xmlns="" id="{C8F6D420-0324-4E65-BB46-9115938DF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269C83F9-D80A-4FB9-B145-DC33032F36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2635253120"/>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xmlns="" id="{3D7572E8-3EBF-4C0C-8292-5F55C4EF3663}"/>
              </a:ext>
            </a:extLst>
          </p:cNvPr>
          <p:cNvSpPr>
            <a:spLocks noGrp="1"/>
          </p:cNvSpPr>
          <p:nvPr>
            <p:ph type="subTitle" idx="1"/>
          </p:nvPr>
        </p:nvSpPr>
        <p:spPr>
          <a:xfrm>
            <a:off x="4155772" y="3105126"/>
            <a:ext cx="8107681" cy="647745"/>
          </a:xfrm>
        </p:spPr>
        <p:txBody>
          <a:bodyPr>
            <a:normAutofit/>
          </a:bodyPr>
          <a:lstStyle/>
          <a:p>
            <a:r>
              <a:rPr lang="el-GR" dirty="0"/>
              <a:t>Παναγιώτης Δημητρόπουλος </a:t>
            </a:r>
          </a:p>
        </p:txBody>
      </p:sp>
      <p:pic>
        <p:nvPicPr>
          <p:cNvPr id="6" name="Εικόνα 5">
            <a:extLst>
              <a:ext uri="{FF2B5EF4-FFF2-40B4-BE49-F238E27FC236}">
                <a16:creationId xmlns:a16="http://schemas.microsoft.com/office/drawing/2014/main" xmlns="" id="{D2BFA527-E85F-43EC-9143-639D1AA967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87514" y="4834518"/>
            <a:ext cx="1572423" cy="1518682"/>
          </a:xfrm>
          <a:prstGeom prst="rect">
            <a:avLst/>
          </a:prstGeom>
        </p:spPr>
      </p:pic>
      <p:sp>
        <p:nvSpPr>
          <p:cNvPr id="8" name="Υπότιτλος 2">
            <a:extLst>
              <a:ext uri="{FF2B5EF4-FFF2-40B4-BE49-F238E27FC236}">
                <a16:creationId xmlns:a16="http://schemas.microsoft.com/office/drawing/2014/main" xmlns="" id="{999AB7B1-2CA7-4F2E-91BE-62A4C3CC57D6}"/>
              </a:ext>
            </a:extLst>
          </p:cNvPr>
          <p:cNvSpPr txBox="1">
            <a:spLocks/>
          </p:cNvSpPr>
          <p:nvPr/>
        </p:nvSpPr>
        <p:spPr>
          <a:xfrm>
            <a:off x="4634743" y="977001"/>
            <a:ext cx="7149738" cy="20929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l-GR" sz="5400" dirty="0"/>
              <a:t>Χρηματοοικονομική και Διοικητική Λογιστική</a:t>
            </a:r>
          </a:p>
        </p:txBody>
      </p:sp>
      <p:pic>
        <p:nvPicPr>
          <p:cNvPr id="7" name="Εικόνα 6">
            <a:extLst>
              <a:ext uri="{FF2B5EF4-FFF2-40B4-BE49-F238E27FC236}">
                <a16:creationId xmlns:a16="http://schemas.microsoft.com/office/drawing/2014/main" xmlns="" id="{BBFB01D5-47FA-4559-A424-7785E15D7D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008" y="629763"/>
            <a:ext cx="3848950" cy="5598473"/>
          </a:xfrm>
          <a:prstGeom prst="rect">
            <a:avLst/>
          </a:prstGeom>
        </p:spPr>
      </p:pic>
    </p:spTree>
    <p:extLst>
      <p:ext uri="{BB962C8B-B14F-4D97-AF65-F5344CB8AC3E}">
        <p14:creationId xmlns:p14="http://schemas.microsoft.com/office/powerpoint/2010/main" val="7727654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2: Λογιστικές αρχές </a:t>
            </a:r>
            <a:r>
              <a:rPr lang="el-GR" b="1" dirty="0" smtClean="0">
                <a:solidFill>
                  <a:schemeClr val="bg1"/>
                </a:solidFill>
              </a:rPr>
              <a:t>(#8)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Η</a:t>
            </a:r>
            <a:r>
              <a:rPr lang="el-GR" dirty="0" smtClean="0"/>
              <a:t> </a:t>
            </a:r>
            <a:r>
              <a:rPr lang="el-GR" dirty="0"/>
              <a:t>αρχή της συνέπειας των λογιστικών μεθόδων: η επιχειρηματική μονάδα είναι υποχρεωμένη να χρησιμοποιεί τις ίδιες μεθόδους που χρησιμοποίησε την προηγούμενη περίοδο (π.χ. μέθοδος αποτίμησης των αποθεμάτων, αποσβέσεων). Ο σκοπός αυτής της αρχής είναι η αποφυγή της αλλοίωσης της χρηματοοικονομικής εικόνας της επιχειρηματικής μονάδας. Η αλλαγή της οποιαδήποτε μεθόδου μπορεί να γίνει αρκεί η επιχειρηματική μονάδα να την αποκαλύπτει όπως επίσης να αναφέρει και τις επιδράσεις που επέρχονται στις χρηματοοικονομικές της καταστάσεις λόγω αυτή της μεταβολής. </a:t>
            </a:r>
          </a:p>
          <a:p>
            <a:r>
              <a:rPr lang="el-GR" dirty="0" smtClean="0"/>
              <a:t>Η </a:t>
            </a:r>
            <a:r>
              <a:rPr lang="el-GR" dirty="0"/>
              <a:t>αρχή του ουσιώδους των λογιστικών πληροφοριών: οι πληροφορίες που παρέχονται από την δημοσίευση των οικονομικών καταστάσεων θα πρέπει να είναι οι σημαντικότερες και να δίνουν μία ολοκληρωμένη εικόνα της επιχειρηματικής μονάδας. </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996023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2</a:t>
            </a:r>
            <a:r>
              <a:rPr lang="el-GR" dirty="0" smtClean="0">
                <a:solidFill>
                  <a:schemeClr val="bg1"/>
                </a:solidFill>
              </a:rPr>
              <a:t>:Διεθνή </a:t>
            </a:r>
            <a:r>
              <a:rPr lang="el-GR" dirty="0">
                <a:solidFill>
                  <a:schemeClr val="bg1"/>
                </a:solidFill>
              </a:rPr>
              <a:t>Λογιστικά Πρότυπα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Στην Ελλάδα, τα Διεθνή Λογιστικά Πρότυπα καθιερώθηκαν με τον νόμο </a:t>
            </a:r>
            <a:r>
              <a:rPr lang="el-GR" dirty="0" smtClean="0"/>
              <a:t>2992/2002 </a:t>
            </a:r>
            <a:r>
              <a:rPr lang="el-GR" dirty="0"/>
              <a:t>με αρχικό στάδιο εφαρμογής τους υποχρεωτικά τις εταιρείες που δραστηριοποιούνται στο χρηματιστήριο και προαιρετικά για τις ανώνυμες εταιρείες που ελέγχονται από τους Ορκωτούς Λογιστές. </a:t>
            </a:r>
            <a:endParaRPr lang="el-GR" dirty="0" smtClean="0"/>
          </a:p>
          <a:p>
            <a:r>
              <a:rPr lang="el-GR" dirty="0" smtClean="0"/>
              <a:t>Τα </a:t>
            </a:r>
            <a:r>
              <a:rPr lang="el-GR" dirty="0"/>
              <a:t>διεθνή λογιστικά πρότυπα βοήθησαν στο ανταγωνισμό και στην ανάπτυξη των επιχειρήσεων από κοινή βάση διεθνώς.</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038841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Όργανα </a:t>
            </a:r>
            <a:r>
              <a:rPr lang="el-GR" dirty="0">
                <a:solidFill>
                  <a:schemeClr val="bg1"/>
                </a:solidFill>
              </a:rPr>
              <a:t>των διεθνών λογιστικών προτύπων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202288" y="1719858"/>
            <a:ext cx="7720934" cy="4523914"/>
          </a:xfrm>
          <a:prstGeom prst="rect">
            <a:avLst/>
          </a:prstGeom>
        </p:spPr>
      </p:pic>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446064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fontScale="90000"/>
          </a:bodyPr>
          <a:lstStyle/>
          <a:p>
            <a:r>
              <a:rPr lang="el-GR" b="1" dirty="0">
                <a:solidFill>
                  <a:schemeClr val="bg1"/>
                </a:solidFill>
              </a:rPr>
              <a:t>Κεφάλαιο </a:t>
            </a:r>
            <a:r>
              <a:rPr lang="el-GR" b="1" dirty="0">
                <a:solidFill>
                  <a:schemeClr val="bg1"/>
                </a:solidFill>
              </a:rPr>
              <a:t>2</a:t>
            </a:r>
            <a:r>
              <a:rPr lang="el-GR" dirty="0" smtClean="0">
                <a:solidFill>
                  <a:schemeClr val="bg1"/>
                </a:solidFill>
              </a:rPr>
              <a:t>: </a:t>
            </a:r>
            <a:r>
              <a:rPr lang="en-US" sz="3600" dirty="0" smtClean="0">
                <a:solidFill>
                  <a:schemeClr val="bg1"/>
                </a:solidFill>
              </a:rPr>
              <a:t>International </a:t>
            </a:r>
            <a:r>
              <a:rPr lang="en-US" sz="3600" dirty="0">
                <a:solidFill>
                  <a:schemeClr val="bg1"/>
                </a:solidFill>
              </a:rPr>
              <a:t>Accounting Standards Committee (IASC - Επ</a:t>
            </a:r>
            <a:r>
              <a:rPr lang="en-US" sz="3600" dirty="0" err="1">
                <a:solidFill>
                  <a:schemeClr val="bg1"/>
                </a:solidFill>
              </a:rPr>
              <a:t>ιτρο</a:t>
            </a:r>
            <a:r>
              <a:rPr lang="en-US" sz="3600" dirty="0">
                <a:solidFill>
                  <a:schemeClr val="bg1"/>
                </a:solidFill>
              </a:rPr>
              <a:t>πή Διεθνών Λογιστικών Προτύπων):</a:t>
            </a:r>
            <a:endParaRPr lang="el-GR" sz="3600" dirty="0">
              <a:solidFill>
                <a:schemeClr val="bg1"/>
              </a:solidFill>
            </a:endParaRPr>
          </a:p>
        </p:txBody>
      </p:sp>
      <p:sp>
        <p:nvSpPr>
          <p:cNvPr id="3" name="Θέση περιεχομένου 2"/>
          <p:cNvSpPr>
            <a:spLocks noGrp="1"/>
          </p:cNvSpPr>
          <p:nvPr>
            <p:ph idx="1"/>
          </p:nvPr>
        </p:nvSpPr>
        <p:spPr/>
        <p:txBody>
          <a:bodyPr/>
          <a:lstStyle/>
          <a:p>
            <a:r>
              <a:rPr lang="el-GR" dirty="0" smtClean="0"/>
              <a:t>Συγκροτήθηκε </a:t>
            </a:r>
            <a:r>
              <a:rPr lang="el-GR" dirty="0"/>
              <a:t>στις 29 Ιουνίου του 1973 μετά από κοινή συμφωνία των επαγγελματικών λογιστικών ενώσεων της Γαλλίας, Γερμανίας, Καναδά, Αυστραλίας, Μεξικού, Ολλανδίας, Ηνωμένου Βασιλείου, Ιρλανδίας και ΗΠΑ. Ο σκοπός αυτής της είναι όχι μόνο να διαμορφώνει και να δημοσιεύει, για το ευρύτερο κοινό, λογιστικά πρότυπα που πρέπει να τηρούνται για την σύνταξη των οικονομικών καταστάσεων αλλά και να επιτυγχάνει την συνεχή βελτίωση του τρόπου κατάρτισης και παρουσίασης των οικονομικών καταστάσεων μέσω της βελτίωσης των Διεθνών Λογιστικών Προτύπων. Η τεχνική επεξεργασία των προτάσεων για τα ΔΛΠ έχει ανατεθεί στην </a:t>
            </a:r>
            <a:r>
              <a:rPr lang="el-GR" dirty="0" err="1"/>
              <a:t>Accounting</a:t>
            </a:r>
            <a:r>
              <a:rPr lang="el-GR" dirty="0"/>
              <a:t> </a:t>
            </a:r>
            <a:r>
              <a:rPr lang="el-GR" dirty="0" err="1"/>
              <a:t>Regulatory</a:t>
            </a:r>
            <a:r>
              <a:rPr lang="el-GR" dirty="0"/>
              <a:t> Committee (ARC).</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9968876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fontScale="90000"/>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a:t>
            </a:r>
            <a:r>
              <a:rPr lang="en-GB" dirty="0" smtClean="0">
                <a:solidFill>
                  <a:schemeClr val="bg1"/>
                </a:solidFill>
              </a:rPr>
              <a:t>Standing </a:t>
            </a:r>
            <a:r>
              <a:rPr lang="en-GB" dirty="0">
                <a:solidFill>
                  <a:schemeClr val="bg1"/>
                </a:solidFill>
              </a:rPr>
              <a:t>Interpretation Committee (SIC) (</a:t>
            </a:r>
            <a:r>
              <a:rPr lang="el-GR" dirty="0">
                <a:solidFill>
                  <a:schemeClr val="bg1"/>
                </a:solidFill>
              </a:rPr>
              <a:t>Μόνιμη Επιτροπή Διερμηνειών)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smtClean="0"/>
              <a:t>Δημιουργήθηκε </a:t>
            </a:r>
            <a:r>
              <a:rPr lang="el-GR" dirty="0"/>
              <a:t>μέσω του IASC με σκοπό την αυστηρή εφαρμογή των Διεθνών Λογιστικών Προτύπων και την διερμηνεία των αμφιλεγόμενων ζητημάτων των Διεθνών Λογιστικών Προτύπων. </a:t>
            </a:r>
          </a:p>
          <a:p>
            <a:pPr marL="0" indent="0">
              <a:buNone/>
            </a:pPr>
            <a:r>
              <a:rPr lang="el-GR" dirty="0" smtClean="0"/>
              <a:t>International </a:t>
            </a:r>
            <a:r>
              <a:rPr lang="el-GR" dirty="0" err="1"/>
              <a:t>Accounting</a:t>
            </a:r>
            <a:r>
              <a:rPr lang="el-GR" dirty="0"/>
              <a:t> </a:t>
            </a:r>
            <a:r>
              <a:rPr lang="el-GR" dirty="0" err="1"/>
              <a:t>Standards</a:t>
            </a:r>
            <a:r>
              <a:rPr lang="el-GR" dirty="0"/>
              <a:t> Board (IASB) (Συμβούλιο των Διεθνών Λογιστικών Προτύπων</a:t>
            </a:r>
            <a:r>
              <a:rPr lang="el-GR" dirty="0" smtClean="0"/>
              <a:t>):</a:t>
            </a:r>
          </a:p>
          <a:p>
            <a:r>
              <a:rPr lang="el-GR" dirty="0" smtClean="0"/>
              <a:t>συγκροτήθηκε </a:t>
            </a:r>
            <a:r>
              <a:rPr lang="el-GR" dirty="0"/>
              <a:t>το 2002 ( με τον διαχωρισμό του από την IASC) με δράση έως και σήμερα και με σκοπό την διατήρηση των διεθνών λογιστικών προτύπων αλλά και την δημιουργία νέων. </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3657404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xfrm>
            <a:off x="838200" y="357696"/>
            <a:ext cx="10515600" cy="1325563"/>
          </a:xfrm>
          <a:solidFill>
            <a:srgbClr val="84899D"/>
          </a:solidFill>
        </p:spPr>
        <p:txBody>
          <a:bodyPr>
            <a:noAutofit/>
          </a:bodyPr>
          <a:lstStyle/>
          <a:p>
            <a:r>
              <a:rPr lang="el-GR" sz="3200" b="1" dirty="0">
                <a:solidFill>
                  <a:schemeClr val="bg1"/>
                </a:solidFill>
              </a:rPr>
              <a:t>Κεφάλαιο </a:t>
            </a:r>
            <a:r>
              <a:rPr lang="el-GR" sz="3200" b="1" dirty="0" smtClean="0">
                <a:solidFill>
                  <a:schemeClr val="bg1"/>
                </a:solidFill>
              </a:rPr>
              <a:t>2</a:t>
            </a:r>
            <a:r>
              <a:rPr lang="el-GR" sz="3200" dirty="0" smtClean="0">
                <a:solidFill>
                  <a:schemeClr val="bg1"/>
                </a:solidFill>
              </a:rPr>
              <a:t>:</a:t>
            </a:r>
            <a:r>
              <a:rPr lang="en-GB" sz="3200" dirty="0" smtClean="0">
                <a:solidFill>
                  <a:schemeClr val="bg1"/>
                </a:solidFill>
              </a:rPr>
              <a:t>International </a:t>
            </a:r>
            <a:r>
              <a:rPr lang="en-GB" sz="3200" dirty="0">
                <a:solidFill>
                  <a:schemeClr val="bg1"/>
                </a:solidFill>
              </a:rPr>
              <a:t>Financial Reporting Interpretations Committee (IFRIC) (</a:t>
            </a:r>
            <a:r>
              <a:rPr lang="el-GR" sz="3200" dirty="0">
                <a:solidFill>
                  <a:schemeClr val="bg1"/>
                </a:solidFill>
              </a:rPr>
              <a:t>Επιτροπή Διερμηνειών Διεθνούς Χρηματοοικονομικής Πληροφόρησης): </a:t>
            </a:r>
            <a:endParaRPr lang="el-GR" sz="3200" dirty="0">
              <a:solidFill>
                <a:schemeClr val="bg1"/>
              </a:solidFill>
            </a:endParaRPr>
          </a:p>
        </p:txBody>
      </p:sp>
      <p:sp>
        <p:nvSpPr>
          <p:cNvPr id="3" name="Θέση περιεχομένου 2"/>
          <p:cNvSpPr>
            <a:spLocks noGrp="1"/>
          </p:cNvSpPr>
          <p:nvPr>
            <p:ph idx="1"/>
          </p:nvPr>
        </p:nvSpPr>
        <p:spPr/>
        <p:txBody>
          <a:bodyPr/>
          <a:lstStyle/>
          <a:p>
            <a:r>
              <a:rPr lang="el-GR" dirty="0" smtClean="0"/>
              <a:t>Σκοπός </a:t>
            </a:r>
            <a:r>
              <a:rPr lang="el-GR" dirty="0"/>
              <a:t>αυτής της επιτροπής είναι η ερμηνεία των διεθνών λογιστικών προτύπων, η πληροφόρηση και η καθοδήγηση για την σωστή αντιμετώπισή τους όπου κρίνεται απαραίτητο. Οι διερμηνείες και οι επεξηγήσεις γίνονται με την έγκριση του IASB. </a:t>
            </a:r>
          </a:p>
          <a:p>
            <a:pPr marL="0" indent="0">
              <a:buNone/>
            </a:pPr>
            <a:r>
              <a:rPr lang="el-GR" dirty="0" smtClean="0"/>
              <a:t>European </a:t>
            </a:r>
            <a:r>
              <a:rPr lang="el-GR" dirty="0"/>
              <a:t>Financial </a:t>
            </a:r>
            <a:r>
              <a:rPr lang="el-GR" dirty="0" err="1"/>
              <a:t>Reporting</a:t>
            </a:r>
            <a:r>
              <a:rPr lang="el-GR" dirty="0"/>
              <a:t> </a:t>
            </a:r>
            <a:r>
              <a:rPr lang="el-GR" dirty="0" err="1"/>
              <a:t>Advisory</a:t>
            </a:r>
            <a:r>
              <a:rPr lang="el-GR" dirty="0"/>
              <a:t> </a:t>
            </a:r>
            <a:r>
              <a:rPr lang="el-GR" dirty="0" err="1"/>
              <a:t>Group</a:t>
            </a:r>
            <a:r>
              <a:rPr lang="el-GR" dirty="0"/>
              <a:t> (EFRAG): </a:t>
            </a:r>
            <a:endParaRPr lang="el-GR" dirty="0" smtClean="0"/>
          </a:p>
          <a:p>
            <a:r>
              <a:rPr lang="el-GR" dirty="0" smtClean="0"/>
              <a:t>Το </a:t>
            </a:r>
            <a:r>
              <a:rPr lang="el-GR" dirty="0"/>
              <a:t>όργανο αυτό ιδρύθηκε σε συνεργασία με την Ευρωπαϊκή Επιτροπή ώστε να παρέχει πληροφόρηση αναφορικά με την ανάπτυξη των ΔΛΠ από το IASB, καθώς και να παρέχει στην Ευρωπαϊκή Επιτροπή συμβουλές και τεχνικές αναλύσεις επί λογιστικών θεμάτων.</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0378045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a:solidFill>
                  <a:schemeClr val="bg1"/>
                </a:solidFill>
              </a:rPr>
              <a:t>:Διαδικασία ψήφισης νέων λογιστικών προτύπων</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025493" y="2601532"/>
            <a:ext cx="10123600" cy="2794716"/>
          </a:xfrm>
          <a:prstGeom prst="rect">
            <a:avLst/>
          </a:prstGeom>
        </p:spPr>
      </p:pic>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0728884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Κατηγοριοποίηση ΔΛΠ</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pPr marL="0" indent="0">
              <a:buNone/>
            </a:pPr>
            <a:r>
              <a:rPr lang="el-GR" dirty="0"/>
              <a:t>Τα διεθνή λογιστική πρότυπα τα οποία θα αναλύσουμε διεξοδικά στην επόμενη ενότητα, μπορούν να κατηγοριοποιηθούν στις εξής κατηγορίες:  </a:t>
            </a:r>
          </a:p>
          <a:p>
            <a:r>
              <a:rPr lang="el-GR" dirty="0" smtClean="0"/>
              <a:t>Πρότυπα </a:t>
            </a:r>
            <a:r>
              <a:rPr lang="el-GR" dirty="0"/>
              <a:t>που αφορούν την τυποποίηση των Οικονομικών Καταστάσεων. </a:t>
            </a:r>
          </a:p>
          <a:p>
            <a:r>
              <a:rPr lang="el-GR" dirty="0" smtClean="0"/>
              <a:t>Πρότυπα </a:t>
            </a:r>
            <a:r>
              <a:rPr lang="el-GR" dirty="0"/>
              <a:t>που αφορούν τα μεγέθη και τη δημοσίευση του Ισολογισμού.</a:t>
            </a:r>
          </a:p>
          <a:p>
            <a:r>
              <a:rPr lang="el-GR" dirty="0" smtClean="0"/>
              <a:t>Πρότυπα </a:t>
            </a:r>
            <a:r>
              <a:rPr lang="el-GR" dirty="0"/>
              <a:t>που αφορούν τα μεγέθη και τη δημοσίευση της Κατάστασης Αποτελεσμάτων Χρήσης. </a:t>
            </a:r>
          </a:p>
          <a:p>
            <a:r>
              <a:rPr lang="el-GR" dirty="0" smtClean="0"/>
              <a:t>Πρότυπα </a:t>
            </a:r>
            <a:r>
              <a:rPr lang="el-GR" dirty="0"/>
              <a:t>που εφαρμόζονται για την κατάρτιση και τη δημοσίευση Ενοποιημένων Οικονομικών Καταστάσεων.</a:t>
            </a:r>
          </a:p>
          <a:p>
            <a:r>
              <a:rPr lang="el-GR" dirty="0" smtClean="0"/>
              <a:t>Πρότυπα </a:t>
            </a:r>
            <a:r>
              <a:rPr lang="el-GR" dirty="0"/>
              <a:t>που αφορούν ειδικά θέματα και σχετίζονται με μία ή περισσότερες από τις ανωτέρω κατηγορίες. </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1761167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Ποιοτικά χαρακτηριστικά λογιστικής πληροφόρησης</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614411" y="1692281"/>
            <a:ext cx="6864440" cy="4552541"/>
          </a:xfrm>
          <a:prstGeom prst="rect">
            <a:avLst/>
          </a:prstGeom>
        </p:spPr>
      </p:pic>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7042772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a:solidFill>
                  <a:schemeClr val="bg1"/>
                </a:solidFill>
              </a:rPr>
              <a:t>:Διεθνές λογιστικό πρότυπο 1 – Παρουσίαση των λογιστικών καταστάσεων</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Οι ελάχιστες πληροφορίες που πρέπει να περιέχουν οι οικονομικές καταστάσεις είναι: (α) τα περιουσιακά στοιχεία που διαθέτει η επιχείρηση, (β) τις υποχρεώσεις της προς τρίτους, (γ) τα ίδια κεφάλαια, (δ) τα έσοδα και τις δαπάνες, καθώς και τα κέρδη ή ζημιές, (ε) λοιπές μεταβολές των ιδίων κεφαλαίων και (</a:t>
            </a:r>
            <a:r>
              <a:rPr lang="el-GR" dirty="0" err="1"/>
              <a:t>στ</a:t>
            </a:r>
            <a:r>
              <a:rPr lang="el-GR" dirty="0"/>
              <a:t>) τις ταμειακές ροές. </a:t>
            </a:r>
            <a:endParaRPr lang="el-GR" dirty="0" smtClean="0"/>
          </a:p>
          <a:p>
            <a:r>
              <a:rPr lang="el-GR" dirty="0"/>
              <a:t>Τα στοιχεία που συνθέτουν τις οικονομικές καταστάσεις και τα οποία δημοσιεύονται αυτούσια είναι: (α) ισολογισμός, (β) κατάσταση λογαριασμού αποτελεσμάτων χρήσεως, (γ) κατάσταση μεταβολών των ίδιων κεφαλαίων στην οποία εμφανίζονται είτε: (i) όλες τις μεταβολές των ιδίων κεφαλαίων, είτε (</a:t>
            </a:r>
            <a:r>
              <a:rPr lang="el-GR" dirty="0" err="1"/>
              <a:t>ii</a:t>
            </a:r>
            <a:r>
              <a:rPr lang="el-GR" dirty="0"/>
              <a:t>) τις μεταβολές των ιδίων κεφαλαίων, πλην αυτών που προκύπτουν από συναλλαγές με τους κατόχους μετοχών, (δ) την κατάσταση ταμειακών ροών και, (ε) σημειώσεις που περιλαμβάνουν μια αναλυτική περίληψη των σημαντικών λογιστικών πολιτικών που ακολουθεί η επιχείρηση και άλλες επεξηγηματικές σημειώσεις. </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0111395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smtClean="0">
                <a:solidFill>
                  <a:schemeClr val="bg1"/>
                </a:solidFill>
              </a:rPr>
              <a:t>2</a:t>
            </a:r>
            <a:r>
              <a:rPr lang="el-GR" dirty="0">
                <a:solidFill>
                  <a:schemeClr val="bg1"/>
                </a:solidFill>
              </a:rPr>
              <a:t>:ΔΙΕΘΝΗΣ ΛΟΓΙΣΤΙΚΗ ΚΑΙ ΠΡΟΤΥΠΑ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pPr marL="0" indent="0">
              <a:buNone/>
            </a:pPr>
            <a:r>
              <a:rPr lang="el-GR" dirty="0"/>
              <a:t>ΜΑΘΗΣΙΑΚΟΙ ΣΤΟΧΟΙ ΚΕΦΑΛΑΙΟΥ 2</a:t>
            </a:r>
          </a:p>
          <a:p>
            <a:r>
              <a:rPr lang="el-GR" dirty="0" smtClean="0"/>
              <a:t>Να </a:t>
            </a:r>
            <a:r>
              <a:rPr lang="el-GR" dirty="0"/>
              <a:t>γνωρίζετε ποιες είναι οι βασικές αρχές της λογιστικής και το εννοιολογικό τους πλαίσιο.</a:t>
            </a:r>
          </a:p>
          <a:p>
            <a:r>
              <a:rPr lang="el-GR" dirty="0" smtClean="0"/>
              <a:t>Να </a:t>
            </a:r>
            <a:r>
              <a:rPr lang="el-GR" dirty="0"/>
              <a:t>αντιληφθείτε την σημασία των διεθνών λογιστικών προτύπων στο σύγχρονο οικονομικό – επιχειρηματικό κόσμο.  </a:t>
            </a:r>
          </a:p>
          <a:p>
            <a:r>
              <a:rPr lang="el-GR" dirty="0" smtClean="0"/>
              <a:t>Να </a:t>
            </a:r>
            <a:r>
              <a:rPr lang="el-GR" dirty="0"/>
              <a:t>γνωρίζετε ποιοι είναι οι κύριοι θεσμοί διαμόρφωσης των διεθνών λογιστικών προτύπων.</a:t>
            </a:r>
          </a:p>
          <a:p>
            <a:r>
              <a:rPr lang="el-GR" dirty="0" smtClean="0"/>
              <a:t>Να </a:t>
            </a:r>
            <a:r>
              <a:rPr lang="el-GR" dirty="0"/>
              <a:t>γνωρίζετε το περιεχόμενο των διεθνών λογιστικών προτύπων. </a:t>
            </a:r>
          </a:p>
          <a:p>
            <a:r>
              <a:rPr lang="el-GR" dirty="0" smtClean="0"/>
              <a:t>Να </a:t>
            </a:r>
            <a:r>
              <a:rPr lang="el-GR" dirty="0"/>
              <a:t>γνωρίζετε τις συνέπειες της υιοθέτησης των διεθνών λογιστικών προτύπων στις Ελληνικές επιχειρήσεις.</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849446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a:solidFill>
                  <a:schemeClr val="bg1"/>
                </a:solidFill>
              </a:rPr>
              <a:t>:Διεθνές λογιστικό πρότυπο 2 – Αποθέματα</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Η επιμέτρηση των αποθεμάτων γίνεται στην χαμηλότερη αξία μεταξύ κόστους και καθαρής ρευστοποιήσιμης </a:t>
            </a:r>
            <a:r>
              <a:rPr lang="el-GR" dirty="0" smtClean="0"/>
              <a:t>αξίας.</a:t>
            </a:r>
          </a:p>
          <a:p>
            <a:r>
              <a:rPr lang="el-GR" dirty="0"/>
              <a:t>Η επιμέτρηση των αποθεμάτων στην εύλογη αξία </a:t>
            </a:r>
            <a:r>
              <a:rPr lang="el-GR" dirty="0" smtClean="0"/>
              <a:t>πραγματοποιείται </a:t>
            </a:r>
            <a:r>
              <a:rPr lang="el-GR" dirty="0"/>
              <a:t>και με τους διαπραγματευτές-μεσολαβητές </a:t>
            </a:r>
            <a:r>
              <a:rPr lang="el-GR" dirty="0" smtClean="0"/>
              <a:t>εμπορευμάτων.</a:t>
            </a:r>
          </a:p>
          <a:p>
            <a:r>
              <a:rPr lang="el-GR" dirty="0"/>
              <a:t>Το κόστος των αποθεμάτων, προσδιορίζεται με τη χρήση της μεθόδου Πρώτης Εισαγωγής Πρώτης Εξαγωγής - (First in First </a:t>
            </a:r>
            <a:r>
              <a:rPr lang="el-GR" dirty="0" err="1"/>
              <a:t>Out</a:t>
            </a:r>
            <a:r>
              <a:rPr lang="el-GR" dirty="0"/>
              <a:t> - FIFO) ή της μεθόδου του μέσου σταθμισμένου κόστους. </a:t>
            </a:r>
            <a:endParaRPr lang="el-GR" dirty="0" smtClean="0"/>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96941501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a:solidFill>
                  <a:schemeClr val="bg1"/>
                </a:solidFill>
              </a:rPr>
              <a:t>:Διεθνές λογιστικό πρότυπο 7 - Καταστάσεις ταμειακών ροών</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Η κατάσταση των ταμειακών ροών παρουσιάζει και αναλύει την δυνατότητα της επιχείρησης να δημιουργεί ταμειακά διαθέσιμα  και ταμειακά ισοδύναμα  αλλά και την ανάγκη της επιχειρηματικής μονάδας να χρησιμοποιεί αυτές τις ταμειακές </a:t>
            </a:r>
            <a:r>
              <a:rPr lang="el-GR" dirty="0" smtClean="0"/>
              <a:t>ροές.</a:t>
            </a:r>
            <a:endParaRPr lang="el-GR" dirty="0"/>
          </a:p>
          <a:p>
            <a:r>
              <a:rPr lang="el-GR" dirty="0" smtClean="0"/>
              <a:t>Οι </a:t>
            </a:r>
            <a:r>
              <a:rPr lang="el-GR" dirty="0"/>
              <a:t>ταμειακές ροές κατατάσσονται σε τρεις κατηγορίες: ροές από επιχειρηματικές, επενδυτικές και χρηματοοικονομικές δραστηριότητες. </a:t>
            </a:r>
            <a:endParaRPr lang="el-GR" dirty="0" smtClean="0"/>
          </a:p>
          <a:p>
            <a:r>
              <a:rPr lang="el-GR" dirty="0" smtClean="0"/>
              <a:t>Η </a:t>
            </a:r>
            <a:r>
              <a:rPr lang="el-GR" dirty="0"/>
              <a:t>κατάσταση των ταμειακών ροών, σύμφωνα με το ΔΛΠ 7, αποτελεί ένα αναπόσπαστο μέρος των οικονομικών καταστάσεων της εκάστοτε χρήσης </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74326170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sz="3600" b="1" dirty="0">
                <a:solidFill>
                  <a:schemeClr val="bg1"/>
                </a:solidFill>
              </a:rPr>
              <a:t>Κεφάλαιο </a:t>
            </a:r>
            <a:r>
              <a:rPr lang="el-GR" sz="3600" b="1" dirty="0" smtClean="0">
                <a:solidFill>
                  <a:schemeClr val="bg1"/>
                </a:solidFill>
              </a:rPr>
              <a:t>2</a:t>
            </a:r>
            <a:r>
              <a:rPr lang="el-GR" sz="3600" dirty="0" smtClean="0">
                <a:solidFill>
                  <a:schemeClr val="bg1"/>
                </a:solidFill>
              </a:rPr>
              <a:t>: Διεθνές </a:t>
            </a:r>
            <a:r>
              <a:rPr lang="el-GR" sz="3600" dirty="0">
                <a:solidFill>
                  <a:schemeClr val="bg1"/>
                </a:solidFill>
              </a:rPr>
              <a:t>λογιστικό πρότυπο 8 - Λογιστικές πολιτικές, αλλαγές στις λογιστικές εκτιμήσεις και λάθη</a:t>
            </a:r>
            <a:endParaRPr lang="el-GR" sz="3600" dirty="0">
              <a:solidFill>
                <a:schemeClr val="bg1"/>
              </a:solidFill>
            </a:endParaRPr>
          </a:p>
        </p:txBody>
      </p:sp>
      <p:sp>
        <p:nvSpPr>
          <p:cNvPr id="3" name="Θέση περιεχομένου 2"/>
          <p:cNvSpPr>
            <a:spLocks noGrp="1"/>
          </p:cNvSpPr>
          <p:nvPr>
            <p:ph idx="1"/>
          </p:nvPr>
        </p:nvSpPr>
        <p:spPr/>
        <p:txBody>
          <a:bodyPr/>
          <a:lstStyle/>
          <a:p>
            <a:r>
              <a:rPr lang="el-GR" dirty="0" smtClean="0"/>
              <a:t>Στόχος </a:t>
            </a:r>
            <a:r>
              <a:rPr lang="el-GR" dirty="0"/>
              <a:t>του συγκεκριμένου προτύπου είναι η καταγραφή των κριτηρίων για την επιλογή και εφαρμογή της εκάστοτε λογιστικής πολιτικής, καθώς επίσης και η μεθοδολογία για την αντιμετώπιση και λογιστική απεικόνιση τυχόν μεταβολών των λογιστικών εκτιμήσεων, στη διόρθωση λαθών προηγούμενων χρήσεων που διαπιστώθηκαν στην τρέχουσα χρήση, αλλά και στην απόφαση για την μεταβολή μιας λογιστικής πολιτικής που ακολουθείται μέχρι στιγμής</a:t>
            </a:r>
            <a:r>
              <a:rPr lang="el-GR" dirty="0" smtClean="0"/>
              <a:t>.</a:t>
            </a:r>
          </a:p>
          <a:p>
            <a:r>
              <a:rPr lang="el-GR" dirty="0"/>
              <a:t>Με τον τρόπο αυτόν διασφαλίζεται η αξιοπιστία των οικονομικών καταστάσεων και η συγκρισιμότητα των λογιστικών πληροφοριών από χρήση σε χρήση.</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1838463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Διεθνές </a:t>
            </a:r>
            <a:r>
              <a:rPr lang="el-GR" dirty="0">
                <a:solidFill>
                  <a:schemeClr val="bg1"/>
                </a:solidFill>
              </a:rPr>
              <a:t>λογιστικό πρότυπο 12 – Φόρος εισοδήματος</a:t>
            </a:r>
            <a:endParaRPr lang="el-GR" dirty="0">
              <a:solidFill>
                <a:schemeClr val="bg1"/>
              </a:solidFill>
            </a:endParaRPr>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dirty="0" smtClean="0"/>
              <a:t>Υπάρχουν </a:t>
            </a:r>
            <a:r>
              <a:rPr lang="el-GR" dirty="0"/>
              <a:t>διαφορές μεταξύ των στοιχείων που εμπεριέχονται εντός των οικονομικών καταστάσεων και οι οποίες συντάσσονται σύμφωνα με τους λογιστικούς κανόνες και των οικονομικών καταστάσεων που συντάσσονται σύμφωνα με τους φορολογικούς κανόνες. Οι διαφορές αυτές διακρίνονται σε δύο κύριες κατηγορίες:</a:t>
            </a:r>
          </a:p>
          <a:p>
            <a:r>
              <a:rPr lang="el-GR" dirty="0" smtClean="0"/>
              <a:t>τις </a:t>
            </a:r>
            <a:r>
              <a:rPr lang="el-GR" dirty="0"/>
              <a:t>προσωρινές διαφορές, οι οποίες μέσω της ανάκτησης ή του διακανονισμού της λογιστικής αξίας των περιουσιακών στοιχείων ή των υποχρεώσεων στις μελλοντικές χρονικές περιόδους, καταλήγουν σε πληρωτέα ή εκπεστέα φορολογικά ποσά.</a:t>
            </a:r>
          </a:p>
          <a:p>
            <a:r>
              <a:rPr lang="el-GR" dirty="0" smtClean="0"/>
              <a:t>τις </a:t>
            </a:r>
            <a:r>
              <a:rPr lang="el-GR" dirty="0"/>
              <a:t>μόνιμες διαφορές, οι οποίες παραμένουν στο διηνεκές</a:t>
            </a:r>
            <a:r>
              <a:rPr lang="el-GR" dirty="0" smtClean="0"/>
              <a:t>.</a:t>
            </a:r>
          </a:p>
          <a:p>
            <a:pPr marL="0" indent="0">
              <a:buNone/>
            </a:pPr>
            <a:r>
              <a:rPr lang="el-GR" dirty="0" smtClean="0"/>
              <a:t>Το </a:t>
            </a:r>
            <a:r>
              <a:rPr lang="el-GR" dirty="0"/>
              <a:t>ΔΛΠ 12  τονίζει την έννοια των αναβαλλόμενων φορολογικών απαιτήσεων και υποχρεώσεων και εν συνεχεία την αντίστοιχη έννοια των αναβαλλόμενων εσόδων και εξόδων για φόρους. Εν αντιθέσει με τα αντίστοιχα εγχώρια πρότυπα που δεν πρόβλεπαν την εμφάνιση τους.</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1763822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Διεθνές </a:t>
            </a:r>
            <a:r>
              <a:rPr lang="el-GR" dirty="0">
                <a:solidFill>
                  <a:schemeClr val="bg1"/>
                </a:solidFill>
              </a:rPr>
              <a:t>λογιστικό πρότυπο 16–Ενσώματα πάγια</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Καθορίζει </a:t>
            </a:r>
            <a:r>
              <a:rPr lang="el-GR" dirty="0" smtClean="0"/>
              <a:t>λεπτομέρειες </a:t>
            </a:r>
            <a:r>
              <a:rPr lang="el-GR" dirty="0"/>
              <a:t>όσον αφορά την αναγνώρισή τους αλλά και τη μεταγενέστερη αποτίμηση και παρακολούθηση των ενσώματων πάγιων </a:t>
            </a:r>
            <a:r>
              <a:rPr lang="el-GR" dirty="0" smtClean="0"/>
              <a:t>στοιχείων.</a:t>
            </a:r>
          </a:p>
          <a:p>
            <a:r>
              <a:rPr lang="el-GR" dirty="0"/>
              <a:t>Τα ενσώματα πάγια στοιχεία χρησιμοποιούνται στην παραγωγή αγαθών ή την παροχή υπηρεσιών, για μίσθωση σε τρίτους ή για διοικητικούς λόγους και αναμένεται να χρησιμοποιηθούν για περισσότερες από μία χρήση. Ένα στοιχείο παγίου ενεργητικού πρέπει να αναγνωρίζεται ως τέτοιο όταν είναι πιθανόν να προσδώσει μελλοντικά οικονομικά οφέλη στην επιχείρηση και το κόστος του μπορεί να μετρηθεί και να προσδιοριστεί έγκυρα και αξιόπιστα.</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69670963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Διεθνές </a:t>
            </a:r>
            <a:r>
              <a:rPr lang="el-GR" dirty="0">
                <a:solidFill>
                  <a:schemeClr val="bg1"/>
                </a:solidFill>
              </a:rPr>
              <a:t>λογιστικό πρότυπο 17 –Μισθώσεις</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Ο βασικός σκοπός του συγκεκριμένου προτύπου είναι να περιγράψει τις λογιστικές πρακτικές για τους μισθωτές και τους εκμισθωτές, καθώς επίσης και τις απαραίτητες γνωστοποιήσεις για τις λειτουργικές και τις χρηματοδοτικές μισθώσεις. Το πρότυπο έχει εφαρμογή στο σύνολο των λειτουργικών και των χρηματοδοτικών μισθώσεων, εκτός από ειδικές κατηγορίες</a:t>
            </a:r>
            <a:r>
              <a:rPr lang="el-GR" dirty="0" smtClean="0"/>
              <a:t>.</a:t>
            </a:r>
          </a:p>
          <a:p>
            <a:r>
              <a:rPr lang="el-GR" dirty="0"/>
              <a:t>Οι μισθώσεις χωρίζονται σε χρηματοδοτικές και σε λειτουργικές. Χρηματοδοτική είναι η σύμβαση μισθώσεως κατά την οποία ο εργαζόμενος-εκμισθωτής μεταβιβάζει στον μισθωτή όλους τους κινδύνους ή τα οφέλη που σχετίζονται με την ιδιοκτησία του περιουσιακού στοιχείου. Λειτουργική μίσθωση (ή </a:t>
            </a:r>
            <a:r>
              <a:rPr lang="el-GR" dirty="0" err="1"/>
              <a:t>χρονομίσθωση</a:t>
            </a:r>
            <a:r>
              <a:rPr lang="el-GR" dirty="0"/>
              <a:t>) είναι η πλήρης παραχώρηση για την χρήση του εκάστοτε εξοπλισμού που συνδέεται με την εκμετάλλευση του εξοπλισμού σε μια προκαθορισμένη χρονική περίοδο έναντι καταβολής μισθωμάτων.</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658987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Διεθνές </a:t>
            </a:r>
            <a:r>
              <a:rPr lang="el-GR" dirty="0">
                <a:solidFill>
                  <a:schemeClr val="bg1"/>
                </a:solidFill>
              </a:rPr>
              <a:t>λογιστικό πρότυπο 18 –Έσοδα</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smtClean="0"/>
              <a:t>Έσοδο </a:t>
            </a:r>
            <a:r>
              <a:rPr lang="el-GR" dirty="0"/>
              <a:t>θεωρείται η ακαθάριστη εισροή οικονομικού οφέλους στη διάρκεια μιας οικονομικής περιόδου</a:t>
            </a:r>
            <a:r>
              <a:rPr lang="el-GR" dirty="0" smtClean="0"/>
              <a:t>.</a:t>
            </a:r>
          </a:p>
          <a:p>
            <a:r>
              <a:rPr lang="el-GR" dirty="0"/>
              <a:t>Τα έσοδα από την πώληση αγαθών αναγνωρίζονται όταν πληρούνται όλες οι ακόλουθες προϋποθέσεις:</a:t>
            </a:r>
          </a:p>
          <a:p>
            <a:pPr marL="0" indent="0">
              <a:buNone/>
            </a:pPr>
            <a:r>
              <a:rPr lang="el-GR" dirty="0"/>
              <a:t>1. Η επιχείρηση έχει μεταβιβάσει στον αγοραστή τους κινδύνους αλλά και τα οφέλη της κυριότητας των αγαθών που πούλησε.</a:t>
            </a:r>
          </a:p>
          <a:p>
            <a:pPr marL="0" indent="0">
              <a:buNone/>
            </a:pPr>
            <a:r>
              <a:rPr lang="el-GR" dirty="0"/>
              <a:t>2. Η επιχείρηση δεν αναμειγνύεται στη διαχείριση, αξιοποίηση ή εκμετάλλευση των πωληθέντων αγαθών και δεν διατηρεί τον πραγματικό έλεγχο πάνω στα πωληθέντα αγαθά.</a:t>
            </a:r>
          </a:p>
          <a:p>
            <a:pPr marL="0" indent="0">
              <a:buNone/>
            </a:pPr>
            <a:r>
              <a:rPr lang="el-GR" dirty="0"/>
              <a:t>3. Το ποσό των εσόδων μπορεί να επιμετρηθεί με αξιόπιστο τρόπο.</a:t>
            </a:r>
          </a:p>
          <a:p>
            <a:pPr marL="0" indent="0">
              <a:buNone/>
            </a:pPr>
            <a:r>
              <a:rPr lang="el-GR" dirty="0"/>
              <a:t>4. Πιθανολογείται ότι τα οικονομικά οφέλη που συνδέονται με τη πώληση θα εισρεύσουν στην επιχείρηση.</a:t>
            </a:r>
          </a:p>
          <a:p>
            <a:pPr marL="0" indent="0">
              <a:buNone/>
            </a:pPr>
            <a:r>
              <a:rPr lang="el-GR" dirty="0"/>
              <a:t>5. Τα κόστη που αναλήφθηκαν ή πρόκειται να αναληφθούν σε σχέση με τη συναλλαγή μπορούν να επιμετρηθούν αξιόπιστα. </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1666029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a:solidFill>
                  <a:schemeClr val="bg1"/>
                </a:solidFill>
              </a:rPr>
              <a:t>:Διεθνές λογιστικό πρότυπο 19 –Παροχές σε εργαζομένους</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Βασικός στόχος του Δ.Λ.Π.19 είναι να περιγράψει τη λογιστική απεικόνιση και τις γνωστοποιήσεις που θα πρέπει να κάνουν οι επιχειρήσεις για τις παροχές στους εργαζομένους τους. </a:t>
            </a:r>
            <a:endParaRPr lang="el-GR" dirty="0" smtClean="0"/>
          </a:p>
          <a:p>
            <a:r>
              <a:rPr lang="el-GR" dirty="0"/>
              <a:t>Το πρότυπο έχει εφαρμογή σε όλες τις παροχές των εργαζομένων, συμπεριλαμβανομένων των εξής:</a:t>
            </a:r>
          </a:p>
          <a:p>
            <a:pPr marL="0" indent="0">
              <a:buNone/>
            </a:pPr>
            <a:r>
              <a:rPr lang="el-GR" dirty="0"/>
              <a:t>1. βραχυπρόθεσμες παροχές,</a:t>
            </a:r>
          </a:p>
          <a:p>
            <a:pPr marL="0" indent="0">
              <a:buNone/>
            </a:pPr>
            <a:r>
              <a:rPr lang="el-GR" dirty="0"/>
              <a:t>2. παροχές μετά τη λήξη της σχέσης εργασίας με την εταιρεία,</a:t>
            </a:r>
          </a:p>
          <a:p>
            <a:pPr marL="0" indent="0">
              <a:buNone/>
            </a:pPr>
            <a:r>
              <a:rPr lang="el-GR" dirty="0"/>
              <a:t>3. μακροπρόθεσμες παροχές,</a:t>
            </a:r>
          </a:p>
          <a:p>
            <a:pPr marL="0" indent="0">
              <a:buNone/>
            </a:pPr>
            <a:r>
              <a:rPr lang="el-GR" dirty="0"/>
              <a:t>4. λήξη ή διακοπή παροχών.</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21445147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Autofit/>
          </a:bodyPr>
          <a:lstStyle/>
          <a:p>
            <a:r>
              <a:rPr lang="el-GR" sz="3200" b="1" dirty="0">
                <a:solidFill>
                  <a:schemeClr val="bg1"/>
                </a:solidFill>
              </a:rPr>
              <a:t>Κεφάλαιο </a:t>
            </a:r>
            <a:r>
              <a:rPr lang="el-GR" sz="3200" b="1" dirty="0" smtClean="0">
                <a:solidFill>
                  <a:schemeClr val="bg1"/>
                </a:solidFill>
              </a:rPr>
              <a:t>2</a:t>
            </a:r>
            <a:r>
              <a:rPr lang="el-GR" sz="3200" dirty="0" smtClean="0">
                <a:solidFill>
                  <a:schemeClr val="bg1"/>
                </a:solidFill>
              </a:rPr>
              <a:t>: Διεθνές </a:t>
            </a:r>
            <a:r>
              <a:rPr lang="el-GR" sz="3200" dirty="0">
                <a:solidFill>
                  <a:schemeClr val="bg1"/>
                </a:solidFill>
              </a:rPr>
              <a:t>λογιστικό πρότυπο 20 –Λογιστική των επιχορηγήσεων και γνωστοποίηση της κρατικής υποστήριξης</a:t>
            </a:r>
            <a:endParaRPr lang="el-GR" sz="3200" dirty="0">
              <a:solidFill>
                <a:schemeClr val="bg1"/>
              </a:solidFill>
            </a:endParaRPr>
          </a:p>
        </p:txBody>
      </p:sp>
      <p:sp>
        <p:nvSpPr>
          <p:cNvPr id="3" name="Θέση περιεχομένου 2"/>
          <p:cNvSpPr>
            <a:spLocks noGrp="1"/>
          </p:cNvSpPr>
          <p:nvPr>
            <p:ph idx="1"/>
          </p:nvPr>
        </p:nvSpPr>
        <p:spPr/>
        <p:txBody>
          <a:bodyPr/>
          <a:lstStyle/>
          <a:p>
            <a:r>
              <a:rPr lang="el-GR" dirty="0" smtClean="0"/>
              <a:t>Το </a:t>
            </a:r>
            <a:r>
              <a:rPr lang="el-GR" dirty="0"/>
              <a:t>διεθνές πρότυπο 20, προβλέπει την εκάστοτε λογιστική εμφάνιση του ποσού της επιχορήγησης όταν υπάρχει «εύλογη βεβαιότητα»  πως το ποσό που δικαιούται η επιχείρηση θα εισπραχθεί</a:t>
            </a:r>
            <a:r>
              <a:rPr lang="el-GR" dirty="0" smtClean="0"/>
              <a:t>.</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2060783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sz="3600" b="1" dirty="0">
                <a:solidFill>
                  <a:schemeClr val="bg1"/>
                </a:solidFill>
              </a:rPr>
              <a:t>Κεφάλαιο </a:t>
            </a:r>
            <a:r>
              <a:rPr lang="el-GR" sz="3600" b="1" dirty="0" smtClean="0">
                <a:solidFill>
                  <a:schemeClr val="bg1"/>
                </a:solidFill>
              </a:rPr>
              <a:t>2</a:t>
            </a:r>
            <a:r>
              <a:rPr lang="el-GR" sz="3600" dirty="0" smtClean="0">
                <a:solidFill>
                  <a:schemeClr val="bg1"/>
                </a:solidFill>
              </a:rPr>
              <a:t>: Διεθνές </a:t>
            </a:r>
            <a:r>
              <a:rPr lang="el-GR" sz="3600" dirty="0">
                <a:solidFill>
                  <a:schemeClr val="bg1"/>
                </a:solidFill>
              </a:rPr>
              <a:t>λογιστικό πρότυπο 21–Οι επιδράσεις των μεταβολών στις τιμές συναλλάγματος</a:t>
            </a:r>
            <a:endParaRPr lang="el-GR" sz="3600" dirty="0">
              <a:solidFill>
                <a:schemeClr val="bg1"/>
              </a:solidFill>
            </a:endParaRPr>
          </a:p>
        </p:txBody>
      </p:sp>
      <p:sp>
        <p:nvSpPr>
          <p:cNvPr id="3" name="Θέση περιεχομένου 2"/>
          <p:cNvSpPr>
            <a:spLocks noGrp="1"/>
          </p:cNvSpPr>
          <p:nvPr>
            <p:ph idx="1"/>
          </p:nvPr>
        </p:nvSpPr>
        <p:spPr/>
        <p:txBody>
          <a:bodyPr>
            <a:normAutofit fontScale="85000" lnSpcReduction="20000"/>
          </a:bodyPr>
          <a:lstStyle/>
          <a:p>
            <a:r>
              <a:rPr lang="el-GR" dirty="0" smtClean="0"/>
              <a:t>Σκοπός </a:t>
            </a:r>
            <a:r>
              <a:rPr lang="el-GR" dirty="0"/>
              <a:t>του Δ.Λ.Π.21 είναι να παρουσιάσει τους λογιστικούς χειρισμούς, πολιτικές και τις πληροφορίες που θα πρέπει να δημοσιοποιηθούν όταν υπάρχουν συναλλαγές μιας επιχείρησης σε συνάλλαγμα ή όταν στις ενοποιημένες οικονομικές καταστάσεις ενός ομίλου περιλαμβάνονται </a:t>
            </a:r>
            <a:r>
              <a:rPr lang="el-GR" dirty="0" smtClean="0"/>
              <a:t>επιχειρήσεις </a:t>
            </a:r>
            <a:r>
              <a:rPr lang="el-GR" dirty="0"/>
              <a:t>οι οποίες συντάσσουν οικονομικές καταστάσεις σε ξένο νόμισμα. </a:t>
            </a:r>
            <a:endParaRPr lang="el-GR" dirty="0" smtClean="0"/>
          </a:p>
          <a:p>
            <a:r>
              <a:rPr lang="el-GR" dirty="0" smtClean="0"/>
              <a:t>Πιο </a:t>
            </a:r>
            <a:r>
              <a:rPr lang="el-GR" dirty="0"/>
              <a:t>συγκεκριμένα το πρότυπο αυτό διαχωρίζει τις συναλλαγματικές διαφορές σε δύο κύριες κατηγορίες:</a:t>
            </a:r>
          </a:p>
          <a:p>
            <a:pPr marL="0" indent="0">
              <a:buNone/>
            </a:pPr>
            <a:r>
              <a:rPr lang="el-GR" dirty="0"/>
              <a:t>1. τις συναλλαγματικές διαφορές οι οποίες προκύπτουν από συναλλαγές σε ξένο νόμισμα</a:t>
            </a:r>
          </a:p>
          <a:p>
            <a:pPr marL="0" indent="0">
              <a:buNone/>
            </a:pPr>
            <a:r>
              <a:rPr lang="el-GR" dirty="0"/>
              <a:t>2. τις συναλλαγματικές διαφορές οι οποίες προκύπτουν από μετατροπή οικονομικών καταστάσεων οντοτήτων του εξωτερικού και οι οποίες έχουν συνταχθεί σε ξένο νόμισμα, ώστε να ενσωματωθούν στις οικονομικές καταστάσεις μιας επιχείρησης μέσω ολικής ή αναλογικής ενοποίησης ή να λογιστικοποιηθούν με τη μέθοδο της καθαρής θέσης.</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1823524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smtClean="0">
                <a:solidFill>
                  <a:schemeClr val="bg1"/>
                </a:solidFill>
              </a:rPr>
              <a:t>2</a:t>
            </a:r>
            <a:r>
              <a:rPr lang="el-GR" dirty="0" smtClean="0">
                <a:solidFill>
                  <a:schemeClr val="bg1"/>
                </a:solidFill>
              </a:rPr>
              <a:t>:Βασικές </a:t>
            </a:r>
            <a:r>
              <a:rPr lang="el-GR" dirty="0">
                <a:solidFill>
                  <a:schemeClr val="bg1"/>
                </a:solidFill>
              </a:rPr>
              <a:t>λογιστικές </a:t>
            </a:r>
            <a:r>
              <a:rPr lang="el-GR" dirty="0" smtClean="0">
                <a:solidFill>
                  <a:schemeClr val="bg1"/>
                </a:solidFill>
              </a:rPr>
              <a:t>αρχές (#1)</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730321" y="1644931"/>
            <a:ext cx="6568692" cy="4598842"/>
          </a:xfrm>
          <a:prstGeom prst="rect">
            <a:avLst/>
          </a:prstGeom>
        </p:spPr>
      </p:pic>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007093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a:solidFill>
                  <a:schemeClr val="bg1"/>
                </a:solidFill>
              </a:rPr>
              <a:t>:Διεθνές λογιστικό πρότυπο 23–Κόστος δανεισμού</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smtClean="0"/>
              <a:t>Όλοι </a:t>
            </a:r>
            <a:r>
              <a:rPr lang="el-GR" dirty="0"/>
              <a:t>οι τόκοι δανεισμού που οφείλονται σε πιστώσεις και αφορούν χρηματοδοτικές μισθώσεις, υπολογίζονται ως χρηματοοικονομικά έξοδα της επιχείρησης</a:t>
            </a:r>
            <a:r>
              <a:rPr lang="el-GR" dirty="0" smtClean="0"/>
              <a:t>.</a:t>
            </a:r>
          </a:p>
          <a:p>
            <a:r>
              <a:rPr lang="el-GR" dirty="0" smtClean="0"/>
              <a:t>Υπάρχει </a:t>
            </a:r>
            <a:r>
              <a:rPr lang="el-GR" dirty="0"/>
              <a:t>η δυνατότητα η κεφαλαιοποίηση του κόστους δανεισμού να μετατρέπεται είτε σε πάγια, είτε σε αποθέματα αν βέβαια τηρούνται κάποιες προϋποθέσεις. </a:t>
            </a:r>
            <a:endParaRPr lang="el-GR" dirty="0" smtClean="0"/>
          </a:p>
          <a:p>
            <a:r>
              <a:rPr lang="el-GR" dirty="0"/>
              <a:t>Η</a:t>
            </a:r>
            <a:r>
              <a:rPr lang="el-GR" dirty="0" smtClean="0"/>
              <a:t> </a:t>
            </a:r>
            <a:r>
              <a:rPr lang="el-GR" dirty="0"/>
              <a:t>επιχείρηση θα πρέπει να παρέχει στις οικονομικές καταστάσεις πληροφορίες σχετικά με τη λογιστική πολιτική που υιοθετήθηκε για τον προσδιορισμό του κόστους δανεισμού, το ποσό του κόστους που κεφαλαιοποιήθηκε κατά την συγκεκριμένη οικονομική περίοδο, και τον συντελεστή κεφαλαιοποίησης που χρησιμοποιήθηκε για να προσδιοριστεί το ανωτέρω ποσό το οποίο είναι επιλέξιμο για </a:t>
            </a:r>
            <a:r>
              <a:rPr lang="el-GR" dirty="0" smtClean="0"/>
              <a:t>κεφαλαιοποίηση.</a:t>
            </a:r>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3266312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sz="3600" b="1" dirty="0">
                <a:solidFill>
                  <a:schemeClr val="bg1"/>
                </a:solidFill>
              </a:rPr>
              <a:t>Κεφάλαιο </a:t>
            </a:r>
            <a:r>
              <a:rPr lang="el-GR" sz="3600" b="1" dirty="0" smtClean="0">
                <a:solidFill>
                  <a:schemeClr val="bg1"/>
                </a:solidFill>
              </a:rPr>
              <a:t>2</a:t>
            </a:r>
            <a:r>
              <a:rPr lang="el-GR" sz="3600" dirty="0" smtClean="0">
                <a:solidFill>
                  <a:schemeClr val="bg1"/>
                </a:solidFill>
              </a:rPr>
              <a:t>: Διεθνές </a:t>
            </a:r>
            <a:r>
              <a:rPr lang="el-GR" sz="3600" dirty="0">
                <a:solidFill>
                  <a:schemeClr val="bg1"/>
                </a:solidFill>
              </a:rPr>
              <a:t>λογιστικό πρότυπο 27–Ενοποιημένες και ατομικές οικονομικές καταστάσεις</a:t>
            </a:r>
            <a:endParaRPr lang="el-GR" sz="3600"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smtClean="0"/>
              <a:t>Κύριος </a:t>
            </a:r>
            <a:r>
              <a:rPr lang="el-GR" dirty="0"/>
              <a:t>σκοπός του Δ.Λ.Π.27 είναι η παρουσίαση και ανάλυση της κατάρτισης των ενοποιημένων οικονομικών καταστάσεων ενός ομίλου επιχειρήσεων ο οποίος υπάγεται στον έλεγχο μιας μητρικής εταιρείας. </a:t>
            </a:r>
            <a:endParaRPr lang="el-GR" dirty="0" smtClean="0"/>
          </a:p>
          <a:p>
            <a:r>
              <a:rPr lang="el-GR" dirty="0"/>
              <a:t>Οι ενοποιημένες οικονομικές καταστάσεις περιλαμβάνουν λογιστικά στοιχεία και πληροφορίες από  όλες τις θυγατρικές της μητρικής εταιρείας. Κατά κανόνα η μητρική επιχείρηση συνενώνει τις οικονομικές καταστάσεις της με εκείνες των θυγατρικών της γραμμή προς γραμμή (λογαριασμό προς λογαριασμό), αθροίζοντας όλα τα όμοια περιουσιακά στοιχεία, τις υποχρεώσεις, τα ίδια κεφάλαια, τα έσοδα και τα έξοδα των θυγατρικών. </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1062338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Διεθνές </a:t>
            </a:r>
            <a:r>
              <a:rPr lang="el-GR" dirty="0">
                <a:solidFill>
                  <a:schemeClr val="bg1"/>
                </a:solidFill>
              </a:rPr>
              <a:t>λογιστικό πρότυπο 28–Επενδύσεις σε συγγενής επιχειρήσεις</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Σκοπός του ΔΛΠ 28 είναι να γίνεται ξεκάθαρη αναφορά για τον λόγο δημιουργίας μιας επένδυσης σε μια «συγγενική επιχείρηση» και πως αυτή την επηρεάζει. Σύμφωνα με τα ελληνικά λογιστικά πρότυπα, η «συγγενική» επιχείρηση θα έπρεπε να φέρει τουλάχιστον το 20% του μετοχικού κεφαλαίου και βέβαια δεν μπορεί να χαρακτηριστεί ως θυγατρική. </a:t>
            </a:r>
            <a:endParaRPr lang="el-GR" dirty="0" smtClean="0"/>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9420094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Autofit/>
          </a:bodyPr>
          <a:lstStyle/>
          <a:p>
            <a:r>
              <a:rPr lang="el-GR" sz="3200" b="1" dirty="0">
                <a:solidFill>
                  <a:schemeClr val="bg1"/>
                </a:solidFill>
              </a:rPr>
              <a:t>Κεφάλαιο </a:t>
            </a:r>
            <a:r>
              <a:rPr lang="el-GR" sz="3200" b="1" dirty="0" smtClean="0">
                <a:solidFill>
                  <a:schemeClr val="bg1"/>
                </a:solidFill>
              </a:rPr>
              <a:t>2</a:t>
            </a:r>
            <a:r>
              <a:rPr lang="el-GR" sz="3200" dirty="0">
                <a:solidFill>
                  <a:schemeClr val="bg1"/>
                </a:solidFill>
              </a:rPr>
              <a:t>: Διεθνές λογιστικό πρότυπο 32 – παρουσίαση και κατοχύρωση των χρηματοοικονομικών μέσων</a:t>
            </a:r>
            <a:endParaRPr lang="el-GR" sz="3200" dirty="0">
              <a:solidFill>
                <a:schemeClr val="bg1"/>
              </a:solidFill>
            </a:endParaRPr>
          </a:p>
        </p:txBody>
      </p:sp>
      <p:sp>
        <p:nvSpPr>
          <p:cNvPr id="3" name="Θέση περιεχομένου 2"/>
          <p:cNvSpPr>
            <a:spLocks noGrp="1"/>
          </p:cNvSpPr>
          <p:nvPr>
            <p:ph idx="1"/>
          </p:nvPr>
        </p:nvSpPr>
        <p:spPr/>
        <p:txBody>
          <a:bodyPr/>
          <a:lstStyle/>
          <a:p>
            <a:r>
              <a:rPr lang="el-GR" dirty="0"/>
              <a:t>Σκοπός του Δ.Λ.Π.32 είναι η παρουσίαση των χρηματοοικονομικών μέσων ως τμήμα των υποχρεώσεων ή των ιδίων κεφαλαίων, και των συνθηκών υπό τις οποίες τα χρηματοοικονομικά περιουσιακά στοιχεία και οι χρηματοοικονομικές υποχρεώσεις πρέπει να συμψηφίζονται</a:t>
            </a:r>
            <a:r>
              <a:rPr lang="el-GR" dirty="0" smtClean="0"/>
              <a:t>.</a:t>
            </a:r>
          </a:p>
          <a:p>
            <a:r>
              <a:rPr lang="el-GR" dirty="0" smtClean="0"/>
              <a:t>Η </a:t>
            </a:r>
            <a:r>
              <a:rPr lang="el-GR" dirty="0"/>
              <a:t>αρχική αποτίμηση των οικονομικών μέσων εφαρμόζεται στην εύλογη </a:t>
            </a:r>
            <a:r>
              <a:rPr lang="el-GR" dirty="0" smtClean="0"/>
              <a:t>αξία.</a:t>
            </a:r>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97990532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a:solidFill>
                  <a:schemeClr val="bg1"/>
                </a:solidFill>
              </a:rPr>
              <a:t>:Διεθνές λογιστικό πρότυπο 34–Ενδιάμεσες οικονομικές καταστάσεις</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a:t>Ο στόχος του Δ.Λ.Π.34 είναι να περιγράψει τα ελάχιστα στοιχεία που θα πρέπει να περιλαμβάνονται σε μια ενδιάμεση οικονομική κατάσταση και να καθορίσει τις αρχές για την αναγνώριση και επιμέτρηση των στοιχείων που παρουσιάζονται σε μια ενδιάμεση οικονομική περίοδο. </a:t>
            </a:r>
            <a:endParaRPr lang="el-GR" dirty="0" smtClean="0"/>
          </a:p>
          <a:p>
            <a:r>
              <a:rPr lang="el-GR" dirty="0" smtClean="0"/>
              <a:t>Ως </a:t>
            </a:r>
            <a:r>
              <a:rPr lang="el-GR" dirty="0"/>
              <a:t>ενδιάμεση περίοδος ορίζεται μία περίοδος χρηματοοικονομικής πληροφόρησης μικρότερη από ένα πλήρες οικονομικό έτος (πιο τυπικά ένα τρίμηνο ή εξάμηνο</a:t>
            </a:r>
            <a:r>
              <a:rPr lang="el-GR" dirty="0" smtClean="0"/>
              <a:t>).</a:t>
            </a:r>
          </a:p>
          <a:p>
            <a:r>
              <a:rPr lang="el-GR" dirty="0"/>
              <a:t>Μια ενδιάμεση οικονομική αναφορά θα πρέπει να περιλαμβάνει τουλάχιστον τις ακόλουθες καταστάσεις και πληροφορίες:</a:t>
            </a:r>
          </a:p>
          <a:p>
            <a:pPr marL="0" indent="0">
              <a:buNone/>
            </a:pPr>
            <a:r>
              <a:rPr lang="el-GR" dirty="0"/>
              <a:t>1. συνοπτικό ισολογισμό,</a:t>
            </a:r>
          </a:p>
          <a:p>
            <a:pPr marL="0" indent="0">
              <a:buNone/>
            </a:pPr>
            <a:r>
              <a:rPr lang="el-GR" dirty="0"/>
              <a:t>2. συνοπτική κατάσταση αποτελεσμάτων χρήσεως,</a:t>
            </a:r>
          </a:p>
          <a:p>
            <a:pPr marL="0" indent="0">
              <a:buNone/>
            </a:pPr>
            <a:r>
              <a:rPr lang="el-GR" dirty="0"/>
              <a:t>3. συνοπτική κατάσταση μεταβολών ιδίων κεφαλαίων,</a:t>
            </a:r>
          </a:p>
          <a:p>
            <a:pPr marL="0" indent="0">
              <a:buNone/>
            </a:pPr>
            <a:r>
              <a:rPr lang="el-GR" dirty="0"/>
              <a:t>4. συνοπτική κατάσταση ταμειακών ροών,</a:t>
            </a:r>
          </a:p>
          <a:p>
            <a:pPr marL="0" indent="0">
              <a:buNone/>
            </a:pPr>
            <a:r>
              <a:rPr lang="el-GR" dirty="0"/>
              <a:t>5. επιλεγμένες επεξηγηματικές σημειώσεις.</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76764888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fontScale="90000"/>
          </a:bodyPr>
          <a:lstStyle/>
          <a:p>
            <a:r>
              <a:rPr lang="el-GR" sz="3600" b="1" dirty="0">
                <a:solidFill>
                  <a:schemeClr val="bg1"/>
                </a:solidFill>
              </a:rPr>
              <a:t>Κεφάλαιο </a:t>
            </a:r>
            <a:r>
              <a:rPr lang="el-GR" sz="3600" b="1" dirty="0" smtClean="0">
                <a:solidFill>
                  <a:schemeClr val="bg1"/>
                </a:solidFill>
              </a:rPr>
              <a:t>2</a:t>
            </a:r>
            <a:r>
              <a:rPr lang="el-GR" sz="3600" dirty="0" smtClean="0">
                <a:solidFill>
                  <a:schemeClr val="bg1"/>
                </a:solidFill>
              </a:rPr>
              <a:t>: Διεθνές </a:t>
            </a:r>
            <a:r>
              <a:rPr lang="el-GR" sz="3600" dirty="0">
                <a:solidFill>
                  <a:schemeClr val="bg1"/>
                </a:solidFill>
              </a:rPr>
              <a:t>λογιστικό πρότυπο 37–προβλέψεις, ενδεχόμενες υποχρεώσεις και ενδεχόμενες απαιτήσεις</a:t>
            </a:r>
            <a:endParaRPr lang="el-GR" sz="3600"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a:t>Ως πρόβλεψη ορίζεται η αναγνώριση μιας παρούσας υποχρέωσης αβέβαιου ποσού και χρονικής στιγμής εξόφλησης, η οποία οφείλεται σε γεγονός που έλαβε χώρα κατά το παρελθόν και η τακτοποίηση του οποίου αναμένεται να επέλθει ως εκροή</a:t>
            </a:r>
            <a:r>
              <a:rPr lang="el-GR" dirty="0" smtClean="0"/>
              <a:t>.</a:t>
            </a:r>
          </a:p>
          <a:p>
            <a:r>
              <a:rPr lang="el-GR" dirty="0"/>
              <a:t>Οι κυριότερες προβλέψεις στη χώρα μας υπάγονται στις ακόλουθες κατηγορίες:</a:t>
            </a:r>
          </a:p>
          <a:p>
            <a:pPr marL="0" indent="0">
              <a:buNone/>
            </a:pPr>
            <a:r>
              <a:rPr lang="el-GR" dirty="0"/>
              <a:t>1. Οι φόροι εισοδήματος και οι σχετικές επιβαρύνσεις που θα προκύψουν κατά τον φορολογικό έλεγχο.</a:t>
            </a:r>
          </a:p>
          <a:p>
            <a:pPr marL="0" indent="0">
              <a:buNone/>
            </a:pPr>
            <a:r>
              <a:rPr lang="el-GR" dirty="0"/>
              <a:t>2. Αποζημιώσεις που θα κληθεί να καταβάλλει η επιχείρηση από αγωγές τρίτων εναντίον της.</a:t>
            </a:r>
          </a:p>
          <a:p>
            <a:pPr marL="0" indent="0">
              <a:buNone/>
            </a:pPr>
            <a:r>
              <a:rPr lang="el-GR" dirty="0"/>
              <a:t>3. Ποσά που θα κληθεί να καταβάλλει η επιχείρηση για ζημίες που έχει προκαλέσει στο περιβάλλον.</a:t>
            </a:r>
          </a:p>
          <a:p>
            <a:pPr marL="0" indent="0">
              <a:buNone/>
            </a:pPr>
            <a:r>
              <a:rPr lang="el-GR" dirty="0"/>
              <a:t>4. Ποσά που πρέπει να καταβληθούν στο μέλλον για απομάκρυνση ενσωμάτων παγίων, καθώς και αποκατάσταση του χώρου στον οποίο λειτουργούσαν.</a:t>
            </a:r>
          </a:p>
          <a:p>
            <a:pPr marL="0" indent="0">
              <a:buNone/>
            </a:pPr>
            <a:r>
              <a:rPr lang="el-GR" dirty="0"/>
              <a:t>5. Οι προβλέψεις για παροχές σε εργαζόμενους οι οποίες αναφέρθηκαν προηγουμένως.</a:t>
            </a:r>
          </a:p>
          <a:p>
            <a:pPr marL="0" indent="0">
              <a:buNone/>
            </a:pPr>
            <a:r>
              <a:rPr lang="el-GR" dirty="0"/>
              <a:t>6. Οι επαχθείς συμβάσεις και οι δαπάνες αναδιάρθρωσης.</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6874405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Διεθνές </a:t>
            </a:r>
            <a:r>
              <a:rPr lang="el-GR" dirty="0">
                <a:solidFill>
                  <a:schemeClr val="bg1"/>
                </a:solidFill>
              </a:rPr>
              <a:t>λογιστικό πρότυπο 38–άυλα περιουσιακά στοιχεία</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Το πρότυπο αυτό εφαρμόζεται στα άυλα πάγια και σε δαπάνες όπως οι δαπάνες διαφήμισης, εκπαίδευσης, έρευνας και ανάπτυξης και πρώτης </a:t>
            </a:r>
            <a:r>
              <a:rPr lang="el-GR" dirty="0" smtClean="0"/>
              <a:t>εγκατάστασης τα οποία υπόκεινται σε απόσβεση. </a:t>
            </a:r>
          </a:p>
          <a:p>
            <a:r>
              <a:rPr lang="el-GR" dirty="0" smtClean="0"/>
              <a:t>Τα </a:t>
            </a:r>
            <a:r>
              <a:rPr lang="el-GR" dirty="0"/>
              <a:t>άυλα περιουσιακά στοιχεία είναι μακροχρόνια μη οικονομικά στοιχεία που κατέχονται από την επιχείρηση, δεν έχουν φυσική υπόσταση, και προορίζονται για χρήση ή για μίσθωση η οποία θα επιφέρει πιθανά μελλοντικά οικονομικά οφέλη. </a:t>
            </a:r>
            <a:endParaRPr lang="el-GR" dirty="0" smtClean="0"/>
          </a:p>
          <a:p>
            <a:r>
              <a:rPr lang="el-GR" dirty="0" smtClean="0"/>
              <a:t>Ένα </a:t>
            </a:r>
            <a:r>
              <a:rPr lang="el-GR" dirty="0"/>
              <a:t>άυλο πάγιο πρέπει να αναγνωρίζεται όταν είναι πιθανόν ότι τα μελλοντικά οικονομικά οφέλη που σχετίζονται με αυτό θα εισρεύσουν στην επιχείρηση και φυσικά το κόστος του μπορεί να μετρηθεί αξιόπιστα.</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4428378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Διεθνές </a:t>
            </a:r>
            <a:r>
              <a:rPr lang="el-GR" dirty="0">
                <a:solidFill>
                  <a:schemeClr val="bg1"/>
                </a:solidFill>
              </a:rPr>
              <a:t>λογιστικό πρότυπο 40–Επενδύσεις σε ακίνητα</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Το πρότυπο αυτό εφαρμόζεται σε επενδύσεις σε ακίνητα που κατέχονται βάσει χρηματοδοτικών μισθώσεων ή με λειτουργική μίσθωση. Ως επένδυση σε ακίνητα χαρακτηρίζεται η ιδιοκτησία σε ακίνητα που προορίζεται για αποκόμιση ενοικίων ή για εκμετάλλευση της ανατίμησης της αξίας τους (μεταπώληση) ή συνδυαστικά και για τους δύο ανωτέρω σκοπούς, αντί για την </a:t>
            </a:r>
            <a:r>
              <a:rPr lang="el-GR" dirty="0" err="1"/>
              <a:t>ιδιοχρησιμοποίηση</a:t>
            </a:r>
            <a:r>
              <a:rPr lang="el-GR" dirty="0"/>
              <a:t>. </a:t>
            </a:r>
            <a:endParaRPr lang="el-GR" dirty="0" smtClean="0"/>
          </a:p>
          <a:p>
            <a:r>
              <a:rPr lang="el-GR" dirty="0" smtClean="0"/>
              <a:t>Ιδιοχρησιμοποιούμενα </a:t>
            </a:r>
            <a:r>
              <a:rPr lang="el-GR" dirty="0"/>
              <a:t>είναι τα ακίνητα που κατέχονται για χρήση στην παραγωγή ή στην προμήθεια αγαθών ή υπηρεσιών ή για διοικητικούς σκοπούς</a:t>
            </a:r>
            <a:r>
              <a:rPr lang="el-GR" dirty="0" smtClean="0"/>
              <a:t>.</a:t>
            </a:r>
          </a:p>
          <a:p>
            <a:r>
              <a:rPr lang="el-GR" dirty="0"/>
              <a:t>Μία επένδυση σε ακίνητα θα πρέπει να αναγνωριστεί ως περιουσιακό στοιχείο, όταν είναι πιθανόν να εισρεύσουν μελλοντικά οικονομικά οφέλη από το περιουσιακό στοιχείο και το κόστος του μπορεί να επιμετρηθεί αξιόπιστα. </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890035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Επιπτώσεις </a:t>
            </a:r>
            <a:r>
              <a:rPr lang="el-GR" dirty="0">
                <a:solidFill>
                  <a:schemeClr val="bg1"/>
                </a:solidFill>
              </a:rPr>
              <a:t>της υιοθέτησης των ΔΛΠ στις Ελληνικές επιχειρήσεις</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Η εναρμόνιση όμως της εγχώριας πρακτικής στην διεθνή πρακτική δεν είναι πλήρης με αποτέλεσμα να υπάρχουν διαφορές. </a:t>
            </a:r>
            <a:endParaRPr lang="el-GR" dirty="0" smtClean="0"/>
          </a:p>
          <a:p>
            <a:r>
              <a:rPr lang="el-GR" dirty="0" smtClean="0"/>
              <a:t>Υπάρχουν κάποιες </a:t>
            </a:r>
            <a:r>
              <a:rPr lang="el-GR" dirty="0"/>
              <a:t>διαφορές τόσο στην λογιστική και φορολογική αντιμετώπιση των οικονομικών γεγονότων όσο και στην απεικόνιση των οικονομικών αποτελεσμάτων. </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053162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smtClean="0">
                <a:solidFill>
                  <a:schemeClr val="bg1"/>
                </a:solidFill>
              </a:rPr>
              <a:t>2</a:t>
            </a:r>
            <a:r>
              <a:rPr lang="el-GR" dirty="0" smtClean="0">
                <a:solidFill>
                  <a:schemeClr val="bg1"/>
                </a:solidFill>
              </a:rPr>
              <a:t>:</a:t>
            </a:r>
            <a:r>
              <a:rPr lang="en-US" dirty="0" smtClean="0">
                <a:solidFill>
                  <a:schemeClr val="bg1"/>
                </a:solidFill>
              </a:rPr>
              <a:t> </a:t>
            </a:r>
            <a:r>
              <a:rPr lang="el-GR" dirty="0" smtClean="0">
                <a:solidFill>
                  <a:schemeClr val="bg1"/>
                </a:solidFill>
              </a:rPr>
              <a:t>Λογιστικές αρχές (#2)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smtClean="0"/>
              <a:t>Η </a:t>
            </a:r>
            <a:r>
              <a:rPr lang="el-GR" dirty="0"/>
              <a:t>αρχή της λογιστικής οντότητας ή της λογιστικής μονάδας: Λογιστική μονάδα θεωρείται μία ανεξάρτητη οντότητα με δικά της μέσα δράσης (περιουσιακά στοιχεία) και υποχρεώσεις που δεν συνδέονται με τους φορείς της διαθέτοντας αυτοτελές σύστημα λογιστικών βιβλίων. </a:t>
            </a:r>
            <a:endParaRPr lang="el-GR" dirty="0" smtClean="0"/>
          </a:p>
          <a:p>
            <a:r>
              <a:rPr lang="el-GR" dirty="0" smtClean="0"/>
              <a:t>Η </a:t>
            </a:r>
            <a:r>
              <a:rPr lang="el-GR" dirty="0"/>
              <a:t>αρχή της αυτοτέλειας των χρήσεων: επιβάλλει την αναγνώριση των εσόδων και των εξόδων αποκλειστικά στα αποτελέσματα της χρήσης, εντός της οποίας αυτά έγιναν </a:t>
            </a:r>
            <a:r>
              <a:rPr lang="el-GR" dirty="0" smtClean="0"/>
              <a:t>δεδουλευμένα.</a:t>
            </a:r>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158156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2</a:t>
            </a:r>
            <a:r>
              <a:rPr lang="el-GR" dirty="0" smtClean="0">
                <a:solidFill>
                  <a:schemeClr val="bg1"/>
                </a:solidFill>
              </a:rPr>
              <a:t>: Λογιστικές αρχές (#3)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smtClean="0"/>
              <a:t>Η </a:t>
            </a:r>
            <a:r>
              <a:rPr lang="el-GR" dirty="0"/>
              <a:t>αρχή της συνέχειας της δραστηριότητας της επιχειρηματικής μονάδας: θεωρείται ότι η επιχειρηματική μονάδα θα συνεχίσει την δραστηριότητα της για αόριστο χρονικό διάστημα. Σύμφωνα με αυτό η επιχειρηματική μονάδα θα συνεχίσει την δραστηριότητα της για το χρονικό διάστημα που είναι αναγκαίο για να εκπληρώσει τις υποχρεώσεις της με την ολοκλήρωση της εκκαθάρισης. </a:t>
            </a:r>
          </a:p>
          <a:p>
            <a:r>
              <a:rPr lang="el-GR" dirty="0" smtClean="0"/>
              <a:t>Η αρχή </a:t>
            </a:r>
            <a:r>
              <a:rPr lang="el-GR" dirty="0"/>
              <a:t>της περιοδικότητας: η επιχειρηματική μονάδα ασκεί την δραστηριότητα της σε ίσα χρονικά διαστήματα έτσι ώστε τα αποτελέσματα της και η χρηματοοικονομική της κατάσταση να περιγράφονται με ακρίβεια. Συνήθως, τα χρονικά διαστήματα είναι ετήσια ξεκινώντας από την αρχή του ημερολογιακού έτους και λήγοντας στο τέλος αυτού ή εναλλακτικά ξεκινά στην 1η Ιουλίου και ολοκληρώνεται την 30η Ιουνίου του επομένου έτους. </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318404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2</a:t>
            </a:r>
            <a:r>
              <a:rPr lang="el-GR" dirty="0" smtClean="0">
                <a:solidFill>
                  <a:schemeClr val="bg1"/>
                </a:solidFill>
              </a:rPr>
              <a:t>: Λογιστικές αρχές (#4)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smtClean="0"/>
              <a:t>Η </a:t>
            </a:r>
            <a:r>
              <a:rPr lang="el-GR" dirty="0"/>
              <a:t>αρχή της χρηματικής μέτρησης: στα λογιστικά βιβλία της επιχειρηματικής μονάδας προβλέπεται να καταχωρούνται μόνο εκείνα τα στοιχεία που μπορούν να αποδοθούν σε χρηματικές μονάδες περιγράφοντας τόσο τα περιουσιακά στοιχεία που κατέχει η εταιρεία όσο και τα στοιχεία των υποχρεώσεων της. </a:t>
            </a:r>
          </a:p>
          <a:p>
            <a:r>
              <a:rPr lang="el-GR" dirty="0" smtClean="0"/>
              <a:t>Η </a:t>
            </a:r>
            <a:r>
              <a:rPr lang="el-GR" dirty="0"/>
              <a:t>αρχή του ιστορικού κόστους: η απόδοση των χρηματικών μονάδων των στοιχειών των οικονομικών καταστάσεων για την αποτίμηση τους χρησιμοποιούν την μέθοδο του ιστορικού κόστους (κόστος αγοράς). </a:t>
            </a:r>
          </a:p>
          <a:p>
            <a:r>
              <a:rPr lang="el-GR" dirty="0" smtClean="0"/>
              <a:t>Η </a:t>
            </a:r>
            <a:r>
              <a:rPr lang="el-GR" dirty="0"/>
              <a:t>αρχή της αντικειμενικότητας: οι λογιστικές μετρήσεις αλλά και τα αποτελέσματα θα πρέπει να προκύπτουν αμερόληπτα και συγχρόνως να είναι αντικειμενικά και να μπορούν να επαληθευτούν από εξωτερικούς εμπειρογνώμονες. </a:t>
            </a: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944087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2</a:t>
            </a:r>
            <a:r>
              <a:rPr lang="el-GR" dirty="0">
                <a:solidFill>
                  <a:schemeClr val="bg1"/>
                </a:solidFill>
              </a:rPr>
              <a:t>: Λογιστικές αρχές </a:t>
            </a:r>
            <a:r>
              <a:rPr lang="el-GR" dirty="0" smtClean="0">
                <a:solidFill>
                  <a:schemeClr val="bg1"/>
                </a:solidFill>
              </a:rPr>
              <a:t>(#5)  </a:t>
            </a:r>
            <a:endParaRPr lang="el-GR" dirty="0">
              <a:solidFill>
                <a:schemeClr val="bg1"/>
              </a:solidFill>
            </a:endParaRPr>
          </a:p>
        </p:txBody>
      </p:sp>
      <p:sp>
        <p:nvSpPr>
          <p:cNvPr id="3" name="Θέση περιεχομένου 2"/>
          <p:cNvSpPr>
            <a:spLocks noGrp="1"/>
          </p:cNvSpPr>
          <p:nvPr>
            <p:ph idx="1"/>
          </p:nvPr>
        </p:nvSpPr>
        <p:spPr/>
        <p:txBody>
          <a:bodyPr>
            <a:normAutofit fontScale="85000" lnSpcReduction="20000"/>
          </a:bodyPr>
          <a:lstStyle/>
          <a:p>
            <a:r>
              <a:rPr lang="el-GR" dirty="0" smtClean="0"/>
              <a:t>Η </a:t>
            </a:r>
            <a:r>
              <a:rPr lang="el-GR" dirty="0"/>
              <a:t>αρχή της πραγματοποιήσεως εσόδων ή αρχή του δεδουλευμένου: το έσοδο της επιχειρηματικής μονάδας έχει πραγματοποιηθεί και είναι αναγνωρίσιμο. Για να συμβεί αυτό θα πρέπει να συντρέχουν δύο  προϋποθέσεις, η πρώτη είναι οι διαδικασίες που αναφέρονται σε αυτό το έσοδο να έχουν πραγματοποιηθεί και η δεύτερη είναι να έχει πραγματοποιηθεί η συναλλαγή/ ανταλλαγή είτε αυτό αφορά κάποια υπηρεσία είτε κάποιο προϊόν, ανεξάρτητα από την χρονική στιγμή πληρωμής ή είσπραξης του ποσού. </a:t>
            </a:r>
          </a:p>
          <a:p>
            <a:r>
              <a:rPr lang="el-GR" dirty="0" smtClean="0"/>
              <a:t>Η </a:t>
            </a:r>
            <a:r>
              <a:rPr lang="el-GR" dirty="0"/>
              <a:t>αρχή της σταθερότητας της νομισματικής μονάδας: η αξία της νομισματικής μονάδας θεωρείται ότι παραμένει σταθερή κατά την διάρκεια της λογιστικής χρήσης .  </a:t>
            </a:r>
          </a:p>
          <a:p>
            <a:r>
              <a:rPr lang="el-GR" dirty="0" smtClean="0"/>
              <a:t>Η </a:t>
            </a:r>
            <a:r>
              <a:rPr lang="el-GR" dirty="0"/>
              <a:t>αρχή της πλήρους αποκάλυψης: οι λογιστικές καταστάσεις της επιχειρηματικής μονάδας (ισολογισμός, κατάσταση αποτελεσμάτων, κατάσταση ταμειακών ροών, μεταβολή καθαρής θέσης) θα πρέπει να περιλαμβάνουν όλες εκείνες τις πληροφορίες που είναι απαραίτητες για τα τρίτα μέρη ώστε να μην χαρακτηριστούν παραπλανητικές ή ελλιπείς. </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1200699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2</a:t>
            </a:r>
            <a:r>
              <a:rPr lang="el-GR" dirty="0" smtClean="0">
                <a:solidFill>
                  <a:schemeClr val="bg1"/>
                </a:solidFill>
              </a:rPr>
              <a:t>: Λογιστικές </a:t>
            </a:r>
            <a:r>
              <a:rPr lang="el-GR" dirty="0">
                <a:solidFill>
                  <a:schemeClr val="bg1"/>
                </a:solidFill>
              </a:rPr>
              <a:t>αρχές </a:t>
            </a:r>
            <a:r>
              <a:rPr lang="el-GR" dirty="0" smtClean="0">
                <a:solidFill>
                  <a:schemeClr val="bg1"/>
                </a:solidFill>
              </a:rPr>
              <a:t>(#6)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smtClean="0"/>
              <a:t>Η </a:t>
            </a:r>
            <a:r>
              <a:rPr lang="el-GR" dirty="0"/>
              <a:t>αρχή της συσχέτισης των εσόδων και των εξόδων: τα έσοδα και τα έξοδα θα πρέπει να συσχετίζονται μεταξύ τους με σκοπό τον προσδιορισμό του καθαρού αποτελέσματος κατά την διάρκεια της λογιστικής χρήσης. Η συσχέτιση αυτή μπορεί να είναι είτε άμεση είτε έμμεση. </a:t>
            </a:r>
          </a:p>
          <a:p>
            <a:r>
              <a:rPr lang="el-GR" dirty="0" smtClean="0"/>
              <a:t>Η </a:t>
            </a:r>
            <a:r>
              <a:rPr lang="el-GR" dirty="0"/>
              <a:t>αρχή της συγκρισιμότητας: στο τέλος κάθε χρήσης οι οικονομικές καταστάσεις της επιχειρηματικής μονάδας δημοσιεύονται με σκοπό οι λοιποί ενδιαφερόμενοι φορείς να μπορούν να εξάγουν συμπεράσματα για την οικονομική πορεία της με διάφορα εργαλεία και να μπορούν να τις συγκρίνουν με άλλες επιχειρηματικές μονάδες του ίδιου κλάδου δραστηριότητας. </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604120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2</a:t>
            </a:r>
            <a:r>
              <a:rPr lang="el-GR" dirty="0">
                <a:solidFill>
                  <a:schemeClr val="bg1"/>
                </a:solidFill>
              </a:rPr>
              <a:t>: Λογιστικές αρχές </a:t>
            </a:r>
            <a:r>
              <a:rPr lang="el-GR" dirty="0" smtClean="0">
                <a:solidFill>
                  <a:schemeClr val="bg1"/>
                </a:solidFill>
              </a:rPr>
              <a:t>(#7)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smtClean="0"/>
              <a:t>Η </a:t>
            </a:r>
            <a:r>
              <a:rPr lang="el-GR" dirty="0"/>
              <a:t>αρχή της συντηρητικότητας: η λογιστική μέθοδος που πρέπει να είναι αποδεκτή για τον προσδιορισμό του αποτελέσματος της οικονομικής μονάδας θα πρέπει να έχει την μικρότερη θετική επίδραση στην καθαρή θέση της. Πιο συγκεκριμένα, η υιοθέτηση της μεθόδου θα πρέπει να δώσει την μικρότερη αξία για τα στοιχεία του Ενεργητικού και για τα έσοδα και την υψηλότερη για τα στοιχεία του Παθητικού και τα έξοδα.</a:t>
            </a:r>
          </a:p>
          <a:p>
            <a:r>
              <a:rPr lang="el-GR" dirty="0" smtClean="0"/>
              <a:t>Η </a:t>
            </a:r>
            <a:r>
              <a:rPr lang="el-GR" dirty="0"/>
              <a:t>αρχή της αναγνώρισης των εξόδων: τα έξοδα που πραγματοποιεί η επιχειρηματική μονάδα αναγνωρίζονται μόνο αν συντρέχει η προϋπόθεση της σύνδεσης (άμεσα ή έμμεσα) με την δημιουργία εσόδου. </a:t>
            </a:r>
          </a:p>
          <a:p>
            <a:endParaRPr lang="el-GR" dirty="0"/>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a16="http://schemas.microsoft.com/office/drawing/2014/main" xmlns=""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a16="http://schemas.microsoft.com/office/drawing/2014/main" xmlns=""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7709748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3769</Words>
  <Application>Microsoft Office PowerPoint</Application>
  <PresentationFormat>Ευρεία οθόνη</PresentationFormat>
  <Paragraphs>255</Paragraphs>
  <Slides>38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2</vt:i4>
      </vt:variant>
      <vt:variant>
        <vt:lpstr>Τίτλοι διαφανειών</vt:lpstr>
      </vt:variant>
      <vt:variant>
        <vt:i4>38</vt:i4>
      </vt:variant>
    </vt:vector>
  </HeadingPairs>
  <TitlesOfParts>
    <vt:vector size="43" baseType="lpstr">
      <vt:lpstr>Arial</vt:lpstr>
      <vt:lpstr>Calibri</vt:lpstr>
      <vt:lpstr>Calibri Light</vt:lpstr>
      <vt:lpstr>Προσαρμοσμένη σχεδίαση</vt:lpstr>
      <vt:lpstr>Θέμα του Office</vt:lpstr>
      <vt:lpstr>Παρουσίαση του PowerPoint</vt:lpstr>
      <vt:lpstr>Κεφάλαιο 2:ΔΙΕΘΝΗΣ ΛΟΓΙΣΤΙΚΗ ΚΑΙ ΠΡΟΤΥΠΑ </vt:lpstr>
      <vt:lpstr>Κεφάλαιο 2:Βασικές λογιστικές αρχές (#1)</vt:lpstr>
      <vt:lpstr>Κεφάλαιο 2: Λογιστικές αρχές (#2) </vt:lpstr>
      <vt:lpstr>Κεφάλαιο 2: Λογιστικές αρχές (#3) </vt:lpstr>
      <vt:lpstr>Κεφάλαιο 2: Λογιστικές αρχές (#4) </vt:lpstr>
      <vt:lpstr>Κεφάλαιο 2: Λογιστικές αρχές (#5)  </vt:lpstr>
      <vt:lpstr>Κεφάλαιο 2: Λογιστικές αρχές (#6)  </vt:lpstr>
      <vt:lpstr>Κεφάλαιο 2: Λογιστικές αρχές (#7) </vt:lpstr>
      <vt:lpstr>Κεφάλαιο 2: Λογιστικές αρχές (#8) </vt:lpstr>
      <vt:lpstr>Κεφάλαιο 2:Διεθνή Λογιστικά Πρότυπα </vt:lpstr>
      <vt:lpstr>Κεφάλαιο 2: Όργανα των διεθνών λογιστικών προτύπων </vt:lpstr>
      <vt:lpstr>Κεφάλαιο 2: International Accounting Standards Committee (IASC - Επιτροπή Διεθνών Λογιστικών Προτύπων):</vt:lpstr>
      <vt:lpstr>Κεφάλαιο 2: Standing Interpretation Committee (SIC) (Μόνιμη Επιτροπή Διερμηνειών) </vt:lpstr>
      <vt:lpstr>Κεφάλαιο 2:International Financial Reporting Interpretations Committee (IFRIC) (Επιτροπή Διερμηνειών Διεθνούς Χρηματοοικονομικής Πληροφόρησης): </vt:lpstr>
      <vt:lpstr>Κεφάλαιο 2:Διαδικασία ψήφισης νέων λογιστικών προτύπων</vt:lpstr>
      <vt:lpstr>Κεφάλαιο 2: Κατηγοριοποίηση ΔΛΠ</vt:lpstr>
      <vt:lpstr>Κεφάλαιο 2: Ποιοτικά χαρακτηριστικά λογιστικής πληροφόρησης</vt:lpstr>
      <vt:lpstr>Κεφάλαιο 2:Διεθνές λογιστικό πρότυπο 1 – Παρουσίαση των λογιστικών καταστάσεων</vt:lpstr>
      <vt:lpstr>Κεφάλαιο 2:Διεθνές λογιστικό πρότυπο 2 – Αποθέματα</vt:lpstr>
      <vt:lpstr>Κεφάλαιο 2:Διεθνές λογιστικό πρότυπο 7 - Καταστάσεις ταμειακών ροών</vt:lpstr>
      <vt:lpstr>Κεφάλαιο 2: Διεθνές λογιστικό πρότυπο 8 - Λογιστικές πολιτικές, αλλαγές στις λογιστικές εκτιμήσεις και λάθη</vt:lpstr>
      <vt:lpstr>Κεφάλαιο 2: Διεθνές λογιστικό πρότυπο 12 – Φόρος εισοδήματος</vt:lpstr>
      <vt:lpstr>Κεφάλαιο 2: Διεθνές λογιστικό πρότυπο 16–Ενσώματα πάγια</vt:lpstr>
      <vt:lpstr>Κεφάλαιο 2: Διεθνές λογιστικό πρότυπο 17 –Μισθώσεις</vt:lpstr>
      <vt:lpstr>Κεφάλαιο 2: Διεθνές λογιστικό πρότυπο 18 –Έσοδα</vt:lpstr>
      <vt:lpstr>Κεφάλαιο 2:Διεθνές λογιστικό πρότυπο 19 –Παροχές σε εργαζομένους</vt:lpstr>
      <vt:lpstr>Κεφάλαιο 2: Διεθνές λογιστικό πρότυπο 20 –Λογιστική των επιχορηγήσεων και γνωστοποίηση της κρατικής υποστήριξης</vt:lpstr>
      <vt:lpstr>Κεφάλαιο 2: Διεθνές λογιστικό πρότυπο 21–Οι επιδράσεις των μεταβολών στις τιμές συναλλάγματος</vt:lpstr>
      <vt:lpstr>Κεφάλαιο 2:Διεθνές λογιστικό πρότυπο 23–Κόστος δανεισμού</vt:lpstr>
      <vt:lpstr>Κεφάλαιο 2: Διεθνές λογιστικό πρότυπο 27–Ενοποιημένες και ατομικές οικονομικές καταστάσεις</vt:lpstr>
      <vt:lpstr>Κεφάλαιο 2: Διεθνές λογιστικό πρότυπο 28–Επενδύσεις σε συγγενής επιχειρήσεις</vt:lpstr>
      <vt:lpstr>Κεφάλαιο 2: Διεθνές λογιστικό πρότυπο 32 – παρουσίαση και κατοχύρωση των χρηματοοικονομικών μέσων</vt:lpstr>
      <vt:lpstr>Κεφάλαιο 2:Διεθνές λογιστικό πρότυπο 34–Ενδιάμεσες οικονομικές καταστάσεις</vt:lpstr>
      <vt:lpstr>Κεφάλαιο 2: Διεθνές λογιστικό πρότυπο 37–προβλέψεις, ενδεχόμενες υποχρεώσεις και ενδεχόμενες απαιτήσεις</vt:lpstr>
      <vt:lpstr>Κεφάλαιο 2: Διεθνές λογιστικό πρότυπο 38–άυλα περιουσιακά στοιχεία</vt:lpstr>
      <vt:lpstr>Κεφάλαιο 2: Διεθνές λογιστικό πρότυπο 40–Επενδύσεις σε ακίνητα</vt:lpstr>
      <vt:lpstr>Κεφάλαιο 2: Επιπτώσεις της υιοθέτησης των ΔΛΠ στις Ελληνικές επιχειρήσεις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ΘΕΩΡΙΑ ΚΑΙ ΠΟΛΙΤΙΚΗ ΔΙΕΘΝΟΥΣ ΧΡΗΜΑΤΟΣ</dc:title>
  <dc:creator>PCUser</dc:creator>
  <cp:lastModifiedBy>User</cp:lastModifiedBy>
  <cp:revision>25</cp:revision>
  <dcterms:created xsi:type="dcterms:W3CDTF">2017-11-28T07:12:44Z</dcterms:created>
  <dcterms:modified xsi:type="dcterms:W3CDTF">2019-06-07T07:01:45Z</dcterms:modified>
</cp:coreProperties>
</file>