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78" r:id="rId6"/>
    <p:sldId id="259" r:id="rId7"/>
    <p:sldId id="260" r:id="rId8"/>
    <p:sldId id="261" r:id="rId9"/>
    <p:sldId id="270" r:id="rId10"/>
    <p:sldId id="262" r:id="rId11"/>
    <p:sldId id="272" r:id="rId12"/>
    <p:sldId id="264" r:id="rId13"/>
    <p:sldId id="265" r:id="rId14"/>
    <p:sldId id="277" r:id="rId15"/>
    <p:sldId id="279" r:id="rId16"/>
    <p:sldId id="273" r:id="rId17"/>
    <p:sldId id="266" r:id="rId18"/>
    <p:sldId id="267" r:id="rId19"/>
    <p:sldId id="268" r:id="rId20"/>
    <p:sldId id="269" r:id="rId21"/>
    <p:sldId id="271" r:id="rId22"/>
    <p:sldId id="282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6" autoAdjust="0"/>
    <p:restoredTop sz="94709" autoAdjust="0"/>
  </p:normalViewPr>
  <p:slideViewPr>
    <p:cSldViewPr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16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Ισοσκελές τρίγωνο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τρίγωνο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Ισοσκελές τρίγωνο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1" name="Ευθεία γραμμή σύνδεσης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τρίγωνο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Ευθεία γραμμή σύνδεσης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5B61981-F0DD-4E7C-B755-50DAC2038297}" type="datetimeFigureOut">
              <a:rPr lang="el-GR" smtClean="0"/>
              <a:pPr/>
              <a:t>9/11/2018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9E691C9-4DA8-4D9C-853C-B13FF3B71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016224"/>
          </a:xfrm>
        </p:spPr>
        <p:txBody>
          <a:bodyPr>
            <a:noAutofit/>
          </a:bodyPr>
          <a:lstStyle/>
          <a:p>
            <a:r>
              <a:rPr lang="en-US" sz="3600" i="1" dirty="0" err="1" smtClean="0"/>
              <a:t>Wordnet</a:t>
            </a:r>
            <a:r>
              <a:rPr lang="en-US" sz="3600" i="1" dirty="0" smtClean="0"/>
              <a:t> and </a:t>
            </a:r>
            <a:r>
              <a:rPr lang="en-US" sz="3600" i="1" dirty="0" err="1" smtClean="0"/>
              <a:t>Framenet</a:t>
            </a:r>
            <a:r>
              <a:rPr lang="en-US" sz="3600" i="1" dirty="0" smtClean="0"/>
              <a:t> as Complementary Resources for Annotation, Enriching </a:t>
            </a:r>
            <a:r>
              <a:rPr lang="en-US" sz="3600" i="1" dirty="0" err="1" smtClean="0"/>
              <a:t>digitised</a:t>
            </a:r>
            <a:r>
              <a:rPr lang="en-US" sz="3600" i="1" dirty="0" smtClean="0"/>
              <a:t> material</a:t>
            </a:r>
            <a:endParaRPr lang="el-GR" sz="3600" i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266952"/>
          </a:xfrm>
        </p:spPr>
        <p:txBody>
          <a:bodyPr>
            <a:normAutofit/>
          </a:bodyPr>
          <a:lstStyle/>
          <a:p>
            <a:pPr algn="r"/>
            <a:endParaRPr lang="el-GR" sz="2800" dirty="0" smtClean="0"/>
          </a:p>
          <a:p>
            <a:pPr algn="r"/>
            <a:endParaRPr lang="el-GR" sz="2800" dirty="0" smtClean="0"/>
          </a:p>
          <a:p>
            <a:pPr algn="r"/>
            <a:endParaRPr lang="el-GR" sz="2800" i="1" dirty="0" smtClean="0"/>
          </a:p>
          <a:p>
            <a:pPr algn="r"/>
            <a:endParaRPr lang="el-GR" sz="2800" i="1" dirty="0"/>
          </a:p>
          <a:p>
            <a:pPr algn="r"/>
            <a:r>
              <a:rPr lang="el-GR" sz="2800" i="1" dirty="0" smtClean="0"/>
              <a:t>ΔΙΑΚΟΥΜΗ ΔΗΜΗΤΡΑ</a:t>
            </a:r>
          </a:p>
          <a:p>
            <a:pPr algn="r"/>
            <a:r>
              <a:rPr lang="el-GR" sz="2800" i="1" dirty="0" smtClean="0"/>
              <a:t>ΣΑΜΑΝΤΑ ΑΓΓΕΛΙΚΗ</a:t>
            </a:r>
          </a:p>
          <a:p>
            <a:pPr algn="r"/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xmlns="" val="200141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5000" dirty="0" smtClean="0"/>
              <a:t>Χρήση του </a:t>
            </a:r>
            <a:r>
              <a:rPr lang="en-US" sz="5000" dirty="0" smtClean="0"/>
              <a:t>WordNet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ιεραρχική δομή του </a:t>
            </a:r>
            <a:r>
              <a:rPr lang="en-US" dirty="0" smtClean="0"/>
              <a:t>WN</a:t>
            </a:r>
            <a:r>
              <a:rPr lang="el-GR" dirty="0" smtClean="0"/>
              <a:t> μπορεί να βοηθήσει σε πολύπλευρες κατηγορίες, οι οποίες είναι απαραίτητες για τα </a:t>
            </a:r>
            <a:r>
              <a:rPr lang="el-GR" dirty="0" err="1" smtClean="0"/>
              <a:t>μεταδεδομένα</a:t>
            </a:r>
            <a:r>
              <a:rPr lang="el-GR" dirty="0" smtClean="0"/>
              <a:t> και τις λειτουργίες αναζήτησης.</a:t>
            </a:r>
            <a:endParaRPr lang="en-US" dirty="0" smtClean="0"/>
          </a:p>
          <a:p>
            <a:r>
              <a:rPr lang="el-GR" dirty="0" smtClean="0"/>
              <a:t>Οι </a:t>
            </a:r>
            <a:r>
              <a:rPr lang="el-GR" dirty="0"/>
              <a:t>λέξεις που βρίσκονται σε άμεση γειτνίαση μεταξύ τους στο δίκτυο είναι σημασιολογικά αποσαφηνισμένες</a:t>
            </a:r>
            <a:r>
              <a:rPr lang="el-GR" dirty="0" smtClean="0"/>
              <a:t>.</a:t>
            </a:r>
          </a:p>
          <a:p>
            <a:r>
              <a:rPr lang="el-GR" dirty="0"/>
              <a:t>Ε</a:t>
            </a:r>
            <a:r>
              <a:rPr lang="el-GR" dirty="0" smtClean="0"/>
              <a:t>πισημαίνει </a:t>
            </a:r>
            <a:r>
              <a:rPr lang="el-GR" dirty="0"/>
              <a:t>τις σημασιολογικές σχέσεις μεταξύ των λέξεων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43609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5000" dirty="0" smtClean="0"/>
              <a:t>Ελληνικό </a:t>
            </a:r>
            <a:r>
              <a:rPr lang="en-US" sz="5000" dirty="0" smtClean="0"/>
              <a:t>WordNet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Αναπτύχθηκε στο Παν/</a:t>
            </a:r>
            <a:r>
              <a:rPr lang="el-GR" dirty="0" err="1" smtClean="0"/>
              <a:t>μιο</a:t>
            </a:r>
            <a:r>
              <a:rPr lang="el-GR" dirty="0" smtClean="0"/>
              <a:t> Πατρών με τη σύμπραξη του ΕΚΠΑ</a:t>
            </a:r>
          </a:p>
          <a:p>
            <a:r>
              <a:rPr lang="en-US" dirty="0" smtClean="0"/>
              <a:t>Open Knowledge Foundation(OKFN)</a:t>
            </a:r>
            <a:r>
              <a:rPr lang="el-GR" dirty="0" smtClean="0"/>
              <a:t>, </a:t>
            </a:r>
            <a:r>
              <a:rPr lang="en-US" dirty="0" smtClean="0"/>
              <a:t> </a:t>
            </a:r>
            <a:r>
              <a:rPr lang="el-GR" dirty="0" smtClean="0"/>
              <a:t>ιδρύθηκε το 2004</a:t>
            </a:r>
          </a:p>
          <a:p>
            <a:pPr marL="0" indent="0">
              <a:buNone/>
            </a:pPr>
            <a:r>
              <a:rPr lang="el-GR" dirty="0" smtClean="0"/>
              <a:t>ΣΚΟΠΟΣ:</a:t>
            </a:r>
          </a:p>
          <a:p>
            <a:r>
              <a:rPr lang="el-GR" dirty="0" smtClean="0"/>
              <a:t>Να προωθήσει τη γνώση</a:t>
            </a:r>
          </a:p>
          <a:p>
            <a:r>
              <a:rPr lang="el-GR" dirty="0" smtClean="0"/>
              <a:t>Η Ελληνική Γνώση να είναι διαθέσιμη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6369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dirty="0" err="1" smtClean="0"/>
              <a:t>FrameNet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Αυτό το έργο είναι σε λειτουργία από το 1997 στο Διεθνές Ινστιτούτο Πληροφορικής στο </a:t>
            </a:r>
            <a:r>
              <a:rPr lang="en-US" dirty="0" smtClean="0"/>
              <a:t>Berkeley </a:t>
            </a:r>
            <a:r>
              <a:rPr lang="el-GR" dirty="0" smtClean="0"/>
              <a:t>στην Καλιφόρνια</a:t>
            </a:r>
            <a:endParaRPr lang="en-US" dirty="0" smtClean="0"/>
          </a:p>
          <a:p>
            <a:r>
              <a:rPr lang="el-GR" dirty="0"/>
              <a:t>παράγει έναν ηλεκτρονικό πόρο βασισμένο σε μια θεωρία της σημασίας που ονομάζεται </a:t>
            </a:r>
            <a:r>
              <a:rPr lang="el-GR" dirty="0" smtClean="0"/>
              <a:t>Σημασιολογία πλαισίων (</a:t>
            </a:r>
            <a:r>
              <a:rPr lang="en-US" dirty="0" smtClean="0"/>
              <a:t>Frame semantics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dirty="0" smtClean="0"/>
              <a:t>Λεξική βάση δεδομένων για την αγγλική γλώσσα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62356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5000" dirty="0" smtClean="0"/>
              <a:t>ΕΝΝΟΙΕΣ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>
              <a:buNone/>
            </a:pPr>
            <a:r>
              <a:rPr lang="el-GR" dirty="0"/>
              <a:t> </a:t>
            </a:r>
            <a:r>
              <a:rPr lang="el-GR" dirty="0" smtClean="0"/>
              <a:t>   </a:t>
            </a:r>
            <a:r>
              <a:rPr lang="el-GR" dirty="0"/>
              <a:t>Π</a:t>
            </a:r>
            <a:r>
              <a:rPr lang="el-GR" dirty="0" smtClean="0"/>
              <a:t>χ. </a:t>
            </a:r>
            <a:r>
              <a:rPr lang="en-US" dirty="0" smtClean="0"/>
              <a:t>read</a:t>
            </a:r>
            <a:endParaRPr lang="el-GR" dirty="0" smtClean="0"/>
          </a:p>
          <a:p>
            <a:r>
              <a:rPr lang="en-US" b="1" dirty="0" smtClean="0"/>
              <a:t>Semantic frame</a:t>
            </a:r>
            <a:r>
              <a:rPr lang="el-GR" dirty="0" smtClean="0"/>
              <a:t>(σημασιολογικό πλαίσιο)</a:t>
            </a:r>
            <a:r>
              <a:rPr lang="en-US" dirty="0" smtClean="0"/>
              <a:t>= </a:t>
            </a:r>
            <a:r>
              <a:rPr lang="el-GR" dirty="0" smtClean="0"/>
              <a:t>μια αναπαράσταση μιας κατάστασης που περιλαμβάνει διάφορους συμμετέχοντες, γεγονότα και σημασιολογικούς ρόλους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l-GR" dirty="0" smtClean="0"/>
              <a:t>πχ. </a:t>
            </a:r>
            <a:r>
              <a:rPr lang="en-US" dirty="0" smtClean="0"/>
              <a:t>Reading activity  </a:t>
            </a:r>
            <a:r>
              <a:rPr lang="el-GR" dirty="0" smtClean="0"/>
              <a:t>ή </a:t>
            </a:r>
            <a:r>
              <a:rPr lang="en-US" dirty="0" smtClean="0"/>
              <a:t> reading aloud</a:t>
            </a:r>
          </a:p>
          <a:p>
            <a:r>
              <a:rPr lang="it-IT" b="1" dirty="0"/>
              <a:t>Lexical </a:t>
            </a:r>
            <a:r>
              <a:rPr lang="it-IT" b="1" dirty="0" smtClean="0"/>
              <a:t>Units</a:t>
            </a:r>
            <a:r>
              <a:rPr lang="it-IT" dirty="0" smtClean="0"/>
              <a:t>(</a:t>
            </a:r>
            <a:r>
              <a:rPr lang="el-GR" dirty="0" smtClean="0"/>
              <a:t>λεκτικές μονάδες</a:t>
            </a:r>
            <a:r>
              <a:rPr lang="it-IT" dirty="0" smtClean="0"/>
              <a:t>)=</a:t>
            </a:r>
            <a:r>
              <a:rPr lang="el-GR" dirty="0"/>
              <a:t>Λέξεις που ανακαλούν (</a:t>
            </a:r>
            <a:r>
              <a:rPr lang="el-GR" dirty="0" err="1"/>
              <a:t>evoke</a:t>
            </a:r>
            <a:r>
              <a:rPr lang="el-GR" dirty="0"/>
              <a:t>) αυτό το </a:t>
            </a:r>
            <a:r>
              <a:rPr lang="el-GR" dirty="0" err="1" smtClean="0"/>
              <a:t>frame</a:t>
            </a:r>
            <a:endParaRPr lang="el-GR" dirty="0" smtClean="0"/>
          </a:p>
          <a:p>
            <a:pPr marL="64008" indent="0">
              <a:buNone/>
            </a:pPr>
            <a:r>
              <a:rPr lang="en-US" dirty="0" smtClean="0"/>
              <a:t>    </a:t>
            </a:r>
            <a:r>
              <a:rPr lang="el-GR" dirty="0" smtClean="0"/>
              <a:t>Πχ. </a:t>
            </a:r>
            <a:r>
              <a:rPr lang="en-US" dirty="0" smtClean="0"/>
              <a:t>Draw =&gt; paint, carve, sketch</a:t>
            </a:r>
            <a:endParaRPr lang="it-IT" dirty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244260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idx="2"/>
          </p:nvPr>
        </p:nvSpPr>
        <p:spPr>
          <a:xfrm>
            <a:off x="179512" y="332656"/>
            <a:ext cx="3456384" cy="6192688"/>
          </a:xfrm>
        </p:spPr>
        <p:txBody>
          <a:bodyPr>
            <a:normAutofit/>
          </a:bodyPr>
          <a:lstStyle/>
          <a:p>
            <a:r>
              <a:rPr lang="en-US" sz="2800" b="1" dirty="0"/>
              <a:t>Frame</a:t>
            </a:r>
            <a:r>
              <a:rPr lang="en-US" sz="2800" dirty="0"/>
              <a:t> </a:t>
            </a:r>
            <a:r>
              <a:rPr lang="en-US" sz="2800" b="1" dirty="0"/>
              <a:t>elements</a:t>
            </a:r>
            <a:r>
              <a:rPr lang="el-GR" sz="2800" dirty="0"/>
              <a:t>(</a:t>
            </a:r>
            <a:r>
              <a:rPr lang="en-US" sz="2800" b="1" dirty="0"/>
              <a:t>FEs</a:t>
            </a:r>
            <a:r>
              <a:rPr lang="el-GR" sz="2800" dirty="0"/>
              <a:t>)</a:t>
            </a:r>
            <a:r>
              <a:rPr lang="en-US" sz="2800" dirty="0"/>
              <a:t>= </a:t>
            </a:r>
            <a:r>
              <a:rPr lang="el-GR" sz="2800" dirty="0"/>
              <a:t>τα στοιχεία πλαισίου δίνουν πρόσθετες πληροφορίες για τη δομή της </a:t>
            </a:r>
            <a:r>
              <a:rPr lang="el-GR" sz="2800" dirty="0" smtClean="0"/>
              <a:t>πρότασης</a:t>
            </a:r>
            <a:endParaRPr lang="en-US" sz="2800" dirty="0" smtClean="0"/>
          </a:p>
          <a:p>
            <a:r>
              <a:rPr lang="el-GR" sz="2800" dirty="0" smtClean="0"/>
              <a:t>( </a:t>
            </a:r>
            <a:r>
              <a:rPr lang="el-GR" sz="2800" dirty="0"/>
              <a:t>χρόνο, τρόπο, τόπο, σκοπό κ.α</a:t>
            </a:r>
            <a:r>
              <a:rPr lang="el-GR" sz="2800" dirty="0" smtClean="0"/>
              <a:t>.)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l-GR" sz="2800" dirty="0"/>
              <a:t>πχ. </a:t>
            </a:r>
            <a:r>
              <a:rPr lang="en-US" sz="2800" dirty="0"/>
              <a:t>Reader, text, time, purpose, place</a:t>
            </a:r>
            <a:endParaRPr lang="el-GR" sz="2800" dirty="0"/>
          </a:p>
          <a:p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35896" y="260648"/>
            <a:ext cx="5184576" cy="6474226"/>
          </a:xfrm>
        </p:spPr>
      </p:pic>
    </p:spTree>
    <p:extLst>
      <p:ext uri="{BB962C8B-B14F-4D97-AF65-F5344CB8AC3E}">
        <p14:creationId xmlns:p14="http://schemas.microsoft.com/office/powerpoint/2010/main" xmlns="" val="2097913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idx="2"/>
          </p:nvPr>
        </p:nvSpPr>
        <p:spPr>
          <a:xfrm>
            <a:off x="0" y="476672"/>
            <a:ext cx="3465513" cy="5649491"/>
          </a:xfrm>
        </p:spPr>
        <p:txBody>
          <a:bodyPr>
            <a:normAutofit/>
          </a:bodyPr>
          <a:lstStyle/>
          <a:p>
            <a:r>
              <a:rPr lang="el-GR" sz="3000" dirty="0" smtClean="0"/>
              <a:t>Τα </a:t>
            </a:r>
            <a:r>
              <a:rPr lang="it-IT" sz="3000" b="1" dirty="0" smtClean="0"/>
              <a:t>lexical entries(</a:t>
            </a:r>
            <a:r>
              <a:rPr lang="el-GR" sz="3000" b="1" dirty="0" smtClean="0"/>
              <a:t>λεξικές εγγραφές</a:t>
            </a:r>
            <a:r>
              <a:rPr lang="it-IT" sz="3000" b="1" dirty="0" smtClean="0"/>
              <a:t>)</a:t>
            </a:r>
            <a:r>
              <a:rPr lang="el-GR" sz="3000" dirty="0"/>
              <a:t> </a:t>
            </a:r>
            <a:r>
              <a:rPr lang="el-GR" sz="3000" dirty="0" smtClean="0"/>
              <a:t>καθορίζουν </a:t>
            </a:r>
            <a:r>
              <a:rPr lang="el-GR" sz="3000" dirty="0"/>
              <a:t>τους τρόπους με τους οποίους πραγματοποιούνται </a:t>
            </a:r>
            <a:r>
              <a:rPr lang="el-GR" sz="3000" dirty="0" err="1"/>
              <a:t>FEs</a:t>
            </a:r>
            <a:r>
              <a:rPr lang="el-GR" sz="3000" dirty="0"/>
              <a:t> σε συντακτικές δομές με επικεφαλής τη λέξη.</a:t>
            </a:r>
            <a:endParaRPr lang="en-US" sz="3000" dirty="0" smtClean="0"/>
          </a:p>
          <a:p>
            <a:endParaRPr lang="el-GR" sz="2800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1880" y="620688"/>
            <a:ext cx="5259943" cy="5976664"/>
          </a:xfrm>
        </p:spPr>
      </p:pic>
    </p:spTree>
    <p:extLst>
      <p:ext uri="{BB962C8B-B14F-4D97-AF65-F5344CB8AC3E}">
        <p14:creationId xmlns:p14="http://schemas.microsoft.com/office/powerpoint/2010/main" xmlns="" val="558661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5000" dirty="0" smtClean="0"/>
              <a:t>Λειτουργία </a:t>
            </a:r>
            <a:r>
              <a:rPr lang="en-US" sz="5000" dirty="0" err="1" smtClean="0"/>
              <a:t>FrameNet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Υπάρχει ορισμός λέξεων</a:t>
            </a:r>
          </a:p>
          <a:p>
            <a:r>
              <a:rPr lang="el-GR" sz="2400" dirty="0" smtClean="0"/>
              <a:t>Ορίζει τα πλαίσια</a:t>
            </a:r>
            <a:r>
              <a:rPr lang="el-GR" sz="2400" dirty="0"/>
              <a:t>(</a:t>
            </a:r>
            <a:r>
              <a:rPr lang="en-US" sz="2400" dirty="0"/>
              <a:t>frames</a:t>
            </a:r>
            <a:r>
              <a:rPr lang="el-GR" sz="2400" dirty="0"/>
              <a:t>)</a:t>
            </a:r>
            <a:endParaRPr lang="en-US" sz="2400" dirty="0"/>
          </a:p>
          <a:p>
            <a:r>
              <a:rPr lang="el-GR" sz="2400" dirty="0" smtClean="0"/>
              <a:t>Βρίσκει λέξεις για αυτά τα πλαίσια</a:t>
            </a:r>
          </a:p>
          <a:p>
            <a:r>
              <a:rPr lang="el-GR" sz="2400" dirty="0" smtClean="0"/>
              <a:t>Σχολιασμένα παραδείγματα (</a:t>
            </a:r>
            <a:r>
              <a:rPr lang="en-US" sz="2400" dirty="0" smtClean="0"/>
              <a:t>annotated examples</a:t>
            </a:r>
            <a:r>
              <a:rPr lang="el-GR" sz="2400" dirty="0" smtClean="0"/>
              <a:t>)</a:t>
            </a:r>
            <a:endParaRPr lang="en-US" sz="2400" dirty="0" smtClean="0"/>
          </a:p>
          <a:p>
            <a:pPr marL="64008" indent="0">
              <a:buNone/>
            </a:pPr>
            <a:r>
              <a:rPr lang="en-US" sz="2400" dirty="0" smtClean="0"/>
              <a:t>   </a:t>
            </a:r>
            <a:r>
              <a:rPr lang="el-GR" sz="2400" dirty="0" smtClean="0"/>
              <a:t> πχ.</a:t>
            </a:r>
            <a:r>
              <a:rPr lang="en-US" sz="2400" dirty="0" smtClean="0"/>
              <a:t> [</a:t>
            </a:r>
            <a:r>
              <a:rPr lang="en-US" sz="2400" baseline="-25000" dirty="0"/>
              <a:t>Sleeper</a:t>
            </a:r>
            <a:r>
              <a:rPr lang="en-US" sz="2400" dirty="0"/>
              <a:t> They] [</a:t>
            </a:r>
            <a:r>
              <a:rPr lang="en-US" sz="2400" baseline="-25000" dirty="0"/>
              <a:t>Copula</a:t>
            </a:r>
            <a:r>
              <a:rPr lang="en-US" sz="2400" dirty="0"/>
              <a:t> were] ASLEEP [</a:t>
            </a:r>
            <a:r>
              <a:rPr lang="en-US" sz="2400" baseline="-25000" dirty="0"/>
              <a:t>Duration</a:t>
            </a:r>
            <a:r>
              <a:rPr lang="en-US" sz="2400" dirty="0"/>
              <a:t> for hours</a:t>
            </a:r>
            <a:r>
              <a:rPr lang="en-US" sz="2400" dirty="0" smtClean="0"/>
              <a:t>]</a:t>
            </a:r>
          </a:p>
          <a:p>
            <a:pPr marL="64008" indent="0">
              <a:buNone/>
            </a:pPr>
            <a:endParaRPr lang="en-US" sz="2400" dirty="0"/>
          </a:p>
          <a:p>
            <a:r>
              <a:rPr lang="el-GR" sz="2400" dirty="0" err="1" smtClean="0"/>
              <a:t>Επισημειώνει</a:t>
            </a:r>
            <a:r>
              <a:rPr lang="el-GR" sz="2400" dirty="0" smtClean="0"/>
              <a:t> τις επιλεγμένες προτάσεις </a:t>
            </a:r>
          </a:p>
          <a:p>
            <a:r>
              <a:rPr lang="el-GR" sz="2400" dirty="0" smtClean="0"/>
              <a:t>Περιγράφει το συντακτικό ρόλο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15824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5000" dirty="0" smtClean="0"/>
              <a:t>Χρήση του </a:t>
            </a:r>
            <a:r>
              <a:rPr lang="en-US" sz="5000" dirty="0" err="1" smtClean="0"/>
              <a:t>FrameNet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χρήσ</a:t>
            </a:r>
            <a:r>
              <a:rPr lang="el-GR" dirty="0"/>
              <a:t>η</a:t>
            </a:r>
            <a:r>
              <a:rPr lang="el-GR" dirty="0" smtClean="0"/>
              <a:t> </a:t>
            </a:r>
            <a:r>
              <a:rPr lang="el-GR" dirty="0"/>
              <a:t>σε αρκετές υπολογιστικές </a:t>
            </a:r>
            <a:r>
              <a:rPr lang="el-GR" dirty="0" smtClean="0"/>
              <a:t>εφαρμογές</a:t>
            </a:r>
          </a:p>
          <a:p>
            <a:r>
              <a:rPr lang="el-GR" dirty="0" smtClean="0"/>
              <a:t>Χρήση σε εφαρμογές όπως παράφραση, αναγνώριση έννοιας κειμένων και εξαγωγή πληροφοριών</a:t>
            </a:r>
          </a:p>
          <a:p>
            <a:r>
              <a:rPr lang="el-GR" dirty="0" smtClean="0"/>
              <a:t>Παραδείγματα από φυσικά </a:t>
            </a:r>
            <a:r>
              <a:rPr lang="en-US" dirty="0" smtClean="0"/>
              <a:t>corpora</a:t>
            </a:r>
          </a:p>
          <a:p>
            <a:r>
              <a:rPr lang="el-GR" dirty="0" smtClean="0"/>
              <a:t>Τα λεξικά πρότυπα του </a:t>
            </a:r>
            <a:r>
              <a:rPr lang="en-US" dirty="0" smtClean="0"/>
              <a:t>FN </a:t>
            </a:r>
            <a:r>
              <a:rPr lang="el-GR" dirty="0" smtClean="0"/>
              <a:t>παράγουν ακριβέστερα αποτελέσματα από αυτά του </a:t>
            </a:r>
            <a:r>
              <a:rPr lang="en-US" dirty="0" smtClean="0"/>
              <a:t>WN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22914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WordNet </a:t>
            </a:r>
            <a:r>
              <a:rPr lang="el-GR" sz="4800" dirty="0" smtClean="0"/>
              <a:t>και </a:t>
            </a:r>
            <a:r>
              <a:rPr lang="en-US" sz="4800" dirty="0" err="1" smtClean="0"/>
              <a:t>FrameNet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l-GR" sz="4800" dirty="0"/>
              <a:t>Σ</a:t>
            </a:r>
            <a:r>
              <a:rPr lang="el-GR" sz="4800" dirty="0" smtClean="0"/>
              <a:t>υμπληρωματικοί </a:t>
            </a:r>
            <a:r>
              <a:rPr lang="el-GR" sz="4800" dirty="0"/>
              <a:t>Π</a:t>
            </a:r>
            <a:r>
              <a:rPr lang="el-GR" sz="4800" dirty="0" smtClean="0"/>
              <a:t>όροι </a:t>
            </a:r>
            <a:endParaRPr lang="el-GR" sz="4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Παράγεται μια πληρέστερη σημασιολογική αναπαράσταση μιας έννοιας </a:t>
            </a:r>
          </a:p>
          <a:p>
            <a:r>
              <a:rPr lang="el-GR" dirty="0" smtClean="0"/>
              <a:t>Οι λέξεις έχουν ορισμό</a:t>
            </a:r>
          </a:p>
          <a:p>
            <a:r>
              <a:rPr lang="el-GR" dirty="0" smtClean="0"/>
              <a:t>Σχολιασμένα παραδείγματα</a:t>
            </a:r>
          </a:p>
          <a:p>
            <a:r>
              <a:rPr lang="el-GR" dirty="0" smtClean="0"/>
              <a:t>Για την κατανόηση μιας λέξης απαιτείται η προσέγγιση μέσω συνωνύμων από το </a:t>
            </a:r>
            <a:r>
              <a:rPr lang="en-US" dirty="0" smtClean="0"/>
              <a:t>WordNet </a:t>
            </a:r>
            <a:r>
              <a:rPr lang="el-GR" dirty="0" smtClean="0"/>
              <a:t>και η περιγραφή γεγονότων από το </a:t>
            </a:r>
            <a:r>
              <a:rPr lang="en-US" dirty="0" err="1" smtClean="0"/>
              <a:t>FrameNet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98051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WordNet </a:t>
            </a:r>
            <a:r>
              <a:rPr lang="el-GR" sz="4800" dirty="0"/>
              <a:t>και </a:t>
            </a:r>
            <a:r>
              <a:rPr lang="en-US" sz="4800" dirty="0" err="1"/>
              <a:t>FrameNet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l-GR" sz="4800" dirty="0"/>
              <a:t>Συμπληρωματικοί Πόροι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Αποτελούν</a:t>
            </a:r>
            <a:r>
              <a:rPr lang="en-US" dirty="0" smtClean="0"/>
              <a:t> </a:t>
            </a:r>
            <a:r>
              <a:rPr lang="el-GR" dirty="0" smtClean="0"/>
              <a:t>πόρους για εφαρμογές επεξεργασίας της φυσικής γλώσσας και για συστήματα επεξεργασίας πληροφοριών</a:t>
            </a:r>
          </a:p>
          <a:p>
            <a:r>
              <a:rPr lang="el-GR" dirty="0" smtClean="0"/>
              <a:t>Χρησιμοποιούνται για ανάκτηση πληροφοριών, αποσαφήνιση λέξεων, μετάφραση και για άλλες εφαρμογές</a:t>
            </a:r>
          </a:p>
          <a:p>
            <a:r>
              <a:rPr lang="el-GR" dirty="0" smtClean="0"/>
              <a:t>Η ισορροπία μπορεί να οδηγήσει στη δημιουργία ασφαλέστερων αποτελεσμάτων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80372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ΠΕΡΙΕΧΟΜΕΝΑ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/>
              <a:t>WordNet</a:t>
            </a:r>
            <a:endParaRPr lang="el-GR" sz="2800" b="1" dirty="0" smtClean="0"/>
          </a:p>
          <a:p>
            <a:r>
              <a:rPr lang="el-GR" sz="2000" dirty="0" smtClean="0"/>
              <a:t>Δομή του </a:t>
            </a:r>
            <a:r>
              <a:rPr lang="en-US" sz="2000" dirty="0" smtClean="0"/>
              <a:t>WN</a:t>
            </a:r>
          </a:p>
          <a:p>
            <a:r>
              <a:rPr lang="en-US" sz="2000" dirty="0"/>
              <a:t>Cross-POS </a:t>
            </a:r>
            <a:r>
              <a:rPr lang="en-US" sz="2000" dirty="0" smtClean="0"/>
              <a:t>relations</a:t>
            </a:r>
            <a:endParaRPr lang="el-GR" sz="2000" dirty="0" smtClean="0"/>
          </a:p>
          <a:p>
            <a:r>
              <a:rPr lang="el-GR" sz="2000" dirty="0" smtClean="0"/>
              <a:t>Λεξικά Δεδομένα</a:t>
            </a:r>
          </a:p>
          <a:p>
            <a:r>
              <a:rPr lang="el-GR" sz="2000" dirty="0" smtClean="0"/>
              <a:t>Ιεραρχία</a:t>
            </a:r>
          </a:p>
          <a:p>
            <a:r>
              <a:rPr lang="el-GR" sz="2000" dirty="0" smtClean="0"/>
              <a:t>Χρήση του </a:t>
            </a:r>
            <a:r>
              <a:rPr lang="en-US" sz="2000" dirty="0" smtClean="0"/>
              <a:t>WordNet</a:t>
            </a:r>
          </a:p>
          <a:p>
            <a:r>
              <a:rPr lang="el-GR" sz="2000" dirty="0" smtClean="0"/>
              <a:t>Ελληνικό </a:t>
            </a:r>
            <a:r>
              <a:rPr lang="en-US" sz="2000" dirty="0" smtClean="0"/>
              <a:t>WordNet </a:t>
            </a:r>
          </a:p>
          <a:p>
            <a:pPr marL="0" indent="0">
              <a:buNone/>
            </a:pPr>
            <a:r>
              <a:rPr lang="en-US" sz="2800" b="1" dirty="0" err="1" smtClean="0"/>
              <a:t>FrameNet</a:t>
            </a:r>
            <a:endParaRPr lang="en-US" sz="2800" b="1" dirty="0" smtClean="0"/>
          </a:p>
          <a:p>
            <a:r>
              <a:rPr lang="el-GR" sz="2000" dirty="0" smtClean="0"/>
              <a:t>Έννοιες</a:t>
            </a:r>
          </a:p>
          <a:p>
            <a:r>
              <a:rPr lang="el-GR" sz="2000" dirty="0" smtClean="0"/>
              <a:t>Λειτουργία </a:t>
            </a:r>
            <a:r>
              <a:rPr lang="en-US" sz="2000" dirty="0" err="1" smtClean="0"/>
              <a:t>FrameNet</a:t>
            </a:r>
            <a:endParaRPr lang="en-US" sz="2000" dirty="0"/>
          </a:p>
          <a:p>
            <a:r>
              <a:rPr lang="el-GR" sz="2000" dirty="0" smtClean="0"/>
              <a:t>Χρήση του </a:t>
            </a:r>
            <a:r>
              <a:rPr lang="en-US" sz="2000" dirty="0" err="1" smtClean="0"/>
              <a:t>FrameNet</a:t>
            </a:r>
            <a:endParaRPr lang="en-US" sz="2000" dirty="0" smtClean="0"/>
          </a:p>
          <a:p>
            <a:r>
              <a:rPr lang="en-US" sz="2000" dirty="0" smtClean="0"/>
              <a:t>WordNet </a:t>
            </a:r>
            <a:r>
              <a:rPr lang="el-GR" sz="2000" dirty="0" smtClean="0"/>
              <a:t>και </a:t>
            </a:r>
            <a:r>
              <a:rPr lang="en-US" sz="2000" dirty="0" err="1" smtClean="0"/>
              <a:t>Framenet</a:t>
            </a:r>
            <a:r>
              <a:rPr lang="en-US" sz="2000" dirty="0" smtClean="0"/>
              <a:t>- </a:t>
            </a:r>
            <a:r>
              <a:rPr lang="el-GR" sz="2000" dirty="0" smtClean="0"/>
              <a:t>Συμπληρωματικοί Πόροι</a:t>
            </a:r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2181727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3500" i="1" dirty="0" smtClean="0"/>
              <a:t>«</a:t>
            </a:r>
            <a:r>
              <a:rPr lang="en-US" sz="3500" i="1" dirty="0" smtClean="0"/>
              <a:t>While </a:t>
            </a:r>
            <a:r>
              <a:rPr lang="en-US" sz="3500" i="1" dirty="0"/>
              <a:t>Byzantine land was being divided, there was no one in control of the seas, so pirates raided towns on many of the </a:t>
            </a:r>
            <a:r>
              <a:rPr lang="en-US" sz="3500" i="1" dirty="0" smtClean="0"/>
              <a:t>islands</a:t>
            </a:r>
            <a:r>
              <a:rPr lang="el-GR" sz="3500" i="1" dirty="0" smtClean="0"/>
              <a:t>»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l-GR" dirty="0" smtClean="0"/>
              <a:t>Πχ. </a:t>
            </a:r>
            <a:r>
              <a:rPr lang="en-US" b="1" i="1" u="sng" dirty="0" smtClean="0"/>
              <a:t>FN</a:t>
            </a:r>
            <a:r>
              <a:rPr lang="el-GR" dirty="0" smtClean="0"/>
              <a:t>: Ψάχνουμε το </a:t>
            </a:r>
            <a:r>
              <a:rPr lang="en-US" b="1" i="1" dirty="0" smtClean="0"/>
              <a:t>land</a:t>
            </a:r>
            <a:r>
              <a:rPr lang="en-US" i="1" dirty="0" smtClean="0"/>
              <a:t> </a:t>
            </a:r>
            <a:r>
              <a:rPr lang="el-GR" dirty="0" smtClean="0"/>
              <a:t>που σχετίζεται με το </a:t>
            </a:r>
            <a:r>
              <a:rPr lang="en-US" dirty="0" smtClean="0"/>
              <a:t>frame </a:t>
            </a:r>
            <a:r>
              <a:rPr lang="en-US" i="1" dirty="0" smtClean="0"/>
              <a:t>political locales</a:t>
            </a:r>
            <a:r>
              <a:rPr lang="el-GR" i="1" dirty="0" smtClean="0"/>
              <a:t>: </a:t>
            </a:r>
            <a:r>
              <a:rPr lang="it-IT" i="1" dirty="0"/>
              <a:t> </a:t>
            </a:r>
            <a:r>
              <a:rPr lang="it-IT" i="1" dirty="0" smtClean="0"/>
              <a:t>[C</a:t>
            </a:r>
            <a:r>
              <a:rPr lang="en-US" i="1" dirty="0" err="1" smtClean="0"/>
              <a:t>ontainer</a:t>
            </a:r>
            <a:r>
              <a:rPr lang="it-IT" i="1" dirty="0" smtClean="0"/>
              <a:t> Possessor </a:t>
            </a:r>
            <a:r>
              <a:rPr lang="it-IT" i="1" dirty="0"/>
              <a:t>Byzantine] [Locale </a:t>
            </a:r>
            <a:r>
              <a:rPr lang="it-IT" i="1" dirty="0" smtClean="0"/>
              <a:t>LAND] </a:t>
            </a:r>
          </a:p>
          <a:p>
            <a:r>
              <a:rPr lang="en-US" b="1" i="1" u="sng" dirty="0"/>
              <a:t>WN</a:t>
            </a:r>
            <a:r>
              <a:rPr lang="en-US" i="1" dirty="0"/>
              <a:t>: (</a:t>
            </a:r>
            <a:r>
              <a:rPr lang="en-US" i="1" dirty="0" err="1"/>
              <a:t>adj</a:t>
            </a:r>
            <a:r>
              <a:rPr lang="en-US" i="1" dirty="0"/>
              <a:t>) </a:t>
            </a:r>
            <a:r>
              <a:rPr lang="en-US" b="1" i="1" dirty="0"/>
              <a:t>Byzantine</a:t>
            </a:r>
            <a:r>
              <a:rPr lang="en-US" i="1" dirty="0"/>
              <a:t> (of or relating to or characteristic of the Byzantine Empire or the ancient city of Byzantium) </a:t>
            </a:r>
            <a:r>
              <a:rPr lang="en-US" i="1" dirty="0" smtClean="0"/>
              <a:t>,</a:t>
            </a:r>
            <a:r>
              <a:rPr lang="en-US" b="1" i="1" dirty="0"/>
              <a:t> land</a:t>
            </a:r>
            <a:r>
              <a:rPr lang="en-US" dirty="0"/>
              <a:t> (territory over which rule or control is exercised) </a:t>
            </a:r>
            <a:endParaRPr lang="el-GR" dirty="0"/>
          </a:p>
          <a:p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xmlns="" val="158195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000" dirty="0" smtClean="0"/>
              <a:t>WordNet </a:t>
            </a:r>
            <a:r>
              <a:rPr lang="el-GR" sz="5000" dirty="0" smtClean="0"/>
              <a:t>και </a:t>
            </a:r>
            <a:r>
              <a:rPr lang="en-US" sz="5000" dirty="0" err="1" smtClean="0"/>
              <a:t>FrameNet</a:t>
            </a:r>
            <a:r>
              <a:rPr lang="en-US" sz="5000" dirty="0" smtClean="0"/>
              <a:t/>
            </a:r>
            <a:br>
              <a:rPr lang="en-US" sz="5000" dirty="0" smtClean="0"/>
            </a:br>
            <a:endParaRPr lang="el-GR" sz="5000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908720"/>
            <a:ext cx="7621561" cy="5949280"/>
          </a:xfrm>
        </p:spPr>
      </p:pic>
    </p:spTree>
    <p:extLst>
      <p:ext uri="{BB962C8B-B14F-4D97-AF65-F5344CB8AC3E}">
        <p14:creationId xmlns:p14="http://schemas.microsoft.com/office/powerpoint/2010/main" xmlns="" val="2784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51920" y="3645024"/>
            <a:ext cx="4642793" cy="1170359"/>
          </a:xfrm>
        </p:spPr>
        <p:txBody>
          <a:bodyPr>
            <a:noAutofit/>
          </a:bodyPr>
          <a:lstStyle/>
          <a:p>
            <a:r>
              <a:rPr lang="el-GR" sz="4000" dirty="0" smtClean="0">
                <a:solidFill>
                  <a:schemeClr val="tx1"/>
                </a:solidFill>
              </a:rPr>
              <a:t>Σας ευχαριστούμε για την προσοχή σας!</a:t>
            </a:r>
            <a:endParaRPr lang="el-G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8811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 smtClean="0"/>
              <a:t>WordNet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3000" dirty="0" smtClean="0"/>
              <a:t>Δημιουργήθηκε στο Παν/</a:t>
            </a:r>
            <a:r>
              <a:rPr lang="el-GR" sz="3000" dirty="0" err="1" smtClean="0"/>
              <a:t>μιο</a:t>
            </a:r>
            <a:r>
              <a:rPr lang="el-GR" sz="3000" dirty="0" smtClean="0"/>
              <a:t> του </a:t>
            </a:r>
            <a:r>
              <a:rPr lang="en-US" sz="3000" dirty="0" smtClean="0"/>
              <a:t>Princeton </a:t>
            </a:r>
            <a:r>
              <a:rPr lang="el-GR" sz="3000" dirty="0" smtClean="0"/>
              <a:t>το 1985 υπό την καθοδήγηση του </a:t>
            </a:r>
            <a:r>
              <a:rPr lang="el-GR" sz="3000" dirty="0" err="1" smtClean="0"/>
              <a:t>ψυχογλωσσολόγου</a:t>
            </a:r>
            <a:r>
              <a:rPr lang="en-US" sz="3000" dirty="0" smtClean="0"/>
              <a:t> George A. Miller</a:t>
            </a:r>
          </a:p>
          <a:p>
            <a:r>
              <a:rPr lang="el-GR" sz="3000" dirty="0" smtClean="0"/>
              <a:t>Λεξική βάση δεδομένων για την αγγλική γλώσσα</a:t>
            </a:r>
            <a:endParaRPr lang="en-US" sz="3000" dirty="0" smtClean="0"/>
          </a:p>
          <a:p>
            <a:r>
              <a:rPr lang="el-GR" sz="3000" dirty="0" smtClean="0"/>
              <a:t>Αποτελεί συνδυασμό </a:t>
            </a:r>
            <a:r>
              <a:rPr lang="el-GR" sz="3000" u="sng" dirty="0" smtClean="0"/>
              <a:t>λεξικού</a:t>
            </a:r>
            <a:r>
              <a:rPr lang="el-GR" sz="3000" dirty="0" smtClean="0"/>
              <a:t> και </a:t>
            </a:r>
            <a:r>
              <a:rPr lang="el-GR" sz="3000" u="sng" dirty="0" smtClean="0"/>
              <a:t>θησαυρού</a:t>
            </a:r>
            <a:endParaRPr lang="en-US" sz="3000" u="sng" dirty="0" smtClean="0"/>
          </a:p>
          <a:p>
            <a:r>
              <a:rPr lang="el-GR" sz="3000" dirty="0" smtClean="0"/>
              <a:t>Ομαδοποιεί τις λέξεις σε σύνολα γνωστικών συνωνύμων(</a:t>
            </a:r>
            <a:r>
              <a:rPr lang="en-US" sz="3000" dirty="0" err="1" smtClean="0"/>
              <a:t>synsets</a:t>
            </a:r>
            <a:r>
              <a:rPr lang="el-GR" sz="3000" dirty="0" smtClean="0"/>
              <a:t>)</a:t>
            </a:r>
          </a:p>
          <a:p>
            <a:r>
              <a:rPr lang="el-GR" sz="3000" dirty="0" smtClean="0"/>
              <a:t>Περιέχει 150.000 λέξεις οργανωμένες σε 115.000 </a:t>
            </a:r>
            <a:r>
              <a:rPr lang="en-US" sz="3000" dirty="0" err="1" smtClean="0"/>
              <a:t>synsets</a:t>
            </a:r>
            <a:endParaRPr lang="en-US" sz="3000" dirty="0" smtClean="0"/>
          </a:p>
          <a:p>
            <a:endParaRPr lang="en-US" sz="2400" dirty="0" smtClean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4073202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ΔΟΜΗ ΤΟΥ </a:t>
            </a:r>
            <a:r>
              <a:rPr lang="en-US" dirty="0" smtClean="0"/>
              <a:t>WordNet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i="1" dirty="0" err="1" smtClean="0"/>
              <a:t>Synset</a:t>
            </a:r>
            <a:r>
              <a:rPr lang="en-US" i="1" dirty="0" smtClean="0"/>
              <a:t> = </a:t>
            </a:r>
            <a:r>
              <a:rPr lang="en-US" b="1" i="1" dirty="0" smtClean="0"/>
              <a:t>synonym</a:t>
            </a:r>
            <a:r>
              <a:rPr lang="en-US" i="1" dirty="0" smtClean="0"/>
              <a:t> </a:t>
            </a:r>
            <a:r>
              <a:rPr lang="en-US" b="1" i="1" dirty="0" smtClean="0"/>
              <a:t>set</a:t>
            </a:r>
          </a:p>
          <a:p>
            <a:r>
              <a:rPr lang="el-GR" dirty="0" smtClean="0"/>
              <a:t>Ένα </a:t>
            </a:r>
            <a:r>
              <a:rPr lang="en-US" dirty="0" err="1" smtClean="0"/>
              <a:t>synset</a:t>
            </a:r>
            <a:r>
              <a:rPr lang="en-US" dirty="0" smtClean="0"/>
              <a:t> </a:t>
            </a:r>
            <a:r>
              <a:rPr lang="el-GR" dirty="0" smtClean="0"/>
              <a:t>είναι ισοδύναμο με μια έννοια</a:t>
            </a:r>
          </a:p>
          <a:p>
            <a:r>
              <a:rPr lang="el-GR" dirty="0" smtClean="0"/>
              <a:t>Μια έννοια εκφράζεται από ένα </a:t>
            </a:r>
            <a:r>
              <a:rPr lang="en-US" dirty="0" err="1" smtClean="0"/>
              <a:t>synset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err="1" smtClean="0"/>
              <a:t>Π.χ</a:t>
            </a:r>
            <a:r>
              <a:rPr lang="el-GR" dirty="0" smtClean="0"/>
              <a:t> η έννοια του </a:t>
            </a:r>
            <a:r>
              <a:rPr lang="en-US" dirty="0" smtClean="0"/>
              <a:t>car ( </a:t>
            </a:r>
            <a:r>
              <a:rPr lang="en-US" dirty="0" err="1" smtClean="0"/>
              <a:t>synsets</a:t>
            </a:r>
            <a:r>
              <a:rPr lang="en-US" dirty="0" smtClean="0"/>
              <a:t> </a:t>
            </a:r>
            <a:r>
              <a:rPr lang="el-GR" dirty="0" smtClean="0"/>
              <a:t>που ανήκει το </a:t>
            </a:r>
            <a:r>
              <a:rPr lang="en-US" dirty="0" smtClean="0"/>
              <a:t>car)</a:t>
            </a:r>
          </a:p>
          <a:p>
            <a:r>
              <a:rPr lang="en-US" dirty="0" smtClean="0"/>
              <a:t>&lt;Car, auto, machine, motorcar&gt;</a:t>
            </a:r>
          </a:p>
          <a:p>
            <a:r>
              <a:rPr lang="en-US" dirty="0" smtClean="0"/>
              <a:t>&lt;car, railcar, railway car&gt;</a:t>
            </a:r>
          </a:p>
          <a:p>
            <a:r>
              <a:rPr lang="en-US" dirty="0" smtClean="0"/>
              <a:t>&lt;car, gondola&gt;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2580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600" dirty="0" smtClean="0"/>
              <a:t/>
            </a:r>
            <a:br>
              <a:rPr lang="en-US" sz="5600" dirty="0" smtClean="0"/>
            </a:br>
            <a:r>
              <a:rPr lang="en-US" sz="5600" dirty="0" smtClean="0"/>
              <a:t>Cross-POS relations</a:t>
            </a:r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σημασιολογικές σχέσεις ορίζονται μεταξύ </a:t>
            </a:r>
            <a:r>
              <a:rPr lang="el-GR" u="sng" dirty="0"/>
              <a:t>ίδιων</a:t>
            </a:r>
            <a:r>
              <a:rPr lang="el-GR" dirty="0"/>
              <a:t> μερών του λόγου</a:t>
            </a:r>
            <a:endParaRPr lang="en-US" dirty="0"/>
          </a:p>
          <a:p>
            <a:r>
              <a:rPr lang="el-GR" dirty="0"/>
              <a:t>περιλαμβάνει 4 υπό-δίκτυα</a:t>
            </a:r>
            <a:endParaRPr lang="en-US" dirty="0"/>
          </a:p>
          <a:p>
            <a:r>
              <a:rPr lang="el-GR" dirty="0"/>
              <a:t>Οι λεξικές σχέσεις είναι μορφολογικές όπου η μορφολογία δεν έχει αλλάξει την σημασία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l-GR" dirty="0" smtClean="0"/>
              <a:t>Πχ  </a:t>
            </a:r>
            <a:r>
              <a:rPr lang="it-IT" dirty="0"/>
              <a:t>observe (verb), observant (adjective) </a:t>
            </a:r>
            <a:r>
              <a:rPr lang="it-IT" dirty="0" smtClean="0"/>
              <a:t>   observation</a:t>
            </a:r>
            <a:r>
              <a:rPr lang="it-IT" dirty="0"/>
              <a:t>, observatory (nouns)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854470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5000" dirty="0" smtClean="0"/>
              <a:t>ΛΕΞΙΚΑ ΔΕΔΟΜΕΝΑ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500" dirty="0" smtClean="0"/>
              <a:t>Ομαδοποιεί τις λέξεις σε </a:t>
            </a:r>
            <a:r>
              <a:rPr lang="en-US" sz="3500" dirty="0" smtClean="0"/>
              <a:t>4</a:t>
            </a:r>
            <a:r>
              <a:rPr lang="el-GR" sz="3500" dirty="0" smtClean="0"/>
              <a:t> κατηγορίες:</a:t>
            </a:r>
          </a:p>
          <a:p>
            <a:r>
              <a:rPr lang="el-GR" sz="3500" b="1" dirty="0" smtClean="0"/>
              <a:t>Ουσιαστικά</a:t>
            </a:r>
          </a:p>
          <a:p>
            <a:r>
              <a:rPr lang="el-GR" sz="3500" b="1" dirty="0" smtClean="0"/>
              <a:t>Ρήματα</a:t>
            </a:r>
          </a:p>
          <a:p>
            <a:r>
              <a:rPr lang="el-GR" sz="3500" b="1" dirty="0" smtClean="0"/>
              <a:t>Επίθετα</a:t>
            </a:r>
          </a:p>
          <a:p>
            <a:r>
              <a:rPr lang="el-GR" sz="3500" b="1" dirty="0" smtClean="0"/>
              <a:t>Επιρρήματα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47470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WordNet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Στα </a:t>
            </a:r>
            <a:r>
              <a:rPr lang="el-GR" b="1" u="sng" dirty="0" smtClean="0"/>
              <a:t>ουσιαστικά</a:t>
            </a:r>
            <a:r>
              <a:rPr lang="el-GR" dirty="0" smtClean="0"/>
              <a:t> οι έννοιες συνδέονται με σχέση</a:t>
            </a:r>
            <a:r>
              <a:rPr lang="en-US" dirty="0" smtClean="0"/>
              <a:t> </a:t>
            </a:r>
            <a:r>
              <a:rPr lang="el-GR" dirty="0" smtClean="0"/>
              <a:t>γένους- είδους, κληρονομικότητας:</a:t>
            </a:r>
          </a:p>
          <a:p>
            <a:r>
              <a:rPr lang="el-GR" b="1" dirty="0" smtClean="0"/>
              <a:t>Συνωνυμίας</a:t>
            </a:r>
            <a:r>
              <a:rPr lang="el-GR" dirty="0" smtClean="0"/>
              <a:t> ( </a:t>
            </a:r>
            <a:r>
              <a:rPr lang="en-US" dirty="0" smtClean="0"/>
              <a:t>house-home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b="1" dirty="0" smtClean="0"/>
              <a:t>Αντωνυμίας</a:t>
            </a:r>
            <a:r>
              <a:rPr lang="el-GR" dirty="0" smtClean="0"/>
              <a:t> ( </a:t>
            </a:r>
            <a:r>
              <a:rPr lang="en-US" dirty="0" smtClean="0"/>
              <a:t>day-night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b="1" dirty="0" err="1" smtClean="0"/>
              <a:t>Υπωνυμίας</a:t>
            </a:r>
            <a:r>
              <a:rPr lang="el-GR" dirty="0" smtClean="0"/>
              <a:t> (</a:t>
            </a:r>
            <a:r>
              <a:rPr lang="en-US" dirty="0" smtClean="0"/>
              <a:t>red-</a:t>
            </a:r>
            <a:r>
              <a:rPr lang="en-US" dirty="0" err="1" smtClean="0"/>
              <a:t>colour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b="1" dirty="0" err="1" smtClean="0"/>
              <a:t>Υπερωνυμία</a:t>
            </a:r>
            <a:r>
              <a:rPr lang="el-GR" b="1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clothes- blouse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b="1" dirty="0" err="1" smtClean="0"/>
              <a:t>Μερωνυμίας</a:t>
            </a:r>
            <a:r>
              <a:rPr lang="el-GR" dirty="0" smtClean="0"/>
              <a:t> (</a:t>
            </a:r>
            <a:r>
              <a:rPr lang="en-US" dirty="0" smtClean="0"/>
              <a:t>car- brakes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11641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 smtClean="0"/>
              <a:t>WordNet</a:t>
            </a:r>
            <a:endParaRPr lang="el-GR" sz="5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Στα </a:t>
            </a:r>
            <a:r>
              <a:rPr lang="el-GR" b="1" u="sng" dirty="0" smtClean="0"/>
              <a:t>ρήματα</a:t>
            </a:r>
            <a:r>
              <a:rPr lang="el-GR" dirty="0" smtClean="0"/>
              <a:t> οι έννοιες συνδέονται με σχέση:</a:t>
            </a:r>
          </a:p>
          <a:p>
            <a:r>
              <a:rPr lang="el-GR" dirty="0" err="1" smtClean="0"/>
              <a:t>Τροπωνυμίας</a:t>
            </a:r>
            <a:r>
              <a:rPr lang="el-GR" dirty="0" smtClean="0"/>
              <a:t> ( </a:t>
            </a:r>
            <a:r>
              <a:rPr lang="en-US" dirty="0" smtClean="0"/>
              <a:t>walk-stroll</a:t>
            </a:r>
            <a:r>
              <a:rPr lang="el-GR" dirty="0" smtClean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Στα </a:t>
            </a:r>
            <a:r>
              <a:rPr lang="el-GR" b="1" u="sng" dirty="0" smtClean="0"/>
              <a:t>επίθετα</a:t>
            </a:r>
            <a:r>
              <a:rPr lang="el-GR" dirty="0" smtClean="0"/>
              <a:t> οι έννοιες συνδέονται με σχέση:</a:t>
            </a:r>
          </a:p>
          <a:p>
            <a:r>
              <a:rPr lang="el-GR" dirty="0" smtClean="0"/>
              <a:t>Αντωνυμίας (</a:t>
            </a:r>
            <a:r>
              <a:rPr lang="en-US" dirty="0" smtClean="0"/>
              <a:t>dry-wet</a:t>
            </a:r>
            <a:r>
              <a:rPr lang="el-GR" dirty="0" smtClean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Στα </a:t>
            </a:r>
            <a:r>
              <a:rPr lang="el-GR" b="1" u="sng" dirty="0" smtClean="0"/>
              <a:t>επιρρήματα</a:t>
            </a:r>
            <a:r>
              <a:rPr lang="el-GR" dirty="0" smtClean="0"/>
              <a:t> </a:t>
            </a:r>
            <a:r>
              <a:rPr lang="el-GR" dirty="0"/>
              <a:t>οι έννοιες συνδέονται με </a:t>
            </a:r>
            <a:r>
              <a:rPr lang="el-GR" dirty="0" smtClean="0"/>
              <a:t>σχέση:</a:t>
            </a:r>
          </a:p>
          <a:p>
            <a:r>
              <a:rPr lang="en-US" dirty="0" err="1" smtClean="0"/>
              <a:t>Pertainym</a:t>
            </a:r>
            <a:r>
              <a:rPr lang="en-US" dirty="0" smtClean="0"/>
              <a:t> (quickly-quick)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73868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5000" dirty="0" smtClean="0"/>
              <a:t>ΙΕΡΑΡΧΙΑ</a:t>
            </a:r>
            <a:endParaRPr lang="el-GR" sz="5000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1600201"/>
            <a:ext cx="5976664" cy="4205064"/>
          </a:xfrm>
        </p:spPr>
      </p:pic>
    </p:spTree>
    <p:extLst>
      <p:ext uri="{BB962C8B-B14F-4D97-AF65-F5344CB8AC3E}">
        <p14:creationId xmlns:p14="http://schemas.microsoft.com/office/powerpoint/2010/main" xmlns="" val="318470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2400</TotalTime>
  <Words>746</Words>
  <Application>Microsoft Office PowerPoint</Application>
  <PresentationFormat>On-screen Show (4:3)</PresentationFormat>
  <Paragraphs>116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Ζωντάνια</vt:lpstr>
      <vt:lpstr>Wordnet and Framenet as Complementary Resources for Annotation, Enriching digitised material</vt:lpstr>
      <vt:lpstr>ΠΕΡΙΕΧΟΜΕΝΑ</vt:lpstr>
      <vt:lpstr>WordNet</vt:lpstr>
      <vt:lpstr>ΔΟΜΗ ΤΟΥ WordNet</vt:lpstr>
      <vt:lpstr> Cross-POS relations </vt:lpstr>
      <vt:lpstr>ΛΕΞΙΚΑ ΔΕΔΟΜΕΝΑ</vt:lpstr>
      <vt:lpstr>WordNet</vt:lpstr>
      <vt:lpstr>WordNet</vt:lpstr>
      <vt:lpstr>ΙΕΡΑΡΧΙΑ</vt:lpstr>
      <vt:lpstr>Χρήση του WordNet</vt:lpstr>
      <vt:lpstr>Ελληνικό WordNet</vt:lpstr>
      <vt:lpstr>FrameNet</vt:lpstr>
      <vt:lpstr>ΕΝΝΟΙΕΣ</vt:lpstr>
      <vt:lpstr>Slide 14</vt:lpstr>
      <vt:lpstr>Slide 15</vt:lpstr>
      <vt:lpstr>Λειτουργία FrameNet</vt:lpstr>
      <vt:lpstr>Χρήση του FrameNet</vt:lpstr>
      <vt:lpstr>WordNet και FrameNet Συμπληρωματικοί Πόροι </vt:lpstr>
      <vt:lpstr>WordNet και FrameNet Συμπληρωματικοί Πόροι </vt:lpstr>
      <vt:lpstr>Παράδειγμα </vt:lpstr>
      <vt:lpstr>WordNet και FrameNet </vt:lpstr>
      <vt:lpstr>Slide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Wordnet and Framenet as Complementary Resourses for Annotation, Enriching digitised material</dc:title>
  <dc:creator>DIM DIA</dc:creator>
  <cp:lastModifiedBy>marks</cp:lastModifiedBy>
  <cp:revision>99</cp:revision>
  <dcterms:created xsi:type="dcterms:W3CDTF">2018-11-02T22:21:23Z</dcterms:created>
  <dcterms:modified xsi:type="dcterms:W3CDTF">2018-11-09T16:59:00Z</dcterms:modified>
</cp:coreProperties>
</file>