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02" r:id="rId2"/>
    <p:sldId id="303" r:id="rId3"/>
    <p:sldId id="277" r:id="rId4"/>
    <p:sldId id="281" r:id="rId5"/>
    <p:sldId id="282" r:id="rId6"/>
    <p:sldId id="283" r:id="rId7"/>
    <p:sldId id="284" r:id="rId8"/>
    <p:sldId id="285" r:id="rId9"/>
    <p:sldId id="287" r:id="rId10"/>
    <p:sldId id="288" r:id="rId11"/>
    <p:sldId id="289" r:id="rId12"/>
    <p:sldId id="290" r:id="rId13"/>
    <p:sldId id="291" r:id="rId14"/>
    <p:sldId id="292" r:id="rId15"/>
    <p:sldId id="293" r:id="rId16"/>
    <p:sldId id="300" r:id="rId17"/>
    <p:sldId id="301" r:id="rId18"/>
    <p:sldId id="294" r:id="rId19"/>
    <p:sldId id="295" r:id="rId20"/>
    <p:sldId id="296" r:id="rId21"/>
    <p:sldId id="297" r:id="rId22"/>
    <p:sldId id="298" r:id="rId23"/>
    <p:sldId id="299" r:id="rId24"/>
    <p:sldId id="304"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25F14"/>
    <a:srgbClr val="4B649B"/>
    <a:srgbClr val="D7553C"/>
    <a:srgbClr val="5A739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8429" autoAdjust="0"/>
  </p:normalViewPr>
  <p:slideViewPr>
    <p:cSldViewPr>
      <p:cViewPr>
        <p:scale>
          <a:sx n="50" d="100"/>
          <a:sy n="50" d="100"/>
        </p:scale>
        <p:origin x="-1734" y="-5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5" d="100"/>
          <a:sy n="65" d="100"/>
        </p:scale>
        <p:origin x="-2314" y="821"/>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FF0FEA86-7CD2-4710-8560-D8E61BDA9975}" type="datetimeFigureOut">
              <a:rPr lang="en-US"/>
              <a:pPr>
                <a:defRPr/>
              </a:pPr>
              <a:t>2/18/2014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D0A1C73E-A4BE-45D2-96E1-C1134B02F091}" type="slidenum">
              <a:rPr lang="en-US"/>
              <a:pPr>
                <a:defRPr/>
              </a:pPr>
              <a:t>‹#›</a:t>
            </a:fld>
            <a:endParaRPr lang="en-US" dirty="0"/>
          </a:p>
        </p:txBody>
      </p:sp>
    </p:spTree>
    <p:extLst>
      <p:ext uri="{BB962C8B-B14F-4D97-AF65-F5344CB8AC3E}">
        <p14:creationId xmlns="" xmlns:p14="http://schemas.microsoft.com/office/powerpoint/2010/main" val="1156248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766B587E-B694-45E6-B23C-C47C21F724C7}" type="datetimeFigureOut">
              <a:rPr lang="en-US"/>
              <a:pPr>
                <a:defRPr/>
              </a:pPr>
              <a:t>2/18/2014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E97A5A63-6C42-4861-BD91-8CAA5BFBDC8B}" type="slidenum">
              <a:rPr lang="en-US"/>
              <a:pPr>
                <a:defRPr/>
              </a:pPr>
              <a:t>‹#›</a:t>
            </a:fld>
            <a:endParaRPr lang="en-US" dirty="0"/>
          </a:p>
        </p:txBody>
      </p:sp>
    </p:spTree>
    <p:extLst>
      <p:ext uri="{BB962C8B-B14F-4D97-AF65-F5344CB8AC3E}">
        <p14:creationId xmlns="" xmlns:p14="http://schemas.microsoft.com/office/powerpoint/2010/main" val="588555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836D6A20-1204-45E1-8A07-D23DEC6FEACD}"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z="1200" kern="1200" dirty="0" smtClean="0">
                <a:solidFill>
                  <a:schemeClr val="tx1"/>
                </a:solidFill>
                <a:latin typeface="+mn-lt"/>
                <a:ea typeface="+mn-ea"/>
                <a:cs typeface="+mn-cs"/>
              </a:rPr>
              <a:t>Έλεγχοι διενεργούνται σε όλη τη διάρκεια της φάσης ανάπτυξης, κάθε φορά που ολοκληρώνονται τα επιμέρους υποσυστήματα. Όταν το σύστημα ολοκληρωθεί, τότε υπόκειται σε πολύ πιο ενδελεχή έλεγχο, ώστε να διασφαλιστεί ότι όλο το σύστημα λειτουργεί ομαλά, ως ολοκληρωμένη μονάδα, και όχι μόνο τα επιμέρους </a:t>
            </a:r>
            <a:r>
              <a:rPr lang="el-GR" sz="1200" kern="1200" dirty="0" err="1" smtClean="0">
                <a:solidFill>
                  <a:schemeClr val="tx1"/>
                </a:solidFill>
                <a:latin typeface="+mn-lt"/>
                <a:ea typeface="+mn-ea"/>
                <a:cs typeface="+mn-cs"/>
              </a:rPr>
              <a:t>υποσυστήματά</a:t>
            </a:r>
            <a:r>
              <a:rPr lang="el-GR" sz="1200" kern="1200" dirty="0" smtClean="0">
                <a:solidFill>
                  <a:schemeClr val="tx1"/>
                </a:solidFill>
                <a:latin typeface="+mn-lt"/>
                <a:ea typeface="+mn-ea"/>
                <a:cs typeface="+mn-cs"/>
              </a:rPr>
              <a:t> του. </a:t>
            </a:r>
          </a:p>
          <a:p>
            <a:pPr>
              <a:spcBef>
                <a:spcPct val="0"/>
              </a:spcBef>
            </a:pPr>
            <a:endParaRPr lang="en-US" dirty="0" smtClean="0">
              <a:latin typeface="Arial" charset="0"/>
              <a:cs typeface="Arial" charset="0"/>
            </a:endParaRPr>
          </a:p>
          <a:p>
            <a:pPr>
              <a:spcBef>
                <a:spcPct val="0"/>
              </a:spcBef>
            </a:pPr>
            <a:r>
              <a:rPr lang="el-GR" sz="1200" kern="1200" dirty="0" smtClean="0">
                <a:solidFill>
                  <a:schemeClr val="tx1"/>
                </a:solidFill>
                <a:latin typeface="+mn-lt"/>
                <a:ea typeface="+mn-ea"/>
                <a:cs typeface="+mn-cs"/>
              </a:rPr>
              <a:t>Καθένας από αυτούς τους ελέγχους μιμείται τα γεγονότα που θα κληθεί να χειριστεί το σύστημα όταν τεθεί σε πλήρη λειτουργία. Η κάθε περίπτωση δοκιμής (</a:t>
            </a:r>
            <a:r>
              <a:rPr lang="en-US" sz="1200" kern="1200" dirty="0" smtClean="0">
                <a:solidFill>
                  <a:schemeClr val="tx1"/>
                </a:solidFill>
                <a:latin typeface="+mn-lt"/>
                <a:ea typeface="+mn-ea"/>
                <a:cs typeface="+mn-cs"/>
              </a:rPr>
              <a:t>test cases</a:t>
            </a:r>
            <a:r>
              <a:rPr lang="el-GR" sz="1200" kern="1200" dirty="0" smtClean="0">
                <a:solidFill>
                  <a:schemeClr val="tx1"/>
                </a:solidFill>
                <a:latin typeface="+mn-lt"/>
                <a:ea typeface="+mn-ea"/>
                <a:cs typeface="+mn-cs"/>
              </a:rPr>
              <a:t>) τεκμηριώνεται προσεκτικά, ούτως ώστε οι δημιουργοί να μπορούν να κάνουν διορθώσεις σε περίπτωση προβλήματος. Τα εργαλεία λογισμικού παρέχουν σημαντική βοήθεια και σε αυτή τη φάση ελέγχου. Για παράδειγμα, μόλις ολοκληρωθεί η δημιουργία της βιβλιοθήκης των περιπτώσεων δοκιμής, ειδικά εργαλεία λογισμικού μπορούν αυτόματα να τις αντιπαραβάλλουν με το σύστημα, καθώς αυτό εξελίσσεται, ψάχνοντας για τυχόν σφάλματα. Άλλα εργαλεία χρησιμοποιούνται για τον έλεγχο κενών στην ασφάλεια, τη συμμόρφωση με κανονισμούς προσβασιμότητας, απόδοσης υπό πίεση, καταστραμμένους διαδικτυακούς συνδέσμους κ.ά. Τα εργαλεία αυτά, καθώς και οι ανεξάρτητοι ελεγκτές (</a:t>
            </a:r>
            <a:r>
              <a:rPr lang="en-US" sz="1200" kern="1200" dirty="0" smtClean="0">
                <a:solidFill>
                  <a:schemeClr val="tx1"/>
                </a:solidFill>
                <a:latin typeface="+mn-lt"/>
                <a:ea typeface="+mn-ea"/>
                <a:cs typeface="+mn-cs"/>
              </a:rPr>
              <a:t>independent testers</a:t>
            </a:r>
            <a:r>
              <a:rPr lang="el-GR" sz="1200" kern="1200" dirty="0" smtClean="0">
                <a:solidFill>
                  <a:schemeClr val="tx1"/>
                </a:solidFill>
                <a:latin typeface="+mn-lt"/>
                <a:ea typeface="+mn-ea"/>
                <a:cs typeface="+mn-cs"/>
              </a:rPr>
              <a:t>), είναι κρίσιμης σημασίας διότι οι προγραμματιστές είναι, ως γνωστόν, οι πλέον ακατάλληλοι να ελέγξουν τον δικό τους κώδικα. </a:t>
            </a:r>
            <a:endParaRPr lang="en-US" dirty="0" smtClean="0">
              <a:latin typeface="Arial" charset="0"/>
              <a:cs typeface="Arial"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315B40-822D-493A-BF05-93C7795717ED}" type="slidenum">
              <a:rPr lang="en-US">
                <a:cs typeface="Arial" charset="0"/>
              </a:rPr>
              <a:pPr fontAlgn="base">
                <a:spcBef>
                  <a:spcPct val="0"/>
                </a:spcBef>
                <a:spcAft>
                  <a:spcPct val="0"/>
                </a:spcAft>
              </a:pPr>
              <a:t>10</a:t>
            </a:fld>
            <a:endParaRPr lang="en-US">
              <a:cs typeface="Arial" charset="0"/>
            </a:endParaRPr>
          </a:p>
        </p:txBody>
      </p:sp>
    </p:spTree>
    <p:extLst>
      <p:ext uri="{BB962C8B-B14F-4D97-AF65-F5344CB8AC3E}">
        <p14:creationId xmlns="" xmlns:p14="http://schemas.microsoft.com/office/powerpoint/2010/main" val="4224541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a:spcBef>
                <a:spcPct val="0"/>
              </a:spcBef>
            </a:pPr>
            <a:r>
              <a:rPr lang="el-GR" sz="1200" kern="1200" dirty="0" smtClean="0">
                <a:solidFill>
                  <a:schemeClr val="tx1"/>
                </a:solidFill>
                <a:latin typeface="+mn-lt"/>
                <a:ea typeface="+mn-ea"/>
                <a:cs typeface="+mn-cs"/>
              </a:rPr>
              <a:t>Οι οργανισμοί μπορούν να επιλέξουν ανάμεσα σε διάφορες εναλλακτικές υλοποίησης του καινούργιου συστήματος.</a:t>
            </a:r>
          </a:p>
          <a:p>
            <a:pPr>
              <a:spcBef>
                <a:spcPct val="0"/>
              </a:spcBef>
            </a:pPr>
            <a:endParaRPr lang="el-GR" sz="1200" kern="1200" dirty="0" smtClean="0">
              <a:solidFill>
                <a:schemeClr val="tx1"/>
              </a:solidFill>
              <a:latin typeface="+mn-lt"/>
              <a:ea typeface="+mn-ea"/>
              <a:cs typeface="+mn-cs"/>
            </a:endParaRPr>
          </a:p>
          <a:p>
            <a:pPr>
              <a:spcBef>
                <a:spcPct val="0"/>
              </a:spcBef>
            </a:pPr>
            <a:r>
              <a:rPr lang="el-GR" dirty="0" smtClean="0">
                <a:latin typeface="Arial" charset="0"/>
                <a:cs typeface="Arial" charset="0"/>
              </a:rPr>
              <a:t>Στην περίπτωση της παράλληλης υλοποίησης (</a:t>
            </a:r>
            <a:r>
              <a:rPr lang="el-GR" dirty="0" err="1" smtClean="0">
                <a:latin typeface="Arial" charset="0"/>
                <a:cs typeface="Arial" charset="0"/>
              </a:rPr>
              <a:t>parallel</a:t>
            </a:r>
            <a:r>
              <a:rPr lang="el-GR" dirty="0" smtClean="0">
                <a:latin typeface="Arial" charset="0"/>
                <a:cs typeface="Arial" charset="0"/>
              </a:rPr>
              <a:t> </a:t>
            </a:r>
            <a:r>
              <a:rPr lang="el-GR" dirty="0" err="1" smtClean="0">
                <a:latin typeface="Arial" charset="0"/>
                <a:cs typeface="Arial" charset="0"/>
              </a:rPr>
              <a:t>implementation</a:t>
            </a:r>
            <a:r>
              <a:rPr lang="el-GR" dirty="0" smtClean="0">
                <a:latin typeface="Arial" charset="0"/>
                <a:cs typeface="Arial" charset="0"/>
              </a:rPr>
              <a:t>) το καινούργιο ξεκινά να λειτουργεί, ενώ το παλαιό βρίσκεται ακόμη σε λειτουργία. Οι εργαζόμενοι είτε κάνουν τη δουλειά τους δύο φορές, μία φορά σε καθένα από τα συστήματα, είτε δύο διαφορετικές ομάδες διαχειρίζονται τις ίδιες διαδικασίες, μία ομάδα σε κάθε σύστημα. Ένα από τα πλεονεκτήματα αυτής της προσέγγισης είναι ότι, επειδή και τα δύο συστήματα επεξεργάζονται τις ίδιες περιπτώσεις, εφόσον το καινούργιο λειτουργεί σωστά, το αποτέλεσμα θα πρέπει να είναι το ίδιο. Παρ’ όλα αυτά, η παράλληλη υλοποίηση είναι εξαιρετικά </a:t>
            </a:r>
            <a:r>
              <a:rPr lang="el-GR" dirty="0" err="1" smtClean="0">
                <a:latin typeface="Arial" charset="0"/>
                <a:cs typeface="Arial" charset="0"/>
              </a:rPr>
              <a:t>κοστοβόρα</a:t>
            </a:r>
            <a:r>
              <a:rPr lang="el-GR" dirty="0" smtClean="0">
                <a:latin typeface="Arial" charset="0"/>
                <a:cs typeface="Arial" charset="0"/>
              </a:rPr>
              <a:t> και για το λόγο αυτόν εφαρμόζεται για μικρή χρονική περίοδο. </a:t>
            </a:r>
          </a:p>
          <a:p>
            <a:pPr>
              <a:spcBef>
                <a:spcPct val="0"/>
              </a:spcBef>
            </a:pPr>
            <a:endParaRPr lang="el-GR"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Κατά τη σταδιακή υλοποίηση (</a:t>
            </a:r>
            <a:r>
              <a:rPr lang="el-GR" dirty="0" err="1" smtClean="0">
                <a:latin typeface="Arial" charset="0"/>
                <a:cs typeface="Arial" charset="0"/>
              </a:rPr>
              <a:t>phased</a:t>
            </a:r>
            <a:r>
              <a:rPr lang="el-GR" dirty="0" smtClean="0">
                <a:latin typeface="Arial" charset="0"/>
                <a:cs typeface="Arial" charset="0"/>
              </a:rPr>
              <a:t> </a:t>
            </a:r>
            <a:r>
              <a:rPr lang="el-GR" dirty="0" err="1" smtClean="0">
                <a:latin typeface="Arial" charset="0"/>
                <a:cs typeface="Arial" charset="0"/>
              </a:rPr>
              <a:t>implementation</a:t>
            </a:r>
            <a:r>
              <a:rPr lang="el-GR" dirty="0" smtClean="0">
                <a:latin typeface="Arial" charset="0"/>
                <a:cs typeface="Arial" charset="0"/>
              </a:rPr>
              <a:t>) τα επιμέρους υποσυστήματα τίθενται σε λειτουργία σε φάσεις, και όχι ταυτόχρονα. </a:t>
            </a:r>
            <a:r>
              <a:rPr lang="el-GR" sz="1200" kern="1200" dirty="0" smtClean="0">
                <a:solidFill>
                  <a:schemeClr val="tx1"/>
                </a:solidFill>
                <a:latin typeface="+mn-lt"/>
                <a:ea typeface="+mn-ea"/>
                <a:cs typeface="+mn-cs"/>
              </a:rPr>
              <a:t>Στην περίπτωση αυτή, η ομάδα υλοποίησης και οι εκπαιδευτές μπορούν να εστιάσουν στην ομάδα ενός και μόνου τμήματος κάθε φορά, βοηθώντας τη να προσαρμοστεί στο καινούργιο λογισμικό, ενώ οι προγραμματιστές βρίσκονται σε εγρήγορση για την ύπαρξη τυχόν δυσλειτουργιών. Ένα μειονέκτημα είναι ότι τα υποσυστήματα του καινούργιου συστήματος μπορεί να είναι στενά διασυνδεδεμένα, με αποτέλεσμα η εφαρμογή του ενός χωρίς τα υπόλοιπα να δημιουργήσει κάποια σύγχυση και να απαιτεί τη δημιουργία προσωρινών </a:t>
            </a:r>
            <a:r>
              <a:rPr lang="el-GR" sz="1200" kern="1200" dirty="0" err="1" smtClean="0">
                <a:solidFill>
                  <a:schemeClr val="tx1"/>
                </a:solidFill>
                <a:latin typeface="+mn-lt"/>
                <a:ea typeface="+mn-ea"/>
                <a:cs typeface="+mn-cs"/>
              </a:rPr>
              <a:t>διεπαφών</a:t>
            </a:r>
            <a:r>
              <a:rPr lang="el-GR" sz="1200" kern="1200" dirty="0" smtClean="0">
                <a:solidFill>
                  <a:schemeClr val="tx1"/>
                </a:solidFill>
                <a:latin typeface="+mn-lt"/>
                <a:ea typeface="+mn-ea"/>
                <a:cs typeface="+mn-cs"/>
              </a:rPr>
              <a:t> με το παλαιό σύστημα. </a:t>
            </a:r>
            <a:endParaRPr lang="el-GR"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Στην περίπτωση της άμεσης υλοποίησης (</a:t>
            </a:r>
            <a:r>
              <a:rPr lang="el-GR" dirty="0" err="1" smtClean="0">
                <a:latin typeface="Arial" charset="0"/>
                <a:cs typeface="Arial" charset="0"/>
              </a:rPr>
              <a:t>direct</a:t>
            </a:r>
            <a:r>
              <a:rPr lang="el-GR" dirty="0" smtClean="0">
                <a:latin typeface="Arial" charset="0"/>
                <a:cs typeface="Arial" charset="0"/>
              </a:rPr>
              <a:t> </a:t>
            </a:r>
            <a:r>
              <a:rPr lang="el-GR" dirty="0" err="1" smtClean="0">
                <a:latin typeface="Arial" charset="0"/>
                <a:cs typeface="Arial" charset="0"/>
              </a:rPr>
              <a:t>implementation</a:t>
            </a:r>
            <a:r>
              <a:rPr lang="el-GR" dirty="0" smtClean="0">
                <a:latin typeface="Arial" charset="0"/>
                <a:cs typeface="Arial" charset="0"/>
              </a:rPr>
              <a:t>) το παλαιό σύστημα τίθεται εκτός λειτουργίας και όλα τα υποσυστήματα του καινούργιου εισάγονται σε μία και μοναδική, πολύ χαοτική ημερομηνία υλοποίησης, η οποία ορισμένες φορές αποκαλείται και «μεγάλη έκρηξη» («</a:t>
            </a:r>
            <a:r>
              <a:rPr lang="el-GR" dirty="0" err="1" smtClean="0">
                <a:latin typeface="Arial" charset="0"/>
                <a:cs typeface="Arial" charset="0"/>
              </a:rPr>
              <a:t>big</a:t>
            </a:r>
            <a:r>
              <a:rPr lang="el-GR" dirty="0" smtClean="0">
                <a:latin typeface="Arial" charset="0"/>
                <a:cs typeface="Arial" charset="0"/>
              </a:rPr>
              <a:t> </a:t>
            </a:r>
            <a:r>
              <a:rPr lang="el-GR" dirty="0" err="1" smtClean="0">
                <a:latin typeface="Arial" charset="0"/>
                <a:cs typeface="Arial" charset="0"/>
              </a:rPr>
              <a:t>bang</a:t>
            </a:r>
            <a:r>
              <a:rPr lang="el-GR" dirty="0" smtClean="0">
                <a:latin typeface="Arial" charset="0"/>
                <a:cs typeface="Arial" charset="0"/>
              </a:rPr>
              <a:t>» – ονομασία που προέρχεται από τον τρόπο με τον οποίο οι αστρονόμοι περιγράφουν την εκρηκτική προέλευση του σύμπαντος). </a:t>
            </a:r>
            <a:r>
              <a:rPr lang="el-GR" sz="1200" kern="1200" dirty="0" smtClean="0">
                <a:solidFill>
                  <a:schemeClr val="tx1"/>
                </a:solidFill>
                <a:latin typeface="+mn-lt"/>
                <a:ea typeface="+mn-ea"/>
                <a:cs typeface="+mn-cs"/>
              </a:rPr>
              <a:t>Ένα πολύ σημαντικό πλεονέκτημα της προσέγγισης αυτής είναι ότι δεν χρειάζονται όλες αυτές οι προσωρινές γέφυρες μεταξύ των παλαιών και των καινούργιων υποσυστημάτων, καθώς και το ότι όσων ατόμων οι ρόλοι εκτείνονται σε διάφορα υποσυστήματα δεν θα χρειαστεί να εκτελούν τις εργασίες τους σε περισσότερα του ενός συστημάτων. Η εν λόγω στρατηγική αποδίδει καλά στα μικρότερα συστήματα, ενώ μπορεί ουσιαστικά να αποτελεί τη μόνη λογική επιλογή. Οι κίνδυνοι όμως μπορεί να είναι μεγάλοι στην περίπτωση μεγάλης κλίμακας υλοποίησης πολύπλοκων συστημάτων, όπως τα </a:t>
            </a:r>
            <a:r>
              <a:rPr lang="en-US" sz="1200" kern="1200" dirty="0" smtClean="0">
                <a:solidFill>
                  <a:schemeClr val="tx1"/>
                </a:solidFill>
                <a:latin typeface="+mn-lt"/>
                <a:ea typeface="+mn-ea"/>
                <a:cs typeface="+mn-cs"/>
              </a:rPr>
              <a:t>ERP</a:t>
            </a:r>
            <a:r>
              <a:rPr lang="el-GR" sz="1200" kern="1200" dirty="0" smtClean="0">
                <a:solidFill>
                  <a:schemeClr val="tx1"/>
                </a:solidFill>
                <a:latin typeface="+mn-lt"/>
                <a:ea typeface="+mn-ea"/>
                <a:cs typeface="+mn-cs"/>
              </a:rPr>
              <a:t>, όπου εμπλέκονται χιλιάδες εργαζόμενοι. Αρκετά συχνά ο τύπος του συστήματος είναι αυτός που καθορίζει ποιο σχέδιο υλοποίησης είναι εφικτό να εφαρμοστεί. </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61E7E7-A0D4-4E5B-838E-CCD44E70D080}" type="slidenum">
              <a:rPr lang="en-US">
                <a:cs typeface="Arial" charset="0"/>
              </a:rPr>
              <a:pPr fontAlgn="base">
                <a:spcBef>
                  <a:spcPct val="0"/>
                </a:spcBef>
                <a:spcAft>
                  <a:spcPct val="0"/>
                </a:spcAft>
              </a:pPr>
              <a:t>11</a:t>
            </a:fld>
            <a:endParaRPr lang="en-US">
              <a:cs typeface="Arial" charset="0"/>
            </a:endParaRPr>
          </a:p>
        </p:txBody>
      </p:sp>
    </p:spTree>
    <p:extLst>
      <p:ext uri="{BB962C8B-B14F-4D97-AF65-F5344CB8AC3E}">
        <p14:creationId xmlns="" xmlns:p14="http://schemas.microsoft.com/office/powerpoint/2010/main" val="2262147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l-GR" sz="1200" kern="1200" dirty="0" smtClean="0">
                <a:solidFill>
                  <a:schemeClr val="tx1"/>
                </a:solidFill>
                <a:latin typeface="+mn-lt"/>
                <a:ea typeface="+mn-ea"/>
                <a:cs typeface="+mn-cs"/>
              </a:rPr>
              <a:t>Καθώς τα πράγματα μπαίνουν σε μια τάξη, το σύστημα εισέρχεται στη φάση συντήρησης, κατά τη διάρκεια της οποίας η βοήθεια στους χρήστες προσφέρεται από το ήδη υπάρχον προσωπικό του γραφείου υποστήριξης. </a:t>
            </a:r>
            <a:r>
              <a:rPr lang="el-GR" b="0" dirty="0" smtClean="0">
                <a:latin typeface="Arial" charset="0"/>
                <a:cs typeface="Arial" charset="0"/>
              </a:rPr>
              <a:t>Παρά ταύτα, το γεγονός ότι το σύστημα εισέρχεται στη φάση συντήρησης δε σημαίνει ότι δε συντελούνται αλλαγές σε αυτό. Τα πληροφοριακά συστήματα στην πλειονότητά τους συνεχίζουν να εξελίσσονται, να υπόκεινται σε διορθώσεις σφαλμάτων και να ανταποκρίνονται στις συνεχώς μεταβαλλόμενες συνθήκες.</a:t>
            </a:r>
            <a:endParaRPr lang="en-US" b="0" dirty="0" smtClean="0">
              <a:latin typeface="Arial" charset="0"/>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l-GR"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l-GR" sz="1200" kern="1200" dirty="0" smtClean="0">
                <a:solidFill>
                  <a:schemeClr val="tx1"/>
                </a:solidFill>
                <a:latin typeface="+mn-lt"/>
                <a:ea typeface="+mn-ea"/>
                <a:cs typeface="+mn-cs"/>
              </a:rPr>
              <a:t>Οι περιπτώσεις δοκιμής που χρησιμοποιούνται για να βρει το σύστημα τη «φόρμα» του καλύπτουν μόνο ένα ελάχιστο μέρος από όλα τα γεγονότα και τους συνδυασμούς που πιθανόν να προκύψουν. Μόλις το σύστημα τεθεί σε πλήρη λειτουργία, οι χρήστες εισάγουν περισσότερες περιπτώσεις και τότε έρχονται στην επιφάνεια διάφορα σφάλματα. Σφάλματα ανακύπτουν επίσης διότι οι τεχνολογίες που περιβάλλουν το σύστημα εξελίσσονται. Η συντήρηση περιλαμβάνει όλες τις εργασίες που χρειάζεται να γίνουν προκειμένου να υποστηριχθούν οι συνεχώς μεταβαλλόμενες επιχειρησιακές απαιτήσεις. Η συντήρηση των συστημάτων επηρεάζεται και από τις αλλαγές στους κανονισμούς που θεσπίζει το κράτος. Τα περισσότερα συστήματα βρίσκονται σε μια συνεχή πορεία εξέλιξης, με την προσθήκη νέων λειτουργικών χαρακτηριστικών και τη διενέργεια βελτιώσεων, μετά την αρχική εισαγωγή τους. Προκειμένου να διαχειριστούν όλες τις διορθώσεις σφαλμάτων και τα αιτήματα μετατροπών (</a:t>
            </a:r>
            <a:r>
              <a:rPr lang="el-GR" sz="1200" kern="1200" dirty="0" err="1" smtClean="0">
                <a:solidFill>
                  <a:schemeClr val="tx1"/>
                </a:solidFill>
                <a:latin typeface="+mn-lt"/>
                <a:ea typeface="+mn-ea"/>
                <a:cs typeface="+mn-cs"/>
              </a:rPr>
              <a:t>change</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requests</a:t>
            </a:r>
            <a:r>
              <a:rPr lang="el-GR" sz="1200" kern="1200" dirty="0" smtClean="0">
                <a:solidFill>
                  <a:schemeClr val="tx1"/>
                </a:solidFill>
                <a:latin typeface="+mn-lt"/>
                <a:ea typeface="+mn-ea"/>
                <a:cs typeface="+mn-cs"/>
              </a:rPr>
              <a:t>), οι οργανισμοί εισάγουν μια διαδικασία ελέγχου αλλαγών (</a:t>
            </a:r>
            <a:r>
              <a:rPr lang="el-GR" sz="1200" kern="1200" dirty="0" err="1" smtClean="0">
                <a:solidFill>
                  <a:schemeClr val="tx1"/>
                </a:solidFill>
                <a:latin typeface="+mn-lt"/>
                <a:ea typeface="+mn-ea"/>
                <a:cs typeface="+mn-cs"/>
              </a:rPr>
              <a:t>change</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control</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process</a:t>
            </a:r>
            <a:r>
              <a:rPr lang="el-GR" sz="1200" kern="1200" dirty="0" smtClean="0">
                <a:solidFill>
                  <a:schemeClr val="tx1"/>
                </a:solidFill>
                <a:latin typeface="+mn-lt"/>
                <a:ea typeface="+mn-ea"/>
                <a:cs typeface="+mn-cs"/>
              </a:rPr>
              <a:t>).</a:t>
            </a:r>
          </a:p>
          <a:p>
            <a:r>
              <a:rPr lang="el-GR" sz="1200" kern="1200" dirty="0" smtClean="0">
                <a:solidFill>
                  <a:schemeClr val="tx1"/>
                </a:solidFill>
                <a:latin typeface="+mn-lt"/>
                <a:ea typeface="+mn-ea"/>
                <a:cs typeface="+mn-cs"/>
              </a:rPr>
              <a:t> </a:t>
            </a:r>
          </a:p>
          <a:p>
            <a:pPr>
              <a:spcBef>
                <a:spcPct val="0"/>
              </a:spcBef>
            </a:pPr>
            <a:r>
              <a:rPr lang="el-GR" dirty="0" smtClean="0">
                <a:latin typeface="Arial" charset="0"/>
                <a:cs typeface="Arial" charset="0"/>
              </a:rPr>
              <a:t>Σε αντίθεση με τον μηχανολογικό εξοπλισμό, το λογισμικό δεν φθείρεται από τη χρήση. Παρά ταύτα, και τα πληροφοριακά συστήματα γερνούν και τελικά χρειάζονται αντικατάσταση. Με το πέρασμα του χρόνου, το βάρος της συντήρησης ενός συστήματος μπορεί να γίνει πολύ μεγάλο. Όλες οι αλλαγές συσσωρεύονται μέσα στον κώδικα, καθώς προστίθενται ενημερώσεις (</a:t>
            </a:r>
            <a:r>
              <a:rPr lang="el-GR" dirty="0" err="1" smtClean="0">
                <a:latin typeface="Arial" charset="0"/>
                <a:cs typeface="Arial" charset="0"/>
              </a:rPr>
              <a:t>patches</a:t>
            </a:r>
            <a:r>
              <a:rPr lang="el-GR" dirty="0" smtClean="0">
                <a:latin typeface="Arial" charset="0"/>
                <a:cs typeface="Arial" charset="0"/>
              </a:rPr>
              <a:t>) και εναλλακτικοί τρόποι αντιμετώπισης των προβλημάτων, που κάνουν αυτό που ξεκίνησε ως ένα καλογυμνασμένο και κομψό άλογο κούρσας έναν βραδυκίνητο γίγαντα. Τα έργα συντήρησης που είναι απαραίτητα ώστε να παραμένει το σύστημα ασφαλές και ενημερωμένο, ενσωματώνοντας τις τελευταίες εκδόσεις της υποκείμενης τεχνολογίας, συχνά παραμελούνται, καθώς οι επιχειρησιακές μονάδες αφιερώνουν τους διαθέσιμους πόρους σε νέα λειτουργικά χαρακτηριστικά ικανά να προσδώσουν ανταγωνιστικό πλεονέκτημα. </a:t>
            </a:r>
            <a:r>
              <a:rPr lang="el-GR" sz="1200" kern="1200" dirty="0" smtClean="0">
                <a:solidFill>
                  <a:schemeClr val="tx1"/>
                </a:solidFill>
                <a:latin typeface="+mn-lt"/>
                <a:ea typeface="+mn-ea"/>
                <a:cs typeface="+mn-cs"/>
              </a:rPr>
              <a:t>Σταδιακά, τα συστήματα όχι μόνο γίνονται όλο και δυσκολότερα προσαρμόσιμα στις μεταβαλλόμενες επιχειρησιακές ανάγκες, αλλά και πιθανόν ενέχουν κινδύνους καταστροφικής βλάβης.</a:t>
            </a:r>
            <a:endParaRPr lang="el-GR" dirty="0" smtClean="0">
              <a:latin typeface="Arial" charset="0"/>
              <a:cs typeface="Arial" charset="0"/>
            </a:endParaRP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B6BB94-E3BC-4C23-9109-E4BCF7D46229}" type="slidenum">
              <a:rPr lang="en-US">
                <a:cs typeface="Arial" charset="0"/>
              </a:rPr>
              <a:pPr fontAlgn="base">
                <a:spcBef>
                  <a:spcPct val="0"/>
                </a:spcBef>
                <a:spcAft>
                  <a:spcPct val="0"/>
                </a:spcAft>
              </a:pPr>
              <a:t>12</a:t>
            </a:fld>
            <a:endParaRPr lang="en-US">
              <a:cs typeface="Arial" charset="0"/>
            </a:endParaRPr>
          </a:p>
        </p:txBody>
      </p:sp>
    </p:spTree>
    <p:extLst>
      <p:ext uri="{BB962C8B-B14F-4D97-AF65-F5344CB8AC3E}">
        <p14:creationId xmlns="" xmlns:p14="http://schemas.microsoft.com/office/powerpoint/2010/main" val="81962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a:spcBef>
                <a:spcPct val="0"/>
              </a:spcBef>
            </a:pPr>
            <a:r>
              <a:rPr lang="el-GR" sz="1200" kern="1200" dirty="0" smtClean="0">
                <a:solidFill>
                  <a:schemeClr val="tx1"/>
                </a:solidFill>
                <a:latin typeface="+mn-lt"/>
                <a:ea typeface="+mn-ea"/>
                <a:cs typeface="+mn-cs"/>
              </a:rPr>
              <a:t>Τα έργα ανάπτυξης λογισμικού στην πραγματικότητα μπορεί να παρεκκλίνουν από αυτή την απλή βήμα προς βήμα προσέγγιση, υιοθετώντας εναλλακτικές μεθόδους ανάπτυξης. </a:t>
            </a:r>
            <a:r>
              <a:rPr lang="el-GR" dirty="0" smtClean="0">
                <a:latin typeface="Arial" charset="0"/>
                <a:cs typeface="Arial" charset="0"/>
              </a:rPr>
              <a:t>Στη μέθοδο του καταρράκτη (</a:t>
            </a:r>
            <a:r>
              <a:rPr lang="el-GR" dirty="0" err="1" smtClean="0">
                <a:latin typeface="Arial" charset="0"/>
                <a:cs typeface="Arial" charset="0"/>
              </a:rPr>
              <a:t>waterfall</a:t>
            </a:r>
            <a:r>
              <a:rPr lang="el-GR" dirty="0" smtClean="0">
                <a:latin typeface="Arial" charset="0"/>
                <a:cs typeface="Arial" charset="0"/>
              </a:rPr>
              <a:t> </a:t>
            </a:r>
            <a:r>
              <a:rPr lang="el-GR" dirty="0" err="1" smtClean="0">
                <a:latin typeface="Arial" charset="0"/>
                <a:cs typeface="Arial" charset="0"/>
              </a:rPr>
              <a:t>method</a:t>
            </a:r>
            <a:r>
              <a:rPr lang="el-GR" dirty="0" smtClean="0">
                <a:latin typeface="Arial" charset="0"/>
                <a:cs typeface="Arial" charset="0"/>
              </a:rPr>
              <a:t>), οι εργασίες που εντάσσονται στο πλαίσιο του κύκλου ζωής ανάπτυξης συστημάτων εκτελούνται διαδοχικά, με την κάθε εργασία να ξεκινά μόνο εφόσον έχει ολοκληρωθεί η προηγούμενη. </a:t>
            </a:r>
            <a:r>
              <a:rPr lang="el-GR" sz="1200" kern="1200" dirty="0" smtClean="0">
                <a:solidFill>
                  <a:schemeClr val="tx1"/>
                </a:solidFill>
                <a:latin typeface="+mn-lt"/>
                <a:ea typeface="+mn-ea"/>
                <a:cs typeface="+mn-cs"/>
              </a:rPr>
              <a:t>Σε θεωρητικό επίπεδο, η σταδιακή εξέλιξη συνεχίζεται από τη μία εργασία στην επόμενη. Πρακτικά, όμως, οι απαιτήσεις αλλάζουν ενώ έχουν ήδη ξεκινήσει κάποια επόμενα στάδια, αναγκάζοντας τον καταρράκτη να αλλάξει φορά ροής. Αν και η μέθοδος του καταρράκτη εφαρμόζεται εδώ και δεκαετίες, τα ποσοστά επιτυχίας της είναι συχνά αρκετά απογοητευτικά, κυρίως διότι τα μεγάλα έργα κάνουν πολύ καιρό να ολοκληρωθούν. </a:t>
            </a:r>
          </a:p>
          <a:p>
            <a:pPr>
              <a:spcBef>
                <a:spcPct val="0"/>
              </a:spcBef>
            </a:pPr>
            <a:endParaRPr lang="en-US" dirty="0" smtClean="0">
              <a:latin typeface="Arial" charset="0"/>
              <a:cs typeface="Arial" charset="0"/>
            </a:endParaRPr>
          </a:p>
          <a:p>
            <a:pPr>
              <a:spcBef>
                <a:spcPct val="0"/>
              </a:spcBef>
            </a:pPr>
            <a:r>
              <a:rPr lang="el-GR" dirty="0" smtClean="0">
                <a:latin typeface="Arial" charset="0"/>
                <a:cs typeface="Arial" charset="0"/>
              </a:rPr>
              <a:t>Οι επαναληπτικές μέθοδοι (</a:t>
            </a:r>
            <a:r>
              <a:rPr lang="el-GR" dirty="0" err="1" smtClean="0">
                <a:latin typeface="Arial" charset="0"/>
                <a:cs typeface="Arial" charset="0"/>
              </a:rPr>
              <a:t>iterative</a:t>
            </a:r>
            <a:r>
              <a:rPr lang="el-GR" dirty="0" smtClean="0">
                <a:latin typeface="Arial" charset="0"/>
                <a:cs typeface="Arial" charset="0"/>
              </a:rPr>
              <a:t> </a:t>
            </a:r>
            <a:r>
              <a:rPr lang="el-GR" dirty="0" err="1" smtClean="0">
                <a:latin typeface="Arial" charset="0"/>
                <a:cs typeface="Arial" charset="0"/>
              </a:rPr>
              <a:t>methods</a:t>
            </a:r>
            <a:r>
              <a:rPr lang="el-GR" dirty="0" smtClean="0">
                <a:latin typeface="Arial" charset="0"/>
                <a:cs typeface="Arial" charset="0"/>
              </a:rPr>
              <a:t>) συμπιέζουν τον χρονικό ορίζοντα ανάπτυξης του λογισμικού, μερικώς με στόχο τη μείωση της επίδρασης των μεταβαλλόμενων επιχειρησιακών αναγκών και των επαναληπτικών εργασιών που αυτές συνεπάγονται. Οι μέθοδοι αυτές εστιάζουν στον διαθέσιμο χρόνο μέχρι την επόμενη έκδοση, ή επανάληψη (</a:t>
            </a:r>
            <a:r>
              <a:rPr lang="el-GR" dirty="0" err="1" smtClean="0">
                <a:latin typeface="Arial" charset="0"/>
                <a:cs typeface="Arial" charset="0"/>
              </a:rPr>
              <a:t>iteration</a:t>
            </a:r>
            <a:r>
              <a:rPr lang="el-GR" dirty="0" smtClean="0">
                <a:latin typeface="Arial" charset="0"/>
                <a:cs typeface="Arial" charset="0"/>
              </a:rPr>
              <a:t>), ενώ η ομάδα ανάπτυξης καθορίζει πόσες από τις απαιτήσεις θα μπορούν να παραδοθούν σε αυτό το χρονικό πλαίσιο. Ενώ στη μέθοδο του καταρράκτη ο χρόνος και οι πόροι που θα χρειαστούν υπολογίζονται βάσει της ανάλυσης των απαιτήσεων, στις επαναληπτικές μεθόδους συμβαίνει το αντίστροφο. Με δεδομένο τον διαθέσιμο χρόνο και προσωπικό, εξετάζεται το ποια λειτουργικά χαρακτηριστικά θα μπορούσαν να παραδοθούν. Αν και οι επαναληπτικές μέθοδοι ποικίλλουν μεταξύ τους, στην πλειονότητά τους ενσωματώνουν τις εργασίες του κύκλου ζωής ανάπτυξης συστημάτων, οι οποίες όμως εκτελούνται σε γρήγορο ρυθμό και μάλιστα επικαλύπτονται. </a:t>
            </a:r>
          </a:p>
          <a:p>
            <a:pPr>
              <a:spcBef>
                <a:spcPct val="0"/>
              </a:spcBef>
            </a:pP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Οι μέθοδοι ευέλικτης ανάπτυξης λογισμικού (</a:t>
            </a:r>
            <a:r>
              <a:rPr lang="el-GR" dirty="0" err="1" smtClean="0">
                <a:latin typeface="Arial" charset="0"/>
                <a:cs typeface="Arial" charset="0"/>
              </a:rPr>
              <a:t>agile</a:t>
            </a:r>
            <a:r>
              <a:rPr lang="el-GR" dirty="0" smtClean="0">
                <a:latin typeface="Arial" charset="0"/>
                <a:cs typeface="Arial" charset="0"/>
              </a:rPr>
              <a:t> </a:t>
            </a:r>
            <a:r>
              <a:rPr lang="el-GR" dirty="0" err="1" smtClean="0">
                <a:latin typeface="Arial" charset="0"/>
                <a:cs typeface="Arial" charset="0"/>
              </a:rPr>
              <a:t>software</a:t>
            </a:r>
            <a:r>
              <a:rPr lang="el-GR" dirty="0" smtClean="0">
                <a:latin typeface="Arial" charset="0"/>
                <a:cs typeface="Arial" charset="0"/>
              </a:rPr>
              <a:t> </a:t>
            </a:r>
            <a:r>
              <a:rPr lang="el-GR" dirty="0" err="1" smtClean="0">
                <a:latin typeface="Arial" charset="0"/>
                <a:cs typeface="Arial" charset="0"/>
              </a:rPr>
              <a:t>development</a:t>
            </a:r>
            <a:r>
              <a:rPr lang="el-GR" dirty="0" smtClean="0">
                <a:latin typeface="Arial" charset="0"/>
                <a:cs typeface="Arial" charset="0"/>
              </a:rPr>
              <a:t>) ακολουθούν μια λιγότερο δομημένη προσέγγιση, στην οποία οι εργασίες δεν διαδέχονται η μία την άλλη, βάσει του κύκλου ζωής ανάπτυξης συστημάτων. Αντίθετα, πολλές από τις εργασίες εκτελούνται ταυτόχρονα. </a:t>
            </a:r>
            <a:endParaRPr lang="en-US" dirty="0" smtClean="0">
              <a:latin typeface="Arial" charset="0"/>
              <a:cs typeface="Arial" charset="0"/>
            </a:endParaRPr>
          </a:p>
          <a:p>
            <a:pPr>
              <a:spcBef>
                <a:spcPct val="0"/>
              </a:spcBef>
            </a:pPr>
            <a:endParaRPr lang="en-US" dirty="0" smtClean="0">
              <a:latin typeface="Arial" charset="0"/>
              <a:cs typeface="Arial" charset="0"/>
            </a:endParaRPr>
          </a:p>
          <a:p>
            <a:pPr>
              <a:spcBef>
                <a:spcPct val="0"/>
              </a:spcBef>
            </a:pPr>
            <a:endParaRPr lang="en-US" dirty="0" smtClean="0">
              <a:latin typeface="Arial" charset="0"/>
              <a:cs typeface="Arial" charset="0"/>
            </a:endParaRP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898757-6D10-46AA-BA46-FA3467F76233}" type="slidenum">
              <a:rPr lang="en-US">
                <a:cs typeface="Arial" charset="0"/>
              </a:rPr>
              <a:pPr fontAlgn="base">
                <a:spcBef>
                  <a:spcPct val="0"/>
                </a:spcBef>
                <a:spcAft>
                  <a:spcPct val="0"/>
                </a:spcAft>
              </a:pPr>
              <a:t>13</a:t>
            </a:fld>
            <a:endParaRPr lang="en-US">
              <a:cs typeface="Arial" charset="0"/>
            </a:endParaRPr>
          </a:p>
        </p:txBody>
      </p:sp>
    </p:spTree>
    <p:extLst>
      <p:ext uri="{BB962C8B-B14F-4D97-AF65-F5344CB8AC3E}">
        <p14:creationId xmlns="" xmlns:p14="http://schemas.microsoft.com/office/powerpoint/2010/main" val="1542947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Η μέθοδος </a:t>
            </a:r>
            <a:r>
              <a:rPr lang="en-US" sz="1200" kern="1200" dirty="0" smtClean="0">
                <a:solidFill>
                  <a:schemeClr val="tx1"/>
                </a:solidFill>
                <a:latin typeface="+mn-lt"/>
                <a:ea typeface="+mn-ea"/>
                <a:cs typeface="+mn-cs"/>
              </a:rPr>
              <a:t>Scrum </a:t>
            </a:r>
            <a:r>
              <a:rPr lang="el-GR" sz="1200" kern="1200" dirty="0" smtClean="0">
                <a:solidFill>
                  <a:schemeClr val="tx1"/>
                </a:solidFill>
                <a:latin typeface="+mn-lt"/>
                <a:ea typeface="+mn-ea"/>
                <a:cs typeface="+mn-cs"/>
              </a:rPr>
              <a:t>προσφέρει ένα πλαίσιο ανάπτυξης λογισμικού, το οποίο βασίζεται σε σφιχτοδεμένες, συνεκτικές ομάδες, καθεμιά εκ των οποίων εκτελεί έναν επαναληπτικό κύκλο ανάπτυξης (</a:t>
            </a:r>
            <a:r>
              <a:rPr lang="en-US" sz="1200" kern="1200" dirty="0" smtClean="0">
                <a:solidFill>
                  <a:schemeClr val="tx1"/>
                </a:solidFill>
                <a:latin typeface="+mn-lt"/>
                <a:ea typeface="+mn-ea"/>
                <a:cs typeface="+mn-cs"/>
              </a:rPr>
              <a:t>sprint</a:t>
            </a:r>
            <a:r>
              <a:rPr lang="el-GR" sz="1200" kern="1200" dirty="0" smtClean="0">
                <a:solidFill>
                  <a:schemeClr val="tx1"/>
                </a:solidFill>
                <a:latin typeface="+mn-lt"/>
                <a:ea typeface="+mn-ea"/>
                <a:cs typeface="+mn-cs"/>
              </a:rPr>
              <a:t>), διάρκειας δύο έως τεσσάρων εβδομάδων. Ο εκπρόσωπος του πελάτη στην ομάδα αποκαλείται «ιδιοκτήτης του προϊόντος» (</a:t>
            </a:r>
            <a:r>
              <a:rPr lang="en-US" sz="1200" kern="1200" dirty="0" smtClean="0">
                <a:solidFill>
                  <a:schemeClr val="tx1"/>
                </a:solidFill>
                <a:latin typeface="+mn-lt"/>
                <a:ea typeface="+mn-ea"/>
                <a:cs typeface="+mn-cs"/>
              </a:rPr>
              <a:t>product owner</a:t>
            </a:r>
            <a:r>
              <a:rPr lang="el-GR" sz="1200" kern="1200" dirty="0" smtClean="0">
                <a:solidFill>
                  <a:schemeClr val="tx1"/>
                </a:solidFill>
                <a:latin typeface="+mn-lt"/>
                <a:ea typeface="+mn-ea"/>
                <a:cs typeface="+mn-cs"/>
              </a:rPr>
              <a:t>), ο οποίος διασφαλίζει ότι το έργο προσδίδει αξία στην επιχείρηση. Στην αρχή του επαναληπτικού κύκλου, ο ιδιοκτήτης του έργου περιγράφει και ιεραρχεί τις ανεκτέλεστες απαιτήσεις (</a:t>
            </a:r>
            <a:r>
              <a:rPr lang="en-US" sz="1200" kern="1200" dirty="0" smtClean="0">
                <a:solidFill>
                  <a:schemeClr val="tx1"/>
                </a:solidFill>
                <a:latin typeface="+mn-lt"/>
                <a:ea typeface="+mn-ea"/>
                <a:cs typeface="+mn-cs"/>
              </a:rPr>
              <a:t>backlog requirements</a:t>
            </a:r>
            <a:r>
              <a:rPr lang="el-GR" sz="1200" kern="1200" dirty="0" smtClean="0">
                <a:solidFill>
                  <a:schemeClr val="tx1"/>
                </a:solidFill>
                <a:latin typeface="+mn-lt"/>
                <a:ea typeface="+mn-ea"/>
                <a:cs typeface="+mn-cs"/>
              </a:rPr>
              <a:t>) του λογισμικού και η ομάδα αποφασίζει ποιες από αυτές είναι εφικτό να γίνουν στη διάρκεια του επόμενου επαναληπτικού κύκλου. Μόλις η ομάδα οριστικοποιήσει τις απαιτήσεις, αυτές </a:t>
            </a:r>
            <a:r>
              <a:rPr lang="el-GR" sz="1200" kern="1200" dirty="0" err="1" smtClean="0">
                <a:solidFill>
                  <a:schemeClr val="tx1"/>
                </a:solidFill>
                <a:latin typeface="+mn-lt"/>
                <a:ea typeface="+mn-ea"/>
                <a:cs typeface="+mn-cs"/>
              </a:rPr>
              <a:t>χρονοπογραμματίζονται</a:t>
            </a:r>
            <a:r>
              <a:rPr lang="el-GR" sz="1200" kern="1200" dirty="0" smtClean="0">
                <a:solidFill>
                  <a:schemeClr val="tx1"/>
                </a:solidFill>
                <a:latin typeface="+mn-lt"/>
                <a:ea typeface="+mn-ea"/>
                <a:cs typeface="+mn-cs"/>
              </a:rPr>
              <a:t> βάσει της διάρκειας του επόμενου επαναληπτικού κύκλου, ώστε η ομάδα να ξεκινήσει άμεσα τις εργασίες της. Στόχος είναι να δημιουργηθεί ένα λογισμικό το οποίο να μπορεί να χρησιμοποιηθεί και να ενσωματώνει καινούργια λειτουργικά χαρακτηριστικά στο τέλος κάθε επαναληπτικού κύκλου.</a:t>
            </a:r>
          </a:p>
          <a:p>
            <a:pPr>
              <a:spcBef>
                <a:spcPct val="0"/>
              </a:spcBef>
            </a:pP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Ο ακραίος προγραμματισμός (</a:t>
            </a:r>
            <a:r>
              <a:rPr lang="el-GR" dirty="0" err="1" smtClean="0">
                <a:latin typeface="Arial" charset="0"/>
                <a:cs typeface="Arial" charset="0"/>
              </a:rPr>
              <a:t>extreme</a:t>
            </a:r>
            <a:r>
              <a:rPr lang="el-GR" dirty="0" smtClean="0">
                <a:latin typeface="Arial" charset="0"/>
                <a:cs typeface="Arial" charset="0"/>
              </a:rPr>
              <a:t> </a:t>
            </a:r>
            <a:r>
              <a:rPr lang="el-GR" dirty="0" err="1" smtClean="0">
                <a:latin typeface="Arial" charset="0"/>
                <a:cs typeface="Arial" charset="0"/>
              </a:rPr>
              <a:t>programming</a:t>
            </a:r>
            <a:r>
              <a:rPr lang="el-GR" dirty="0" smtClean="0">
                <a:latin typeface="Arial" charset="0"/>
                <a:cs typeface="Arial" charset="0"/>
              </a:rPr>
              <a:t> – XP) είναι μια ακόμα ευέλικτη μέθοδος που βασίζεται στις ομάδες και εστιάζει στη συχνή έκδοση εφαρμόσιμου λογισμικού και στα χρονικά πλαίσια ανάπτυξης. Η συγκεκριμένη προσέγγιση δίνει έμφαση σε τέσσερις θεμελιώδεις αρχές: την κωδικοποίηση (</a:t>
            </a:r>
            <a:r>
              <a:rPr lang="el-GR" dirty="0" err="1" smtClean="0">
                <a:latin typeface="Arial" charset="0"/>
                <a:cs typeface="Arial" charset="0"/>
              </a:rPr>
              <a:t>coding</a:t>
            </a:r>
            <a:r>
              <a:rPr lang="el-GR" dirty="0" smtClean="0">
                <a:latin typeface="Arial" charset="0"/>
                <a:cs typeface="Arial" charset="0"/>
              </a:rPr>
              <a:t>), τον έλεγχο (</a:t>
            </a:r>
            <a:r>
              <a:rPr lang="el-GR" dirty="0" err="1" smtClean="0">
                <a:latin typeface="Arial" charset="0"/>
                <a:cs typeface="Arial" charset="0"/>
              </a:rPr>
              <a:t>testing</a:t>
            </a:r>
            <a:r>
              <a:rPr lang="el-GR" dirty="0" smtClean="0">
                <a:latin typeface="Arial" charset="0"/>
                <a:cs typeface="Arial" charset="0"/>
              </a:rPr>
              <a:t>), την ενεργή ακρόαση (</a:t>
            </a:r>
            <a:r>
              <a:rPr lang="el-GR" dirty="0" err="1" smtClean="0">
                <a:latin typeface="Arial" charset="0"/>
                <a:cs typeface="Arial" charset="0"/>
              </a:rPr>
              <a:t>listening</a:t>
            </a:r>
            <a:r>
              <a:rPr lang="el-GR" dirty="0" smtClean="0">
                <a:latin typeface="Arial" charset="0"/>
                <a:cs typeface="Arial" charset="0"/>
              </a:rPr>
              <a:t>) και το σχεδιασμό (</a:t>
            </a:r>
            <a:r>
              <a:rPr lang="el-GR" dirty="0" err="1" smtClean="0">
                <a:latin typeface="Arial" charset="0"/>
                <a:cs typeface="Arial" charset="0"/>
              </a:rPr>
              <a:t>designing</a:t>
            </a:r>
            <a:r>
              <a:rPr lang="el-GR" dirty="0" smtClean="0">
                <a:latin typeface="Arial" charset="0"/>
                <a:cs typeface="Arial" charset="0"/>
              </a:rPr>
              <a:t>). </a:t>
            </a:r>
            <a:r>
              <a:rPr lang="el-GR" sz="1200" kern="1200" dirty="0" smtClean="0">
                <a:solidFill>
                  <a:schemeClr val="tx1"/>
                </a:solidFill>
                <a:latin typeface="+mn-lt"/>
                <a:ea typeface="+mn-ea"/>
                <a:cs typeface="+mn-cs"/>
              </a:rPr>
              <a:t>Ένα από τα χαρακτηριστικά που κάνουν τον ακραίο προγραμματισμό να ξεχωρίζει είναι το ότι οι προγραμματιστές εργάζονται σε ζεύγη, αξιολογώντας ο ένας τη δουλειά του άλλου, παρέχοντας ανατροφοδότηση και διενεργώντας ελέγχους στον κώδικα καθώς γράφεται. Ένα ακόμα σημαντικό χαρακτηριστικό είναι η μεγάλη έμφαση του ακραίου προγραμματισμού στους ελέγχους. Μάλιστα, ένας από τους λόγους για τους οποίους δημιουργήθηκε η μέθοδος αυτή ήταν για να βελτιωθεί η ποιότητα του λογισμικού. </a:t>
            </a:r>
            <a:endParaRPr lang="en-US" dirty="0" smtClean="0">
              <a:latin typeface="Arial" charset="0"/>
              <a:cs typeface="Arial" charset="0"/>
            </a:endParaRP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272B77-BAF1-45C2-A65B-9B63CD92E950}" type="slidenum">
              <a:rPr lang="en-US">
                <a:cs typeface="Arial" charset="0"/>
              </a:rPr>
              <a:pPr fontAlgn="base">
                <a:spcBef>
                  <a:spcPct val="0"/>
                </a:spcBef>
                <a:spcAft>
                  <a:spcPct val="0"/>
                </a:spcAft>
              </a:pPr>
              <a:t>14</a:t>
            </a:fld>
            <a:endParaRPr lang="en-US">
              <a:cs typeface="Arial" charset="0"/>
            </a:endParaRPr>
          </a:p>
        </p:txBody>
      </p:sp>
    </p:spTree>
    <p:extLst>
      <p:ext uri="{BB962C8B-B14F-4D97-AF65-F5344CB8AC3E}">
        <p14:creationId xmlns="" xmlns:p14="http://schemas.microsoft.com/office/powerpoint/2010/main" val="3220925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sz="1200" kern="1200" dirty="0" smtClean="0">
                <a:solidFill>
                  <a:schemeClr val="tx1"/>
                </a:solidFill>
                <a:latin typeface="+mn-lt"/>
                <a:ea typeface="+mn-ea"/>
                <a:cs typeface="+mn-cs"/>
              </a:rPr>
              <a:t>Πρωτίστως, η επιλογή της προσέγγισης ανάπτυξης εξαρτάται σε μεγάλο βαθμό από το είδος του έργου. Για παράδειγμα, μια επαναληπτική προσέγγιση θα έχει καλή απόδοση σε έργα στα οποία τόσο οι απαιτήσεις όσο και οι ενεργοποιήσεις μπορούν να εισαχθούν σε διακριτές φάσεις. Η επιλογή επηρεάζεται επίσης και από τη σαφήνεια των απαιτήσεων. Η μέθοδος του καταρράκτη μπορεί να χρησιμοποιηθεί όταν οι απαιτήσεις είναι ξεκάθαρες και σταθερές και υπάρχει δυνατότητα να προσδιοριστούν εκ των προτέρων. Όταν όμως οι τελικοί χρήστες δεν είναι σίγουροι για το τι ακριβώς θέλουν ή η επιχείρηση υπόκειται σε ταχείες αλλαγές, η ευέλικτη προσέγγιση μπορεί κάλλιστα να αποτελεί τη βέλτιστη λύση.</a:t>
            </a:r>
          </a:p>
          <a:p>
            <a:pPr>
              <a:spcBef>
                <a:spcPct val="0"/>
              </a:spcBef>
            </a:pP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Η </a:t>
            </a:r>
            <a:r>
              <a:rPr lang="el-GR" sz="1200" kern="1200" dirty="0" err="1" smtClean="0">
                <a:solidFill>
                  <a:schemeClr val="tx1"/>
                </a:solidFill>
                <a:latin typeface="+mn-lt"/>
                <a:ea typeface="+mn-ea"/>
                <a:cs typeface="+mn-cs"/>
              </a:rPr>
              <a:t>οργανωσιακή</a:t>
            </a:r>
            <a:r>
              <a:rPr lang="el-GR" sz="1200" kern="1200" dirty="0" smtClean="0">
                <a:solidFill>
                  <a:schemeClr val="tx1"/>
                </a:solidFill>
                <a:latin typeface="+mn-lt"/>
                <a:ea typeface="+mn-ea"/>
                <a:cs typeface="+mn-cs"/>
              </a:rPr>
              <a:t> κουλτούρα αποτελεί έναν ακόμα σημαντικό παράγοντα. Το πέρασμα στην προσέγγιση της ευέλικτης ανάπτυξης συνεπάγεται μια πολιτισμική αλλαγή που συνίσταται στο πέρασμα από τη νοοτροπία του «εγώ» σε αυτήν του «εμείς.» Επειδή η μέθοδος του καταρράκτη βασίζεται σε διαδοχικές εργασίες, οι προγραμματιστές που ολοκληρώνουν τη δική τους ανάθεση εγκαίρως θεωρούν τους εαυτούς τους επιτυχημένους, ακόμα και στις περιπτώσεις που το έργο στο σύνολό του καθυστερεί σημαντικά. Στον αντίποδα, οι ευέλικτες ομάδες είναι συλλογικά </a:t>
            </a:r>
            <a:r>
              <a:rPr lang="el-GR" sz="1200" kern="1200" dirty="0" err="1" smtClean="0">
                <a:solidFill>
                  <a:schemeClr val="tx1"/>
                </a:solidFill>
                <a:latin typeface="+mn-lt"/>
                <a:ea typeface="+mn-ea"/>
                <a:cs typeface="+mn-cs"/>
              </a:rPr>
              <a:t>υπόλογες</a:t>
            </a:r>
            <a:r>
              <a:rPr lang="el-GR" sz="1200" kern="1200" dirty="0" smtClean="0">
                <a:solidFill>
                  <a:schemeClr val="tx1"/>
                </a:solidFill>
                <a:latin typeface="+mn-lt"/>
                <a:ea typeface="+mn-ea"/>
                <a:cs typeface="+mn-cs"/>
              </a:rPr>
              <a:t> για την έγκαιρη παράδοση του έργου· για το λόγο αυτόν, τα μέλη της ομάδας πρέπει να βοηθούν το ένα το άλλο να επιτύχουν τους στόχους τους, προκειμένου το έργο να στεφθεί με επιτυχία. Η ομάδα πρέπει να έχει συνοχή και εμπιστοσύνη, καθώς η δουλειά και η καριέρα καθενός από τα μέλη της μπορεί να εξαρτάται από την απόδοση της ομάδας συνολικά.</a:t>
            </a:r>
            <a:endParaRPr lang="en-US" dirty="0" smtClean="0">
              <a:latin typeface="Arial" charset="0"/>
              <a:cs typeface="Arial" charset="0"/>
            </a:endParaRP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16B5D9-B4AC-42F0-9A8F-621E8F73C40D}" type="slidenum">
              <a:rPr lang="en-US">
                <a:cs typeface="Arial" charset="0"/>
              </a:rPr>
              <a:pPr fontAlgn="base">
                <a:spcBef>
                  <a:spcPct val="0"/>
                </a:spcBef>
                <a:spcAft>
                  <a:spcPct val="0"/>
                </a:spcAft>
              </a:pPr>
              <a:t>15</a:t>
            </a:fld>
            <a:endParaRPr lang="en-US">
              <a:cs typeface="Arial" charset="0"/>
            </a:endParaRPr>
          </a:p>
        </p:txBody>
      </p:sp>
    </p:spTree>
    <p:extLst>
      <p:ext uri="{BB962C8B-B14F-4D97-AF65-F5344CB8AC3E}">
        <p14:creationId xmlns="" xmlns:p14="http://schemas.microsoft.com/office/powerpoint/2010/main" val="3191355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a:spcBef>
                <a:spcPct val="0"/>
              </a:spcBef>
            </a:pPr>
            <a:r>
              <a:rPr lang="el-GR" dirty="0" smtClean="0">
                <a:latin typeface="Arial" charset="0"/>
                <a:cs typeface="Arial" charset="0"/>
              </a:rPr>
              <a:t>Ο ενθουσιασμός που περιβάλλει την ευκίνητη επαναληπτική και την ευέλικτη μέθοδο οδήγησε σε προβλέψεις οριστικής καταδίκης της παραδοσιακής μεθόδου του καταρράκτη• οι σχετικές έρευνες, όμως, δείχνουν ότι η παλαιότερη αυτή προσέγγιση χρησιμοποιείται ακόμη ευρύτατα. Παρ’ όλο το βεβαρυμμένο ιστορικό της εν λόγω μεθόδου, αναφορικά με την παράδοση ποιοτικών λογισμικών εγκαίρως και εντός προϋπολογισμού, το 75% των ερωτηθέντων σε μια από τις έρευνες ισχυρίζονται ότι συνεχίζουν να χρησιμοποιούν τη μέθοδο του καταρράκτη. Περίπου τα δύο τρίτα αυτών, μάλιστα, δηλώνουν ότι αυτή είναι η μέθοδος που χρησιμοποιούν συχνότερα.  Ένας από τους λόγους για τους οποίους εξακολουθεί να χρησιμοποιείται η μέθοδος αυτή είναι διότι οι μάνατζερ αισθάνονται άνετα με τη λογική και οικεία δομή της. Οι δημιουργοί λογισμικού, από την πλευρά τους, την προσαρμόζουν σε μικρότερα χρονικά πλαίσια, ώστε να μπορούν να διαχειριστούν αποτελεσματικότερα τις όποιες αλλαγές στις απαιτήσεις ανακύψουν αργότερα στη διάρκεια του έργου. </a:t>
            </a:r>
          </a:p>
          <a:p>
            <a:pPr>
              <a:spcBef>
                <a:spcPct val="0"/>
              </a:spcBef>
            </a:pPr>
            <a:endParaRPr lang="el-GR"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Οι πολιτισμικές προκλήσεις που σχετίζονται με τις ευέλικτες μεθόδους, όμως, είναι μεγαλύτερες από αυτό που αναμένουν ορισμένοι οργανισμοί. Θεωρούν ότι οι ευέλικτες μέθοδοι έχουν ανάγκη περισσότερης, και όχι λιγότερης, πειθαρχίας, ιδιαίτερα όσον αφορά τα μεγάλα έργα, ενώ οι εργαζόμενοι χρειάζονται καθοδήγηση και χρόνο προκειμένου να προσαρμοστούν στην ομαδική αυτή προσέγγιση.</a:t>
            </a:r>
            <a:r>
              <a:rPr lang="el-GR" baseline="0" dirty="0" smtClean="0">
                <a:latin typeface="Arial" charset="0"/>
                <a:cs typeface="Arial" charset="0"/>
              </a:rPr>
              <a:t> </a:t>
            </a:r>
            <a:r>
              <a:rPr lang="el-GR" sz="1200" kern="1200" dirty="0" smtClean="0">
                <a:solidFill>
                  <a:schemeClr val="tx1"/>
                </a:solidFill>
                <a:effectLst/>
                <a:latin typeface="+mn-lt"/>
                <a:ea typeface="+mn-ea"/>
                <a:cs typeface="+mn-cs"/>
              </a:rPr>
              <a:t>Ορισμένοι μάλιστα προτιμούν να μην κάνουν αυτή τη μετάβαση. Η μεθοδολογία του καταρράκτη παραμένει σταθερή στη θέση της και λόγω της τάσης η ανάπτυξη να γίνεται με εξωτερική ανάθεση (</a:t>
            </a:r>
            <a:r>
              <a:rPr lang="el-GR" sz="1200" kern="1200" dirty="0" err="1" smtClean="0">
                <a:solidFill>
                  <a:schemeClr val="tx1"/>
                </a:solidFill>
                <a:effectLst/>
                <a:latin typeface="+mn-lt"/>
                <a:ea typeface="+mn-ea"/>
                <a:cs typeface="+mn-cs"/>
              </a:rPr>
              <a:t>outsourcing</a:t>
            </a:r>
            <a:r>
              <a:rPr lang="el-GR" sz="1200" kern="1200" dirty="0" smtClean="0">
                <a:solidFill>
                  <a:schemeClr val="tx1"/>
                </a:solidFill>
                <a:effectLst/>
                <a:latin typeface="+mn-lt"/>
                <a:ea typeface="+mn-ea"/>
                <a:cs typeface="+mn-cs"/>
              </a:rPr>
              <a:t>). Στην περίπτωση αυτή, υπογράφονται συμβάσεις με προκαθορισμένη προσφορά, καθώς το κόστος έχει προσδιοριστεί στη φάση καθορισμού των απαιτήσεων, ενώ μόλις υπογραφούν τα συμβόλαια, οι δημιουργοί λογισμικού αναλαμβάνουν τη διεκπεραίωση των υπόλοιπων φάσεων. Στις περιπτώσεις αυτές όμως αυξάνονται και οι πιθανότητες να χρειαστούν διαπραγματεύσεις για την τιμή. Τέλος, οι οργανισμοί ολοένα και συχνότερα υιοθετούν τη λύση των έτοιμων πακέτων λογισμικού, ιδιαίτερα για τις βασικές επιχειρησιακές εφαρμογές τους. Τα πλεονεκτήματα που προσφέρουν οι ευέλικτες μέθοδοι, ως προς την ανταπόκριση στις μεταβαλλόμενες ανάγκες, δεν είναι απαραίτητα στην περίπτωση του αγορασμένου λογισμικού, αλλά θα πρέπει και σε αυτή την περίπτωση να ακολουθηθεί μια δομημένη προσέγγιση, όπως θα δούμε στην επόμενη ενότητα.</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B0AB40-FB26-4917-8FC3-6565D9CA9057}" type="slidenum">
              <a:rPr lang="en-US">
                <a:cs typeface="Arial" charset="0"/>
              </a:rPr>
              <a:pPr fontAlgn="base">
                <a:spcBef>
                  <a:spcPct val="0"/>
                </a:spcBef>
                <a:spcAft>
                  <a:spcPct val="0"/>
                </a:spcAft>
              </a:pPr>
              <a:t>16</a:t>
            </a:fld>
            <a:endParaRPr lang="en-US">
              <a:cs typeface="Arial" charset="0"/>
            </a:endParaRPr>
          </a:p>
        </p:txBody>
      </p:sp>
    </p:spTree>
    <p:extLst>
      <p:ext uri="{BB962C8B-B14F-4D97-AF65-F5344CB8AC3E}">
        <p14:creationId xmlns="" xmlns:p14="http://schemas.microsoft.com/office/powerpoint/2010/main" val="3665149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l-GR" sz="1200" kern="1200" dirty="0" smtClean="0">
                <a:solidFill>
                  <a:schemeClr val="tx1"/>
                </a:solidFill>
                <a:effectLst/>
                <a:latin typeface="+mn-lt"/>
                <a:ea typeface="+mn-ea"/>
                <a:cs typeface="+mn-cs"/>
              </a:rPr>
              <a:t>Καθώς οι εταιρείες ανάπτυξης εμπορικών πακέτων λογισμικού προσθέτουν περισσότερα λειτουργικά χαρακτηριστικά και μειώνουν το κόστος άδειας χρήσης για τα προϊόντα τους, οι οργανισμοί εξετάζουν ολοένα και περισσότερο τη στρατηγική «αγοράς» (</a:t>
            </a:r>
            <a:r>
              <a:rPr lang="en-US" sz="1200" kern="1200" dirty="0" smtClean="0">
                <a:solidFill>
                  <a:schemeClr val="tx1"/>
                </a:solidFill>
                <a:effectLst/>
                <a:latin typeface="+mn-lt"/>
                <a:ea typeface="+mn-ea"/>
                <a:cs typeface="+mn-cs"/>
              </a:rPr>
              <a:t>buy strategy</a:t>
            </a:r>
            <a:r>
              <a:rPr lang="el-GR" sz="1200" kern="1200" dirty="0" smtClean="0">
                <a:solidFill>
                  <a:schemeClr val="tx1"/>
                </a:solidFill>
                <a:effectLst/>
                <a:latin typeface="+mn-lt"/>
                <a:ea typeface="+mn-ea"/>
                <a:cs typeface="+mn-cs"/>
              </a:rPr>
              <a:t>), έναντι της ανάπτυξης κατά παραγγελία (</a:t>
            </a:r>
            <a:r>
              <a:rPr lang="en-US" sz="1200" kern="1200" dirty="0" smtClean="0">
                <a:solidFill>
                  <a:schemeClr val="tx1"/>
                </a:solidFill>
                <a:effectLst/>
                <a:latin typeface="+mn-lt"/>
                <a:ea typeface="+mn-ea"/>
                <a:cs typeface="+mn-cs"/>
              </a:rPr>
              <a:t>custom development</a:t>
            </a:r>
            <a:r>
              <a:rPr lang="el-GR" sz="1200" kern="1200" dirty="0" smtClean="0">
                <a:solidFill>
                  <a:schemeClr val="tx1"/>
                </a:solidFill>
                <a:effectLst/>
                <a:latin typeface="+mn-lt"/>
                <a:ea typeface="+mn-ea"/>
                <a:cs typeface="+mn-cs"/>
              </a:rPr>
              <a:t>). Στα</a:t>
            </a:r>
            <a:r>
              <a:rPr lang="el-GR" sz="1200" kern="1200" baseline="0" dirty="0" smtClean="0">
                <a:solidFill>
                  <a:schemeClr val="tx1"/>
                </a:solidFill>
                <a:effectLst/>
                <a:latin typeface="+mn-lt"/>
                <a:ea typeface="+mn-ea"/>
                <a:cs typeface="+mn-cs"/>
              </a:rPr>
              <a:t> πλεονεκτήματα των έτοιμων πακέτων συμπεριλαμβάνονται: α) ακολουθούν τις βέλτιστες πρακτικές κάθε κλάδου, β) απαιτείται μικρότερος χρόνος για την υλοποίηση και γ) συνήθως έχει μικρότερο κόστος. Στα μειονεκτήματα των έτοιμων πακέτων συμπεριλαμβάνονται: α) </a:t>
            </a:r>
            <a:r>
              <a:rPr lang="el-GR" sz="1200" kern="1200" dirty="0" smtClean="0">
                <a:solidFill>
                  <a:schemeClr val="tx1"/>
                </a:solidFill>
                <a:effectLst/>
                <a:latin typeface="+mn-lt"/>
                <a:ea typeface="+mn-ea"/>
                <a:cs typeface="+mn-cs"/>
              </a:rPr>
              <a:t>Δεν καλύπτει όλες τις απαιτήσεις του οργανισμού</a:t>
            </a:r>
            <a:r>
              <a:rPr lang="el-GR" sz="1200" kern="1200" baseline="0" dirty="0" smtClean="0">
                <a:solidFill>
                  <a:schemeClr val="tx1"/>
                </a:solidFill>
                <a:effectLst/>
                <a:latin typeface="+mn-lt"/>
                <a:ea typeface="+mn-ea"/>
                <a:cs typeface="+mn-cs"/>
              </a:rPr>
              <a:t> και β) α</a:t>
            </a:r>
            <a:r>
              <a:rPr lang="el-GR" sz="1200" kern="1200" dirty="0" smtClean="0">
                <a:solidFill>
                  <a:schemeClr val="tx1"/>
                </a:solidFill>
                <a:effectLst/>
                <a:latin typeface="+mn-lt"/>
                <a:ea typeface="+mn-ea"/>
                <a:cs typeface="+mn-cs"/>
              </a:rPr>
              <a:t>παιτεί από τον οργανισμό να αλλάξει διαδικασίες και να αναπτύξει διεπαφές με άλλα συστήματα.</a:t>
            </a:r>
          </a:p>
          <a:p>
            <a:pPr>
              <a:spcBef>
                <a:spcPct val="0"/>
              </a:spcBef>
            </a:pPr>
            <a:endParaRPr lang="el-GR" sz="1200" kern="1200" baseline="0" dirty="0" smtClean="0">
              <a:solidFill>
                <a:schemeClr val="tx1"/>
              </a:solidFill>
              <a:effectLst/>
              <a:latin typeface="+mn-lt"/>
              <a:ea typeface="+mn-ea"/>
              <a:cs typeface="+mn-cs"/>
            </a:endParaRPr>
          </a:p>
          <a:p>
            <a:pPr>
              <a:spcBef>
                <a:spcPct val="0"/>
              </a:spcBef>
            </a:pPr>
            <a:endParaRPr lang="el-GR" sz="1200" kern="1200" dirty="0" smtClean="0">
              <a:solidFill>
                <a:schemeClr val="tx1"/>
              </a:solidFill>
              <a:effectLst/>
              <a:latin typeface="+mn-lt"/>
              <a:ea typeface="+mn-ea"/>
              <a:cs typeface="+mn-cs"/>
            </a:endParaRPr>
          </a:p>
          <a:p>
            <a:pPr>
              <a:spcBef>
                <a:spcPct val="0"/>
              </a:spcBef>
            </a:pPr>
            <a:r>
              <a:rPr lang="el-GR" dirty="0" smtClean="0">
                <a:latin typeface="Arial" charset="0"/>
                <a:cs typeface="Arial" charset="0"/>
              </a:rPr>
              <a:t>Κατά τη διάρκεια των αρχικών φάσεων του κύκλου ζωής ανάπτυξης συστημάτων, το προσωπικό του τμήματος πληροφορικής και οι επιχειρησιακοί χρήστες θα πρέπει να διερευνήσουν συστηματικά το τοπίο των έτοιμων πακέτων λογισμικού, που πιθανόν να καλύπτουν τις ανάγκες του οργανισμού. Όσο συντάσσεται ο κατάλογος των απαιτήσεων, αποστέλλεται ένα αίτημα παροχής πληροφοριών (</a:t>
            </a:r>
            <a:r>
              <a:rPr lang="el-GR" dirty="0" err="1" smtClean="0">
                <a:latin typeface="Arial" charset="0"/>
                <a:cs typeface="Arial" charset="0"/>
              </a:rPr>
              <a:t>request</a:t>
            </a:r>
            <a:r>
              <a:rPr lang="el-GR" dirty="0" smtClean="0">
                <a:latin typeface="Arial" charset="0"/>
                <a:cs typeface="Arial" charset="0"/>
              </a:rPr>
              <a:t> for </a:t>
            </a:r>
            <a:r>
              <a:rPr lang="el-GR" dirty="0" err="1" smtClean="0">
                <a:latin typeface="Arial" charset="0"/>
                <a:cs typeface="Arial" charset="0"/>
              </a:rPr>
              <a:t>information</a:t>
            </a:r>
            <a:r>
              <a:rPr lang="el-GR" dirty="0" smtClean="0">
                <a:latin typeface="Arial" charset="0"/>
                <a:cs typeface="Arial" charset="0"/>
              </a:rPr>
              <a:t> – RFI) σε έναν μεγάλο αριθμό υποψήφιων προμηθευτών, το οποίο παίζει το ρόλο της αρχικής ανίχνευσης της αγοράς για τις διαθέσιμες επιλογές. Στο αίτημα παροχής πληροφοριών, το καινούργιο σύστημα παρουσιάζεται σε αδρές γραμμές και οι ενδιαφερόμενοι προμηθευτές στέλνουν απαντήσεις, περιγράφοντας τα προϊόντα και τις υπηρεσίες τους. Εάν οι απαντήσεις στο αίτημα παροχής πληροφοριών και η έρευνα της συντονιστικής επιτροπής καταδείξουν ότι υπάρχουν πιθανές εναλλακτικές επιλογές έτοιμου λογισμικού, η επιτροπή θα προχωρήσει στην ανάπτυξη του αιτήματος υποβολής προσφορών (</a:t>
            </a:r>
            <a:r>
              <a:rPr lang="el-GR" dirty="0" err="1" smtClean="0">
                <a:latin typeface="Arial" charset="0"/>
                <a:cs typeface="Arial" charset="0"/>
              </a:rPr>
              <a:t>request</a:t>
            </a:r>
            <a:r>
              <a:rPr lang="el-GR" dirty="0" smtClean="0">
                <a:latin typeface="Arial" charset="0"/>
                <a:cs typeface="Arial" charset="0"/>
              </a:rPr>
              <a:t> for </a:t>
            </a:r>
            <a:r>
              <a:rPr lang="el-GR" dirty="0" err="1" smtClean="0">
                <a:latin typeface="Arial" charset="0"/>
                <a:cs typeface="Arial" charset="0"/>
              </a:rPr>
              <a:t>proposal</a:t>
            </a:r>
            <a:r>
              <a:rPr lang="el-GR" dirty="0" smtClean="0">
                <a:latin typeface="Arial" charset="0"/>
                <a:cs typeface="Arial" charset="0"/>
              </a:rPr>
              <a:t> – RFP), το οποίο αποτελεί πρόσκληση προς τις εταιρείες λογισμικού να υποβάλλουν επίσημη πρόταση, η οποία θα περιλαμβάνει λεπτομερή περιγραφή των προϊόντων, των υπηρεσιών και του κόστους. Στο αίτημα υποβολής προσφορών παρουσιάζονται αναλυτικά οι απαιτήσεις του συστήματος, που καθορίστηκαν στη φάση της ανάλυσης, καθώς και πληροφορίες για την αρχιτεκτονική του οργανισμού, το προσωπικό και άλλα σχετικά στοιχεία. Το αίτημα υποβολής προσφορών παρέχει στους προμηθευτές την πλατφόρμα για υγιή ανταγωνισμό και την παρουσίαση των επιχειρημάτων τους, ως προς τη δυνατότητά τους να ικανοποιήσουν τις ανάγκες του οργανισμού. </a:t>
            </a:r>
            <a:endParaRPr lang="en-US" dirty="0" smtClean="0">
              <a:latin typeface="Arial" charset="0"/>
              <a:cs typeface="Arial" charset="0"/>
            </a:endParaRPr>
          </a:p>
          <a:p>
            <a:pPr>
              <a:spcBef>
                <a:spcPct val="0"/>
              </a:spcBef>
            </a:pPr>
            <a:endParaRPr lang="en-US" dirty="0" smtClean="0">
              <a:latin typeface="Arial" charset="0"/>
              <a:cs typeface="Arial" charset="0"/>
            </a:endParaRP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1FB508-150B-4940-A248-82ABC5B936DC}" type="slidenum">
              <a:rPr lang="en-US">
                <a:cs typeface="Arial" charset="0"/>
              </a:rPr>
              <a:pPr fontAlgn="base">
                <a:spcBef>
                  <a:spcPct val="0"/>
                </a:spcBef>
                <a:spcAft>
                  <a:spcPct val="0"/>
                </a:spcAft>
              </a:pPr>
              <a:t>17</a:t>
            </a:fld>
            <a:endParaRPr lang="en-US">
              <a:cs typeface="Arial" charset="0"/>
            </a:endParaRPr>
          </a:p>
        </p:txBody>
      </p:sp>
    </p:spTree>
    <p:extLst>
      <p:ext uri="{BB962C8B-B14F-4D97-AF65-F5344CB8AC3E}">
        <p14:creationId xmlns="" xmlns:p14="http://schemas.microsoft.com/office/powerpoint/2010/main" val="3562396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dirty="0" smtClean="0"/>
              <a:t>Ορισμένοι οργανισμοί επιλέγουν την προσέγγιση του «καλύτερου στο είδος του» (</a:t>
            </a:r>
            <a:r>
              <a:rPr lang="el-GR" dirty="0" err="1" smtClean="0"/>
              <a:t>best</a:t>
            </a:r>
            <a:r>
              <a:rPr lang="el-GR" dirty="0" smtClean="0"/>
              <a:t> of </a:t>
            </a:r>
            <a:r>
              <a:rPr lang="el-GR" dirty="0" err="1" smtClean="0"/>
              <a:t>breed</a:t>
            </a:r>
            <a:r>
              <a:rPr lang="el-GR" dirty="0" smtClean="0"/>
              <a:t>), κατά την οποία προμηθεύονται τα καλύτερα συστήματα για κάθε εφαρμογή, ανεξάρτητα από το ποιος είναι ο προμηθευτής τους. Για παράδειγμα, για το σύστημα διαχείρισης πελατειακών σχέσεων μπορεί να επιλεγεί η λύση των υπολογιστικών νεφών, ενώ το χρηματοοικονομικό πληροφοριακό σύστημα και το σύστημα διαχείρισης ανθρώπινου δυναμικού να είναι εγκατεστημένα εντός της εταιρείας και να προέρχονται από διαφορετικό προμηθευτή. Οι διαφορετικές αυτές αρχιτεκτονικές, όμως, απαιτούν την ανάπτυξη </a:t>
            </a:r>
            <a:r>
              <a:rPr lang="el-GR" dirty="0" err="1" smtClean="0"/>
              <a:t>διεπαφών</a:t>
            </a:r>
            <a:r>
              <a:rPr lang="el-GR" dirty="0" smtClean="0"/>
              <a:t>, οι οποίες θα επιτρέπουν στα συστήματα να </a:t>
            </a:r>
            <a:r>
              <a:rPr lang="el-GR" dirty="0" err="1" smtClean="0"/>
              <a:t>αλληλεπιδρούν</a:t>
            </a:r>
            <a:r>
              <a:rPr lang="el-GR" dirty="0" smtClean="0"/>
              <a:t> και να ανταλλάσσουν μεταξύ τους δεδομένα.</a:t>
            </a:r>
          </a:p>
          <a:p>
            <a:pPr>
              <a:spcBef>
                <a:spcPct val="0"/>
              </a:spcBef>
            </a:pPr>
            <a:endParaRPr lang="en-US" dirty="0" smtClean="0"/>
          </a:p>
          <a:p>
            <a:pPr>
              <a:spcBef>
                <a:spcPct val="0"/>
              </a:spcBef>
            </a:pPr>
            <a:r>
              <a:rPr lang="el-GR" dirty="0" smtClean="0"/>
              <a:t>Μια διαφορετική προσέγγιση είναι αυτή της ενιαίας προμήθειας (</a:t>
            </a:r>
            <a:r>
              <a:rPr lang="el-GR" dirty="0" err="1" smtClean="0"/>
              <a:t>unified</a:t>
            </a:r>
            <a:r>
              <a:rPr lang="el-GR" dirty="0" smtClean="0"/>
              <a:t> </a:t>
            </a:r>
            <a:r>
              <a:rPr lang="el-GR" dirty="0" err="1" smtClean="0"/>
              <a:t>procurement</a:t>
            </a:r>
            <a:r>
              <a:rPr lang="el-GR" dirty="0" smtClean="0"/>
              <a:t>), όπου οι οργανισμοί προτιμούν κυρίως συστήματα που προσφέρονται από έναν και μοναδικό προμηθευτή, ιδιαίτερα κάποιον που να παρέχει συστήματα ERP. Ακόμα και στην περίπτωση που το υποσύστημα διαχείρισης πελατειακών σχέσεων του ERP δεν ανταποκρίνεται ακριβώς στις ανάγκες της, η επιχείρηση το προτιμά έναντι των ανταγωνιστικών, προκειμένου να κρατήσει τα προβλήματα ολοκλήρωσης στο χαμηλότερο δυνατό επίπεδο και να διατηρήσει τη συνοχή στην αρχιτεκτονική της.</a:t>
            </a:r>
            <a:endParaRPr lang="en-US" dirty="0"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5CA354-D209-4381-B3B4-8C4744277B23}" type="slidenum">
              <a:rPr lang="en-US">
                <a:cs typeface="Arial" charset="0"/>
              </a:rPr>
              <a:pPr fontAlgn="base">
                <a:spcBef>
                  <a:spcPct val="0"/>
                </a:spcBef>
                <a:spcAft>
                  <a:spcPct val="0"/>
                </a:spcAft>
              </a:pPr>
              <a:t>18</a:t>
            </a:fld>
            <a:endParaRPr lang="en-US">
              <a:cs typeface="Arial" charset="0"/>
            </a:endParaRPr>
          </a:p>
        </p:txBody>
      </p:sp>
      <p:sp>
        <p:nvSpPr>
          <p:cNvPr id="49156" name="Notes Placeholder 2"/>
          <p:cNvSpPr txBox="1">
            <a:spLocks/>
          </p:cNvSpPr>
          <p:nvPr/>
        </p:nvSpPr>
        <p:spPr bwMode="auto">
          <a:xfrm>
            <a:off x="857250" y="4570413"/>
            <a:ext cx="5608638" cy="4183062"/>
          </a:xfrm>
          <a:prstGeom prst="rect">
            <a:avLst/>
          </a:prstGeom>
          <a:noFill/>
          <a:ln w="9525">
            <a:noFill/>
            <a:miter lim="800000"/>
            <a:headEnd/>
            <a:tailEnd/>
          </a:ln>
        </p:spPr>
        <p:txBody>
          <a:bodyPr lIns="93177" tIns="46589" rIns="93177" bIns="46589"/>
          <a:lstStyle/>
          <a:p>
            <a:r>
              <a:rPr lang="en-US" sz="1200"/>
              <a:t>For large projects, especially systems for multinational corporations or large government agencies, the procurement process can be lengthy and complex. The bidders might offer many options with different prices, and as part of their bid they may include consulting companies that will serve as implementation partners.</a:t>
            </a:r>
          </a:p>
          <a:p>
            <a:endParaRPr lang="en-US" sz="1200"/>
          </a:p>
          <a:p>
            <a:r>
              <a:rPr lang="en-US" sz="1200"/>
              <a:t>The steering committee checks references, explores software demos, visits sites where the software products are in use, and narrows down the list. The finalists are invited to do presentations for the stakeholders, and the steering committee develops an evaluation strategy that prioritizes the criteria it will  use to rate the solutions.</a:t>
            </a:r>
          </a:p>
          <a:p>
            <a:endParaRPr lang="en-US" sz="1200"/>
          </a:p>
          <a:p>
            <a:r>
              <a:rPr lang="en-US" sz="1200"/>
              <a:t>Some organizations choose a best of breed approach, in which they procure the best systems for each application regardless of the vendor. Another approach is unified procurement, in which organizations strongly prefer systems that are offered by a single vendor, especially the one that supplies the ERP.</a:t>
            </a:r>
          </a:p>
          <a:p>
            <a:endParaRPr lang="en-US" sz="1200"/>
          </a:p>
        </p:txBody>
      </p:sp>
    </p:spTree>
    <p:extLst>
      <p:ext uri="{BB962C8B-B14F-4D97-AF65-F5344CB8AC3E}">
        <p14:creationId xmlns="" xmlns:p14="http://schemas.microsoft.com/office/powerpoint/2010/main" val="953727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spcBef>
                <a:spcPct val="0"/>
              </a:spcBef>
            </a:pPr>
            <a:r>
              <a:rPr lang="el-GR" dirty="0" smtClean="0">
                <a:latin typeface="Arial" charset="0"/>
                <a:cs typeface="Arial" charset="0"/>
              </a:rPr>
              <a:t>Όταν το έτοιμο λογισμικό καλύπτει το 75% ή περισσότερο από τις ανάγκες του οργανισμού, τι συμβαίνει με το υπόλοιπο 25%; Μια πιθανότητα είναι η ίδια η επιχείρηση να προσαρμόσει τις δικές της διαδικασίες, ώστε να ταιριάζουν με όσα υποστηρίζει το λογισμικό. Πολλοί προμηθευτές, ιδιαίτερα οι μεγάλες εταιρείες συστημάτων ERP, προτείνουν ανεπιφύλακτα την πορεία αυτή, ισχυριζόμενοι ότι το λογισμικό τους έχει αναπτυχθεί βάσει των βέλτιστων πρακτικών του κλάδου, ως προς τις τυποποιημένες διαδικασίες, πρακτικές που έχουν δείξει αντοχή στο χρόνο και συνεχίζουν να εξελίσσονται προκειμένου να ανταποκρίνονται στις μεταβαλλόμενες ανάγκες. </a:t>
            </a:r>
          </a:p>
          <a:p>
            <a:pPr>
              <a:spcBef>
                <a:spcPct val="0"/>
              </a:spcBef>
            </a:pPr>
            <a:endParaRPr lang="en-US" dirty="0" smtClean="0">
              <a:latin typeface="Arial" charset="0"/>
              <a:cs typeface="Arial" charset="0"/>
            </a:endParaRPr>
          </a:p>
          <a:p>
            <a:pPr>
              <a:spcBef>
                <a:spcPct val="0"/>
              </a:spcBef>
            </a:pPr>
            <a:r>
              <a:rPr lang="el-GR" sz="1200" kern="1200" dirty="0" smtClean="0">
                <a:solidFill>
                  <a:schemeClr val="tx1"/>
                </a:solidFill>
                <a:effectLst/>
                <a:latin typeface="+mn-lt"/>
                <a:ea typeface="+mn-ea"/>
                <a:cs typeface="+mn-cs"/>
              </a:rPr>
              <a:t>Άλλη εναλλακτική λύση για αυτό το 25% είναι να παραμετροποιηθεί το λογισμικό, είτε πληρώνοντας τον προμηθευτή του λογισμικού ή κάποια άλλη εταιρεία, για να κάνει τις αλλαγές, είτε να γίνουν οι αλλαγές στον κώδικα από το τμήμα πληροφορικής του ίδιου του οργανισμού. Για όσες διαδικασίες δεν είναι εύκολο για τον οργανισμό να τις αλλάξει ή πρόκειται για αυτές που υποστηρίζουν λειτουργικά χαρακτηριστικά που προσδίδουν στρατηγική αξία και ανταγωνιστικό πλεονέκτημα, η </a:t>
            </a:r>
            <a:r>
              <a:rPr lang="el-GR" sz="1200" kern="1200" dirty="0" err="1" smtClean="0">
                <a:solidFill>
                  <a:schemeClr val="tx1"/>
                </a:solidFill>
                <a:effectLst/>
                <a:latin typeface="+mn-lt"/>
                <a:ea typeface="+mn-ea"/>
                <a:cs typeface="+mn-cs"/>
              </a:rPr>
              <a:t>παραμετροποίηση</a:t>
            </a:r>
            <a:r>
              <a:rPr lang="el-GR" sz="1200" kern="1200" dirty="0" smtClean="0">
                <a:solidFill>
                  <a:schemeClr val="tx1"/>
                </a:solidFill>
                <a:effectLst/>
                <a:latin typeface="+mn-lt"/>
                <a:ea typeface="+mn-ea"/>
                <a:cs typeface="+mn-cs"/>
              </a:rPr>
              <a:t> πιθανόν να αποτελεί τη βέλτιστη προσέγγιση. </a:t>
            </a:r>
          </a:p>
          <a:p>
            <a:pPr>
              <a:spcBef>
                <a:spcPct val="0"/>
              </a:spcBef>
            </a:pPr>
            <a:endParaRPr lang="el-GR"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effectLst/>
                <a:latin typeface="+mn-lt"/>
                <a:ea typeface="+mn-ea"/>
                <a:cs typeface="+mn-cs"/>
              </a:rPr>
              <a:t>Παρ’ όλα αυτά, τα μειονεκτήματα της </a:t>
            </a:r>
            <a:r>
              <a:rPr lang="el-GR" sz="1200" kern="1200" dirty="0" err="1" smtClean="0">
                <a:solidFill>
                  <a:schemeClr val="tx1"/>
                </a:solidFill>
                <a:effectLst/>
                <a:latin typeface="+mn-lt"/>
                <a:ea typeface="+mn-ea"/>
                <a:cs typeface="+mn-cs"/>
              </a:rPr>
              <a:t>παραμετροποίησης</a:t>
            </a:r>
            <a:r>
              <a:rPr lang="el-GR" sz="1200" kern="1200" dirty="0" smtClean="0">
                <a:solidFill>
                  <a:schemeClr val="tx1"/>
                </a:solidFill>
                <a:effectLst/>
                <a:latin typeface="+mn-lt"/>
                <a:ea typeface="+mn-ea"/>
                <a:cs typeface="+mn-cs"/>
              </a:rPr>
              <a:t> δεν είναι αμελητέα. Παρότι η προσαρμογή ορισμένων λειτουργικών χαρακτηριστικών στις διαδικασίες που ακολουθεί ο οργανισμός κάνουν την υλοποίηση ευκολότερη, προκύπτουν και αρκετά προβλήματα. Η προσθήκη </a:t>
            </a:r>
            <a:r>
              <a:rPr lang="el-GR" sz="1200" kern="1200" dirty="0" err="1" smtClean="0">
                <a:solidFill>
                  <a:schemeClr val="tx1"/>
                </a:solidFill>
                <a:effectLst/>
                <a:latin typeface="+mn-lt"/>
                <a:ea typeface="+mn-ea"/>
                <a:cs typeface="+mn-cs"/>
              </a:rPr>
              <a:t>παραμετροποιημένου</a:t>
            </a:r>
            <a:r>
              <a:rPr lang="el-GR" sz="1200" kern="1200" dirty="0" smtClean="0">
                <a:solidFill>
                  <a:schemeClr val="tx1"/>
                </a:solidFill>
                <a:effectLst/>
                <a:latin typeface="+mn-lt"/>
                <a:ea typeface="+mn-ea"/>
                <a:cs typeface="+mn-cs"/>
              </a:rPr>
              <a:t> κώδικα σε ένα μεγάλο προϊόν λογισμικού μπορεί να προκαλέσει σφάλματα, τα οποία θα ανακαλυφθούν πολύ αργότερα από την έναρξη της κανονικής λειτουργίας του συστήματος. Ο προμηθευτής μπορεί επίσης να αρνηθεί να υποστηρίξει τον </a:t>
            </a:r>
            <a:r>
              <a:rPr lang="el-GR" sz="1200" kern="1200" dirty="0" err="1" smtClean="0">
                <a:solidFill>
                  <a:schemeClr val="tx1"/>
                </a:solidFill>
                <a:effectLst/>
                <a:latin typeface="+mn-lt"/>
                <a:ea typeface="+mn-ea"/>
                <a:cs typeface="+mn-cs"/>
              </a:rPr>
              <a:t>παραμετροποιημένο</a:t>
            </a:r>
            <a:r>
              <a:rPr lang="el-GR" sz="1200" kern="1200" dirty="0" smtClean="0">
                <a:solidFill>
                  <a:schemeClr val="tx1"/>
                </a:solidFill>
                <a:effectLst/>
                <a:latin typeface="+mn-lt"/>
                <a:ea typeface="+mn-ea"/>
                <a:cs typeface="+mn-cs"/>
              </a:rPr>
              <a:t> κώδικα, τον οποίο δεν ανέπτυξε ο ίδιος. Όσοι οργανισμοί προσθέτουν κώδικα κατά παραγγελία αντιμετωπίζουν προβλήματα με τις νέες εκδόσεις, διότι θα πρέπει να προσθέτουν </a:t>
            </a:r>
            <a:r>
              <a:rPr lang="el-GR" sz="1200" kern="1200" dirty="0" err="1" smtClean="0">
                <a:solidFill>
                  <a:schemeClr val="tx1"/>
                </a:solidFill>
                <a:effectLst/>
                <a:latin typeface="+mn-lt"/>
                <a:ea typeface="+mn-ea"/>
                <a:cs typeface="+mn-cs"/>
              </a:rPr>
              <a:t>παραμετροποιήσεις</a:t>
            </a:r>
            <a:r>
              <a:rPr lang="el-GR" sz="1200" kern="1200" dirty="0" smtClean="0">
                <a:solidFill>
                  <a:schemeClr val="tx1"/>
                </a:solidFill>
                <a:effectLst/>
                <a:latin typeface="+mn-lt"/>
                <a:ea typeface="+mn-ea"/>
                <a:cs typeface="+mn-cs"/>
              </a:rPr>
              <a:t> και στη νέα έκδοση και να ελέγχουν ολόκληρο το σύστημα για να είναι σίγουροι ότι συνεχίζει να δουλεύει κανονικά. Σε ορισμένες περιπτώσεις, οι επιχειρήσεις αποφασίζουν να μην εκμεταλλευτούν τις νέες εκδόσεις εξαιτίας αυτών ακριβώς των προβλημάτων. Με τον πέρασμα του χρόνου, το </a:t>
            </a:r>
            <a:r>
              <a:rPr lang="el-GR" sz="1200" kern="1200" dirty="0" err="1" smtClean="0">
                <a:solidFill>
                  <a:schemeClr val="tx1"/>
                </a:solidFill>
                <a:effectLst/>
                <a:latin typeface="+mn-lt"/>
                <a:ea typeface="+mn-ea"/>
                <a:cs typeface="+mn-cs"/>
              </a:rPr>
              <a:t>παραμετροποιημένο</a:t>
            </a:r>
            <a:r>
              <a:rPr lang="el-GR" sz="1200" kern="1200" dirty="0" smtClean="0">
                <a:solidFill>
                  <a:schemeClr val="tx1"/>
                </a:solidFill>
                <a:effectLst/>
                <a:latin typeface="+mn-lt"/>
                <a:ea typeface="+mn-ea"/>
                <a:cs typeface="+mn-cs"/>
              </a:rPr>
              <a:t> λογισμικό της επιχείρησης μένει πολύ πίσω, σε σχέση με αυτό που προσφέρει ο προμηθευτής. Καθώς όλα αυτά τα διδάγματα έχουν αποκτηθεί με τον δύσκολο τρόπο στην πάροδο του χρόνου, οι περισσότεροι οργανισμοί, σοφά σκεπτόμενοι, προσπαθούν να κρατούν την </a:t>
            </a:r>
            <a:r>
              <a:rPr lang="el-GR" sz="1200" kern="1200" dirty="0" err="1" smtClean="0">
                <a:solidFill>
                  <a:schemeClr val="tx1"/>
                </a:solidFill>
                <a:effectLst/>
                <a:latin typeface="+mn-lt"/>
                <a:ea typeface="+mn-ea"/>
                <a:cs typeface="+mn-cs"/>
              </a:rPr>
              <a:t>παραμετροποίηση</a:t>
            </a:r>
            <a:r>
              <a:rPr lang="el-GR" sz="1200" kern="1200" dirty="0" smtClean="0">
                <a:solidFill>
                  <a:schemeClr val="tx1"/>
                </a:solidFill>
                <a:effectLst/>
                <a:latin typeface="+mn-lt"/>
                <a:ea typeface="+mn-ea"/>
                <a:cs typeface="+mn-cs"/>
              </a:rPr>
              <a:t> στο ελάχιστο δυνατό επίπεδο. </a:t>
            </a:r>
            <a:endParaRPr lang="en-US" dirty="0" smtClean="0">
              <a:latin typeface="Arial" charset="0"/>
              <a:cs typeface="Arial" charset="0"/>
            </a:endParaRP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99585A-F70F-43B7-A193-AA43ECD4F048}" type="slidenum">
              <a:rPr lang="en-US">
                <a:cs typeface="Arial" charset="0"/>
              </a:rPr>
              <a:pPr fontAlgn="base">
                <a:spcBef>
                  <a:spcPct val="0"/>
                </a:spcBef>
                <a:spcAft>
                  <a:spcPct val="0"/>
                </a:spcAft>
              </a:pPr>
              <a:t>19</a:t>
            </a:fld>
            <a:endParaRPr lang="en-US">
              <a:cs typeface="Arial" charset="0"/>
            </a:endParaRPr>
          </a:p>
        </p:txBody>
      </p:sp>
    </p:spTree>
    <p:extLst>
      <p:ext uri="{BB962C8B-B14F-4D97-AF65-F5344CB8AC3E}">
        <p14:creationId xmlns="" xmlns:p14="http://schemas.microsoft.com/office/powerpoint/2010/main" val="602689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Στο κεφάλαιο αυτό, θα παρακολουθήσουμε τον κύκλο ζωής ενός πληροφοριακού συστήματος, από τη γέννηση της ιδέας και τη φάση προγραμματισμού έως την υλοποίηση και τη συντήρηση του συστήματος. Επιπλέον, θα διερευνηθεί το πώς τα πληροφοριακά συστήματα γερνούν και γιατί τελικά θα πρέπει να αντικαθίστανται. Στο κεφάλαιο αυτό διερευνάται επίσης το πώς προσεγγίζουν οι οργανισμοί την απόφαση «ανάπτυξης ή αγοράς», καθώς και τον τρόπο οργάνωσης μιας συστηματικής διαδικασίας εξωτερικής προμήθειας.</a:t>
            </a:r>
            <a:endParaRPr lang="en-US" dirty="0" smtClean="0">
              <a:latin typeface="Arial" charset="0"/>
              <a:cs typeface="Arial" charset="0"/>
            </a:endParaRP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D118ED-BE78-4A6F-A8A4-9847B3227203}" type="slidenum">
              <a:rPr lang="en-US">
                <a:cs typeface="Arial" charset="0"/>
              </a:rPr>
              <a:pPr fontAlgn="base">
                <a:spcBef>
                  <a:spcPct val="0"/>
                </a:spcBef>
                <a:spcAft>
                  <a:spcPct val="0"/>
                </a:spcAft>
              </a:pPr>
              <a:t>2</a:t>
            </a:fld>
            <a:endParaRPr lang="en-US">
              <a:cs typeface="Arial" charset="0"/>
            </a:endParaRPr>
          </a:p>
        </p:txBody>
      </p:sp>
    </p:spTree>
    <p:extLst>
      <p:ext uri="{BB962C8B-B14F-4D97-AF65-F5344CB8AC3E}">
        <p14:creationId xmlns="" xmlns:p14="http://schemas.microsoft.com/office/powerpoint/2010/main" val="3016603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spcBef>
                <a:spcPct val="0"/>
              </a:spcBef>
            </a:pPr>
            <a:r>
              <a:rPr lang="el-GR" dirty="0" smtClean="0">
                <a:latin typeface="Arial" charset="0"/>
                <a:cs typeface="Arial" charset="0"/>
              </a:rPr>
              <a:t>Οι λογικές προσεγγίσεις στην ανάπτυξη και την προμήθεια των συστημάτων που </a:t>
            </a:r>
            <a:r>
              <a:rPr lang="el-GR" dirty="0" err="1" smtClean="0">
                <a:latin typeface="Arial" charset="0"/>
                <a:cs typeface="Arial" charset="0"/>
              </a:rPr>
              <a:t>περιγράφηκαν</a:t>
            </a:r>
            <a:r>
              <a:rPr lang="el-GR" dirty="0" smtClean="0">
                <a:latin typeface="Arial" charset="0"/>
                <a:cs typeface="Arial" charset="0"/>
              </a:rPr>
              <a:t> παραπάνω δεν εκτυλίσσονται πάντοτε τόσο ομαλά. Η επικοινωνία ανάμεσα στις διαλειτουργικές ομάδες, λόγου χάρη, μπορεί να είναι δύσκολη. Το προσωπικό του τμήματος πληροφορικής ίσως να μην μπορεί να κατανοήσει ακριβώς τι εννοούν τα μέλη του τμήματος μάρκετινγκ όταν κάνουν λόγο για ένα σύστημα που θα ενθουσιάσει τους πελάτες. Αντίστοιχα, τα άτομα από τις πωλήσεις δεν θα καταλαβαίνουν τίποτα όταν κάποιος από το τμήμα πληροφορικής τούς μιλήσει για τα έγγραφα ορισμού απαιτήσεων (RDD) ή τα «κουτιά του χρόνου». Χάσματα στην επικοινωνία και διαφορετικές προτεραιότητες μπορεί να ανακύψουν και ανάμεσα στις διάφορες επιχειρησιακές μονάδες, για παράδειγμα στο μάρκετινγκ και στο λογιστήριο. Ο αναλυτής που ηγείται της προσπάθειας μπορεί να προωθήσει αυτή την πλευρά της ανταλλαγής γνώσης της διαδικασίας ανάπτυξης του συστήματος, καθώς προσφέρει επιπλέον οφέλη σε ολόκληρο τον οργανισμό.</a:t>
            </a:r>
          </a:p>
          <a:p>
            <a:pPr>
              <a:spcBef>
                <a:spcPct val="0"/>
              </a:spcBef>
            </a:pPr>
            <a:endParaRPr lang="el-GR" dirty="0" smtClean="0">
              <a:latin typeface="Arial" charset="0"/>
              <a:cs typeface="Arial" charset="0"/>
            </a:endParaRPr>
          </a:p>
          <a:p>
            <a:pPr>
              <a:spcBef>
                <a:spcPct val="0"/>
              </a:spcBef>
            </a:pPr>
            <a:r>
              <a:rPr lang="el-GR" dirty="0" smtClean="0">
                <a:latin typeface="Arial" charset="0"/>
                <a:cs typeface="Arial" charset="0"/>
              </a:rPr>
              <a:t>Η ανώτατη διοίκηση παίζει ρόλο-κλειδί στην ανάπτυξη και την προμήθεια συστημάτων, ένα ρόλο που θα πρέπει να εστιάζει στη στρατηγική αξία που θα προσδώσει το καινούργιο σύστημα στον οργανισμό. Είναι μάλιστα σε θέση να εμπνεύσει τους εργαζομένους να εργαστούν από κοινού, καθώς και να διασφαλίσει τους πόρους που πρέπει να έχει στη διάθεσή της η ομάδα έργου. Μέσω του ηγετικού της ρόλου, μπορεί επίσης να προετοιμάσει τον οργανισμό για την αλλαγή. Παρ’ όλα αυτά, η εμπλοκή των ανώτατων στελεχών μπορεί κάποιες φορές να αποδειχθεί ότι είναι κάθε άλλο παρά παραγωγική,</a:t>
            </a:r>
            <a:r>
              <a:rPr lang="el-GR" baseline="0" dirty="0" smtClean="0">
                <a:latin typeface="Arial" charset="0"/>
                <a:cs typeface="Arial" charset="0"/>
              </a:rPr>
              <a:t> όπως για παράδειγμα τη λήψη βιαστικών αποφάσεων, οι οποίες μπορεί να έρχονται σε σύγκρουση με την προσεκτική μελέτη που έχει διεξάγει η ομάδα έργου.</a:t>
            </a:r>
          </a:p>
          <a:p>
            <a:pPr>
              <a:spcBef>
                <a:spcPct val="0"/>
              </a:spcBef>
            </a:pPr>
            <a:endParaRPr lang="el-GR" sz="1200" kern="1200" dirty="0" smtClean="0">
              <a:solidFill>
                <a:schemeClr val="tx1"/>
              </a:solidFill>
              <a:effectLst/>
              <a:latin typeface="+mn-lt"/>
              <a:ea typeface="+mn-ea"/>
              <a:cs typeface="+mn-cs"/>
            </a:endParaRPr>
          </a:p>
          <a:p>
            <a:pPr>
              <a:spcBef>
                <a:spcPct val="0"/>
              </a:spcBef>
            </a:pPr>
            <a:r>
              <a:rPr lang="el-GR" sz="1200" kern="1200" dirty="0" smtClean="0">
                <a:solidFill>
                  <a:schemeClr val="tx1"/>
                </a:solidFill>
                <a:effectLst/>
                <a:latin typeface="+mn-lt"/>
                <a:ea typeface="+mn-ea"/>
                <a:cs typeface="+mn-cs"/>
              </a:rPr>
              <a:t>Ένα από τα πλεονεκτήματα της εμπλοκής συμβούλων είναι ότι παρέχεται στον οργανισμό πρόσβαση σε ειδικούς που διαθέτουν βαθιά γνώση του λογισμικού. Ένα ακόμα πλεονέκτημα της παροχής συμβουλευτικών υπηρεσιών είναι ότι ο οργανισμός δεν θα χρειαστεί να αναθέσει σε μεγάλο αριθμό ατόμων-κλειδιά να ασχολούνται αποκλειστικά με το έργο και έτσι να χρειαστεί να καλύψει με άλλους τρόπους τις θέσεις τους. Παρ’ όλα αυτά, η εμπλοκή συμβούλων δεν αποτελεί πανάκεια, καθώς η επιλογή αυτή δεν στερείται μειονεκτημάτων. Οι εργαζόμενοι του ίδιου του οργανισμού θα έχουν μικρότερη συμμετοχή σε πολλές από τις εργασίες ανάπτυξης και υλοποίησης, με αποτέλεσμα να χάσουν την ευκαιρία να μάθουν περισσότερα για τον καλύτερο και αποτελεσματικότερο τρόπο λειτουργίας του λογισμικού.</a:t>
            </a:r>
            <a:endParaRPr lang="en-US" dirty="0" smtClean="0">
              <a:latin typeface="Arial" charset="0"/>
              <a:cs typeface="Arial" charset="0"/>
            </a:endParaRPr>
          </a:p>
          <a:p>
            <a:pPr>
              <a:spcBef>
                <a:spcPct val="0"/>
              </a:spcBef>
            </a:pPr>
            <a:endParaRPr lang="en-US" dirty="0" smtClean="0">
              <a:latin typeface="Arial" charset="0"/>
              <a:cs typeface="Arial" charset="0"/>
            </a:endParaRPr>
          </a:p>
          <a:p>
            <a:pPr>
              <a:spcBef>
                <a:spcPct val="0"/>
              </a:spcBef>
            </a:pPr>
            <a:endParaRPr lang="en-US" dirty="0" smtClean="0">
              <a:latin typeface="Arial" charset="0"/>
              <a:cs typeface="Arial" charset="0"/>
            </a:endParaRP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E59E9E-71CE-45D8-9B50-4F8A1B02042F}" type="slidenum">
              <a:rPr lang="en-US">
                <a:cs typeface="Arial" charset="0"/>
              </a:rPr>
              <a:pPr fontAlgn="base">
                <a:spcBef>
                  <a:spcPct val="0"/>
                </a:spcBef>
                <a:spcAft>
                  <a:spcPct val="0"/>
                </a:spcAft>
              </a:pPr>
              <a:t>20</a:t>
            </a:fld>
            <a:endParaRPr lang="en-US">
              <a:cs typeface="Arial" charset="0"/>
            </a:endParaRPr>
          </a:p>
        </p:txBody>
      </p:sp>
    </p:spTree>
    <p:extLst>
      <p:ext uri="{BB962C8B-B14F-4D97-AF65-F5344CB8AC3E}">
        <p14:creationId xmlns="" xmlns:p14="http://schemas.microsoft.com/office/powerpoint/2010/main" val="2921709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marL="228600" indent="-228600">
              <a:buFont typeface="+mj-lt"/>
              <a:buAutoNum type="arabicPeriod"/>
            </a:pPr>
            <a:r>
              <a:rPr lang="el-GR" dirty="0" smtClean="0">
                <a:latin typeface="Arial" pitchFamily="34" charset="0"/>
                <a:cs typeface="Arial" pitchFamily="34" charset="0"/>
              </a:rPr>
              <a:t>Ο κύκλος ζωής ανάπτυξης συστημάτων περιλαμβάνει επτά φάσεις:</a:t>
            </a:r>
            <a:r>
              <a:rPr lang="el-GR" baseline="0" dirty="0" smtClean="0">
                <a:latin typeface="Arial" pitchFamily="34" charset="0"/>
                <a:cs typeface="Arial" pitchFamily="34" charset="0"/>
              </a:rPr>
              <a:t> </a:t>
            </a:r>
            <a:r>
              <a:rPr lang="el-GR" sz="1200" kern="1200" dirty="0" smtClean="0">
                <a:solidFill>
                  <a:schemeClr val="tx1"/>
                </a:solidFill>
                <a:effectLst/>
                <a:latin typeface="+mn-lt"/>
                <a:ea typeface="+mn-ea"/>
                <a:cs typeface="+mn-cs"/>
              </a:rPr>
              <a:t>1. Προγραμματισμός, 2. Ανάλυση,</a:t>
            </a:r>
            <a:r>
              <a:rPr lang="el-GR" sz="1200" kern="1200" baseline="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3. Σχεδιασμός, 4. Ανάπτυξη, 5. Έλεγχος,</a:t>
            </a:r>
            <a:r>
              <a:rPr lang="el-GR" sz="1200" kern="1200" baseline="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6. Υλοποίηση και</a:t>
            </a:r>
            <a:r>
              <a:rPr lang="el-GR" sz="1200" kern="1200" baseline="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7. Συντήρηση</a:t>
            </a:r>
          </a:p>
          <a:p>
            <a:pPr marL="239414" indent="-239414" fontAlgn="auto">
              <a:spcBef>
                <a:spcPts val="0"/>
              </a:spcBef>
              <a:spcAft>
                <a:spcPts val="0"/>
              </a:spcAft>
              <a:buFontTx/>
              <a:buAutoNum type="arabicPeriod"/>
              <a:defRPr/>
            </a:pPr>
            <a:endParaRPr lang="el-GR" dirty="0" smtClean="0">
              <a:latin typeface="Arial" pitchFamily="34" charset="0"/>
              <a:cs typeface="Arial" pitchFamily="34" charset="0"/>
            </a:endParaRPr>
          </a:p>
          <a:p>
            <a:pPr marL="239414" indent="-239414" fontAlgn="auto">
              <a:spcBef>
                <a:spcPts val="0"/>
              </a:spcBef>
              <a:spcAft>
                <a:spcPts val="0"/>
              </a:spcAft>
              <a:buFontTx/>
              <a:buAutoNum type="arabicPeriod" startAt="2"/>
              <a:defRPr/>
            </a:pPr>
            <a:r>
              <a:rPr lang="el-GR" sz="1200" kern="1200" dirty="0" smtClean="0">
                <a:solidFill>
                  <a:schemeClr val="tx1"/>
                </a:solidFill>
                <a:effectLst/>
                <a:latin typeface="+mn-lt"/>
                <a:ea typeface="+mn-ea"/>
                <a:cs typeface="+mn-cs"/>
              </a:rPr>
              <a:t>Οι στρατηγικές ανάπτυξης λογισμικού περιλαμβάνουν τη μέθοδο του καταρράκτη, τις επαναληπτικές μεθόδους και τις ευέλικτες μεθόδους. </a:t>
            </a:r>
          </a:p>
          <a:p>
            <a:pPr marL="239414" indent="-239414" fontAlgn="auto">
              <a:spcBef>
                <a:spcPts val="0"/>
              </a:spcBef>
              <a:spcAft>
                <a:spcPts val="0"/>
              </a:spcAft>
              <a:buFontTx/>
              <a:buAutoNum type="arabicPeriod" startAt="2"/>
              <a:defRPr/>
            </a:pPr>
            <a:endParaRPr lang="en-US" dirty="0" smtClean="0">
              <a:latin typeface="Arial" pitchFamily="34" charset="0"/>
              <a:cs typeface="Arial" pitchFamily="34" charset="0"/>
            </a:endParaRPr>
          </a:p>
          <a:p>
            <a:pPr marL="239414" indent="-239414" fontAlgn="auto">
              <a:spcBef>
                <a:spcPts val="0"/>
              </a:spcBef>
              <a:spcAft>
                <a:spcPts val="0"/>
              </a:spcAft>
              <a:buFontTx/>
              <a:buAutoNum type="arabicPeriod" startAt="3"/>
              <a:defRPr/>
            </a:pPr>
            <a:r>
              <a:rPr lang="el-GR" sz="1200" kern="1200" dirty="0" smtClean="0">
                <a:solidFill>
                  <a:schemeClr val="tx1"/>
                </a:solidFill>
                <a:effectLst/>
                <a:latin typeface="+mn-lt"/>
                <a:ea typeface="+mn-ea"/>
                <a:cs typeface="+mn-cs"/>
              </a:rPr>
              <a:t>Η επιλογή της μεθόδου ανάπτυξης λογισμικού εξαρτάται τόσο από το είδος του έργου όσο και από την οργανωσιακή κουλτούρα. </a:t>
            </a:r>
          </a:p>
          <a:p>
            <a:pPr marL="239414" indent="-239414" fontAlgn="auto">
              <a:spcBef>
                <a:spcPts val="0"/>
              </a:spcBef>
              <a:spcAft>
                <a:spcPts val="0"/>
              </a:spcAft>
              <a:buFontTx/>
              <a:buAutoNum type="arabicPeriod" startAt="3"/>
              <a:defRPr/>
            </a:pPr>
            <a:endParaRPr lang="en-US" dirty="0" smtClean="0">
              <a:latin typeface="Arial" pitchFamily="34" charset="0"/>
              <a:cs typeface="Arial" pitchFamily="34" charset="0"/>
            </a:endParaRPr>
          </a:p>
          <a:p>
            <a:pPr marL="239414" indent="-239414" fontAlgn="auto">
              <a:spcBef>
                <a:spcPts val="0"/>
              </a:spcBef>
              <a:spcAft>
                <a:spcPts val="0"/>
              </a:spcAft>
              <a:buFontTx/>
              <a:buAutoNum type="arabicPeriod" startAt="4"/>
              <a:defRPr/>
            </a:pPr>
            <a:r>
              <a:rPr lang="el-GR" sz="1200" kern="1200" dirty="0" smtClean="0">
                <a:solidFill>
                  <a:schemeClr val="tx1"/>
                </a:solidFill>
                <a:effectLst/>
                <a:latin typeface="+mn-lt"/>
                <a:ea typeface="+mn-ea"/>
                <a:cs typeface="+mn-cs"/>
              </a:rPr>
              <a:t>Ένα από τα ζητήματα που θα πρέπει να ληφθούν υπόψη προκειμένου να αποφασιστεί εάν το σύστημα θα αναπτυχθεί εσωτερικά ή θα αγοραστεί είναι το κατά πόσο ένα αγορασμένο σύστημα μπορεί να υποστηρίξει το 75% των απαιτήσεων της επιχείρησης, αλλά και εάν το σύστημα είναι σημαντικό από στρατηγική άποψη. Άλλοι παράγοντες περιλαμβάνουν το κόστος, το χρόνο διάθεσης στην αγορά (</a:t>
            </a:r>
            <a:r>
              <a:rPr lang="en-US" sz="1200" kern="1200" dirty="0" smtClean="0">
                <a:solidFill>
                  <a:schemeClr val="tx1"/>
                </a:solidFill>
                <a:effectLst/>
                <a:latin typeface="+mn-lt"/>
                <a:ea typeface="+mn-ea"/>
                <a:cs typeface="+mn-cs"/>
              </a:rPr>
              <a:t>time to market</a:t>
            </a:r>
            <a:r>
              <a:rPr lang="el-GR" sz="1200" kern="1200" dirty="0" smtClean="0">
                <a:solidFill>
                  <a:schemeClr val="tx1"/>
                </a:solidFill>
                <a:effectLst/>
                <a:latin typeface="+mn-lt"/>
                <a:ea typeface="+mn-ea"/>
                <a:cs typeface="+mn-cs"/>
              </a:rPr>
              <a:t>), την αρχιτεκτονική και τις δεξιότητες του προμηθευτή. </a:t>
            </a:r>
          </a:p>
          <a:p>
            <a:pPr marL="239414" indent="-239414" fontAlgn="auto">
              <a:spcBef>
                <a:spcPts val="0"/>
              </a:spcBef>
              <a:spcAft>
                <a:spcPts val="0"/>
              </a:spcAft>
              <a:buFontTx/>
              <a:buAutoNum type="arabicPeriod" startAt="4"/>
              <a:defRPr/>
            </a:pPr>
            <a:endParaRPr lang="en-US" dirty="0" smtClean="0">
              <a:latin typeface="Arial" pitchFamily="34" charset="0"/>
              <a:cs typeface="Arial" pitchFamily="34" charset="0"/>
            </a:endParaRPr>
          </a:p>
          <a:p>
            <a:pPr marL="239414" indent="-239414" fontAlgn="auto">
              <a:spcBef>
                <a:spcPts val="0"/>
              </a:spcBef>
              <a:spcAft>
                <a:spcPts val="0"/>
              </a:spcAft>
              <a:defRPr/>
            </a:pPr>
            <a:r>
              <a:rPr lang="en-US" dirty="0" smtClean="0">
                <a:latin typeface="Arial" pitchFamily="34" charset="0"/>
                <a:cs typeface="Arial" pitchFamily="34" charset="0"/>
              </a:rPr>
              <a:t>5.	</a:t>
            </a:r>
            <a:r>
              <a:rPr lang="el-GR" sz="1200" kern="1200" dirty="0" smtClean="0">
                <a:solidFill>
                  <a:schemeClr val="tx1"/>
                </a:solidFill>
                <a:effectLst/>
                <a:latin typeface="+mn-lt"/>
                <a:ea typeface="+mn-ea"/>
                <a:cs typeface="+mn-cs"/>
              </a:rPr>
              <a:t>Ο ανθρώπινος παράγοντας επηρεάζει την ανάπτυξη και την προμήθεια συστημάτων, μερικώς διότι άτομα από διαφορετικά τμήματα του οργανισμού καλούνται να συνεργαστούν σε διαλειτουργικές ομάδες, όπου μπορεί να προκύψουν προβλήματα επικοινωνίας. </a:t>
            </a:r>
            <a:endParaRPr lang="en-US" dirty="0">
              <a:latin typeface="Arial" pitchFamily="34" charset="0"/>
              <a:cs typeface="Arial" pitchFamily="34" charset="0"/>
            </a:endParaRPr>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3C1A7A-EBD0-47B5-9672-0C594946CD75}" type="slidenum">
              <a:rPr lang="en-US">
                <a:cs typeface="Arial" charset="0"/>
              </a:rPr>
              <a:pPr fontAlgn="base">
                <a:spcBef>
                  <a:spcPct val="0"/>
                </a:spcBef>
                <a:spcAft>
                  <a:spcPct val="0"/>
                </a:spcAft>
              </a:pPr>
              <a:t>21</a:t>
            </a:fld>
            <a:endParaRPr lang="en-US">
              <a:cs typeface="Arial" charset="0"/>
            </a:endParaRPr>
          </a:p>
        </p:txBody>
      </p:sp>
    </p:spTree>
    <p:extLst>
      <p:ext uri="{BB962C8B-B14F-4D97-AF65-F5344CB8AC3E}">
        <p14:creationId xmlns="" xmlns:p14="http://schemas.microsoft.com/office/powerpoint/2010/main" val="2917270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l-GR" dirty="0" smtClean="0">
                <a:latin typeface="Arial" charset="0"/>
                <a:cs typeface="Arial" charset="0"/>
              </a:rPr>
              <a:t>Η ιστοσελίδα της Babycenter.com καινοτομεί προσφέροντας ορισμένα από τα πιο </a:t>
            </a:r>
            <a:r>
              <a:rPr lang="el-GR" dirty="0" err="1" smtClean="0">
                <a:latin typeface="Arial" charset="0"/>
                <a:cs typeface="Arial" charset="0"/>
              </a:rPr>
              <a:t>διαδραστικά</a:t>
            </a:r>
            <a:r>
              <a:rPr lang="el-GR" dirty="0" smtClean="0">
                <a:latin typeface="Arial" charset="0"/>
                <a:cs typeface="Arial" charset="0"/>
              </a:rPr>
              <a:t> και ελκυστικά εργαλεία για όσους είναι ήδη ή πρόκειται σύντομα να γίνουν γονείς. </a:t>
            </a:r>
            <a:r>
              <a:rPr lang="el-GR" sz="1200" kern="1200" dirty="0" smtClean="0">
                <a:solidFill>
                  <a:schemeClr val="tx1"/>
                </a:solidFill>
                <a:effectLst/>
                <a:latin typeface="+mn-lt"/>
                <a:ea typeface="+mn-ea"/>
                <a:cs typeface="+mn-cs"/>
              </a:rPr>
              <a:t>Όπως συμβαίνει με πολλές διαδικτυακές επιχειρήσεις, και αυτή ξεκίνησε σε ένα πολύ εύθραυστο, </a:t>
            </a:r>
            <a:r>
              <a:rPr lang="el-GR" sz="1200" kern="1200" dirty="0" err="1" smtClean="0">
                <a:solidFill>
                  <a:schemeClr val="tx1"/>
                </a:solidFill>
                <a:effectLst/>
                <a:latin typeface="+mn-lt"/>
                <a:ea typeface="+mn-ea"/>
                <a:cs typeface="+mn-cs"/>
              </a:rPr>
              <a:t>υποστελεχωμένο</a:t>
            </a:r>
            <a:r>
              <a:rPr lang="el-GR" sz="1200" kern="1200" dirty="0" smtClean="0">
                <a:solidFill>
                  <a:schemeClr val="tx1"/>
                </a:solidFill>
                <a:effectLst/>
                <a:latin typeface="+mn-lt"/>
                <a:ea typeface="+mn-ea"/>
                <a:cs typeface="+mn-cs"/>
              </a:rPr>
              <a:t> και χαοτικό περιβάλλον ανάπτυξης. Η ομάδα λειτουργίας δικτύου (</a:t>
            </a:r>
            <a:r>
              <a:rPr lang="en-US" sz="1200" kern="1200" dirty="0" smtClean="0">
                <a:solidFill>
                  <a:schemeClr val="tx1"/>
                </a:solidFill>
                <a:effectLst/>
                <a:latin typeface="+mn-lt"/>
                <a:ea typeface="+mn-ea"/>
                <a:cs typeface="+mn-cs"/>
              </a:rPr>
              <a:t>network operations team</a:t>
            </a:r>
            <a:r>
              <a:rPr lang="el-GR" sz="1200" kern="1200" dirty="0" smtClean="0">
                <a:solidFill>
                  <a:schemeClr val="tx1"/>
                </a:solidFill>
                <a:effectLst/>
                <a:latin typeface="+mn-lt"/>
                <a:ea typeface="+mn-ea"/>
                <a:cs typeface="+mn-cs"/>
              </a:rPr>
              <a:t>) αποτελούνταν από μόλις τρία άτομα, και οι προγραμματιστές της εταιρείας ξόδευαν το 85% του χρόνου τους στην αντιμετώπιση έκτακτων προβλημάτων και στην επιδιόρθωση σφαλμάτων. Οι προτεραιότητες ως προς τα καινούργια λειτουργικά χαρακτηριστικά της ιστοσελίδας άλλαζαν συνεχώς, ενώ η προσπάθειά τους να ακολουθήσουν τη μέθοδο του καταρράκτη αποδεικνυόταν απογοητευτική, καθώς υπήρχαν καθυστερήσεις στον καθορισμό των απαιτήσεων του συστήματος και στην παράδοση συγκεκριμένων προδιαγραφών σχεδιασμού. Κάτι λοιπόν θα έπρεπε να αλλάξει</a:t>
            </a:r>
            <a:endParaRPr lang="el-GR" dirty="0" smtClean="0">
              <a:latin typeface="Arial" charset="0"/>
              <a:cs typeface="Arial" charset="0"/>
            </a:endParaRPr>
          </a:p>
          <a:p>
            <a:pPr>
              <a:spcBef>
                <a:spcPct val="0"/>
              </a:spcBef>
            </a:pPr>
            <a:endParaRPr lang="en-US" dirty="0" smtClean="0">
              <a:latin typeface="Arial" charset="0"/>
              <a:cs typeface="Arial" charset="0"/>
            </a:endParaRPr>
          </a:p>
          <a:p>
            <a:pPr>
              <a:spcBef>
                <a:spcPct val="0"/>
              </a:spcBef>
            </a:pPr>
            <a:r>
              <a:rPr lang="el-GR" sz="1200" kern="1200" dirty="0" smtClean="0">
                <a:solidFill>
                  <a:schemeClr val="tx1"/>
                </a:solidFill>
                <a:effectLst/>
                <a:latin typeface="+mn-lt"/>
                <a:ea typeface="+mn-ea"/>
                <a:cs typeface="+mn-cs"/>
              </a:rPr>
              <a:t>Ο αντιπρόεδρος που είναι υπεύθυνος για την τεχνολογία ξεκίνησε πιλοτικά ένα</a:t>
            </a:r>
            <a:r>
              <a:rPr lang="el-GR" sz="1200" kern="1200" baseline="0" dirty="0" smtClean="0">
                <a:solidFill>
                  <a:schemeClr val="tx1"/>
                </a:solidFill>
                <a:effectLst/>
                <a:latin typeface="+mn-lt"/>
                <a:ea typeface="+mn-ea"/>
                <a:cs typeface="+mn-cs"/>
              </a:rPr>
              <a:t> έργο με τη μέθοδο </a:t>
            </a:r>
            <a:r>
              <a:rPr lang="en-US" dirty="0" smtClean="0">
                <a:latin typeface="Arial" charset="0"/>
                <a:cs typeface="Arial" charset="0"/>
              </a:rPr>
              <a:t>Scrum.</a:t>
            </a:r>
            <a:r>
              <a:rPr lang="en-US" baseline="0" dirty="0" smtClean="0">
                <a:latin typeface="Arial" charset="0"/>
                <a:cs typeface="Arial" charset="0"/>
              </a:rPr>
              <a:t> </a:t>
            </a:r>
            <a:r>
              <a:rPr lang="el-GR" baseline="0" dirty="0" smtClean="0">
                <a:latin typeface="Arial" charset="0"/>
                <a:cs typeface="Arial" charset="0"/>
              </a:rPr>
              <a:t>Στην επόμενη φάση, ο αντιπρόεδρος απαίτησε να ακολουθηθεί μια πιο πειθαρχημένη προσέγγιση, εξαιρώντας τους προγραμματιστές από το σύστημα παραγωγής, βασιζόμενος στις αρχές της μεθόδου </a:t>
            </a:r>
            <a:r>
              <a:rPr lang="el-GR" baseline="0" dirty="0" err="1" smtClean="0">
                <a:latin typeface="Arial" charset="0"/>
                <a:cs typeface="Arial" charset="0"/>
              </a:rPr>
              <a:t>scrum</a:t>
            </a:r>
            <a:r>
              <a:rPr lang="el-GR" baseline="0" dirty="0" smtClean="0">
                <a:latin typeface="Arial" charset="0"/>
                <a:cs typeface="Arial" charset="0"/>
              </a:rPr>
              <a:t>. Η πιο δραματική πολιτισμική αλλαγή πήγαζε από την επιθυμία της διοίκησης να ξεκαθαρίσει τον κατάλογο των ανεκτέλεστων απαιτήσεων και να τις ιεραρχήσει βάσει της στρατηγικής τους αξίας ή της απόδοσης της επένδυσης. Προηγουμένως, τα επιχειρησιακά ενδιαφερόμενα μέρη πρότειναν ατομικά ιδέες στους προγραμματιστές, οι οποίοι κατέβαλλαν κάθε δυνατή προσπάθεια να αποφασίσουν με ποια από αυτές θα ασχολούνταν πρώτα. </a:t>
            </a:r>
            <a:endParaRPr lang="el-GR" sz="1200" kern="1200" dirty="0" smtClean="0">
              <a:solidFill>
                <a:schemeClr val="tx1"/>
              </a:solidFill>
              <a:effectLst/>
              <a:latin typeface="+mn-lt"/>
              <a:ea typeface="+mn-ea"/>
              <a:cs typeface="+mn-cs"/>
            </a:endParaRPr>
          </a:p>
          <a:p>
            <a:pPr>
              <a:spcBef>
                <a:spcPct val="0"/>
              </a:spcBef>
            </a:pPr>
            <a:endParaRPr lang="el-GR"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Η </a:t>
            </a:r>
            <a:r>
              <a:rPr lang="el-GR" dirty="0" err="1" smtClean="0">
                <a:latin typeface="Arial" charset="0"/>
                <a:cs typeface="Arial" charset="0"/>
              </a:rPr>
              <a:t>BabyCenter</a:t>
            </a:r>
            <a:r>
              <a:rPr lang="el-GR" dirty="0" smtClean="0">
                <a:latin typeface="Arial" charset="0"/>
                <a:cs typeface="Arial" charset="0"/>
              </a:rPr>
              <a:t> ξεκίνησε κάνοντας μικρά βήματα, αλλά σταδιακά κατάφερε να εγκαθιδρύσει ένα ιδιαίτερα πειθαρχημένο ευέλικτο περιβάλλον ανάπτυξης, το οποίο διασφαλίζει ότι τα έργα ανάπτυξης λογισμικού ευθυγραμμίζονται με τους στόχους της επιχείρησης.</a:t>
            </a:r>
            <a:r>
              <a:rPr lang="en-US" dirty="0" smtClean="0">
                <a:latin typeface="Arial" charset="0"/>
                <a:cs typeface="Arial" charset="0"/>
              </a:rPr>
              <a:t> </a:t>
            </a:r>
            <a:r>
              <a:rPr lang="el-GR" sz="1200" kern="1200" dirty="0" smtClean="0">
                <a:solidFill>
                  <a:schemeClr val="tx1"/>
                </a:solidFill>
                <a:effectLst/>
                <a:latin typeface="+mn-lt"/>
                <a:ea typeface="+mn-ea"/>
                <a:cs typeface="+mn-cs"/>
              </a:rPr>
              <a:t>Η ιστοσελίδα έχει εγγραφές για περισσότερα από το 50% των παιδιών που γεννιούνται στις ΗΠΑ, ενώ η </a:t>
            </a:r>
            <a:r>
              <a:rPr lang="en-US" sz="1200" kern="1200" dirty="0" smtClean="0">
                <a:solidFill>
                  <a:schemeClr val="tx1"/>
                </a:solidFill>
                <a:effectLst/>
                <a:latin typeface="+mn-lt"/>
                <a:ea typeface="+mn-ea"/>
                <a:cs typeface="+mn-cs"/>
              </a:rPr>
              <a:t>BabyCenter</a:t>
            </a:r>
            <a:r>
              <a:rPr lang="el-GR" sz="1200" kern="1200" dirty="0" smtClean="0">
                <a:solidFill>
                  <a:schemeClr val="tx1"/>
                </a:solidFill>
                <a:effectLst/>
                <a:latin typeface="+mn-lt"/>
                <a:ea typeface="+mn-ea"/>
                <a:cs typeface="+mn-cs"/>
              </a:rPr>
              <a:t> ξεκινά ένα καινούργιο πρόγραμμα αποστολής φωνητικών μηνυμάτων για τις μέλλουσες μαμάδες στην Ινδία. </a:t>
            </a:r>
            <a:endParaRPr lang="en-US" dirty="0" smtClean="0">
              <a:latin typeface="Arial" charset="0"/>
              <a:cs typeface="Arial" charset="0"/>
            </a:endParaRP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78D69E-FA62-4D34-BA59-607AE9169841}" type="slidenum">
              <a:rPr lang="en-US">
                <a:cs typeface="Arial" charset="0"/>
              </a:rPr>
              <a:pPr fontAlgn="base">
                <a:spcBef>
                  <a:spcPct val="0"/>
                </a:spcBef>
                <a:spcAft>
                  <a:spcPct val="0"/>
                </a:spcAft>
              </a:pPr>
              <a:t>22</a:t>
            </a:fld>
            <a:endParaRPr lang="en-US">
              <a:cs typeface="Arial" charset="0"/>
            </a:endParaRPr>
          </a:p>
        </p:txBody>
      </p:sp>
    </p:spTree>
    <p:extLst>
      <p:ext uri="{BB962C8B-B14F-4D97-AF65-F5344CB8AC3E}">
        <p14:creationId xmlns="" xmlns:p14="http://schemas.microsoft.com/office/powerpoint/2010/main" val="2638304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spcBef>
                <a:spcPct val="0"/>
              </a:spcBef>
            </a:pPr>
            <a:r>
              <a:rPr lang="el-GR" dirty="0" smtClean="0">
                <a:latin typeface="Arial" charset="0"/>
                <a:cs typeface="Arial" charset="0"/>
              </a:rPr>
              <a:t>Γνωρίζοντας καλά πόσο σημαντική είναι η ευελιξία για το λογισμικό του στρατού, το κέντρο Στρατηγικής Διοίκησης των ΗΠΑ ξεκίνησε ένα πιλοτικό έργο ακραίου προγραμματισμού. Στην περίπτωση του πιλοτικού προγράμματος του στρατού, δουλειά της ομάδας του ακραίου προγραμματισμού ήταν να προσθέσει μια καινούργια λειτουργία αναζήτησης στο </a:t>
            </a:r>
            <a:r>
              <a:rPr lang="el-GR" dirty="0" err="1" smtClean="0">
                <a:latin typeface="Arial" charset="0"/>
                <a:cs typeface="Arial" charset="0"/>
              </a:rPr>
              <a:t>SKIWeb</a:t>
            </a:r>
            <a:r>
              <a:rPr lang="el-GR" dirty="0" smtClean="0">
                <a:latin typeface="Arial" charset="0"/>
                <a:cs typeface="Arial" charset="0"/>
              </a:rPr>
              <a:t>, στην ιστοσελίδα στρατηγικής γνώσης και πληροφοριών της Διοίκησης, η οποία χρησιμοποιείται για την ανταλλαγή γνώσης γύρω από τις στρατιωτικές επιχειρήσεις και γεγονότα που συμβαίνουν παγκοσμίως, προσβάσιμο σε όλες τις κοινότητες της διοίκησης και των υπηρεσιών πληροφοριών. </a:t>
            </a:r>
          </a:p>
          <a:p>
            <a:pPr>
              <a:spcBef>
                <a:spcPct val="0"/>
              </a:spcBef>
            </a:pPr>
            <a:endParaRPr lang="el-GR" dirty="0" smtClean="0">
              <a:latin typeface="Arial" charset="0"/>
              <a:cs typeface="Arial" charset="0"/>
            </a:endParaRPr>
          </a:p>
          <a:p>
            <a:pPr>
              <a:spcBef>
                <a:spcPct val="0"/>
              </a:spcBef>
            </a:pPr>
            <a:r>
              <a:rPr lang="el-GR" dirty="0" smtClean="0">
                <a:latin typeface="Arial" charset="0"/>
                <a:cs typeface="Arial" charset="0"/>
              </a:rPr>
              <a:t>Το έργο όμως δεν ξεκίνησε καλά, καθώς μία από τους δύο προγραμματιστές ανακοίνωσε ότι είχε δοκιμάσει στο παρελθόν τον προγραμματισμό σε ζεύγη και δεν ήταν διατεθειμένη να το ξανακάνει. Η ομάδα, από την πλευρά της, δεν προσπάθησε να την εξαναγκάσει να συμμετέχει, αλλά την ενθάρρυνε να συνεργαστεί με τον έτερο προγραμματιστή, ώστε να επιλυθούν τα όποια ακανθώδη προβλήματα λογικής υπήρχαν από κοινού. Άλλες ευέλικτες πρακτικές, όμως, έτυχαν καλής αποδοχής και υιοθετήθηκαν εύκολα. Οι καθημερινές συσκέψεις είχαν μεγάλη επιτυχία, αλλά ανέκυψαν προβλήματα με την ανάθεση των εργασιών και την επικοινωνία. Τα μέλη της ομάδας του ακραίου προγραμματισμού υποτίθεται ότι ασχολούνται αποκλειστικά με το έργο, ώστε να μην αποσπάται η προσοχή τους, αλλά στα μέλη της συγκεκριμένης ομάδας έργου συχνά αναθέτονταν άλλες εργασίες ή καλούνταν να αντιμετωπίσουν έκτακτες καταστάσεις. Ένα από τα μέλη της ομάδας παραπονέθηκε ότι υπήρχε αντίσταση στην αλλαγή από την παραδοσιακότερη ιεραρχία στην πιο συνεργατικού στιλ επικοινωνία που απαιτεί ο ακραίος προγραμματισμός. </a:t>
            </a:r>
            <a:endParaRPr lang="en-US" dirty="0" smtClean="0">
              <a:latin typeface="Arial" charset="0"/>
              <a:cs typeface="Arial" charset="0"/>
            </a:endParaRPr>
          </a:p>
          <a:p>
            <a:pPr>
              <a:spcBef>
                <a:spcPct val="0"/>
              </a:spcBef>
            </a:pPr>
            <a:endParaRPr lang="el-GR" dirty="0" smtClean="0">
              <a:latin typeface="Arial" charset="0"/>
              <a:cs typeface="Arial" charset="0"/>
            </a:endParaRPr>
          </a:p>
          <a:p>
            <a:pPr>
              <a:spcBef>
                <a:spcPct val="0"/>
              </a:spcBef>
            </a:pPr>
            <a:r>
              <a:rPr lang="el-GR" dirty="0" smtClean="0">
                <a:latin typeface="Arial" charset="0"/>
                <a:cs typeface="Arial" charset="0"/>
              </a:rPr>
              <a:t>Σχετικές έρευνες που έχουν διενεργηθεί σε δείγμα προπτυχιακών φοιτητών έχουν δείξει ότι η απόδοση του ζεύγους είναι ίδια με αυτήν του καλύτερου από τους δύο προγραμματιστές, και όχι καλύτερη, δημιουργώντας αμφιβολίες για το κατά πόσο «δύο μυαλά είναι καλύτερα από ένα», τουλάχιστον όσον αφορά τις εργασίες προγραμματισμού. Παρ’ όλα αυτά, οι φοιτητές ήταν περισσότερο ευχαριστημένοι όταν το έργο προγραμματισμού γινόταν σε ζεύγη, ενώ το πιο αδύναμο από τα δύο μέλη απέκτησε περισσότερη αυτοπεποίθηση. </a:t>
            </a:r>
            <a:endParaRPr lang="en-US" dirty="0" smtClean="0">
              <a:latin typeface="Arial" charset="0"/>
              <a:cs typeface="Arial" charset="0"/>
            </a:endParaRPr>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A7F35E-A7F5-49DE-80A3-30D226D085B2}" type="slidenum">
              <a:rPr lang="en-US">
                <a:cs typeface="Arial" charset="0"/>
              </a:rPr>
              <a:pPr fontAlgn="base">
                <a:spcBef>
                  <a:spcPct val="0"/>
                </a:spcBef>
                <a:spcAft>
                  <a:spcPct val="0"/>
                </a:spcAft>
              </a:pPr>
              <a:t>23</a:t>
            </a:fld>
            <a:endParaRPr lang="en-US">
              <a:cs typeface="Arial" charset="0"/>
            </a:endParaRPr>
          </a:p>
        </p:txBody>
      </p:sp>
    </p:spTree>
    <p:extLst>
      <p:ext uri="{BB962C8B-B14F-4D97-AF65-F5344CB8AC3E}">
        <p14:creationId xmlns="" xmlns:p14="http://schemas.microsoft.com/office/powerpoint/2010/main" val="2038987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l-GR" dirty="0" smtClean="0">
                <a:latin typeface="Arial" pitchFamily="34" charset="0"/>
                <a:cs typeface="Arial" pitchFamily="34" charset="0"/>
              </a:rPr>
              <a:t>Στο κεφάλαιο αυτό καλύπτονται</a:t>
            </a:r>
            <a:r>
              <a:rPr lang="el-GR" baseline="0" dirty="0" smtClean="0">
                <a:latin typeface="Arial" pitchFamily="34" charset="0"/>
                <a:cs typeface="Arial" pitchFamily="34" charset="0"/>
              </a:rPr>
              <a:t> οι ακόλουθες θεματικές ενότητες</a:t>
            </a:r>
            <a:r>
              <a:rPr lang="en-US" dirty="0" smtClean="0">
                <a:latin typeface="Arial" pitchFamily="34" charset="0"/>
                <a:cs typeface="Arial" pitchFamily="34" charset="0"/>
              </a:rPr>
              <a:t>:</a:t>
            </a:r>
          </a:p>
          <a:p>
            <a:pPr fontAlgn="auto">
              <a:spcBef>
                <a:spcPts val="0"/>
              </a:spcBef>
              <a:spcAft>
                <a:spcPts val="0"/>
              </a:spcAft>
              <a:defRPr/>
            </a:pPr>
            <a:endParaRPr lang="en-US" dirty="0" smtClean="0">
              <a:latin typeface="Arial" pitchFamily="34" charset="0"/>
              <a:cs typeface="Arial" pitchFamily="34" charset="0"/>
            </a:endParaRPr>
          </a:p>
          <a:p>
            <a:pPr marL="239414" indent="-239414" fontAlgn="auto">
              <a:spcBef>
                <a:spcPts val="0"/>
              </a:spcBef>
              <a:spcAft>
                <a:spcPts val="0"/>
              </a:spcAft>
              <a:buFont typeface="+mj-lt"/>
              <a:buAutoNum type="arabicPeriod"/>
              <a:defRPr/>
            </a:pPr>
            <a:r>
              <a:rPr lang="el-GR" dirty="0" smtClean="0">
                <a:latin typeface="Arial" pitchFamily="34" charset="0"/>
                <a:cs typeface="Arial" pitchFamily="34" charset="0"/>
              </a:rPr>
              <a:t>Περιγραφή των επτά φάσεων του κύκλου ζωής ανάπτυξης συστημάτων.</a:t>
            </a:r>
          </a:p>
          <a:p>
            <a:pPr marL="239414" indent="-239414" fontAlgn="auto">
              <a:spcBef>
                <a:spcPts val="0"/>
              </a:spcBef>
              <a:spcAft>
                <a:spcPts val="0"/>
              </a:spcAft>
              <a:buFont typeface="+mj-lt"/>
              <a:buAutoNum type="arabicPeriod"/>
              <a:defRPr/>
            </a:pPr>
            <a:endParaRPr lang="el-GR" dirty="0" smtClean="0">
              <a:latin typeface="Arial" pitchFamily="34" charset="0"/>
              <a:cs typeface="Arial" pitchFamily="34" charset="0"/>
            </a:endParaRPr>
          </a:p>
          <a:p>
            <a:pPr marL="239414" indent="-239414" fontAlgn="auto">
              <a:spcBef>
                <a:spcPts val="0"/>
              </a:spcBef>
              <a:spcAft>
                <a:spcPts val="0"/>
              </a:spcAft>
              <a:buFontTx/>
              <a:buAutoNum type="arabicPeriod"/>
              <a:defRPr/>
            </a:pPr>
            <a:r>
              <a:rPr lang="el-GR" dirty="0" smtClean="0">
                <a:latin typeface="Arial" pitchFamily="34" charset="0"/>
                <a:cs typeface="Arial" pitchFamily="34" charset="0"/>
              </a:rPr>
              <a:t>Περιγραφή των τριών βασικών στρατηγικών ανάπτυξης συστημάτων.</a:t>
            </a:r>
          </a:p>
          <a:p>
            <a:pPr marL="239414" indent="-239414" fontAlgn="auto">
              <a:spcBef>
                <a:spcPts val="0"/>
              </a:spcBef>
              <a:spcAft>
                <a:spcPts val="0"/>
              </a:spcAft>
              <a:buFontTx/>
              <a:buAutoNum type="arabicPeriod"/>
              <a:defRPr/>
            </a:pPr>
            <a:endParaRPr lang="el-GR" dirty="0" smtClean="0">
              <a:latin typeface="Arial" pitchFamily="34" charset="0"/>
              <a:cs typeface="Arial" pitchFamily="34" charset="0"/>
            </a:endParaRPr>
          </a:p>
          <a:p>
            <a:pPr marL="239414" indent="-239414" fontAlgn="auto">
              <a:spcBef>
                <a:spcPts val="0"/>
              </a:spcBef>
              <a:spcAft>
                <a:spcPts val="0"/>
              </a:spcAft>
              <a:buFontTx/>
              <a:buAutoNum type="arabicPeriod"/>
              <a:defRPr/>
            </a:pPr>
            <a:r>
              <a:rPr lang="el-GR" dirty="0" smtClean="0">
                <a:latin typeface="Arial" pitchFamily="34" charset="0"/>
                <a:cs typeface="Arial" pitchFamily="34" charset="0"/>
              </a:rPr>
              <a:t>Επεξήγηση των λόγων για τους οποίους οι οργανισμοί επιλέγουν μια στρατηγική ανάπτυξης λογισμικού, έναντι άλλων, σε συγκεκριμένα έργα.</a:t>
            </a:r>
          </a:p>
          <a:p>
            <a:pPr marL="239414" indent="-239414" fontAlgn="auto">
              <a:spcBef>
                <a:spcPts val="0"/>
              </a:spcBef>
              <a:spcAft>
                <a:spcPts val="0"/>
              </a:spcAft>
              <a:buFontTx/>
              <a:buAutoNum type="arabicPeriod"/>
              <a:defRPr/>
            </a:pPr>
            <a:endParaRPr lang="el-GR" dirty="0" smtClean="0">
              <a:latin typeface="Arial" pitchFamily="34" charset="0"/>
              <a:cs typeface="Arial" pitchFamily="34" charset="0"/>
            </a:endParaRPr>
          </a:p>
          <a:p>
            <a:pPr marL="239414" indent="-239414" fontAlgn="auto">
              <a:spcBef>
                <a:spcPts val="0"/>
              </a:spcBef>
              <a:spcAft>
                <a:spcPts val="0"/>
              </a:spcAft>
              <a:buFontTx/>
              <a:buAutoNum type="arabicPeriod"/>
              <a:defRPr/>
            </a:pPr>
            <a:r>
              <a:rPr lang="el-GR" dirty="0" smtClean="0">
                <a:latin typeface="Arial" pitchFamily="34" charset="0"/>
                <a:cs typeface="Arial" pitchFamily="34" charset="0"/>
              </a:rPr>
              <a:t>Επεξήγηση της διαδικασίας που εφαρμόζουν οι οργανισμοί προκειμένου να καταλήξουν στην ανάπτυξη ή την αγορά, καθώς και των βημάτων που ακολουθούν σε περίπτωση που αποφασίσουν να αγοράσουν ένα πληροφοριακό σύστημα.</a:t>
            </a:r>
          </a:p>
          <a:p>
            <a:pPr marL="239414" indent="-239414" fontAlgn="auto">
              <a:spcBef>
                <a:spcPts val="0"/>
              </a:spcBef>
              <a:spcAft>
                <a:spcPts val="0"/>
              </a:spcAft>
              <a:buFontTx/>
              <a:buAutoNum type="arabicPeriod"/>
              <a:defRPr/>
            </a:pPr>
            <a:endParaRPr lang="el-GR" dirty="0" smtClean="0">
              <a:latin typeface="Arial" pitchFamily="34" charset="0"/>
              <a:cs typeface="Arial" pitchFamily="34" charset="0"/>
            </a:endParaRPr>
          </a:p>
          <a:p>
            <a:pPr marL="239414" indent="-239414" fontAlgn="auto">
              <a:spcBef>
                <a:spcPts val="0"/>
              </a:spcBef>
              <a:spcAft>
                <a:spcPts val="0"/>
              </a:spcAft>
              <a:buFontTx/>
              <a:buAutoNum type="arabicPeriod"/>
              <a:defRPr/>
            </a:pPr>
            <a:r>
              <a:rPr lang="el-GR" dirty="0" smtClean="0">
                <a:latin typeface="Arial" pitchFamily="34" charset="0"/>
                <a:cs typeface="Arial" pitchFamily="34" charset="0"/>
              </a:rPr>
              <a:t>Εντοπισμός των διάφορων τρόπων με τους οποίος ο ανθρώπινος παράγοντας παίζει σημαίνοντα ρόλο στην ανάπτυξη και την προμήθεια των συστημάτων.</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F2F81B-BEF2-43D7-A718-13E4DC9A9C16}" type="slidenum">
              <a:rPr lang="en-US">
                <a:cs typeface="Arial" charset="0"/>
              </a:rPr>
              <a:pPr fontAlgn="base">
                <a:spcBef>
                  <a:spcPct val="0"/>
                </a:spcBef>
                <a:spcAft>
                  <a:spcPct val="0"/>
                </a:spcAft>
              </a:pPr>
              <a:t>3</a:t>
            </a:fld>
            <a:endParaRPr lang="en-US">
              <a:cs typeface="Arial" charset="0"/>
            </a:endParaRPr>
          </a:p>
        </p:txBody>
      </p:sp>
    </p:spTree>
    <p:extLst>
      <p:ext uri="{BB962C8B-B14F-4D97-AF65-F5344CB8AC3E}">
        <p14:creationId xmlns="" xmlns:p14="http://schemas.microsoft.com/office/powerpoint/2010/main" val="1581202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z="1200" kern="1200" dirty="0" smtClean="0">
                <a:solidFill>
                  <a:schemeClr val="tx1"/>
                </a:solidFill>
                <a:latin typeface="+mn-lt"/>
                <a:ea typeface="+mn-ea"/>
                <a:cs typeface="+mn-cs"/>
              </a:rPr>
              <a:t>Τα πληροφοριακά συστήματα γεννιούνται με πολλούς διαφορετικούς τρόπους και η διαδικασία αυτή μπορεί να είναι συναρπαστική και εκνευριστική συνάμα. Όντας δευτεροετής φοιτητής στο </a:t>
            </a:r>
            <a:r>
              <a:rPr lang="en-US" sz="1200" kern="1200" dirty="0" smtClean="0">
                <a:solidFill>
                  <a:schemeClr val="tx1"/>
                </a:solidFill>
                <a:latin typeface="+mn-lt"/>
                <a:ea typeface="+mn-ea"/>
                <a:cs typeface="+mn-cs"/>
              </a:rPr>
              <a:t>Harvard</a:t>
            </a:r>
            <a:r>
              <a:rPr lang="el-GR" sz="1200" kern="1200" dirty="0" smtClean="0">
                <a:solidFill>
                  <a:schemeClr val="tx1"/>
                </a:solidFill>
                <a:latin typeface="+mn-lt"/>
                <a:ea typeface="+mn-ea"/>
                <a:cs typeface="+mn-cs"/>
              </a:rPr>
              <a:t>, ο </a:t>
            </a:r>
            <a:r>
              <a:rPr lang="en-US" sz="1200" kern="1200" dirty="0" smtClean="0">
                <a:solidFill>
                  <a:schemeClr val="tx1"/>
                </a:solidFill>
                <a:latin typeface="+mn-lt"/>
                <a:ea typeface="+mn-ea"/>
                <a:cs typeface="+mn-cs"/>
              </a:rPr>
              <a:t>Mark </a:t>
            </a:r>
            <a:r>
              <a:rPr lang="en-US" sz="1200" kern="1200" dirty="0" err="1" smtClean="0">
                <a:solidFill>
                  <a:schemeClr val="tx1"/>
                </a:solidFill>
                <a:latin typeface="+mn-lt"/>
                <a:ea typeface="+mn-ea"/>
                <a:cs typeface="+mn-cs"/>
              </a:rPr>
              <a:t>Zuckerberg</a:t>
            </a:r>
            <a:r>
              <a:rPr lang="el-GR" sz="1200" kern="1200" dirty="0" smtClean="0">
                <a:solidFill>
                  <a:schemeClr val="tx1"/>
                </a:solidFill>
                <a:latin typeface="+mn-lt"/>
                <a:ea typeface="+mn-ea"/>
                <a:cs typeface="+mn-cs"/>
              </a:rPr>
              <a:t> δημιούργησε το </a:t>
            </a:r>
            <a:r>
              <a:rPr lang="en-US" sz="1200" kern="1200" dirty="0" err="1" smtClean="0">
                <a:solidFill>
                  <a:schemeClr val="tx1"/>
                </a:solidFill>
                <a:latin typeface="+mn-lt"/>
                <a:ea typeface="+mn-ea"/>
                <a:cs typeface="+mn-cs"/>
              </a:rPr>
              <a:t>Facebook</a:t>
            </a:r>
            <a:r>
              <a:rPr lang="el-GR" sz="1200" kern="1200" dirty="0" smtClean="0">
                <a:solidFill>
                  <a:schemeClr val="tx1"/>
                </a:solidFill>
                <a:latin typeface="+mn-lt"/>
                <a:ea typeface="+mn-ea"/>
                <a:cs typeface="+mn-cs"/>
              </a:rPr>
              <a:t> σε διάστημα λιγότερο του ενός μήνα, καταφέρνοντας να προσελκύσει περισσότερα από 1.000 μέλη τις πρώτες 24 ώρες της λειτουργίας του. Άλλα έργα, όμως, δεν έχουν τόσο ευχάριστη έκβαση. Το έργο με προϋπολογισμό 170 εκατομμύρια δολάρια της Ομοσπονδιακής Υπηρεσίας Ερευνών των ΗΠΑ (</a:t>
            </a:r>
            <a:r>
              <a:rPr lang="en-US" sz="1200" kern="1200" dirty="0" smtClean="0">
                <a:solidFill>
                  <a:schemeClr val="tx1"/>
                </a:solidFill>
                <a:latin typeface="+mn-lt"/>
                <a:ea typeface="+mn-ea"/>
                <a:cs typeface="+mn-cs"/>
              </a:rPr>
              <a:t>FBI</a:t>
            </a:r>
            <a:r>
              <a:rPr lang="el-GR" sz="1200" kern="1200" dirty="0" smtClean="0">
                <a:solidFill>
                  <a:schemeClr val="tx1"/>
                </a:solidFill>
                <a:latin typeface="+mn-lt"/>
                <a:ea typeface="+mn-ea"/>
                <a:cs typeface="+mn-cs"/>
              </a:rPr>
              <a:t>) για τη δημιουργία εικονικών φακέλων υποθέσεων αντιμετώπιζε το ένα πρόβλημα μετά το άλλο. Το σύστημα θα αντικαθιστούσε τα απαρχαιωμένα συστήματα αρχειοθέτησης του </a:t>
            </a:r>
            <a:r>
              <a:rPr lang="en-US" sz="1200" kern="1200" dirty="0" smtClean="0">
                <a:solidFill>
                  <a:schemeClr val="tx1"/>
                </a:solidFill>
                <a:latin typeface="+mn-lt"/>
                <a:ea typeface="+mn-ea"/>
                <a:cs typeface="+mn-cs"/>
              </a:rPr>
              <a:t>FBI</a:t>
            </a:r>
            <a:r>
              <a:rPr lang="el-GR" sz="1200" kern="1200" dirty="0" smtClean="0">
                <a:solidFill>
                  <a:schemeClr val="tx1"/>
                </a:solidFill>
                <a:latin typeface="+mn-lt"/>
                <a:ea typeface="+mn-ea"/>
                <a:cs typeface="+mn-cs"/>
              </a:rPr>
              <a:t>, αλλά οι συνεχώς μεταβαλλόμενες απαιτήσεις και η κακοδιαχείριση των συμβάσεων είχαν ως αποτέλεσμα τη δημιουργία ενός τόσο ασταθούς και γεμάτου λάθη κώδικα, που τελικά ολόκληρο το σύστημα έπρεπε να περάσει σε αχρηστία.</a:t>
            </a:r>
            <a:endParaRPr lang="en-US" dirty="0" smtClean="0">
              <a:latin typeface="Arial" charset="0"/>
              <a:cs typeface="Arial" charset="0"/>
            </a:endParaRP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BF1F20-2739-46AD-8B3A-7049B34231B5}" type="slidenum">
              <a:rPr lang="en-US">
                <a:cs typeface="Arial" charset="0"/>
              </a:rPr>
              <a:pPr fontAlgn="base">
                <a:spcBef>
                  <a:spcPct val="0"/>
                </a:spcBef>
                <a:spcAft>
                  <a:spcPct val="0"/>
                </a:spcAft>
              </a:pPr>
              <a:t>4</a:t>
            </a:fld>
            <a:endParaRPr lang="en-US">
              <a:cs typeface="Arial" charset="0"/>
            </a:endParaRPr>
          </a:p>
        </p:txBody>
      </p:sp>
    </p:spTree>
    <p:extLst>
      <p:ext uri="{BB962C8B-B14F-4D97-AF65-F5344CB8AC3E}">
        <p14:creationId xmlns="" xmlns:p14="http://schemas.microsoft.com/office/powerpoint/2010/main" val="11042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Ο κύκλος ζωής ανάπτυξης συστημάτων (</a:t>
            </a:r>
            <a:r>
              <a:rPr lang="el-GR" dirty="0" err="1" smtClean="0">
                <a:latin typeface="Arial" charset="0"/>
                <a:cs typeface="Arial" charset="0"/>
              </a:rPr>
              <a:t>systems</a:t>
            </a:r>
            <a:r>
              <a:rPr lang="el-GR" dirty="0" smtClean="0">
                <a:latin typeface="Arial" charset="0"/>
                <a:cs typeface="Arial" charset="0"/>
              </a:rPr>
              <a:t> </a:t>
            </a:r>
            <a:r>
              <a:rPr lang="el-GR" dirty="0" err="1" smtClean="0">
                <a:latin typeface="Arial" charset="0"/>
                <a:cs typeface="Arial" charset="0"/>
              </a:rPr>
              <a:t>development</a:t>
            </a:r>
            <a:r>
              <a:rPr lang="el-GR" dirty="0" smtClean="0">
                <a:latin typeface="Arial" charset="0"/>
                <a:cs typeface="Arial" charset="0"/>
              </a:rPr>
              <a:t> </a:t>
            </a:r>
            <a:r>
              <a:rPr lang="el-GR" dirty="0" err="1" smtClean="0">
                <a:latin typeface="Arial" charset="0"/>
                <a:cs typeface="Arial" charset="0"/>
              </a:rPr>
              <a:t>life</a:t>
            </a:r>
            <a:r>
              <a:rPr lang="el-GR" dirty="0" smtClean="0">
                <a:latin typeface="Arial" charset="0"/>
                <a:cs typeface="Arial" charset="0"/>
              </a:rPr>
              <a:t> </a:t>
            </a:r>
            <a:r>
              <a:rPr lang="el-GR" dirty="0" err="1" smtClean="0">
                <a:latin typeface="Arial" charset="0"/>
                <a:cs typeface="Arial" charset="0"/>
              </a:rPr>
              <a:t>cycle</a:t>
            </a:r>
            <a:r>
              <a:rPr lang="el-GR" dirty="0" smtClean="0">
                <a:latin typeface="Arial" charset="0"/>
                <a:cs typeface="Arial" charset="0"/>
              </a:rPr>
              <a:t> – SDLC) είναι η διαδικασία που ξεκινά με τον προγραμματισμό και περνά από διάφορες φάσεις, έως ότου το σύστημα να υλοποιηθεί και κατόπιν να περάσει στην περίοδο συντήρησης. Σε θεωρητικό επίπεδο, η διαδικασία περιλαμβάνει επτά διαδοχικές φάσεις, αν και στην πραγματικότητα τα πράγματα είναι αρκετά πιο ρευστά. Οι επτά φάσεις είναι ο προγραμματισμός (</a:t>
            </a:r>
            <a:r>
              <a:rPr lang="el-GR" dirty="0" err="1" smtClean="0">
                <a:latin typeface="Arial" charset="0"/>
                <a:cs typeface="Arial" charset="0"/>
              </a:rPr>
              <a:t>planning</a:t>
            </a:r>
            <a:r>
              <a:rPr lang="el-GR" dirty="0" smtClean="0">
                <a:latin typeface="Arial" charset="0"/>
                <a:cs typeface="Arial" charset="0"/>
              </a:rPr>
              <a:t>), η ανάλυση (</a:t>
            </a:r>
            <a:r>
              <a:rPr lang="el-GR" dirty="0" err="1" smtClean="0">
                <a:latin typeface="Arial" charset="0"/>
                <a:cs typeface="Arial" charset="0"/>
              </a:rPr>
              <a:t>analysis</a:t>
            </a:r>
            <a:r>
              <a:rPr lang="el-GR" dirty="0" smtClean="0">
                <a:latin typeface="Arial" charset="0"/>
                <a:cs typeface="Arial" charset="0"/>
              </a:rPr>
              <a:t>), ο σχεδιασμός (</a:t>
            </a:r>
            <a:r>
              <a:rPr lang="el-GR" dirty="0" err="1" smtClean="0">
                <a:latin typeface="Arial" charset="0"/>
                <a:cs typeface="Arial" charset="0"/>
              </a:rPr>
              <a:t>design</a:t>
            </a:r>
            <a:r>
              <a:rPr lang="el-GR" dirty="0" smtClean="0">
                <a:latin typeface="Arial" charset="0"/>
                <a:cs typeface="Arial" charset="0"/>
              </a:rPr>
              <a:t>), η ανάπτυξη (</a:t>
            </a:r>
            <a:r>
              <a:rPr lang="el-GR" dirty="0" err="1" smtClean="0">
                <a:latin typeface="Arial" charset="0"/>
                <a:cs typeface="Arial" charset="0"/>
              </a:rPr>
              <a:t>development</a:t>
            </a:r>
            <a:r>
              <a:rPr lang="el-GR" dirty="0" smtClean="0">
                <a:latin typeface="Arial" charset="0"/>
                <a:cs typeface="Arial" charset="0"/>
              </a:rPr>
              <a:t>), ο έλεγχος (</a:t>
            </a:r>
            <a:r>
              <a:rPr lang="el-GR" dirty="0" err="1" smtClean="0">
                <a:latin typeface="Arial" charset="0"/>
                <a:cs typeface="Arial" charset="0"/>
              </a:rPr>
              <a:t>testing</a:t>
            </a:r>
            <a:r>
              <a:rPr lang="el-GR" dirty="0" smtClean="0">
                <a:latin typeface="Arial" charset="0"/>
                <a:cs typeface="Arial" charset="0"/>
              </a:rPr>
              <a:t>), η υλοποίηση (</a:t>
            </a:r>
            <a:r>
              <a:rPr lang="el-GR" dirty="0" err="1" smtClean="0">
                <a:latin typeface="Arial" charset="0"/>
                <a:cs typeface="Arial" charset="0"/>
              </a:rPr>
              <a:t>implementation</a:t>
            </a:r>
            <a:r>
              <a:rPr lang="el-GR" dirty="0" smtClean="0">
                <a:latin typeface="Arial" charset="0"/>
                <a:cs typeface="Arial" charset="0"/>
              </a:rPr>
              <a:t>) και η συντήρηση (</a:t>
            </a:r>
            <a:r>
              <a:rPr lang="el-GR" dirty="0" err="1" smtClean="0">
                <a:latin typeface="Arial" charset="0"/>
                <a:cs typeface="Arial" charset="0"/>
              </a:rPr>
              <a:t>maintenance</a:t>
            </a:r>
            <a:r>
              <a:rPr lang="el-GR" dirty="0" smtClean="0">
                <a:latin typeface="Arial" charset="0"/>
                <a:cs typeface="Arial" charset="0"/>
              </a:rPr>
              <a:t>). </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651A62-1893-4F0B-8545-1E5143C19C95}" type="slidenum">
              <a:rPr lang="en-US">
                <a:cs typeface="Arial" charset="0"/>
              </a:rPr>
              <a:pPr fontAlgn="base">
                <a:spcBef>
                  <a:spcPct val="0"/>
                </a:spcBef>
                <a:spcAft>
                  <a:spcPct val="0"/>
                </a:spcAft>
              </a:pPr>
              <a:t>5</a:t>
            </a:fld>
            <a:endParaRPr lang="en-US">
              <a:cs typeface="Arial" charset="0"/>
            </a:endParaRPr>
          </a:p>
        </p:txBody>
      </p:sp>
    </p:spTree>
    <p:extLst>
      <p:ext uri="{BB962C8B-B14F-4D97-AF65-F5344CB8AC3E}">
        <p14:creationId xmlns="" xmlns:p14="http://schemas.microsoft.com/office/powerpoint/2010/main" val="378272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a:spcBef>
                <a:spcPct val="0"/>
              </a:spcBef>
            </a:pPr>
            <a:r>
              <a:rPr lang="el-GR" sz="1200" kern="1200" dirty="0" smtClean="0">
                <a:solidFill>
                  <a:schemeClr val="tx1"/>
                </a:solidFill>
                <a:latin typeface="+mn-lt"/>
                <a:ea typeface="+mn-ea"/>
                <a:cs typeface="+mn-cs"/>
              </a:rPr>
              <a:t>Στόχος της φάσης αυτής είναι να καθοριστεί η επιχειρησιακή ανάγκη, να αξιολογηθεί η σημασία που έχει για τον οργανισμό και να καθοριστεί εάν το έργο είναι πραγματοποιήσιμο (μελέτη βιωσιμότητας-</a:t>
            </a:r>
            <a:r>
              <a:rPr lang="en-US" sz="1200" kern="1200" dirty="0" smtClean="0">
                <a:solidFill>
                  <a:schemeClr val="tx1"/>
                </a:solidFill>
                <a:latin typeface="+mn-lt"/>
                <a:ea typeface="+mn-ea"/>
                <a:cs typeface="+mn-cs"/>
              </a:rPr>
              <a:t>feasibility study</a:t>
            </a:r>
            <a:r>
              <a:rPr lang="el-GR" sz="1200" kern="1200" dirty="0" smtClean="0">
                <a:solidFill>
                  <a:schemeClr val="tx1"/>
                </a:solidFill>
                <a:latin typeface="+mn-lt"/>
                <a:ea typeface="+mn-ea"/>
                <a:cs typeface="+mn-cs"/>
              </a:rPr>
              <a:t>). Στους περισσότερους οργανισμούς δεν υπάρχει έλλειψη ιδεών για έργα ανάπτυξης πληροφοριακών συστημάτων, αλλά όλοι ανεξαιρέτως διαθέτουν ελάχιστο χρόνο και χρήματα.</a:t>
            </a:r>
          </a:p>
          <a:p>
            <a:pPr>
              <a:spcBef>
                <a:spcPct val="0"/>
              </a:spcBef>
            </a:pPr>
            <a:endParaRPr lang="el-GR" dirty="0" smtClean="0">
              <a:latin typeface="Arial" charset="0"/>
              <a:cs typeface="Arial" charset="0"/>
            </a:endParaRPr>
          </a:p>
          <a:p>
            <a:pPr>
              <a:spcBef>
                <a:spcPct val="0"/>
              </a:spcBef>
            </a:pPr>
            <a:r>
              <a:rPr lang="el-GR" dirty="0" smtClean="0">
                <a:latin typeface="Arial" charset="0"/>
                <a:cs typeface="Arial" charset="0"/>
              </a:rPr>
              <a:t>Οι τρεις βασικοί παράγοντες που αποτελούν το υπόβαθρο των επιχειρησιακών αναγκών και καθορίζουν πώς θα γίνει η κατανομή των πόρων για τα έργα ανάπτυξης συστημάτων είναι:</a:t>
            </a:r>
          </a:p>
          <a:p>
            <a:pPr>
              <a:spcBef>
                <a:spcPct val="0"/>
              </a:spcBef>
            </a:pPr>
            <a:r>
              <a:rPr lang="el-GR" dirty="0" smtClean="0">
                <a:latin typeface="Arial" charset="0"/>
                <a:cs typeface="Arial" charset="0"/>
              </a:rPr>
              <a:t>Η απόδοση της επένδυσης (</a:t>
            </a:r>
            <a:r>
              <a:rPr lang="el-GR" dirty="0" err="1" smtClean="0">
                <a:latin typeface="Arial" charset="0"/>
                <a:cs typeface="Arial" charset="0"/>
              </a:rPr>
              <a:t>return</a:t>
            </a:r>
            <a:r>
              <a:rPr lang="el-GR" dirty="0" smtClean="0">
                <a:latin typeface="Arial" charset="0"/>
                <a:cs typeface="Arial" charset="0"/>
              </a:rPr>
              <a:t> </a:t>
            </a:r>
            <a:r>
              <a:rPr lang="el-GR" dirty="0" err="1" smtClean="0">
                <a:latin typeface="Arial" charset="0"/>
                <a:cs typeface="Arial" charset="0"/>
              </a:rPr>
              <a:t>on</a:t>
            </a:r>
            <a:r>
              <a:rPr lang="el-GR" dirty="0" smtClean="0">
                <a:latin typeface="Arial" charset="0"/>
                <a:cs typeface="Arial" charset="0"/>
              </a:rPr>
              <a:t> </a:t>
            </a:r>
            <a:r>
              <a:rPr lang="el-GR" dirty="0" err="1" smtClean="0">
                <a:latin typeface="Arial" charset="0"/>
                <a:cs typeface="Arial" charset="0"/>
              </a:rPr>
              <a:t>investment</a:t>
            </a:r>
            <a:r>
              <a:rPr lang="el-GR" dirty="0" smtClean="0">
                <a:latin typeface="Arial" charset="0"/>
                <a:cs typeface="Arial" charset="0"/>
              </a:rPr>
              <a:t> – ROI), το ανταγωνιστικό πλεονέκτημα (</a:t>
            </a:r>
            <a:r>
              <a:rPr lang="el-GR" dirty="0" err="1" smtClean="0">
                <a:latin typeface="Arial" charset="0"/>
                <a:cs typeface="Arial" charset="0"/>
              </a:rPr>
              <a:t>competitive</a:t>
            </a:r>
            <a:r>
              <a:rPr lang="el-GR" dirty="0" smtClean="0">
                <a:latin typeface="Arial" charset="0"/>
                <a:cs typeface="Arial" charset="0"/>
              </a:rPr>
              <a:t> </a:t>
            </a:r>
            <a:r>
              <a:rPr lang="el-GR" dirty="0" err="1" smtClean="0">
                <a:latin typeface="Arial" charset="0"/>
                <a:cs typeface="Arial" charset="0"/>
              </a:rPr>
              <a:t>advantage</a:t>
            </a:r>
            <a:r>
              <a:rPr lang="el-GR" dirty="0" smtClean="0">
                <a:latin typeface="Arial" charset="0"/>
                <a:cs typeface="Arial" charset="0"/>
              </a:rPr>
              <a:t>) και η διαχείριση κινδύνου (</a:t>
            </a:r>
            <a:r>
              <a:rPr lang="el-GR" dirty="0" err="1" smtClean="0">
                <a:latin typeface="Arial" charset="0"/>
                <a:cs typeface="Arial" charset="0"/>
              </a:rPr>
              <a:t>risk</a:t>
            </a:r>
            <a:r>
              <a:rPr lang="el-GR" dirty="0" smtClean="0">
                <a:latin typeface="Arial" charset="0"/>
                <a:cs typeface="Arial" charset="0"/>
              </a:rPr>
              <a:t> </a:t>
            </a:r>
            <a:r>
              <a:rPr lang="el-GR" dirty="0" err="1" smtClean="0">
                <a:latin typeface="Arial" charset="0"/>
                <a:cs typeface="Arial" charset="0"/>
              </a:rPr>
              <a:t>management</a:t>
            </a:r>
            <a:r>
              <a:rPr lang="el-GR" dirty="0" smtClean="0">
                <a:latin typeface="Arial" charset="0"/>
                <a:cs typeface="Arial" charset="0"/>
              </a:rPr>
              <a:t>). </a:t>
            </a:r>
            <a:r>
              <a:rPr lang="el-GR" sz="1200" kern="1200" dirty="0" smtClean="0">
                <a:solidFill>
                  <a:schemeClr val="tx1"/>
                </a:solidFill>
                <a:latin typeface="+mn-lt"/>
                <a:ea typeface="+mn-ea"/>
                <a:cs typeface="+mn-cs"/>
              </a:rPr>
              <a:t>Για ορισμένα έργα, η απόδοση της επένδυσης είναι εύκολο να υπολογιστεί. Η απόδοση της επένδυσης, όμως, είναι δυσκολότερο να υπολογιστεί σε άλλα έργα. Η μόχλευση των πληροφοριακών συστημάτων για την επίτευξη </a:t>
            </a:r>
            <a:r>
              <a:rPr lang="el-GR" sz="1200" i="1" kern="1200" dirty="0" smtClean="0">
                <a:solidFill>
                  <a:schemeClr val="tx1"/>
                </a:solidFill>
                <a:latin typeface="+mn-lt"/>
                <a:ea typeface="+mn-ea"/>
                <a:cs typeface="+mn-cs"/>
              </a:rPr>
              <a:t>ανταγωνιστικού πλεονεκτήματος</a:t>
            </a:r>
            <a:r>
              <a:rPr lang="el-GR" sz="1200" kern="1200" dirty="0" smtClean="0">
                <a:solidFill>
                  <a:schemeClr val="tx1"/>
                </a:solidFill>
                <a:latin typeface="+mn-lt"/>
                <a:ea typeface="+mn-ea"/>
                <a:cs typeface="+mn-cs"/>
              </a:rPr>
              <a:t> αποτελεί ισχυρότατο κίνητρο για την ανάπτυξη συστημάτων. Η </a:t>
            </a:r>
            <a:r>
              <a:rPr lang="el-GR" sz="1200" i="0" kern="1200" dirty="0" smtClean="0">
                <a:solidFill>
                  <a:schemeClr val="tx1"/>
                </a:solidFill>
                <a:latin typeface="+mn-lt"/>
                <a:ea typeface="+mn-ea"/>
                <a:cs typeface="+mn-cs"/>
              </a:rPr>
              <a:t>διαχείριση κινδύνου </a:t>
            </a:r>
            <a:r>
              <a:rPr lang="el-GR" sz="1200" kern="1200" dirty="0" smtClean="0">
                <a:solidFill>
                  <a:schemeClr val="tx1"/>
                </a:solidFill>
                <a:latin typeface="+mn-lt"/>
                <a:ea typeface="+mn-ea"/>
                <a:cs typeface="+mn-cs"/>
              </a:rPr>
              <a:t>αποτελεί το τρίτο κίνητρο για την ανάπτυξη πληροφοριακών συστημάτων και σχετίζεται, κατά κανόνα, με ζητήματα ασφάλειας, απορρήτου, προστασίας και κανονιστική συμμόρφωση. </a:t>
            </a:r>
            <a:endParaRPr lang="el-GR" dirty="0" smtClean="0">
              <a:latin typeface="Arial" charset="0"/>
              <a:cs typeface="Arial" charset="0"/>
            </a:endParaRPr>
          </a:p>
          <a:p>
            <a:pPr>
              <a:spcBef>
                <a:spcPct val="0"/>
              </a:spcBef>
            </a:pP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Η μελέτη σκοπιμότητας (</a:t>
            </a:r>
            <a:r>
              <a:rPr lang="el-GR" dirty="0" err="1" smtClean="0">
                <a:latin typeface="Arial" charset="0"/>
                <a:cs typeface="Arial" charset="0"/>
              </a:rPr>
              <a:t>feasibility</a:t>
            </a:r>
            <a:r>
              <a:rPr lang="el-GR" dirty="0" smtClean="0">
                <a:latin typeface="Arial" charset="0"/>
                <a:cs typeface="Arial" charset="0"/>
              </a:rPr>
              <a:t> </a:t>
            </a:r>
            <a:r>
              <a:rPr lang="el-GR" dirty="0" err="1" smtClean="0">
                <a:latin typeface="Arial" charset="0"/>
                <a:cs typeface="Arial" charset="0"/>
              </a:rPr>
              <a:t>study</a:t>
            </a:r>
            <a:r>
              <a:rPr lang="el-GR" dirty="0" smtClean="0">
                <a:latin typeface="Arial" charset="0"/>
                <a:cs typeface="Arial" charset="0"/>
              </a:rPr>
              <a:t>) αποτελεί βασικό μέρος της διαδικασίας του προγραμματισμού, η οποία εξετάζει κατά πόσο το έργο είναι βιώσιμο από τεχνικής, οικονομικής και νομικής πλευράς. Μπορεί, λόγου χάρη, να μην είναι τεχνικά εφικτό, εάν οι τεχνολογίες που απαιτούνται δεν υπάρχουν ακόμη ή δεν είναι αρκετά ώριμες για να υποστηρίξουν τους στόχους του έργου. Από οικονομικής πλευράς, η επένδυση μπορεί να έχει πολλές πιθανότητες να αποδώσει, αλλά ο οργανισμός να μην διαθέτει αρκετό κεφάλαιο για να το χρηματοδοτήσει. Η αξιολόγηση των νομικών ζητημάτων, από την άλλη πλευρά, μπορεί να αποκαλύψει σημαντικούς κινδύνους που θα μπορούσαν να βάλουν την εταιρεία σε δικαστικές περιπέτειες</a:t>
            </a:r>
            <a:r>
              <a:rPr lang="en-US" dirty="0" smtClean="0">
                <a:latin typeface="Arial" charset="0"/>
                <a:cs typeface="Arial" charset="0"/>
              </a:rPr>
              <a:t>. </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D63412-6B9B-4B06-8E48-6828CA1BFD17}" type="slidenum">
              <a:rPr lang="en-US">
                <a:cs typeface="Arial" charset="0"/>
              </a:rPr>
              <a:pPr fontAlgn="base">
                <a:spcBef>
                  <a:spcPct val="0"/>
                </a:spcBef>
                <a:spcAft>
                  <a:spcPct val="0"/>
                </a:spcAft>
              </a:pPr>
              <a:t>6</a:t>
            </a:fld>
            <a:endParaRPr lang="en-US">
              <a:cs typeface="Arial" charset="0"/>
            </a:endParaRPr>
          </a:p>
        </p:txBody>
      </p:sp>
    </p:spTree>
    <p:extLst>
      <p:ext uri="{BB962C8B-B14F-4D97-AF65-F5344CB8AC3E}">
        <p14:creationId xmlns="" xmlns:p14="http://schemas.microsoft.com/office/powerpoint/2010/main" val="2384009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a:spcBef>
                <a:spcPct val="0"/>
              </a:spcBef>
            </a:pPr>
            <a:r>
              <a:rPr lang="el-GR" dirty="0" smtClean="0">
                <a:latin typeface="Arial" charset="0"/>
                <a:cs typeface="Arial" charset="0"/>
              </a:rPr>
              <a:t>Μόλις το έργο λάβει την κατάλληλη έγκριση, το επόμενο βήμα είναι να αναλυθεί και να καταγραφεί τι ακριβώς θα κάνει το σύστημα από επιχειρησιακή (σε αντίθεση με την τεχνική) σκοπιά. Κατά τη διάρκεια της ανάλυσης απαιτήσεων (</a:t>
            </a:r>
            <a:r>
              <a:rPr lang="el-GR" dirty="0" err="1" smtClean="0">
                <a:latin typeface="Arial" charset="0"/>
                <a:cs typeface="Arial" charset="0"/>
              </a:rPr>
              <a:t>requirements</a:t>
            </a:r>
            <a:r>
              <a:rPr lang="el-GR" dirty="0" smtClean="0">
                <a:latin typeface="Arial" charset="0"/>
                <a:cs typeface="Arial" charset="0"/>
              </a:rPr>
              <a:t> </a:t>
            </a:r>
            <a:r>
              <a:rPr lang="el-GR" dirty="0" err="1" smtClean="0">
                <a:latin typeface="Arial" charset="0"/>
                <a:cs typeface="Arial" charset="0"/>
              </a:rPr>
              <a:t>analysis</a:t>
            </a:r>
            <a:r>
              <a:rPr lang="el-GR" dirty="0" smtClean="0">
                <a:latin typeface="Arial" charset="0"/>
                <a:cs typeface="Arial" charset="0"/>
              </a:rPr>
              <a:t>), τα ενδιαφερόμενα μέρη προσδιορίζουν τα λειτουργικά χαρακτηριστικά που θα χρειαστεί να διαθέτει το σύστημα και κατόπιν τα κατατάσσουν σε σειρά προτεραιότητας, ως υποχρεωτικά, προτιμώμενα ή μη ουσιώδη. Η συγκέντρωση των απαιτήσεων αυτών απαιτεί τη διεξαγωγή πολλών συσκέψεων, συνεντεύξεων και αξιολογήσεων αναφορικά με τον τρόπο με τον οποίο εκτελούνται οι ήδη υφιστάμενες διαδικασίες. </a:t>
            </a:r>
          </a:p>
          <a:p>
            <a:pPr>
              <a:spcBef>
                <a:spcPct val="0"/>
              </a:spcBef>
            </a:pPr>
            <a:endParaRPr lang="en-US" dirty="0" smtClean="0">
              <a:latin typeface="Arial" charset="0"/>
              <a:cs typeface="Arial" charset="0"/>
            </a:endParaRPr>
          </a:p>
          <a:p>
            <a:pPr>
              <a:spcBef>
                <a:spcPct val="0"/>
              </a:spcBef>
            </a:pPr>
            <a:r>
              <a:rPr lang="el-GR" dirty="0" smtClean="0">
                <a:latin typeface="Arial" charset="0"/>
                <a:cs typeface="Arial" charset="0"/>
              </a:rPr>
              <a:t>Μέσω της ανάλυσης αποτυπώνονται ξεκάθαρα οι διαδικασίες που θα υποστηρίζει το σύστημα, κυρίως μέσω της χρήσης διαγραμμάτων ροής διαδικασιών (</a:t>
            </a:r>
            <a:r>
              <a:rPr lang="el-GR" dirty="0" err="1" smtClean="0">
                <a:latin typeface="Arial" charset="0"/>
                <a:cs typeface="Arial" charset="0"/>
              </a:rPr>
              <a:t>process</a:t>
            </a:r>
            <a:r>
              <a:rPr lang="el-GR" dirty="0" smtClean="0">
                <a:latin typeface="Arial" charset="0"/>
                <a:cs typeface="Arial" charset="0"/>
              </a:rPr>
              <a:t> </a:t>
            </a:r>
            <a:r>
              <a:rPr lang="el-GR" dirty="0" err="1" smtClean="0">
                <a:latin typeface="Arial" charset="0"/>
                <a:cs typeface="Arial" charset="0"/>
              </a:rPr>
              <a:t>diagrams</a:t>
            </a:r>
            <a:r>
              <a:rPr lang="el-GR" dirty="0" smtClean="0">
                <a:latin typeface="Arial" charset="0"/>
                <a:cs typeface="Arial" charset="0"/>
              </a:rPr>
              <a:t>). Στα διαγράμματα αυτά καταγράφεται ο τρόπος λειτουργίας κάθε επιμέρους διαδικασίας, από την αρχή ως το τέλος, με τρόπο κατανοητό σε όλα τα ενδιαφερόμενα μέρη. Μια καλοδουλεμένη ανάλυση απαιτήσεων θα πρέπει να αποκαλύπτει ευκαιρίες βελτιστοποίησης των επιχειρησιακών διαδικασιών, ακόμα και εξάλειψης ορισμένων από αυτές. </a:t>
            </a:r>
          </a:p>
          <a:p>
            <a:pPr>
              <a:spcBef>
                <a:spcPct val="0"/>
              </a:spcBef>
            </a:pPr>
            <a:endParaRPr lang="en-US" dirty="0" smtClean="0">
              <a:latin typeface="Arial" charset="0"/>
              <a:cs typeface="Arial" charset="0"/>
            </a:endParaRPr>
          </a:p>
          <a:p>
            <a:pPr>
              <a:spcBef>
                <a:spcPct val="0"/>
              </a:spcBef>
            </a:pPr>
            <a:r>
              <a:rPr lang="el-GR" dirty="0" smtClean="0">
                <a:latin typeface="Arial" charset="0"/>
                <a:cs typeface="Arial" charset="0"/>
              </a:rPr>
              <a:t>Τα αποτελέσματα της φάσης ανάλυσης αποτυπώνονται στο έγγραφο ορισμού απαιτήσεων (</a:t>
            </a:r>
            <a:r>
              <a:rPr lang="el-GR" dirty="0" err="1" smtClean="0">
                <a:latin typeface="Arial" charset="0"/>
                <a:cs typeface="Arial" charset="0"/>
              </a:rPr>
              <a:t>requirements</a:t>
            </a:r>
            <a:r>
              <a:rPr lang="el-GR" dirty="0" smtClean="0">
                <a:latin typeface="Arial" charset="0"/>
                <a:cs typeface="Arial" charset="0"/>
              </a:rPr>
              <a:t> </a:t>
            </a:r>
            <a:r>
              <a:rPr lang="el-GR" dirty="0" err="1" smtClean="0">
                <a:latin typeface="Arial" charset="0"/>
                <a:cs typeface="Arial" charset="0"/>
              </a:rPr>
              <a:t>definition</a:t>
            </a:r>
            <a:r>
              <a:rPr lang="el-GR" dirty="0" smtClean="0">
                <a:latin typeface="Arial" charset="0"/>
                <a:cs typeface="Arial" charset="0"/>
              </a:rPr>
              <a:t> </a:t>
            </a:r>
            <a:r>
              <a:rPr lang="el-GR" dirty="0" err="1" smtClean="0">
                <a:latin typeface="Arial" charset="0"/>
                <a:cs typeface="Arial" charset="0"/>
              </a:rPr>
              <a:t>document</a:t>
            </a:r>
            <a:r>
              <a:rPr lang="el-GR" dirty="0" smtClean="0">
                <a:latin typeface="Arial" charset="0"/>
                <a:cs typeface="Arial" charset="0"/>
              </a:rPr>
              <a:t> – RDD), το οποίο προσδιορίζει λεπτομερώς ποια λειτουργικά χαρακτηριστικά θα πρέπει να έχει το σύστημα, ιεραρχημένα ανά ενδιαφερόμενο μέρος. Περιλαμβάνει επίσης παραδοχές και περιορισμούς που επηρεάζουν το σύστημα, όπως για παράδειγμα την ανάγκη να μεταφερθούν και πιθανόν να μετασχηματιστούν τα δεδομένα από το υπάρχον σύστημα. </a:t>
            </a:r>
          </a:p>
          <a:p>
            <a:pPr>
              <a:spcBef>
                <a:spcPct val="0"/>
              </a:spcBef>
            </a:pPr>
            <a:endParaRPr lang="en-US" dirty="0" smtClean="0">
              <a:latin typeface="Arial" charset="0"/>
              <a:cs typeface="Arial" charset="0"/>
            </a:endParaRPr>
          </a:p>
          <a:p>
            <a:r>
              <a:rPr lang="el-GR" sz="1200" kern="1200" dirty="0" smtClean="0">
                <a:solidFill>
                  <a:schemeClr val="tx1"/>
                </a:solidFill>
                <a:latin typeface="+mn-lt"/>
                <a:ea typeface="+mn-ea"/>
                <a:cs typeface="+mn-cs"/>
              </a:rPr>
              <a:t>Αφού τα ενδιαφερόμενα μέρη καταλήξουν σε συμφωνία για τις ανάγκες τους, μπορεί να γίνει μια ανασκόπηση των εμπορικά διαθέσιμων πληροφοριακών συστημάτων. Το έγγραφο ορισμού απαιτήσεων χρησιμοποιείται ως οδηγός για τη σύγκριση των συστημάτων, προκειμένου να διαπιστωθεί πόσο καλά καθένα από αυτά ευθυγραμμίζεται με τις απαιτήσεις του οργανισμού. Ένας γενικός κανόνας που ακολουθείται είναι ότι εάν ένας οργανισμός μπορεί να αγοράσει ένα λογισμικό ή τα δικαιώματα χρήσης του, το οποίο να πληροί τουλάχιστον το 75-80% των απαιτήσεών του και έχει λογικό κόστος, τότε η επιλογή «αγοράς» είναι πιθανότατα η καλύτερη λύση.</a:t>
            </a:r>
            <a:endParaRPr lang="el-GR" sz="1200" kern="1200" dirty="0">
              <a:solidFill>
                <a:schemeClr val="tx1"/>
              </a:solidFill>
              <a:latin typeface="+mn-lt"/>
              <a:ea typeface="+mn-ea"/>
              <a:cs typeface="+mn-cs"/>
            </a:endParaRP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2AA30E-BB20-4C79-973B-E5D11A52FD9C}" type="slidenum">
              <a:rPr lang="en-US">
                <a:cs typeface="Arial" charset="0"/>
              </a:rPr>
              <a:pPr fontAlgn="base">
                <a:spcBef>
                  <a:spcPct val="0"/>
                </a:spcBef>
                <a:spcAft>
                  <a:spcPct val="0"/>
                </a:spcAft>
              </a:pPr>
              <a:t>7</a:t>
            </a:fld>
            <a:endParaRPr lang="en-US">
              <a:cs typeface="Arial" charset="0"/>
            </a:endParaRPr>
          </a:p>
        </p:txBody>
      </p:sp>
    </p:spTree>
    <p:extLst>
      <p:ext uri="{BB962C8B-B14F-4D97-AF65-F5344CB8AC3E}">
        <p14:creationId xmlns="" xmlns:p14="http://schemas.microsoft.com/office/powerpoint/2010/main" val="3960315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Η επιλογή περιβάλλοντος ανάπτυξης του λογισμικού και η αρχιτεκτονική του υλικού είναι κρίσιμης σημασίας. Ο οργανισμός πρέπει να σκεφτεί την αρχιτεκτονική συνολικά. Παρότι κάποιο περιβάλλον ανάπτυξης λογισμικού μπορεί να είναι οριακά αποτελεσματικότερο για ένα συγκεκριμένο έργο, τα μειονεκτήματα που συνεπάγεται μια κατακερματισμένη, κακώς ολοκληρωμένη αρχιτεκτονική είναι πολύ μεγάλου κόστους για να μπορεί να τα αγνοήσει κανείς. Μια τάση που κερδίζει συνεχώς έδαφος και αφορά το σχεδιασμό λογισμικού είναι η αρχιτεκτονική προσανατολισμένη στις υπηρεσίες (</a:t>
            </a:r>
            <a:r>
              <a:rPr lang="el-GR" sz="1200" kern="1200" dirty="0" err="1" smtClean="0">
                <a:solidFill>
                  <a:schemeClr val="tx1"/>
                </a:solidFill>
                <a:latin typeface="+mn-lt"/>
                <a:ea typeface="+mn-ea"/>
                <a:cs typeface="+mn-cs"/>
              </a:rPr>
              <a:t>service</a:t>
            </a:r>
            <a:r>
              <a:rPr lang="el-GR" sz="1200" kern="1200" dirty="0" smtClean="0">
                <a:solidFill>
                  <a:schemeClr val="tx1"/>
                </a:solidFill>
                <a:latin typeface="+mn-lt"/>
                <a:ea typeface="+mn-ea"/>
                <a:cs typeface="+mn-cs"/>
              </a:rPr>
              <a:t>-</a:t>
            </a:r>
            <a:r>
              <a:rPr lang="el-GR" sz="1200" kern="1200" dirty="0" err="1" smtClean="0">
                <a:solidFill>
                  <a:schemeClr val="tx1"/>
                </a:solidFill>
                <a:latin typeface="+mn-lt"/>
                <a:ea typeface="+mn-ea"/>
                <a:cs typeface="+mn-cs"/>
              </a:rPr>
              <a:t>oriented</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architecture</a:t>
            </a:r>
            <a:r>
              <a:rPr lang="el-GR" sz="1200" kern="1200" dirty="0" smtClean="0">
                <a:solidFill>
                  <a:schemeClr val="tx1"/>
                </a:solidFill>
                <a:latin typeface="+mn-lt"/>
                <a:ea typeface="+mn-ea"/>
                <a:cs typeface="+mn-cs"/>
              </a:rPr>
              <a:t> – SOA), όπου τα συστήματα συναρμολογούνται από σχετικά ανεξάρτητα επιμέρους στοιχεία λογισμικού, καθένα εκ των οποίων χειρίζεται μια συγκεκριμένη επιχειρησιακή υπηρεσία (</a:t>
            </a:r>
            <a:r>
              <a:rPr lang="el-GR" sz="1200" kern="1200" dirty="0" err="1" smtClean="0">
                <a:solidFill>
                  <a:schemeClr val="tx1"/>
                </a:solidFill>
                <a:latin typeface="+mn-lt"/>
                <a:ea typeface="+mn-ea"/>
                <a:cs typeface="+mn-cs"/>
              </a:rPr>
              <a:t>business</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service</a:t>
            </a:r>
            <a:r>
              <a:rPr lang="el-GR" sz="1200" kern="1200" dirty="0" smtClean="0">
                <a:solidFill>
                  <a:schemeClr val="tx1"/>
                </a:solidFill>
                <a:latin typeface="+mn-lt"/>
                <a:ea typeface="+mn-ea"/>
                <a:cs typeface="+mn-cs"/>
              </a:rPr>
              <a:t>). Οποιαδήποτε αρχιτεκτονική και αν επιλεγεί τελικά, ο οργανισμός θα πρέπει να συνυπολογίσει, επίσης, και το ζήτημα του μεγέθους και της ισχύος, διότι η εφαρμογή θα ασκήσει επιπλέον πίεση. </a:t>
            </a:r>
          </a:p>
          <a:p>
            <a:pPr>
              <a:spcBef>
                <a:spcPct val="0"/>
              </a:spcBef>
            </a:pPr>
            <a:endParaRPr lang="el-GR" dirty="0" smtClean="0">
              <a:latin typeface="Arial" charset="0"/>
              <a:cs typeface="Arial" charset="0"/>
            </a:endParaRPr>
          </a:p>
          <a:p>
            <a:pPr>
              <a:spcBef>
                <a:spcPct val="0"/>
              </a:spcBef>
            </a:pPr>
            <a:r>
              <a:rPr lang="el-GR" dirty="0" smtClean="0">
                <a:latin typeface="Arial" charset="0"/>
                <a:cs typeface="Arial" charset="0"/>
              </a:rPr>
              <a:t>Η φάση σχεδιασμού αποτυπώνει όλες τις πτυχές του τρόπου </a:t>
            </a:r>
            <a:r>
              <a:rPr lang="el-GR" dirty="0" err="1" smtClean="0">
                <a:latin typeface="Arial" charset="0"/>
                <a:cs typeface="Arial" charset="0"/>
              </a:rPr>
              <a:t>συλλειτουργίας</a:t>
            </a:r>
            <a:r>
              <a:rPr lang="el-GR" dirty="0" smtClean="0">
                <a:latin typeface="Arial" charset="0"/>
                <a:cs typeface="Arial" charset="0"/>
              </a:rPr>
              <a:t> των επιμέρους στοιχείων του συστήματος για την επίτευξη του στόχου τους, μέσω περιγραφών, μοντέλων και διαγραμμάτων. Αποτελεί ουσιαστικά το τεχνικό σχεδιάγραμμα για ολόκληρο το σύστημα, με όλα τα «ψιλά γράμματα» και τις λεπτομέρειες. Ο αναλυτής και το προσωπικό του τμήματος πληροφορικής θα το εξετάσουν εξονυχιστικά, διότι η διόρθωση τυχόν λαθών στο σημείο αυτό βοηθά στην αποφυγή </a:t>
            </a:r>
            <a:r>
              <a:rPr lang="el-GR" dirty="0" err="1" smtClean="0">
                <a:latin typeface="Arial" charset="0"/>
                <a:cs typeface="Arial" charset="0"/>
              </a:rPr>
              <a:t>κοστοβόρων</a:t>
            </a:r>
            <a:r>
              <a:rPr lang="el-GR" dirty="0" smtClean="0">
                <a:latin typeface="Arial" charset="0"/>
                <a:cs typeface="Arial" charset="0"/>
              </a:rPr>
              <a:t> διορθωτικών κινήσεων στο μέλλον. Το σχήμα της βάσης δεδομένων,</a:t>
            </a:r>
            <a:r>
              <a:rPr lang="el-GR" baseline="0" dirty="0" smtClean="0">
                <a:latin typeface="Arial" charset="0"/>
                <a:cs typeface="Arial" charset="0"/>
              </a:rPr>
              <a:t> </a:t>
            </a:r>
            <a:r>
              <a:rPr lang="el-GR" dirty="0" smtClean="0">
                <a:latin typeface="Arial" charset="0"/>
                <a:cs typeface="Arial" charset="0"/>
              </a:rPr>
              <a:t>λόγου χάρη, θα παρουσιάζει αναλυτικά όλους τους πίνακες της βάσης δεδομένων, τα πεδία κάθε πίνακα και τις συσχετίσεις μεταξύ των πινάκων. Το διάγραμμα περιπτώσεων χρήσης (</a:t>
            </a:r>
            <a:r>
              <a:rPr lang="el-GR" dirty="0" err="1" smtClean="0">
                <a:latin typeface="Arial" charset="0"/>
                <a:cs typeface="Arial" charset="0"/>
              </a:rPr>
              <a:t>use</a:t>
            </a:r>
            <a:r>
              <a:rPr lang="el-GR" dirty="0" smtClean="0">
                <a:latin typeface="Arial" charset="0"/>
                <a:cs typeface="Arial" charset="0"/>
              </a:rPr>
              <a:t> </a:t>
            </a:r>
            <a:r>
              <a:rPr lang="el-GR" dirty="0" err="1" smtClean="0">
                <a:latin typeface="Arial" charset="0"/>
                <a:cs typeface="Arial" charset="0"/>
              </a:rPr>
              <a:t>case</a:t>
            </a:r>
            <a:r>
              <a:rPr lang="el-GR" dirty="0" smtClean="0">
                <a:latin typeface="Arial" charset="0"/>
                <a:cs typeface="Arial" charset="0"/>
              </a:rPr>
              <a:t> </a:t>
            </a:r>
            <a:r>
              <a:rPr lang="el-GR" dirty="0" err="1" smtClean="0">
                <a:latin typeface="Arial" charset="0"/>
                <a:cs typeface="Arial" charset="0"/>
              </a:rPr>
              <a:t>diagram</a:t>
            </a:r>
            <a:r>
              <a:rPr lang="el-GR" dirty="0" smtClean="0">
                <a:latin typeface="Arial" charset="0"/>
                <a:cs typeface="Arial" charset="0"/>
              </a:rPr>
              <a:t>) θα αποτυπώνει το πώς διαφορετικές κατηγορίες χρηστών θα αλληλεπιδρούν με το σύστημα.</a:t>
            </a:r>
            <a:r>
              <a:rPr lang="el-GR" baseline="0" dirty="0" smtClean="0">
                <a:latin typeface="Arial" charset="0"/>
                <a:cs typeface="Arial" charset="0"/>
              </a:rPr>
              <a:t> </a:t>
            </a:r>
            <a:r>
              <a:rPr lang="el-GR" sz="1200" kern="1200" dirty="0" smtClean="0">
                <a:solidFill>
                  <a:schemeClr val="tx1"/>
                </a:solidFill>
                <a:latin typeface="+mn-lt"/>
                <a:ea typeface="+mn-ea"/>
                <a:cs typeface="+mn-cs"/>
              </a:rPr>
              <a:t>Στη φάση σχεδιασμού αντιμετωπίζονται επίσης τα ζητήματα χρηστικότητας και εξετάζονται οι ανάγκες όλων των διαφορετικών ομάδων χρηστών που θα αλληλεπιδρούν με το σύστημα. Στη φάση σχεδιασμού θα πρέπει να ληφθούν επίσης υπόψη οι τελικοί χρήστες με αναπηρία, καθώς οι νομικές προβλέψεις για την προσβασιμότητα του συστήματος σε αυτή την κατηγορία των χρηστών συνεχώς αυξάνονται. </a:t>
            </a:r>
            <a:endParaRPr lang="el-GR" dirty="0" smtClean="0">
              <a:latin typeface="Arial" charset="0"/>
              <a:cs typeface="Arial" charset="0"/>
            </a:endParaRP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96B868-D7D1-4F1F-AA9B-92E57E5C1E54}" type="slidenum">
              <a:rPr lang="en-US">
                <a:cs typeface="Arial" charset="0"/>
              </a:rPr>
              <a:pPr fontAlgn="base">
                <a:spcBef>
                  <a:spcPct val="0"/>
                </a:spcBef>
                <a:spcAft>
                  <a:spcPct val="0"/>
                </a:spcAft>
              </a:pPr>
              <a:t>8</a:t>
            </a:fld>
            <a:endParaRPr lang="en-US">
              <a:cs typeface="Arial" charset="0"/>
            </a:endParaRPr>
          </a:p>
        </p:txBody>
      </p:sp>
    </p:spTree>
    <p:extLst>
      <p:ext uri="{BB962C8B-B14F-4D97-AF65-F5344CB8AC3E}">
        <p14:creationId xmlns="" xmlns:p14="http://schemas.microsoft.com/office/powerpoint/2010/main" val="3978379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l-GR" sz="1200" kern="1200" dirty="0" smtClean="0">
                <a:solidFill>
                  <a:schemeClr val="tx1"/>
                </a:solidFill>
                <a:latin typeface="+mn-lt"/>
                <a:ea typeface="+mn-ea"/>
                <a:cs typeface="+mn-cs"/>
              </a:rPr>
              <a:t>Στόχος της φάσης της ανάπτυξης είναι η μετατροπή του σχεδιαγράμματος σε ένα πλήρως λειτουργικό πληροφοριακό σύστημα. Ανάλογα με το σκοπό του συστήματος, η φάση αυτή μπορεί να απαιτεί μήνες, ακόμα και χρόνια δουλειάς από τους δημιουργούς του, καθένας εκ των οποίων θα κατασκευάζει ένα μέρος του συστήματος. </a:t>
            </a:r>
          </a:p>
          <a:p>
            <a:pPr>
              <a:spcBef>
                <a:spcPct val="0"/>
              </a:spcBef>
            </a:pPr>
            <a:endParaRPr lang="en-US" dirty="0" smtClean="0">
              <a:latin typeface="Arial" charset="0"/>
              <a:cs typeface="Arial" charset="0"/>
            </a:endParaRPr>
          </a:p>
          <a:p>
            <a:pPr>
              <a:spcBef>
                <a:spcPct val="0"/>
              </a:spcBef>
            </a:pPr>
            <a:r>
              <a:rPr lang="el-GR" dirty="0" smtClean="0">
                <a:latin typeface="Arial" charset="0"/>
                <a:cs typeface="Arial" charset="0"/>
              </a:rPr>
              <a:t>Οι προγραμματιστές χρησιμοποιούν τα δικά τους πληροφοριακά συστήματα για να δρομολογήσουν τις εργασίες και να ενημερώνουν ο ένας τον άλλο για την πρόοδο που συντελείται ή τα προβλήματα που ανακύπτουν. Για παράδειγμα, το λογισμικό ελέγχου εκδόσεων (</a:t>
            </a:r>
            <a:r>
              <a:rPr lang="el-GR" dirty="0" err="1" smtClean="0">
                <a:latin typeface="Arial" charset="0"/>
                <a:cs typeface="Arial" charset="0"/>
              </a:rPr>
              <a:t>version</a:t>
            </a:r>
            <a:r>
              <a:rPr lang="el-GR" dirty="0" smtClean="0">
                <a:latin typeface="Arial" charset="0"/>
                <a:cs typeface="Arial" charset="0"/>
              </a:rPr>
              <a:t> </a:t>
            </a:r>
            <a:r>
              <a:rPr lang="el-GR" dirty="0" err="1" smtClean="0">
                <a:latin typeface="Arial" charset="0"/>
                <a:cs typeface="Arial" charset="0"/>
              </a:rPr>
              <a:t>control</a:t>
            </a:r>
            <a:r>
              <a:rPr lang="el-GR" dirty="0" smtClean="0">
                <a:latin typeface="Arial" charset="0"/>
                <a:cs typeface="Arial" charset="0"/>
              </a:rPr>
              <a:t> </a:t>
            </a:r>
            <a:r>
              <a:rPr lang="el-GR" dirty="0" err="1" smtClean="0">
                <a:latin typeface="Arial" charset="0"/>
                <a:cs typeface="Arial" charset="0"/>
              </a:rPr>
              <a:t>software</a:t>
            </a:r>
            <a:r>
              <a:rPr lang="el-GR" dirty="0" smtClean="0">
                <a:latin typeface="Arial" charset="0"/>
                <a:cs typeface="Arial" charset="0"/>
              </a:rPr>
              <a:t>) καταγράφει τις διάφορες εκδόσεις του κώδικα, λειτουργώντας ως μια βιβλιοθήκη με διαδικασίες «δανεισμού» (</a:t>
            </a:r>
            <a:r>
              <a:rPr lang="el-GR" dirty="0" err="1" smtClean="0">
                <a:latin typeface="Arial" charset="0"/>
                <a:cs typeface="Arial" charset="0"/>
              </a:rPr>
              <a:t>checkout</a:t>
            </a:r>
            <a:r>
              <a:rPr lang="el-GR" dirty="0" smtClean="0">
                <a:latin typeface="Arial" charset="0"/>
                <a:cs typeface="Arial" charset="0"/>
              </a:rPr>
              <a:t> </a:t>
            </a:r>
            <a:r>
              <a:rPr lang="el-GR" dirty="0" err="1" smtClean="0">
                <a:latin typeface="Arial" charset="0"/>
                <a:cs typeface="Arial" charset="0"/>
              </a:rPr>
              <a:t>procedures</a:t>
            </a:r>
            <a:r>
              <a:rPr lang="el-GR" dirty="0" smtClean="0">
                <a:latin typeface="Arial" charset="0"/>
                <a:cs typeface="Arial" charset="0"/>
              </a:rPr>
              <a:t>), προκειμένου να αποτρέπονται οι προγραμματιστές από το να γράφουν ο ένας επάνω στον κώδικα του άλλου.</a:t>
            </a:r>
          </a:p>
          <a:p>
            <a:pPr>
              <a:spcBef>
                <a:spcPct val="0"/>
              </a:spcBef>
            </a:pPr>
            <a:endParaRPr lang="en-US" dirty="0" smtClean="0">
              <a:latin typeface="Arial" charset="0"/>
              <a:cs typeface="Arial" charset="0"/>
            </a:endParaRPr>
          </a:p>
          <a:p>
            <a:pPr>
              <a:spcBef>
                <a:spcPct val="0"/>
              </a:spcBef>
            </a:pPr>
            <a:r>
              <a:rPr lang="el-GR" sz="1200" kern="1200" dirty="0" smtClean="0">
                <a:solidFill>
                  <a:schemeClr val="tx1"/>
                </a:solidFill>
                <a:latin typeface="+mn-lt"/>
                <a:ea typeface="+mn-ea"/>
                <a:cs typeface="+mn-cs"/>
              </a:rPr>
              <a:t>Το λογισμικό παρακολούθησης του έργου και των συμβάντων (</a:t>
            </a:r>
            <a:r>
              <a:rPr lang="en-US" sz="1200" kern="1200" dirty="0" smtClean="0">
                <a:solidFill>
                  <a:schemeClr val="tx1"/>
                </a:solidFill>
                <a:latin typeface="+mn-lt"/>
                <a:ea typeface="+mn-ea"/>
                <a:cs typeface="+mn-cs"/>
              </a:rPr>
              <a:t>project</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issue</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tracking software</a:t>
            </a:r>
            <a:r>
              <a:rPr lang="el-GR" sz="1200" kern="1200" dirty="0" smtClean="0">
                <a:solidFill>
                  <a:schemeClr val="tx1"/>
                </a:solidFill>
                <a:latin typeface="+mn-lt"/>
                <a:ea typeface="+mn-ea"/>
                <a:cs typeface="+mn-cs"/>
              </a:rPr>
              <a:t>) προσφέρει πολύ χρήσιμα λειτουργικά χαρακτηριστικά, τα οποία βοηθούν τους προγραμματιστές να παραμένουν πλήρως ενημερωμένοι για όλες τις πτυχές του έργου. Οι προγραμματιστές μπορούν να ανεβάζουν διαγράμματα και έγγραφα, να σχολιάζουν τις διάφορες δραστηριότητες, να περιγράφουν αλλαγές, να αναφέρουν σφάλματα και να ζητούν βοήθεια. Το λογισμικό καταγράφει το πλήρες ιστορικό του έργου, συμπεριλαμβανομένων των ημερομηνιών που δείχνουν την έναρξη και την ολοκλήρωση της κατασκευής κάθε υποσυστήματος, καθώς και το σε ποιον έχει ανατεθεί κάθε επιμέρους εργασία. Προσφέρει επίσης </a:t>
            </a:r>
            <a:r>
              <a:rPr lang="el-GR" sz="1200" kern="1200" dirty="0" err="1" smtClean="0">
                <a:solidFill>
                  <a:schemeClr val="tx1"/>
                </a:solidFill>
                <a:latin typeface="+mn-lt"/>
                <a:ea typeface="+mn-ea"/>
                <a:cs typeface="+mn-cs"/>
              </a:rPr>
              <a:t>παραμετροποιήσιμα</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dashboards</a:t>
            </a:r>
            <a:r>
              <a:rPr lang="el-GR" sz="1200" kern="1200" dirty="0" smtClean="0">
                <a:solidFill>
                  <a:schemeClr val="tx1"/>
                </a:solidFill>
                <a:latin typeface="+mn-lt"/>
                <a:ea typeface="+mn-ea"/>
                <a:cs typeface="+mn-cs"/>
              </a:rPr>
              <a:t>, ώστε οι δημιουργοί να μπορούν να δουν με μια ματιά την πρόοδο του έργου και ποιες εργασίες είναι στην ημερήσια διάταξη. </a:t>
            </a:r>
          </a:p>
          <a:p>
            <a:pPr>
              <a:spcBef>
                <a:spcPct val="0"/>
              </a:spcBef>
            </a:pPr>
            <a:endParaRPr lang="en-US" dirty="0" smtClean="0">
              <a:latin typeface="Arial" charset="0"/>
              <a:cs typeface="Arial" charset="0"/>
            </a:endParaRPr>
          </a:p>
          <a:p>
            <a:pPr>
              <a:spcBef>
                <a:spcPct val="0"/>
              </a:spcBef>
            </a:pPr>
            <a:r>
              <a:rPr lang="el-GR" dirty="0" smtClean="0">
                <a:latin typeface="Arial" charset="0"/>
                <a:cs typeface="Arial" charset="0"/>
              </a:rPr>
              <a:t>Υπάρχουν μάλιστα και εργαλεία που διευκολύνουν την ανασκόπηση του κώδικα (</a:t>
            </a:r>
            <a:r>
              <a:rPr lang="el-GR" dirty="0" err="1" smtClean="0">
                <a:latin typeface="Arial" charset="0"/>
                <a:cs typeface="Arial" charset="0"/>
              </a:rPr>
              <a:t>code</a:t>
            </a:r>
            <a:r>
              <a:rPr lang="el-GR" dirty="0" smtClean="0">
                <a:latin typeface="Arial" charset="0"/>
                <a:cs typeface="Arial" charset="0"/>
              </a:rPr>
              <a:t> </a:t>
            </a:r>
            <a:r>
              <a:rPr lang="el-GR" dirty="0" err="1" smtClean="0">
                <a:latin typeface="Arial" charset="0"/>
                <a:cs typeface="Arial" charset="0"/>
              </a:rPr>
              <a:t>review</a:t>
            </a:r>
            <a:r>
              <a:rPr lang="el-GR" dirty="0" smtClean="0">
                <a:latin typeface="Arial" charset="0"/>
                <a:cs typeface="Arial" charset="0"/>
              </a:rPr>
              <a:t>), μια διαδικασία αξιολόγησης από ειδικούς αξιολογητές (</a:t>
            </a:r>
            <a:r>
              <a:rPr lang="el-GR" dirty="0" err="1" smtClean="0">
                <a:latin typeface="Arial" charset="0"/>
                <a:cs typeface="Arial" charset="0"/>
              </a:rPr>
              <a:t>peer</a:t>
            </a:r>
            <a:r>
              <a:rPr lang="el-GR" dirty="0" smtClean="0">
                <a:latin typeface="Arial" charset="0"/>
                <a:cs typeface="Arial" charset="0"/>
              </a:rPr>
              <a:t> </a:t>
            </a:r>
            <a:r>
              <a:rPr lang="el-GR" dirty="0" err="1" smtClean="0">
                <a:latin typeface="Arial" charset="0"/>
                <a:cs typeface="Arial" charset="0"/>
              </a:rPr>
              <a:t>review</a:t>
            </a:r>
            <a:r>
              <a:rPr lang="el-GR" dirty="0" smtClean="0">
                <a:latin typeface="Arial" charset="0"/>
                <a:cs typeface="Arial" charset="0"/>
              </a:rPr>
              <a:t>). Κατά τη διαδικασία αυτή, προγραμματιστές που έχουν γνώση του έργου και εμπειρία στο συγκεκριμένο περιβάλλον ανάπτυξης ελέγχουν τη δουλειά κάποιου άλλου, ώστε να διασφαλιστεί ότι ο κώδικας είναι επαρκώς τεκμηριωμένος και σωστά γραμμένος. </a:t>
            </a:r>
            <a:endParaRPr lang="en-US" dirty="0" smtClean="0">
              <a:latin typeface="Arial" charset="0"/>
              <a:cs typeface="Arial" charset="0"/>
            </a:endParaRP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487866-F1A9-4B73-95A9-0AE4A7BDC37A}" type="slidenum">
              <a:rPr lang="en-US">
                <a:cs typeface="Arial" charset="0"/>
              </a:rPr>
              <a:pPr fontAlgn="base">
                <a:spcBef>
                  <a:spcPct val="0"/>
                </a:spcBef>
                <a:spcAft>
                  <a:spcPct val="0"/>
                </a:spcAft>
              </a:pPr>
              <a:t>9</a:t>
            </a:fld>
            <a:endParaRPr lang="en-US">
              <a:cs typeface="Arial" charset="0"/>
            </a:endParaRPr>
          </a:p>
        </p:txBody>
      </p:sp>
    </p:spTree>
    <p:extLst>
      <p:ext uri="{BB962C8B-B14F-4D97-AF65-F5344CB8AC3E}">
        <p14:creationId xmlns="" xmlns:p14="http://schemas.microsoft.com/office/powerpoint/2010/main" val="832078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AACBB0C-8B87-453C-BDC7-8536B53C950E}"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27FCFF-2DD7-48D1-809E-F8AD0EEB352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B2E52D-50D6-45C8-876B-93BA0208DA29}"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7FB274-30EB-4D3C-AAAE-548C07B84B5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D4EDE9-D8C2-404A-A663-8CDD10A8AEC7}"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716E17-CFCB-4BCF-942F-1D9B058CCE6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BE7B7E-BB19-4761-BD8A-2FDEAE6C9CE6}"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0A5982-D25D-43FB-9528-BD9072FFF95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E843FFF-6F3E-43EA-B832-6264DB7EF629}"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B420AC-6ACB-4BBB-9909-6ED1E689B44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A57BD7-B880-44A5-987F-2A19F92E62E5}" type="datetimeFigureOut">
              <a:rPr lang="en-US"/>
              <a:pPr>
                <a:defRPr/>
              </a:pPr>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6BBF39-C24A-467D-968E-B8FC32F8281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EC0DE17-84BD-4CBD-8556-7A5404FD2A70}" type="datetimeFigureOut">
              <a:rPr lang="en-US"/>
              <a:pPr>
                <a:defRPr/>
              </a:pPr>
              <a:t>2/18/2014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48B9684-99CC-423F-8D39-71A60DAB339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AB6D85A-5FA4-4ECA-86A7-A704EA07E1D1}" type="datetimeFigureOut">
              <a:rPr lang="en-US"/>
              <a:pPr>
                <a:defRPr/>
              </a:pPr>
              <a:t>2/18/2014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1D6C1E4-4EC6-4D0D-9E0A-A26CD01CB76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4E278A-AC77-493E-B88B-FE5290D4D029}" type="datetimeFigureOut">
              <a:rPr lang="en-US"/>
              <a:pPr>
                <a:defRPr/>
              </a:pPr>
              <a:t>2/18/2014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E12461F-3697-4603-8BE5-C69A7FD7640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C4DE64-58DA-4A1C-8317-9D380AEB85D9}" type="datetimeFigureOut">
              <a:rPr lang="en-US"/>
              <a:pPr>
                <a:defRPr/>
              </a:pPr>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104B52-8AD8-452F-8515-B8CAE59EA24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080AC2-44F5-49F3-A059-F2498D178231}" type="datetimeFigureOut">
              <a:rPr lang="en-US"/>
              <a:pPr>
                <a:defRPr/>
              </a:pPr>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7ECEEA-1E27-4825-9148-A6F9922C52D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E10B814-C576-4226-A6E1-3EAD1F2459DD}" type="datetimeFigureOut">
              <a:rPr lang="en-US"/>
              <a:pPr>
                <a:defRPr/>
              </a:pPr>
              <a:t>2/18/2014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2FA7B1E-4BF5-4C63-9453-C7452F8DC3C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a:spLocks noGrp="1"/>
          </p:cNvSpPr>
          <p:nvPr>
            <p:ph idx="1"/>
          </p:nvPr>
        </p:nvSpPr>
        <p:spPr>
          <a:xfrm>
            <a:off x="4114800" y="1219200"/>
            <a:ext cx="4876800" cy="5334000"/>
          </a:xfrm>
        </p:spPr>
        <p:txBody>
          <a:bodyPr>
            <a:normAutofit/>
          </a:bodyPr>
          <a:lstStyle/>
          <a:p>
            <a:pPr>
              <a:buFont typeface="Wingdings 2" pitchFamily="18" charset="2"/>
              <a:buNone/>
            </a:pPr>
            <a:r>
              <a:rPr lang="en-US" dirty="0" smtClean="0"/>
              <a:t>PATRICIA WALLACE</a:t>
            </a:r>
            <a:endParaRPr lang="el-GR" dirty="0" smtClean="0"/>
          </a:p>
          <a:p>
            <a:pPr>
              <a:buFont typeface="Wingdings 2" pitchFamily="18" charset="2"/>
              <a:buNone/>
            </a:pPr>
            <a:endParaRPr lang="el-GR" sz="1200" dirty="0" smtClean="0"/>
          </a:p>
          <a:p>
            <a:pPr marL="0" indent="0">
              <a:spcBef>
                <a:spcPts val="0"/>
              </a:spcBef>
              <a:buFont typeface="Wingdings 2" pitchFamily="18" charset="2"/>
              <a:buNone/>
            </a:pPr>
            <a:r>
              <a:rPr lang="el-GR" sz="4000" b="1" dirty="0" smtClean="0">
                <a:solidFill>
                  <a:schemeClr val="accent1">
                    <a:lumMod val="75000"/>
                  </a:schemeClr>
                </a:solidFill>
              </a:rPr>
              <a:t>Πληροφοριακά συστήματα διοίκησης</a:t>
            </a:r>
          </a:p>
          <a:p>
            <a:pPr marL="0" indent="0">
              <a:buFont typeface="Wingdings 2" pitchFamily="18" charset="2"/>
              <a:buNone/>
            </a:pPr>
            <a:r>
              <a:rPr lang="el-GR" i="1" dirty="0" smtClean="0"/>
              <a:t>Άνθρωποι, τεχνολογία, διαδικασίες</a:t>
            </a:r>
            <a:endParaRPr lang="el-GR" sz="3200" i="1" dirty="0" smtClean="0"/>
          </a:p>
        </p:txBody>
      </p:sp>
      <p:pic>
        <p:nvPicPr>
          <p:cNvPr id="1026" name="Picture 2"/>
          <p:cNvPicPr>
            <a:picLocks noChangeAspect="1" noChangeArrowheads="1"/>
          </p:cNvPicPr>
          <p:nvPr/>
        </p:nvPicPr>
        <p:blipFill>
          <a:blip r:embed="rId3" cstate="print"/>
          <a:srcRect/>
          <a:stretch>
            <a:fillRect/>
          </a:stretch>
        </p:blipFill>
        <p:spPr bwMode="auto">
          <a:xfrm>
            <a:off x="609600" y="914400"/>
            <a:ext cx="3239143" cy="4572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7262074" y="5881800"/>
            <a:ext cx="1805726" cy="900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a:spLocks noGrp="1"/>
          </p:cNvSpPr>
          <p:nvPr>
            <p:ph type="title"/>
          </p:nvPr>
        </p:nvSpPr>
        <p:spPr>
          <a:xfrm>
            <a:off x="457200" y="274638"/>
            <a:ext cx="8229600" cy="1325562"/>
          </a:xfrm>
          <a:solidFill>
            <a:srgbClr val="D25F14"/>
          </a:solidFill>
        </p:spPr>
        <p:txBody>
          <a:bodyPr/>
          <a:lstStyle/>
          <a:p>
            <a:r>
              <a:rPr lang="en-US" dirty="0" smtClean="0">
                <a:solidFill>
                  <a:schemeClr val="bg1"/>
                </a:solidFill>
                <a:latin typeface="Arial" charset="0"/>
                <a:cs typeface="Arial" charset="0"/>
              </a:rPr>
              <a:t>5. </a:t>
            </a:r>
            <a:r>
              <a:rPr lang="el-GR" dirty="0" smtClean="0">
                <a:solidFill>
                  <a:schemeClr val="bg1"/>
                </a:solidFill>
                <a:latin typeface="Arial" charset="0"/>
                <a:cs typeface="Arial" charset="0"/>
              </a:rPr>
              <a:t>Έλεγχος</a:t>
            </a:r>
            <a:endParaRPr lang="en-US" dirty="0" smtClean="0">
              <a:solidFill>
                <a:schemeClr val="bg1"/>
              </a:solidFill>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062495" y="1748400"/>
            <a:ext cx="7090905" cy="450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a:spLocks noGrp="1"/>
          </p:cNvSpPr>
          <p:nvPr>
            <p:ph type="title"/>
          </p:nvPr>
        </p:nvSpPr>
        <p:spPr>
          <a:xfrm>
            <a:off x="457200" y="274638"/>
            <a:ext cx="8229600" cy="1325562"/>
          </a:xfrm>
          <a:solidFill>
            <a:srgbClr val="D25F14"/>
          </a:solidFill>
        </p:spPr>
        <p:txBody>
          <a:bodyPr/>
          <a:lstStyle/>
          <a:p>
            <a:r>
              <a:rPr lang="en-US" dirty="0" smtClean="0">
                <a:solidFill>
                  <a:schemeClr val="bg1"/>
                </a:solidFill>
                <a:latin typeface="Arial" charset="0"/>
                <a:cs typeface="Arial" charset="0"/>
              </a:rPr>
              <a:t>6. </a:t>
            </a:r>
            <a:r>
              <a:rPr lang="el-GR" dirty="0" smtClean="0">
                <a:solidFill>
                  <a:schemeClr val="bg1"/>
                </a:solidFill>
                <a:latin typeface="Arial" charset="0"/>
                <a:cs typeface="Arial" charset="0"/>
              </a:rPr>
              <a:t>Υλοποίηση</a:t>
            </a:r>
            <a:endParaRPr lang="en-US" dirty="0" smtClean="0">
              <a:solidFill>
                <a:schemeClr val="bg1"/>
              </a:solidFill>
              <a:latin typeface="Arial" charset="0"/>
              <a:cs typeface="Arial" charset="0"/>
            </a:endParaRPr>
          </a:p>
        </p:txBody>
      </p:sp>
      <p:sp>
        <p:nvSpPr>
          <p:cNvPr id="33794" name="Content Placeholder 4"/>
          <p:cNvSpPr>
            <a:spLocks noGrp="1"/>
          </p:cNvSpPr>
          <p:nvPr>
            <p:ph idx="1"/>
          </p:nvPr>
        </p:nvSpPr>
        <p:spPr>
          <a:xfrm>
            <a:off x="457200" y="1600201"/>
            <a:ext cx="8229600" cy="2819400"/>
          </a:xfrm>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Παράλληλη</a:t>
            </a:r>
            <a:endParaRPr lang="en-US" sz="3000" dirty="0" smtClean="0">
              <a:latin typeface="Arial" charset="0"/>
              <a:cs typeface="Arial" charset="0"/>
            </a:endParaRPr>
          </a:p>
          <a:p>
            <a:pPr marL="465138" indent="-465138">
              <a:lnSpc>
                <a:spcPct val="125000"/>
              </a:lnSpc>
              <a:spcBef>
                <a:spcPct val="0"/>
              </a:spcBef>
            </a:pPr>
            <a:r>
              <a:rPr lang="el-GR" sz="3000" dirty="0" smtClean="0">
                <a:latin typeface="Arial" charset="0"/>
                <a:cs typeface="Arial" charset="0"/>
              </a:rPr>
              <a:t>Σταδιακή</a:t>
            </a:r>
            <a:endParaRPr lang="en-US" sz="3000" dirty="0" smtClean="0">
              <a:latin typeface="Arial" charset="0"/>
              <a:cs typeface="Arial" charset="0"/>
            </a:endParaRPr>
          </a:p>
          <a:p>
            <a:pPr marL="465138" indent="-465138">
              <a:lnSpc>
                <a:spcPct val="125000"/>
              </a:lnSpc>
              <a:spcBef>
                <a:spcPct val="0"/>
              </a:spcBef>
            </a:pPr>
            <a:r>
              <a:rPr lang="el-GR" sz="3000" dirty="0" smtClean="0">
                <a:latin typeface="Arial" charset="0"/>
                <a:cs typeface="Arial" charset="0"/>
              </a:rPr>
              <a:t>Άμεση</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p:cNvSpPr>
            <a:spLocks noGrp="1"/>
          </p:cNvSpPr>
          <p:nvPr>
            <p:ph type="title"/>
          </p:nvPr>
        </p:nvSpPr>
        <p:spPr>
          <a:xfrm>
            <a:off x="457200" y="274638"/>
            <a:ext cx="8229600" cy="1325562"/>
          </a:xfrm>
          <a:solidFill>
            <a:srgbClr val="D25F14"/>
          </a:solidFill>
        </p:spPr>
        <p:txBody>
          <a:bodyPr/>
          <a:lstStyle/>
          <a:p>
            <a:r>
              <a:rPr lang="en-US" dirty="0" smtClean="0">
                <a:solidFill>
                  <a:schemeClr val="bg1"/>
                </a:solidFill>
                <a:latin typeface="Arial" charset="0"/>
                <a:cs typeface="Arial" charset="0"/>
              </a:rPr>
              <a:t>7. </a:t>
            </a:r>
            <a:r>
              <a:rPr lang="el-GR" dirty="0" smtClean="0">
                <a:solidFill>
                  <a:schemeClr val="bg1"/>
                </a:solidFill>
                <a:latin typeface="Arial" charset="0"/>
                <a:cs typeface="Arial" charset="0"/>
              </a:rPr>
              <a:t>Συντήρηση</a:t>
            </a:r>
            <a:endParaRPr lang="en-US" dirty="0" smtClean="0">
              <a:solidFill>
                <a:schemeClr val="bg1"/>
              </a:solidFill>
              <a:latin typeface="Arial" charset="0"/>
              <a:cs typeface="Arial" charset="0"/>
            </a:endParaRPr>
          </a:p>
        </p:txBody>
      </p:sp>
      <p:sp>
        <p:nvSpPr>
          <p:cNvPr id="35842" name="Content Placeholder 4"/>
          <p:cNvSpPr>
            <a:spLocks noGrp="1"/>
          </p:cNvSpPr>
          <p:nvPr>
            <p:ph idx="1"/>
          </p:nvPr>
        </p:nvSpPr>
        <p:spPr>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Διορθώσεις σφαλμάτων και αιτήματα μετατροπών</a:t>
            </a:r>
          </a:p>
          <a:p>
            <a:pPr marL="465138" indent="-465138">
              <a:lnSpc>
                <a:spcPct val="125000"/>
              </a:lnSpc>
              <a:spcBef>
                <a:spcPct val="0"/>
              </a:spcBef>
            </a:pPr>
            <a:r>
              <a:rPr lang="el-GR" sz="3000" dirty="0" smtClean="0">
                <a:latin typeface="Arial" charset="0"/>
                <a:cs typeface="Arial" charset="0"/>
              </a:rPr>
              <a:t>Όταν τα πληροφοριακά συστήματα παλαιώνουν</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3"/>
          <p:cNvSpPr>
            <a:spLocks noGrp="1"/>
          </p:cNvSpPr>
          <p:nvPr>
            <p:ph type="title"/>
          </p:nvPr>
        </p:nvSpPr>
        <p:spPr>
          <a:xfrm>
            <a:off x="457200" y="274638"/>
            <a:ext cx="8229600" cy="1325562"/>
          </a:xfrm>
          <a:solidFill>
            <a:srgbClr val="D25F14"/>
          </a:solidFill>
        </p:spPr>
        <p:txBody>
          <a:bodyPr/>
          <a:lstStyle/>
          <a:p>
            <a:r>
              <a:rPr lang="el-GR" dirty="0" smtClean="0">
                <a:solidFill>
                  <a:schemeClr val="bg1"/>
                </a:solidFill>
                <a:latin typeface="Arial" charset="0"/>
                <a:cs typeface="Arial" charset="0"/>
              </a:rPr>
              <a:t>Στρατηγικές ανάπτυξης</a:t>
            </a:r>
            <a:br>
              <a:rPr lang="el-GR" dirty="0" smtClean="0">
                <a:solidFill>
                  <a:schemeClr val="bg1"/>
                </a:solidFill>
                <a:latin typeface="Arial" charset="0"/>
                <a:cs typeface="Arial" charset="0"/>
              </a:rPr>
            </a:br>
            <a:r>
              <a:rPr lang="el-GR" dirty="0" smtClean="0">
                <a:solidFill>
                  <a:schemeClr val="bg1"/>
                </a:solidFill>
                <a:latin typeface="Arial" charset="0"/>
                <a:cs typeface="Arial" charset="0"/>
              </a:rPr>
              <a:t>λογισμικού</a:t>
            </a:r>
            <a:endParaRPr lang="en-US" dirty="0" smtClean="0">
              <a:solidFill>
                <a:schemeClr val="bg1"/>
              </a:solidFill>
              <a:latin typeface="Arial" charset="0"/>
              <a:cs typeface="Arial" charset="0"/>
            </a:endParaRPr>
          </a:p>
        </p:txBody>
      </p:sp>
      <p:sp>
        <p:nvSpPr>
          <p:cNvPr id="37890" name="Content Placeholder 4"/>
          <p:cNvSpPr>
            <a:spLocks noGrp="1"/>
          </p:cNvSpPr>
          <p:nvPr>
            <p:ph idx="1"/>
          </p:nvPr>
        </p:nvSpPr>
        <p:spPr>
          <a:xfrm>
            <a:off x="457200" y="1600200"/>
            <a:ext cx="8229600" cy="2819400"/>
          </a:xfrm>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Η μέθοδος του καταρράκτη </a:t>
            </a:r>
          </a:p>
          <a:p>
            <a:pPr marL="465138" indent="-465138">
              <a:lnSpc>
                <a:spcPct val="125000"/>
              </a:lnSpc>
              <a:spcBef>
                <a:spcPct val="0"/>
              </a:spcBef>
            </a:pPr>
            <a:r>
              <a:rPr lang="el-GR" sz="3000" dirty="0" smtClean="0">
                <a:latin typeface="Arial" charset="0"/>
                <a:cs typeface="Arial" charset="0"/>
              </a:rPr>
              <a:t>Επαναληπτικές μέθοδοι </a:t>
            </a:r>
          </a:p>
          <a:p>
            <a:pPr marL="465138" indent="-465138">
              <a:lnSpc>
                <a:spcPct val="125000"/>
              </a:lnSpc>
              <a:spcBef>
                <a:spcPct val="0"/>
              </a:spcBef>
            </a:pPr>
            <a:r>
              <a:rPr lang="el-GR" sz="3000" dirty="0" smtClean="0">
                <a:latin typeface="Arial" charset="0"/>
                <a:cs typeface="Arial" charset="0"/>
              </a:rPr>
              <a:t>Ευέλικτες μέθοδοι</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p:cNvSpPr>
            <a:spLocks noGrp="1"/>
          </p:cNvSpPr>
          <p:nvPr>
            <p:ph type="title"/>
          </p:nvPr>
        </p:nvSpPr>
        <p:spPr>
          <a:xfrm>
            <a:off x="457200" y="274638"/>
            <a:ext cx="8229600" cy="1325562"/>
          </a:xfrm>
          <a:solidFill>
            <a:srgbClr val="D25F14"/>
          </a:solidFill>
        </p:spPr>
        <p:txBody>
          <a:bodyPr/>
          <a:lstStyle/>
          <a:p>
            <a:r>
              <a:rPr lang="el-GR" dirty="0" smtClean="0">
                <a:solidFill>
                  <a:schemeClr val="bg1"/>
                </a:solidFill>
                <a:latin typeface="Arial" charset="0"/>
                <a:cs typeface="Arial" charset="0"/>
              </a:rPr>
              <a:t>Ευέλικτες μέθοδοι </a:t>
            </a:r>
            <a:endParaRPr lang="en-US" dirty="0" smtClean="0">
              <a:solidFill>
                <a:schemeClr val="bg1"/>
              </a:solidFill>
              <a:latin typeface="Arial" charset="0"/>
              <a:cs typeface="Arial" charset="0"/>
            </a:endParaRPr>
          </a:p>
        </p:txBody>
      </p:sp>
      <p:sp>
        <p:nvSpPr>
          <p:cNvPr id="39938" name="Content Placeholder 4"/>
          <p:cNvSpPr>
            <a:spLocks noGrp="1"/>
          </p:cNvSpPr>
          <p:nvPr>
            <p:ph idx="1"/>
          </p:nvPr>
        </p:nvSpPr>
        <p:spPr>
          <a:xfrm>
            <a:off x="457200" y="1600201"/>
            <a:ext cx="8229600" cy="3200400"/>
          </a:xfrm>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Η μέθοδος </a:t>
            </a:r>
            <a:r>
              <a:rPr lang="en-US" sz="3000" dirty="0" smtClean="0">
                <a:latin typeface="Arial" charset="0"/>
                <a:cs typeface="Arial" charset="0"/>
              </a:rPr>
              <a:t>Scrum </a:t>
            </a:r>
          </a:p>
          <a:p>
            <a:pPr marL="465138" indent="-465138">
              <a:lnSpc>
                <a:spcPct val="125000"/>
              </a:lnSpc>
              <a:spcBef>
                <a:spcPct val="0"/>
              </a:spcBef>
            </a:pPr>
            <a:r>
              <a:rPr lang="el-GR" sz="3000" dirty="0" smtClean="0">
                <a:latin typeface="Arial" charset="0"/>
                <a:cs typeface="Arial" charset="0"/>
              </a:rPr>
              <a:t>Ακραίος προγραμματισμός</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3"/>
          <p:cNvSpPr>
            <a:spLocks noGrp="1"/>
          </p:cNvSpPr>
          <p:nvPr>
            <p:ph type="title"/>
          </p:nvPr>
        </p:nvSpPr>
        <p:spPr>
          <a:xfrm>
            <a:off x="457200" y="274638"/>
            <a:ext cx="8229600" cy="1325562"/>
          </a:xfrm>
          <a:solidFill>
            <a:srgbClr val="D25F14"/>
          </a:solidFill>
        </p:spPr>
        <p:txBody>
          <a:bodyPr/>
          <a:lstStyle/>
          <a:p>
            <a:r>
              <a:rPr lang="el-GR" dirty="0" smtClean="0">
                <a:solidFill>
                  <a:schemeClr val="bg1"/>
                </a:solidFill>
                <a:latin typeface="Arial" charset="0"/>
                <a:cs typeface="Arial" charset="0"/>
              </a:rPr>
              <a:t>Σύγκριση προσεγγίσεων ανάπτυξης λογισμικού</a:t>
            </a:r>
            <a:endParaRPr lang="en-US" dirty="0" smtClean="0">
              <a:solidFill>
                <a:schemeClr val="bg1"/>
              </a:solidFill>
              <a:latin typeface="Arial" charset="0"/>
              <a:cs typeface="Arial" charset="0"/>
            </a:endParaRPr>
          </a:p>
        </p:txBody>
      </p:sp>
      <p:sp>
        <p:nvSpPr>
          <p:cNvPr id="41986" name="Content Placeholder 4"/>
          <p:cNvSpPr>
            <a:spLocks noGrp="1"/>
          </p:cNvSpPr>
          <p:nvPr>
            <p:ph idx="1"/>
          </p:nvPr>
        </p:nvSpPr>
        <p:spPr>
          <a:xfrm>
            <a:off x="457200" y="1600200"/>
            <a:ext cx="8229600" cy="2590800"/>
          </a:xfrm>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Είδος έργου</a:t>
            </a:r>
          </a:p>
          <a:p>
            <a:pPr marL="465138" indent="-465138">
              <a:lnSpc>
                <a:spcPct val="125000"/>
              </a:lnSpc>
              <a:spcBef>
                <a:spcPct val="0"/>
              </a:spcBef>
            </a:pPr>
            <a:r>
              <a:rPr lang="el-GR" sz="3000" dirty="0" err="1" smtClean="0">
                <a:latin typeface="Arial" charset="0"/>
                <a:cs typeface="Arial" charset="0"/>
              </a:rPr>
              <a:t>Οργανωσιακή</a:t>
            </a:r>
            <a:r>
              <a:rPr lang="el-GR" sz="3000" dirty="0" smtClean="0">
                <a:latin typeface="Arial" charset="0"/>
                <a:cs typeface="Arial" charset="0"/>
              </a:rPr>
              <a:t> </a:t>
            </a:r>
            <a:r>
              <a:rPr lang="el-GR" sz="3000" dirty="0" smtClean="0">
                <a:latin typeface="Arial" charset="0"/>
                <a:cs typeface="Arial" charset="0"/>
              </a:rPr>
              <a:t>κουλτούρα</a:t>
            </a:r>
            <a:endParaRPr lang="en-US" sz="3000" dirty="0" smtClean="0">
              <a:latin typeface="Arial" charset="0"/>
              <a:cs typeface="Arial" charset="0"/>
            </a:endParaRPr>
          </a:p>
          <a:p>
            <a:pPr marL="465138" indent="-465138">
              <a:lnSpc>
                <a:spcPct val="125000"/>
              </a:lnSpc>
              <a:spcBef>
                <a:spcPct val="0"/>
              </a:spcBef>
            </a:pPr>
            <a:endParaRPr lang="en-US" sz="3000" dirty="0" smtClean="0">
              <a:latin typeface="Arial" charset="0"/>
              <a:cs typeface="Arial" charset="0"/>
            </a:endParaRPr>
          </a:p>
          <a:p>
            <a:pPr marL="465138" indent="-465138">
              <a:lnSpc>
                <a:spcPct val="125000"/>
              </a:lnSpc>
              <a:spcBef>
                <a:spcPct val="0"/>
              </a:spcBef>
              <a:buNone/>
            </a:pP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p:cNvSpPr>
            <a:spLocks noGrp="1"/>
          </p:cNvSpPr>
          <p:nvPr>
            <p:ph type="title"/>
          </p:nvPr>
        </p:nvSpPr>
        <p:spPr>
          <a:xfrm>
            <a:off x="457200" y="274638"/>
            <a:ext cx="8229600" cy="1325562"/>
          </a:xfrm>
          <a:solidFill>
            <a:srgbClr val="D25F14"/>
          </a:solidFill>
        </p:spPr>
        <p:txBody>
          <a:bodyPr/>
          <a:lstStyle/>
          <a:p>
            <a:r>
              <a:rPr lang="el-GR" sz="3600" dirty="0" smtClean="0">
                <a:solidFill>
                  <a:schemeClr val="bg1"/>
                </a:solidFill>
                <a:latin typeface="Arial" charset="0"/>
                <a:cs typeface="Arial" charset="0"/>
              </a:rPr>
              <a:t>Έχει «πεθάνει» η μέθοδος του καταρράκτη;</a:t>
            </a:r>
            <a:endParaRPr lang="en-US" sz="3600" dirty="0" smtClean="0">
              <a:solidFill>
                <a:schemeClr val="bg1"/>
              </a:solidFill>
              <a:latin typeface="Arial" charset="0"/>
              <a:cs typeface="Arial" charset="0"/>
            </a:endParaRPr>
          </a:p>
        </p:txBody>
      </p:sp>
      <p:sp>
        <p:nvSpPr>
          <p:cNvPr id="44034" name="Content Placeholder 4"/>
          <p:cNvSpPr>
            <a:spLocks noGrp="1"/>
          </p:cNvSpPr>
          <p:nvPr>
            <p:ph idx="1"/>
          </p:nvPr>
        </p:nvSpPr>
        <p:spPr>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Χρησιμοποιείται ακόμη ευρέως για πολλούς λόγους, όπως</a:t>
            </a:r>
            <a:r>
              <a:rPr lang="en-US" sz="3000" dirty="0" smtClean="0">
                <a:latin typeface="Arial" charset="0"/>
                <a:cs typeface="Arial" charset="0"/>
              </a:rPr>
              <a:t>:</a:t>
            </a:r>
          </a:p>
          <a:p>
            <a:pPr marL="865188" lvl="1" indent="-465138">
              <a:lnSpc>
                <a:spcPct val="125000"/>
              </a:lnSpc>
              <a:spcBef>
                <a:spcPct val="0"/>
              </a:spcBef>
            </a:pPr>
            <a:r>
              <a:rPr lang="el-GR" sz="2600" dirty="0" smtClean="0">
                <a:latin typeface="Arial" charset="0"/>
                <a:cs typeface="Arial" charset="0"/>
              </a:rPr>
              <a:t>Είναι γνώριμη στους μάνατζερ</a:t>
            </a:r>
          </a:p>
          <a:p>
            <a:pPr marL="865188" lvl="1" indent="-465138">
              <a:lnSpc>
                <a:spcPct val="125000"/>
              </a:lnSpc>
              <a:spcBef>
                <a:spcPct val="0"/>
              </a:spcBef>
            </a:pPr>
            <a:r>
              <a:rPr lang="el-GR" sz="2600" dirty="0" smtClean="0">
                <a:latin typeface="Arial" charset="0"/>
                <a:cs typeface="Arial" charset="0"/>
              </a:rPr>
              <a:t>Οι δημιουργοί λογισμικού την προσαρμόζουν</a:t>
            </a:r>
          </a:p>
          <a:p>
            <a:pPr marL="865188" lvl="1" indent="-465138">
              <a:lnSpc>
                <a:spcPct val="125000"/>
              </a:lnSpc>
              <a:spcBef>
                <a:spcPct val="0"/>
              </a:spcBef>
            </a:pPr>
            <a:r>
              <a:rPr lang="el-GR" sz="2600" dirty="0" smtClean="0">
                <a:latin typeface="Arial" charset="0"/>
                <a:cs typeface="Arial" charset="0"/>
              </a:rPr>
              <a:t>Οι ευέλικτες μέθοδοι απαιτούν πολιτισμικές αλλαγές </a:t>
            </a:r>
          </a:p>
          <a:p>
            <a:pPr marL="865188" lvl="1" indent="-465138">
              <a:lnSpc>
                <a:spcPct val="125000"/>
              </a:lnSpc>
              <a:spcBef>
                <a:spcPct val="0"/>
              </a:spcBef>
            </a:pPr>
            <a:r>
              <a:rPr lang="el-GR" sz="2600" dirty="0" smtClean="0">
                <a:latin typeface="Arial" charset="0"/>
                <a:cs typeface="Arial" charset="0"/>
              </a:rPr>
              <a:t>Εξωτερική </a:t>
            </a:r>
            <a:r>
              <a:rPr lang="el-GR" sz="2600" dirty="0">
                <a:latin typeface="Arial" charset="0"/>
                <a:cs typeface="Arial" charset="0"/>
              </a:rPr>
              <a:t>ανάθεση </a:t>
            </a:r>
            <a:r>
              <a:rPr lang="el-GR" sz="2600" dirty="0" smtClean="0">
                <a:latin typeface="Arial" charset="0"/>
                <a:cs typeface="Arial" charset="0"/>
              </a:rPr>
              <a:t>με </a:t>
            </a:r>
            <a:r>
              <a:rPr lang="el-GR" sz="2600" dirty="0">
                <a:latin typeface="Arial" charset="0"/>
                <a:cs typeface="Arial" charset="0"/>
              </a:rPr>
              <a:t>προκαθορισμένη προσφορά</a:t>
            </a:r>
            <a:endParaRPr lang="en-US" sz="26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3"/>
          <p:cNvSpPr>
            <a:spLocks noGrp="1"/>
          </p:cNvSpPr>
          <p:nvPr>
            <p:ph type="title"/>
          </p:nvPr>
        </p:nvSpPr>
        <p:spPr>
          <a:xfrm>
            <a:off x="457200" y="274638"/>
            <a:ext cx="8229600" cy="1325562"/>
          </a:xfrm>
          <a:solidFill>
            <a:srgbClr val="D25F14"/>
          </a:solidFill>
        </p:spPr>
        <p:txBody>
          <a:bodyPr/>
          <a:lstStyle/>
          <a:p>
            <a:r>
              <a:rPr lang="el-GR" dirty="0">
                <a:solidFill>
                  <a:schemeClr val="bg1"/>
                </a:solidFill>
                <a:latin typeface="Arial" charset="0"/>
                <a:cs typeface="Arial" charset="0"/>
              </a:rPr>
              <a:t>Η στρατηγική «αγοράς»</a:t>
            </a:r>
            <a:endParaRPr lang="en-US" dirty="0" smtClean="0">
              <a:solidFill>
                <a:schemeClr val="bg1"/>
              </a:solidFill>
              <a:latin typeface="Arial" charset="0"/>
              <a:cs typeface="Arial" charset="0"/>
            </a:endParaRPr>
          </a:p>
        </p:txBody>
      </p:sp>
      <p:sp>
        <p:nvSpPr>
          <p:cNvPr id="46082" name="Content Placeholder 4"/>
          <p:cNvSpPr>
            <a:spLocks noGrp="1"/>
          </p:cNvSpPr>
          <p:nvPr>
            <p:ph idx="1"/>
          </p:nvPr>
        </p:nvSpPr>
        <p:spPr>
          <a:xfrm>
            <a:off x="457200" y="1600199"/>
            <a:ext cx="8229600" cy="1572503"/>
          </a:xfrm>
          <a:ln>
            <a:solidFill>
              <a:schemeClr val="tx1"/>
            </a:solidFill>
          </a:ln>
        </p:spPr>
        <p:txBody>
          <a:bodyPr/>
          <a:lstStyle/>
          <a:p>
            <a:pPr marL="465138" indent="-465138">
              <a:lnSpc>
                <a:spcPct val="125000"/>
              </a:lnSpc>
              <a:spcBef>
                <a:spcPct val="0"/>
              </a:spcBef>
            </a:pPr>
            <a:r>
              <a:rPr lang="el-GR" sz="2400" dirty="0" smtClean="0">
                <a:latin typeface="Arial" charset="0"/>
                <a:cs typeface="Arial" charset="0"/>
              </a:rPr>
              <a:t>Πλεονεκτήματα και μειονεκτήματα</a:t>
            </a:r>
            <a:endParaRPr lang="en-US" sz="2400" dirty="0" smtClean="0">
              <a:latin typeface="Arial" charset="0"/>
              <a:cs typeface="Arial" charset="0"/>
            </a:endParaRPr>
          </a:p>
          <a:p>
            <a:pPr marL="465138" indent="-465138">
              <a:lnSpc>
                <a:spcPct val="125000"/>
              </a:lnSpc>
              <a:spcBef>
                <a:spcPct val="0"/>
              </a:spcBef>
            </a:pPr>
            <a:r>
              <a:rPr lang="el-GR" sz="2400" dirty="0">
                <a:latin typeface="Arial" charset="0"/>
                <a:cs typeface="Arial" charset="0"/>
              </a:rPr>
              <a:t>Αίτημα παροχής πληροφοριών και αίτημα υποβολής προσφορών</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 name="Picture 4"/>
          <p:cNvPicPr>
            <a:picLocks noChangeAspect="1" noChangeArrowheads="1"/>
          </p:cNvPicPr>
          <p:nvPr/>
        </p:nvPicPr>
        <p:blipFill>
          <a:blip r:embed="rId3" cstate="print"/>
          <a:srcRect/>
          <a:stretch>
            <a:fillRect/>
          </a:stretch>
        </p:blipFill>
        <p:spPr bwMode="auto">
          <a:xfrm>
            <a:off x="1829143" y="3222000"/>
            <a:ext cx="5486057" cy="363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440435641"/>
              </p:ext>
            </p:extLst>
          </p:nvPr>
        </p:nvGraphicFramePr>
        <p:xfrm>
          <a:off x="457200" y="1600200"/>
          <a:ext cx="8229600" cy="2321243"/>
        </p:xfrm>
        <a:graphic>
          <a:graphicData uri="http://schemas.openxmlformats.org/drawingml/2006/table">
            <a:tbl>
              <a:tblPr firstRow="1" bandRow="1">
                <a:tableStyleId>{5940675A-B579-460E-94D1-54222C63F5DA}</a:tableStyleId>
              </a:tblPr>
              <a:tblGrid>
                <a:gridCol w="8229600"/>
              </a:tblGrid>
              <a:tr h="1295400">
                <a:tc>
                  <a:txBody>
                    <a:bodyPr/>
                    <a:lstStyle/>
                    <a:p>
                      <a:pPr marL="465138" indent="-465138">
                        <a:lnSpc>
                          <a:spcPct val="125000"/>
                        </a:lnSpc>
                        <a:buFont typeface="Arial" pitchFamily="34" charset="0"/>
                        <a:buChar char="•"/>
                      </a:pPr>
                      <a:r>
                        <a:rPr lang="el-GR" sz="3000" dirty="0" smtClean="0">
                          <a:latin typeface="Arial" pitchFamily="34" charset="0"/>
                          <a:cs typeface="Arial" pitchFamily="34" charset="0"/>
                        </a:rPr>
                        <a:t>Το «καλύτερο στο είδος του» </a:t>
                      </a:r>
                    </a:p>
                    <a:p>
                      <a:pPr marL="465138" indent="-465138">
                        <a:lnSpc>
                          <a:spcPct val="125000"/>
                        </a:lnSpc>
                        <a:buFont typeface="Arial" pitchFamily="34" charset="0"/>
                        <a:buChar char="•"/>
                      </a:pPr>
                      <a:r>
                        <a:rPr lang="el-GR" sz="3000" dirty="0" smtClean="0">
                          <a:latin typeface="Arial" pitchFamily="34" charset="0"/>
                          <a:cs typeface="Arial" pitchFamily="34" charset="0"/>
                        </a:rPr>
                        <a:t>Ενιαία </a:t>
                      </a:r>
                      <a:r>
                        <a:rPr lang="el-GR" sz="3000" dirty="0" smtClean="0">
                          <a:latin typeface="Arial" pitchFamily="34" charset="0"/>
                          <a:cs typeface="Arial" pitchFamily="34" charset="0"/>
                        </a:rPr>
                        <a:t>προμήθεια</a:t>
                      </a:r>
                      <a:endParaRPr lang="en-US" sz="3000" dirty="0" smtClean="0">
                        <a:latin typeface="Arial" pitchFamily="34" charset="0"/>
                        <a:cs typeface="Arial" pitchFamily="34" charset="0"/>
                      </a:endParaRPr>
                    </a:p>
                    <a:p>
                      <a:pPr marL="465138" indent="-465138">
                        <a:lnSpc>
                          <a:spcPct val="125000"/>
                        </a:lnSpc>
                        <a:buFont typeface="Arial" pitchFamily="34" charset="0"/>
                        <a:buChar char="•"/>
                      </a:pPr>
                      <a:endParaRPr lang="en-US" sz="3000" dirty="0" smtClean="0">
                        <a:latin typeface="Arial" pitchFamily="34" charset="0"/>
                        <a:cs typeface="Arial" pitchFamily="34" charset="0"/>
                      </a:endParaRPr>
                    </a:p>
                    <a:p>
                      <a:pPr marL="465138" indent="-465138">
                        <a:lnSpc>
                          <a:spcPct val="125000"/>
                        </a:lnSpc>
                        <a:buFont typeface="Arial" pitchFamily="34" charset="0"/>
                        <a:buChar char="•"/>
                      </a:pPr>
                      <a:endParaRPr lang="en-US" sz="3000" dirty="0" smtClean="0">
                        <a:latin typeface="Arial" pitchFamily="34" charset="0"/>
                        <a:cs typeface="Arial" pitchFamily="34" charset="0"/>
                      </a:endParaRPr>
                    </a:p>
                  </a:txBody>
                  <a:tcPr/>
                </a:tc>
              </a:tr>
            </a:tbl>
          </a:graphicData>
        </a:graphic>
      </p:graphicFrame>
      <p:sp>
        <p:nvSpPr>
          <p:cNvPr id="48138" name="Title 13"/>
          <p:cNvSpPr>
            <a:spLocks noGrp="1"/>
          </p:cNvSpPr>
          <p:nvPr>
            <p:ph type="title"/>
          </p:nvPr>
        </p:nvSpPr>
        <p:spPr/>
        <p:txBody>
          <a:bodyPr/>
          <a:lstStyle/>
          <a:p>
            <a:endParaRPr lang="en-US" smtClean="0"/>
          </a:p>
        </p:txBody>
      </p:sp>
      <p:sp>
        <p:nvSpPr>
          <p:cNvPr id="15"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4000" dirty="0">
                <a:solidFill>
                  <a:schemeClr val="bg1"/>
                </a:solidFill>
                <a:latin typeface="Arial" pitchFamily="34" charset="0"/>
                <a:ea typeface="+mj-ea"/>
                <a:cs typeface="Arial" pitchFamily="34" charset="0"/>
              </a:rPr>
              <a:t>Αξιολόγηση των διαθέσιμων επιλογών</a:t>
            </a:r>
            <a:endParaRPr lang="en-US" sz="4000" dirty="0">
              <a:solidFill>
                <a:schemeClr val="bg1"/>
              </a:solidFill>
              <a:latin typeface="Arial" pitchFamily="34" charset="0"/>
              <a:ea typeface="+mj-ea"/>
              <a:cs typeface="Arial" pitchFamily="34" charset="0"/>
            </a:endParaRPr>
          </a:p>
        </p:txBody>
      </p:sp>
      <p:sp>
        <p:nvSpPr>
          <p:cNvPr id="16" name="Rectangle 15"/>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3"/>
          <p:cNvSpPr>
            <a:spLocks noGrp="1"/>
          </p:cNvSpPr>
          <p:nvPr>
            <p:ph type="title"/>
          </p:nvPr>
        </p:nvSpPr>
        <p:spPr>
          <a:xfrm>
            <a:off x="457200" y="274638"/>
            <a:ext cx="8229600" cy="1325562"/>
          </a:xfrm>
          <a:solidFill>
            <a:srgbClr val="D25F14"/>
          </a:solidFill>
        </p:spPr>
        <p:txBody>
          <a:bodyPr/>
          <a:lstStyle/>
          <a:p>
            <a:r>
              <a:rPr lang="el-GR" dirty="0">
                <a:solidFill>
                  <a:schemeClr val="bg1"/>
                </a:solidFill>
                <a:latin typeface="Arial" charset="0"/>
                <a:cs typeface="Arial" charset="0"/>
              </a:rPr>
              <a:t>Προσαρμογή και </a:t>
            </a:r>
            <a:r>
              <a:rPr lang="el-GR" dirty="0" err="1">
                <a:solidFill>
                  <a:schemeClr val="bg1"/>
                </a:solidFill>
                <a:latin typeface="Arial" charset="0"/>
                <a:cs typeface="Arial" charset="0"/>
              </a:rPr>
              <a:t>παραμετροποίηση</a:t>
            </a:r>
            <a:endParaRPr lang="en-US" dirty="0" smtClean="0">
              <a:solidFill>
                <a:schemeClr val="bg1"/>
              </a:solidFill>
              <a:latin typeface="Arial" charset="0"/>
              <a:cs typeface="Arial" charset="0"/>
            </a:endParaRPr>
          </a:p>
        </p:txBody>
      </p:sp>
      <p:sp>
        <p:nvSpPr>
          <p:cNvPr id="50178" name="Content Placeholder 4"/>
          <p:cNvSpPr>
            <a:spLocks noGrp="1"/>
          </p:cNvSpPr>
          <p:nvPr>
            <p:ph idx="1"/>
          </p:nvPr>
        </p:nvSpPr>
        <p:spPr>
          <a:xfrm>
            <a:off x="457200" y="1600201"/>
            <a:ext cx="8229600" cy="2057400"/>
          </a:xfrm>
          <a:ln>
            <a:solidFill>
              <a:schemeClr val="tx1"/>
            </a:solidFill>
          </a:ln>
        </p:spPr>
        <p:txBody>
          <a:bodyPr/>
          <a:lstStyle/>
          <a:p>
            <a:pPr marL="465138" indent="-465138">
              <a:lnSpc>
                <a:spcPct val="125000"/>
              </a:lnSpc>
              <a:spcBef>
                <a:spcPct val="0"/>
              </a:spcBef>
            </a:pPr>
            <a:r>
              <a:rPr lang="el-GR" sz="3000" dirty="0">
                <a:latin typeface="Arial" charset="0"/>
                <a:cs typeface="Arial" charset="0"/>
              </a:rPr>
              <a:t>Προσαρμογή </a:t>
            </a:r>
            <a:endParaRPr lang="el-GR" sz="3000" dirty="0" smtClean="0">
              <a:latin typeface="Arial" charset="0"/>
              <a:cs typeface="Arial" charset="0"/>
            </a:endParaRPr>
          </a:p>
          <a:p>
            <a:pPr marL="465138" indent="-465138">
              <a:lnSpc>
                <a:spcPct val="125000"/>
              </a:lnSpc>
              <a:spcBef>
                <a:spcPct val="0"/>
              </a:spcBef>
            </a:pPr>
            <a:r>
              <a:rPr lang="el-GR" sz="3000" dirty="0" err="1" smtClean="0">
                <a:latin typeface="Arial" charset="0"/>
                <a:cs typeface="Arial" charset="0"/>
              </a:rPr>
              <a:t>Παραμετροποίηση</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ctrTitle"/>
          </p:nvPr>
        </p:nvSpPr>
        <p:spPr>
          <a:xfrm>
            <a:off x="685800" y="2130425"/>
            <a:ext cx="7772400" cy="1755775"/>
          </a:xfrm>
          <a:solidFill>
            <a:srgbClr val="D7553C"/>
          </a:solidFill>
          <a:ln>
            <a:solidFill>
              <a:schemeClr val="tx1"/>
            </a:solidFill>
          </a:ln>
        </p:spPr>
        <p:txBody>
          <a:bodyPr/>
          <a:lstStyle/>
          <a:p>
            <a:r>
              <a:rPr lang="el-GR" sz="3600" dirty="0" smtClean="0">
                <a:solidFill>
                  <a:schemeClr val="bg1"/>
                </a:solidFill>
                <a:latin typeface="Arial" charset="0"/>
                <a:cs typeface="Arial" charset="0"/>
              </a:rPr>
              <a:t>Κεφάλαιο</a:t>
            </a:r>
            <a:r>
              <a:rPr lang="en-US" sz="3600" dirty="0" smtClean="0">
                <a:solidFill>
                  <a:schemeClr val="bg1"/>
                </a:solidFill>
                <a:latin typeface="Arial" charset="0"/>
                <a:cs typeface="Arial" charset="0"/>
              </a:rPr>
              <a:t>11:</a:t>
            </a:r>
            <a:br>
              <a:rPr lang="en-US" sz="3600" dirty="0" smtClean="0">
                <a:solidFill>
                  <a:schemeClr val="bg1"/>
                </a:solidFill>
                <a:latin typeface="Arial" charset="0"/>
                <a:cs typeface="Arial" charset="0"/>
              </a:rPr>
            </a:br>
            <a:r>
              <a:rPr lang="el-GR" sz="3600" dirty="0" smtClean="0">
                <a:solidFill>
                  <a:schemeClr val="bg1"/>
                </a:solidFill>
                <a:latin typeface="Arial" charset="0"/>
                <a:cs typeface="Arial" charset="0"/>
              </a:rPr>
              <a:t>Ανάπτυξη και προμήθεια συστημάτων</a:t>
            </a:r>
            <a:endParaRPr lang="en-US" sz="3600" dirty="0" smtClean="0">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3"/>
          <p:cNvSpPr>
            <a:spLocks noGrp="1"/>
          </p:cNvSpPr>
          <p:nvPr>
            <p:ph type="title"/>
          </p:nvPr>
        </p:nvSpPr>
        <p:spPr>
          <a:xfrm>
            <a:off x="457200" y="274638"/>
            <a:ext cx="8229600" cy="1325562"/>
          </a:xfrm>
          <a:solidFill>
            <a:srgbClr val="D25F14"/>
          </a:solidFill>
        </p:spPr>
        <p:txBody>
          <a:bodyPr/>
          <a:lstStyle/>
          <a:p>
            <a:r>
              <a:rPr lang="el-GR" sz="4000" dirty="0" smtClean="0">
                <a:solidFill>
                  <a:schemeClr val="bg1"/>
                </a:solidFill>
                <a:latin typeface="Arial" charset="0"/>
                <a:cs typeface="Arial" charset="0"/>
              </a:rPr>
              <a:t>Ο ανθρώπινος παράγοντας</a:t>
            </a:r>
            <a:endParaRPr lang="en-US" sz="4000" dirty="0" smtClean="0">
              <a:solidFill>
                <a:schemeClr val="bg1"/>
              </a:solidFill>
              <a:latin typeface="Arial" charset="0"/>
              <a:cs typeface="Arial" charset="0"/>
            </a:endParaRPr>
          </a:p>
        </p:txBody>
      </p:sp>
      <p:sp>
        <p:nvSpPr>
          <p:cNvPr id="52226" name="Content Placeholder 4"/>
          <p:cNvSpPr>
            <a:spLocks noGrp="1"/>
          </p:cNvSpPr>
          <p:nvPr>
            <p:ph idx="1"/>
          </p:nvPr>
        </p:nvSpPr>
        <p:spPr>
          <a:xfrm>
            <a:off x="457200" y="1600201"/>
            <a:ext cx="8229600" cy="3429000"/>
          </a:xfrm>
          <a:ln>
            <a:solidFill>
              <a:schemeClr val="tx1"/>
            </a:solidFill>
          </a:ln>
        </p:spPr>
        <p:txBody>
          <a:bodyPr/>
          <a:lstStyle/>
          <a:p>
            <a:pPr marL="465138" indent="-465138">
              <a:lnSpc>
                <a:spcPct val="125000"/>
              </a:lnSpc>
              <a:spcBef>
                <a:spcPct val="0"/>
              </a:spcBef>
            </a:pPr>
            <a:r>
              <a:rPr lang="el-GR" sz="3000" dirty="0">
                <a:latin typeface="Arial" charset="0"/>
                <a:cs typeface="Arial" charset="0"/>
              </a:rPr>
              <a:t>Διαλειτουργικές </a:t>
            </a:r>
            <a:r>
              <a:rPr lang="el-GR" sz="3000" dirty="0" smtClean="0">
                <a:latin typeface="Arial" charset="0"/>
                <a:cs typeface="Arial" charset="0"/>
              </a:rPr>
              <a:t>ομάδες</a:t>
            </a:r>
          </a:p>
          <a:p>
            <a:pPr marL="465138" indent="-465138">
              <a:lnSpc>
                <a:spcPct val="125000"/>
              </a:lnSpc>
              <a:spcBef>
                <a:spcPct val="0"/>
              </a:spcBef>
            </a:pPr>
            <a:r>
              <a:rPr lang="el-GR" sz="3000" dirty="0" smtClean="0">
                <a:latin typeface="Arial" charset="0"/>
                <a:cs typeface="Arial" charset="0"/>
              </a:rPr>
              <a:t>Η ανώτατη διοίκηση</a:t>
            </a:r>
          </a:p>
          <a:p>
            <a:pPr marL="465138" indent="-465138">
              <a:lnSpc>
                <a:spcPct val="125000"/>
              </a:lnSpc>
              <a:spcBef>
                <a:spcPct val="0"/>
              </a:spcBef>
            </a:pPr>
            <a:r>
              <a:rPr lang="el-GR" sz="3000" dirty="0" smtClean="0">
                <a:latin typeface="Arial" charset="0"/>
                <a:cs typeface="Arial" charset="0"/>
              </a:rPr>
              <a:t>Σύμβουλοι</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3"/>
          <p:cNvSpPr>
            <a:spLocks noGrp="1"/>
          </p:cNvSpPr>
          <p:nvPr>
            <p:ph type="title"/>
          </p:nvPr>
        </p:nvSpPr>
        <p:spPr>
          <a:xfrm>
            <a:off x="457200" y="274638"/>
            <a:ext cx="8229600" cy="1325562"/>
          </a:xfrm>
          <a:solidFill>
            <a:srgbClr val="5A7396"/>
          </a:solidFill>
        </p:spPr>
        <p:txBody>
          <a:bodyPr/>
          <a:lstStyle/>
          <a:p>
            <a:r>
              <a:rPr lang="el-GR" dirty="0" smtClean="0">
                <a:solidFill>
                  <a:schemeClr val="bg1"/>
                </a:solidFill>
                <a:latin typeface="Arial" charset="0"/>
                <a:cs typeface="Arial" charset="0"/>
              </a:rPr>
              <a:t>Περίληψη</a:t>
            </a:r>
            <a:endParaRPr lang="en-US" dirty="0" smtClean="0">
              <a:solidFill>
                <a:schemeClr val="bg1"/>
              </a:solidFill>
              <a:latin typeface="Arial" charset="0"/>
              <a:cs typeface="Arial" charset="0"/>
            </a:endParaRPr>
          </a:p>
        </p:txBody>
      </p:sp>
      <p:sp>
        <p:nvSpPr>
          <p:cNvPr id="54274" name="Content Placeholder 4"/>
          <p:cNvSpPr>
            <a:spLocks noGrp="1"/>
          </p:cNvSpPr>
          <p:nvPr>
            <p:ph idx="1"/>
          </p:nvPr>
        </p:nvSpPr>
        <p:spPr>
          <a:ln>
            <a:solidFill>
              <a:schemeClr val="tx1"/>
            </a:solidFill>
          </a:ln>
        </p:spPr>
        <p:txBody>
          <a:bodyPr/>
          <a:lstStyle/>
          <a:p>
            <a:pPr marL="465138" indent="-465138">
              <a:lnSpc>
                <a:spcPct val="125000"/>
              </a:lnSpc>
              <a:spcBef>
                <a:spcPct val="0"/>
              </a:spcBef>
              <a:buFont typeface="Calibri" pitchFamily="34" charset="0"/>
              <a:buAutoNum type="arabicPeriod"/>
            </a:pPr>
            <a:r>
              <a:rPr lang="el-GR" sz="3000" dirty="0" smtClean="0">
                <a:latin typeface="Arial" charset="0"/>
                <a:cs typeface="Arial" charset="0"/>
              </a:rPr>
              <a:t>Κύκλος ζωής ανάπτυξης συστημάτων</a:t>
            </a: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Στρατηγικές ανάπτυξης συστημάτων</a:t>
            </a: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Επιλογή στρατηγικής</a:t>
            </a:r>
            <a:endParaRPr lang="en-US" sz="3000" dirty="0" smtClean="0">
              <a:latin typeface="Arial" charset="0"/>
              <a:cs typeface="Arial" charset="0"/>
            </a:endParaRP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Ανάπτυξη ή αγορά</a:t>
            </a:r>
            <a:endParaRPr lang="en-US" sz="3000" dirty="0" smtClean="0">
              <a:latin typeface="Arial" charset="0"/>
              <a:cs typeface="Arial" charset="0"/>
            </a:endParaRP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Ο ανθρώπινος παράγοντας</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3"/>
          <p:cNvSpPr>
            <a:spLocks noGrp="1"/>
          </p:cNvSpPr>
          <p:nvPr>
            <p:ph type="title"/>
          </p:nvPr>
        </p:nvSpPr>
        <p:spPr>
          <a:xfrm>
            <a:off x="457200" y="274638"/>
            <a:ext cx="8229600" cy="1325562"/>
          </a:xfrm>
          <a:solidFill>
            <a:srgbClr val="D7553C"/>
          </a:solidFill>
        </p:spPr>
        <p:txBody>
          <a:bodyPr/>
          <a:lstStyle/>
          <a:p>
            <a:r>
              <a:rPr lang="el-GR" dirty="0" smtClean="0">
                <a:solidFill>
                  <a:schemeClr val="bg1"/>
                </a:solidFill>
                <a:latin typeface="Arial" charset="0"/>
                <a:cs typeface="Arial" charset="0"/>
              </a:rPr>
              <a:t>Μελέτη περίπτωσης 1: </a:t>
            </a:r>
            <a:r>
              <a:rPr lang="en-US" dirty="0" smtClean="0">
                <a:solidFill>
                  <a:schemeClr val="bg1"/>
                </a:solidFill>
                <a:latin typeface="Arial" charset="0"/>
                <a:cs typeface="Arial" charset="0"/>
              </a:rPr>
              <a:t>Babycenter.com</a:t>
            </a:r>
          </a:p>
        </p:txBody>
      </p:sp>
      <p:sp>
        <p:nvSpPr>
          <p:cNvPr id="56322" name="Content Placeholder 4"/>
          <p:cNvSpPr>
            <a:spLocks noGrp="1"/>
          </p:cNvSpPr>
          <p:nvPr>
            <p:ph idx="1"/>
          </p:nvPr>
        </p:nvSpPr>
        <p:spPr>
          <a:xfrm>
            <a:off x="457200" y="1600201"/>
            <a:ext cx="8229600" cy="3124200"/>
          </a:xfrm>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Πριν ξόδευαν το 85</a:t>
            </a:r>
            <a:r>
              <a:rPr lang="el-GR" sz="3000" dirty="0">
                <a:latin typeface="Arial" charset="0"/>
                <a:cs typeface="Arial" charset="0"/>
              </a:rPr>
              <a:t>% του χρόνου τους </a:t>
            </a:r>
            <a:r>
              <a:rPr lang="el-GR" sz="3000" dirty="0" smtClean="0">
                <a:latin typeface="Arial" charset="0"/>
                <a:cs typeface="Arial" charset="0"/>
              </a:rPr>
              <a:t>στην</a:t>
            </a:r>
          </a:p>
          <a:p>
            <a:pPr marL="465138" indent="-465138">
              <a:lnSpc>
                <a:spcPct val="125000"/>
              </a:lnSpc>
              <a:spcBef>
                <a:spcPct val="0"/>
              </a:spcBef>
            </a:pPr>
            <a:r>
              <a:rPr lang="el-GR" sz="3000" dirty="0" smtClean="0">
                <a:latin typeface="Arial" charset="0"/>
                <a:cs typeface="Arial" charset="0"/>
              </a:rPr>
              <a:t>Αρχές της μεθόδου </a:t>
            </a:r>
            <a:r>
              <a:rPr lang="en-US" sz="3000" dirty="0" smtClean="0">
                <a:latin typeface="Arial" charset="0"/>
                <a:cs typeface="Arial" charset="0"/>
              </a:rPr>
              <a:t>Scrum</a:t>
            </a:r>
          </a:p>
          <a:p>
            <a:pPr marL="465138" indent="-465138">
              <a:lnSpc>
                <a:spcPct val="125000"/>
              </a:lnSpc>
              <a:spcBef>
                <a:spcPct val="0"/>
              </a:spcBef>
            </a:pPr>
            <a:r>
              <a:rPr lang="el-GR" sz="3000" dirty="0" smtClean="0">
                <a:latin typeface="Arial" charset="0"/>
                <a:cs typeface="Arial" charset="0"/>
              </a:rPr>
              <a:t>Αποτελέσματα για την επιχείρηση</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3"/>
          <p:cNvSpPr>
            <a:spLocks noGrp="1"/>
          </p:cNvSpPr>
          <p:nvPr>
            <p:ph type="title"/>
          </p:nvPr>
        </p:nvSpPr>
        <p:spPr>
          <a:xfrm>
            <a:off x="457200" y="274638"/>
            <a:ext cx="8229600" cy="1325562"/>
          </a:xfrm>
          <a:solidFill>
            <a:srgbClr val="D7553C"/>
          </a:solidFill>
        </p:spPr>
        <p:txBody>
          <a:bodyPr/>
          <a:lstStyle/>
          <a:p>
            <a:r>
              <a:rPr lang="el-GR" sz="3600" dirty="0">
                <a:solidFill>
                  <a:schemeClr val="bg1"/>
                </a:solidFill>
                <a:latin typeface="Arial" charset="0"/>
                <a:cs typeface="Arial" charset="0"/>
              </a:rPr>
              <a:t>Μελέτη περίπτωσης </a:t>
            </a:r>
            <a:r>
              <a:rPr lang="en-US" sz="3600" dirty="0" smtClean="0">
                <a:solidFill>
                  <a:schemeClr val="bg1"/>
                </a:solidFill>
                <a:latin typeface="Arial" charset="0"/>
                <a:cs typeface="Arial" charset="0"/>
              </a:rPr>
              <a:t>2</a:t>
            </a:r>
            <a:r>
              <a:rPr lang="el-GR" sz="3600" dirty="0">
                <a:solidFill>
                  <a:schemeClr val="bg1"/>
                </a:solidFill>
                <a:latin typeface="Arial" charset="0"/>
                <a:cs typeface="Arial" charset="0"/>
              </a:rPr>
              <a:t>: </a:t>
            </a:r>
            <a:r>
              <a:rPr lang="en-US" sz="3600" dirty="0" smtClean="0">
                <a:solidFill>
                  <a:schemeClr val="bg1"/>
                </a:solidFill>
                <a:latin typeface="Arial" charset="0"/>
                <a:cs typeface="Arial" charset="0"/>
              </a:rPr>
              <a:t/>
            </a:r>
            <a:br>
              <a:rPr lang="en-US" sz="3600" dirty="0" smtClean="0">
                <a:solidFill>
                  <a:schemeClr val="bg1"/>
                </a:solidFill>
                <a:latin typeface="Arial" charset="0"/>
                <a:cs typeface="Arial" charset="0"/>
              </a:rPr>
            </a:br>
            <a:r>
              <a:rPr lang="en-US" sz="3600" dirty="0" smtClean="0">
                <a:solidFill>
                  <a:schemeClr val="bg1"/>
                </a:solidFill>
                <a:latin typeface="Arial" charset="0"/>
                <a:cs typeface="Arial" charset="0"/>
              </a:rPr>
              <a:t>H </a:t>
            </a:r>
            <a:r>
              <a:rPr lang="el-GR" sz="3600" dirty="0" smtClean="0">
                <a:solidFill>
                  <a:schemeClr val="bg1"/>
                </a:solidFill>
                <a:latin typeface="Arial" charset="0"/>
                <a:cs typeface="Arial" charset="0"/>
              </a:rPr>
              <a:t>Στρατηγική Διοίκηση </a:t>
            </a:r>
            <a:r>
              <a:rPr lang="el-GR" sz="3600" dirty="0">
                <a:solidFill>
                  <a:schemeClr val="bg1"/>
                </a:solidFill>
                <a:latin typeface="Arial" charset="0"/>
                <a:cs typeface="Arial" charset="0"/>
              </a:rPr>
              <a:t>των ΗΠΑ</a:t>
            </a:r>
            <a:endParaRPr lang="en-US" sz="3600" dirty="0" smtClean="0">
              <a:solidFill>
                <a:schemeClr val="bg1"/>
              </a:solidFill>
              <a:latin typeface="Arial" charset="0"/>
              <a:cs typeface="Arial" charset="0"/>
            </a:endParaRPr>
          </a:p>
        </p:txBody>
      </p:sp>
      <p:sp>
        <p:nvSpPr>
          <p:cNvPr id="58370" name="Content Placeholder 4"/>
          <p:cNvSpPr>
            <a:spLocks noGrp="1"/>
          </p:cNvSpPr>
          <p:nvPr>
            <p:ph idx="1"/>
          </p:nvPr>
        </p:nvSpPr>
        <p:spPr>
          <a:xfrm>
            <a:off x="457200" y="1600201"/>
            <a:ext cx="8229600" cy="2971800"/>
          </a:xfrm>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Ακραίος </a:t>
            </a:r>
            <a:r>
              <a:rPr lang="el-GR" sz="3000" dirty="0">
                <a:latin typeface="Arial" charset="0"/>
                <a:cs typeface="Arial" charset="0"/>
              </a:rPr>
              <a:t>προγραμματισμός </a:t>
            </a:r>
            <a:endParaRPr lang="en-US" sz="3000" dirty="0" smtClean="0">
              <a:latin typeface="Arial" charset="0"/>
              <a:cs typeface="Arial" charset="0"/>
            </a:endParaRPr>
          </a:p>
          <a:p>
            <a:pPr marL="465138" indent="-465138">
              <a:lnSpc>
                <a:spcPct val="125000"/>
              </a:lnSpc>
              <a:spcBef>
                <a:spcPct val="0"/>
              </a:spcBef>
            </a:pPr>
            <a:r>
              <a:rPr lang="el-GR" sz="3000" dirty="0" smtClean="0">
                <a:latin typeface="Arial" charset="0"/>
                <a:cs typeface="Arial" charset="0"/>
              </a:rPr>
              <a:t>Πιλοτικό πρόγραμμα</a:t>
            </a:r>
            <a:endParaRPr lang="en-US" sz="3000" dirty="0" smtClean="0">
              <a:latin typeface="Arial" charset="0"/>
              <a:cs typeface="Arial" charset="0"/>
            </a:endParaRPr>
          </a:p>
          <a:p>
            <a:pPr marL="465138" indent="-465138">
              <a:lnSpc>
                <a:spcPct val="125000"/>
              </a:lnSpc>
              <a:spcBef>
                <a:spcPct val="0"/>
              </a:spcBef>
            </a:pPr>
            <a:r>
              <a:rPr lang="el-GR" sz="3000" dirty="0" smtClean="0">
                <a:latin typeface="Arial" charset="0"/>
                <a:cs typeface="Arial" charset="0"/>
              </a:rPr>
              <a:t>Προβλήματα και προοπτικές</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txBox="1">
            <a:spLocks noGrp="1"/>
          </p:cNvSpPr>
          <p:nvPr>
            <p:ph sz="quarter" idx="1"/>
          </p:nvPr>
        </p:nvSpPr>
        <p:spPr>
          <a:xfrm>
            <a:off x="762000" y="1828800"/>
            <a:ext cx="7772400" cy="2016125"/>
          </a:xfrm>
          <a:ln>
            <a:solidFill>
              <a:schemeClr val="accent6">
                <a:lumMod val="75000"/>
              </a:schemeClr>
            </a:solidFill>
          </a:ln>
        </p:spPr>
        <p:txBody>
          <a:bodyPr>
            <a:spAutoFit/>
          </a:bodyPr>
          <a:lstStyle/>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endParaRPr lang="en-US" sz="2400" smtClean="0">
              <a:solidFill>
                <a:srgbClr val="1C4853"/>
              </a:solidFill>
              <a:latin typeface="Calibri" pitchFamily="34" charset="0"/>
              <a:ea typeface="Calibri" pitchFamily="34" charset="0"/>
              <a:cs typeface="Calibri" pitchFamily="34" charset="0"/>
            </a:endParaRPr>
          </a:p>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(που έχει κυρωθεί με τον Ν. 100/1975)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457200" y="274638"/>
            <a:ext cx="8229600" cy="1325562"/>
          </a:xfrm>
          <a:solidFill>
            <a:srgbClr val="5A7396"/>
          </a:solidFill>
        </p:spPr>
        <p:txBody>
          <a:bodyPr/>
          <a:lstStyle/>
          <a:p>
            <a:r>
              <a:rPr lang="el-GR" dirty="0" smtClean="0">
                <a:solidFill>
                  <a:schemeClr val="bg1"/>
                </a:solidFill>
                <a:latin typeface="Arial" charset="0"/>
                <a:cs typeface="Arial" charset="0"/>
              </a:rPr>
              <a:t>Μαθησιακοί στόχοι</a:t>
            </a:r>
            <a:endParaRPr lang="en-US" dirty="0" smtClean="0">
              <a:solidFill>
                <a:schemeClr val="bg1"/>
              </a:solidFill>
              <a:latin typeface="Arial" charset="0"/>
              <a:cs typeface="Arial" charset="0"/>
            </a:endParaRPr>
          </a:p>
        </p:txBody>
      </p:sp>
      <p:sp>
        <p:nvSpPr>
          <p:cNvPr id="17410" name="Content Placeholder 4"/>
          <p:cNvSpPr>
            <a:spLocks noGrp="1"/>
          </p:cNvSpPr>
          <p:nvPr>
            <p:ph idx="1"/>
          </p:nvPr>
        </p:nvSpPr>
        <p:spPr>
          <a:ln>
            <a:solidFill>
              <a:schemeClr val="tx1"/>
            </a:solidFill>
          </a:ln>
        </p:spPr>
        <p:txBody>
          <a:bodyPr/>
          <a:lstStyle/>
          <a:p>
            <a:pPr marL="465138" indent="-465138">
              <a:lnSpc>
                <a:spcPct val="125000"/>
              </a:lnSpc>
              <a:spcBef>
                <a:spcPct val="0"/>
              </a:spcBef>
              <a:buFont typeface="Calibri" pitchFamily="34" charset="0"/>
              <a:buAutoNum type="arabicPeriod"/>
            </a:pPr>
            <a:r>
              <a:rPr lang="el-GR" sz="3000" dirty="0" smtClean="0">
                <a:latin typeface="Arial" charset="0"/>
                <a:cs typeface="Arial" charset="0"/>
              </a:rPr>
              <a:t>Κύκλος ζωής ανάπτυξης συστημάτων</a:t>
            </a: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Στρατηγικές ανάπτυξης συστημάτων</a:t>
            </a: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Επιλογή στρατηγικής</a:t>
            </a:r>
            <a:endParaRPr lang="en-US" sz="3000" dirty="0" smtClean="0">
              <a:latin typeface="Arial" charset="0"/>
              <a:cs typeface="Arial" charset="0"/>
            </a:endParaRP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Ανάπτυξη ή αγορά</a:t>
            </a:r>
            <a:endParaRPr lang="en-US" sz="3000" dirty="0" smtClean="0">
              <a:latin typeface="Arial" charset="0"/>
              <a:cs typeface="Arial" charset="0"/>
            </a:endParaRP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Ο ανθρώπινος παράγοντας</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1600200"/>
          <a:ext cx="8229600" cy="4551997"/>
        </p:xfrm>
        <a:graphic>
          <a:graphicData uri="http://schemas.openxmlformats.org/drawingml/2006/table">
            <a:tbl>
              <a:tblPr firstRow="1" bandRow="1">
                <a:tableStyleId>{5940675A-B579-460E-94D1-54222C63F5DA}</a:tableStyleId>
              </a:tblPr>
              <a:tblGrid>
                <a:gridCol w="4114800"/>
                <a:gridCol w="4114800"/>
              </a:tblGrid>
              <a:tr h="457200">
                <a:tc>
                  <a:txBody>
                    <a:bodyPr/>
                    <a:lstStyle/>
                    <a:p>
                      <a:pPr marL="457200" indent="-457200" algn="ctr">
                        <a:lnSpc>
                          <a:spcPct val="125000"/>
                        </a:lnSpc>
                        <a:buFont typeface="Arial" pitchFamily="34" charset="0"/>
                        <a:buNone/>
                      </a:pPr>
                      <a:r>
                        <a:rPr lang="en-US" sz="3000" dirty="0" smtClean="0">
                          <a:solidFill>
                            <a:schemeClr val="bg1"/>
                          </a:solidFill>
                          <a:latin typeface="Arial" pitchFamily="34" charset="0"/>
                          <a:cs typeface="Arial" pitchFamily="34" charset="0"/>
                        </a:rPr>
                        <a:t>Facebook</a:t>
                      </a:r>
                      <a:endParaRPr lang="en-US" sz="3000" dirty="0">
                        <a:solidFill>
                          <a:schemeClr val="bg1"/>
                        </a:solidFill>
                        <a:latin typeface="Arial" pitchFamily="34" charset="0"/>
                        <a:cs typeface="Arial" pitchFamily="34" charset="0"/>
                      </a:endParaRPr>
                    </a:p>
                  </a:txBody>
                  <a:tcPr>
                    <a:solidFill>
                      <a:srgbClr val="D25F14"/>
                    </a:solidFill>
                  </a:tcPr>
                </a:tc>
                <a:tc>
                  <a:txBody>
                    <a:bodyPr/>
                    <a:lstStyle/>
                    <a:p>
                      <a:pPr marL="349250" indent="-349250" algn="ctr">
                        <a:lnSpc>
                          <a:spcPct val="125000"/>
                        </a:lnSpc>
                        <a:buFont typeface="Arial" pitchFamily="34" charset="0"/>
                        <a:buNone/>
                      </a:pPr>
                      <a:r>
                        <a:rPr lang="en-US" sz="3000" dirty="0" smtClean="0">
                          <a:solidFill>
                            <a:schemeClr val="bg1"/>
                          </a:solidFill>
                          <a:latin typeface="Arial" pitchFamily="34" charset="0"/>
                          <a:cs typeface="Arial" pitchFamily="34" charset="0"/>
                        </a:rPr>
                        <a:t>FBI</a:t>
                      </a:r>
                      <a:endParaRPr lang="en-US" sz="3000" dirty="0">
                        <a:solidFill>
                          <a:schemeClr val="bg1"/>
                        </a:solidFill>
                        <a:latin typeface="Arial" pitchFamily="34" charset="0"/>
                        <a:cs typeface="Arial" pitchFamily="34" charset="0"/>
                      </a:endParaRPr>
                    </a:p>
                  </a:txBody>
                  <a:tcPr>
                    <a:solidFill>
                      <a:srgbClr val="D25F14"/>
                    </a:solidFill>
                  </a:tcPr>
                </a:tc>
              </a:tr>
              <a:tr h="3889057">
                <a:tc>
                  <a:txBody>
                    <a:bodyPr/>
                    <a:lstStyle/>
                    <a:p>
                      <a:pPr marL="465138" indent="-465138">
                        <a:lnSpc>
                          <a:spcPct val="125000"/>
                        </a:lnSpc>
                        <a:buFont typeface="Arial" pitchFamily="34" charset="0"/>
                        <a:buChar char="•"/>
                      </a:pPr>
                      <a:r>
                        <a:rPr lang="en-US" sz="3000" baseline="0" dirty="0" smtClean="0">
                          <a:latin typeface="Arial" pitchFamily="34" charset="0"/>
                          <a:cs typeface="Arial" pitchFamily="34" charset="0"/>
                        </a:rPr>
                        <a:t>1</a:t>
                      </a:r>
                      <a:r>
                        <a:rPr lang="el-GR" sz="3000" baseline="0" dirty="0" smtClean="0">
                          <a:latin typeface="Arial" pitchFamily="34" charset="0"/>
                          <a:cs typeface="Arial" pitchFamily="34" charset="0"/>
                        </a:rPr>
                        <a:t>.</a:t>
                      </a:r>
                      <a:r>
                        <a:rPr lang="en-US" sz="3000" baseline="0" dirty="0" smtClean="0">
                          <a:latin typeface="Arial" pitchFamily="34" charset="0"/>
                          <a:cs typeface="Arial" pitchFamily="34" charset="0"/>
                        </a:rPr>
                        <a:t>000 </a:t>
                      </a:r>
                      <a:r>
                        <a:rPr lang="el-GR" sz="3000" baseline="0" dirty="0" smtClean="0">
                          <a:latin typeface="Arial" pitchFamily="34" charset="0"/>
                          <a:cs typeface="Arial" pitchFamily="34" charset="0"/>
                        </a:rPr>
                        <a:t>χρήστες στις πρώτες </a:t>
                      </a:r>
                      <a:r>
                        <a:rPr lang="en-US" sz="3000" baseline="0" dirty="0" smtClean="0">
                          <a:latin typeface="Arial" pitchFamily="34" charset="0"/>
                          <a:cs typeface="Arial" pitchFamily="34" charset="0"/>
                        </a:rPr>
                        <a:t>24 </a:t>
                      </a:r>
                      <a:r>
                        <a:rPr lang="el-GR" sz="3000" baseline="0" dirty="0" smtClean="0">
                          <a:latin typeface="Arial" pitchFamily="34" charset="0"/>
                          <a:cs typeface="Arial" pitchFamily="34" charset="0"/>
                        </a:rPr>
                        <a:t>ώρες της λειτουργίας του</a:t>
                      </a:r>
                      <a:endParaRPr lang="en-US" sz="3000" baseline="0" dirty="0" smtClean="0">
                        <a:latin typeface="Arial" pitchFamily="34" charset="0"/>
                        <a:cs typeface="Arial" pitchFamily="34" charset="0"/>
                      </a:endParaRPr>
                    </a:p>
                  </a:txBody>
                  <a:tcPr/>
                </a:tc>
                <a:tc>
                  <a:txBody>
                    <a:bodyPr/>
                    <a:lstStyle/>
                    <a:p>
                      <a:pPr marL="465138" indent="-465138">
                        <a:lnSpc>
                          <a:spcPct val="125000"/>
                        </a:lnSpc>
                        <a:buFont typeface="Arial" pitchFamily="34" charset="0"/>
                        <a:buChar char="•"/>
                      </a:pPr>
                      <a:r>
                        <a:rPr lang="el-GR" sz="3000" dirty="0" smtClean="0">
                          <a:latin typeface="Arial" pitchFamily="34" charset="0"/>
                          <a:cs typeface="Arial" pitchFamily="34" charset="0"/>
                        </a:rPr>
                        <a:t>Έργο με προϋπολογισμό</a:t>
                      </a:r>
                      <a:r>
                        <a:rPr lang="el-GR" sz="3000" baseline="0" dirty="0" smtClean="0">
                          <a:latin typeface="Arial" pitchFamily="34" charset="0"/>
                          <a:cs typeface="Arial" pitchFamily="34" charset="0"/>
                        </a:rPr>
                        <a:t> </a:t>
                      </a:r>
                      <a:r>
                        <a:rPr lang="en-US" sz="3000" dirty="0" smtClean="0">
                          <a:latin typeface="Arial" pitchFamily="34" charset="0"/>
                          <a:cs typeface="Arial" pitchFamily="34" charset="0"/>
                        </a:rPr>
                        <a:t>$170</a:t>
                      </a:r>
                      <a:r>
                        <a:rPr lang="en-US" sz="3000" baseline="0" dirty="0" smtClean="0">
                          <a:latin typeface="Arial" pitchFamily="34" charset="0"/>
                          <a:cs typeface="Arial" pitchFamily="34" charset="0"/>
                        </a:rPr>
                        <a:t> </a:t>
                      </a:r>
                      <a:r>
                        <a:rPr lang="el-GR" sz="3000" baseline="0" dirty="0" smtClean="0">
                          <a:latin typeface="Arial" pitchFamily="34" charset="0"/>
                          <a:cs typeface="Arial" pitchFamily="34" charset="0"/>
                        </a:rPr>
                        <a:t>εκατομμύρια πέρασε σε αχρηστία</a:t>
                      </a:r>
                      <a:endParaRPr lang="en-US" sz="3000" dirty="0">
                        <a:latin typeface="Arial" pitchFamily="34" charset="0"/>
                        <a:cs typeface="Arial" pitchFamily="34" charset="0"/>
                      </a:endParaRPr>
                    </a:p>
                  </a:txBody>
                  <a:tcPr/>
                </a:tc>
              </a:tr>
            </a:tbl>
          </a:graphicData>
        </a:graphic>
      </p:graphicFrame>
      <p:sp>
        <p:nvSpPr>
          <p:cNvPr id="19470" name="Title 10"/>
          <p:cNvSpPr>
            <a:spLocks noGrp="1"/>
          </p:cNvSpPr>
          <p:nvPr>
            <p:ph type="title"/>
          </p:nvPr>
        </p:nvSpPr>
        <p:spPr/>
        <p:txBody>
          <a:bodyPr/>
          <a:lstStyle/>
          <a:p>
            <a:endParaRPr lang="en-US" smtClean="0"/>
          </a:p>
        </p:txBody>
      </p:sp>
      <p:sp>
        <p:nvSpPr>
          <p:cNvPr id="12" name="Title 3"/>
          <p:cNvSpPr txBox="1">
            <a:spLocks/>
          </p:cNvSpPr>
          <p:nvPr/>
        </p:nvSpPr>
        <p:spPr>
          <a:xfrm>
            <a:off x="457200" y="274638"/>
            <a:ext cx="8229600" cy="1325562"/>
          </a:xfrm>
          <a:prstGeom prst="rect">
            <a:avLst/>
          </a:prstGeom>
          <a:solidFill>
            <a:srgbClr val="5A7396"/>
          </a:solidFill>
          <a:ln>
            <a:noFill/>
          </a:ln>
        </p:spPr>
        <p:txBody>
          <a:bodyPr anchor="ctr">
            <a:normAutofit/>
          </a:bodyPr>
          <a:lstStyle/>
          <a:p>
            <a:pPr algn="ctr" fontAlgn="auto">
              <a:spcAft>
                <a:spcPts val="0"/>
              </a:spcAft>
              <a:defRPr/>
            </a:pPr>
            <a:r>
              <a:rPr lang="el-GR" sz="4400" dirty="0" smtClean="0">
                <a:solidFill>
                  <a:schemeClr val="bg1"/>
                </a:solidFill>
                <a:latin typeface="Arial" pitchFamily="34" charset="0"/>
                <a:ea typeface="+mj-ea"/>
                <a:cs typeface="Arial" pitchFamily="34" charset="0"/>
              </a:rPr>
              <a:t>Το </a:t>
            </a:r>
            <a:r>
              <a:rPr lang="en-US" sz="4400" dirty="0" err="1" smtClean="0">
                <a:solidFill>
                  <a:schemeClr val="bg1"/>
                </a:solidFill>
                <a:latin typeface="Arial" pitchFamily="34" charset="0"/>
                <a:ea typeface="+mj-ea"/>
                <a:cs typeface="Arial" pitchFamily="34" charset="0"/>
              </a:rPr>
              <a:t>Facebook</a:t>
            </a:r>
            <a:r>
              <a:rPr lang="en-US" sz="4400" dirty="0" smtClean="0">
                <a:solidFill>
                  <a:schemeClr val="bg1"/>
                </a:solidFill>
                <a:latin typeface="Arial" pitchFamily="34" charset="0"/>
                <a:ea typeface="+mj-ea"/>
                <a:cs typeface="Arial" pitchFamily="34" charset="0"/>
              </a:rPr>
              <a:t> </a:t>
            </a:r>
            <a:r>
              <a:rPr lang="el-GR" sz="4400" dirty="0" smtClean="0">
                <a:solidFill>
                  <a:schemeClr val="bg1"/>
                </a:solidFill>
                <a:latin typeface="Arial" pitchFamily="34" charset="0"/>
                <a:ea typeface="+mj-ea"/>
                <a:cs typeface="Arial" pitchFamily="34" charset="0"/>
              </a:rPr>
              <a:t>και το </a:t>
            </a:r>
            <a:r>
              <a:rPr lang="en-US" sz="4400" dirty="0" smtClean="0">
                <a:solidFill>
                  <a:schemeClr val="bg1"/>
                </a:solidFill>
                <a:latin typeface="Arial" pitchFamily="34" charset="0"/>
                <a:ea typeface="+mj-ea"/>
                <a:cs typeface="Arial" pitchFamily="34" charset="0"/>
              </a:rPr>
              <a:t>FBI</a:t>
            </a:r>
            <a:endParaRPr lang="en-US" sz="4400" dirty="0">
              <a:solidFill>
                <a:schemeClr val="bg1"/>
              </a:solidFill>
              <a:latin typeface="Arial" pitchFamily="34" charset="0"/>
              <a:ea typeface="+mj-ea"/>
              <a:cs typeface="Arial" pitchFamily="34" charset="0"/>
            </a:endParaRPr>
          </a:p>
        </p:txBody>
      </p:sp>
      <p:sp>
        <p:nvSpPr>
          <p:cNvPr id="13" name="Rectangle 12"/>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a:xfrm>
            <a:off x="457200" y="274638"/>
            <a:ext cx="8229600" cy="1325562"/>
          </a:xfrm>
          <a:solidFill>
            <a:srgbClr val="5A7396"/>
          </a:solidFill>
        </p:spPr>
        <p:txBody>
          <a:bodyPr/>
          <a:lstStyle/>
          <a:p>
            <a:r>
              <a:rPr lang="el-GR" dirty="0" smtClean="0">
                <a:solidFill>
                  <a:schemeClr val="bg1"/>
                </a:solidFill>
                <a:latin typeface="Arial" charset="0"/>
                <a:cs typeface="Arial" charset="0"/>
              </a:rPr>
              <a:t>Κύκλος ζωής ανάπτυξης συστημάτων</a:t>
            </a:r>
            <a:endParaRPr lang="en-US" dirty="0" smtClean="0">
              <a:solidFill>
                <a:schemeClr val="bg1"/>
              </a:solidFill>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2"/>
          <p:cNvSpPr/>
          <p:nvPr/>
        </p:nvSpPr>
        <p:spPr>
          <a:xfrm>
            <a:off x="5257800" y="1676400"/>
            <a:ext cx="3810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595348" y="1676400"/>
            <a:ext cx="3881652" cy="507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p:nvPr>
        </p:nvSpPr>
        <p:spPr>
          <a:xfrm>
            <a:off x="457200" y="274638"/>
            <a:ext cx="8229600" cy="1325562"/>
          </a:xfrm>
          <a:solidFill>
            <a:srgbClr val="D25F14"/>
          </a:solidFill>
        </p:spPr>
        <p:txBody>
          <a:bodyPr/>
          <a:lstStyle/>
          <a:p>
            <a:r>
              <a:rPr lang="en-US" dirty="0" smtClean="0">
                <a:solidFill>
                  <a:schemeClr val="bg1"/>
                </a:solidFill>
                <a:latin typeface="Arial" charset="0"/>
                <a:cs typeface="Arial" charset="0"/>
              </a:rPr>
              <a:t>1. </a:t>
            </a:r>
            <a:r>
              <a:rPr lang="el-GR" dirty="0" smtClean="0">
                <a:solidFill>
                  <a:schemeClr val="bg1"/>
                </a:solidFill>
                <a:latin typeface="Arial" charset="0"/>
                <a:cs typeface="Arial" charset="0"/>
              </a:rPr>
              <a:t>Προγραμματισμός </a:t>
            </a:r>
            <a:endParaRPr lang="en-US" dirty="0" smtClean="0">
              <a:solidFill>
                <a:schemeClr val="bg1"/>
              </a:solidFill>
              <a:latin typeface="Arial" charset="0"/>
              <a:cs typeface="Arial" charset="0"/>
            </a:endParaRPr>
          </a:p>
        </p:txBody>
      </p:sp>
      <p:sp>
        <p:nvSpPr>
          <p:cNvPr id="23554" name="Content Placeholder 4"/>
          <p:cNvSpPr>
            <a:spLocks noGrp="1"/>
          </p:cNvSpPr>
          <p:nvPr>
            <p:ph idx="1"/>
          </p:nvPr>
        </p:nvSpPr>
        <p:spPr>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Εκτίμηση των αναγκών της επιχείρησης</a:t>
            </a:r>
          </a:p>
          <a:p>
            <a:pPr marL="865188" lvl="1" indent="-465138">
              <a:lnSpc>
                <a:spcPct val="125000"/>
              </a:lnSpc>
              <a:spcBef>
                <a:spcPct val="0"/>
              </a:spcBef>
            </a:pPr>
            <a:r>
              <a:rPr lang="el-GR" sz="2400" dirty="0" smtClean="0">
                <a:latin typeface="Arial" charset="0"/>
                <a:cs typeface="Arial" charset="0"/>
              </a:rPr>
              <a:t>Η απόδοση της επένδυσης</a:t>
            </a:r>
            <a:endParaRPr lang="en-US" sz="2400" dirty="0" smtClean="0">
              <a:latin typeface="Arial" charset="0"/>
              <a:cs typeface="Arial" charset="0"/>
            </a:endParaRPr>
          </a:p>
          <a:p>
            <a:pPr marL="865188" lvl="1" indent="-465138">
              <a:lnSpc>
                <a:spcPct val="125000"/>
              </a:lnSpc>
              <a:spcBef>
                <a:spcPct val="0"/>
              </a:spcBef>
            </a:pPr>
            <a:r>
              <a:rPr lang="el-GR" sz="2400" dirty="0" smtClean="0">
                <a:latin typeface="Arial" charset="0"/>
                <a:cs typeface="Arial" charset="0"/>
              </a:rPr>
              <a:t>Το ανταγωνιστικό πλεονέκτημα</a:t>
            </a:r>
            <a:endParaRPr lang="en-US" sz="2400" dirty="0" smtClean="0">
              <a:latin typeface="Arial" charset="0"/>
              <a:cs typeface="Arial" charset="0"/>
            </a:endParaRPr>
          </a:p>
          <a:p>
            <a:pPr marL="865188" lvl="1" indent="-465138">
              <a:lnSpc>
                <a:spcPct val="125000"/>
              </a:lnSpc>
              <a:spcBef>
                <a:spcPct val="0"/>
              </a:spcBef>
            </a:pPr>
            <a:r>
              <a:rPr lang="el-GR" sz="2400" dirty="0" smtClean="0">
                <a:latin typeface="Arial" charset="0"/>
                <a:cs typeface="Arial" charset="0"/>
              </a:rPr>
              <a:t>Η διαχείριση κινδύνου</a:t>
            </a:r>
            <a:endParaRPr lang="en-US" sz="2400" dirty="0" smtClean="0">
              <a:latin typeface="Arial" charset="0"/>
              <a:cs typeface="Arial" charset="0"/>
            </a:endParaRPr>
          </a:p>
          <a:p>
            <a:pPr marL="465138" indent="-465138">
              <a:lnSpc>
                <a:spcPct val="125000"/>
              </a:lnSpc>
              <a:spcBef>
                <a:spcPct val="0"/>
              </a:spcBef>
            </a:pPr>
            <a:r>
              <a:rPr lang="el-GR" sz="3000" dirty="0" smtClean="0">
                <a:latin typeface="Arial" charset="0"/>
                <a:cs typeface="Arial" charset="0"/>
              </a:rPr>
              <a:t>Μελέτη σκοπιμότητας</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7"/>
          <p:cNvSpPr>
            <a:spLocks noGrp="1"/>
          </p:cNvSpPr>
          <p:nvPr>
            <p:ph sz="half" idx="2"/>
          </p:nvPr>
        </p:nvSpPr>
        <p:spPr>
          <a:xfrm>
            <a:off x="457200" y="1600200"/>
            <a:ext cx="4114800" cy="4525963"/>
          </a:xfrm>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Διαγραμμάτων ροής διαδικασιών </a:t>
            </a:r>
          </a:p>
          <a:p>
            <a:pPr marL="465138" indent="-465138">
              <a:lnSpc>
                <a:spcPct val="125000"/>
              </a:lnSpc>
              <a:spcBef>
                <a:spcPct val="0"/>
              </a:spcBef>
            </a:pPr>
            <a:r>
              <a:rPr lang="el-GR" sz="3000" dirty="0" smtClean="0">
                <a:latin typeface="Arial" charset="0"/>
                <a:cs typeface="Arial" charset="0"/>
              </a:rPr>
              <a:t>Ορισμός απαιτήσεων</a:t>
            </a:r>
            <a:endParaRPr lang="en-US" sz="3000" dirty="0" smtClean="0">
              <a:latin typeface="Arial" charset="0"/>
              <a:cs typeface="Arial" charset="0"/>
            </a:endParaRPr>
          </a:p>
          <a:p>
            <a:pPr marL="465138" indent="-465138">
              <a:lnSpc>
                <a:spcPct val="125000"/>
              </a:lnSpc>
              <a:spcBef>
                <a:spcPct val="0"/>
              </a:spcBef>
            </a:pPr>
            <a:r>
              <a:rPr lang="el-GR" sz="3000" dirty="0" smtClean="0">
                <a:latin typeface="Arial" charset="0"/>
                <a:cs typeface="Arial" charset="0"/>
              </a:rPr>
              <a:t>Ανάπτυξη ή αγορά;</a:t>
            </a:r>
            <a:endParaRPr lang="en-US" sz="3000" dirty="0" smtClean="0">
              <a:latin typeface="Arial" charset="0"/>
              <a:cs typeface="Arial" charset="0"/>
            </a:endParaRPr>
          </a:p>
        </p:txBody>
      </p:sp>
      <p:sp>
        <p:nvSpPr>
          <p:cNvPr id="25605" name="Title 14"/>
          <p:cNvSpPr>
            <a:spLocks noGrp="1"/>
          </p:cNvSpPr>
          <p:nvPr>
            <p:ph type="title"/>
          </p:nvPr>
        </p:nvSpPr>
        <p:spPr/>
        <p:txBody>
          <a:bodyPr/>
          <a:lstStyle/>
          <a:p>
            <a:endParaRPr lang="en-US" smtClean="0"/>
          </a:p>
        </p:txBody>
      </p:sp>
      <p:sp>
        <p:nvSpPr>
          <p:cNvPr id="16"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n-US" sz="4400" dirty="0">
                <a:solidFill>
                  <a:schemeClr val="bg1"/>
                </a:solidFill>
                <a:latin typeface="Arial" pitchFamily="34" charset="0"/>
                <a:ea typeface="+mj-ea"/>
                <a:cs typeface="Arial" pitchFamily="34" charset="0"/>
              </a:rPr>
              <a:t>2. </a:t>
            </a:r>
            <a:r>
              <a:rPr lang="el-GR" sz="4400" dirty="0" smtClean="0">
                <a:solidFill>
                  <a:schemeClr val="bg1"/>
                </a:solidFill>
                <a:latin typeface="Arial" pitchFamily="34" charset="0"/>
                <a:ea typeface="+mj-ea"/>
                <a:cs typeface="Arial" pitchFamily="34" charset="0"/>
              </a:rPr>
              <a:t>Ανάλυση</a:t>
            </a:r>
            <a:endParaRPr lang="en-US" sz="4400" dirty="0">
              <a:solidFill>
                <a:schemeClr val="bg1"/>
              </a:solidFill>
              <a:latin typeface="Arial" pitchFamily="34" charset="0"/>
              <a:ea typeface="+mj-ea"/>
              <a:cs typeface="Arial" pitchFamily="34" charset="0"/>
            </a:endParaRPr>
          </a:p>
        </p:txBody>
      </p:sp>
      <p:sp>
        <p:nvSpPr>
          <p:cNvPr id="17" name="Rectangle 16"/>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0" name="Picture 2"/>
          <p:cNvPicPr>
            <a:picLocks noChangeAspect="1" noChangeArrowheads="1"/>
          </p:cNvPicPr>
          <p:nvPr/>
        </p:nvPicPr>
        <p:blipFill>
          <a:blip r:embed="rId3" cstate="print"/>
          <a:srcRect r="2137"/>
          <a:stretch>
            <a:fillRect/>
          </a:stretch>
        </p:blipFill>
        <p:spPr bwMode="auto">
          <a:xfrm>
            <a:off x="4734283" y="2151000"/>
            <a:ext cx="4181117" cy="356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3"/>
          <p:cNvSpPr>
            <a:spLocks noGrp="1"/>
          </p:cNvSpPr>
          <p:nvPr>
            <p:ph type="title"/>
          </p:nvPr>
        </p:nvSpPr>
        <p:spPr>
          <a:xfrm>
            <a:off x="457200" y="274638"/>
            <a:ext cx="8229600" cy="1325562"/>
          </a:xfrm>
          <a:solidFill>
            <a:srgbClr val="D25F14"/>
          </a:solidFill>
        </p:spPr>
        <p:txBody>
          <a:bodyPr/>
          <a:lstStyle/>
          <a:p>
            <a:r>
              <a:rPr lang="en-US" dirty="0" smtClean="0">
                <a:solidFill>
                  <a:schemeClr val="bg1"/>
                </a:solidFill>
                <a:latin typeface="Arial" charset="0"/>
                <a:cs typeface="Arial" charset="0"/>
              </a:rPr>
              <a:t>3. </a:t>
            </a:r>
            <a:r>
              <a:rPr lang="el-GR" dirty="0" smtClean="0">
                <a:solidFill>
                  <a:schemeClr val="bg1"/>
                </a:solidFill>
                <a:latin typeface="Arial" charset="0"/>
                <a:cs typeface="Arial" charset="0"/>
              </a:rPr>
              <a:t>Σχεδιασμός</a:t>
            </a:r>
            <a:endParaRPr lang="en-US" dirty="0" smtClean="0">
              <a:solidFill>
                <a:schemeClr val="bg1"/>
              </a:solidFill>
              <a:latin typeface="Arial" charset="0"/>
              <a:cs typeface="Arial" charset="0"/>
            </a:endParaRPr>
          </a:p>
        </p:txBody>
      </p:sp>
      <p:sp>
        <p:nvSpPr>
          <p:cNvPr id="27650" name="Content Placeholder 4"/>
          <p:cNvSpPr>
            <a:spLocks noGrp="1"/>
          </p:cNvSpPr>
          <p:nvPr>
            <p:ph idx="1"/>
          </p:nvPr>
        </p:nvSpPr>
        <p:spPr>
          <a:xfrm>
            <a:off x="457200" y="1600201"/>
            <a:ext cx="8229600" cy="1981200"/>
          </a:xfrm>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Αρχιτεκτονικός σχεδιασμός</a:t>
            </a:r>
          </a:p>
          <a:p>
            <a:pPr marL="465138" indent="-465138">
              <a:lnSpc>
                <a:spcPct val="125000"/>
              </a:lnSpc>
              <a:spcBef>
                <a:spcPct val="0"/>
              </a:spcBef>
            </a:pPr>
            <a:r>
              <a:rPr lang="el-GR" sz="3000" dirty="0" smtClean="0">
                <a:latin typeface="Arial" charset="0"/>
                <a:cs typeface="Arial" charset="0"/>
              </a:rPr>
              <a:t>Μοντέλα δεδομένων </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7"/>
          <p:cNvSpPr>
            <a:spLocks noGrp="1"/>
          </p:cNvSpPr>
          <p:nvPr>
            <p:ph sz="half" idx="2"/>
          </p:nvPr>
        </p:nvSpPr>
        <p:spPr>
          <a:xfrm>
            <a:off x="457200" y="1600201"/>
            <a:ext cx="8229600" cy="3810000"/>
          </a:xfrm>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Έλεγχος εκδόσεων</a:t>
            </a:r>
            <a:endParaRPr lang="en-US" sz="3000" dirty="0" smtClean="0">
              <a:latin typeface="Arial" charset="0"/>
              <a:cs typeface="Arial" charset="0"/>
            </a:endParaRPr>
          </a:p>
          <a:p>
            <a:pPr marL="465138" indent="-465138">
              <a:lnSpc>
                <a:spcPct val="125000"/>
              </a:lnSpc>
              <a:spcBef>
                <a:spcPct val="0"/>
              </a:spcBef>
            </a:pPr>
            <a:r>
              <a:rPr lang="el-GR" sz="3000" dirty="0" smtClean="0">
                <a:latin typeface="Arial" charset="0"/>
                <a:cs typeface="Arial" charset="0"/>
              </a:rPr>
              <a:t>Παρακολούθηση του έργου και των συμβάντων</a:t>
            </a:r>
            <a:endParaRPr lang="en-US" sz="3000" dirty="0" smtClean="0">
              <a:latin typeface="Arial" charset="0"/>
              <a:cs typeface="Arial" charset="0"/>
            </a:endParaRPr>
          </a:p>
          <a:p>
            <a:pPr marL="465138" indent="-465138">
              <a:lnSpc>
                <a:spcPct val="125000"/>
              </a:lnSpc>
              <a:spcBef>
                <a:spcPct val="0"/>
              </a:spcBef>
            </a:pPr>
            <a:r>
              <a:rPr lang="el-GR" sz="3000" dirty="0" smtClean="0">
                <a:latin typeface="Arial" charset="0"/>
                <a:cs typeface="Arial" charset="0"/>
              </a:rPr>
              <a:t>Ανασκόπηση κώδικα</a:t>
            </a:r>
            <a:endParaRPr lang="en-US" sz="3000" dirty="0" smtClean="0">
              <a:latin typeface="Arial" charset="0"/>
              <a:cs typeface="Arial" charset="0"/>
            </a:endParaRPr>
          </a:p>
        </p:txBody>
      </p:sp>
      <p:sp>
        <p:nvSpPr>
          <p:cNvPr id="29701" name="Title 14"/>
          <p:cNvSpPr>
            <a:spLocks noGrp="1"/>
          </p:cNvSpPr>
          <p:nvPr>
            <p:ph type="title"/>
          </p:nvPr>
        </p:nvSpPr>
        <p:spPr/>
        <p:txBody>
          <a:bodyPr/>
          <a:lstStyle/>
          <a:p>
            <a:endParaRPr lang="en-US" smtClean="0"/>
          </a:p>
        </p:txBody>
      </p:sp>
      <p:sp>
        <p:nvSpPr>
          <p:cNvPr id="16"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n-US" sz="4400" dirty="0">
                <a:solidFill>
                  <a:schemeClr val="bg1"/>
                </a:solidFill>
                <a:latin typeface="Arial" pitchFamily="34" charset="0"/>
                <a:ea typeface="+mj-ea"/>
                <a:cs typeface="Arial" pitchFamily="34" charset="0"/>
              </a:rPr>
              <a:t>4. </a:t>
            </a:r>
            <a:r>
              <a:rPr lang="el-GR" sz="4400" dirty="0" smtClean="0">
                <a:solidFill>
                  <a:schemeClr val="bg1"/>
                </a:solidFill>
                <a:latin typeface="Arial" pitchFamily="34" charset="0"/>
                <a:ea typeface="+mj-ea"/>
                <a:cs typeface="Arial" pitchFamily="34" charset="0"/>
              </a:rPr>
              <a:t>Ανάπτυξη</a:t>
            </a:r>
            <a:endParaRPr lang="en-US" sz="4400" dirty="0">
              <a:solidFill>
                <a:schemeClr val="bg1"/>
              </a:solidFill>
              <a:latin typeface="Arial" pitchFamily="34" charset="0"/>
              <a:ea typeface="+mj-ea"/>
              <a:cs typeface="Arial" pitchFamily="34" charset="0"/>
            </a:endParaRPr>
          </a:p>
        </p:txBody>
      </p:sp>
      <p:sp>
        <p:nvSpPr>
          <p:cNvPr id="17" name="Rectangle 16"/>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1120</TotalTime>
  <Words>6420</Words>
  <Application>Microsoft Office PowerPoint</Application>
  <PresentationFormat>Προβολή στην οθόνη (4:3)</PresentationFormat>
  <Paragraphs>217</Paragraphs>
  <Slides>24</Slides>
  <Notes>23</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Office Theme</vt:lpstr>
      <vt:lpstr>Διαφάνεια 1</vt:lpstr>
      <vt:lpstr>Κεφάλαιο11: Ανάπτυξη και προμήθεια συστημάτων</vt:lpstr>
      <vt:lpstr>Μαθησιακοί στόχοι</vt:lpstr>
      <vt:lpstr>Διαφάνεια 4</vt:lpstr>
      <vt:lpstr>Κύκλος ζωής ανάπτυξης συστημάτων</vt:lpstr>
      <vt:lpstr>1. Προγραμματισμός </vt:lpstr>
      <vt:lpstr>Διαφάνεια 7</vt:lpstr>
      <vt:lpstr>3. Σχεδιασμός</vt:lpstr>
      <vt:lpstr>Διαφάνεια 9</vt:lpstr>
      <vt:lpstr>5. Έλεγχος</vt:lpstr>
      <vt:lpstr>6. Υλοποίηση</vt:lpstr>
      <vt:lpstr>7. Συντήρηση</vt:lpstr>
      <vt:lpstr>Στρατηγικές ανάπτυξης λογισμικού</vt:lpstr>
      <vt:lpstr>Ευέλικτες μέθοδοι </vt:lpstr>
      <vt:lpstr>Σύγκριση προσεγγίσεων ανάπτυξης λογισμικού</vt:lpstr>
      <vt:lpstr>Έχει «πεθάνει» η μέθοδος του καταρράκτη;</vt:lpstr>
      <vt:lpstr>Η στρατηγική «αγοράς»</vt:lpstr>
      <vt:lpstr>Διαφάνεια 18</vt:lpstr>
      <vt:lpstr>Προσαρμογή και παραμετροποίηση</vt:lpstr>
      <vt:lpstr>Ο ανθρώπινος παράγοντας</vt:lpstr>
      <vt:lpstr>Περίληψη</vt:lpstr>
      <vt:lpstr>Μελέτη περίπτωσης 1: Babycenter.com</vt:lpstr>
      <vt:lpstr>Μελέτη περίπτωσης 2:  H Στρατηγική Διοίκηση των ΗΠΑ</vt:lpstr>
      <vt:lpstr>Διαφάνεια 24</vt:lpstr>
    </vt:vector>
  </TitlesOfParts>
  <Company>University of Richmond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Systems Development and Procurement</dc:title>
  <dc:creator>Information Services</dc:creator>
  <cp:lastModifiedBy>EPIMELEIA</cp:lastModifiedBy>
  <cp:revision>174</cp:revision>
  <cp:lastPrinted>2011-10-20T20:19:55Z</cp:lastPrinted>
  <dcterms:created xsi:type="dcterms:W3CDTF">2011-05-06T21:38:06Z</dcterms:created>
  <dcterms:modified xsi:type="dcterms:W3CDTF">2014-02-18T13:53:50Z</dcterms:modified>
</cp:coreProperties>
</file>