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1" r:id="rId2"/>
  </p:sldMasterIdLst>
  <p:sldIdLst>
    <p:sldId id="256" r:id="rId3"/>
    <p:sldId id="270" r:id="rId4"/>
    <p:sldId id="269" r:id="rId5"/>
    <p:sldId id="278" r:id="rId6"/>
    <p:sldId id="279" r:id="rId7"/>
    <p:sldId id="268" r:id="rId8"/>
    <p:sldId id="267" r:id="rId9"/>
    <p:sldId id="266" r:id="rId10"/>
    <p:sldId id="265" r:id="rId11"/>
    <p:sldId id="264" r:id="rId12"/>
    <p:sldId id="263" r:id="rId13"/>
    <p:sldId id="262" r:id="rId14"/>
    <p:sldId id="261" r:id="rId15"/>
    <p:sldId id="260" r:id="rId16"/>
    <p:sldId id="259" r:id="rId17"/>
    <p:sldId id="271" r:id="rId18"/>
    <p:sldId id="277" r:id="rId19"/>
    <p:sldId id="276"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899D"/>
    <a:srgbClr val="55536C"/>
    <a:srgbClr val="0B364F"/>
    <a:srgbClr val="08A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720F0C6-20AC-41EB-97A9-F4D49B814E7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E32E3D7A-E6B7-4F3B-A3A4-4325517390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5913F9FC-9EB9-4B41-B003-FC4C036B10AF}"/>
              </a:ext>
            </a:extLst>
          </p:cNvPr>
          <p:cNvSpPr>
            <a:spLocks noGrp="1"/>
          </p:cNvSpPr>
          <p:nvPr>
            <p:ph type="dt" sz="half" idx="10"/>
          </p:nvPr>
        </p:nvSpPr>
        <p:spPr/>
        <p:txBody>
          <a:bodyPr/>
          <a:lstStyle/>
          <a:p>
            <a:fld id="{77C47DEE-5753-44EA-A073-053903F4D65C}" type="datetimeFigureOut">
              <a:rPr lang="el-GR" smtClean="0"/>
              <a:t>18/6/2019</a:t>
            </a:fld>
            <a:endParaRPr lang="el-GR"/>
          </a:p>
        </p:txBody>
      </p:sp>
      <p:sp>
        <p:nvSpPr>
          <p:cNvPr id="5" name="Θέση υποσέλιδου 4">
            <a:extLst>
              <a:ext uri="{FF2B5EF4-FFF2-40B4-BE49-F238E27FC236}">
                <a16:creationId xmlns="" xmlns:a16="http://schemas.microsoft.com/office/drawing/2014/main" id="{3FB8E113-6156-4872-81CC-442E8373B36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76173B9A-A0EA-47D7-8D18-B6E2BD95D9D4}"/>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29922711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CBF383B-9D9C-4567-A73F-3964FF66D08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42568873-5978-4A13-BA12-F77F173EB2AE}"/>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788EFFCE-A34B-4F95-B3D5-603927E16998}"/>
              </a:ext>
            </a:extLst>
          </p:cNvPr>
          <p:cNvSpPr>
            <a:spLocks noGrp="1"/>
          </p:cNvSpPr>
          <p:nvPr>
            <p:ph type="dt" sz="half" idx="10"/>
          </p:nvPr>
        </p:nvSpPr>
        <p:spPr/>
        <p:txBody>
          <a:bodyPr/>
          <a:lstStyle/>
          <a:p>
            <a:fld id="{77C47DEE-5753-44EA-A073-053903F4D65C}" type="datetimeFigureOut">
              <a:rPr lang="el-GR" smtClean="0"/>
              <a:t>18/6/2019</a:t>
            </a:fld>
            <a:endParaRPr lang="el-GR"/>
          </a:p>
        </p:txBody>
      </p:sp>
      <p:sp>
        <p:nvSpPr>
          <p:cNvPr id="5" name="Θέση υποσέλιδου 4">
            <a:extLst>
              <a:ext uri="{FF2B5EF4-FFF2-40B4-BE49-F238E27FC236}">
                <a16:creationId xmlns="" xmlns:a16="http://schemas.microsoft.com/office/drawing/2014/main" id="{1BE576DF-BE6C-4DE7-BDD8-60E8F026DE8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74B323CB-AAB1-4C9E-AE28-C6179CB9C315}"/>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996564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E176F3CB-2A60-46CD-8CF9-DD053E08C84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62F4BEC8-6DEB-41E5-B12D-18B14C6B0A04}"/>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CC7DD041-7F64-4984-A13C-EE7907028650}"/>
              </a:ext>
            </a:extLst>
          </p:cNvPr>
          <p:cNvSpPr>
            <a:spLocks noGrp="1"/>
          </p:cNvSpPr>
          <p:nvPr>
            <p:ph type="dt" sz="half" idx="10"/>
          </p:nvPr>
        </p:nvSpPr>
        <p:spPr/>
        <p:txBody>
          <a:bodyPr/>
          <a:lstStyle/>
          <a:p>
            <a:fld id="{77C47DEE-5753-44EA-A073-053903F4D65C}" type="datetimeFigureOut">
              <a:rPr lang="el-GR" smtClean="0"/>
              <a:t>18/6/2019</a:t>
            </a:fld>
            <a:endParaRPr lang="el-GR"/>
          </a:p>
        </p:txBody>
      </p:sp>
      <p:sp>
        <p:nvSpPr>
          <p:cNvPr id="5" name="Θέση υποσέλιδου 4">
            <a:extLst>
              <a:ext uri="{FF2B5EF4-FFF2-40B4-BE49-F238E27FC236}">
                <a16:creationId xmlns="" xmlns:a16="http://schemas.microsoft.com/office/drawing/2014/main" id="{6502BD5F-24B7-4FDD-BD59-39295F5737B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4E0B5687-7B67-47CF-995B-36EF0D417F48}"/>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3997139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A4F669A-4E9E-4B48-9105-818B83EBD57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B7F211DD-60AD-487F-A609-32F1AC4F5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EF506ECF-03AD-4CA0-822E-236A87052C24}"/>
              </a:ext>
            </a:extLst>
          </p:cNvPr>
          <p:cNvSpPr>
            <a:spLocks noGrp="1"/>
          </p:cNvSpPr>
          <p:nvPr>
            <p:ph type="dt" sz="half" idx="10"/>
          </p:nvPr>
        </p:nvSpPr>
        <p:spPr/>
        <p:txBody>
          <a:bodyPr/>
          <a:lstStyle/>
          <a:p>
            <a:fld id="{C858F2E9-5724-40D7-A084-8A9A9CED4F62}" type="datetimeFigureOut">
              <a:rPr lang="el-GR" smtClean="0"/>
              <a:t>18/6/2019</a:t>
            </a:fld>
            <a:endParaRPr lang="el-GR"/>
          </a:p>
        </p:txBody>
      </p:sp>
      <p:sp>
        <p:nvSpPr>
          <p:cNvPr id="5" name="Θέση υποσέλιδου 4">
            <a:extLst>
              <a:ext uri="{FF2B5EF4-FFF2-40B4-BE49-F238E27FC236}">
                <a16:creationId xmlns="" xmlns:a16="http://schemas.microsoft.com/office/drawing/2014/main" id="{A52BC4EE-C445-494B-A194-FCB1CEB3050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0FF0F5C9-B419-4138-A9D2-2E83FC860F72}"/>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16341425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C6D2866-D3B0-4A09-9792-F23A10E06E8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3C45AD6-9DBB-4ED3-8250-7A84E6C1C2F9}"/>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EA923AA5-A764-4EFC-A159-13D3D794AC3D}"/>
              </a:ext>
            </a:extLst>
          </p:cNvPr>
          <p:cNvSpPr>
            <a:spLocks noGrp="1"/>
          </p:cNvSpPr>
          <p:nvPr>
            <p:ph type="dt" sz="half" idx="10"/>
          </p:nvPr>
        </p:nvSpPr>
        <p:spPr/>
        <p:txBody>
          <a:bodyPr/>
          <a:lstStyle/>
          <a:p>
            <a:fld id="{C858F2E9-5724-40D7-A084-8A9A9CED4F62}" type="datetimeFigureOut">
              <a:rPr lang="el-GR" smtClean="0"/>
              <a:t>18/6/2019</a:t>
            </a:fld>
            <a:endParaRPr lang="el-GR"/>
          </a:p>
        </p:txBody>
      </p:sp>
      <p:sp>
        <p:nvSpPr>
          <p:cNvPr id="5" name="Θέση υποσέλιδου 4">
            <a:extLst>
              <a:ext uri="{FF2B5EF4-FFF2-40B4-BE49-F238E27FC236}">
                <a16:creationId xmlns="" xmlns:a16="http://schemas.microsoft.com/office/drawing/2014/main" id="{1011D78B-7A03-4581-8B86-48CA6DE851D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DD422A63-094F-45D5-ABD2-7D77CCB2F287}"/>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1348826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0EC5DFE-EA2B-4DB5-BB7B-827A5109586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E7D1A63A-664A-48E0-970F-72F4C9CFAB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 xmlns:a16="http://schemas.microsoft.com/office/drawing/2014/main" id="{BCE55588-E371-477C-9941-13D0CA42F870}"/>
              </a:ext>
            </a:extLst>
          </p:cNvPr>
          <p:cNvSpPr>
            <a:spLocks noGrp="1"/>
          </p:cNvSpPr>
          <p:nvPr>
            <p:ph type="dt" sz="half" idx="10"/>
          </p:nvPr>
        </p:nvSpPr>
        <p:spPr/>
        <p:txBody>
          <a:bodyPr/>
          <a:lstStyle/>
          <a:p>
            <a:fld id="{C858F2E9-5724-40D7-A084-8A9A9CED4F62}" type="datetimeFigureOut">
              <a:rPr lang="el-GR" smtClean="0"/>
              <a:t>18/6/2019</a:t>
            </a:fld>
            <a:endParaRPr lang="el-GR"/>
          </a:p>
        </p:txBody>
      </p:sp>
      <p:sp>
        <p:nvSpPr>
          <p:cNvPr id="5" name="Θέση υποσέλιδου 4">
            <a:extLst>
              <a:ext uri="{FF2B5EF4-FFF2-40B4-BE49-F238E27FC236}">
                <a16:creationId xmlns="" xmlns:a16="http://schemas.microsoft.com/office/drawing/2014/main" id="{8030F601-8D24-41E0-9410-86155FF8EB2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27E6DF85-A4AA-433F-A14A-93D437B2C035}"/>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31747760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3FC1448-F78B-438F-9BC5-20F85B4A3FA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F4B0FEA-AF1D-402B-8E11-3123851E5709}"/>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 xmlns:a16="http://schemas.microsoft.com/office/drawing/2014/main" id="{00E498C1-9D5C-488E-A9D8-D5EED4B60F26}"/>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 xmlns:a16="http://schemas.microsoft.com/office/drawing/2014/main" id="{1601DC17-0383-40AF-B768-F4B3F3D7609A}"/>
              </a:ext>
            </a:extLst>
          </p:cNvPr>
          <p:cNvSpPr>
            <a:spLocks noGrp="1"/>
          </p:cNvSpPr>
          <p:nvPr>
            <p:ph type="dt" sz="half" idx="10"/>
          </p:nvPr>
        </p:nvSpPr>
        <p:spPr/>
        <p:txBody>
          <a:bodyPr/>
          <a:lstStyle/>
          <a:p>
            <a:fld id="{C858F2E9-5724-40D7-A084-8A9A9CED4F62}" type="datetimeFigureOut">
              <a:rPr lang="el-GR" smtClean="0"/>
              <a:t>18/6/2019</a:t>
            </a:fld>
            <a:endParaRPr lang="el-GR"/>
          </a:p>
        </p:txBody>
      </p:sp>
      <p:sp>
        <p:nvSpPr>
          <p:cNvPr id="6" name="Θέση υποσέλιδου 5">
            <a:extLst>
              <a:ext uri="{FF2B5EF4-FFF2-40B4-BE49-F238E27FC236}">
                <a16:creationId xmlns="" xmlns:a16="http://schemas.microsoft.com/office/drawing/2014/main" id="{8CF7CDEB-9864-4F71-93EF-7DDE667BD48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0DC853C5-9494-43E5-A503-7279DD218054}"/>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5137306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F6159D4-4CA2-4F62-BBD2-901BA4F3C37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D130E404-392F-4985-A301-40562C24DE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 xmlns:a16="http://schemas.microsoft.com/office/drawing/2014/main" id="{7CF66EFD-6855-4FB0-9FF5-A5907FD2B850}"/>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 xmlns:a16="http://schemas.microsoft.com/office/drawing/2014/main" id="{7DCC2B78-6CE0-4287-8DC5-04791757C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 xmlns:a16="http://schemas.microsoft.com/office/drawing/2014/main" id="{AE7B575A-00C4-41C1-94A7-14B9E133B7A8}"/>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 xmlns:a16="http://schemas.microsoft.com/office/drawing/2014/main" id="{27478077-8FD0-489F-B394-464D06C1BEA9}"/>
              </a:ext>
            </a:extLst>
          </p:cNvPr>
          <p:cNvSpPr>
            <a:spLocks noGrp="1"/>
          </p:cNvSpPr>
          <p:nvPr>
            <p:ph type="dt" sz="half" idx="10"/>
          </p:nvPr>
        </p:nvSpPr>
        <p:spPr/>
        <p:txBody>
          <a:bodyPr/>
          <a:lstStyle/>
          <a:p>
            <a:fld id="{C858F2E9-5724-40D7-A084-8A9A9CED4F62}" type="datetimeFigureOut">
              <a:rPr lang="el-GR" smtClean="0"/>
              <a:t>18/6/2019</a:t>
            </a:fld>
            <a:endParaRPr lang="el-GR"/>
          </a:p>
        </p:txBody>
      </p:sp>
      <p:sp>
        <p:nvSpPr>
          <p:cNvPr id="8" name="Θέση υποσέλιδου 7">
            <a:extLst>
              <a:ext uri="{FF2B5EF4-FFF2-40B4-BE49-F238E27FC236}">
                <a16:creationId xmlns="" xmlns:a16="http://schemas.microsoft.com/office/drawing/2014/main" id="{6912829C-1B19-4711-A9AC-41FDF30935AD}"/>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 xmlns:a16="http://schemas.microsoft.com/office/drawing/2014/main" id="{FB83AAB5-932E-4714-9BD4-D3B389E525AA}"/>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23192356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425FA4A-86C2-4F4B-BCCE-99C08441D56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7847DC46-7FD4-4D50-AAF2-10FD792445A1}"/>
              </a:ext>
            </a:extLst>
          </p:cNvPr>
          <p:cNvSpPr>
            <a:spLocks noGrp="1"/>
          </p:cNvSpPr>
          <p:nvPr>
            <p:ph type="dt" sz="half" idx="10"/>
          </p:nvPr>
        </p:nvSpPr>
        <p:spPr/>
        <p:txBody>
          <a:bodyPr/>
          <a:lstStyle/>
          <a:p>
            <a:fld id="{C858F2E9-5724-40D7-A084-8A9A9CED4F62}" type="datetimeFigureOut">
              <a:rPr lang="el-GR" smtClean="0"/>
              <a:t>18/6/2019</a:t>
            </a:fld>
            <a:endParaRPr lang="el-GR"/>
          </a:p>
        </p:txBody>
      </p:sp>
      <p:sp>
        <p:nvSpPr>
          <p:cNvPr id="4" name="Θέση υποσέλιδου 3">
            <a:extLst>
              <a:ext uri="{FF2B5EF4-FFF2-40B4-BE49-F238E27FC236}">
                <a16:creationId xmlns="" xmlns:a16="http://schemas.microsoft.com/office/drawing/2014/main" id="{5FD78E8D-793E-4F85-9B89-C06670299CB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 xmlns:a16="http://schemas.microsoft.com/office/drawing/2014/main" id="{20FB9D03-7C8F-49C3-B118-E12DD2AE0D54}"/>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25698974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2D2F8021-19CB-4030-87E9-B9FDFE9668CD}"/>
              </a:ext>
            </a:extLst>
          </p:cNvPr>
          <p:cNvSpPr>
            <a:spLocks noGrp="1"/>
          </p:cNvSpPr>
          <p:nvPr>
            <p:ph type="dt" sz="half" idx="10"/>
          </p:nvPr>
        </p:nvSpPr>
        <p:spPr/>
        <p:txBody>
          <a:bodyPr/>
          <a:lstStyle/>
          <a:p>
            <a:fld id="{C858F2E9-5724-40D7-A084-8A9A9CED4F62}" type="datetimeFigureOut">
              <a:rPr lang="el-GR" smtClean="0"/>
              <a:t>18/6/2019</a:t>
            </a:fld>
            <a:endParaRPr lang="el-GR"/>
          </a:p>
        </p:txBody>
      </p:sp>
      <p:sp>
        <p:nvSpPr>
          <p:cNvPr id="3" name="Θέση υποσέλιδου 2">
            <a:extLst>
              <a:ext uri="{FF2B5EF4-FFF2-40B4-BE49-F238E27FC236}">
                <a16:creationId xmlns="" xmlns:a16="http://schemas.microsoft.com/office/drawing/2014/main" id="{65AADC4C-D0A4-4ADF-AE11-45283AC3FF1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 xmlns:a16="http://schemas.microsoft.com/office/drawing/2014/main" id="{B8BAF815-2DA0-4AFF-9C59-DF59A76717FE}"/>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2073271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69F9261-0C91-4EFD-BC92-2DBF2F22D7C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62937F5C-AC5B-4C62-99DF-E2AEFD557E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 xmlns:a16="http://schemas.microsoft.com/office/drawing/2014/main" id="{68B023E4-6356-4A2A-BDF2-0B7471D74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22B97541-B088-4F77-AC4E-71C30732372D}"/>
              </a:ext>
            </a:extLst>
          </p:cNvPr>
          <p:cNvSpPr>
            <a:spLocks noGrp="1"/>
          </p:cNvSpPr>
          <p:nvPr>
            <p:ph type="dt" sz="half" idx="10"/>
          </p:nvPr>
        </p:nvSpPr>
        <p:spPr/>
        <p:txBody>
          <a:bodyPr/>
          <a:lstStyle/>
          <a:p>
            <a:fld id="{C858F2E9-5724-40D7-A084-8A9A9CED4F62}" type="datetimeFigureOut">
              <a:rPr lang="el-GR" smtClean="0"/>
              <a:t>18/6/2019</a:t>
            </a:fld>
            <a:endParaRPr lang="el-GR"/>
          </a:p>
        </p:txBody>
      </p:sp>
      <p:sp>
        <p:nvSpPr>
          <p:cNvPr id="6" name="Θέση υποσέλιδου 5">
            <a:extLst>
              <a:ext uri="{FF2B5EF4-FFF2-40B4-BE49-F238E27FC236}">
                <a16:creationId xmlns="" xmlns:a16="http://schemas.microsoft.com/office/drawing/2014/main" id="{BFB0CA36-75BC-4682-BFA8-D45C4A46CA6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7B21352A-4233-42E3-8268-54FD1F1FAC10}"/>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786433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FF7B4CC-9312-4102-9C7A-DD5776C36EC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59207E59-B014-409F-8E39-F07CF6FA4572}"/>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D28C698E-FDE3-406F-AEF7-58C354D6FB0E}"/>
              </a:ext>
            </a:extLst>
          </p:cNvPr>
          <p:cNvSpPr>
            <a:spLocks noGrp="1"/>
          </p:cNvSpPr>
          <p:nvPr>
            <p:ph type="dt" sz="half" idx="10"/>
          </p:nvPr>
        </p:nvSpPr>
        <p:spPr/>
        <p:txBody>
          <a:bodyPr/>
          <a:lstStyle/>
          <a:p>
            <a:fld id="{77C47DEE-5753-44EA-A073-053903F4D65C}" type="datetimeFigureOut">
              <a:rPr lang="el-GR" smtClean="0"/>
              <a:t>18/6/2019</a:t>
            </a:fld>
            <a:endParaRPr lang="el-GR"/>
          </a:p>
        </p:txBody>
      </p:sp>
      <p:sp>
        <p:nvSpPr>
          <p:cNvPr id="5" name="Θέση υποσέλιδου 4">
            <a:extLst>
              <a:ext uri="{FF2B5EF4-FFF2-40B4-BE49-F238E27FC236}">
                <a16:creationId xmlns="" xmlns:a16="http://schemas.microsoft.com/office/drawing/2014/main" id="{1DBB6EE0-1F7E-4C3D-8524-627F4FAB7F0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115A0C17-4537-4F4D-B727-1C89BF11BF95}"/>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2202150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7287227-6EAF-40BB-9501-5DD402765B6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4073FF6F-8679-4C90-9CE3-8CEFD93DD4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 xmlns:a16="http://schemas.microsoft.com/office/drawing/2014/main" id="{11A52DF8-2826-405E-A8F7-A524BE16E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31A7E9C2-0C54-4A2E-A8CE-F6F3C30C59DE}"/>
              </a:ext>
            </a:extLst>
          </p:cNvPr>
          <p:cNvSpPr>
            <a:spLocks noGrp="1"/>
          </p:cNvSpPr>
          <p:nvPr>
            <p:ph type="dt" sz="half" idx="10"/>
          </p:nvPr>
        </p:nvSpPr>
        <p:spPr/>
        <p:txBody>
          <a:bodyPr/>
          <a:lstStyle/>
          <a:p>
            <a:fld id="{C858F2E9-5724-40D7-A084-8A9A9CED4F62}" type="datetimeFigureOut">
              <a:rPr lang="el-GR" smtClean="0"/>
              <a:t>18/6/2019</a:t>
            </a:fld>
            <a:endParaRPr lang="el-GR"/>
          </a:p>
        </p:txBody>
      </p:sp>
      <p:sp>
        <p:nvSpPr>
          <p:cNvPr id="6" name="Θέση υποσέλιδου 5">
            <a:extLst>
              <a:ext uri="{FF2B5EF4-FFF2-40B4-BE49-F238E27FC236}">
                <a16:creationId xmlns="" xmlns:a16="http://schemas.microsoft.com/office/drawing/2014/main" id="{A0E9A9A3-8724-4FA8-8AA6-7920852FAA8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1F79014C-2B98-47A5-8504-A4762E221178}"/>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4078232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EA571E3-9083-41C7-9B67-25ADA6048FA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7B1BAA99-EEB9-4221-8614-040A8E5E6103}"/>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30956C68-8985-4424-B9BF-299A0B6F6286}"/>
              </a:ext>
            </a:extLst>
          </p:cNvPr>
          <p:cNvSpPr>
            <a:spLocks noGrp="1"/>
          </p:cNvSpPr>
          <p:nvPr>
            <p:ph type="dt" sz="half" idx="10"/>
          </p:nvPr>
        </p:nvSpPr>
        <p:spPr/>
        <p:txBody>
          <a:bodyPr/>
          <a:lstStyle/>
          <a:p>
            <a:fld id="{C858F2E9-5724-40D7-A084-8A9A9CED4F62}" type="datetimeFigureOut">
              <a:rPr lang="el-GR" smtClean="0"/>
              <a:t>18/6/2019</a:t>
            </a:fld>
            <a:endParaRPr lang="el-GR"/>
          </a:p>
        </p:txBody>
      </p:sp>
      <p:sp>
        <p:nvSpPr>
          <p:cNvPr id="5" name="Θέση υποσέλιδου 4">
            <a:extLst>
              <a:ext uri="{FF2B5EF4-FFF2-40B4-BE49-F238E27FC236}">
                <a16:creationId xmlns="" xmlns:a16="http://schemas.microsoft.com/office/drawing/2014/main" id="{F5518F5F-D505-41E8-A8F4-43C80859250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834E69B7-0D86-4141-8CF1-9B38484CA8F4}"/>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1727500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E41AAC1C-17BE-487D-BB33-CAE223E69B0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3E5D90C3-65DF-4269-838C-1C3802E22023}"/>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D2DDD07D-5174-49DA-8C93-45CA8EAE8D40}"/>
              </a:ext>
            </a:extLst>
          </p:cNvPr>
          <p:cNvSpPr>
            <a:spLocks noGrp="1"/>
          </p:cNvSpPr>
          <p:nvPr>
            <p:ph type="dt" sz="half" idx="10"/>
          </p:nvPr>
        </p:nvSpPr>
        <p:spPr/>
        <p:txBody>
          <a:bodyPr/>
          <a:lstStyle/>
          <a:p>
            <a:fld id="{C858F2E9-5724-40D7-A084-8A9A9CED4F62}" type="datetimeFigureOut">
              <a:rPr lang="el-GR" smtClean="0"/>
              <a:t>18/6/2019</a:t>
            </a:fld>
            <a:endParaRPr lang="el-GR"/>
          </a:p>
        </p:txBody>
      </p:sp>
      <p:sp>
        <p:nvSpPr>
          <p:cNvPr id="5" name="Θέση υποσέλιδου 4">
            <a:extLst>
              <a:ext uri="{FF2B5EF4-FFF2-40B4-BE49-F238E27FC236}">
                <a16:creationId xmlns="" xmlns:a16="http://schemas.microsoft.com/office/drawing/2014/main" id="{7B543837-7E31-491D-BACF-47309DD209B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CBB4864E-F067-49EB-A3A4-497D2A4C5E02}"/>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23529128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FAD7298-5AF8-4835-97EB-C16ED6D23C1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3D2EC4FE-ACD0-4F71-A34B-36ED905061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 xmlns:a16="http://schemas.microsoft.com/office/drawing/2014/main" id="{0525369C-E8DA-4A41-A021-C2AFFA6BA4A0}"/>
              </a:ext>
            </a:extLst>
          </p:cNvPr>
          <p:cNvSpPr>
            <a:spLocks noGrp="1"/>
          </p:cNvSpPr>
          <p:nvPr>
            <p:ph type="dt" sz="half" idx="10"/>
          </p:nvPr>
        </p:nvSpPr>
        <p:spPr/>
        <p:txBody>
          <a:bodyPr/>
          <a:lstStyle/>
          <a:p>
            <a:fld id="{77C47DEE-5753-44EA-A073-053903F4D65C}" type="datetimeFigureOut">
              <a:rPr lang="el-GR" smtClean="0"/>
              <a:t>18/6/2019</a:t>
            </a:fld>
            <a:endParaRPr lang="el-GR"/>
          </a:p>
        </p:txBody>
      </p:sp>
      <p:sp>
        <p:nvSpPr>
          <p:cNvPr id="5" name="Θέση υποσέλιδου 4">
            <a:extLst>
              <a:ext uri="{FF2B5EF4-FFF2-40B4-BE49-F238E27FC236}">
                <a16:creationId xmlns="" xmlns:a16="http://schemas.microsoft.com/office/drawing/2014/main" id="{09E6631D-4B2B-42B6-B88C-990FA7605C6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54B4A319-5C9B-46DF-96B8-F30BC39F7913}"/>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39417744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DD86A31-D5EC-46FA-A235-F151422FA94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052F68FD-8072-4020-B6C4-C8DEF5ACC9D2}"/>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 xmlns:a16="http://schemas.microsoft.com/office/drawing/2014/main" id="{CB43AF00-F0E0-4F57-8814-5AB4B0C031DB}"/>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 xmlns:a16="http://schemas.microsoft.com/office/drawing/2014/main" id="{89D9695B-1677-4255-A36B-ADA53963E256}"/>
              </a:ext>
            </a:extLst>
          </p:cNvPr>
          <p:cNvSpPr>
            <a:spLocks noGrp="1"/>
          </p:cNvSpPr>
          <p:nvPr>
            <p:ph type="dt" sz="half" idx="10"/>
          </p:nvPr>
        </p:nvSpPr>
        <p:spPr/>
        <p:txBody>
          <a:bodyPr/>
          <a:lstStyle/>
          <a:p>
            <a:fld id="{77C47DEE-5753-44EA-A073-053903F4D65C}" type="datetimeFigureOut">
              <a:rPr lang="el-GR" smtClean="0"/>
              <a:t>18/6/2019</a:t>
            </a:fld>
            <a:endParaRPr lang="el-GR"/>
          </a:p>
        </p:txBody>
      </p:sp>
      <p:sp>
        <p:nvSpPr>
          <p:cNvPr id="6" name="Θέση υποσέλιδου 5">
            <a:extLst>
              <a:ext uri="{FF2B5EF4-FFF2-40B4-BE49-F238E27FC236}">
                <a16:creationId xmlns="" xmlns:a16="http://schemas.microsoft.com/office/drawing/2014/main" id="{32F05351-67C2-46C6-A91C-414650F2CC4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7D2959A3-E6A4-4BB0-BE95-F23CF5F56685}"/>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32987406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1550276-9848-4578-8364-691220AD21E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11C9CFA5-81EF-4418-9CE2-C9EB8CE5F8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 xmlns:a16="http://schemas.microsoft.com/office/drawing/2014/main" id="{8144BA92-B3F1-426D-9721-D505666C5228}"/>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 xmlns:a16="http://schemas.microsoft.com/office/drawing/2014/main" id="{34964523-2FE6-420B-BF7F-3ED590658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 xmlns:a16="http://schemas.microsoft.com/office/drawing/2014/main" id="{4EE8D821-AC0B-4F1C-AC1B-68CAEA6E8CA5}"/>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 xmlns:a16="http://schemas.microsoft.com/office/drawing/2014/main" id="{0836FDB2-AE28-437A-B450-FC5FA0970633}"/>
              </a:ext>
            </a:extLst>
          </p:cNvPr>
          <p:cNvSpPr>
            <a:spLocks noGrp="1"/>
          </p:cNvSpPr>
          <p:nvPr>
            <p:ph type="dt" sz="half" idx="10"/>
          </p:nvPr>
        </p:nvSpPr>
        <p:spPr/>
        <p:txBody>
          <a:bodyPr/>
          <a:lstStyle/>
          <a:p>
            <a:fld id="{77C47DEE-5753-44EA-A073-053903F4D65C}" type="datetimeFigureOut">
              <a:rPr lang="el-GR" smtClean="0"/>
              <a:t>18/6/2019</a:t>
            </a:fld>
            <a:endParaRPr lang="el-GR"/>
          </a:p>
        </p:txBody>
      </p:sp>
      <p:sp>
        <p:nvSpPr>
          <p:cNvPr id="8" name="Θέση υποσέλιδου 7">
            <a:extLst>
              <a:ext uri="{FF2B5EF4-FFF2-40B4-BE49-F238E27FC236}">
                <a16:creationId xmlns="" xmlns:a16="http://schemas.microsoft.com/office/drawing/2014/main" id="{3CC56F37-5360-4ED6-9EFB-B4959D6A052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 xmlns:a16="http://schemas.microsoft.com/office/drawing/2014/main" id="{8423FDBB-6E0A-4AD0-AD73-FB22040EE5F5}"/>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18852397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2BE337C-659B-44A0-815E-1CE7F2FDBE9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59D7B6A3-3626-4AD7-97D4-F6210A23721E}"/>
              </a:ext>
            </a:extLst>
          </p:cNvPr>
          <p:cNvSpPr>
            <a:spLocks noGrp="1"/>
          </p:cNvSpPr>
          <p:nvPr>
            <p:ph type="dt" sz="half" idx="10"/>
          </p:nvPr>
        </p:nvSpPr>
        <p:spPr/>
        <p:txBody>
          <a:bodyPr/>
          <a:lstStyle/>
          <a:p>
            <a:fld id="{77C47DEE-5753-44EA-A073-053903F4D65C}" type="datetimeFigureOut">
              <a:rPr lang="el-GR" smtClean="0"/>
              <a:t>18/6/2019</a:t>
            </a:fld>
            <a:endParaRPr lang="el-GR"/>
          </a:p>
        </p:txBody>
      </p:sp>
      <p:sp>
        <p:nvSpPr>
          <p:cNvPr id="4" name="Θέση υποσέλιδου 3">
            <a:extLst>
              <a:ext uri="{FF2B5EF4-FFF2-40B4-BE49-F238E27FC236}">
                <a16:creationId xmlns="" xmlns:a16="http://schemas.microsoft.com/office/drawing/2014/main" id="{D50B290B-CDC6-4F07-927A-EB7F796E2DA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 xmlns:a16="http://schemas.microsoft.com/office/drawing/2014/main" id="{5AD0E512-8E7A-4A77-8496-D36864CFC6EE}"/>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32244607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05F803E6-97F1-4D9B-A18A-566A4A16D1A4}"/>
              </a:ext>
            </a:extLst>
          </p:cNvPr>
          <p:cNvSpPr>
            <a:spLocks noGrp="1"/>
          </p:cNvSpPr>
          <p:nvPr>
            <p:ph type="dt" sz="half" idx="10"/>
          </p:nvPr>
        </p:nvSpPr>
        <p:spPr/>
        <p:txBody>
          <a:bodyPr/>
          <a:lstStyle/>
          <a:p>
            <a:fld id="{77C47DEE-5753-44EA-A073-053903F4D65C}" type="datetimeFigureOut">
              <a:rPr lang="el-GR" smtClean="0"/>
              <a:t>18/6/2019</a:t>
            </a:fld>
            <a:endParaRPr lang="el-GR"/>
          </a:p>
        </p:txBody>
      </p:sp>
      <p:sp>
        <p:nvSpPr>
          <p:cNvPr id="3" name="Θέση υποσέλιδου 2">
            <a:extLst>
              <a:ext uri="{FF2B5EF4-FFF2-40B4-BE49-F238E27FC236}">
                <a16:creationId xmlns="" xmlns:a16="http://schemas.microsoft.com/office/drawing/2014/main" id="{D16003C0-6EB6-4C9B-A531-7B4E3CE4C6EF}"/>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 xmlns:a16="http://schemas.microsoft.com/office/drawing/2014/main" id="{2EA301AA-05AA-466A-BB11-E4CEB6F9F9F8}"/>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7065816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EAAEFBB-DCF4-46CF-9FC6-8D65BCEB99F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FACB05B-E524-44F7-BF66-694B0E3338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 xmlns:a16="http://schemas.microsoft.com/office/drawing/2014/main" id="{5473C60C-80C9-4542-852E-B22F6BA60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5209058B-2FCA-4D37-A928-B77A09F78313}"/>
              </a:ext>
            </a:extLst>
          </p:cNvPr>
          <p:cNvSpPr>
            <a:spLocks noGrp="1"/>
          </p:cNvSpPr>
          <p:nvPr>
            <p:ph type="dt" sz="half" idx="10"/>
          </p:nvPr>
        </p:nvSpPr>
        <p:spPr/>
        <p:txBody>
          <a:bodyPr/>
          <a:lstStyle/>
          <a:p>
            <a:fld id="{77C47DEE-5753-44EA-A073-053903F4D65C}" type="datetimeFigureOut">
              <a:rPr lang="el-GR" smtClean="0"/>
              <a:t>18/6/2019</a:t>
            </a:fld>
            <a:endParaRPr lang="el-GR"/>
          </a:p>
        </p:txBody>
      </p:sp>
      <p:sp>
        <p:nvSpPr>
          <p:cNvPr id="6" name="Θέση υποσέλιδου 5">
            <a:extLst>
              <a:ext uri="{FF2B5EF4-FFF2-40B4-BE49-F238E27FC236}">
                <a16:creationId xmlns="" xmlns:a16="http://schemas.microsoft.com/office/drawing/2014/main" id="{2F8D9052-7B1B-4DEA-BE59-76E1CA20603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7F7BFCBB-BB2D-41CB-8EF4-1D6154D0585F}"/>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25464404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AA72A12-B4CE-41C0-824E-4DB22C0C50F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4331ABF6-AF41-4DA6-82BC-340BA63822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 xmlns:a16="http://schemas.microsoft.com/office/drawing/2014/main" id="{D4AD854A-F202-4241-AFA5-8F8D5175F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D2D25601-E5C6-4DAA-A438-750D7B0C4393}"/>
              </a:ext>
            </a:extLst>
          </p:cNvPr>
          <p:cNvSpPr>
            <a:spLocks noGrp="1"/>
          </p:cNvSpPr>
          <p:nvPr>
            <p:ph type="dt" sz="half" idx="10"/>
          </p:nvPr>
        </p:nvSpPr>
        <p:spPr/>
        <p:txBody>
          <a:bodyPr/>
          <a:lstStyle/>
          <a:p>
            <a:fld id="{77C47DEE-5753-44EA-A073-053903F4D65C}" type="datetimeFigureOut">
              <a:rPr lang="el-GR" smtClean="0"/>
              <a:t>18/6/2019</a:t>
            </a:fld>
            <a:endParaRPr lang="el-GR"/>
          </a:p>
        </p:txBody>
      </p:sp>
      <p:sp>
        <p:nvSpPr>
          <p:cNvPr id="6" name="Θέση υποσέλιδου 5">
            <a:extLst>
              <a:ext uri="{FF2B5EF4-FFF2-40B4-BE49-F238E27FC236}">
                <a16:creationId xmlns="" xmlns:a16="http://schemas.microsoft.com/office/drawing/2014/main" id="{C1A411BF-7CE1-4136-85D0-CEA759EB38C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EBD64BFB-00A3-49A7-B9AF-C93C938A5D40}"/>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3068634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992F1800-E376-4EAC-8DCE-EF767BC9F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93EDA18A-E08C-433A-8864-CE510E638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F5AF37D2-402E-4529-9EEC-414BB35C5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47DEE-5753-44EA-A073-053903F4D65C}" type="datetimeFigureOut">
              <a:rPr lang="el-GR" smtClean="0"/>
              <a:t>18/6/2019</a:t>
            </a:fld>
            <a:endParaRPr lang="el-GR"/>
          </a:p>
        </p:txBody>
      </p:sp>
      <p:sp>
        <p:nvSpPr>
          <p:cNvPr id="5" name="Θέση υποσέλιδου 4">
            <a:extLst>
              <a:ext uri="{FF2B5EF4-FFF2-40B4-BE49-F238E27FC236}">
                <a16:creationId xmlns="" xmlns:a16="http://schemas.microsoft.com/office/drawing/2014/main" id="{3CF16FB6-3B9A-47F7-BC11-0CD0D44781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 xmlns:a16="http://schemas.microsoft.com/office/drawing/2014/main" id="{1A057F2B-A2D8-4FC1-B53F-4487A38756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6C20E-1D6A-4E7C-944C-DE305A6F1CA5}" type="slidenum">
              <a:rPr lang="el-GR" smtClean="0"/>
              <a:t>‹#›</a:t>
            </a:fld>
            <a:endParaRPr lang="el-GR"/>
          </a:p>
        </p:txBody>
      </p:sp>
    </p:spTree>
    <p:extLst>
      <p:ext uri="{BB962C8B-B14F-4D97-AF65-F5344CB8AC3E}">
        <p14:creationId xmlns:p14="http://schemas.microsoft.com/office/powerpoint/2010/main" val="1777641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090B047C-531C-430F-8F6D-9B460BA6DE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64257425-1B20-436C-B5C5-FBC62A696D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7201C9FB-C3C6-4347-862A-4772F84ED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47DEE-5753-44EA-A073-053903F4D65C}" type="datetimeFigureOut">
              <a:rPr lang="el-GR" smtClean="0"/>
              <a:t>18/6/2019</a:t>
            </a:fld>
            <a:endParaRPr lang="el-GR"/>
          </a:p>
        </p:txBody>
      </p:sp>
      <p:sp>
        <p:nvSpPr>
          <p:cNvPr id="5" name="Θέση υποσέλιδου 4">
            <a:extLst>
              <a:ext uri="{FF2B5EF4-FFF2-40B4-BE49-F238E27FC236}">
                <a16:creationId xmlns="" xmlns:a16="http://schemas.microsoft.com/office/drawing/2014/main" id="{C8F6D420-0324-4E65-BB46-9115938DFE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 xmlns:a16="http://schemas.microsoft.com/office/drawing/2014/main" id="{269C83F9-D80A-4FB9-B145-DC33032F3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6C20E-1D6A-4E7C-944C-DE305A6F1CA5}" type="slidenum">
              <a:rPr lang="el-GR" smtClean="0"/>
              <a:t>‹#›</a:t>
            </a:fld>
            <a:endParaRPr lang="el-GR"/>
          </a:p>
        </p:txBody>
      </p:sp>
    </p:spTree>
    <p:extLst>
      <p:ext uri="{BB962C8B-B14F-4D97-AF65-F5344CB8AC3E}">
        <p14:creationId xmlns:p14="http://schemas.microsoft.com/office/powerpoint/2010/main" val="2635253120"/>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 xmlns:a16="http://schemas.microsoft.com/office/drawing/2014/main" id="{3D7572E8-3EBF-4C0C-8292-5F55C4EF3663}"/>
              </a:ext>
            </a:extLst>
          </p:cNvPr>
          <p:cNvSpPr>
            <a:spLocks noGrp="1"/>
          </p:cNvSpPr>
          <p:nvPr>
            <p:ph type="subTitle" idx="1"/>
          </p:nvPr>
        </p:nvSpPr>
        <p:spPr>
          <a:xfrm>
            <a:off x="4155772" y="3105126"/>
            <a:ext cx="8107681" cy="647745"/>
          </a:xfrm>
        </p:spPr>
        <p:txBody>
          <a:bodyPr>
            <a:normAutofit/>
          </a:bodyPr>
          <a:lstStyle/>
          <a:p>
            <a:r>
              <a:rPr lang="el-GR" dirty="0"/>
              <a:t>Παναγιώτης Δημητρόπουλος </a:t>
            </a:r>
          </a:p>
        </p:txBody>
      </p:sp>
      <p:pic>
        <p:nvPicPr>
          <p:cNvPr id="6" name="Εικόνα 5">
            <a:extLst>
              <a:ext uri="{FF2B5EF4-FFF2-40B4-BE49-F238E27FC236}">
                <a16:creationId xmlns="" xmlns:a16="http://schemas.microsoft.com/office/drawing/2014/main" id="{D2BFA527-E85F-43EC-9143-639D1AA967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7514" y="4834518"/>
            <a:ext cx="1572423" cy="1518682"/>
          </a:xfrm>
          <a:prstGeom prst="rect">
            <a:avLst/>
          </a:prstGeom>
        </p:spPr>
      </p:pic>
      <p:sp>
        <p:nvSpPr>
          <p:cNvPr id="8" name="Υπότιτλος 2">
            <a:extLst>
              <a:ext uri="{FF2B5EF4-FFF2-40B4-BE49-F238E27FC236}">
                <a16:creationId xmlns="" xmlns:a16="http://schemas.microsoft.com/office/drawing/2014/main" id="{999AB7B1-2CA7-4F2E-91BE-62A4C3CC57D6}"/>
              </a:ext>
            </a:extLst>
          </p:cNvPr>
          <p:cNvSpPr txBox="1">
            <a:spLocks/>
          </p:cNvSpPr>
          <p:nvPr/>
        </p:nvSpPr>
        <p:spPr>
          <a:xfrm>
            <a:off x="4634743" y="977001"/>
            <a:ext cx="7149738" cy="2092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5400" dirty="0"/>
              <a:t>Χρηματοοικονομική και Διοικητική Λογιστική</a:t>
            </a:r>
          </a:p>
        </p:txBody>
      </p:sp>
      <p:pic>
        <p:nvPicPr>
          <p:cNvPr id="7" name="Εικόνα 6">
            <a:extLst>
              <a:ext uri="{FF2B5EF4-FFF2-40B4-BE49-F238E27FC236}">
                <a16:creationId xmlns="" xmlns:a16="http://schemas.microsoft.com/office/drawing/2014/main" id="{BBFB01D5-47FA-4559-A424-7785E15D7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008" y="629763"/>
            <a:ext cx="3848950" cy="5598473"/>
          </a:xfrm>
          <a:prstGeom prst="rect">
            <a:avLst/>
          </a:prstGeom>
        </p:spPr>
      </p:pic>
    </p:spTree>
    <p:extLst>
      <p:ext uri="{BB962C8B-B14F-4D97-AF65-F5344CB8AC3E}">
        <p14:creationId xmlns:p14="http://schemas.microsoft.com/office/powerpoint/2010/main" val="7727654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l-GR" b="1" dirty="0" smtClean="0">
                <a:solidFill>
                  <a:schemeClr val="bg1"/>
                </a:solidFill>
              </a:rPr>
              <a:t>1</a:t>
            </a:r>
            <a:r>
              <a:rPr lang="en-US" b="1" dirty="0" smtClean="0">
                <a:solidFill>
                  <a:schemeClr val="bg1"/>
                </a:solidFill>
              </a:rPr>
              <a:t>3</a:t>
            </a:r>
            <a:r>
              <a:rPr lang="el-GR" dirty="0">
                <a:solidFill>
                  <a:schemeClr val="bg1"/>
                </a:solidFill>
              </a:rPr>
              <a:t>: Το οργανόγραμμα</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a:t>Το οργανόγραμμα παρουσιάζει μεμονωμένους ανθρώπους, όπου ο καθένας τους έχει μια διαφορετική δουλειά να κάνει. </a:t>
            </a:r>
            <a:endParaRPr lang="el-GR" dirty="0" smtClean="0"/>
          </a:p>
          <a:p>
            <a:r>
              <a:rPr lang="el-GR" dirty="0" smtClean="0"/>
              <a:t>Κάθε </a:t>
            </a:r>
            <a:r>
              <a:rPr lang="el-GR" dirty="0"/>
              <a:t>άτομο έχει εξειδίκευση που υποδεικνύεται από τον τίτλο εργασίας, αλλά έχει και ευθύνες σε άλλα άτομα με υψηλότερη θέση στην ιεραρχική  δομή, αλλά και εξουσία πάνω σε άλλα άτομα που βρίσκονται χαμηλότερα στην ιεραρχική δομή. </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10</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0940742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l-GR" b="1" dirty="0" smtClean="0">
                <a:solidFill>
                  <a:schemeClr val="bg1"/>
                </a:solidFill>
              </a:rPr>
              <a:t>1</a:t>
            </a:r>
            <a:r>
              <a:rPr lang="en-US" b="1" dirty="0" smtClean="0">
                <a:solidFill>
                  <a:schemeClr val="bg1"/>
                </a:solidFill>
              </a:rPr>
              <a:t>3</a:t>
            </a:r>
            <a:r>
              <a:rPr lang="el-GR" dirty="0" smtClean="0">
                <a:solidFill>
                  <a:schemeClr val="bg1"/>
                </a:solidFill>
              </a:rPr>
              <a:t>: Παράδειγμα οργανογράμματος</a:t>
            </a:r>
            <a:endParaRPr lang="el-GR" dirty="0">
              <a:solidFill>
                <a:schemeClr val="bg1"/>
              </a:solidFill>
            </a:endParaRPr>
          </a:p>
        </p:txBody>
      </p:sp>
      <p:pic>
        <p:nvPicPr>
          <p:cNvPr id="4" name="Θέση περιεχομένου 3"/>
          <p:cNvPicPr>
            <a:picLocks noGrp="1" noChangeAspect="1"/>
          </p:cNvPicPr>
          <p:nvPr>
            <p:ph idx="1"/>
          </p:nvPr>
        </p:nvPicPr>
        <p:blipFill>
          <a:blip r:embed="rId2"/>
          <a:stretch>
            <a:fillRect/>
          </a:stretch>
        </p:blipFill>
        <p:spPr>
          <a:xfrm>
            <a:off x="2305319" y="1676394"/>
            <a:ext cx="7353836" cy="4567378"/>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11</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5363865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l-GR" b="1" dirty="0" smtClean="0">
                <a:solidFill>
                  <a:schemeClr val="bg1"/>
                </a:solidFill>
              </a:rPr>
              <a:t>1</a:t>
            </a:r>
            <a:r>
              <a:rPr lang="en-US" b="1" dirty="0" smtClean="0">
                <a:solidFill>
                  <a:schemeClr val="bg1"/>
                </a:solidFill>
              </a:rPr>
              <a:t>3</a:t>
            </a:r>
            <a:r>
              <a:rPr lang="el-GR" dirty="0">
                <a:solidFill>
                  <a:schemeClr val="bg1"/>
                </a:solidFill>
              </a:rPr>
              <a:t>: Διοίκηση απόφασης για την δημιουργία νέου καταστήματος</a:t>
            </a:r>
            <a:endParaRPr lang="el-GR" dirty="0">
              <a:solidFill>
                <a:schemeClr val="bg1"/>
              </a:solidFill>
            </a:endParaRPr>
          </a:p>
        </p:txBody>
      </p:sp>
      <p:pic>
        <p:nvPicPr>
          <p:cNvPr id="4" name="Θέση περιεχομένου 3"/>
          <p:cNvPicPr>
            <a:picLocks noGrp="1" noChangeAspect="1"/>
          </p:cNvPicPr>
          <p:nvPr>
            <p:ph idx="1"/>
          </p:nvPr>
        </p:nvPicPr>
        <p:blipFill>
          <a:blip r:embed="rId2"/>
          <a:stretch>
            <a:fillRect/>
          </a:stretch>
        </p:blipFill>
        <p:spPr>
          <a:xfrm>
            <a:off x="1854558" y="1670081"/>
            <a:ext cx="8654603" cy="4628143"/>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12</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22966017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l-GR" b="1" dirty="0" smtClean="0">
                <a:solidFill>
                  <a:schemeClr val="bg1"/>
                </a:solidFill>
              </a:rPr>
              <a:t>1</a:t>
            </a:r>
            <a:r>
              <a:rPr lang="en-US" b="1" dirty="0" smtClean="0">
                <a:solidFill>
                  <a:schemeClr val="bg1"/>
                </a:solidFill>
              </a:rPr>
              <a:t>3</a:t>
            </a:r>
            <a:r>
              <a:rPr lang="el-GR" dirty="0" smtClean="0">
                <a:solidFill>
                  <a:schemeClr val="bg1"/>
                </a:solidFill>
              </a:rPr>
              <a:t>: Οι </a:t>
            </a:r>
            <a:r>
              <a:rPr lang="el-GR" dirty="0">
                <a:solidFill>
                  <a:schemeClr val="bg1"/>
                </a:solidFill>
              </a:rPr>
              <a:t>ρόλοι της διοικητικής λογιστικής </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a:t>Κατεύθυνση της </a:t>
            </a:r>
            <a:r>
              <a:rPr lang="el-GR" dirty="0" smtClean="0"/>
              <a:t>προσοχής</a:t>
            </a:r>
          </a:p>
          <a:p>
            <a:r>
              <a:rPr lang="el-GR" dirty="0"/>
              <a:t>Διατήρηση των </a:t>
            </a:r>
            <a:r>
              <a:rPr lang="el-GR" dirty="0" smtClean="0"/>
              <a:t>δεδομένων</a:t>
            </a:r>
          </a:p>
          <a:p>
            <a:r>
              <a:rPr lang="el-GR" dirty="0"/>
              <a:t>Επίλυση προβλημάτων</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13</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8712491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l-GR" b="1" dirty="0" smtClean="0">
                <a:solidFill>
                  <a:schemeClr val="bg1"/>
                </a:solidFill>
              </a:rPr>
              <a:t>1</a:t>
            </a:r>
            <a:r>
              <a:rPr lang="en-US" b="1" dirty="0" smtClean="0">
                <a:solidFill>
                  <a:schemeClr val="bg1"/>
                </a:solidFill>
              </a:rPr>
              <a:t>3</a:t>
            </a:r>
            <a:r>
              <a:rPr lang="el-GR" dirty="0">
                <a:solidFill>
                  <a:schemeClr val="bg1"/>
                </a:solidFill>
              </a:rPr>
              <a:t>: Κατεύθυνση της </a:t>
            </a:r>
            <a:r>
              <a:rPr lang="el-GR" dirty="0" smtClean="0">
                <a:solidFill>
                  <a:schemeClr val="bg1"/>
                </a:solidFill>
              </a:rPr>
              <a:t>προσοχής</a:t>
            </a:r>
            <a:endParaRPr lang="el-GR" dirty="0">
              <a:solidFill>
                <a:schemeClr val="bg1"/>
              </a:solidFill>
            </a:endParaRPr>
          </a:p>
        </p:txBody>
      </p:sp>
      <p:sp>
        <p:nvSpPr>
          <p:cNvPr id="3" name="Θέση περιεχομένου 2"/>
          <p:cNvSpPr>
            <a:spLocks noGrp="1"/>
          </p:cNvSpPr>
          <p:nvPr>
            <p:ph idx="1"/>
          </p:nvPr>
        </p:nvSpPr>
        <p:spPr/>
        <p:txBody>
          <a:bodyPr>
            <a:normAutofit fontScale="92500"/>
          </a:bodyPr>
          <a:lstStyle/>
          <a:p>
            <a:r>
              <a:rPr lang="el-GR" dirty="0" smtClean="0"/>
              <a:t>Η κατεύθυνση </a:t>
            </a:r>
            <a:r>
              <a:rPr lang="el-GR" dirty="0"/>
              <a:t>της προσοχής πρέπει να δίνει τη δυνατότητα να απαντά κανείς σε ερωτήματα όπως «Ποιος πρέπει να αναλάβει δράση;» ή «Ποιανού είναι η ευθύνη αυτής της ζημιάς; »ή« Ποιον πρέπει να συγχαρούμε για αυτό το ευνοϊκό αποτέλεσμα; </a:t>
            </a:r>
            <a:endParaRPr lang="el-GR" dirty="0" smtClean="0"/>
          </a:p>
          <a:p>
            <a:r>
              <a:rPr lang="el-GR" dirty="0"/>
              <a:t>Ένας τρόπος για να επιτευχθεί αυτή η λειτουργία είναι οι λογιστές να υπογραμμίζουν τα κόστη που έχουν ξεπεράσει τις προσδοκίες ή τα όρια που έχει θέσει η διοίκηση, υπό την προϋπόθεση ότι όλοι κατανοούν από την αρχή ποιες είναι οι προσδοκίες αυτές. </a:t>
            </a:r>
            <a:endParaRPr lang="el-GR" dirty="0" smtClean="0"/>
          </a:p>
          <a:p>
            <a:r>
              <a:rPr lang="el-GR" dirty="0"/>
              <a:t>Σε κάθε οργανισμό που δίνει έμφαση στη στρατηγική διαχείριση, θα είναι μέρος του ρόλου της διοικητικής λογιστικής να κατευθύνει την προσοχή της διοίκησης προς τις πληροφορίες σχετικά με τους ανταγωνιστές. </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14</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27448058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l-GR" b="1" dirty="0" smtClean="0">
                <a:solidFill>
                  <a:schemeClr val="bg1"/>
                </a:solidFill>
              </a:rPr>
              <a:t>1</a:t>
            </a:r>
            <a:r>
              <a:rPr lang="en-US" b="1" dirty="0" smtClean="0">
                <a:solidFill>
                  <a:schemeClr val="bg1"/>
                </a:solidFill>
              </a:rPr>
              <a:t>3</a:t>
            </a:r>
            <a:r>
              <a:rPr lang="el-GR" dirty="0" smtClean="0">
                <a:solidFill>
                  <a:schemeClr val="bg1"/>
                </a:solidFill>
              </a:rPr>
              <a:t>: Διατήρηση </a:t>
            </a:r>
            <a:r>
              <a:rPr lang="el-GR" dirty="0">
                <a:solidFill>
                  <a:schemeClr val="bg1"/>
                </a:solidFill>
              </a:rPr>
              <a:t>των δεδομένων </a:t>
            </a:r>
            <a:endParaRPr lang="el-GR" dirty="0">
              <a:solidFill>
                <a:schemeClr val="bg1"/>
              </a:solidFill>
            </a:endParaRPr>
          </a:p>
        </p:txBody>
      </p:sp>
      <p:sp>
        <p:nvSpPr>
          <p:cNvPr id="3" name="Θέση περιεχομένου 2"/>
          <p:cNvSpPr>
            <a:spLocks noGrp="1"/>
          </p:cNvSpPr>
          <p:nvPr>
            <p:ph idx="1"/>
          </p:nvPr>
        </p:nvSpPr>
        <p:spPr/>
        <p:txBody>
          <a:bodyPr>
            <a:normAutofit fontScale="92500" lnSpcReduction="10000"/>
          </a:bodyPr>
          <a:lstStyle/>
          <a:p>
            <a:r>
              <a:rPr lang="el-GR" dirty="0"/>
              <a:t>Η διατήρηση των δεδομένων αφορά σε μεγάλο βαθμό την δυνατότητα των διοικούντων να μπορέσουν να απαντήσουν οποιαδήποτε χρονική στιγμή σε ερωτήσεις όπως «Γιατί το πλάνο απέτυχε;», «τι πήγε καλά στον σχεδιασμό;». </a:t>
            </a:r>
            <a:endParaRPr lang="el-GR" dirty="0" smtClean="0"/>
          </a:p>
          <a:p>
            <a:r>
              <a:rPr lang="el-GR" dirty="0" smtClean="0"/>
              <a:t>Για </a:t>
            </a:r>
            <a:r>
              <a:rPr lang="el-GR" dirty="0"/>
              <a:t>να απαντηθούν όμως τα ερωτήματα αυτά απαιτείται προσεκτική τήρηση αρχείων και συνεχή παρακολούθηση των λογιστικών εγγραφών έναντι των φυσικών ποσοτήτων και των εργασιών που έχουν πραγματοποιηθεί. Η έμφαση εδώ δίνεται στην πληρότητα, αλλά και στη δικαιοσύνη. </a:t>
            </a:r>
            <a:endParaRPr lang="el-GR" dirty="0" smtClean="0"/>
          </a:p>
          <a:p>
            <a:r>
              <a:rPr lang="el-GR" dirty="0"/>
              <a:t>Για να είναι αποτελεσματική αυτή η διαδικασία αντιστοίχισης, οι πληροφορίες πρέπει να είναι πλήρης και η βάση κατανομής πρέπει να είναι </a:t>
            </a:r>
            <a:r>
              <a:rPr lang="el-GR" dirty="0" smtClean="0"/>
              <a:t>δίκαιη.</a:t>
            </a:r>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15</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8778112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l-GR" b="1" dirty="0" smtClean="0">
                <a:solidFill>
                  <a:schemeClr val="bg1"/>
                </a:solidFill>
              </a:rPr>
              <a:t>1</a:t>
            </a:r>
            <a:r>
              <a:rPr lang="en-US" b="1" dirty="0" smtClean="0">
                <a:solidFill>
                  <a:schemeClr val="bg1"/>
                </a:solidFill>
              </a:rPr>
              <a:t>3</a:t>
            </a:r>
            <a:r>
              <a:rPr lang="el-GR" dirty="0">
                <a:solidFill>
                  <a:schemeClr val="bg1"/>
                </a:solidFill>
              </a:rPr>
              <a:t>: Επίλυση προβλημάτων</a:t>
            </a:r>
            <a:endParaRPr lang="el-GR" dirty="0">
              <a:solidFill>
                <a:schemeClr val="bg1"/>
              </a:solidFill>
            </a:endParaRPr>
          </a:p>
        </p:txBody>
      </p:sp>
      <p:sp>
        <p:nvSpPr>
          <p:cNvPr id="3" name="Θέση περιεχομένου 2"/>
          <p:cNvSpPr>
            <a:spLocks noGrp="1"/>
          </p:cNvSpPr>
          <p:nvPr>
            <p:ph idx="1"/>
          </p:nvPr>
        </p:nvSpPr>
        <p:spPr/>
        <p:txBody>
          <a:bodyPr>
            <a:normAutofit lnSpcReduction="10000"/>
          </a:bodyPr>
          <a:lstStyle/>
          <a:p>
            <a:r>
              <a:rPr lang="el-GR" dirty="0"/>
              <a:t>Η επίλυση προβλημάτων συνεπάγεται διαφορετικό τύπο ερώτησης. Παραδείγματα τέτοιων ερωτήσεων μπορεί να είναι: «Γιατί το σχέδιο αυτό πήγε καλά;» ή «Γιατί απέτυχε η ενέργεια αυτή» ή «Ποια από τις τρεις αυτές επιλογές είναι η καλύτερη για να λάβουμε;». Για την επίλυση προβλημάτων αυτού του τύπου, η συνάφεια είναι ένα σημαντικό ζήτημα. </a:t>
            </a:r>
            <a:endParaRPr lang="el-GR" dirty="0" smtClean="0"/>
          </a:p>
          <a:p>
            <a:r>
              <a:rPr lang="el-GR" dirty="0"/>
              <a:t>Στην επίλυση οποιουδήποτε προβλήματος αυτού του τύπου, η λογική συλλογιστική είναι απαραίτητη. Κανείς δεν μπορεί να απομνημονεύσει την απάντηση σε κάθε πιθανό ερώτημα που μπορεί να προκύψει. Θα βρείτε ότι η διοικητική λογιστική θα δοκιμάσει την λογική σας σκέψη σε κάθε πρόβλημα που αντιμετωπίζετε το οποίο ποτέ δεν θα μοιάζει εντελώς με το προηγούμενο.</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16</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17277841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l-GR" b="1" dirty="0" smtClean="0">
                <a:solidFill>
                  <a:schemeClr val="bg1"/>
                </a:solidFill>
              </a:rPr>
              <a:t>1</a:t>
            </a:r>
            <a:r>
              <a:rPr lang="en-US" b="1" dirty="0" smtClean="0">
                <a:solidFill>
                  <a:schemeClr val="bg1"/>
                </a:solidFill>
              </a:rPr>
              <a:t>3</a:t>
            </a:r>
            <a:r>
              <a:rPr lang="el-GR" dirty="0">
                <a:solidFill>
                  <a:schemeClr val="bg1"/>
                </a:solidFill>
              </a:rPr>
              <a:t>: Στάδια του κύκλου σχεδιασμού και ελέγχου του κέρδους</a:t>
            </a:r>
            <a:endParaRPr lang="el-GR" dirty="0">
              <a:solidFill>
                <a:schemeClr val="bg1"/>
              </a:solidFill>
            </a:endParaRPr>
          </a:p>
        </p:txBody>
      </p:sp>
      <p:pic>
        <p:nvPicPr>
          <p:cNvPr id="4" name="Θέση περιεχομένου 3"/>
          <p:cNvPicPr>
            <a:picLocks noGrp="1" noChangeAspect="1"/>
          </p:cNvPicPr>
          <p:nvPr>
            <p:ph idx="1"/>
          </p:nvPr>
        </p:nvPicPr>
        <p:blipFill>
          <a:blip r:embed="rId2"/>
          <a:stretch>
            <a:fillRect/>
          </a:stretch>
        </p:blipFill>
        <p:spPr>
          <a:xfrm>
            <a:off x="2034862" y="1818485"/>
            <a:ext cx="8113690" cy="4361002"/>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17</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8632810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l-GR" b="1" dirty="0" smtClean="0">
                <a:solidFill>
                  <a:schemeClr val="bg1"/>
                </a:solidFill>
              </a:rPr>
              <a:t>1</a:t>
            </a:r>
            <a:r>
              <a:rPr lang="en-US" b="1" dirty="0" smtClean="0">
                <a:solidFill>
                  <a:schemeClr val="bg1"/>
                </a:solidFill>
              </a:rPr>
              <a:t>3</a:t>
            </a:r>
            <a:r>
              <a:rPr lang="el-GR" dirty="0" smtClean="0">
                <a:solidFill>
                  <a:schemeClr val="bg1"/>
                </a:solidFill>
              </a:rPr>
              <a:t>: Η </a:t>
            </a:r>
            <a:r>
              <a:rPr lang="el-GR" dirty="0">
                <a:solidFill>
                  <a:schemeClr val="bg1"/>
                </a:solidFill>
              </a:rPr>
              <a:t>γλώσσα επικοινωνίας της διοικητικής λογιστικής </a:t>
            </a:r>
            <a:endParaRPr lang="el-GR" dirty="0">
              <a:solidFill>
                <a:schemeClr val="bg1"/>
              </a:solidFill>
            </a:endParaRPr>
          </a:p>
        </p:txBody>
      </p:sp>
      <p:sp>
        <p:nvSpPr>
          <p:cNvPr id="3" name="Θέση περιεχομένου 2"/>
          <p:cNvSpPr>
            <a:spLocks noGrp="1"/>
          </p:cNvSpPr>
          <p:nvPr>
            <p:ph idx="1"/>
          </p:nvPr>
        </p:nvSpPr>
        <p:spPr/>
        <p:txBody>
          <a:bodyPr>
            <a:normAutofit fontScale="92500" lnSpcReduction="10000"/>
          </a:bodyPr>
          <a:lstStyle/>
          <a:p>
            <a:r>
              <a:rPr lang="el-GR" dirty="0" smtClean="0"/>
              <a:t>Η </a:t>
            </a:r>
            <a:r>
              <a:rPr lang="el-GR" dirty="0"/>
              <a:t>διοικητική λογιστική έχει αναπτύξει μια δική της γλώσσα, η οποία είναι χρήσιμη σε εκείνους που απασχολούνται στενά με το θέμα αλλά μερικές φορές μπορεί να προκαλέσει προβλήματα για τους νεοεισερχόμενους στο αντικείμενο. </a:t>
            </a:r>
            <a:endParaRPr lang="el-GR" dirty="0" smtClean="0"/>
          </a:p>
          <a:p>
            <a:r>
              <a:rPr lang="el-GR" dirty="0"/>
              <a:t>Στο Ηνωμένο Βασίλειο υπάρχει επαγγελματικό σώμα των διοικητικών λογιστών (</a:t>
            </a:r>
            <a:r>
              <a:rPr lang="el-GR" dirty="0" err="1"/>
              <a:t>Chartered</a:t>
            </a:r>
            <a:r>
              <a:rPr lang="el-GR" dirty="0"/>
              <a:t> </a:t>
            </a:r>
            <a:r>
              <a:rPr lang="el-GR" dirty="0" err="1"/>
              <a:t>Institute</a:t>
            </a:r>
            <a:r>
              <a:rPr lang="el-GR" dirty="0"/>
              <a:t> of </a:t>
            </a:r>
            <a:r>
              <a:rPr lang="el-GR" dirty="0" err="1"/>
              <a:t>Management</a:t>
            </a:r>
            <a:r>
              <a:rPr lang="el-GR" dirty="0"/>
              <a:t> </a:t>
            </a:r>
            <a:r>
              <a:rPr lang="el-GR" dirty="0" err="1"/>
              <a:t>Accountants</a:t>
            </a:r>
            <a:r>
              <a:rPr lang="el-GR" dirty="0"/>
              <a:t> - CIMA), το οποίο παρέχει καθοδήγηση στα μέλη του σχετικά με την ορθή πρακτική στον τομέα της διοικητικής λογιστικής. </a:t>
            </a:r>
            <a:endParaRPr lang="el-GR" dirty="0" smtClean="0"/>
          </a:p>
          <a:p>
            <a:r>
              <a:rPr lang="el-GR" dirty="0" smtClean="0"/>
              <a:t>Η </a:t>
            </a:r>
            <a:r>
              <a:rPr lang="el-GR" dirty="0"/>
              <a:t>καθοδήγηση περιλαμβάνει ένα ευρύ φάσμα δημοσιεύσεων που κυμαίνονται από τους ορισμούς της ορολογίας μέχρι και σε αναφορές για νέες λογιστικές τεχνικές. Παρόμοια επαγγελματικά υπάρχουν και σε άλλες χώρες.</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18</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9588763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l-GR" b="1" dirty="0" smtClean="0">
                <a:solidFill>
                  <a:schemeClr val="bg1"/>
                </a:solidFill>
              </a:rPr>
              <a:t>1</a:t>
            </a:r>
            <a:r>
              <a:rPr lang="en-US" b="1" dirty="0" smtClean="0">
                <a:solidFill>
                  <a:schemeClr val="bg1"/>
                </a:solidFill>
              </a:rPr>
              <a:t>3</a:t>
            </a:r>
            <a:r>
              <a:rPr lang="el-GR" dirty="0">
                <a:solidFill>
                  <a:schemeClr val="bg1"/>
                </a:solidFill>
              </a:rPr>
              <a:t>: ΕΙΣΑΓΩΓΗ ΣΤΗ ΔΙΟΙΚΗΤΙΚΗ ΛΟΓΙΣΤΙΚΗ</a:t>
            </a:r>
            <a:endParaRPr lang="el-GR" dirty="0">
              <a:solidFill>
                <a:schemeClr val="bg1"/>
              </a:solidFill>
            </a:endParaRPr>
          </a:p>
        </p:txBody>
      </p:sp>
      <p:sp>
        <p:nvSpPr>
          <p:cNvPr id="3" name="Θέση περιεχομένου 2"/>
          <p:cNvSpPr>
            <a:spLocks noGrp="1"/>
          </p:cNvSpPr>
          <p:nvPr>
            <p:ph idx="1"/>
          </p:nvPr>
        </p:nvSpPr>
        <p:spPr/>
        <p:txBody>
          <a:bodyPr/>
          <a:lstStyle/>
          <a:p>
            <a:pPr marL="0" indent="0">
              <a:buNone/>
            </a:pPr>
            <a:r>
              <a:rPr lang="el-GR" dirty="0"/>
              <a:t>ΜΑΘΗΣΙΑΚΟΙ ΣΤΟΧΟΙ ΚΕΦΑΛΑΙΟΥ 13</a:t>
            </a:r>
          </a:p>
          <a:p>
            <a:r>
              <a:rPr lang="el-GR" dirty="0" smtClean="0"/>
              <a:t>Να </a:t>
            </a:r>
            <a:r>
              <a:rPr lang="el-GR" dirty="0"/>
              <a:t>γνωρίζετε τι είναι η διοικητική λογιστική και ποιες είναι οι διαφορές της από την χρηματοοικονομική λογιστική.</a:t>
            </a:r>
          </a:p>
          <a:p>
            <a:r>
              <a:rPr lang="el-GR" dirty="0" smtClean="0"/>
              <a:t>Να </a:t>
            </a:r>
            <a:r>
              <a:rPr lang="el-GR" dirty="0"/>
              <a:t>γνωρίζεται τις βασικές λειτουργίες της διοίκησης και πως η διοικητική λογιστική συνεισφέρει στην λήψη αποφάσεων.</a:t>
            </a:r>
          </a:p>
          <a:p>
            <a:r>
              <a:rPr lang="el-GR" dirty="0" smtClean="0"/>
              <a:t>Να </a:t>
            </a:r>
            <a:r>
              <a:rPr lang="el-GR" dirty="0"/>
              <a:t>γνωρίζετε τους ρόλους της διοικητικής λογιστικής.</a:t>
            </a:r>
          </a:p>
          <a:p>
            <a:r>
              <a:rPr lang="el-GR" dirty="0" smtClean="0"/>
              <a:t>Να </a:t>
            </a:r>
            <a:r>
              <a:rPr lang="el-GR" dirty="0"/>
              <a:t>γνωρίζετε την ορολογία της διοικητικής λογιστικής.</a:t>
            </a:r>
          </a:p>
          <a:p>
            <a:r>
              <a:rPr lang="el-GR" dirty="0" smtClean="0"/>
              <a:t>Να </a:t>
            </a:r>
            <a:r>
              <a:rPr lang="el-GR" dirty="0"/>
              <a:t>γνωρίζετε τις κατηγορίες μακροπρόθεσμων υποχρεώσεων και προβλέψεων μιας επιχείρησης και πως διαχειρίζονται λογιστικά.</a:t>
            </a:r>
          </a:p>
          <a:p>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40815068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l-GR" b="1" dirty="0" smtClean="0">
                <a:solidFill>
                  <a:schemeClr val="bg1"/>
                </a:solidFill>
              </a:rPr>
              <a:t>1</a:t>
            </a:r>
            <a:r>
              <a:rPr lang="en-US" b="1" dirty="0" smtClean="0">
                <a:solidFill>
                  <a:schemeClr val="bg1"/>
                </a:solidFill>
              </a:rPr>
              <a:t>3</a:t>
            </a:r>
            <a:r>
              <a:rPr lang="el-GR" dirty="0" smtClean="0">
                <a:solidFill>
                  <a:schemeClr val="bg1"/>
                </a:solidFill>
              </a:rPr>
              <a:t>:</a:t>
            </a:r>
            <a:r>
              <a:rPr lang="en-US" dirty="0" smtClean="0">
                <a:solidFill>
                  <a:schemeClr val="bg1"/>
                </a:solidFill>
              </a:rPr>
              <a:t> </a:t>
            </a:r>
            <a:r>
              <a:rPr lang="el-GR" dirty="0" smtClean="0">
                <a:solidFill>
                  <a:schemeClr val="bg1"/>
                </a:solidFill>
              </a:rPr>
              <a:t>Εισαγωγή </a:t>
            </a:r>
            <a:r>
              <a:rPr lang="el-GR" dirty="0">
                <a:solidFill>
                  <a:schemeClr val="bg1"/>
                </a:solidFill>
              </a:rPr>
              <a:t>και εννοιολογικοί ορισμοί </a:t>
            </a:r>
            <a:endParaRPr lang="el-GR" dirty="0">
              <a:solidFill>
                <a:schemeClr val="bg1"/>
              </a:solidFill>
            </a:endParaRPr>
          </a:p>
        </p:txBody>
      </p:sp>
      <p:sp>
        <p:nvSpPr>
          <p:cNvPr id="3" name="Θέση περιεχομένου 2"/>
          <p:cNvSpPr>
            <a:spLocks noGrp="1"/>
          </p:cNvSpPr>
          <p:nvPr>
            <p:ph idx="1"/>
          </p:nvPr>
        </p:nvSpPr>
        <p:spPr/>
        <p:txBody>
          <a:bodyPr>
            <a:normAutofit fontScale="92500" lnSpcReduction="10000"/>
          </a:bodyPr>
          <a:lstStyle/>
          <a:p>
            <a:r>
              <a:rPr lang="el-GR" dirty="0"/>
              <a:t>Οι μέθοδοι της διοικητικής λογιστικής έχουν αναπτυχθεί με διάφορους τρόπους ανάλογα με τις απαιτούμενες αποφάσεις. Αυτοί περιγράφονται μερικές φορές μέσω της θεωρίας των αναγκών (</a:t>
            </a:r>
            <a:r>
              <a:rPr lang="el-GR" dirty="0" err="1"/>
              <a:t>contingency</a:t>
            </a:r>
            <a:r>
              <a:rPr lang="el-GR" dirty="0"/>
              <a:t> </a:t>
            </a:r>
            <a:r>
              <a:rPr lang="el-GR" dirty="0" err="1"/>
              <a:t>theory</a:t>
            </a:r>
            <a:r>
              <a:rPr lang="el-GR" dirty="0"/>
              <a:t>) αλλά γενικά η προσέγγιση της διοικητικής λογιστικής εξαρτάται από την κατάσταση της λήψης αποφάσεων. </a:t>
            </a:r>
            <a:endParaRPr lang="en-US" dirty="0" smtClean="0"/>
          </a:p>
          <a:p>
            <a:r>
              <a:rPr lang="el-GR" dirty="0" smtClean="0"/>
              <a:t>Πρακτικά </a:t>
            </a:r>
            <a:r>
              <a:rPr lang="el-GR" dirty="0"/>
              <a:t>η διοικητική λογιστική έχει μεγαλύτερη ευελιξία αναφορικά με την μορφή των χρηματοοικονομικών αναφορών, την χρονική διάρκεια σύνταξής τους, ακόμα και την τήρηση των λογιστικών μεθόδων και κανόνων, σε αντιδιαστολή με την χρηματοοικονομική λογιστική. </a:t>
            </a:r>
            <a:endParaRPr lang="en-US" dirty="0" smtClean="0"/>
          </a:p>
          <a:p>
            <a:r>
              <a:rPr lang="el-GR" dirty="0"/>
              <a:t>Η παραδοσιακή προσέγγιση της διοικητικής λογιστικής αφορά την διευκόλυνση των αρμοδίων φορέων της επιχείρησης για τη λήψη </a:t>
            </a:r>
            <a:r>
              <a:rPr lang="el-GR" dirty="0" smtClean="0"/>
              <a:t>αποφάσεων</a:t>
            </a:r>
            <a:r>
              <a:rPr lang="en-US" dirty="0" smtClean="0"/>
              <a:t>.</a:t>
            </a:r>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11255621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l-GR" b="1" dirty="0" smtClean="0">
                <a:solidFill>
                  <a:schemeClr val="bg1"/>
                </a:solidFill>
              </a:rPr>
              <a:t>1</a:t>
            </a:r>
            <a:r>
              <a:rPr lang="en-US" b="1" dirty="0" smtClean="0">
                <a:solidFill>
                  <a:schemeClr val="bg1"/>
                </a:solidFill>
              </a:rPr>
              <a:t>3</a:t>
            </a:r>
            <a:r>
              <a:rPr lang="el-GR" dirty="0" smtClean="0">
                <a:solidFill>
                  <a:schemeClr val="bg1"/>
                </a:solidFill>
              </a:rPr>
              <a:t>:</a:t>
            </a:r>
            <a:r>
              <a:rPr lang="en-US" dirty="0" smtClean="0">
                <a:solidFill>
                  <a:schemeClr val="bg1"/>
                </a:solidFill>
              </a:rPr>
              <a:t> </a:t>
            </a:r>
            <a:r>
              <a:rPr lang="el-GR" dirty="0" smtClean="0">
                <a:solidFill>
                  <a:schemeClr val="bg1"/>
                </a:solidFill>
              </a:rPr>
              <a:t>Διαφορές  χρηματοοικονομικής από την διοικητική λογιστική</a:t>
            </a:r>
            <a:endParaRPr lang="el-GR" dirty="0">
              <a:solidFill>
                <a:schemeClr val="bg1"/>
              </a:solidFill>
            </a:endParaRPr>
          </a:p>
        </p:txBody>
      </p:sp>
      <p:pic>
        <p:nvPicPr>
          <p:cNvPr id="4" name="Θέση περιεχομένου 3"/>
          <p:cNvPicPr>
            <a:picLocks noGrp="1" noChangeAspect="1"/>
          </p:cNvPicPr>
          <p:nvPr>
            <p:ph idx="1"/>
          </p:nvPr>
        </p:nvPicPr>
        <p:blipFill>
          <a:blip r:embed="rId2"/>
          <a:stretch>
            <a:fillRect/>
          </a:stretch>
        </p:blipFill>
        <p:spPr>
          <a:xfrm>
            <a:off x="2752599" y="1825625"/>
            <a:ext cx="6686801" cy="4351338"/>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1681399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l-GR" b="1" dirty="0" smtClean="0">
                <a:solidFill>
                  <a:schemeClr val="bg1"/>
                </a:solidFill>
              </a:rPr>
              <a:t>1</a:t>
            </a:r>
            <a:r>
              <a:rPr lang="en-US" b="1" dirty="0" smtClean="0">
                <a:solidFill>
                  <a:schemeClr val="bg1"/>
                </a:solidFill>
              </a:rPr>
              <a:t>3</a:t>
            </a:r>
            <a:r>
              <a:rPr lang="el-GR" dirty="0" smtClean="0">
                <a:solidFill>
                  <a:schemeClr val="bg1"/>
                </a:solidFill>
              </a:rPr>
              <a:t>:</a:t>
            </a:r>
            <a:r>
              <a:rPr lang="en-US" dirty="0" smtClean="0">
                <a:solidFill>
                  <a:schemeClr val="bg1"/>
                </a:solidFill>
              </a:rPr>
              <a:t> </a:t>
            </a:r>
            <a:r>
              <a:rPr lang="el-GR" dirty="0" smtClean="0">
                <a:solidFill>
                  <a:schemeClr val="bg1"/>
                </a:solidFill>
              </a:rPr>
              <a:t>Διαφορές  χρηματοοικονομικής από την διοικητική λογιστική</a:t>
            </a:r>
            <a:endParaRPr lang="el-GR" dirty="0">
              <a:solidFill>
                <a:schemeClr val="bg1"/>
              </a:solidFill>
            </a:endParaRP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pic>
        <p:nvPicPr>
          <p:cNvPr id="5" name="Θέση περιεχομένου 4"/>
          <p:cNvPicPr>
            <a:picLocks noGrp="1" noChangeAspect="1"/>
          </p:cNvPicPr>
          <p:nvPr>
            <p:ph idx="1"/>
          </p:nvPr>
        </p:nvPicPr>
        <p:blipFill>
          <a:blip r:embed="rId4"/>
          <a:stretch>
            <a:fillRect/>
          </a:stretch>
        </p:blipFill>
        <p:spPr>
          <a:xfrm>
            <a:off x="2768958" y="1724767"/>
            <a:ext cx="6506683" cy="4452196"/>
          </a:xfrm>
          <a:prstGeom prst="rect">
            <a:avLst/>
          </a:prstGeom>
        </p:spPr>
      </p:pic>
    </p:spTree>
    <p:extLst>
      <p:ext uri="{BB962C8B-B14F-4D97-AF65-F5344CB8AC3E}">
        <p14:creationId xmlns:p14="http://schemas.microsoft.com/office/powerpoint/2010/main" val="4765222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l-GR" b="1" dirty="0" smtClean="0">
                <a:solidFill>
                  <a:schemeClr val="bg1"/>
                </a:solidFill>
              </a:rPr>
              <a:t>1</a:t>
            </a:r>
            <a:r>
              <a:rPr lang="en-US" b="1" dirty="0" smtClean="0">
                <a:solidFill>
                  <a:schemeClr val="bg1"/>
                </a:solidFill>
              </a:rPr>
              <a:t>3</a:t>
            </a:r>
            <a:r>
              <a:rPr lang="el-GR" dirty="0" smtClean="0">
                <a:solidFill>
                  <a:schemeClr val="bg1"/>
                </a:solidFill>
              </a:rPr>
              <a:t>:</a:t>
            </a:r>
            <a:r>
              <a:rPr lang="en-US" dirty="0" smtClean="0">
                <a:solidFill>
                  <a:schemeClr val="bg1"/>
                </a:solidFill>
              </a:rPr>
              <a:t> </a:t>
            </a:r>
            <a:r>
              <a:rPr lang="el-GR" dirty="0" smtClean="0">
                <a:solidFill>
                  <a:schemeClr val="bg1"/>
                </a:solidFill>
              </a:rPr>
              <a:t>Χρησιμότητα της διοικητικής λογιστικής </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a:t>Η χρήση της διοικητικής λογιστικής ως εργαλείου που θα βοηθήσει στη διαχείριση μιας επιχείρησης θέτει στην ουσία δύο σημαντικά ερωτήματα:</a:t>
            </a:r>
          </a:p>
          <a:p>
            <a:pPr marL="0" indent="0">
              <a:buNone/>
            </a:pPr>
            <a:r>
              <a:rPr lang="el-GR" dirty="0"/>
              <a:t>1.	 Τι τύποι ενημερωμένων κρίσεων γίνονται από τη διοίκηση και για την διοίκηση;</a:t>
            </a:r>
          </a:p>
          <a:p>
            <a:pPr marL="0" indent="0">
              <a:buNone/>
            </a:pPr>
            <a:r>
              <a:rPr lang="el-GR" dirty="0"/>
              <a:t>2.	 Τι είδους αποφάσεις λαμβάνονται από τη διοίκηση;</a:t>
            </a:r>
          </a:p>
          <a:p>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6</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5564400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l-GR" b="1" dirty="0" smtClean="0">
                <a:solidFill>
                  <a:schemeClr val="bg1"/>
                </a:solidFill>
              </a:rPr>
              <a:t>1</a:t>
            </a:r>
            <a:r>
              <a:rPr lang="en-US" b="1" dirty="0" smtClean="0">
                <a:solidFill>
                  <a:schemeClr val="bg1"/>
                </a:solidFill>
              </a:rPr>
              <a:t>3</a:t>
            </a:r>
            <a:r>
              <a:rPr lang="el-GR" dirty="0">
                <a:solidFill>
                  <a:schemeClr val="bg1"/>
                </a:solidFill>
              </a:rPr>
              <a:t>: Σχεδιασμός-προγραμματισμός</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a:t>Ο προγραμματισμός είναι ένας πολύ γενικός όρος που καλύπτει τον μακροπρόθεσμο στρατηγικό σχεδιασμό και το βραχυπρόθεσμο επιχειρησιακό προγραμματισμό. Αυτοί οι δύο τύποι σχεδιασμού διαφέρουν στην χρονική κλίμακα που καλύπτουν. </a:t>
            </a:r>
            <a:endParaRPr lang="el-GR" dirty="0" smtClean="0"/>
          </a:p>
          <a:p>
            <a:r>
              <a:rPr lang="el-GR" dirty="0" smtClean="0"/>
              <a:t>Ο </a:t>
            </a:r>
            <a:r>
              <a:rPr lang="el-GR" dirty="0"/>
              <a:t>στρατηγικός σχεδιασμός περιλαμβάνει την προετοιμασία, την αξιολόγηση και την επιλογή στρατηγικών στόχων στα πλαίσια ενός μακροπρόθεσμου σχεδίου δράσης. </a:t>
            </a:r>
            <a:endParaRPr lang="el-GR" dirty="0" smtClean="0"/>
          </a:p>
          <a:p>
            <a:r>
              <a:rPr lang="el-GR" dirty="0" smtClean="0"/>
              <a:t>Ο </a:t>
            </a:r>
            <a:r>
              <a:rPr lang="el-GR" dirty="0"/>
              <a:t>επιχειρησιακός προγραμματισμός αφορά πιο λεπτομερή σχέδια με τα οποία όσοι εργάζονται σε έναν οργανισμό αναμένεται να πετύχουν βραχυπρόθεσμους στόχους στην ομάδα εργασίας τους.</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7</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24385501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l-GR" b="1" dirty="0" smtClean="0">
                <a:solidFill>
                  <a:schemeClr val="bg1"/>
                </a:solidFill>
              </a:rPr>
              <a:t>1</a:t>
            </a:r>
            <a:r>
              <a:rPr lang="en-US" b="1" dirty="0" smtClean="0">
                <a:solidFill>
                  <a:schemeClr val="bg1"/>
                </a:solidFill>
              </a:rPr>
              <a:t>3</a:t>
            </a:r>
            <a:r>
              <a:rPr lang="el-GR" dirty="0">
                <a:solidFill>
                  <a:schemeClr val="bg1"/>
                </a:solidFill>
              </a:rPr>
              <a:t>: Λήψη αποφάσεων</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a:t>Η λήψη αποφάσεων έχει κεντρική σημασία για τη διοίκηση μιας επιχείρησης. Οι μάνατζερ μιας επιχείρησης πρέπει να αποφασίσουν για τον τρόπο υλοποίησης των στόχων της, τουλάχιστον ένας από τους οποίους μπορεί να σχετίζεται με την κατανομή των πόρων ώστε να επιτευχθεί η μεγιστοποίηση του κέρδους. </a:t>
            </a:r>
            <a:endParaRPr lang="el-GR" dirty="0" smtClean="0"/>
          </a:p>
          <a:p>
            <a:r>
              <a:rPr lang="el-GR" dirty="0"/>
              <a:t>Όλοι οι οργανισμοί, ανεξάρτητα από το αν είναι του ιδιωτικού τομέα ή του δημόσιου τομέα, λαμβάνουν αποφάσεις που έχουν οικονομικές επιπτώσεις. Οι αποφάσεις θα αφορούν πόρους, οι οποίοι μπορεί να είναι άνθρωποι, προϊόντα, υπηρεσίες ή μακροπρόθεσμες και  βραχυπρόθεσμες επενδύσεις.</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8</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3471601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l-GR" b="1" dirty="0" smtClean="0">
                <a:solidFill>
                  <a:schemeClr val="bg1"/>
                </a:solidFill>
              </a:rPr>
              <a:t>1</a:t>
            </a:r>
            <a:r>
              <a:rPr lang="en-US" b="1" dirty="0" smtClean="0">
                <a:solidFill>
                  <a:schemeClr val="bg1"/>
                </a:solidFill>
              </a:rPr>
              <a:t>3</a:t>
            </a:r>
            <a:r>
              <a:rPr lang="el-GR" dirty="0">
                <a:solidFill>
                  <a:schemeClr val="bg1"/>
                </a:solidFill>
              </a:rPr>
              <a:t>: Έλεγχος</a:t>
            </a:r>
            <a:endParaRPr lang="el-GR" dirty="0">
              <a:solidFill>
                <a:schemeClr val="bg1"/>
              </a:solidFill>
            </a:endParaRPr>
          </a:p>
        </p:txBody>
      </p:sp>
      <p:sp>
        <p:nvSpPr>
          <p:cNvPr id="3" name="Θέση περιεχομένου 2"/>
          <p:cNvSpPr>
            <a:spLocks noGrp="1"/>
          </p:cNvSpPr>
          <p:nvPr>
            <p:ph idx="1"/>
          </p:nvPr>
        </p:nvSpPr>
        <p:spPr/>
        <p:txBody>
          <a:bodyPr>
            <a:normAutofit fontScale="92500"/>
          </a:bodyPr>
          <a:lstStyle/>
          <a:p>
            <a:r>
              <a:rPr lang="el-GR" dirty="0"/>
              <a:t>Μόλις ληφθεί μια απόφαση για οποιαδήποτε πτυχή της επιχειρηματικής δραστηριότητας, η διοίκηση πρέπει να είναι σε θέση να ελέγχει τη δραστηριότητα και να έχει άποψη σχετικά με το εάν το αποτέλεσμα είναι σύμφωνο με τα αρχικά σχέδια και τους στόχους που απορρέουν από αυτά τα σχέδια. </a:t>
            </a:r>
            <a:endParaRPr lang="el-GR" dirty="0" smtClean="0"/>
          </a:p>
          <a:p>
            <a:r>
              <a:rPr lang="el-GR" dirty="0" smtClean="0"/>
              <a:t>Αυτό </a:t>
            </a:r>
            <a:r>
              <a:rPr lang="el-GR" dirty="0"/>
              <a:t>μπορεί να περιλαμβάνει τον εντοπισμό τομέων στην επιχείρηση όπου οι διοικούντες είναι σε θέση να ασκούν έλεγχο και να καταγράφουν το κόστος και, σε ορισμένες περιπτώσεις, το κέρδος των τομέων αυτών</a:t>
            </a:r>
            <a:r>
              <a:rPr lang="el-GR" dirty="0" smtClean="0"/>
              <a:t>.</a:t>
            </a:r>
          </a:p>
          <a:p>
            <a:r>
              <a:rPr lang="el-GR" dirty="0"/>
              <a:t>Για την εφαρμογή της διαδικασίας ελέγχου, οι μεμονωμένοι διοικούντες θα χρειαστούν έγκαιρες, σχετικές και ακριβείς πληροφορίες σχετικά με το τμήμα της επιχείρησης για το οποίο είναι υπεύθυνοι. </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9</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8068459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1276</Words>
  <Application>Microsoft Office PowerPoint</Application>
  <PresentationFormat>Ευρεία οθόνη</PresentationFormat>
  <Paragraphs>106</Paragraphs>
  <Slides>18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2</vt:i4>
      </vt:variant>
      <vt:variant>
        <vt:lpstr>Τίτλοι διαφανειών</vt:lpstr>
      </vt:variant>
      <vt:variant>
        <vt:i4>18</vt:i4>
      </vt:variant>
    </vt:vector>
  </HeadingPairs>
  <TitlesOfParts>
    <vt:vector size="23" baseType="lpstr">
      <vt:lpstr>Arial</vt:lpstr>
      <vt:lpstr>Calibri</vt:lpstr>
      <vt:lpstr>Calibri Light</vt:lpstr>
      <vt:lpstr>Προσαρμοσμένη σχεδίαση</vt:lpstr>
      <vt:lpstr>Θέμα του Office</vt:lpstr>
      <vt:lpstr>Παρουσίαση του PowerPoint</vt:lpstr>
      <vt:lpstr>Κεφάλαιο 13: ΕΙΣΑΓΩΓΗ ΣΤΗ ΔΙΟΙΚΗΤΙΚΗ ΛΟΓΙΣΤΙΚΗ</vt:lpstr>
      <vt:lpstr>Κεφάλαιο 13: Εισαγωγή και εννοιολογικοί ορισμοί </vt:lpstr>
      <vt:lpstr>Κεφάλαιο 13: Διαφορές  χρηματοοικονομικής από την διοικητική λογιστική</vt:lpstr>
      <vt:lpstr>Κεφάλαιο 13: Διαφορές  χρηματοοικονομικής από την διοικητική λογιστική</vt:lpstr>
      <vt:lpstr>Κεφάλαιο 13: Χρησιμότητα της διοικητικής λογιστικής </vt:lpstr>
      <vt:lpstr>Κεφάλαιο 13: Σχεδιασμός-προγραμματισμός</vt:lpstr>
      <vt:lpstr>Κεφάλαιο 13: Λήψη αποφάσεων</vt:lpstr>
      <vt:lpstr>Κεφάλαιο 13: Έλεγχος</vt:lpstr>
      <vt:lpstr>Κεφάλαιο 13: Το οργανόγραμμα</vt:lpstr>
      <vt:lpstr>Κεφάλαιο 13: Παράδειγμα οργανογράμματος</vt:lpstr>
      <vt:lpstr>Κεφάλαιο 13: Διοίκηση απόφασης για την δημιουργία νέου καταστήματος</vt:lpstr>
      <vt:lpstr>Κεφάλαιο 13: Οι ρόλοι της διοικητικής λογιστικής </vt:lpstr>
      <vt:lpstr>Κεφάλαιο 13: Κατεύθυνση της προσοχής</vt:lpstr>
      <vt:lpstr>Κεφάλαιο 13: Διατήρηση των δεδομένων </vt:lpstr>
      <vt:lpstr>Κεφάλαιο 13: Επίλυση προβλημάτων</vt:lpstr>
      <vt:lpstr>Κεφάλαιο 13: Στάδια του κύκλου σχεδιασμού και ελέγχου του κέρδους</vt:lpstr>
      <vt:lpstr>Κεφάλαιο 13: Η γλώσσα επικοινωνίας της διοικητικής λογιστικής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ΘΕΩΡΙΑ ΚΑΙ ΠΟΛΙΤΙΚΗ ΔΙΕΘΝΟΥΣ ΧΡΗΜΑΤΟΣ</dc:title>
  <dc:creator>PCUser</dc:creator>
  <cp:lastModifiedBy>User</cp:lastModifiedBy>
  <cp:revision>23</cp:revision>
  <dcterms:created xsi:type="dcterms:W3CDTF">2017-11-28T07:12:44Z</dcterms:created>
  <dcterms:modified xsi:type="dcterms:W3CDTF">2019-06-18T08:12:40Z</dcterms:modified>
</cp:coreProperties>
</file>