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91" r:id="rId4"/>
    <p:sldId id="292" r:id="rId5"/>
    <p:sldId id="293" r:id="rId6"/>
    <p:sldId id="301" r:id="rId7"/>
    <p:sldId id="302" r:id="rId8"/>
    <p:sldId id="303" r:id="rId9"/>
    <p:sldId id="300" r:id="rId10"/>
    <p:sldId id="283" r:id="rId11"/>
    <p:sldId id="284" r:id="rId12"/>
    <p:sldId id="285" r:id="rId13"/>
    <p:sldId id="286" r:id="rId14"/>
    <p:sldId id="287" r:id="rId15"/>
    <p:sldId id="282" r:id="rId16"/>
    <p:sldId id="280" r:id="rId17"/>
    <p:sldId id="289" r:id="rId18"/>
    <p:sldId id="304" r:id="rId19"/>
    <p:sldId id="294" r:id="rId20"/>
    <p:sldId id="295" r:id="rId21"/>
    <p:sldId id="296" r:id="rId22"/>
    <p:sldId id="297"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43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192524F-272D-4D66-8E52-AF7B8E4E2B2D}" type="datetimeFigureOut">
              <a:rPr lang="el-GR" smtClean="0"/>
              <a:t>17/5/2020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3850526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192524F-272D-4D66-8E52-AF7B8E4E2B2D}" type="datetimeFigureOut">
              <a:rPr lang="el-GR" smtClean="0"/>
              <a:t>17/5/2020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247924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192524F-272D-4D66-8E52-AF7B8E4E2B2D}" type="datetimeFigureOut">
              <a:rPr lang="el-GR" smtClean="0"/>
              <a:t>17/5/2020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2045581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192524F-272D-4D66-8E52-AF7B8E4E2B2D}" type="datetimeFigureOut">
              <a:rPr lang="el-GR" smtClean="0"/>
              <a:t>17/5/2020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1005058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7192524F-272D-4D66-8E52-AF7B8E4E2B2D}" type="datetimeFigureOut">
              <a:rPr lang="el-GR" smtClean="0"/>
              <a:t>17/5/2020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2570725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7192524F-272D-4D66-8E52-AF7B8E4E2B2D}" type="datetimeFigureOut">
              <a:rPr lang="el-GR" smtClean="0"/>
              <a:t>17/5/2020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2371275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7192524F-272D-4D66-8E52-AF7B8E4E2B2D}" type="datetimeFigureOut">
              <a:rPr lang="el-GR" smtClean="0"/>
              <a:t>17/5/2020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1310960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7192524F-272D-4D66-8E52-AF7B8E4E2B2D}" type="datetimeFigureOut">
              <a:rPr lang="el-GR" smtClean="0"/>
              <a:t>17/5/2020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2127069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192524F-272D-4D66-8E52-AF7B8E4E2B2D}" type="datetimeFigureOut">
              <a:rPr lang="el-GR" smtClean="0"/>
              <a:t>17/5/2020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331481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7192524F-272D-4D66-8E52-AF7B8E4E2B2D}" type="datetimeFigureOut">
              <a:rPr lang="el-GR" smtClean="0"/>
              <a:t>17/5/2020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1181004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7192524F-272D-4D66-8E52-AF7B8E4E2B2D}" type="datetimeFigureOut">
              <a:rPr lang="el-GR" smtClean="0"/>
              <a:t>17/5/2020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7A81D30-019E-41F9-901A-9615502E919D}" type="slidenum">
              <a:rPr lang="el-GR" smtClean="0"/>
              <a:t>‹#›</a:t>
            </a:fld>
            <a:endParaRPr lang="el-GR"/>
          </a:p>
        </p:txBody>
      </p:sp>
    </p:spTree>
    <p:extLst>
      <p:ext uri="{BB962C8B-B14F-4D97-AF65-F5344CB8AC3E}">
        <p14:creationId xmlns:p14="http://schemas.microsoft.com/office/powerpoint/2010/main" val="163764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92524F-272D-4D66-8E52-AF7B8E4E2B2D}" type="datetimeFigureOut">
              <a:rPr lang="el-GR" smtClean="0"/>
              <a:t>17/5/2020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81D30-019E-41F9-901A-9615502E919D}" type="slidenum">
              <a:rPr lang="el-GR" smtClean="0"/>
              <a:t>‹#›</a:t>
            </a:fld>
            <a:endParaRPr lang="el-GR"/>
          </a:p>
        </p:txBody>
      </p:sp>
    </p:spTree>
    <p:extLst>
      <p:ext uri="{BB962C8B-B14F-4D97-AF65-F5344CB8AC3E}">
        <p14:creationId xmlns:p14="http://schemas.microsoft.com/office/powerpoint/2010/main" val="3813768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b="1" dirty="0" smtClean="0">
                <a:solidFill>
                  <a:srgbClr val="C00000"/>
                </a:solidFill>
              </a:rPr>
              <a:t>Από </a:t>
            </a:r>
            <a:r>
              <a:rPr lang="el-GR" b="1" dirty="0">
                <a:solidFill>
                  <a:srgbClr val="C00000"/>
                </a:solidFill>
              </a:rPr>
              <a:t>το πολιτικό θέατρο </a:t>
            </a:r>
            <a:r>
              <a:rPr lang="el-GR" b="1" dirty="0" smtClean="0">
                <a:solidFill>
                  <a:srgbClr val="C00000"/>
                </a:solidFill>
              </a:rPr>
              <a:t/>
            </a:r>
            <a:br>
              <a:rPr lang="el-GR" b="1" dirty="0" smtClean="0">
                <a:solidFill>
                  <a:srgbClr val="C00000"/>
                </a:solidFill>
              </a:rPr>
            </a:br>
            <a:r>
              <a:rPr lang="el-GR" b="1" dirty="0" smtClean="0">
                <a:solidFill>
                  <a:srgbClr val="C00000"/>
                </a:solidFill>
              </a:rPr>
              <a:t>στις </a:t>
            </a:r>
            <a:r>
              <a:rPr lang="el-GR" b="1" dirty="0">
                <a:solidFill>
                  <a:srgbClr val="C00000"/>
                </a:solidFill>
              </a:rPr>
              <a:t>επιτελέσεις του πολιτικού</a:t>
            </a:r>
            <a:r>
              <a:rPr lang="en-US" b="1" dirty="0" smtClean="0"/>
              <a:t/>
            </a:r>
            <a:br>
              <a:rPr lang="en-US" b="1" dirty="0" smtClean="0"/>
            </a:br>
            <a:endParaRPr lang="el-GR" sz="3100" b="1" dirty="0"/>
          </a:p>
        </p:txBody>
      </p:sp>
      <p:sp>
        <p:nvSpPr>
          <p:cNvPr id="3" name="Υπότιτλος 2"/>
          <p:cNvSpPr>
            <a:spLocks noGrp="1"/>
          </p:cNvSpPr>
          <p:nvPr>
            <p:ph type="subTitle" idx="1"/>
          </p:nvPr>
        </p:nvSpPr>
        <p:spPr>
          <a:xfrm>
            <a:off x="1371600" y="4509120"/>
            <a:ext cx="6400800" cy="1129680"/>
          </a:xfrm>
        </p:spPr>
        <p:txBody>
          <a:bodyPr>
            <a:normAutofit/>
          </a:bodyPr>
          <a:lstStyle/>
          <a:p>
            <a:r>
              <a:rPr lang="el-GR" sz="2800" b="1" dirty="0"/>
              <a:t>Δραματικό κείμενο και </a:t>
            </a:r>
            <a:r>
              <a:rPr lang="en-US" sz="2800" b="1" dirty="0"/>
              <a:t>performance</a:t>
            </a:r>
            <a:endParaRPr lang="el-GR" sz="2800" dirty="0"/>
          </a:p>
        </p:txBody>
      </p:sp>
    </p:spTree>
    <p:extLst>
      <p:ext uri="{BB962C8B-B14F-4D97-AF65-F5344CB8AC3E}">
        <p14:creationId xmlns:p14="http://schemas.microsoft.com/office/powerpoint/2010/main" val="3811896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9144000" cy="1143000"/>
          </a:xfrm>
        </p:spPr>
        <p:txBody>
          <a:bodyPr>
            <a:normAutofit/>
          </a:bodyPr>
          <a:lstStyle/>
          <a:p>
            <a:r>
              <a:rPr lang="el-GR" sz="3200" b="1" dirty="0" smtClean="0">
                <a:solidFill>
                  <a:srgbClr val="C00000"/>
                </a:solidFill>
              </a:rPr>
              <a:t>Βασική προϋπόθεση για την επικοινωνία του θεατρικού γεγονότος </a:t>
            </a:r>
            <a:r>
              <a:rPr lang="el-GR" sz="3200" b="1" dirty="0" smtClean="0">
                <a:solidFill>
                  <a:srgbClr val="C00000"/>
                </a:solidFill>
              </a:rPr>
              <a:t>‘η ιδεολογία’ </a:t>
            </a:r>
            <a:r>
              <a:rPr lang="el-GR" sz="2000" b="1" dirty="0" smtClean="0">
                <a:solidFill>
                  <a:srgbClr val="C00000"/>
                </a:solidFill>
              </a:rPr>
              <a:t>(</a:t>
            </a:r>
            <a:r>
              <a:rPr lang="en-US" sz="2000" b="1" dirty="0" err="1" smtClean="0">
                <a:solidFill>
                  <a:srgbClr val="C00000"/>
                </a:solidFill>
              </a:rPr>
              <a:t>Baz</a:t>
            </a:r>
            <a:r>
              <a:rPr lang="en-US" sz="2000" b="1" dirty="0" smtClean="0">
                <a:solidFill>
                  <a:srgbClr val="C00000"/>
                </a:solidFill>
              </a:rPr>
              <a:t> Kershaw)</a:t>
            </a:r>
            <a:endParaRPr lang="el-GR" sz="2000" b="1" dirty="0">
              <a:solidFill>
                <a:srgbClr val="C00000"/>
              </a:solidFill>
            </a:endParaRPr>
          </a:p>
        </p:txBody>
      </p:sp>
      <p:sp>
        <p:nvSpPr>
          <p:cNvPr id="3" name="Θέση περιεχομένου 2"/>
          <p:cNvSpPr>
            <a:spLocks noGrp="1"/>
          </p:cNvSpPr>
          <p:nvPr>
            <p:ph idx="1"/>
          </p:nvPr>
        </p:nvSpPr>
        <p:spPr/>
        <p:txBody>
          <a:bodyPr>
            <a:normAutofit fontScale="70000" lnSpcReduction="20000"/>
          </a:bodyPr>
          <a:lstStyle/>
          <a:p>
            <a:r>
              <a:rPr lang="el-GR" b="1" dirty="0"/>
              <a:t>Η </a:t>
            </a:r>
            <a:r>
              <a:rPr lang="en-US" b="1" dirty="0"/>
              <a:t>performance</a:t>
            </a:r>
            <a:r>
              <a:rPr lang="el-GR" b="1" dirty="0"/>
              <a:t> μπορεί να περιγραφεί ως ιδεολογική συνδιαλλαγή </a:t>
            </a:r>
            <a:r>
              <a:rPr lang="el-GR" dirty="0"/>
              <a:t>(</a:t>
            </a:r>
            <a:r>
              <a:rPr lang="en-US" dirty="0"/>
              <a:t>ideological transaction</a:t>
            </a:r>
            <a:r>
              <a:rPr lang="el-GR" dirty="0"/>
              <a:t>)</a:t>
            </a:r>
            <a:r>
              <a:rPr lang="el-GR" b="1" dirty="0"/>
              <a:t> μεταξύ </a:t>
            </a:r>
            <a:r>
              <a:rPr lang="en-US" b="1" dirty="0"/>
              <a:t>performers</a:t>
            </a:r>
            <a:r>
              <a:rPr lang="el-GR" b="1" dirty="0"/>
              <a:t> και κοινού</a:t>
            </a:r>
            <a:r>
              <a:rPr lang="el-GR" dirty="0"/>
              <a:t>. </a:t>
            </a:r>
          </a:p>
          <a:p>
            <a:r>
              <a:rPr lang="el-GR" b="1" dirty="0"/>
              <a:t>Η ιδεολογία είναι η βάση πάνω στην οποία στήνεται το εγχείρημα της επικοινωνίας μιας παράστασης μεταξύ των μελών και του κοινού της.</a:t>
            </a:r>
          </a:p>
          <a:p>
            <a:r>
              <a:rPr lang="el-GR" b="1" dirty="0"/>
              <a:t>Οι θίασοι κωδικοποιούν και το κοινό αποκωδικοποιεί τα σημαίνοντα της παράστασης. </a:t>
            </a:r>
            <a:r>
              <a:rPr lang="en-US" b="1" dirty="0"/>
              <a:t>Performers</a:t>
            </a:r>
            <a:r>
              <a:rPr lang="el-GR" b="1" dirty="0"/>
              <a:t> και κοινό στήνουν από κοινού μια διαπραγμάτευση η οποία εγκαθιδρύει την ουσία και την έννοια των σημείων και των συμβάσεων διαμέσου των οποίων </a:t>
            </a:r>
            <a:r>
              <a:rPr lang="el-GR" b="1" dirty="0" err="1"/>
              <a:t>διαδρούν</a:t>
            </a:r>
            <a:r>
              <a:rPr lang="el-GR" b="1" dirty="0"/>
              <a:t>.</a:t>
            </a:r>
          </a:p>
          <a:p>
            <a:r>
              <a:rPr lang="el-GR" b="1" dirty="0"/>
              <a:t>Το θέατρο στήνεται πάνω σε ένα ιδεολογικό υπόβαθρο το οποίο τροποποιείται όταν επέμβει το κοινό</a:t>
            </a:r>
            <a:r>
              <a:rPr lang="el-GR" dirty="0"/>
              <a:t>. </a:t>
            </a:r>
            <a:r>
              <a:rPr lang="el-GR" b="1" dirty="0"/>
              <a:t>Το κοινό επίσης επεμβαίνει και στην μεταφορά του νοήματος της παράστασης σε κάποιο άλλο κοινό.</a:t>
            </a:r>
          </a:p>
          <a:p>
            <a:endParaRPr lang="el-GR" dirty="0"/>
          </a:p>
        </p:txBody>
      </p:sp>
    </p:spTree>
    <p:extLst>
      <p:ext uri="{BB962C8B-B14F-4D97-AF65-F5344CB8AC3E}">
        <p14:creationId xmlns:p14="http://schemas.microsoft.com/office/powerpoint/2010/main" val="2317641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b="1" dirty="0">
                <a:solidFill>
                  <a:srgbClr val="C00000"/>
                </a:solidFill>
              </a:rPr>
              <a:t>Ιδεολογία και </a:t>
            </a:r>
            <a:r>
              <a:rPr lang="en-US" b="1" dirty="0">
                <a:solidFill>
                  <a:srgbClr val="C00000"/>
                </a:solidFill>
              </a:rPr>
              <a:t>Performance</a:t>
            </a:r>
            <a:r>
              <a:rPr lang="el-GR" dirty="0"/>
              <a:t/>
            </a:r>
            <a:br>
              <a:rPr lang="el-GR" dirty="0"/>
            </a:br>
            <a:endParaRPr lang="el-GR" dirty="0"/>
          </a:p>
        </p:txBody>
      </p:sp>
      <p:sp>
        <p:nvSpPr>
          <p:cNvPr id="3" name="Θέση περιεχομένου 2"/>
          <p:cNvSpPr>
            <a:spLocks noGrp="1"/>
          </p:cNvSpPr>
          <p:nvPr>
            <p:ph idx="1"/>
          </p:nvPr>
        </p:nvSpPr>
        <p:spPr>
          <a:xfrm>
            <a:off x="0" y="620688"/>
            <a:ext cx="9144000" cy="6237312"/>
          </a:xfrm>
        </p:spPr>
        <p:txBody>
          <a:bodyPr>
            <a:normAutofit fontScale="55000" lnSpcReduction="20000"/>
          </a:bodyPr>
          <a:lstStyle/>
          <a:p>
            <a:r>
              <a:rPr lang="el-GR" b="1" dirty="0" smtClean="0"/>
              <a:t>Η </a:t>
            </a:r>
            <a:r>
              <a:rPr lang="el-GR" b="1" dirty="0"/>
              <a:t>ιδεολογία είναι ένα σύστημα συνεκτικών αξιών που παρέχει στους ανθρώπους τη δυνατότητα να ζήσουν σε ομάδες, κοινότητες και κοινωνίες. Έτσι η παράσταση αφού </a:t>
            </a:r>
            <a:r>
              <a:rPr lang="el-GR" b="1" dirty="0" smtClean="0"/>
              <a:t>σχετίζεται </a:t>
            </a:r>
            <a:r>
              <a:rPr lang="el-GR" b="1" dirty="0"/>
              <a:t>με αυτές τις αξίες, σχετίζεται και με την ιδεολογία.</a:t>
            </a:r>
            <a:r>
              <a:rPr lang="el-GR" dirty="0"/>
              <a:t> </a:t>
            </a:r>
            <a:endParaRPr lang="el-GR" dirty="0" smtClean="0"/>
          </a:p>
          <a:p>
            <a:r>
              <a:rPr lang="el-GR" dirty="0" smtClean="0"/>
              <a:t>Κατά </a:t>
            </a:r>
            <a:r>
              <a:rPr lang="el-GR" dirty="0"/>
              <a:t>τους </a:t>
            </a:r>
            <a:r>
              <a:rPr lang="el-GR" b="1" dirty="0"/>
              <a:t>Νεομαρξιστές</a:t>
            </a:r>
            <a:r>
              <a:rPr lang="el-GR" dirty="0"/>
              <a:t> υπάρχει η </a:t>
            </a:r>
            <a:r>
              <a:rPr lang="el-GR" b="1" dirty="0"/>
              <a:t>επικρατούσα ιδεολογία </a:t>
            </a:r>
            <a:r>
              <a:rPr lang="el-GR" dirty="0"/>
              <a:t>(της εξουσίας) που υποτάσσει τους </a:t>
            </a:r>
            <a:r>
              <a:rPr lang="el-GR" dirty="0" smtClean="0"/>
              <a:t>πάντες σε αυτήν </a:t>
            </a:r>
            <a:r>
              <a:rPr lang="el-GR" dirty="0"/>
              <a:t>και </a:t>
            </a:r>
            <a:r>
              <a:rPr lang="el-GR" dirty="0" smtClean="0"/>
              <a:t>η </a:t>
            </a:r>
            <a:r>
              <a:rPr lang="el-GR" dirty="0"/>
              <a:t>οποία εμφανίζεται και ως </a:t>
            </a:r>
            <a:r>
              <a:rPr lang="el-GR" dirty="0" smtClean="0"/>
              <a:t>‘φυσική’ </a:t>
            </a:r>
            <a:r>
              <a:rPr lang="el-GR" dirty="0"/>
              <a:t>ή </a:t>
            </a:r>
            <a:r>
              <a:rPr lang="el-GR" dirty="0" smtClean="0"/>
              <a:t>‘της </a:t>
            </a:r>
            <a:r>
              <a:rPr lang="el-GR" dirty="0"/>
              <a:t>κοινής </a:t>
            </a:r>
            <a:r>
              <a:rPr lang="el-GR" dirty="0" smtClean="0"/>
              <a:t>λογικής’ </a:t>
            </a:r>
            <a:r>
              <a:rPr lang="el-GR" dirty="0"/>
              <a:t>(</a:t>
            </a:r>
            <a:r>
              <a:rPr lang="en-US" dirty="0" err="1"/>
              <a:t>Altusser</a:t>
            </a:r>
            <a:r>
              <a:rPr lang="el-GR" dirty="0"/>
              <a:t>, </a:t>
            </a:r>
            <a:r>
              <a:rPr lang="en-US" dirty="0"/>
              <a:t>Gramsci</a:t>
            </a:r>
            <a:r>
              <a:rPr lang="el-GR" dirty="0"/>
              <a:t>). </a:t>
            </a:r>
          </a:p>
          <a:p>
            <a:r>
              <a:rPr lang="el-GR" dirty="0"/>
              <a:t>Στην αντίθετη κατεύθυνση οι </a:t>
            </a:r>
            <a:r>
              <a:rPr lang="el-GR" b="1" dirty="0" err="1"/>
              <a:t>Μ</a:t>
            </a:r>
            <a:r>
              <a:rPr lang="el-GR" b="1" dirty="0" err="1" smtClean="0"/>
              <a:t>εταδομιστές</a:t>
            </a:r>
            <a:r>
              <a:rPr lang="el-GR" dirty="0" smtClean="0"/>
              <a:t> </a:t>
            </a:r>
            <a:r>
              <a:rPr lang="el-GR" dirty="0"/>
              <a:t>(</a:t>
            </a:r>
            <a:r>
              <a:rPr lang="en-US" dirty="0"/>
              <a:t>Foucault</a:t>
            </a:r>
            <a:r>
              <a:rPr lang="el-GR" dirty="0"/>
              <a:t>, </a:t>
            </a:r>
            <a:r>
              <a:rPr lang="en-US" dirty="0"/>
              <a:t>Derrida</a:t>
            </a:r>
            <a:r>
              <a:rPr lang="el-GR" dirty="0"/>
              <a:t>, </a:t>
            </a:r>
            <a:r>
              <a:rPr lang="en-US" dirty="0" err="1"/>
              <a:t>Baudrillard</a:t>
            </a:r>
            <a:r>
              <a:rPr lang="el-GR" dirty="0" smtClean="0"/>
              <a:t>) </a:t>
            </a:r>
            <a:r>
              <a:rPr lang="el-GR" dirty="0"/>
              <a:t>λένε πως η γλώσσα έχει διαχωριστεί από το αντικείμενό της, το σημείο από την έννοια, υποστηρίζουν πως </a:t>
            </a:r>
            <a:r>
              <a:rPr lang="el-GR" b="1" dirty="0"/>
              <a:t>κάθε ουσία σταθερού συστήματος εννοιών </a:t>
            </a:r>
            <a:r>
              <a:rPr lang="el-GR" b="1" dirty="0" smtClean="0"/>
              <a:t>είναι </a:t>
            </a:r>
            <a:r>
              <a:rPr lang="el-GR" b="1" dirty="0"/>
              <a:t>ανάθεμα κι έτσι οι ιδεολογικές αντιλήψεις, όπως ο εαυτός υπονοούν  μια ψεύτικη υπέρβαση</a:t>
            </a:r>
            <a:r>
              <a:rPr lang="el-GR" dirty="0"/>
              <a:t>.</a:t>
            </a:r>
          </a:p>
          <a:p>
            <a:r>
              <a:rPr lang="el-GR" dirty="0" smtClean="0"/>
              <a:t>Ανάμεσα στους Νεομαρξιστές και τους </a:t>
            </a:r>
            <a:r>
              <a:rPr lang="el-GR" dirty="0" err="1" smtClean="0"/>
              <a:t>Μεταδομιστές</a:t>
            </a:r>
            <a:r>
              <a:rPr lang="el-GR" dirty="0" smtClean="0"/>
              <a:t> βρίσκονται </a:t>
            </a:r>
            <a:r>
              <a:rPr lang="el-GR" dirty="0"/>
              <a:t>οι </a:t>
            </a:r>
            <a:r>
              <a:rPr lang="el-GR" b="1" dirty="0"/>
              <a:t>Μεταμοντέρνοι</a:t>
            </a:r>
            <a:r>
              <a:rPr lang="el-GR" dirty="0"/>
              <a:t> (</a:t>
            </a:r>
            <a:r>
              <a:rPr lang="en-US" dirty="0"/>
              <a:t>Jencks</a:t>
            </a:r>
            <a:r>
              <a:rPr lang="el-GR" dirty="0"/>
              <a:t>, </a:t>
            </a:r>
            <a:r>
              <a:rPr lang="en-US" dirty="0"/>
              <a:t>Collins</a:t>
            </a:r>
            <a:r>
              <a:rPr lang="el-GR" dirty="0"/>
              <a:t>) μιλούν για έναν </a:t>
            </a:r>
            <a:r>
              <a:rPr lang="el-GR" b="1" dirty="0"/>
              <a:t>πλουραλιστικό </a:t>
            </a:r>
            <a:r>
              <a:rPr lang="el-GR" b="1" dirty="0" smtClean="0"/>
              <a:t>και </a:t>
            </a:r>
            <a:r>
              <a:rPr lang="el-GR" b="1" dirty="0"/>
              <a:t>έκκεντρο ανταγωνισμό </a:t>
            </a:r>
            <a:r>
              <a:rPr lang="el-GR" b="1" dirty="0" smtClean="0"/>
              <a:t>πολιτισμών </a:t>
            </a:r>
            <a:r>
              <a:rPr lang="el-GR" b="1" dirty="0"/>
              <a:t>και ιδεολογιών</a:t>
            </a:r>
            <a:r>
              <a:rPr lang="el-GR" dirty="0"/>
              <a:t> εντός της ίδιας της </a:t>
            </a:r>
            <a:r>
              <a:rPr lang="el-GR" dirty="0" smtClean="0"/>
              <a:t>κοινωνίας, </a:t>
            </a:r>
            <a:r>
              <a:rPr lang="el-GR" dirty="0"/>
              <a:t>που η κόντρα τους δεν αφήνει καμιά τους να εδραιωθεί. Κάτω από αυτό το πρίσμα κάθε ιδεολογία μάχεται για να επιβιώσει και αυτό που επιτυγχάνει είναι να διευρύνει τον πολιτικό και τον πολιτισμικό της λόγο. Οι καλλιτεχνικοί θεσμοί και τα προϊόντα τους είναι βασικά στην συντήρηση των επικρατουσών ιδεολογιών </a:t>
            </a:r>
            <a:r>
              <a:rPr lang="el-GR" dirty="0" smtClean="0"/>
              <a:t>και </a:t>
            </a:r>
            <a:r>
              <a:rPr lang="el-GR" dirty="0"/>
              <a:t>η «αρένα» όπου λαμβάνει χώρα ο </a:t>
            </a:r>
            <a:r>
              <a:rPr lang="el-GR" dirty="0" smtClean="0"/>
              <a:t>ιδεολογικός </a:t>
            </a:r>
            <a:r>
              <a:rPr lang="el-GR" dirty="0"/>
              <a:t>αγώνας εντός της κοινωνίας. Το θέατρο και η </a:t>
            </a:r>
            <a:r>
              <a:rPr lang="en-US" dirty="0"/>
              <a:t>performance</a:t>
            </a:r>
            <a:r>
              <a:rPr lang="el-GR" dirty="0"/>
              <a:t> είναι οι μεγαλύτερες αρένες προκειμένου να ενισχυθεί ή και να αποκαλυφθεί η ηγεμονία.</a:t>
            </a:r>
          </a:p>
          <a:p>
            <a:r>
              <a:rPr lang="el-GR" dirty="0"/>
              <a:t>Ακόμα και ο τρόπος που προσέρχεται ο κόσμος στην παράσταση και έπειτα διαλύεται παίζει ρόλο καθώς γίνεται αντιληπτή η ιδεολογική βάση του έργου αλλά και το ίδιο το ύφος της παράστασης. Σε όλες του τις μορφές το δυτικό θέατρο όταν μαζεύει τον κόσμο του στην ουσία τον κατευθύνει ώστε από μέλος της κοινότητας να γίνει ουσιαστικός θεατής της </a:t>
            </a:r>
            <a:r>
              <a:rPr lang="en-US" dirty="0"/>
              <a:t>performance</a:t>
            </a:r>
            <a:r>
              <a:rPr lang="el-GR" dirty="0"/>
              <a:t>.</a:t>
            </a:r>
          </a:p>
          <a:p>
            <a:endParaRPr lang="el-GR" dirty="0"/>
          </a:p>
        </p:txBody>
      </p:sp>
    </p:spTree>
    <p:extLst>
      <p:ext uri="{BB962C8B-B14F-4D97-AF65-F5344CB8AC3E}">
        <p14:creationId xmlns:p14="http://schemas.microsoft.com/office/powerpoint/2010/main" val="1892608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548680"/>
          </a:xfrm>
        </p:spPr>
        <p:txBody>
          <a:bodyPr>
            <a:normAutofit/>
          </a:bodyPr>
          <a:lstStyle/>
          <a:p>
            <a:r>
              <a:rPr lang="el-GR" sz="2800" b="1" dirty="0" smtClean="0">
                <a:solidFill>
                  <a:srgbClr val="C00000"/>
                </a:solidFill>
              </a:rPr>
              <a:t>Συνέχεια…</a:t>
            </a:r>
            <a:endParaRPr lang="el-GR" sz="2800" b="1" dirty="0">
              <a:solidFill>
                <a:srgbClr val="C00000"/>
              </a:solidFill>
            </a:endParaRPr>
          </a:p>
        </p:txBody>
      </p:sp>
      <p:sp>
        <p:nvSpPr>
          <p:cNvPr id="3" name="Θέση περιεχομένου 2"/>
          <p:cNvSpPr>
            <a:spLocks noGrp="1"/>
          </p:cNvSpPr>
          <p:nvPr>
            <p:ph idx="1"/>
          </p:nvPr>
        </p:nvSpPr>
        <p:spPr>
          <a:xfrm>
            <a:off x="0" y="476672"/>
            <a:ext cx="9144000" cy="6381328"/>
          </a:xfrm>
        </p:spPr>
        <p:txBody>
          <a:bodyPr>
            <a:normAutofit fontScale="55000" lnSpcReduction="20000"/>
          </a:bodyPr>
          <a:lstStyle/>
          <a:p>
            <a:r>
              <a:rPr lang="el-GR" b="1" dirty="0"/>
              <a:t>Η φύση του κοινού και ο τρόπος που ανταποκρίνεται</a:t>
            </a:r>
            <a:r>
              <a:rPr lang="el-GR" dirty="0"/>
              <a:t> αυτό (</a:t>
            </a:r>
            <a:r>
              <a:rPr lang="en-US" dirty="0" err="1"/>
              <a:t>Blau</a:t>
            </a:r>
            <a:r>
              <a:rPr lang="el-GR" dirty="0"/>
              <a:t>, </a:t>
            </a:r>
            <a:r>
              <a:rPr lang="en-US" dirty="0"/>
              <a:t>Bennett</a:t>
            </a:r>
            <a:r>
              <a:rPr lang="el-GR" dirty="0"/>
              <a:t>, </a:t>
            </a:r>
            <a:r>
              <a:rPr lang="en-US" dirty="0"/>
              <a:t>Hilton</a:t>
            </a:r>
            <a:r>
              <a:rPr lang="el-GR" dirty="0"/>
              <a:t>) είναι μια επεξεργασία  των </a:t>
            </a:r>
            <a:r>
              <a:rPr lang="el-GR" b="1" dirty="0"/>
              <a:t>θεωριών της πρόσληψης</a:t>
            </a:r>
            <a:r>
              <a:rPr lang="el-GR" dirty="0"/>
              <a:t> (</a:t>
            </a:r>
            <a:r>
              <a:rPr lang="en-US" dirty="0" err="1"/>
              <a:t>Holub</a:t>
            </a:r>
            <a:r>
              <a:rPr lang="el-GR" dirty="0"/>
              <a:t>, </a:t>
            </a:r>
            <a:r>
              <a:rPr lang="en-US" dirty="0" err="1"/>
              <a:t>Jauss</a:t>
            </a:r>
            <a:r>
              <a:rPr lang="el-GR" dirty="0"/>
              <a:t>). Η </a:t>
            </a:r>
            <a:r>
              <a:rPr lang="en-US" dirty="0"/>
              <a:t>Hilton</a:t>
            </a:r>
            <a:r>
              <a:rPr lang="el-GR" dirty="0"/>
              <a:t> αναφέρεται στις σχέσεις των </a:t>
            </a:r>
            <a:r>
              <a:rPr lang="en-US" dirty="0"/>
              <a:t>performers</a:t>
            </a:r>
            <a:r>
              <a:rPr lang="el-GR" dirty="0"/>
              <a:t> που μπαίνουν σε διαδικασία </a:t>
            </a:r>
            <a:r>
              <a:rPr lang="en-US" b="1" dirty="0"/>
              <a:t>real life</a:t>
            </a:r>
            <a:r>
              <a:rPr lang="el-GR" dirty="0"/>
              <a:t> και </a:t>
            </a:r>
            <a:r>
              <a:rPr lang="en-US" b="1" dirty="0"/>
              <a:t>not real life</a:t>
            </a:r>
            <a:r>
              <a:rPr lang="el-GR" b="1" dirty="0"/>
              <a:t>.  </a:t>
            </a:r>
            <a:endParaRPr lang="el-GR" dirty="0"/>
          </a:p>
          <a:p>
            <a:endParaRPr lang="el-GR" dirty="0" smtClean="0"/>
          </a:p>
          <a:p>
            <a:r>
              <a:rPr lang="el-GR" dirty="0" smtClean="0"/>
              <a:t>Η </a:t>
            </a:r>
            <a:r>
              <a:rPr lang="en-US" dirty="0"/>
              <a:t>Burns</a:t>
            </a:r>
            <a:r>
              <a:rPr lang="el-GR" dirty="0"/>
              <a:t> μιλά για </a:t>
            </a:r>
            <a:r>
              <a:rPr lang="el-GR" b="1" dirty="0"/>
              <a:t>αυθεντικές και ρητορικές συμβάσεις</a:t>
            </a:r>
            <a:r>
              <a:rPr lang="el-GR" dirty="0"/>
              <a:t>. Κώδικες δηλαδή παρμένοι από την πραγματικότητα και φερμένοι στο σανίδι, και κώδικες καθαρά θεατρικοί (ψεύτικοι). Μέσα από αυτή τη θεωρία αναλύει τον τρόπο </a:t>
            </a:r>
            <a:r>
              <a:rPr lang="el-GR" dirty="0" err="1"/>
              <a:t>διάδρασης</a:t>
            </a:r>
            <a:r>
              <a:rPr lang="el-GR" dirty="0"/>
              <a:t> ηθοποιών και θεατών (πολύ σύγχρονη κοινωνιολογική προσέγγιση). Αυτές οι συμβάσεις αφορούν και τον τρόπο που προσέρχεται το κοινό στο θέατρο. Κάποτε κάποτε το κοινό μπερδεύει αυτές τις συμβάσεις και τότε έχουμε παρανοήσεις και διαμαρτυρίες. Το θέατρο λοιπόν είναι και καλλιτεχνικό γεγονός και κοινωνικό. Το θέατρο συμβαίνει στην περίοδο της </a:t>
            </a:r>
            <a:r>
              <a:rPr lang="en-US" dirty="0" err="1"/>
              <a:t>Communitas</a:t>
            </a:r>
            <a:r>
              <a:rPr lang="el-GR" dirty="0"/>
              <a:t>, όταν δηλαδή έχουμε κατάλυση των αυθεντικών συμβάσεων (κανόνων της πραγματικής ζωής) εντός όμως της διατήρησης των ρητορικών συμβάσεων. </a:t>
            </a:r>
          </a:p>
          <a:p>
            <a:endParaRPr lang="el-GR" dirty="0" smtClean="0"/>
          </a:p>
          <a:p>
            <a:r>
              <a:rPr lang="el-GR" dirty="0" smtClean="0"/>
              <a:t>Σε </a:t>
            </a:r>
            <a:r>
              <a:rPr lang="el-GR" dirty="0"/>
              <a:t>αυτή τη διαδικασία της διαβατήριας τελετής αποτελεσματικότητα υπάρχει μόνο αν ο συμμετέχων θέλει να δεχθεί την επίδραση της </a:t>
            </a:r>
            <a:r>
              <a:rPr lang="en-US" dirty="0"/>
              <a:t>performance</a:t>
            </a:r>
            <a:r>
              <a:rPr lang="el-GR" dirty="0"/>
              <a:t> πάνω του. Ο τρόπος που μπορεί να την δεχθεί είναι είτε ως φαντασία είτε ως έναν πιθανό κόσμο που όμως δεν υπάρχει στον πραγματικό. Αν ο θεατής αποδεχθεί πως η παράσταση είναι αποφασιστικής σημασίας για αυτόν τότε η επιλογή του αποτελεί δέσμευση. Αυτή η δέσμευση είναι η πηγή της αποτελεσματικότητας της παράστασης για το μέλλον γιατί επηρεάζει την πίστη και την ιδεολογία. Και για αυτό είναι σημαντική η συλλογική επίδραση της παράστασης. Αν ανταποκριθεί το κοινό ή ακόμα περισσότερο μια ολόκληρη κοινότητα σε αυτόν τον συμβολισμό ενός πιθανού κόσμου, τότε η αποτελεσματικότητα της </a:t>
            </a:r>
            <a:r>
              <a:rPr lang="en-US" dirty="0"/>
              <a:t>performance</a:t>
            </a:r>
            <a:r>
              <a:rPr lang="el-GR" dirty="0"/>
              <a:t> πολλαπλασιάζεται. Και στο βαθμό που ένα κοινό θεάτρου αποτελεί κομμάτι κοινότητας η </a:t>
            </a:r>
            <a:r>
              <a:rPr lang="el-GR" dirty="0" smtClean="0"/>
              <a:t>επίδραση </a:t>
            </a:r>
            <a:r>
              <a:rPr lang="el-GR" dirty="0"/>
              <a:t>στην ιδεολογία της κοινότητας είναι πιθανή. </a:t>
            </a:r>
          </a:p>
          <a:p>
            <a:endParaRPr lang="el-GR" dirty="0"/>
          </a:p>
        </p:txBody>
      </p:sp>
    </p:spTree>
    <p:extLst>
      <p:ext uri="{BB962C8B-B14F-4D97-AF65-F5344CB8AC3E}">
        <p14:creationId xmlns:p14="http://schemas.microsoft.com/office/powerpoint/2010/main" val="2000895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sz="3600" b="1" dirty="0">
                <a:solidFill>
                  <a:srgbClr val="C00000"/>
                </a:solidFill>
              </a:rPr>
              <a:t>Κοινότητα και </a:t>
            </a:r>
            <a:r>
              <a:rPr lang="en-US" sz="3600" b="1" dirty="0">
                <a:solidFill>
                  <a:srgbClr val="C00000"/>
                </a:solidFill>
              </a:rPr>
              <a:t>performance</a:t>
            </a:r>
            <a:r>
              <a:rPr lang="el-GR" dirty="0"/>
              <a:t/>
            </a:r>
            <a:br>
              <a:rPr lang="el-GR" dirty="0"/>
            </a:br>
            <a:endParaRPr lang="el-GR" dirty="0"/>
          </a:p>
        </p:txBody>
      </p:sp>
      <p:sp>
        <p:nvSpPr>
          <p:cNvPr id="3" name="Θέση περιεχομένου 2"/>
          <p:cNvSpPr>
            <a:spLocks noGrp="1"/>
          </p:cNvSpPr>
          <p:nvPr>
            <p:ph idx="1"/>
          </p:nvPr>
        </p:nvSpPr>
        <p:spPr>
          <a:xfrm>
            <a:off x="0" y="476672"/>
            <a:ext cx="9144000" cy="6381328"/>
          </a:xfrm>
        </p:spPr>
        <p:txBody>
          <a:bodyPr>
            <a:normAutofit fontScale="55000" lnSpcReduction="20000"/>
          </a:bodyPr>
          <a:lstStyle/>
          <a:p>
            <a:r>
              <a:rPr lang="el-GR" dirty="0" err="1" smtClean="0"/>
              <a:t>Ό,τι</a:t>
            </a:r>
            <a:r>
              <a:rPr lang="el-GR" dirty="0" smtClean="0"/>
              <a:t> </a:t>
            </a:r>
            <a:r>
              <a:rPr lang="el-GR" dirty="0"/>
              <a:t>μπορεί να συγκινεί ένα κοινό δεν είναι απαραίτητο να συγκινεί ένα άλλο.</a:t>
            </a:r>
          </a:p>
          <a:p>
            <a:r>
              <a:rPr lang="el-GR" dirty="0"/>
              <a:t>Η ιδεολογική σχετικότητα της </a:t>
            </a:r>
            <a:r>
              <a:rPr lang="en-US" dirty="0"/>
              <a:t>performance</a:t>
            </a:r>
            <a:r>
              <a:rPr lang="el-GR" dirty="0"/>
              <a:t> μπορεί να οδηγήσει σε διαφορετικές αντιδράσεις σε διαφορετικά ιδεολογικά </a:t>
            </a:r>
            <a:r>
              <a:rPr lang="el-GR" dirty="0" smtClean="0"/>
              <a:t>διακείμενα</a:t>
            </a:r>
            <a:r>
              <a:rPr lang="el-GR" dirty="0"/>
              <a:t>.</a:t>
            </a:r>
          </a:p>
          <a:p>
            <a:r>
              <a:rPr lang="el-GR" dirty="0"/>
              <a:t>Επίσης η </a:t>
            </a:r>
            <a:r>
              <a:rPr lang="en-US" dirty="0"/>
              <a:t>performance</a:t>
            </a:r>
            <a:r>
              <a:rPr lang="el-GR" dirty="0"/>
              <a:t> μπορεί να λειτουργεί σε πάμπολλα επίπεδα και να κεντρίζει το κοινό (ομοιογενές ή ανομοιογενές) προς διαφορετικές κατευθύνσεις αντίδρασης. Έχουμε πολλά </a:t>
            </a:r>
            <a:r>
              <a:rPr lang="el-GR" dirty="0" smtClean="0"/>
              <a:t>διακείμενα </a:t>
            </a:r>
            <a:r>
              <a:rPr lang="el-GR" dirty="0"/>
              <a:t>της παράστασης που ανάλογα </a:t>
            </a:r>
            <a:r>
              <a:rPr lang="el-GR" dirty="0" smtClean="0"/>
              <a:t>περιβάλλον </a:t>
            </a:r>
            <a:r>
              <a:rPr lang="el-GR" dirty="0"/>
              <a:t>μέσα στο </a:t>
            </a:r>
            <a:r>
              <a:rPr lang="el-GR" dirty="0" smtClean="0"/>
              <a:t>οποίο </a:t>
            </a:r>
            <a:r>
              <a:rPr lang="el-GR" dirty="0"/>
              <a:t>συμβαίνει αποκτούν διαφορετικές έννοιες. Οπότε το </a:t>
            </a:r>
            <a:r>
              <a:rPr lang="el-GR" dirty="0" err="1"/>
              <a:t>κοινωνικοπολιτιστικό</a:t>
            </a:r>
            <a:r>
              <a:rPr lang="el-GR" dirty="0"/>
              <a:t> πλαίσιο του κοινού και η αίσθηση της κοινότητας (ή η έλλειψη τέτοιας αίσθησης) είναι πολύ κρίσιμος παράγοντας στο να ανακληθεί η διακειμενικότητα του κειμένου. </a:t>
            </a:r>
          </a:p>
          <a:p>
            <a:r>
              <a:rPr lang="el-GR" dirty="0"/>
              <a:t>Κάποια κείμενα είναι πιο έντονα διακειμενικά από </a:t>
            </a:r>
            <a:r>
              <a:rPr lang="el-GR" dirty="0" smtClean="0"/>
              <a:t>κάποια </a:t>
            </a:r>
            <a:r>
              <a:rPr lang="el-GR" dirty="0"/>
              <a:t>άλλα. Υπάρχουν πολλές ποιότητες διακειμενικότητας (στο κείμενο της παράστασης, και σε όλα τα στοιχεία που </a:t>
            </a:r>
            <a:r>
              <a:rPr lang="el-GR" dirty="0" err="1"/>
              <a:t>συνεπιδρούν</a:t>
            </a:r>
            <a:r>
              <a:rPr lang="el-GR" dirty="0"/>
              <a:t> στην αντίληψη του κοινού φολκλόρ, προφορική ιστορία, διηγήσεις, θρύλοι, μυθολογίες…). </a:t>
            </a:r>
          </a:p>
          <a:p>
            <a:r>
              <a:rPr lang="el-GR" dirty="0"/>
              <a:t>Το διακειμενικό στοιχείο δεν εμφανίζεται μόνο ως νύξη. Οι ρητορικές συμβάσεις που εγκαθιδρύουν ένα κείμενο ως ένα μέλος ενός ιδιαίτερου είδους λειτουργούν κι αυτές ως διακειμενικές. Το ίδιο και οι αυθεντικές. Τελικά και με την έκρηξη των μέσων μαζικής ενημέρωσης το κοινό της δύσης είναι ιδιαίτερα ικανό να διαβάζει τη διακειμενικότητα. Έχουμε γίνει πιο ενεργοί στη δημιουργία εννοιών. Ο </a:t>
            </a:r>
            <a:r>
              <a:rPr lang="en-US" dirty="0"/>
              <a:t>Fiske</a:t>
            </a:r>
            <a:r>
              <a:rPr lang="el-GR" dirty="0"/>
              <a:t> βλέπει το </a:t>
            </a:r>
            <a:r>
              <a:rPr lang="el-GR" dirty="0" smtClean="0"/>
              <a:t>χάσμα, </a:t>
            </a:r>
            <a:r>
              <a:rPr lang="el-GR" dirty="0"/>
              <a:t>την </a:t>
            </a:r>
            <a:r>
              <a:rPr lang="el-GR" dirty="0" smtClean="0"/>
              <a:t>ανεπάρκεια, </a:t>
            </a:r>
            <a:r>
              <a:rPr lang="el-GR" dirty="0"/>
              <a:t>τις αντιφάσεις των λαϊκών πολιτιστικών προϊόντων σαν πηγή της διακειμενικότητας τους και σίγουρα όλα τα κείμενα έχουν μια παρόμοια εικόνα (π.χ. η σεξουαλικότητα της </a:t>
            </a:r>
            <a:r>
              <a:rPr lang="en-US" dirty="0"/>
              <a:t>Madonna</a:t>
            </a:r>
            <a:r>
              <a:rPr lang="el-GR" dirty="0"/>
              <a:t>). Αυτή η κατάσταση από τη μία </a:t>
            </a:r>
            <a:r>
              <a:rPr lang="el-GR" b="1" dirty="0"/>
              <a:t>ξεχωρίζει άτομα </a:t>
            </a:r>
            <a:r>
              <a:rPr lang="el-GR" dirty="0"/>
              <a:t>κι από την άλλη </a:t>
            </a:r>
            <a:r>
              <a:rPr lang="el-GR" b="1" dirty="0"/>
              <a:t>δημιουργεί συλλογικότητες έξω από το πλαίσιο της κοινότητας</a:t>
            </a:r>
            <a:r>
              <a:rPr lang="el-GR" dirty="0"/>
              <a:t>. Η διακειμενικότητα και το πλαίσιο μέσα στο οποίο προσεγγίζεται το κείμενο-</a:t>
            </a:r>
            <a:r>
              <a:rPr lang="en-US" dirty="0"/>
              <a:t>performance</a:t>
            </a:r>
            <a:r>
              <a:rPr lang="el-GR" dirty="0"/>
              <a:t> μπορούν να οδηγήσουν σε ευρείες αναγνώσεις του ίδιου κειμένου</a:t>
            </a:r>
            <a:r>
              <a:rPr lang="el-GR" dirty="0" smtClean="0"/>
              <a:t>.</a:t>
            </a:r>
            <a:endParaRPr lang="el-GR" dirty="0"/>
          </a:p>
        </p:txBody>
      </p:sp>
    </p:spTree>
    <p:extLst>
      <p:ext uri="{BB962C8B-B14F-4D97-AF65-F5344CB8AC3E}">
        <p14:creationId xmlns:p14="http://schemas.microsoft.com/office/powerpoint/2010/main" val="2338985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418058"/>
          </a:xfrm>
        </p:spPr>
        <p:txBody>
          <a:bodyPr>
            <a:noAutofit/>
          </a:bodyPr>
          <a:lstStyle/>
          <a:p>
            <a:r>
              <a:rPr lang="el-GR" sz="3200" b="1" dirty="0">
                <a:solidFill>
                  <a:srgbClr val="C00000"/>
                </a:solidFill>
              </a:rPr>
              <a:t>Πολιτισμός και </a:t>
            </a:r>
            <a:r>
              <a:rPr lang="en-US" sz="3200" b="1" dirty="0">
                <a:solidFill>
                  <a:srgbClr val="C00000"/>
                </a:solidFill>
              </a:rPr>
              <a:t>Performance</a:t>
            </a:r>
            <a:r>
              <a:rPr lang="el-GR" sz="3200" dirty="0"/>
              <a:t/>
            </a:r>
            <a:br>
              <a:rPr lang="el-GR" sz="3200" dirty="0"/>
            </a:br>
            <a:endParaRPr lang="el-GR" sz="3200" dirty="0"/>
          </a:p>
        </p:txBody>
      </p:sp>
      <p:sp>
        <p:nvSpPr>
          <p:cNvPr id="3" name="Θέση περιεχομένου 2"/>
          <p:cNvSpPr>
            <a:spLocks noGrp="1"/>
          </p:cNvSpPr>
          <p:nvPr>
            <p:ph idx="1"/>
          </p:nvPr>
        </p:nvSpPr>
        <p:spPr>
          <a:xfrm>
            <a:off x="0" y="476672"/>
            <a:ext cx="9144000" cy="6381328"/>
          </a:xfrm>
        </p:spPr>
        <p:txBody>
          <a:bodyPr>
            <a:normAutofit fontScale="55000" lnSpcReduction="20000"/>
          </a:bodyPr>
          <a:lstStyle/>
          <a:p>
            <a:r>
              <a:rPr lang="el-GR" b="1" dirty="0" smtClean="0"/>
              <a:t>Πολιτισμός</a:t>
            </a:r>
            <a:r>
              <a:rPr lang="en-US" b="1" dirty="0" smtClean="0"/>
              <a:t> (culture) </a:t>
            </a:r>
            <a:r>
              <a:rPr lang="el-GR" dirty="0" smtClean="0"/>
              <a:t>είναι </a:t>
            </a:r>
            <a:r>
              <a:rPr lang="el-GR" dirty="0"/>
              <a:t>το μέσον με το ποίο μπορούν να ενωθούν διαφορετικές ομάδες και κοινότητες σε ένα κοινό σχέδιο με σκοπό να τραπούν σε μια ιδεολογική δύναμη που να δρα υπέρ ή κατά ενός κατεστημένου (</a:t>
            </a:r>
            <a:r>
              <a:rPr lang="en-US" dirty="0"/>
              <a:t>R</a:t>
            </a:r>
            <a:r>
              <a:rPr lang="el-GR" dirty="0"/>
              <a:t>. </a:t>
            </a:r>
            <a:r>
              <a:rPr lang="en-US" dirty="0"/>
              <a:t>Williams</a:t>
            </a:r>
            <a:r>
              <a:rPr lang="el-GR" dirty="0"/>
              <a:t>).</a:t>
            </a:r>
          </a:p>
          <a:p>
            <a:r>
              <a:rPr lang="el-GR" dirty="0"/>
              <a:t> Στις δεκαετίες του 1960, 1970 και 1980 δηλαδή των ταραγμένων χρόνων της Δύσης, </a:t>
            </a:r>
            <a:r>
              <a:rPr lang="el-GR" b="1" dirty="0"/>
              <a:t>η </a:t>
            </a:r>
            <a:r>
              <a:rPr lang="el-GR" b="1" dirty="0" err="1" smtClean="0"/>
              <a:t>αντι</a:t>
            </a:r>
            <a:r>
              <a:rPr lang="el-GR" b="1" dirty="0" smtClean="0"/>
              <a:t>-κουλτούρα (</a:t>
            </a:r>
            <a:r>
              <a:rPr lang="en-US" b="1" dirty="0" smtClean="0"/>
              <a:t>counter-culture)</a:t>
            </a:r>
            <a:r>
              <a:rPr lang="el-GR" b="1" dirty="0" smtClean="0"/>
              <a:t> </a:t>
            </a:r>
            <a:r>
              <a:rPr lang="el-GR" dirty="0"/>
              <a:t>σύμφωνα με τον </a:t>
            </a:r>
            <a:r>
              <a:rPr lang="en-US" dirty="0"/>
              <a:t>Manheim</a:t>
            </a:r>
            <a:r>
              <a:rPr lang="el-GR" dirty="0"/>
              <a:t> οργάνωσε και έσπρωξε διαφορετικές κοινότητες να πάρουν μια κοινή θέση απέναντι στα κοινωνικοπολιτικά ζητήματα και να πειραματιστούν σε πολλά επίπεδα.</a:t>
            </a:r>
          </a:p>
          <a:p>
            <a:r>
              <a:rPr lang="el-GR" dirty="0"/>
              <a:t>Η κατάρρευση του θεσμού της οικογένειας, η κινητικότητα των πολιτών στις κοινωνικές </a:t>
            </a:r>
            <a:r>
              <a:rPr lang="el-GR" dirty="0" smtClean="0"/>
              <a:t>τάξεις</a:t>
            </a:r>
            <a:r>
              <a:rPr lang="en-US" dirty="0" smtClean="0"/>
              <a:t>,</a:t>
            </a:r>
            <a:r>
              <a:rPr lang="el-GR" dirty="0" smtClean="0"/>
              <a:t> </a:t>
            </a:r>
            <a:r>
              <a:rPr lang="el-GR" dirty="0"/>
              <a:t>η σχετική αποτυχία της παιδείας αναπτυγμένης εντός του σοσιαλιστικού πεδίου, η υπερπαραγωγή και οι ανέσεις που έδωσαν μια ψευδαίσθηση ευδαιμονίας και πάνω απ’ όλα ο Ψυχρός πόλεμος και η πυρηνική απειλή ένωσαν σε μια κοινότητα τον κόσμο της Δύσης. </a:t>
            </a:r>
          </a:p>
          <a:p>
            <a:r>
              <a:rPr lang="el-GR" dirty="0"/>
              <a:t>Αυτό μπόρεσε να επιτευχθεί επειδή η </a:t>
            </a:r>
            <a:r>
              <a:rPr lang="el-GR" b="1" dirty="0" err="1"/>
              <a:t>αντι</a:t>
            </a:r>
            <a:r>
              <a:rPr lang="el-GR" b="1" dirty="0"/>
              <a:t>-κουλτούρα</a:t>
            </a:r>
            <a:r>
              <a:rPr lang="el-GR" dirty="0"/>
              <a:t> </a:t>
            </a:r>
            <a:r>
              <a:rPr lang="el-GR" b="1" dirty="0"/>
              <a:t>οργανώθηκε με τον εξής τρόπο ιδεολογικά</a:t>
            </a:r>
            <a:r>
              <a:rPr lang="el-GR" dirty="0"/>
              <a:t>: μια </a:t>
            </a:r>
            <a:r>
              <a:rPr lang="el-GR" b="1" dirty="0" smtClean="0"/>
              <a:t>αντίδραση </a:t>
            </a:r>
            <a:r>
              <a:rPr lang="el-GR" b="1" dirty="0"/>
              <a:t>στην ηγεμονία από έναν ουτοπικό ιδεαλισμό που προώθησε μια ισότιμη ηθική διαμέσου της υπεράσπισης της συμμετοχικής δημοκρατίας σε ένα πολύ συγκεκριμένο επίπεδο</a:t>
            </a:r>
            <a:r>
              <a:rPr lang="el-GR" dirty="0"/>
              <a:t> (</a:t>
            </a:r>
            <a:r>
              <a:rPr lang="en-US" dirty="0" err="1"/>
              <a:t>Roszak</a:t>
            </a:r>
            <a:r>
              <a:rPr lang="el-GR" dirty="0" smtClean="0"/>
              <a:t>)</a:t>
            </a:r>
            <a:r>
              <a:rPr lang="en-US" dirty="0" smtClean="0"/>
              <a:t>.</a:t>
            </a:r>
            <a:endParaRPr lang="el-GR" dirty="0"/>
          </a:p>
          <a:p>
            <a:pPr lvl="0"/>
            <a:r>
              <a:rPr lang="el-GR" dirty="0"/>
              <a:t>Η ιδεολογία ήταν έτσι φτιαγμένη ώστε να είναι </a:t>
            </a:r>
            <a:r>
              <a:rPr lang="el-GR" b="1" dirty="0"/>
              <a:t>εύκολα προσαρμόσιμη </a:t>
            </a:r>
            <a:r>
              <a:rPr lang="el-GR" dirty="0"/>
              <a:t>και </a:t>
            </a:r>
            <a:r>
              <a:rPr lang="el-GR" b="1" dirty="0"/>
              <a:t>έτοιμη να δοκιμαστεί σε διαφορετικές πολιτισμικές πρακτικές</a:t>
            </a:r>
            <a:r>
              <a:rPr lang="el-GR" dirty="0"/>
              <a:t> (από τον πολιτικό ακτιβισμό </a:t>
            </a:r>
            <a:r>
              <a:rPr lang="el-GR" dirty="0" smtClean="0"/>
              <a:t>[βλ. πόλεμος στο Βιετνάμ] </a:t>
            </a:r>
            <a:r>
              <a:rPr lang="el-GR" dirty="0"/>
              <a:t>έως τα αγροτικά </a:t>
            </a:r>
            <a:r>
              <a:rPr lang="el-GR" dirty="0" smtClean="0"/>
              <a:t>ζητήματα).</a:t>
            </a:r>
            <a:endParaRPr lang="el-GR" dirty="0"/>
          </a:p>
          <a:p>
            <a:pPr lvl="0"/>
            <a:r>
              <a:rPr lang="el-GR" dirty="0"/>
              <a:t>Η ιδεολογία στηριζόταν στη μη γραφειοκρατική οργάνωση του θεσμού, οπότε έδινε την εντύπωση πως τα σύνορα του κόσμου ρευστοποιούνται και ενισχύεται ο διεθνισμός.</a:t>
            </a:r>
          </a:p>
          <a:p>
            <a:pPr lvl="0"/>
            <a:r>
              <a:rPr lang="el-GR" dirty="0"/>
              <a:t>Αυτή η ευρύτητα κίνησης της ιδεολογίας της </a:t>
            </a:r>
            <a:r>
              <a:rPr lang="el-GR" dirty="0" err="1"/>
              <a:t>αντι</a:t>
            </a:r>
            <a:r>
              <a:rPr lang="el-GR" dirty="0"/>
              <a:t>-κουλτούρας μπόρεσε όχι μόνο να της εξασφαλίσει την είσοδο σε άλλες ιδεολογίες αλλά και να κρατήσει την κεντρική θέση εντός τους. Έτσι όλες οι ιδεολογίες αυτές συσπειρωθήκαν απέναντι στο </a:t>
            </a:r>
            <a:r>
              <a:rPr lang="en-US" dirty="0"/>
              <a:t>status quo</a:t>
            </a:r>
            <a:r>
              <a:rPr lang="el-GR" dirty="0"/>
              <a:t>. </a:t>
            </a:r>
          </a:p>
          <a:p>
            <a:r>
              <a:rPr lang="el-GR" dirty="0"/>
              <a:t>Οπότε η </a:t>
            </a:r>
            <a:r>
              <a:rPr lang="en-US" dirty="0"/>
              <a:t>performance</a:t>
            </a:r>
            <a:r>
              <a:rPr lang="el-GR" dirty="0"/>
              <a:t>  θα εκδηλωθεί και με διάφορες αισθητικές εκδοχές.</a:t>
            </a:r>
          </a:p>
          <a:p>
            <a:endParaRPr lang="el-GR" dirty="0"/>
          </a:p>
        </p:txBody>
      </p:sp>
    </p:spTree>
    <p:extLst>
      <p:ext uri="{BB962C8B-B14F-4D97-AF65-F5344CB8AC3E}">
        <p14:creationId xmlns:p14="http://schemas.microsoft.com/office/powerpoint/2010/main" val="1475429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sz="3600" b="1" dirty="0">
                <a:solidFill>
                  <a:srgbClr val="0070C0"/>
                </a:solidFill>
              </a:rPr>
              <a:t>Μια αντίληψη της </a:t>
            </a:r>
            <a:r>
              <a:rPr lang="el-GR" sz="3600" b="1" dirty="0" smtClean="0">
                <a:solidFill>
                  <a:srgbClr val="0070C0"/>
                </a:solidFill>
              </a:rPr>
              <a:t>ιστορίας </a:t>
            </a:r>
            <a:r>
              <a:rPr lang="en-US" sz="2200" b="1" dirty="0" smtClean="0">
                <a:solidFill>
                  <a:srgbClr val="0070C0"/>
                </a:solidFill>
              </a:rPr>
              <a:t>(</a:t>
            </a:r>
            <a:r>
              <a:rPr lang="el-GR" sz="2200" b="1" dirty="0" err="1" smtClean="0">
                <a:solidFill>
                  <a:srgbClr val="0070C0"/>
                </a:solidFill>
              </a:rPr>
              <a:t>Σακελλαρίδου</a:t>
            </a:r>
            <a:r>
              <a:rPr lang="el-GR" sz="2200" b="1" dirty="0" smtClean="0">
                <a:solidFill>
                  <a:srgbClr val="0070C0"/>
                </a:solidFill>
              </a:rPr>
              <a:t>)</a:t>
            </a:r>
            <a:r>
              <a:rPr lang="el-GR" sz="2200" dirty="0">
                <a:solidFill>
                  <a:srgbClr val="0070C0"/>
                </a:solidFill>
              </a:rPr>
              <a:t/>
            </a:r>
            <a:br>
              <a:rPr lang="el-GR" sz="2200" dirty="0">
                <a:solidFill>
                  <a:srgbClr val="0070C0"/>
                </a:solidFill>
              </a:rPr>
            </a:br>
            <a:endParaRPr lang="el-GR" sz="2200" dirty="0">
              <a:solidFill>
                <a:srgbClr val="0070C0"/>
              </a:solidFill>
            </a:endParaRPr>
          </a:p>
        </p:txBody>
      </p:sp>
      <p:sp>
        <p:nvSpPr>
          <p:cNvPr id="3" name="Θέση περιεχομένου 2"/>
          <p:cNvSpPr>
            <a:spLocks noGrp="1"/>
          </p:cNvSpPr>
          <p:nvPr>
            <p:ph idx="1"/>
          </p:nvPr>
        </p:nvSpPr>
        <p:spPr>
          <a:xfrm>
            <a:off x="0" y="836712"/>
            <a:ext cx="9144000" cy="6021288"/>
          </a:xfrm>
        </p:spPr>
        <p:txBody>
          <a:bodyPr>
            <a:normAutofit fontScale="70000" lnSpcReduction="20000"/>
          </a:bodyPr>
          <a:lstStyle/>
          <a:p>
            <a:r>
              <a:rPr lang="el-GR" dirty="0" smtClean="0"/>
              <a:t>Ο </a:t>
            </a:r>
            <a:r>
              <a:rPr lang="en-US" dirty="0"/>
              <a:t>Barker </a:t>
            </a:r>
            <a:r>
              <a:rPr lang="el-GR" dirty="0"/>
              <a:t>πιστεύει στη θέληση για γνώση ως αλήθεια και όπως ο Φουκώ ανασκάπτει μια άλλη άγνωστη ζωή, αρνούμενος επίσημες ερμηνείες. Η σύγχρονη γλώσσα του </a:t>
            </a:r>
            <a:r>
              <a:rPr lang="en-US" dirty="0"/>
              <a:t>Barker </a:t>
            </a:r>
            <a:r>
              <a:rPr lang="el-GR" dirty="0"/>
              <a:t>είναι κατά βάση πιντερική: υπόθεση άγνοιας, η διερεύνηση στα σκοτεινά, η άρνηση οριστικών ερμηνειών, καθώς και η αναφορά του στην αναγνώριση των θεατών μέσω του ασυνείδητου.</a:t>
            </a:r>
          </a:p>
          <a:p>
            <a:r>
              <a:rPr lang="el-GR" dirty="0"/>
              <a:t>Αν κάποτε ο </a:t>
            </a:r>
            <a:r>
              <a:rPr lang="en-US" dirty="0"/>
              <a:t>Pinter</a:t>
            </a:r>
            <a:r>
              <a:rPr lang="el-GR" dirty="0"/>
              <a:t> είχε κατηγορηθεί για </a:t>
            </a:r>
            <a:r>
              <a:rPr lang="el-GR" dirty="0" err="1"/>
              <a:t>ακοινωνικός</a:t>
            </a:r>
            <a:r>
              <a:rPr lang="el-GR" dirty="0"/>
              <a:t> και απολιτικός από τους μαρξιστές κριτικούς σήμερα έχει βρεθεί βαθιά πολιτικός. Οι δύο συγγραφείς έχουν διαφορετικές αφετηρίες (υπαρξιακή και σοσιαλιστική) καταλήγουν σε κοινή αισθητική φόρμα και κοινές νοητικές μεθόδους. </a:t>
            </a:r>
            <a:r>
              <a:rPr lang="el-GR" b="1" dirty="0"/>
              <a:t>Και οι δύο ξεκινούν το έργο χωρίς πολιτικό σχολιασμό αλλά στην πορεία τον βρίσκουν.</a:t>
            </a:r>
          </a:p>
          <a:p>
            <a:r>
              <a:rPr lang="el-GR" dirty="0"/>
              <a:t>Ο </a:t>
            </a:r>
            <a:r>
              <a:rPr lang="en-US" dirty="0"/>
              <a:t>Barker</a:t>
            </a:r>
            <a:r>
              <a:rPr lang="el-GR" dirty="0"/>
              <a:t> υιοθετεί συνειδητά και συστηματικά μεταμοντέρνες απόψεις για την ιστορία και συγχρόνως συζητά σε θεωρητικό επίπεδο για τα νέα θέματα και την νέα αισθητική του σοσιαλιστικού θεάτρου: «</a:t>
            </a:r>
            <a:r>
              <a:rPr lang="el-GR" b="1" dirty="0"/>
              <a:t>ανακάλυψα ότι τα μόνα πράγματα που αξίζει να περιγράφει κανείς είναι αυτά που δεν συνέβησαν, ακριβώς όπως τα μόνο ιστορικά θεατρικά έργα που αξίζει να γράφει κανείς ασχολούνται με αυτά που δεν έχουν συμβεί</a:t>
            </a:r>
            <a:r>
              <a:rPr lang="el-GR" dirty="0"/>
              <a:t>». Αυτή η πρακτική είναι μεταμοντέρνα και συγχρόνως και ένα πολιτικά ευαίσθητο </a:t>
            </a:r>
            <a:r>
              <a:rPr lang="el-GR" dirty="0" smtClean="0"/>
              <a:t>θέατρο </a:t>
            </a:r>
            <a:r>
              <a:rPr lang="el-GR" dirty="0"/>
              <a:t>(</a:t>
            </a:r>
            <a:r>
              <a:rPr lang="en-US" dirty="0"/>
              <a:t>Jameson</a:t>
            </a:r>
            <a:r>
              <a:rPr lang="el-GR" dirty="0"/>
              <a:t>). Ο </a:t>
            </a:r>
            <a:r>
              <a:rPr lang="en-US" dirty="0" smtClean="0"/>
              <a:t>Jameson</a:t>
            </a:r>
            <a:r>
              <a:rPr lang="el-GR" dirty="0" smtClean="0"/>
              <a:t>, έτσι κι αλλιώς, </a:t>
            </a:r>
            <a:r>
              <a:rPr lang="el-GR" dirty="0"/>
              <a:t>ψάχνει έναν </a:t>
            </a:r>
            <a:r>
              <a:rPr lang="el-GR" b="1" dirty="0"/>
              <a:t>γνωστικό μηχανισμό </a:t>
            </a:r>
            <a:r>
              <a:rPr lang="el-GR" dirty="0"/>
              <a:t>που να πηγαίνει πέρα από τη σύλληψη των διαφωνούντων θραυσμάτων της Ιστορίας.</a:t>
            </a:r>
          </a:p>
          <a:p>
            <a:endParaRPr lang="el-GR" dirty="0"/>
          </a:p>
          <a:p>
            <a:endParaRPr lang="el-GR" dirty="0"/>
          </a:p>
        </p:txBody>
      </p:sp>
    </p:spTree>
    <p:extLst>
      <p:ext uri="{BB962C8B-B14F-4D97-AF65-F5344CB8AC3E}">
        <p14:creationId xmlns:p14="http://schemas.microsoft.com/office/powerpoint/2010/main" val="1466257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20688"/>
          </a:xfrm>
        </p:spPr>
        <p:txBody>
          <a:bodyPr>
            <a:normAutofit fontScale="90000"/>
          </a:bodyPr>
          <a:lstStyle/>
          <a:p>
            <a:r>
              <a:rPr lang="el-GR" sz="2800" b="1" dirty="0" smtClean="0">
                <a:solidFill>
                  <a:schemeClr val="accent3">
                    <a:lumMod val="50000"/>
                  </a:schemeClr>
                </a:solidFill>
              </a:rPr>
              <a:t>Από το πολιτικό θέατρο στις επιτελέσεις του πολιτικού </a:t>
            </a:r>
            <a:r>
              <a:rPr lang="el-GR" sz="2200" b="1" dirty="0" smtClean="0">
                <a:solidFill>
                  <a:schemeClr val="accent3">
                    <a:lumMod val="50000"/>
                  </a:schemeClr>
                </a:solidFill>
              </a:rPr>
              <a:t>(</a:t>
            </a:r>
            <a:r>
              <a:rPr lang="el-GR" sz="2200" b="1" dirty="0" err="1" smtClean="0">
                <a:solidFill>
                  <a:schemeClr val="accent3">
                    <a:lumMod val="50000"/>
                  </a:schemeClr>
                </a:solidFill>
              </a:rPr>
              <a:t>Χάγερ</a:t>
            </a:r>
            <a:r>
              <a:rPr lang="el-GR" sz="2200" b="1" dirty="0" smtClean="0">
                <a:solidFill>
                  <a:schemeClr val="accent3">
                    <a:lumMod val="50000"/>
                  </a:schemeClr>
                </a:solidFill>
              </a:rPr>
              <a:t>)</a:t>
            </a:r>
            <a:endParaRPr lang="el-GR" sz="2200" b="1" dirty="0">
              <a:solidFill>
                <a:schemeClr val="accent3">
                  <a:lumMod val="50000"/>
                </a:schemeClr>
              </a:solidFill>
            </a:endParaRPr>
          </a:p>
        </p:txBody>
      </p:sp>
      <p:sp>
        <p:nvSpPr>
          <p:cNvPr id="3" name="Θέση περιεχομένου 2"/>
          <p:cNvSpPr>
            <a:spLocks noGrp="1"/>
          </p:cNvSpPr>
          <p:nvPr>
            <p:ph idx="1"/>
          </p:nvPr>
        </p:nvSpPr>
        <p:spPr>
          <a:xfrm>
            <a:off x="0" y="620688"/>
            <a:ext cx="9144000" cy="6237312"/>
          </a:xfrm>
        </p:spPr>
        <p:txBody>
          <a:bodyPr>
            <a:normAutofit fontScale="62500" lnSpcReduction="20000"/>
          </a:bodyPr>
          <a:lstStyle/>
          <a:p>
            <a:r>
              <a:rPr lang="el-GR" dirty="0"/>
              <a:t>Η </a:t>
            </a:r>
            <a:r>
              <a:rPr lang="el-GR" b="1" dirty="0" err="1"/>
              <a:t>επιτελεστική</a:t>
            </a:r>
            <a:r>
              <a:rPr lang="el-GR" b="1" dirty="0"/>
              <a:t> αντίληψη της ιστορίας</a:t>
            </a:r>
            <a:r>
              <a:rPr lang="el-GR" dirty="0"/>
              <a:t> στηρίζεται στο θέση του </a:t>
            </a:r>
            <a:r>
              <a:rPr lang="en-US" dirty="0"/>
              <a:t>Benjamin </a:t>
            </a:r>
            <a:r>
              <a:rPr lang="el-GR" dirty="0"/>
              <a:t>για τον «χρόνο του τώρα». Η ιστορία είναι ένα αντικείμενος μιας κατασκευής της οποίας ο τόπος δεν είναι ομοιογενής και άδειος χρόνος, αλλά ο </a:t>
            </a:r>
            <a:r>
              <a:rPr lang="el-GR" b="1" dirty="0"/>
              <a:t>γεμάτος τώρα χρόνος</a:t>
            </a:r>
            <a:r>
              <a:rPr lang="el-GR" dirty="0"/>
              <a:t>.  Το ιστορικό υποκείμενο δρα σε αυτόν τον χρονικό τόπο. Ο χρόνος του είναι ιστορικός, μη αναστρέψιμος και αντιδιαστέλλεται με τον κυκλικό της παραγωγής και της καθημερινότητας και που  με τη σειρά του παράγεται από την καπιταλιστική οργάνωση της οικονομίας(</a:t>
            </a:r>
            <a:r>
              <a:rPr lang="en-US" dirty="0"/>
              <a:t>Guy </a:t>
            </a:r>
            <a:r>
              <a:rPr lang="en-US" dirty="0" err="1"/>
              <a:t>Debord</a:t>
            </a:r>
            <a:r>
              <a:rPr lang="el-GR" dirty="0"/>
              <a:t>).  Η αποξένωση της </a:t>
            </a:r>
            <a:r>
              <a:rPr lang="el-GR" dirty="0" err="1"/>
              <a:t>χρονικότητας</a:t>
            </a:r>
            <a:r>
              <a:rPr lang="el-GR" dirty="0"/>
              <a:t> της ιστορίας από την καθημερινή </a:t>
            </a:r>
            <a:r>
              <a:rPr lang="el-GR" dirty="0" err="1"/>
              <a:t>χρονικότητα</a:t>
            </a:r>
            <a:r>
              <a:rPr lang="el-GR" dirty="0"/>
              <a:t> είναι η αιτία που το ιστορικό υποκείμενο δεν αντιλαμβάνεται/ συνειδητοποιεί  «το τρέχον της Ιστορίας». Αυτή η κατάσταση εμποδίζει το άτομο να πραγματοποιήσει ένα διαλεκτικό άλμα προς τα περασμένα, κι αυτό το άλμα το Μαρξ το αντιλήφθηκε ως επανάσταση (</a:t>
            </a:r>
            <a:r>
              <a:rPr lang="en-US" dirty="0"/>
              <a:t>Benjamin</a:t>
            </a:r>
            <a:r>
              <a:rPr lang="el-GR" dirty="0" smtClean="0"/>
              <a:t>).</a:t>
            </a:r>
          </a:p>
          <a:p>
            <a:endParaRPr lang="el-GR" dirty="0" smtClean="0"/>
          </a:p>
          <a:p>
            <a:r>
              <a:rPr lang="en-US" dirty="0"/>
              <a:t>O </a:t>
            </a:r>
            <a:r>
              <a:rPr lang="en-US" dirty="0" err="1"/>
              <a:t>Goffman</a:t>
            </a:r>
            <a:r>
              <a:rPr lang="el-GR" dirty="0"/>
              <a:t>  λέει πως μια επιτέλεση έχει να κάνει με τους τρόπους με τους ποίους ένα υποκείμενο ενσαρκώνει  (συνειδητά ή όχι) κάποιους ρόλους παρουσία ενός είδους κοινού, που μπορεί να αντιλαμβάνεται το ρόλο του ως κοινό ή όχι. Αυτή είναι η βάση των </a:t>
            </a:r>
            <a:r>
              <a:rPr lang="el-GR" dirty="0" err="1"/>
              <a:t>επιτελεστικών</a:t>
            </a:r>
            <a:r>
              <a:rPr lang="el-GR" dirty="0"/>
              <a:t> σπουδών κοινωνικών ή θεατρικών</a:t>
            </a:r>
            <a:r>
              <a:rPr lang="el-GR" dirty="0" smtClean="0"/>
              <a:t>.</a:t>
            </a:r>
          </a:p>
          <a:p>
            <a:endParaRPr lang="el-GR" dirty="0"/>
          </a:p>
          <a:p>
            <a:r>
              <a:rPr lang="el-GR" dirty="0"/>
              <a:t>Ο </a:t>
            </a:r>
            <a:r>
              <a:rPr lang="en-US" dirty="0"/>
              <a:t>Carlson</a:t>
            </a:r>
            <a:r>
              <a:rPr lang="el-GR" dirty="0"/>
              <a:t> θα προσθέσει πως η επιτέλεση ως έννοια είναι ασταθής, δηλαδή ρευστή και πολυσήμαντη, κι αυτό σημαίνει πως είναι μάταιο να προσπαθούμε να καλύψουμε σε ένα σημαντικό πεδίο τις διαφορετικές χρήσεις του όρου επιτέλεση.</a:t>
            </a:r>
          </a:p>
          <a:p>
            <a:endParaRPr lang="el-GR" dirty="0" smtClean="0"/>
          </a:p>
          <a:p>
            <a:pPr marL="0" indent="0">
              <a:buNone/>
            </a:pPr>
            <a:r>
              <a:rPr lang="el-GR" dirty="0" smtClean="0"/>
              <a:t> </a:t>
            </a:r>
            <a:endParaRPr lang="el-GR" dirty="0"/>
          </a:p>
          <a:p>
            <a:pPr marL="0" indent="0">
              <a:buNone/>
            </a:pPr>
            <a:endParaRPr lang="el-GR" dirty="0"/>
          </a:p>
        </p:txBody>
      </p:sp>
    </p:spTree>
    <p:extLst>
      <p:ext uri="{BB962C8B-B14F-4D97-AF65-F5344CB8AC3E}">
        <p14:creationId xmlns:p14="http://schemas.microsoft.com/office/powerpoint/2010/main" val="4086723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620688"/>
          </a:xfrm>
        </p:spPr>
        <p:txBody>
          <a:bodyPr>
            <a:normAutofit/>
          </a:bodyPr>
          <a:lstStyle/>
          <a:p>
            <a:r>
              <a:rPr lang="el-GR" sz="2800" b="1" dirty="0" smtClean="0">
                <a:solidFill>
                  <a:schemeClr val="accent3">
                    <a:lumMod val="50000"/>
                  </a:schemeClr>
                </a:solidFill>
              </a:rPr>
              <a:t>Συνέχεια…</a:t>
            </a:r>
            <a:endParaRPr lang="el-GR" sz="2800" b="1" dirty="0">
              <a:solidFill>
                <a:schemeClr val="accent3">
                  <a:lumMod val="50000"/>
                </a:schemeClr>
              </a:solidFill>
            </a:endParaRPr>
          </a:p>
        </p:txBody>
      </p:sp>
      <p:sp>
        <p:nvSpPr>
          <p:cNvPr id="3" name="Θέση περιεχομένου 2"/>
          <p:cNvSpPr>
            <a:spLocks noGrp="1"/>
          </p:cNvSpPr>
          <p:nvPr>
            <p:ph idx="1"/>
          </p:nvPr>
        </p:nvSpPr>
        <p:spPr>
          <a:xfrm>
            <a:off x="107504" y="620688"/>
            <a:ext cx="8928992" cy="6237312"/>
          </a:xfrm>
        </p:spPr>
        <p:txBody>
          <a:bodyPr>
            <a:normAutofit fontScale="62500" lnSpcReduction="20000"/>
          </a:bodyPr>
          <a:lstStyle/>
          <a:p>
            <a:r>
              <a:rPr lang="el-GR" dirty="0" smtClean="0"/>
              <a:t>Η </a:t>
            </a:r>
            <a:r>
              <a:rPr lang="en-US" dirty="0"/>
              <a:t>Judith Butler</a:t>
            </a:r>
            <a:r>
              <a:rPr lang="el-GR" dirty="0"/>
              <a:t> υποστηρίζει πως «η πραγματικότητα του φύλου είναι </a:t>
            </a:r>
            <a:r>
              <a:rPr lang="el-GR" dirty="0" err="1"/>
              <a:t>επιτελεστική</a:t>
            </a:r>
            <a:r>
              <a:rPr lang="el-GR" dirty="0"/>
              <a:t>, στον βαθμό που μπορεί να υπάρχει μόνο όταν επιτελείται». «Οι </a:t>
            </a:r>
            <a:r>
              <a:rPr lang="el-GR" dirty="0" err="1"/>
              <a:t>έμφυλες</a:t>
            </a:r>
            <a:r>
              <a:rPr lang="el-GR" dirty="0"/>
              <a:t> ταυτότητες δηλαδή επιτελούνται μέσα από την επανάληψη συγκεκριμένων κοινωνικών πρακτικών οι οποίες συνιστούν την ταυτότητα που υποτίθεται ότι εκφράζουν ή αποκαλύπτουν». Η εσωτερίκευση λοιπόν κοινωνικών πρακτικών μέσω της επανάληψης ταυτόχρονα υποδεικνύει και δημιουργεί κοινωνικές ταυτότητες κατά συνέπεια, η επιτέλεση δεν είναι απαραίτητα μια θεατρική δραματουργία του ατόμου προς κάποιους άλλους, αλλά μια ενσώματα πρακτική που είναι συνεκτικό στοιχείο των ταυτοτήτων των ατόμων (αλλά και συλλογικοτήτων) που την τελούν. Αντίστοιχα και οι εθνικές ταυτότητες το εθνικό υποκείμενο δημιουργείται μέσω της απορρόφησης της εθνικής ιδεολογίας αλλά κυρίως μέσω της επιτέλεσης της στον δημόσιο χώρο</a:t>
            </a:r>
            <a:r>
              <a:rPr lang="el-GR" dirty="0" smtClean="0"/>
              <a:t>.</a:t>
            </a:r>
          </a:p>
          <a:p>
            <a:endParaRPr lang="el-GR" dirty="0"/>
          </a:p>
          <a:p>
            <a:r>
              <a:rPr lang="el-GR" dirty="0" smtClean="0"/>
              <a:t>Ο </a:t>
            </a:r>
            <a:r>
              <a:rPr lang="en-US" dirty="0" err="1"/>
              <a:t>Baz</a:t>
            </a:r>
            <a:r>
              <a:rPr lang="en-US" dirty="0"/>
              <a:t> Kershaw </a:t>
            </a:r>
            <a:r>
              <a:rPr lang="el-GR" dirty="0"/>
              <a:t>διερεύνησε τις </a:t>
            </a:r>
            <a:r>
              <a:rPr lang="el-GR" dirty="0" err="1"/>
              <a:t>επιτελεστικές</a:t>
            </a:r>
            <a:r>
              <a:rPr lang="el-GR" dirty="0"/>
              <a:t> προεκτάσεις του πολιτικού. Μελέτησε θεατρικές και κοινωνικές πρακτικές που επιτελούν πολιτικές δραματουργίες και εκτείνονται από το θέατρο της πολιτικής σκηνής, στο πολιτικό θέατρο και από το «εφαρμοσμένο θέατρο» (π.χ. του καταπιεσμένου, που χρησιμοποιεί δηλαδή θεατρικές πρακτικές και φόρμες για να βοηθήσει μη προνομιούχες ομάδες/ κοινότητες) στην θεατρικότητα των διαδηλώσεων και επιχείρησε να δείξει την αναγκαιότητα της αλλαγής παραδείγματος στο αντικείμενο και τις μεθοδολογίες των θεατρικών και </a:t>
            </a:r>
            <a:r>
              <a:rPr lang="el-GR" dirty="0" err="1"/>
              <a:t>επιτελεστικών</a:t>
            </a:r>
            <a:r>
              <a:rPr lang="el-GR" dirty="0"/>
              <a:t> σπουδών </a:t>
            </a:r>
            <a:r>
              <a:rPr lang="el-GR" b="1" dirty="0"/>
              <a:t>από το πολιτικό θέατρο στις επιτελέσεις του πολιτικού</a:t>
            </a:r>
            <a:r>
              <a:rPr lang="el-GR" dirty="0"/>
              <a:t>».</a:t>
            </a:r>
          </a:p>
          <a:p>
            <a:endParaRPr lang="el-GR" dirty="0"/>
          </a:p>
          <a:p>
            <a:endParaRPr lang="el-GR" dirty="0"/>
          </a:p>
        </p:txBody>
      </p:sp>
    </p:spTree>
    <p:extLst>
      <p:ext uri="{BB962C8B-B14F-4D97-AF65-F5344CB8AC3E}">
        <p14:creationId xmlns:p14="http://schemas.microsoft.com/office/powerpoint/2010/main" val="2022177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764704"/>
          </a:xfrm>
        </p:spPr>
        <p:txBody>
          <a:bodyPr>
            <a:normAutofit/>
          </a:bodyPr>
          <a:lstStyle/>
          <a:p>
            <a:r>
              <a:rPr lang="el-GR" sz="2800" b="1" dirty="0" smtClean="0">
                <a:solidFill>
                  <a:schemeClr val="accent3">
                    <a:lumMod val="50000"/>
                  </a:schemeClr>
                </a:solidFill>
              </a:rPr>
              <a:t>Συνέχεια…</a:t>
            </a:r>
            <a:endParaRPr lang="el-GR" sz="2800" b="1" dirty="0">
              <a:solidFill>
                <a:schemeClr val="accent3">
                  <a:lumMod val="50000"/>
                </a:schemeClr>
              </a:solidFill>
            </a:endParaRPr>
          </a:p>
        </p:txBody>
      </p:sp>
      <p:sp>
        <p:nvSpPr>
          <p:cNvPr id="3" name="Θέση περιεχομένου 2"/>
          <p:cNvSpPr>
            <a:spLocks noGrp="1"/>
          </p:cNvSpPr>
          <p:nvPr>
            <p:ph idx="1"/>
          </p:nvPr>
        </p:nvSpPr>
        <p:spPr>
          <a:xfrm>
            <a:off x="457200" y="980728"/>
            <a:ext cx="8229600" cy="5145435"/>
          </a:xfrm>
        </p:spPr>
        <p:txBody>
          <a:bodyPr>
            <a:normAutofit fontScale="70000" lnSpcReduction="20000"/>
          </a:bodyPr>
          <a:lstStyle/>
          <a:p>
            <a:r>
              <a:rPr lang="el-GR" dirty="0"/>
              <a:t>Θ</a:t>
            </a:r>
            <a:r>
              <a:rPr lang="el-GR" dirty="0" smtClean="0"/>
              <a:t>υμόμαστε </a:t>
            </a:r>
            <a:r>
              <a:rPr lang="el-GR" dirty="0"/>
              <a:t>ή και επιτελούμε την </a:t>
            </a:r>
            <a:r>
              <a:rPr lang="el-GR" dirty="0" smtClean="0"/>
              <a:t>ιστορία με διάφορους τρόπους </a:t>
            </a:r>
            <a:r>
              <a:rPr lang="el-GR" dirty="0"/>
              <a:t>σ’ ένα τώρα πάνω στο οποίο καταρρέουν παρελθοντικές και μελλοντικές πραγματώσεις συμβάντων</a:t>
            </a:r>
            <a:r>
              <a:rPr lang="el-GR" dirty="0" smtClean="0"/>
              <a:t>.</a:t>
            </a:r>
          </a:p>
          <a:p>
            <a:pPr marL="0" indent="0">
              <a:buNone/>
            </a:pPr>
            <a:endParaRPr lang="el-GR" dirty="0" smtClean="0"/>
          </a:p>
          <a:p>
            <a:r>
              <a:rPr lang="el-GR" dirty="0"/>
              <a:t>Η επιτέλεση </a:t>
            </a:r>
            <a:r>
              <a:rPr lang="el-GR" dirty="0" smtClean="0"/>
              <a:t>(ως </a:t>
            </a:r>
            <a:r>
              <a:rPr lang="el-GR" dirty="0"/>
              <a:t>έννοια και ως </a:t>
            </a:r>
            <a:r>
              <a:rPr lang="el-GR" dirty="0" smtClean="0"/>
              <a:t>πρακτική) </a:t>
            </a:r>
            <a:r>
              <a:rPr lang="el-GR" dirty="0"/>
              <a:t>εξίσου παροντική και παροδική </a:t>
            </a:r>
            <a:r>
              <a:rPr lang="el-GR" dirty="0" err="1"/>
              <a:t>ενδεχομενικότητα</a:t>
            </a:r>
            <a:r>
              <a:rPr lang="el-GR" dirty="0"/>
              <a:t> με την </a:t>
            </a:r>
            <a:r>
              <a:rPr lang="el-GR" dirty="0" smtClean="0"/>
              <a:t>ιστορία, μοιάζει να προσφέρει ένα </a:t>
            </a:r>
            <a:r>
              <a:rPr lang="el-GR" dirty="0"/>
              <a:t>χρήσιμο εργαλείο για την ανίχνευση και ανάλυση </a:t>
            </a:r>
            <a:r>
              <a:rPr lang="el-GR" dirty="0" smtClean="0"/>
              <a:t>των τρόπων </a:t>
            </a:r>
            <a:r>
              <a:rPr lang="el-GR" dirty="0"/>
              <a:t>με τους οποίους θυμόμαστε το παρελθόν ή αλλιώς αυτό το </a:t>
            </a:r>
            <a:r>
              <a:rPr lang="el-GR" i="1" dirty="0" smtClean="0"/>
              <a:t>άλλο </a:t>
            </a:r>
            <a:r>
              <a:rPr lang="el-GR" dirty="0" smtClean="0"/>
              <a:t>παρόν. Ο </a:t>
            </a:r>
            <a:r>
              <a:rPr lang="el-GR" dirty="0"/>
              <a:t>ιστορικός χρόνος </a:t>
            </a:r>
            <a:r>
              <a:rPr lang="el-GR" dirty="0" smtClean="0"/>
              <a:t>είναι, υπ’ αυτή την έννοια </a:t>
            </a:r>
            <a:r>
              <a:rPr lang="el-GR" dirty="0"/>
              <a:t>ένα </a:t>
            </a:r>
            <a:r>
              <a:rPr lang="el-GR" dirty="0" err="1"/>
              <a:t>επιτελεστικό</a:t>
            </a:r>
            <a:r>
              <a:rPr lang="el-GR" dirty="0"/>
              <a:t> έδαφος και η δουλειά του </a:t>
            </a:r>
            <a:r>
              <a:rPr lang="el-GR" dirty="0" smtClean="0"/>
              <a:t>ιστορικού […] </a:t>
            </a:r>
            <a:r>
              <a:rPr lang="el-GR" dirty="0"/>
              <a:t>είναι να τοποθετήσει σε αυτόν τον τόπο του </a:t>
            </a:r>
            <a:r>
              <a:rPr lang="el-GR" dirty="0" smtClean="0"/>
              <a:t>‘τώρα’ </a:t>
            </a:r>
            <a:r>
              <a:rPr lang="el-GR" dirty="0"/>
              <a:t>τις </a:t>
            </a:r>
            <a:r>
              <a:rPr lang="el-GR" dirty="0" err="1"/>
              <a:t>χρονικότητες</a:t>
            </a:r>
            <a:r>
              <a:rPr lang="el-GR" dirty="0"/>
              <a:t> της καθημερινότητας </a:t>
            </a:r>
            <a:r>
              <a:rPr lang="el-GR" dirty="0" smtClean="0"/>
              <a:t>-να </a:t>
            </a:r>
            <a:r>
              <a:rPr lang="el-GR" dirty="0"/>
              <a:t>προσπαθήσει να δημιουργήσει τον κρίκο μεταξύ του χρόνου της καθημερινότητας που είναι εποικισμένος από την κυκλικότητα της παραγωγικής διαδικασίας και του μη αναστρέψιμου χρόνου της ιστορίας. Και αυτή είναι μια άγνωστη επικράτεια που δεν μπορεί παρά να χαρτογραφείται κάθε φορά από την </a:t>
            </a:r>
            <a:r>
              <a:rPr lang="el-GR" dirty="0" smtClean="0"/>
              <a:t>αρχή - </a:t>
            </a:r>
            <a:r>
              <a:rPr lang="el-GR" dirty="0"/>
              <a:t>και κάθε φορά με ποδαρόδρομο.</a:t>
            </a:r>
          </a:p>
        </p:txBody>
      </p:sp>
    </p:spTree>
    <p:extLst>
      <p:ext uri="{BB962C8B-B14F-4D97-AF65-F5344CB8AC3E}">
        <p14:creationId xmlns:p14="http://schemas.microsoft.com/office/powerpoint/2010/main" val="2506118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476672"/>
          </a:xfrm>
        </p:spPr>
        <p:txBody>
          <a:bodyPr>
            <a:normAutofit fontScale="90000"/>
          </a:bodyPr>
          <a:lstStyle/>
          <a:p>
            <a:r>
              <a:rPr lang="el-GR" sz="3200" b="1" dirty="0" err="1" smtClean="0"/>
              <a:t>Μεταδομισμός</a:t>
            </a:r>
            <a:endParaRPr lang="el-GR" sz="3200" b="1" dirty="0"/>
          </a:p>
        </p:txBody>
      </p:sp>
      <p:sp>
        <p:nvSpPr>
          <p:cNvPr id="3" name="Θέση περιεχομένου 2"/>
          <p:cNvSpPr>
            <a:spLocks noGrp="1"/>
          </p:cNvSpPr>
          <p:nvPr>
            <p:ph idx="1"/>
          </p:nvPr>
        </p:nvSpPr>
        <p:spPr>
          <a:xfrm>
            <a:off x="107504" y="548680"/>
            <a:ext cx="8928992" cy="6309320"/>
          </a:xfrm>
        </p:spPr>
        <p:txBody>
          <a:bodyPr>
            <a:normAutofit fontScale="55000" lnSpcReduction="20000"/>
          </a:bodyPr>
          <a:lstStyle/>
          <a:p>
            <a:r>
              <a:rPr lang="el-GR" dirty="0"/>
              <a:t>Ο </a:t>
            </a:r>
            <a:r>
              <a:rPr lang="en-US" dirty="0" smtClean="0">
                <a:solidFill>
                  <a:srgbClr val="FF0000"/>
                </a:solidFill>
              </a:rPr>
              <a:t>Jacques</a:t>
            </a:r>
            <a:r>
              <a:rPr lang="en-US" dirty="0" smtClean="0"/>
              <a:t> </a:t>
            </a:r>
            <a:r>
              <a:rPr lang="en-US" dirty="0" smtClean="0">
                <a:solidFill>
                  <a:srgbClr val="FF0000"/>
                </a:solidFill>
              </a:rPr>
              <a:t>Derrida</a:t>
            </a:r>
            <a:r>
              <a:rPr lang="en-US" dirty="0" smtClean="0"/>
              <a:t> </a:t>
            </a:r>
            <a:r>
              <a:rPr lang="el-GR" dirty="0"/>
              <a:t>μιλά για </a:t>
            </a:r>
            <a:endParaRPr lang="el-GR" dirty="0" smtClean="0"/>
          </a:p>
          <a:p>
            <a:r>
              <a:rPr lang="el-GR" dirty="0" smtClean="0"/>
              <a:t>μια </a:t>
            </a:r>
            <a:r>
              <a:rPr lang="el-GR" b="1" dirty="0"/>
              <a:t>γλώσσα που διαμορφώνει την ίδια τη σκέψη </a:t>
            </a:r>
            <a:r>
              <a:rPr lang="el-GR" dirty="0"/>
              <a:t>και τη συνείδηση του ατόμου. Η γλώσσα προϋπάρχει κι όχι το ανάποδο. </a:t>
            </a:r>
            <a:endParaRPr lang="el-GR" dirty="0" smtClean="0"/>
          </a:p>
          <a:p>
            <a:r>
              <a:rPr lang="el-GR" dirty="0" smtClean="0"/>
              <a:t>Η </a:t>
            </a:r>
            <a:r>
              <a:rPr lang="el-GR" dirty="0"/>
              <a:t>γλώσσα δεν είναι άψυχο εργαλείο, αλλά είναι αυτή που </a:t>
            </a:r>
            <a:r>
              <a:rPr lang="el-GR" b="1" dirty="0"/>
              <a:t>κάνει δυνατή την ύπαρξη της συνείδησης.</a:t>
            </a:r>
            <a:r>
              <a:rPr lang="el-GR" dirty="0"/>
              <a:t> </a:t>
            </a:r>
            <a:endParaRPr lang="el-GR" dirty="0" smtClean="0"/>
          </a:p>
          <a:p>
            <a:r>
              <a:rPr lang="el-GR" dirty="0" smtClean="0"/>
              <a:t>Η </a:t>
            </a:r>
            <a:r>
              <a:rPr lang="el-GR" dirty="0"/>
              <a:t>γλώσσα κάνει το άτομο να δει τον κόσμο με έναν τρόπο. Αυτό σημαίνει πως </a:t>
            </a:r>
            <a:r>
              <a:rPr lang="el-GR" b="1" dirty="0" smtClean="0"/>
              <a:t>κάθε </a:t>
            </a:r>
            <a:r>
              <a:rPr lang="el-GR" b="1" dirty="0"/>
              <a:t>γλώσσα συντονίζει τους χρήστες της </a:t>
            </a:r>
            <a:r>
              <a:rPr lang="el-GR" dirty="0"/>
              <a:t>να έχουν μια συγκεκριμένη οπτική να βλέπουν τον κόσμο. </a:t>
            </a:r>
            <a:endParaRPr lang="el-GR" dirty="0" smtClean="0"/>
          </a:p>
          <a:p>
            <a:r>
              <a:rPr lang="el-GR" dirty="0" smtClean="0"/>
              <a:t>Επιπλέον υποστηρίζει ο </a:t>
            </a:r>
            <a:r>
              <a:rPr lang="en-US" dirty="0" smtClean="0"/>
              <a:t>Derrida</a:t>
            </a:r>
            <a:r>
              <a:rPr lang="el-GR" dirty="0" smtClean="0"/>
              <a:t> </a:t>
            </a:r>
            <a:r>
              <a:rPr lang="el-GR" dirty="0"/>
              <a:t>πως </a:t>
            </a:r>
            <a:r>
              <a:rPr lang="el-GR" b="1" dirty="0"/>
              <a:t>το νόημα δεν μπορεί να παρουσιαστεί ολοκληρωμένο </a:t>
            </a:r>
            <a:r>
              <a:rPr lang="el-GR" dirty="0"/>
              <a:t>αφού διαμορφώνεται ανάλογα με το </a:t>
            </a:r>
            <a:r>
              <a:rPr lang="el-GR" dirty="0" err="1"/>
              <a:t>ό,τι</a:t>
            </a:r>
            <a:r>
              <a:rPr lang="el-GR" dirty="0"/>
              <a:t> έχει προηγηθεί και διαφοροποιείται σε σχέση με το </a:t>
            </a:r>
            <a:r>
              <a:rPr lang="el-GR" dirty="0" err="1"/>
              <a:t>ό,τι</a:t>
            </a:r>
            <a:r>
              <a:rPr lang="el-GR" dirty="0"/>
              <a:t> μέλλεται να συμβεί. </a:t>
            </a:r>
            <a:endParaRPr lang="en-US" dirty="0" smtClean="0"/>
          </a:p>
          <a:p>
            <a:r>
              <a:rPr lang="el-GR" b="1" dirty="0"/>
              <a:t>Ο δομισμός </a:t>
            </a:r>
            <a:r>
              <a:rPr lang="el-GR" dirty="0"/>
              <a:t>προσπάθησε να περιγράψει γλωσσικές σχέσεις σε </a:t>
            </a:r>
            <a:r>
              <a:rPr lang="el-GR" b="1" dirty="0"/>
              <a:t>διπολικές σχέσεις </a:t>
            </a:r>
            <a:r>
              <a:rPr lang="el-GR" dirty="0"/>
              <a:t>–παραλληλισμούς αντιθέσεις αντιστροφές- </a:t>
            </a:r>
            <a:endParaRPr lang="el-GR" dirty="0" smtClean="0"/>
          </a:p>
          <a:p>
            <a:r>
              <a:rPr lang="el-GR" dirty="0" smtClean="0"/>
              <a:t>αλλά </a:t>
            </a:r>
            <a:r>
              <a:rPr lang="el-GR" dirty="0"/>
              <a:t>ο </a:t>
            </a:r>
            <a:r>
              <a:rPr lang="en-US" dirty="0" smtClean="0"/>
              <a:t>Derrida</a:t>
            </a:r>
            <a:r>
              <a:rPr lang="el-GR" dirty="0" smtClean="0"/>
              <a:t> </a:t>
            </a:r>
            <a:r>
              <a:rPr lang="el-GR" dirty="0"/>
              <a:t>επεσήμανε πως στην </a:t>
            </a:r>
            <a:r>
              <a:rPr lang="el-GR" b="1" dirty="0"/>
              <a:t>αντιπαράθεση των ζευγών</a:t>
            </a:r>
            <a:r>
              <a:rPr lang="el-GR" dirty="0"/>
              <a:t> πάντα </a:t>
            </a:r>
            <a:r>
              <a:rPr lang="el-GR" b="1" dirty="0"/>
              <a:t>ένα από τα δύο υπερισχύει </a:t>
            </a:r>
            <a:r>
              <a:rPr lang="el-GR" dirty="0"/>
              <a:t>και αυτό περνάει ανεπεξέργαστο μέσα μας. Στην αντιπαράθεση </a:t>
            </a:r>
            <a:r>
              <a:rPr lang="el-GR" dirty="0" smtClean="0"/>
              <a:t>π</a:t>
            </a:r>
            <a:r>
              <a:rPr lang="en-US" dirty="0" smtClean="0"/>
              <a:t>.</a:t>
            </a:r>
            <a:r>
              <a:rPr lang="el-GR" dirty="0" smtClean="0"/>
              <a:t>χ</a:t>
            </a:r>
            <a:r>
              <a:rPr lang="en-US" dirty="0" smtClean="0"/>
              <a:t>.</a:t>
            </a:r>
            <a:r>
              <a:rPr lang="el-GR" dirty="0" smtClean="0"/>
              <a:t> </a:t>
            </a:r>
            <a:r>
              <a:rPr lang="el-GR" dirty="0"/>
              <a:t>ά</a:t>
            </a:r>
            <a:r>
              <a:rPr lang="el-GR" dirty="0" smtClean="0"/>
              <a:t>ντρας</a:t>
            </a:r>
            <a:r>
              <a:rPr lang="en-US" dirty="0" smtClean="0"/>
              <a:t>-</a:t>
            </a:r>
            <a:r>
              <a:rPr lang="el-GR" dirty="0" smtClean="0"/>
              <a:t>γυναίκα </a:t>
            </a:r>
            <a:r>
              <a:rPr lang="el-GR" dirty="0"/>
              <a:t>στον δυτικό πολιτισμό ο άντρας υπερέχει. Αυτό σημαίνει πως </a:t>
            </a:r>
            <a:r>
              <a:rPr lang="el-GR" b="1" dirty="0"/>
              <a:t>η γλώσσα  είναι στοιχειωμένη </a:t>
            </a:r>
            <a:r>
              <a:rPr lang="el-GR" dirty="0"/>
              <a:t>καθώς είτε  καταπιέζει είτε αγνοεί. Σε κάθε διατύπωση ένα συμπλήρωμα έννοιας μένει πίσω και καθώς το επεξεργαζόμαστε αυτό που αντιλαμβανόμαστε είναι το ανεπαρκές της πρώτης μας διατύπωσης. Αυτή η κατάσταση μας σπρώχνει να κάνουμε τροποποιήσεις και αυτό μας βάζει σε έναν φαύλο κύκλο. Αυτή η αναλυτική διαδικασία έχει επικρατήσει να λέγεται </a:t>
            </a:r>
            <a:r>
              <a:rPr lang="el-GR" b="1" dirty="0"/>
              <a:t>αποδόμηση.</a:t>
            </a:r>
            <a:r>
              <a:rPr lang="el-GR" dirty="0"/>
              <a:t> </a:t>
            </a:r>
            <a:endParaRPr lang="en-US" dirty="0" smtClean="0"/>
          </a:p>
          <a:p>
            <a:r>
              <a:rPr lang="el-GR" dirty="0" smtClean="0"/>
              <a:t>Από </a:t>
            </a:r>
            <a:r>
              <a:rPr lang="el-GR" dirty="0"/>
              <a:t>τη μια πλευρά </a:t>
            </a:r>
            <a:r>
              <a:rPr lang="el-GR" b="1" dirty="0"/>
              <a:t>η αποδόμηση </a:t>
            </a:r>
            <a:r>
              <a:rPr lang="el-GR" dirty="0" smtClean="0"/>
              <a:t>αποκαλύπτει ταυτόχρονα (α) την </a:t>
            </a:r>
            <a:r>
              <a:rPr lang="el-GR" b="1" dirty="0"/>
              <a:t>ιδεολογική αστάθεια </a:t>
            </a:r>
            <a:r>
              <a:rPr lang="el-GR" dirty="0"/>
              <a:t>που </a:t>
            </a:r>
            <a:r>
              <a:rPr lang="el-GR" dirty="0" smtClean="0"/>
              <a:t>δομεί τη </a:t>
            </a:r>
            <a:r>
              <a:rPr lang="el-GR" dirty="0"/>
              <a:t>διατύπωση </a:t>
            </a:r>
            <a:r>
              <a:rPr lang="el-GR" dirty="0" smtClean="0"/>
              <a:t>και (β) το </a:t>
            </a:r>
            <a:r>
              <a:rPr lang="el-GR" dirty="0"/>
              <a:t>τι είναι </a:t>
            </a:r>
            <a:r>
              <a:rPr lang="el-GR" b="1" dirty="0"/>
              <a:t>προνομιούχο</a:t>
            </a:r>
            <a:r>
              <a:rPr lang="el-GR" dirty="0"/>
              <a:t> και τι όχι τι </a:t>
            </a:r>
            <a:r>
              <a:rPr lang="el-GR" b="1" dirty="0"/>
              <a:t>αγνοήθηκε</a:t>
            </a:r>
            <a:r>
              <a:rPr lang="el-GR" dirty="0"/>
              <a:t> και τι προωθήθηκε. Από την άλλη μας δείχνει πως </a:t>
            </a:r>
            <a:r>
              <a:rPr lang="el-GR" b="1" dirty="0"/>
              <a:t>δεν υπάρχει κλειστό </a:t>
            </a:r>
            <a:r>
              <a:rPr lang="el-GR" b="1" dirty="0" smtClean="0"/>
              <a:t>νόημα</a:t>
            </a:r>
            <a:r>
              <a:rPr lang="el-GR" dirty="0" smtClean="0"/>
              <a:t>, </a:t>
            </a:r>
            <a:r>
              <a:rPr lang="el-GR" dirty="0"/>
              <a:t>αφού κάθε διατύπωση επισύρει σειρά άλλων ερμηνειών συχνά τέτοιων που ο συγγραφέας δεν είχε καν σκεφτεί ή σκόπευε να υπονοήσει. </a:t>
            </a:r>
          </a:p>
        </p:txBody>
      </p:sp>
    </p:spTree>
    <p:extLst>
      <p:ext uri="{BB962C8B-B14F-4D97-AF65-F5344CB8AC3E}">
        <p14:creationId xmlns:p14="http://schemas.microsoft.com/office/powerpoint/2010/main" val="44688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548680"/>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n-US" sz="2800" b="1" dirty="0"/>
              <a:t>Erwin </a:t>
            </a:r>
            <a:r>
              <a:rPr lang="en-US" sz="2800" b="1" dirty="0" err="1"/>
              <a:t>Piscator</a:t>
            </a:r>
            <a:endParaRPr lang="el-GR" sz="2800" b="1" dirty="0"/>
          </a:p>
        </p:txBody>
      </p:sp>
      <p:sp>
        <p:nvSpPr>
          <p:cNvPr id="3" name="Θέση περιεχομένου 2"/>
          <p:cNvSpPr>
            <a:spLocks noGrp="1"/>
          </p:cNvSpPr>
          <p:nvPr>
            <p:ph idx="1"/>
          </p:nvPr>
        </p:nvSpPr>
        <p:spPr>
          <a:xfrm>
            <a:off x="0" y="548680"/>
            <a:ext cx="9144000" cy="6309320"/>
          </a:xfrm>
        </p:spPr>
        <p:txBody>
          <a:bodyPr>
            <a:normAutofit fontScale="77500" lnSpcReduction="20000"/>
          </a:bodyPr>
          <a:lstStyle/>
          <a:p>
            <a:r>
              <a:rPr lang="el-GR" dirty="0" smtClean="0">
                <a:solidFill>
                  <a:srgbClr val="FF0000"/>
                </a:solidFill>
              </a:rPr>
              <a:t>Βλέπει το θέατρο ως εργαλείο προπαγάνδας και εκπαίδευσης.</a:t>
            </a:r>
          </a:p>
          <a:p>
            <a:r>
              <a:rPr lang="el-GR" dirty="0" smtClean="0"/>
              <a:t>Ιδρύει μαζί με τον Χέρμαν </a:t>
            </a:r>
            <a:r>
              <a:rPr lang="el-GR" dirty="0" err="1" smtClean="0"/>
              <a:t>Σούλερ</a:t>
            </a:r>
            <a:r>
              <a:rPr lang="el-GR" dirty="0" smtClean="0"/>
              <a:t> το </a:t>
            </a:r>
            <a:r>
              <a:rPr lang="el-GR" b="1" dirty="0" smtClean="0"/>
              <a:t>Προλεταριακό Θέατρο </a:t>
            </a:r>
            <a:r>
              <a:rPr lang="el-GR" dirty="0" smtClean="0"/>
              <a:t>(1920). Ανεβάζει </a:t>
            </a:r>
            <a:r>
              <a:rPr lang="el-GR" dirty="0" err="1" smtClean="0"/>
              <a:t>Γκόρκι</a:t>
            </a:r>
            <a:r>
              <a:rPr lang="el-GR" dirty="0" smtClean="0"/>
              <a:t>, Ρολάν, Τολστόι).</a:t>
            </a:r>
          </a:p>
          <a:p>
            <a:r>
              <a:rPr lang="el-GR" dirty="0" smtClean="0"/>
              <a:t>Δουλεύει για την </a:t>
            </a:r>
            <a:r>
              <a:rPr lang="el-GR" b="1" dirty="0" smtClean="0"/>
              <a:t>Λαϊκή Σκηνή </a:t>
            </a:r>
            <a:r>
              <a:rPr lang="el-GR" dirty="0" smtClean="0"/>
              <a:t>από το 1924. Ανεβάζει έργα με χρήση της  νέας τεχνολογίας (κινηματογράφος). Το ύφος των έργων (Ντος </a:t>
            </a:r>
            <a:r>
              <a:rPr lang="el-GR" dirty="0" err="1" smtClean="0"/>
              <a:t>Πάσος</a:t>
            </a:r>
            <a:r>
              <a:rPr lang="el-GR" dirty="0" smtClean="0"/>
              <a:t>, </a:t>
            </a:r>
            <a:r>
              <a:rPr lang="el-GR" dirty="0" err="1" smtClean="0"/>
              <a:t>Τζόυς</a:t>
            </a:r>
            <a:r>
              <a:rPr lang="el-GR" dirty="0" smtClean="0"/>
              <a:t>) αφηγηματικό και επικό (όπως και ο Μπρεχτ). Πιο χαρακτηριστικό έργο της περιόδου Τα Λάβαρα (1924) του </a:t>
            </a:r>
            <a:r>
              <a:rPr lang="el-GR" dirty="0" err="1" smtClean="0"/>
              <a:t>Αλφόνς</a:t>
            </a:r>
            <a:r>
              <a:rPr lang="el-GR" dirty="0" smtClean="0"/>
              <a:t> </a:t>
            </a:r>
            <a:r>
              <a:rPr lang="el-GR" dirty="0" err="1" smtClean="0"/>
              <a:t>Πάκε</a:t>
            </a:r>
            <a:r>
              <a:rPr lang="el-GR" dirty="0"/>
              <a:t> </a:t>
            </a:r>
            <a:r>
              <a:rPr lang="el-GR" dirty="0" smtClean="0"/>
              <a:t>(δικαστική υπόθεση αναρχικών στο Σικάγο του 1880).</a:t>
            </a:r>
          </a:p>
          <a:p>
            <a:r>
              <a:rPr lang="el-GR" b="1" dirty="0" smtClean="0"/>
              <a:t>Πρώτο θέατρο ντοκουμέντο </a:t>
            </a:r>
            <a:r>
              <a:rPr lang="el-GR" i="1" dirty="0" smtClean="0"/>
              <a:t>Παρόλα αυτά </a:t>
            </a:r>
            <a:r>
              <a:rPr lang="el-GR" dirty="0" smtClean="0"/>
              <a:t>(1925), συλλογικό έργο που ανασκοπεί την ιστορία της Γερμανίας από την αρχή του πολέμου έως τη δολοφονία των </a:t>
            </a:r>
            <a:r>
              <a:rPr lang="el-GR" dirty="0" err="1" smtClean="0"/>
              <a:t>Λούξεμπουργκ</a:t>
            </a:r>
            <a:r>
              <a:rPr lang="el-GR" dirty="0" smtClean="0"/>
              <a:t> και </a:t>
            </a:r>
            <a:r>
              <a:rPr lang="el-GR" dirty="0" err="1" smtClean="0"/>
              <a:t>Λίμπνεχτ</a:t>
            </a:r>
            <a:r>
              <a:rPr lang="el-GR" dirty="0" smtClean="0"/>
              <a:t>, καθώς και την </a:t>
            </a:r>
            <a:r>
              <a:rPr lang="el-GR" i="1" dirty="0" smtClean="0"/>
              <a:t>Παλίρροια</a:t>
            </a:r>
            <a:r>
              <a:rPr lang="el-GR" dirty="0" smtClean="0"/>
              <a:t> (1926) με θέμα τη Ρώσικη Επανάσταση.</a:t>
            </a:r>
          </a:p>
          <a:p>
            <a:r>
              <a:rPr lang="el-GR" dirty="0" smtClean="0"/>
              <a:t>Δημιουργεί </a:t>
            </a:r>
            <a:r>
              <a:rPr lang="el-GR" b="1" dirty="0" smtClean="0"/>
              <a:t>το δικό του θέατρο </a:t>
            </a:r>
            <a:r>
              <a:rPr lang="el-GR" dirty="0" smtClean="0"/>
              <a:t>το 1926. Η χρήση της τεχνολογίας δεν είναι αυτοσκοπός αλλά γίνεται με σκοπό να υποστηριχθεί η δραματουργία. Την έλλειψη δραματουργίας έρχεται να καλύψει ο Μπρεχτ. </a:t>
            </a:r>
          </a:p>
        </p:txBody>
      </p:sp>
    </p:spTree>
    <p:extLst>
      <p:ext uri="{BB962C8B-B14F-4D97-AF65-F5344CB8AC3E}">
        <p14:creationId xmlns:p14="http://schemas.microsoft.com/office/powerpoint/2010/main" val="39817416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346050"/>
          </a:xfrm>
        </p:spPr>
        <p:txBody>
          <a:bodyPr>
            <a:no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620688"/>
            <a:ext cx="9144000" cy="6237312"/>
          </a:xfrm>
        </p:spPr>
        <p:txBody>
          <a:bodyPr>
            <a:normAutofit fontScale="70000" lnSpcReduction="20000"/>
          </a:bodyPr>
          <a:lstStyle/>
          <a:p>
            <a:r>
              <a:rPr lang="el-GR" dirty="0"/>
              <a:t>Ο </a:t>
            </a:r>
            <a:r>
              <a:rPr lang="en-US" dirty="0" smtClean="0">
                <a:solidFill>
                  <a:srgbClr val="FF0000"/>
                </a:solidFill>
              </a:rPr>
              <a:t>Roland Barthes</a:t>
            </a:r>
            <a:r>
              <a:rPr lang="en-US" dirty="0" smtClean="0"/>
              <a:t> </a:t>
            </a:r>
            <a:r>
              <a:rPr lang="el-GR" dirty="0"/>
              <a:t>υποστήριξε πως </a:t>
            </a:r>
            <a:r>
              <a:rPr lang="el-GR" b="1" dirty="0"/>
              <a:t>ο συγγραφέας </a:t>
            </a:r>
            <a:r>
              <a:rPr lang="el-GR" dirty="0"/>
              <a:t>δεν μπορεί να έχει καμιά περισσότερη ισχύ στο κείμενό του </a:t>
            </a:r>
            <a:r>
              <a:rPr lang="el-GR" dirty="0" smtClean="0"/>
              <a:t>από οποιονδήποτε άλλο αναγνώστη. </a:t>
            </a:r>
            <a:r>
              <a:rPr lang="el-GR" dirty="0"/>
              <a:t>Αφού οι αναγνώστες είναι με έναν τρόπο και συγγραφείς του κειμένου. Αυτό απελευθερώνει τον σκηνοθέτη να δουλέψει ελεύθερα πάνω στο κείμενο</a:t>
            </a:r>
            <a:r>
              <a:rPr lang="el-GR" dirty="0" smtClean="0"/>
              <a:t>.</a:t>
            </a:r>
            <a:endParaRPr lang="el-GR" dirty="0"/>
          </a:p>
          <a:p>
            <a:r>
              <a:rPr lang="el-GR" dirty="0" smtClean="0"/>
              <a:t>Ο </a:t>
            </a:r>
            <a:r>
              <a:rPr lang="el-GR" b="1" dirty="0" err="1"/>
              <a:t>μεταδομισμός</a:t>
            </a:r>
            <a:r>
              <a:rPr lang="el-GR" dirty="0"/>
              <a:t> δίνει ώθηση και στον </a:t>
            </a:r>
            <a:r>
              <a:rPr lang="el-GR" b="1" dirty="0"/>
              <a:t>φεμινισμό</a:t>
            </a:r>
            <a:r>
              <a:rPr lang="el-GR" dirty="0"/>
              <a:t> που  ακμάζει στη δεκαετία του 1980. </a:t>
            </a:r>
            <a:r>
              <a:rPr lang="el-GR" dirty="0" smtClean="0"/>
              <a:t>Μια </a:t>
            </a:r>
            <a:r>
              <a:rPr lang="el-GR" dirty="0"/>
              <a:t>ομάδα που </a:t>
            </a:r>
            <a:r>
              <a:rPr lang="el-GR" b="1" dirty="0"/>
              <a:t>ενώνεται με άλλες καταπιεσμένες </a:t>
            </a:r>
            <a:r>
              <a:rPr lang="el-GR" dirty="0"/>
              <a:t>ανδρών και γυναικών. Ο φεμινισμός κατέφυγε στις θεωρίες των </a:t>
            </a:r>
            <a:r>
              <a:rPr lang="el-GR" dirty="0" err="1"/>
              <a:t>μεταδομιστών</a:t>
            </a:r>
            <a:r>
              <a:rPr lang="el-GR" dirty="0"/>
              <a:t> και έδειξε πως επικράτησαν αξίες που πάνω του στηρίχτηκε ο μηχανισμός της γλώσσας και πως τελικά όλο αυτό μετατράπηκε σε κοινωνικές δομές που πριμοδότησαν τον </a:t>
            </a:r>
            <a:r>
              <a:rPr lang="el-GR" b="1" dirty="0"/>
              <a:t>λευκό άνδρα</a:t>
            </a:r>
            <a:r>
              <a:rPr lang="el-GR" dirty="0"/>
              <a:t>, ετερόφυλο και καπιταλιστή</a:t>
            </a:r>
            <a:r>
              <a:rPr lang="el-GR" dirty="0" smtClean="0"/>
              <a:t>.</a:t>
            </a:r>
            <a:endParaRPr lang="el-GR" dirty="0"/>
          </a:p>
          <a:p>
            <a:r>
              <a:rPr lang="el-GR" dirty="0"/>
              <a:t>Ο </a:t>
            </a:r>
            <a:r>
              <a:rPr lang="el-GR" dirty="0" err="1"/>
              <a:t>μεταδομισμός</a:t>
            </a:r>
            <a:r>
              <a:rPr lang="el-GR" dirty="0"/>
              <a:t> βοήθησε και στον </a:t>
            </a:r>
            <a:r>
              <a:rPr lang="el-GR" b="1" dirty="0"/>
              <a:t>νέο Ιστορικισμό</a:t>
            </a:r>
            <a:r>
              <a:rPr lang="el-GR" dirty="0"/>
              <a:t>: αυτοί είδαν </a:t>
            </a:r>
            <a:r>
              <a:rPr lang="el-GR" b="1" dirty="0"/>
              <a:t>το έργο σε σχέση με το πολιτιστικό πλαίσιο </a:t>
            </a:r>
            <a:r>
              <a:rPr lang="el-GR" dirty="0"/>
              <a:t>μέσα στο οποίο γράφτηκε, προκειμένου </a:t>
            </a:r>
            <a:r>
              <a:rPr lang="el-GR" b="1" dirty="0"/>
              <a:t>να αποκαλυφθούν αδήλωτες σχέσεις ισχύος</a:t>
            </a:r>
            <a:r>
              <a:rPr lang="el-GR" dirty="0"/>
              <a:t> μέσα από την ανάλυση αυτών των </a:t>
            </a:r>
            <a:r>
              <a:rPr lang="el-GR" b="1" dirty="0"/>
              <a:t>ομάδων ή των αξιών </a:t>
            </a:r>
            <a:r>
              <a:rPr lang="el-GR" dirty="0"/>
              <a:t>που είτε </a:t>
            </a:r>
            <a:r>
              <a:rPr lang="el-GR" b="1" dirty="0"/>
              <a:t>περιθωριοποιήθηκαν ή ισχυροποιήθηκαν</a:t>
            </a:r>
            <a:r>
              <a:rPr lang="el-GR" dirty="0"/>
              <a:t>. Πως ένα έργο δηλαδή απηχεί την «κυρίαρχη τάξη» και πως τη στηρίζει ή το αντίθετο αν το έργο φέρει έναν </a:t>
            </a:r>
            <a:r>
              <a:rPr lang="el-GR" dirty="0" err="1"/>
              <a:t>παραβατικό</a:t>
            </a:r>
            <a:r>
              <a:rPr lang="el-GR" dirty="0"/>
              <a:t> λόγο. </a:t>
            </a:r>
            <a:r>
              <a:rPr lang="el-GR" b="1" dirty="0"/>
              <a:t>Ο νέος </a:t>
            </a:r>
            <a:r>
              <a:rPr lang="el-GR" b="1" dirty="0" err="1"/>
              <a:t>Ιστορικιστής</a:t>
            </a:r>
            <a:r>
              <a:rPr lang="el-GR" b="1" dirty="0"/>
              <a:t> ψάχνει να βρει τι καταπιέστηκε ή τι προωθήθηκε </a:t>
            </a:r>
            <a:r>
              <a:rPr lang="el-GR" dirty="0"/>
              <a:t>από τον πολιτισμό όπως αντίστοιχα είχε δουλέψει ο Φρόυντ με το ατομικό υποσυνείδητο του συγγραφέα.</a:t>
            </a:r>
          </a:p>
          <a:p>
            <a:endParaRPr lang="el-GR" dirty="0"/>
          </a:p>
        </p:txBody>
      </p:sp>
    </p:spTree>
    <p:extLst>
      <p:ext uri="{BB962C8B-B14F-4D97-AF65-F5344CB8AC3E}">
        <p14:creationId xmlns:p14="http://schemas.microsoft.com/office/powerpoint/2010/main" val="2197617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60648"/>
            <a:ext cx="8229600" cy="504056"/>
          </a:xfrm>
        </p:spPr>
        <p:txBody>
          <a:bodyPr>
            <a:normAutofit fontScale="90000"/>
          </a:bodyPr>
          <a:lstStyle/>
          <a:p>
            <a:r>
              <a:rPr lang="el-GR" sz="3100" b="1" dirty="0"/>
              <a:t>Θεωρία της πρόσληψης</a:t>
            </a:r>
            <a:r>
              <a:rPr lang="el-GR" dirty="0"/>
              <a:t/>
            </a:r>
            <a:br>
              <a:rPr lang="el-GR" dirty="0"/>
            </a:br>
            <a:endParaRPr lang="el-GR" dirty="0"/>
          </a:p>
        </p:txBody>
      </p:sp>
      <p:sp>
        <p:nvSpPr>
          <p:cNvPr id="3" name="Θέση περιεχομένου 2"/>
          <p:cNvSpPr>
            <a:spLocks noGrp="1"/>
          </p:cNvSpPr>
          <p:nvPr>
            <p:ph idx="1"/>
          </p:nvPr>
        </p:nvSpPr>
        <p:spPr>
          <a:xfrm>
            <a:off x="0" y="404664"/>
            <a:ext cx="9144000" cy="6453336"/>
          </a:xfrm>
        </p:spPr>
        <p:txBody>
          <a:bodyPr>
            <a:normAutofit fontScale="70000" lnSpcReduction="20000"/>
          </a:bodyPr>
          <a:lstStyle/>
          <a:p>
            <a:r>
              <a:rPr lang="el-GR" dirty="0" smtClean="0"/>
              <a:t>Αρχικά </a:t>
            </a:r>
            <a:r>
              <a:rPr lang="el-GR" dirty="0"/>
              <a:t>οι ρώσοι φορμαλιστές που εντοπίζουν </a:t>
            </a:r>
            <a:r>
              <a:rPr lang="el-GR" b="1" dirty="0"/>
              <a:t>τις καλλιτεχνικές ιδιότητες του κειμένου</a:t>
            </a:r>
            <a:r>
              <a:rPr lang="el-GR" dirty="0"/>
              <a:t>.</a:t>
            </a:r>
          </a:p>
          <a:p>
            <a:r>
              <a:rPr lang="el-GR" b="1" dirty="0"/>
              <a:t>Το έργο τέχνης αυτόνομο σημείο που συναντιούνται το καλλιτεχνικό γεγονός και το αισθητικό γεγονός δηλαδή η έκφραση και η συσχέτιση του καλλιτεχνικού γεγονότος στη συνείδηση εκείνου που το αντιλαμβάνεται. Εντοπίζεται η διαλεκτική αντινομία μεταξύ της αυτόνομης και της επικοινωνιακής λειτουργίας της τέχνης</a:t>
            </a:r>
            <a:r>
              <a:rPr lang="el-GR" dirty="0"/>
              <a:t>.</a:t>
            </a:r>
          </a:p>
          <a:p>
            <a:r>
              <a:rPr lang="el-GR" dirty="0"/>
              <a:t>Στροφή στην </a:t>
            </a:r>
            <a:r>
              <a:rPr lang="el-GR" b="1" dirty="0"/>
              <a:t>αλληλεπίδραση του κειμένου με τους αποδέκτες</a:t>
            </a:r>
            <a:r>
              <a:rPr lang="el-GR" dirty="0"/>
              <a:t> του από το 1970. Ανάπτυξη των </a:t>
            </a:r>
            <a:r>
              <a:rPr lang="el-GR" b="1" dirty="0"/>
              <a:t>πολλαπλών επιπέδων πρόσληψης</a:t>
            </a:r>
            <a:r>
              <a:rPr lang="el-GR" dirty="0"/>
              <a:t>:</a:t>
            </a:r>
          </a:p>
          <a:p>
            <a:r>
              <a:rPr lang="el-GR" dirty="0"/>
              <a:t>Ο </a:t>
            </a:r>
            <a:r>
              <a:rPr lang="en-US" dirty="0" err="1"/>
              <a:t>Jauss</a:t>
            </a:r>
            <a:r>
              <a:rPr lang="en-US" dirty="0"/>
              <a:t> </a:t>
            </a:r>
            <a:r>
              <a:rPr lang="el-GR" dirty="0"/>
              <a:t> μιλά για την </a:t>
            </a:r>
            <a:r>
              <a:rPr lang="el-GR" b="1" dirty="0"/>
              <a:t>αλληλεπίδραση μεταξύ δημιουργημένου έργου και της προσλαμβάνουσας συνείδησης</a:t>
            </a:r>
            <a:r>
              <a:rPr lang="el-GR" dirty="0"/>
              <a:t>. Μιλά για το πώς διαβάζει ο πρώτος αναγνώστης το έργο και πως φτάνει στις επόμενες γενιές διατηρημένο, εμπλουτισμένο, τροποποιημένο από μια διαδοχική σειρά αντιλήψεων. Αυτά συμβαίνουν σε αντιστοιχία με τις ιστορικές, κοινωνικές και πολιτισμικές καταβολές του. Αυτός ο διάλογος έργου και παραλήπτη οριοθετείται από τον ορίζονται προσδοκιών, δηλαδή την αναμονή συγκεκριμένων αισθητικών εντυπώσεων κατά την ανάγνωση. </a:t>
            </a:r>
          </a:p>
          <a:p>
            <a:r>
              <a:rPr lang="el-GR" dirty="0"/>
              <a:t>Ο </a:t>
            </a:r>
            <a:r>
              <a:rPr lang="en-US" dirty="0" err="1"/>
              <a:t>Iser</a:t>
            </a:r>
            <a:r>
              <a:rPr lang="el-GR" dirty="0"/>
              <a:t> εισήγαγε τη </a:t>
            </a:r>
            <a:r>
              <a:rPr lang="el-GR" b="1" dirty="0"/>
              <a:t>θεωρία της αναγνωστικής ανταπόκρισης και μιλά για ένα προσλαμβάνον υποκείμενο που παράγει, δεν δέχεται απλά, το νόημα του έργου. Παράγει το νόημα μέσα από προβολές της δικής του συνείδησης. Το ερώτημα τώρα αλλάζει δεν είναι Τι λέει το κείμενο αλλά Πως διαβάζουμε το κείμενο</a:t>
            </a:r>
            <a:r>
              <a:rPr lang="el-GR" dirty="0"/>
              <a:t>.</a:t>
            </a:r>
          </a:p>
          <a:p>
            <a:endParaRPr lang="el-GR" dirty="0"/>
          </a:p>
        </p:txBody>
      </p:sp>
    </p:spTree>
    <p:extLst>
      <p:ext uri="{BB962C8B-B14F-4D97-AF65-F5344CB8AC3E}">
        <p14:creationId xmlns:p14="http://schemas.microsoft.com/office/powerpoint/2010/main" val="3717708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490066"/>
          </a:xfrm>
        </p:spPr>
        <p:txBody>
          <a:bodyPr>
            <a:normAutofit fontScale="90000"/>
          </a:bodyPr>
          <a:lstStyle/>
          <a:p>
            <a:r>
              <a:rPr lang="el-GR" sz="3200" b="1" dirty="0" smtClean="0"/>
              <a:t>Συνέχεια…</a:t>
            </a:r>
            <a:endParaRPr lang="el-GR" sz="3200" b="1" dirty="0"/>
          </a:p>
        </p:txBody>
      </p:sp>
      <p:sp>
        <p:nvSpPr>
          <p:cNvPr id="3" name="Θέση περιεχομένου 2"/>
          <p:cNvSpPr>
            <a:spLocks noGrp="1"/>
          </p:cNvSpPr>
          <p:nvPr>
            <p:ph idx="1"/>
          </p:nvPr>
        </p:nvSpPr>
        <p:spPr>
          <a:xfrm>
            <a:off x="107504" y="836712"/>
            <a:ext cx="8856984" cy="5904656"/>
          </a:xfrm>
        </p:spPr>
        <p:txBody>
          <a:bodyPr>
            <a:normAutofit fontScale="70000" lnSpcReduction="20000"/>
          </a:bodyPr>
          <a:lstStyle/>
          <a:p>
            <a:r>
              <a:rPr lang="el-GR" dirty="0"/>
              <a:t>Ο </a:t>
            </a:r>
            <a:r>
              <a:rPr lang="en-US" dirty="0" err="1"/>
              <a:t>Gadamer</a:t>
            </a:r>
            <a:r>
              <a:rPr lang="en-US" dirty="0"/>
              <a:t> </a:t>
            </a:r>
            <a:r>
              <a:rPr lang="el-GR" dirty="0"/>
              <a:t>ασχολείται με τα ερμηνευτικά σχήματα που εξετάζουν τον τρόπο με τον οποίο μια πολιτιστική ή διανοητική κατασκευή προσλαμβάνεται από τον αποδέκτη (αλήθεια και μέθοδος): σε αυτή τη συνθήκη το νόημα του λογοτεχνικού έργου υπερβαίνει τις προθέσεις του συγγραφέα. Το κείμενο περνώντας από το ένα πολιτισμικό πλαίσιο στο άλλο αποκτά νέες δυνατότητες, ερμηνείες…  Κάθε ερμηνεία εξαρτάται από την ιστορική σχετικότητα των κριτηρίων. Έτσι ένα έργο του παρελθόντος στοιχειοθετείται διττά: 1. Με έναν διάλογο παρόντος-παρελθόντος 2. Με έναν διάλογο του έργου με τη δική του ιστορία. Έτσι το παρόν γίνεται κατανοητό μέσο του παρελθόντος και το παρελθόν γίνεται αντιληπτό με την παρούσα δική μας οπτική γωνία. Η συνδετική ουσία παρελθόντος παρόντος μέλλοντος είναι η παράδοση. Η νοηματική ταυτότητα του έργου εξαρτάται από το είδος των ερωτημάτων που μπορούμε να του απευθύνουμε από τη δική μας ιστορική σκοπιά. Το κείμενο μπορεί έτσι να έχει Νέες Δυνατότητες. </a:t>
            </a:r>
          </a:p>
          <a:p>
            <a:r>
              <a:rPr lang="el-GR" dirty="0"/>
              <a:t>Η κριτική απόσταση εξασφαλίζεται από την αξιοποίηση του διαστήματος ανάμεσα στα χρονικά όρια από την αρχική δημιουργία μέχρι τη στιγμή της πρόσληψης του. Ο αναγνώστης προσεγγίζει το έργο έχοντας μετακινηθεί από τα όρια του δικού του πολιτισμικού και  κοινωνικού ορίζοντα.  Η κριτική απόσταση διευρύνει ή μεταβάλλει τον ορίζονται προσδοκιών.</a:t>
            </a:r>
          </a:p>
          <a:p>
            <a:endParaRPr lang="el-GR" dirty="0"/>
          </a:p>
        </p:txBody>
      </p:sp>
    </p:spTree>
    <p:extLst>
      <p:ext uri="{BB962C8B-B14F-4D97-AF65-F5344CB8AC3E}">
        <p14:creationId xmlns:p14="http://schemas.microsoft.com/office/powerpoint/2010/main" val="2080479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l-GR" b="1" i="1" dirty="0" smtClean="0"/>
              <a:t>Ζήτω, ζούμε</a:t>
            </a:r>
            <a:endParaRPr lang="el-GR" b="1" i="1" dirty="0"/>
          </a:p>
        </p:txBody>
      </p:sp>
      <p:pic>
        <p:nvPicPr>
          <p:cNvPr id="7" name="Θέση περιεχομένου 6"/>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252587" y="2276872"/>
            <a:ext cx="4340894" cy="3096344"/>
          </a:xfrm>
        </p:spPr>
      </p:pic>
      <p:pic>
        <p:nvPicPr>
          <p:cNvPr id="8" name="Θέση περιεχομένου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648200" y="2244376"/>
            <a:ext cx="4038600" cy="3237611"/>
          </a:xfrm>
        </p:spPr>
      </p:pic>
    </p:spTree>
    <p:extLst>
      <p:ext uri="{BB962C8B-B14F-4D97-AF65-F5344CB8AC3E}">
        <p14:creationId xmlns:p14="http://schemas.microsoft.com/office/powerpoint/2010/main" val="23568179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20688"/>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n-US" sz="2800" b="1" dirty="0" smtClean="0"/>
              <a:t>Berthold Brecht</a:t>
            </a:r>
            <a:r>
              <a:rPr lang="el-GR" sz="2800" b="1" dirty="0" smtClean="0"/>
              <a:t> </a:t>
            </a:r>
            <a:endParaRPr lang="el-GR" sz="2800" b="1" dirty="0"/>
          </a:p>
        </p:txBody>
      </p:sp>
      <p:sp>
        <p:nvSpPr>
          <p:cNvPr id="3" name="Θέση περιεχομένου 2"/>
          <p:cNvSpPr>
            <a:spLocks noGrp="1"/>
          </p:cNvSpPr>
          <p:nvPr>
            <p:ph idx="1"/>
          </p:nvPr>
        </p:nvSpPr>
        <p:spPr>
          <a:xfrm>
            <a:off x="0" y="620688"/>
            <a:ext cx="9144000" cy="6237312"/>
          </a:xfrm>
        </p:spPr>
        <p:txBody>
          <a:bodyPr>
            <a:normAutofit fontScale="70000" lnSpcReduction="20000"/>
          </a:bodyPr>
          <a:lstStyle/>
          <a:p>
            <a:r>
              <a:rPr lang="el-GR" dirty="0" smtClean="0">
                <a:solidFill>
                  <a:srgbClr val="FF0000"/>
                </a:solidFill>
              </a:rPr>
              <a:t>Δημιουργία ενός θεάτρου που θα βοηθήσει τον άνθρωπο να διαφεντεύει τον εαυτό του.</a:t>
            </a:r>
            <a:r>
              <a:rPr lang="en-US" dirty="0" smtClean="0">
                <a:solidFill>
                  <a:srgbClr val="FF0000"/>
                </a:solidFill>
              </a:rPr>
              <a:t> </a:t>
            </a:r>
            <a:r>
              <a:rPr lang="el-GR" dirty="0" smtClean="0">
                <a:solidFill>
                  <a:srgbClr val="FF0000"/>
                </a:solidFill>
              </a:rPr>
              <a:t>Τα ποιοτικά χαρακτηριστικά του ‘νέου ανθρώπου’ κτίζονται από τον δραματουργό με τη συνεργασία του θεατή</a:t>
            </a:r>
            <a:r>
              <a:rPr lang="el-GR" dirty="0" smtClean="0"/>
              <a:t>. </a:t>
            </a:r>
          </a:p>
          <a:p>
            <a:r>
              <a:rPr lang="el-GR" dirty="0"/>
              <a:t>Ο </a:t>
            </a:r>
            <a:r>
              <a:rPr lang="el-GR" dirty="0" err="1"/>
              <a:t>Μπρέχτ</a:t>
            </a:r>
            <a:r>
              <a:rPr lang="el-GR" dirty="0"/>
              <a:t> εγείρει την αξίωση ενός θεάτρου για την εποχή της επιστήμης κι έτσι έρχεται στο προσκήνιο η έννοια </a:t>
            </a:r>
            <a:r>
              <a:rPr lang="el-GR" b="1" dirty="0"/>
              <a:t>του </a:t>
            </a:r>
            <a:r>
              <a:rPr lang="el-GR" b="1" dirty="0" smtClean="0"/>
              <a:t>πειράματος</a:t>
            </a:r>
            <a:r>
              <a:rPr lang="el-GR" dirty="0" smtClean="0"/>
              <a:t>. Κατασκευασμένος χώρος που θα φαίνονται καθαρά οι όροι και οι νόμοι πάνω στους οποίους βασίζονται οι φυσικές διαδικασίες και εξαρτώνται η συμβίωση των ανθρώπων και η μεταξύ τους σχέσεις (κυριολεκτική διατύπωση αυτού που ο Σαίξπηρ έλεγε μεταφορικά).</a:t>
            </a:r>
          </a:p>
          <a:p>
            <a:r>
              <a:rPr lang="el-GR" b="1" dirty="0" smtClean="0"/>
              <a:t>Η μαρξιστική θεωρία </a:t>
            </a:r>
            <a:r>
              <a:rPr lang="el-GR" dirty="0" smtClean="0"/>
              <a:t>χρησιμοποιείται ως βάση εγκατάστασης του πειράματος και όχι ως προπαγάνδα (</a:t>
            </a:r>
            <a:r>
              <a:rPr lang="en-US" dirty="0" smtClean="0"/>
              <a:t>Erika Fischer-</a:t>
            </a:r>
            <a:r>
              <a:rPr lang="en-US" dirty="0" err="1" smtClean="0"/>
              <a:t>Lichte</a:t>
            </a:r>
            <a:r>
              <a:rPr lang="en-US" dirty="0" smtClean="0"/>
              <a:t>)</a:t>
            </a:r>
            <a:r>
              <a:rPr lang="el-GR" dirty="0" smtClean="0"/>
              <a:t>.</a:t>
            </a:r>
          </a:p>
          <a:p>
            <a:pPr lvl="0"/>
            <a:r>
              <a:rPr lang="el-GR" b="1" dirty="0" smtClean="0">
                <a:solidFill>
                  <a:prstClr val="black"/>
                </a:solidFill>
              </a:rPr>
              <a:t>Ο </a:t>
            </a:r>
            <a:r>
              <a:rPr lang="el-GR" b="1" dirty="0">
                <a:solidFill>
                  <a:prstClr val="black"/>
                </a:solidFill>
              </a:rPr>
              <a:t>δραματικός μύθος (</a:t>
            </a:r>
            <a:r>
              <a:rPr lang="en-US" b="1" dirty="0">
                <a:solidFill>
                  <a:prstClr val="black"/>
                </a:solidFill>
              </a:rPr>
              <a:t>FABEL</a:t>
            </a:r>
            <a:r>
              <a:rPr lang="el-GR" b="1" dirty="0">
                <a:solidFill>
                  <a:prstClr val="black"/>
                </a:solidFill>
              </a:rPr>
              <a:t>) </a:t>
            </a:r>
            <a:r>
              <a:rPr lang="el-GR" dirty="0">
                <a:solidFill>
                  <a:prstClr val="black"/>
                </a:solidFill>
              </a:rPr>
              <a:t>αποτελεί το επίκεντρο της αφηγηματικής διαδικασίας.</a:t>
            </a:r>
          </a:p>
          <a:p>
            <a:pPr lvl="0"/>
            <a:r>
              <a:rPr lang="el-GR" b="1" dirty="0">
                <a:solidFill>
                  <a:prstClr val="black"/>
                </a:solidFill>
              </a:rPr>
              <a:t>Η τεχνική της αποξένωσης, αποστασιοποίησης (</a:t>
            </a:r>
            <a:r>
              <a:rPr lang="en-US" b="1" dirty="0">
                <a:solidFill>
                  <a:prstClr val="black"/>
                </a:solidFill>
              </a:rPr>
              <a:t>VERFREMDUNG EFFEKT) </a:t>
            </a:r>
            <a:r>
              <a:rPr lang="el-GR" dirty="0">
                <a:solidFill>
                  <a:prstClr val="black"/>
                </a:solidFill>
              </a:rPr>
              <a:t>τεχνική παρουσίασης του μύθου που διασφαλίζει την απόσταση του θεατή και του ηθοποιού από τα δρώμενα, ενδυναμώνει την αποσπασματικότητα της έκθεσης  των καταστάσεων και με τον τρόπο αυτό υποστηρίζει την διαλεκτική τους παρουσίαση και πρόσληψη</a:t>
            </a:r>
            <a:r>
              <a:rPr lang="el-GR" dirty="0" smtClean="0">
                <a:solidFill>
                  <a:prstClr val="black"/>
                </a:solidFill>
              </a:rPr>
              <a:t>.</a:t>
            </a:r>
            <a:endParaRPr lang="en-US" dirty="0" smtClean="0">
              <a:solidFill>
                <a:prstClr val="black"/>
              </a:solidFill>
            </a:endParaRPr>
          </a:p>
          <a:p>
            <a:pPr lvl="0"/>
            <a:r>
              <a:rPr lang="el-GR" b="1" dirty="0" smtClean="0">
                <a:solidFill>
                  <a:prstClr val="black"/>
                </a:solidFill>
              </a:rPr>
              <a:t>Το</a:t>
            </a:r>
            <a:r>
              <a:rPr lang="en-US" b="1" dirty="0" smtClean="0">
                <a:solidFill>
                  <a:prstClr val="black"/>
                </a:solidFill>
              </a:rPr>
              <a:t> </a:t>
            </a:r>
            <a:r>
              <a:rPr lang="en-US" b="1" dirty="0" err="1" smtClean="0">
                <a:solidFill>
                  <a:prstClr val="black"/>
                </a:solidFill>
              </a:rPr>
              <a:t>Gestus</a:t>
            </a:r>
            <a:r>
              <a:rPr lang="el-GR" b="1" dirty="0" smtClean="0">
                <a:solidFill>
                  <a:prstClr val="black"/>
                </a:solidFill>
              </a:rPr>
              <a:t> </a:t>
            </a:r>
            <a:r>
              <a:rPr lang="el-GR" dirty="0" smtClean="0">
                <a:solidFill>
                  <a:prstClr val="black"/>
                </a:solidFill>
              </a:rPr>
              <a:t>είναι το σύνολο των στοιχείων που αποδίδουν τη βασική στάση και συμπεριφορά του κάθε δραματικού προσώπου</a:t>
            </a:r>
            <a:r>
              <a:rPr lang="el-GR" b="1" dirty="0" smtClean="0">
                <a:solidFill>
                  <a:prstClr val="black"/>
                </a:solidFill>
              </a:rPr>
              <a:t>.</a:t>
            </a:r>
            <a:endParaRPr lang="el-GR" b="1" dirty="0">
              <a:solidFill>
                <a:prstClr val="black"/>
              </a:solidFill>
            </a:endParaRPr>
          </a:p>
          <a:p>
            <a:endParaRPr lang="el-GR" dirty="0" smtClean="0"/>
          </a:p>
        </p:txBody>
      </p:sp>
    </p:spTree>
    <p:extLst>
      <p:ext uri="{BB962C8B-B14F-4D97-AF65-F5344CB8AC3E}">
        <p14:creationId xmlns:p14="http://schemas.microsoft.com/office/powerpoint/2010/main" val="10052041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980728"/>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l-GR" sz="2800" b="1" dirty="0" smtClean="0"/>
              <a:t>Το </a:t>
            </a:r>
            <a:r>
              <a:rPr lang="el-GR" sz="2800" b="1" dirty="0" err="1" smtClean="0"/>
              <a:t>μπρεχτικό</a:t>
            </a:r>
            <a:r>
              <a:rPr lang="el-GR" sz="2800" b="1" dirty="0" smtClean="0"/>
              <a:t> θέατρο και τα αδιέξοδά του</a:t>
            </a:r>
            <a:endParaRPr lang="el-GR" sz="2800" b="1" dirty="0"/>
          </a:p>
        </p:txBody>
      </p:sp>
      <p:sp>
        <p:nvSpPr>
          <p:cNvPr id="3" name="Θέση περιεχομένου 2"/>
          <p:cNvSpPr>
            <a:spLocks noGrp="1"/>
          </p:cNvSpPr>
          <p:nvPr>
            <p:ph idx="1"/>
          </p:nvPr>
        </p:nvSpPr>
        <p:spPr>
          <a:xfrm>
            <a:off x="0" y="980728"/>
            <a:ext cx="9144000" cy="5877272"/>
          </a:xfrm>
        </p:spPr>
        <p:style>
          <a:lnRef idx="1">
            <a:schemeClr val="accent6"/>
          </a:lnRef>
          <a:fillRef idx="2">
            <a:schemeClr val="accent6"/>
          </a:fillRef>
          <a:effectRef idx="1">
            <a:schemeClr val="accent6"/>
          </a:effectRef>
          <a:fontRef idx="minor">
            <a:schemeClr val="dk1"/>
          </a:fontRef>
        </p:style>
        <p:txBody>
          <a:bodyPr>
            <a:normAutofit fontScale="62500" lnSpcReduction="20000"/>
          </a:bodyPr>
          <a:lstStyle/>
          <a:p>
            <a:endParaRPr lang="el-GR" dirty="0" smtClean="0"/>
          </a:p>
          <a:p>
            <a:r>
              <a:rPr lang="el-GR" dirty="0" smtClean="0">
                <a:solidFill>
                  <a:srgbClr val="FF0000"/>
                </a:solidFill>
              </a:rPr>
              <a:t>Πρόκειται για μια αντίληψη που </a:t>
            </a:r>
            <a:r>
              <a:rPr lang="el-GR" b="1" dirty="0" smtClean="0">
                <a:solidFill>
                  <a:srgbClr val="FF0000"/>
                </a:solidFill>
              </a:rPr>
              <a:t>δεν λαμβάνει υπόψη ότι η έννοια του πολιτικού διαμορφώνεται και διαφοροποιείται ιστορικά</a:t>
            </a:r>
            <a:r>
              <a:rPr lang="el-GR" dirty="0" smtClean="0">
                <a:solidFill>
                  <a:srgbClr val="FF0000"/>
                </a:solidFill>
              </a:rPr>
              <a:t>.</a:t>
            </a:r>
          </a:p>
          <a:p>
            <a:r>
              <a:rPr lang="el-GR" dirty="0" smtClean="0"/>
              <a:t>Το </a:t>
            </a:r>
            <a:r>
              <a:rPr lang="el-GR" dirty="0" err="1" smtClean="0"/>
              <a:t>μπρεχτικό</a:t>
            </a:r>
            <a:r>
              <a:rPr lang="el-GR" dirty="0" smtClean="0"/>
              <a:t> θέατρο αναπτύχθηκε μέσα σε συγκεκριμένες ιστορικές συντεταγμένες (αγώνας για την καθολική επικράτηση της ψήφου, ταξικές συγκρούσεις, άνοδος του ναζισμού).</a:t>
            </a:r>
          </a:p>
          <a:p>
            <a:r>
              <a:rPr lang="el-GR" b="1" dirty="0" smtClean="0"/>
              <a:t>Επεδίωκε να καταδείξει το ιδεολογικό υπόβαθρο της αληθοφάνειας του ρεαλισμού</a:t>
            </a:r>
            <a:r>
              <a:rPr lang="en-US" b="1" dirty="0" smtClean="0"/>
              <a:t> (</a:t>
            </a:r>
            <a:r>
              <a:rPr lang="el-GR" b="1" dirty="0" smtClean="0"/>
              <a:t>στόχος ήταν η αστική τάξη) </a:t>
            </a:r>
            <a:r>
              <a:rPr lang="el-GR" dirty="0" smtClean="0"/>
              <a:t>και ασχολήθηκε με ζητήματα που άπτονταν άμεσα της κοινωνικής τάξης, της οικονομίας, των μορφών διακυβέρνησης και της ιστορίας. </a:t>
            </a:r>
          </a:p>
          <a:p>
            <a:r>
              <a:rPr lang="el-GR" dirty="0"/>
              <a:t>Οι σοσιαλιστές συγγραφείς και μετά τον πόλεμο έβρισκαν στην </a:t>
            </a:r>
            <a:r>
              <a:rPr lang="el-GR" b="1" dirty="0"/>
              <a:t>ιστορία</a:t>
            </a:r>
            <a:r>
              <a:rPr lang="el-GR" dirty="0"/>
              <a:t> ένα χρήσιμο μέσον για την ανάλυση και την κατανόησή της λειτουργίας της σημερινής κοινωνίας με τη </a:t>
            </a:r>
            <a:r>
              <a:rPr lang="el-GR" b="1" dirty="0"/>
              <a:t>μορφή της παραβολής </a:t>
            </a:r>
            <a:r>
              <a:rPr lang="el-GR" dirty="0"/>
              <a:t>(</a:t>
            </a:r>
            <a:r>
              <a:rPr lang="el-GR" dirty="0" err="1"/>
              <a:t>Μπρέχτ</a:t>
            </a:r>
            <a:r>
              <a:rPr lang="el-GR" dirty="0"/>
              <a:t>, </a:t>
            </a:r>
            <a:r>
              <a:rPr lang="el-GR" dirty="0" err="1"/>
              <a:t>Μπόντ</a:t>
            </a:r>
            <a:r>
              <a:rPr lang="el-GR" dirty="0"/>
              <a:t>) ή του </a:t>
            </a:r>
            <a:r>
              <a:rPr lang="el-GR" b="1" dirty="0"/>
              <a:t>ιστορικού ντοκουμέντου </a:t>
            </a:r>
            <a:r>
              <a:rPr lang="el-GR" dirty="0"/>
              <a:t>(</a:t>
            </a:r>
            <a:r>
              <a:rPr lang="el-GR" dirty="0" err="1"/>
              <a:t>Έντγκαρ</a:t>
            </a:r>
            <a:r>
              <a:rPr lang="el-GR" dirty="0" smtClean="0"/>
              <a:t>).</a:t>
            </a:r>
            <a:endParaRPr lang="el-GR" dirty="0"/>
          </a:p>
          <a:p>
            <a:r>
              <a:rPr lang="el-GR" dirty="0" smtClean="0"/>
              <a:t>Σήμερα ωστόσο βλέπουμε πως </a:t>
            </a:r>
            <a:r>
              <a:rPr lang="el-GR" b="1" dirty="0" smtClean="0"/>
              <a:t>δεν είναι μόνο η κοινωνική πραγματικότητα που έχει πολιτικές διαστάσεις </a:t>
            </a:r>
            <a:r>
              <a:rPr lang="el-GR" dirty="0" smtClean="0"/>
              <a:t>αλλά και τα </a:t>
            </a:r>
            <a:r>
              <a:rPr lang="el-GR" b="1" dirty="0" smtClean="0"/>
              <a:t>πολιτισμικά μέσα αναπαράστασης</a:t>
            </a:r>
            <a:r>
              <a:rPr lang="el-GR" dirty="0" smtClean="0"/>
              <a:t>, όπως </a:t>
            </a:r>
            <a:r>
              <a:rPr lang="el-GR" b="1" dirty="0" smtClean="0"/>
              <a:t>η γλώσσα </a:t>
            </a:r>
            <a:r>
              <a:rPr lang="el-GR" dirty="0" smtClean="0"/>
              <a:t>και </a:t>
            </a:r>
            <a:r>
              <a:rPr lang="el-GR" b="1" dirty="0" smtClean="0"/>
              <a:t>η λογοτεχνία</a:t>
            </a:r>
            <a:r>
              <a:rPr lang="el-GR" dirty="0" smtClean="0"/>
              <a:t>, τα οποία </a:t>
            </a:r>
            <a:r>
              <a:rPr lang="el-GR" b="1" dirty="0" smtClean="0"/>
              <a:t>κατασκευάζουν νοήματα που κάνουν τον κόσμο κατανοητό και </a:t>
            </a:r>
            <a:r>
              <a:rPr lang="el-GR" b="1" dirty="0" err="1" smtClean="0"/>
              <a:t>προσβάσιμο</a:t>
            </a:r>
            <a:r>
              <a:rPr lang="el-GR" dirty="0" smtClean="0"/>
              <a:t>. </a:t>
            </a:r>
            <a:r>
              <a:rPr lang="el-GR" dirty="0" smtClean="0">
                <a:solidFill>
                  <a:srgbClr val="FF0000"/>
                </a:solidFill>
              </a:rPr>
              <a:t>Η ανατροπή αρχών και αξιών που έχουν συνδεθεί με τη συντηρητική χρήση τους, είναι από μόνη της </a:t>
            </a:r>
            <a:r>
              <a:rPr lang="el-GR" b="1" dirty="0" smtClean="0">
                <a:solidFill>
                  <a:srgbClr val="FF0000"/>
                </a:solidFill>
              </a:rPr>
              <a:t>πολιτική πράξη </a:t>
            </a:r>
            <a:r>
              <a:rPr lang="el-GR" dirty="0" smtClean="0">
                <a:solidFill>
                  <a:srgbClr val="FF0000"/>
                </a:solidFill>
              </a:rPr>
              <a:t>και είναι αυτό που κάνουν πολλοί σύγχρονοι συγγραφείς όπως ο </a:t>
            </a:r>
            <a:r>
              <a:rPr lang="el-GR" dirty="0" err="1" smtClean="0">
                <a:solidFill>
                  <a:srgbClr val="FF0000"/>
                </a:solidFill>
              </a:rPr>
              <a:t>Μπέκετ</a:t>
            </a:r>
            <a:r>
              <a:rPr lang="el-GR" dirty="0" smtClean="0">
                <a:solidFill>
                  <a:srgbClr val="FF0000"/>
                </a:solidFill>
              </a:rPr>
              <a:t> (</a:t>
            </a:r>
            <a:r>
              <a:rPr lang="el-GR" dirty="0" err="1" smtClean="0">
                <a:solidFill>
                  <a:srgbClr val="FF0000"/>
                </a:solidFill>
              </a:rPr>
              <a:t>Μάρω</a:t>
            </a:r>
            <a:r>
              <a:rPr lang="el-GR" dirty="0" smtClean="0">
                <a:solidFill>
                  <a:srgbClr val="FF0000"/>
                </a:solidFill>
              </a:rPr>
              <a:t> Γερμανού).</a:t>
            </a:r>
          </a:p>
          <a:p>
            <a:endParaRPr lang="el-GR" dirty="0"/>
          </a:p>
        </p:txBody>
      </p:sp>
    </p:spTree>
    <p:extLst>
      <p:ext uri="{BB962C8B-B14F-4D97-AF65-F5344CB8AC3E}">
        <p14:creationId xmlns:p14="http://schemas.microsoft.com/office/powerpoint/2010/main" val="2383419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620688"/>
          </a:xfrm>
        </p:spPr>
        <p:txBody>
          <a:bodyPr>
            <a:normAutofit/>
          </a:bodyPr>
          <a:lstStyle/>
          <a:p>
            <a:r>
              <a:rPr lang="el-GR" sz="3200" b="1" dirty="0" smtClean="0">
                <a:solidFill>
                  <a:srgbClr val="0070C0"/>
                </a:solidFill>
              </a:rPr>
              <a:t>Το πολιτικό δράμα στην Βρετανία </a:t>
            </a:r>
            <a:r>
              <a:rPr lang="en-US" sz="2200" b="1" dirty="0">
                <a:solidFill>
                  <a:srgbClr val="0070C0"/>
                </a:solidFill>
              </a:rPr>
              <a:t>(</a:t>
            </a:r>
            <a:r>
              <a:rPr lang="el-GR" sz="2200" b="1" dirty="0" err="1">
                <a:solidFill>
                  <a:srgbClr val="0070C0"/>
                </a:solidFill>
              </a:rPr>
              <a:t>Σακελλαρίδου</a:t>
            </a:r>
            <a:r>
              <a:rPr lang="el-GR" sz="2200" b="1" dirty="0">
                <a:solidFill>
                  <a:srgbClr val="0070C0"/>
                </a:solidFill>
              </a:rPr>
              <a:t>)</a:t>
            </a:r>
          </a:p>
        </p:txBody>
      </p:sp>
      <p:sp>
        <p:nvSpPr>
          <p:cNvPr id="3" name="Θέση περιεχομένου 2"/>
          <p:cNvSpPr>
            <a:spLocks noGrp="1"/>
          </p:cNvSpPr>
          <p:nvPr>
            <p:ph idx="1"/>
          </p:nvPr>
        </p:nvSpPr>
        <p:spPr>
          <a:xfrm>
            <a:off x="0" y="620688"/>
            <a:ext cx="9144000" cy="6237312"/>
          </a:xfrm>
        </p:spPr>
        <p:txBody>
          <a:bodyPr>
            <a:normAutofit fontScale="55000" lnSpcReduction="20000"/>
          </a:bodyPr>
          <a:lstStyle/>
          <a:p>
            <a:r>
              <a:rPr lang="el-GR" dirty="0"/>
              <a:t>Οι βρετανοί σοσιαλιστές </a:t>
            </a:r>
            <a:r>
              <a:rPr lang="el-GR" dirty="0" smtClean="0"/>
              <a:t>στις αρχές </a:t>
            </a:r>
            <a:r>
              <a:rPr lang="el-GR" dirty="0"/>
              <a:t>του 1990 δεν έχουν </a:t>
            </a:r>
            <a:r>
              <a:rPr lang="el-GR" dirty="0" smtClean="0"/>
              <a:t>αποκωδικοποιήσει </a:t>
            </a:r>
            <a:r>
              <a:rPr lang="el-GR" dirty="0"/>
              <a:t>το φαινόμενο του </a:t>
            </a:r>
            <a:r>
              <a:rPr lang="el-GR" dirty="0" err="1"/>
              <a:t>θατσερισμού</a:t>
            </a:r>
            <a:r>
              <a:rPr lang="el-GR" dirty="0"/>
              <a:t>, λέει ένας εξ αυτών ο </a:t>
            </a:r>
            <a:r>
              <a:rPr lang="en-US" dirty="0"/>
              <a:t>David Edgar</a:t>
            </a:r>
            <a:r>
              <a:rPr lang="el-GR" dirty="0"/>
              <a:t>. Στα ήδη παλιότερα προβλήματα (διάσπαση ανάμεσα στην καλλιτεχνική και πολιτική πρωτοπορία, αφομοίωση της περιθωριακής και εναλλακτικής κουλτούρας από το κυρίαρχο ρεύμα, αποτυχία της δημιουργίας ενός νέου θεατρικού κοινού της αριστεράς, εμφάνιση νέας νοοτροπίας ατομικισμού και αταξικού τυχοδιωκτισμού στη </a:t>
            </a:r>
            <a:r>
              <a:rPr lang="el-GR" dirty="0" err="1"/>
              <a:t>θατσερική</a:t>
            </a:r>
            <a:r>
              <a:rPr lang="el-GR" dirty="0"/>
              <a:t> Βρετανία) προστίθεται και το νέο της κατάρρευσης του ανατολικού μπλοκ. </a:t>
            </a:r>
            <a:endParaRPr lang="en-US" dirty="0" smtClean="0">
              <a:solidFill>
                <a:schemeClr val="accent1"/>
              </a:solidFill>
            </a:endParaRPr>
          </a:p>
          <a:p>
            <a:r>
              <a:rPr lang="el-GR" dirty="0"/>
              <a:t>Υπάρχει </a:t>
            </a:r>
            <a:r>
              <a:rPr lang="el-GR" b="1" dirty="0"/>
              <a:t>κρίση ταυτότητας στο βρετανικό θέατρο </a:t>
            </a:r>
            <a:r>
              <a:rPr lang="el-GR" dirty="0"/>
              <a:t>που σχετίζεται με τη </a:t>
            </a:r>
            <a:r>
              <a:rPr lang="el-GR" b="1" dirty="0" err="1"/>
              <a:t>θατσερική</a:t>
            </a:r>
            <a:r>
              <a:rPr lang="el-GR" b="1" dirty="0"/>
              <a:t> Βρετανία</a:t>
            </a:r>
            <a:r>
              <a:rPr lang="el-GR" dirty="0"/>
              <a:t>. Το </a:t>
            </a:r>
            <a:r>
              <a:rPr lang="el-GR" dirty="0" err="1"/>
              <a:t>οπτοκεντρικό</a:t>
            </a:r>
            <a:r>
              <a:rPr lang="el-GR" dirty="0"/>
              <a:t> προκρίνεται του κειμενοκεντρικού θεάτρου, αν και αναρωτιούνται κατά πόσο ένα </a:t>
            </a:r>
            <a:r>
              <a:rPr lang="el-GR" dirty="0" err="1"/>
              <a:t>οπτοκεντρικό</a:t>
            </a:r>
            <a:r>
              <a:rPr lang="el-GR" dirty="0"/>
              <a:t> θέατρο μπορεί να γίνει ουσιαστικός φορέας ενός πολιτικού μηνύματος. Ναι μεν απασχολεί τους καλλιτέχνες του σοσιαλιστικού θεάτρου η φόρμα όμως εκεί που δίδεται περισσότερη βάση είναι η </a:t>
            </a:r>
            <a:r>
              <a:rPr lang="el-GR" b="1" dirty="0"/>
              <a:t>ανάγκη ριζικής αναθεώρησης στο περιεχόμενο</a:t>
            </a:r>
            <a:r>
              <a:rPr lang="el-GR" dirty="0"/>
              <a:t>. </a:t>
            </a:r>
          </a:p>
          <a:p>
            <a:r>
              <a:rPr lang="el-GR" dirty="0"/>
              <a:t>Τρεις θέσεις πρώην σοσιαλιστικών δραματουργών διακρίνονται:</a:t>
            </a:r>
          </a:p>
          <a:p>
            <a:r>
              <a:rPr lang="el-GR" dirty="0"/>
              <a:t>(α) </a:t>
            </a:r>
            <a:r>
              <a:rPr lang="el-GR" b="1" dirty="0"/>
              <a:t>αυτοί που θεωρούν πρώτα τον εαυτό τους καλλιτέχνη όπως ο </a:t>
            </a:r>
            <a:r>
              <a:rPr lang="en-US" b="1" dirty="0"/>
              <a:t>Edward Barker</a:t>
            </a:r>
            <a:r>
              <a:rPr lang="el-GR" b="1" dirty="0"/>
              <a:t>. </a:t>
            </a:r>
          </a:p>
          <a:p>
            <a:r>
              <a:rPr lang="el-GR" dirty="0"/>
              <a:t>(β) αυτοί που βάζουν μπροστά την </a:t>
            </a:r>
            <a:r>
              <a:rPr lang="el-GR" b="1" dirty="0"/>
              <a:t>μαχητική μαρξιστική τους ιδεολογία </a:t>
            </a:r>
            <a:r>
              <a:rPr lang="el-GR" dirty="0"/>
              <a:t>όπως ο </a:t>
            </a:r>
            <a:r>
              <a:rPr lang="en-US" dirty="0"/>
              <a:t>David Edgar</a:t>
            </a:r>
            <a:endParaRPr lang="el-GR" dirty="0"/>
          </a:p>
          <a:p>
            <a:r>
              <a:rPr lang="el-GR" dirty="0"/>
              <a:t>(γ) αυτοί που κρατούν </a:t>
            </a:r>
            <a:r>
              <a:rPr lang="el-GR" b="1" dirty="0"/>
              <a:t>μια εύθραυστη ισορροπία ανάμεσα στα δύο</a:t>
            </a:r>
            <a:r>
              <a:rPr lang="el-GR" dirty="0"/>
              <a:t>, όπως ο </a:t>
            </a:r>
            <a:r>
              <a:rPr lang="en-US" dirty="0"/>
              <a:t>Edward Bond</a:t>
            </a:r>
            <a:r>
              <a:rPr lang="el-GR" dirty="0"/>
              <a:t>. </a:t>
            </a:r>
          </a:p>
          <a:p>
            <a:r>
              <a:rPr lang="el-GR" dirty="0"/>
              <a:t>Οι </a:t>
            </a:r>
            <a:r>
              <a:rPr lang="en-US" dirty="0"/>
              <a:t>Barker</a:t>
            </a:r>
            <a:r>
              <a:rPr lang="el-GR" dirty="0"/>
              <a:t> και </a:t>
            </a:r>
            <a:r>
              <a:rPr lang="en-US" dirty="0"/>
              <a:t>Edgar</a:t>
            </a:r>
            <a:r>
              <a:rPr lang="el-GR" dirty="0"/>
              <a:t> διαφέρουν σε τρία σημεία:</a:t>
            </a:r>
          </a:p>
          <a:p>
            <a:r>
              <a:rPr lang="el-GR" dirty="0"/>
              <a:t>(α) στη </a:t>
            </a:r>
            <a:r>
              <a:rPr lang="el-GR" b="1" dirty="0"/>
              <a:t>σχέση </a:t>
            </a:r>
            <a:r>
              <a:rPr lang="el-GR" dirty="0"/>
              <a:t>που αναπτύσσουν </a:t>
            </a:r>
            <a:r>
              <a:rPr lang="el-GR" b="1" dirty="0"/>
              <a:t>με το ακροατήριο</a:t>
            </a:r>
            <a:r>
              <a:rPr lang="el-GR" dirty="0"/>
              <a:t>, (β) </a:t>
            </a:r>
            <a:r>
              <a:rPr lang="el-GR" b="1" dirty="0"/>
              <a:t>στο θέμα του σοσιαλισμού </a:t>
            </a:r>
            <a:r>
              <a:rPr lang="el-GR" dirty="0"/>
              <a:t>ως υποχρεωτικής ή μη κινητήριας δύναμης στη τέχνη τους, που είναι ουσιαστικά ζήτημα </a:t>
            </a:r>
            <a:r>
              <a:rPr lang="el-GR" b="1" dirty="0"/>
              <a:t>περιεχομένου</a:t>
            </a:r>
            <a:r>
              <a:rPr lang="el-GR" dirty="0"/>
              <a:t>, και (γ) στη </a:t>
            </a:r>
            <a:r>
              <a:rPr lang="el-GR" b="1" dirty="0"/>
              <a:t>μέθοδο προσέγγισης</a:t>
            </a:r>
            <a:r>
              <a:rPr lang="el-GR" dirty="0"/>
              <a:t> που ουσιαστικά αφορά στην </a:t>
            </a:r>
            <a:r>
              <a:rPr lang="el-GR" b="1" dirty="0"/>
              <a:t>αισθητική φόρμα. </a:t>
            </a:r>
          </a:p>
          <a:p>
            <a:endParaRPr lang="el-GR" dirty="0"/>
          </a:p>
        </p:txBody>
      </p:sp>
    </p:spTree>
    <p:extLst>
      <p:ext uri="{BB962C8B-B14F-4D97-AF65-F5344CB8AC3E}">
        <p14:creationId xmlns:p14="http://schemas.microsoft.com/office/powerpoint/2010/main" val="3097578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504056"/>
          </a:xfrm>
        </p:spPr>
        <p:txBody>
          <a:bodyPr>
            <a:noAutofit/>
          </a:bodyPr>
          <a:lstStyle/>
          <a:p>
            <a:r>
              <a:rPr lang="el-GR" sz="2800" b="1" dirty="0">
                <a:solidFill>
                  <a:srgbClr val="0070C0"/>
                </a:solidFill>
              </a:rPr>
              <a:t>(α) Η σχέση με το ακροατήριο</a:t>
            </a:r>
            <a:r>
              <a:rPr lang="el-GR" sz="2800" dirty="0"/>
              <a:t/>
            </a:r>
            <a:br>
              <a:rPr lang="el-GR" sz="2800" dirty="0"/>
            </a:br>
            <a:endParaRPr lang="el-GR" sz="2800" dirty="0"/>
          </a:p>
        </p:txBody>
      </p:sp>
      <p:sp>
        <p:nvSpPr>
          <p:cNvPr id="3" name="Θέση περιεχομένου 2"/>
          <p:cNvSpPr>
            <a:spLocks noGrp="1"/>
          </p:cNvSpPr>
          <p:nvPr>
            <p:ph idx="1"/>
          </p:nvPr>
        </p:nvSpPr>
        <p:spPr>
          <a:xfrm>
            <a:off x="0" y="620688"/>
            <a:ext cx="9036496" cy="6237312"/>
          </a:xfrm>
        </p:spPr>
        <p:txBody>
          <a:bodyPr>
            <a:normAutofit fontScale="70000" lnSpcReduction="20000"/>
          </a:bodyPr>
          <a:lstStyle/>
          <a:p>
            <a:r>
              <a:rPr lang="el-GR" dirty="0" smtClean="0"/>
              <a:t>Το </a:t>
            </a:r>
            <a:r>
              <a:rPr lang="el-GR" dirty="0"/>
              <a:t>πολιτικό θέατρο των δεκαετιών 1960 και 1970 πέτυχε γιατί οι φόρμες που χρησιμοποιήθηκαν δούλεψαν πάνω στη </a:t>
            </a:r>
            <a:r>
              <a:rPr lang="el-GR" b="1" dirty="0"/>
              <a:t>συλλογικότητα της θεατρικής τέχνης</a:t>
            </a:r>
            <a:r>
              <a:rPr lang="el-GR" dirty="0"/>
              <a:t>, η οποία βοήθησε και την </a:t>
            </a:r>
            <a:r>
              <a:rPr lang="el-GR" b="1" dirty="0"/>
              <a:t>πολιτική προπαγάνδα</a:t>
            </a:r>
            <a:r>
              <a:rPr lang="el-GR" dirty="0"/>
              <a:t>. Τώρα όμως </a:t>
            </a:r>
            <a:r>
              <a:rPr lang="el-GR" b="1" dirty="0"/>
              <a:t>οι φόρμες εκφυλίστηκαν</a:t>
            </a:r>
            <a:r>
              <a:rPr lang="el-GR" dirty="0"/>
              <a:t>. Τώρα το γνήσιο λαϊκό θέαμα έχει γίνει ένα επιφανειακό μιούζικαλ και η σάτιρα κινείται ανάμεσα στην καταδίκη, τη γελοιοποίηση και τον θρίαμβο του κακού</a:t>
            </a:r>
            <a:r>
              <a:rPr lang="el-GR" dirty="0" smtClean="0"/>
              <a:t>.</a:t>
            </a:r>
            <a:r>
              <a:rPr lang="el-GR" dirty="0"/>
              <a:t> Η συλλογική φύση του θεάτρου </a:t>
            </a:r>
            <a:r>
              <a:rPr lang="el-GR" dirty="0" smtClean="0"/>
              <a:t>διαποτίστηκε από </a:t>
            </a:r>
            <a:r>
              <a:rPr lang="el-GR" dirty="0"/>
              <a:t>τα </a:t>
            </a:r>
            <a:r>
              <a:rPr lang="el-GR" dirty="0" err="1"/>
              <a:t>θατσερικά</a:t>
            </a:r>
            <a:r>
              <a:rPr lang="el-GR" dirty="0"/>
              <a:t> ιδεώδη της </a:t>
            </a:r>
            <a:r>
              <a:rPr lang="el-GR" dirty="0" err="1" smtClean="0"/>
              <a:t>ιδιωτικότητας</a:t>
            </a:r>
            <a:r>
              <a:rPr lang="el-GR" dirty="0" smtClean="0"/>
              <a:t> </a:t>
            </a:r>
            <a:r>
              <a:rPr lang="el-GR" dirty="0"/>
              <a:t>και του ατομικισμού, αξίες που διαστρέβλωσαν όλα τα επίπεδα της θεατρικής επικοινωνίας, από την αντίδραση των θεάτρων έως τη σχέση συγγραφέα και κοινού, και το περιεχόμενο των ίδιων των </a:t>
            </a:r>
            <a:r>
              <a:rPr lang="el-GR" dirty="0" smtClean="0"/>
              <a:t>έργων.</a:t>
            </a:r>
            <a:endParaRPr lang="en-US" dirty="0" smtClean="0"/>
          </a:p>
          <a:p>
            <a:r>
              <a:rPr lang="el-GR" dirty="0"/>
              <a:t>Απάντηση δίνει ο </a:t>
            </a:r>
            <a:r>
              <a:rPr lang="en-US" dirty="0"/>
              <a:t>Barker</a:t>
            </a:r>
            <a:r>
              <a:rPr lang="el-GR" dirty="0"/>
              <a:t> με το να κατηγορεί αριστερά και δεξιά για </a:t>
            </a:r>
            <a:r>
              <a:rPr lang="el-GR" b="1" dirty="0"/>
              <a:t>λαϊκίστικες τάσεις</a:t>
            </a:r>
            <a:r>
              <a:rPr lang="el-GR" dirty="0"/>
              <a:t>. Ως ελιτιστής ενώνει τη φωνή του με αυτή του μέντορά του </a:t>
            </a:r>
            <a:r>
              <a:rPr lang="en-US" dirty="0" err="1"/>
              <a:t>Adorno</a:t>
            </a:r>
            <a:r>
              <a:rPr lang="el-GR" dirty="0"/>
              <a:t> στην </a:t>
            </a:r>
            <a:r>
              <a:rPr lang="el-GR" b="1" dirty="0"/>
              <a:t>καταδίκη της κουλτούρας του κιτς</a:t>
            </a:r>
            <a:r>
              <a:rPr lang="el-GR" dirty="0"/>
              <a:t>, το «θέατρο του μασάζ» όπως το αποκαλεί (1997:34). Το ίδιο </a:t>
            </a:r>
            <a:r>
              <a:rPr lang="el-GR" b="1" dirty="0" err="1"/>
              <a:t>στοχοποιεί</a:t>
            </a:r>
            <a:r>
              <a:rPr lang="el-GR" b="1" dirty="0"/>
              <a:t> και το εμπορευματοποιημένο θέατρο</a:t>
            </a:r>
            <a:r>
              <a:rPr lang="el-GR" dirty="0"/>
              <a:t>. Έχει κατηγορηθεί από τους ιδεολόγους της αριστεράς επειδή έχει αποστασιοποιηθεί από τον κανόνα της συλλογικής ριζοσπαστικής δραστηριότητας. </a:t>
            </a:r>
            <a:r>
              <a:rPr lang="el-GR" b="1" dirty="0"/>
              <a:t>Το «θέατρο της καταστροφής» που υπηρετεί είναι ένα θέατρο για λίγους</a:t>
            </a:r>
            <a:r>
              <a:rPr lang="el-GR" dirty="0"/>
              <a:t>. </a:t>
            </a:r>
          </a:p>
          <a:p>
            <a:r>
              <a:rPr lang="el-GR" dirty="0"/>
              <a:t>Από την αντίθετη πορεία </a:t>
            </a:r>
            <a:r>
              <a:rPr lang="el-GR" b="1" dirty="0"/>
              <a:t>το «καρναβαλικό θέατρο» </a:t>
            </a:r>
            <a:r>
              <a:rPr lang="el-GR" dirty="0"/>
              <a:t>του </a:t>
            </a:r>
            <a:r>
              <a:rPr lang="en-US" dirty="0"/>
              <a:t>Edgar</a:t>
            </a:r>
            <a:r>
              <a:rPr lang="el-GR" dirty="0"/>
              <a:t> αφορά μεν το </a:t>
            </a:r>
            <a:r>
              <a:rPr lang="el-GR" b="1" dirty="0"/>
              <a:t>ευρύ κοινό </a:t>
            </a:r>
            <a:r>
              <a:rPr lang="el-GR" dirty="0"/>
              <a:t>αλλά διατρέχει τον κίνδυνο να χάσει την αίσθηση του καλλιτεχνικού ελέγχου αφού το κοινό του είναι </a:t>
            </a:r>
            <a:r>
              <a:rPr lang="el-GR" b="1" dirty="0"/>
              <a:t>ο όχλος του καρναβαλιού</a:t>
            </a:r>
            <a:r>
              <a:rPr lang="el-GR" dirty="0"/>
              <a:t>. </a:t>
            </a:r>
            <a:endParaRPr lang="el-GR" dirty="0" smtClean="0"/>
          </a:p>
        </p:txBody>
      </p:sp>
    </p:spTree>
    <p:extLst>
      <p:ext uri="{BB962C8B-B14F-4D97-AF65-F5344CB8AC3E}">
        <p14:creationId xmlns:p14="http://schemas.microsoft.com/office/powerpoint/2010/main" val="271298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476672"/>
          </a:xfrm>
        </p:spPr>
        <p:txBody>
          <a:bodyPr>
            <a:noAutofit/>
          </a:bodyPr>
          <a:lstStyle/>
          <a:p>
            <a:r>
              <a:rPr lang="el-GR" sz="2800" b="1" dirty="0" smtClean="0">
                <a:solidFill>
                  <a:srgbClr val="0070C0"/>
                </a:solidFill>
              </a:rPr>
              <a:t>Συνέχεια…</a:t>
            </a:r>
            <a:endParaRPr lang="el-GR" sz="2800" b="1" dirty="0">
              <a:solidFill>
                <a:srgbClr val="0070C0"/>
              </a:solidFill>
            </a:endParaRPr>
          </a:p>
        </p:txBody>
      </p:sp>
      <p:sp>
        <p:nvSpPr>
          <p:cNvPr id="3" name="Θέση περιεχομένου 2"/>
          <p:cNvSpPr>
            <a:spLocks noGrp="1"/>
          </p:cNvSpPr>
          <p:nvPr>
            <p:ph idx="1"/>
          </p:nvPr>
        </p:nvSpPr>
        <p:spPr>
          <a:xfrm>
            <a:off x="107504" y="404664"/>
            <a:ext cx="9036496" cy="6336704"/>
          </a:xfrm>
        </p:spPr>
        <p:txBody>
          <a:bodyPr>
            <a:normAutofit fontScale="70000" lnSpcReduction="20000"/>
          </a:bodyPr>
          <a:lstStyle/>
          <a:p>
            <a:r>
              <a:rPr lang="el-GR" b="1" dirty="0"/>
              <a:t>(</a:t>
            </a:r>
            <a:r>
              <a:rPr lang="el-GR" b="1" dirty="0" err="1"/>
              <a:t>β)Τέχνη</a:t>
            </a:r>
            <a:r>
              <a:rPr lang="el-GR" b="1" dirty="0"/>
              <a:t> και σοσιαλισμός</a:t>
            </a:r>
            <a:endParaRPr lang="el-GR" dirty="0"/>
          </a:p>
          <a:p>
            <a:r>
              <a:rPr lang="el-GR" dirty="0"/>
              <a:t>Ο </a:t>
            </a:r>
            <a:r>
              <a:rPr lang="en-US" dirty="0"/>
              <a:t>Barker</a:t>
            </a:r>
            <a:r>
              <a:rPr lang="el-GR" dirty="0"/>
              <a:t> κάνοντας </a:t>
            </a:r>
            <a:r>
              <a:rPr lang="el-GR" b="1" dirty="0"/>
              <a:t>ιδεολογική στροφή από την πολιτική δέσμευση στην απόλυτη ελευθερία του καλλιτέχνη τον έχει οδηγήσει στην αλλαγή μεθόδου των αισθητικών αξιών.</a:t>
            </a:r>
            <a:r>
              <a:rPr lang="el-GR" dirty="0"/>
              <a:t> Τα παλιά μεθοδολογικά εργαλεία της μαρξιστικής αισθητικής- καθαρότητα, ρεαλισμός, λογική- έχουν αντικατασταθεί στο πρόσφατο έργο του από τα αντίθετά τους. </a:t>
            </a:r>
            <a:r>
              <a:rPr lang="el-GR" dirty="0" smtClean="0"/>
              <a:t>«Η </a:t>
            </a:r>
            <a:r>
              <a:rPr lang="el-GR" dirty="0"/>
              <a:t>φαντασία έχει ακρωτηριασθεί από τη συλλογική κουλτούρα (1997:69) λέει ο </a:t>
            </a:r>
            <a:r>
              <a:rPr lang="en-US" dirty="0"/>
              <a:t>Barker</a:t>
            </a:r>
            <a:r>
              <a:rPr lang="el-GR" dirty="0"/>
              <a:t> και γι’ αυτό θέλει να την αντικαταστήσει προβάλλοντας την ως ουσιαστικό χαρακτηριστικό του καλλιτέχνη. </a:t>
            </a:r>
            <a:endParaRPr lang="el-GR" dirty="0" smtClean="0"/>
          </a:p>
          <a:p>
            <a:endParaRPr lang="en-US" dirty="0" smtClean="0"/>
          </a:p>
          <a:p>
            <a:r>
              <a:rPr lang="el-GR" b="1" dirty="0"/>
              <a:t>(γ) Το </a:t>
            </a:r>
            <a:r>
              <a:rPr lang="el-GR" b="1" dirty="0" smtClean="0"/>
              <a:t>«καρναβαλικό θέατρο» </a:t>
            </a:r>
            <a:r>
              <a:rPr lang="el-GR" b="1" dirty="0"/>
              <a:t>ενάντια στο </a:t>
            </a:r>
            <a:r>
              <a:rPr lang="el-GR" b="1" dirty="0" smtClean="0"/>
              <a:t>«καταστροφικό»</a:t>
            </a:r>
            <a:endParaRPr lang="el-GR" dirty="0"/>
          </a:p>
          <a:p>
            <a:r>
              <a:rPr lang="el-GR" dirty="0"/>
              <a:t>Σε αυτή την αντιπαράθεση κερδίζει το καταστροφικό. Είμαστε σε μια εποχή που το </a:t>
            </a:r>
            <a:r>
              <a:rPr lang="el-GR" dirty="0" err="1"/>
              <a:t>οπτοκεντρικό</a:t>
            </a:r>
            <a:r>
              <a:rPr lang="el-GR" dirty="0"/>
              <a:t> θέαμα κερδίζει το κοινό και ο λόγος έπεται. Κι όταν αυτός προτιμάται τότε υπερέχει η προσέγγιση του </a:t>
            </a:r>
            <a:r>
              <a:rPr lang="en-US" dirty="0"/>
              <a:t>Barker </a:t>
            </a:r>
            <a:r>
              <a:rPr lang="el-GR" dirty="0"/>
              <a:t>και όχι του </a:t>
            </a:r>
            <a:r>
              <a:rPr lang="en-US" dirty="0"/>
              <a:t>Edgar</a:t>
            </a:r>
            <a:r>
              <a:rPr lang="el-GR" dirty="0"/>
              <a:t>. </a:t>
            </a:r>
            <a:r>
              <a:rPr lang="el-GR" dirty="0" smtClean="0"/>
              <a:t>Εφηύρε </a:t>
            </a:r>
            <a:r>
              <a:rPr lang="el-GR" dirty="0"/>
              <a:t>το δικό του αντιπολιτευτικό θέατρο, αν όχι με τη σοσιαλιστική έννοια του όρου, όπως θα επιθυμούσε ο </a:t>
            </a:r>
            <a:r>
              <a:rPr lang="en-US" dirty="0"/>
              <a:t>Edgar</a:t>
            </a:r>
            <a:r>
              <a:rPr lang="el-GR" dirty="0"/>
              <a:t>, σίγουρα με την έννοια ενός χειραφετημένου θεάτρου. Ο </a:t>
            </a:r>
            <a:r>
              <a:rPr lang="en-US" dirty="0"/>
              <a:t>Barker</a:t>
            </a:r>
            <a:r>
              <a:rPr lang="el-GR" dirty="0"/>
              <a:t> απαλλάχθηκε από την </a:t>
            </a:r>
            <a:r>
              <a:rPr lang="el-GR" dirty="0" smtClean="0"/>
              <a:t>αγορά (εμπορευματοποίηση του θεάτρου) </a:t>
            </a:r>
            <a:r>
              <a:rPr lang="el-GR" dirty="0"/>
              <a:t>και τον ερμητισμό της ιδεολογίας. </a:t>
            </a:r>
          </a:p>
          <a:p>
            <a:endParaRPr lang="el-GR" dirty="0"/>
          </a:p>
        </p:txBody>
      </p:sp>
    </p:spTree>
    <p:extLst>
      <p:ext uri="{BB962C8B-B14F-4D97-AF65-F5344CB8AC3E}">
        <p14:creationId xmlns:p14="http://schemas.microsoft.com/office/powerpoint/2010/main" val="2880469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908720"/>
          </a:xfrm>
        </p:spPr>
        <p:txBody>
          <a:bodyPr>
            <a:normAutofit/>
          </a:bodyPr>
          <a:lstStyle/>
          <a:p>
            <a:r>
              <a:rPr lang="el-GR" sz="3200" b="1" dirty="0" smtClean="0">
                <a:solidFill>
                  <a:srgbClr val="0070C0"/>
                </a:solidFill>
              </a:rPr>
              <a:t>Η πολιτικοποίηση της </a:t>
            </a:r>
            <a:r>
              <a:rPr lang="en-US" sz="3200" b="1" dirty="0" smtClean="0">
                <a:solidFill>
                  <a:srgbClr val="0070C0"/>
                </a:solidFill>
              </a:rPr>
              <a:t>Performance</a:t>
            </a:r>
            <a:r>
              <a:rPr lang="el-GR" sz="3200" b="1" dirty="0" smtClean="0">
                <a:solidFill>
                  <a:srgbClr val="0070C0"/>
                </a:solidFill>
              </a:rPr>
              <a:t> </a:t>
            </a:r>
            <a:r>
              <a:rPr lang="el-GR" sz="2200" b="1" dirty="0" smtClean="0">
                <a:solidFill>
                  <a:srgbClr val="0070C0"/>
                </a:solidFill>
              </a:rPr>
              <a:t>(</a:t>
            </a:r>
            <a:r>
              <a:rPr lang="el-GR" sz="2200" b="1" dirty="0" err="1" smtClean="0">
                <a:solidFill>
                  <a:srgbClr val="0070C0"/>
                </a:solidFill>
              </a:rPr>
              <a:t>Τσατσούλης</a:t>
            </a:r>
            <a:r>
              <a:rPr lang="el-GR" sz="2200" b="1" dirty="0" smtClean="0">
                <a:solidFill>
                  <a:srgbClr val="0070C0"/>
                </a:solidFill>
              </a:rPr>
              <a:t>)</a:t>
            </a:r>
            <a:endParaRPr lang="el-GR" sz="2200" b="1" dirty="0">
              <a:solidFill>
                <a:srgbClr val="0070C0"/>
              </a:solidFill>
            </a:endParaRPr>
          </a:p>
        </p:txBody>
      </p:sp>
      <p:sp>
        <p:nvSpPr>
          <p:cNvPr id="3" name="Θέση περιεχομένου 2"/>
          <p:cNvSpPr>
            <a:spLocks noGrp="1"/>
          </p:cNvSpPr>
          <p:nvPr>
            <p:ph idx="1"/>
          </p:nvPr>
        </p:nvSpPr>
        <p:spPr>
          <a:xfrm>
            <a:off x="0" y="908720"/>
            <a:ext cx="9144000" cy="5949280"/>
          </a:xfrm>
        </p:spPr>
        <p:txBody>
          <a:bodyPr>
            <a:normAutofit fontScale="70000" lnSpcReduction="20000"/>
          </a:bodyPr>
          <a:lstStyle/>
          <a:p>
            <a:r>
              <a:rPr lang="el-GR" b="1" dirty="0"/>
              <a:t>Από το 1980</a:t>
            </a:r>
            <a:r>
              <a:rPr lang="el-GR" dirty="0"/>
              <a:t> και μετά ένα άλλο είδος </a:t>
            </a:r>
            <a:r>
              <a:rPr lang="en-US" dirty="0"/>
              <a:t>performance</a:t>
            </a:r>
            <a:r>
              <a:rPr lang="el-GR" dirty="0"/>
              <a:t> εμφανίζεται με έμφαση όχι στην ατομική ψυχή και στο σώμα του καλλιτέχνη αλλά στη χρήση μη-λογοτεχνικών προφορικών ή οπτικών εικόνων, εισάγοντας ταυτόχρονα στο θέαμα την </a:t>
            </a:r>
            <a:r>
              <a:rPr lang="el-GR" b="1" dirty="0"/>
              <a:t>τεχνολογία και τα πολυμέσα</a:t>
            </a:r>
            <a:r>
              <a:rPr lang="el-GR" dirty="0"/>
              <a:t>.  Έτσι η </a:t>
            </a:r>
            <a:r>
              <a:rPr lang="en-US" dirty="0"/>
              <a:t>performance</a:t>
            </a:r>
            <a:r>
              <a:rPr lang="el-GR" dirty="0"/>
              <a:t> επικεντρωμένη αρχικά στο ατομικό βίωμα, συχνά </a:t>
            </a:r>
            <a:r>
              <a:rPr lang="el-GR" dirty="0" err="1"/>
              <a:t>αντι</a:t>
            </a:r>
            <a:r>
              <a:rPr lang="el-GR" dirty="0"/>
              <a:t>-</a:t>
            </a:r>
            <a:r>
              <a:rPr lang="el-GR" dirty="0" err="1"/>
              <a:t>λογοκεντρική</a:t>
            </a:r>
            <a:r>
              <a:rPr lang="el-GR" dirty="0"/>
              <a:t> και κατ’ επέκταση </a:t>
            </a:r>
            <a:r>
              <a:rPr lang="el-GR" dirty="0" err="1"/>
              <a:t>αντι</a:t>
            </a:r>
            <a:r>
              <a:rPr lang="el-GR" dirty="0"/>
              <a:t>-θεατρική μεταβάλλεται σταδιακά και σήμερα αντί να βλέπουμε επικέντρωση στο σώμα και την κίνηση, να βλέπουμε </a:t>
            </a:r>
            <a:r>
              <a:rPr lang="el-GR" b="1" dirty="0"/>
              <a:t>έμφαση στον λόγο και στην </a:t>
            </a:r>
            <a:r>
              <a:rPr lang="el-GR" b="1" dirty="0" err="1"/>
              <a:t>εικονοκεντρικότητα</a:t>
            </a:r>
            <a:r>
              <a:rPr lang="el-GR" dirty="0"/>
              <a:t> – με την εικόνα όμως στην υπηρεσία του λόγου. Μια στροφή στον λόγο που δεν είναι ανεξάρτητη από το ενδιαφέρον προς κοινωνικοπολιτικά θέματα, ειδικότερα ομάδων που δεν διέθεταν φωνή και ρόλο στο κυρίαρχο σύστημα: φεμινίστριες, ομοφυλόφιλοι, οικολόγοι, μετανάστες, </a:t>
            </a:r>
            <a:r>
              <a:rPr lang="el-GR" dirty="0" err="1"/>
              <a:t>εθνοτικές</a:t>
            </a:r>
            <a:r>
              <a:rPr lang="el-GR" dirty="0"/>
              <a:t> ομάδες κ.ά. </a:t>
            </a:r>
            <a:r>
              <a:rPr lang="el-GR" b="1" dirty="0"/>
              <a:t>Η πολιτικοποίηση της </a:t>
            </a:r>
            <a:r>
              <a:rPr lang="en-US" b="1" dirty="0"/>
              <a:t>performance</a:t>
            </a:r>
            <a:r>
              <a:rPr lang="el-GR" b="1" dirty="0"/>
              <a:t> τοποθετείται από πολλούς στην </a:t>
            </a:r>
            <a:r>
              <a:rPr lang="el-GR" b="1" dirty="0" err="1"/>
              <a:t>Θατσερική</a:t>
            </a:r>
            <a:r>
              <a:rPr lang="el-GR" b="1" dirty="0"/>
              <a:t> και </a:t>
            </a:r>
            <a:r>
              <a:rPr lang="el-GR" b="1" dirty="0" err="1"/>
              <a:t>Ρηγκανική</a:t>
            </a:r>
            <a:r>
              <a:rPr lang="el-GR" b="1" dirty="0"/>
              <a:t> περίοδο</a:t>
            </a:r>
            <a:r>
              <a:rPr lang="el-GR" dirty="0"/>
              <a:t>. </a:t>
            </a:r>
            <a:endParaRPr lang="el-GR" dirty="0" smtClean="0"/>
          </a:p>
          <a:p>
            <a:r>
              <a:rPr lang="el-GR" dirty="0"/>
              <a:t>Με την αποκατάσταση του λόγου στην </a:t>
            </a:r>
            <a:r>
              <a:rPr lang="en-US" dirty="0"/>
              <a:t>Performance </a:t>
            </a:r>
            <a:r>
              <a:rPr lang="el-GR" dirty="0"/>
              <a:t>πολλοί βρήκαν δικά της στοιχεία να υπάρχουν και στο αντάρτικο θέατρο που αντλούσε το υλικό του από το ‘λαϊκό θέατρο’ και λάμβανε χώρα σε δημόσιους χώρους αλλά από καλλιτέχνες με θεατρική προπαιδεία </a:t>
            </a:r>
          </a:p>
        </p:txBody>
      </p:sp>
    </p:spTree>
    <p:extLst>
      <p:ext uri="{BB962C8B-B14F-4D97-AF65-F5344CB8AC3E}">
        <p14:creationId xmlns:p14="http://schemas.microsoft.com/office/powerpoint/2010/main" val="273535033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969</TotalTime>
  <Words>4532</Words>
  <Application>Microsoft Office PowerPoint</Application>
  <PresentationFormat>Προβολή στην οθόνη (4:3)</PresentationFormat>
  <Paragraphs>119</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Θέμα του Office</vt:lpstr>
      <vt:lpstr>Από το πολιτικό θέατρο  στις επιτελέσεις του πολιτικού </vt:lpstr>
      <vt:lpstr>Erwin Piscator</vt:lpstr>
      <vt:lpstr>Ζήτω, ζούμε</vt:lpstr>
      <vt:lpstr>Berthold Brecht </vt:lpstr>
      <vt:lpstr>Το μπρεχτικό θέατρο και τα αδιέξοδά του</vt:lpstr>
      <vt:lpstr>Το πολιτικό δράμα στην Βρετανία (Σακελλαρίδου)</vt:lpstr>
      <vt:lpstr>(α) Η σχέση με το ακροατήριο </vt:lpstr>
      <vt:lpstr>Συνέχεια…</vt:lpstr>
      <vt:lpstr>Η πολιτικοποίηση της Performance (Τσατσούλης)</vt:lpstr>
      <vt:lpstr>Βασική προϋπόθεση για την επικοινωνία του θεατρικού γεγονότος ‘η ιδεολογία’ (Baz Kershaw)</vt:lpstr>
      <vt:lpstr>Ιδεολογία και Performance </vt:lpstr>
      <vt:lpstr>Συνέχεια…</vt:lpstr>
      <vt:lpstr>Κοινότητα και performance </vt:lpstr>
      <vt:lpstr>Πολιτισμός και Performance </vt:lpstr>
      <vt:lpstr>Μια αντίληψη της ιστορίας (Σακελλαρίδου) </vt:lpstr>
      <vt:lpstr>Από το πολιτικό θέατρο στις επιτελέσεις του πολιτικού (Χάγερ)</vt:lpstr>
      <vt:lpstr>Συνέχεια…</vt:lpstr>
      <vt:lpstr>Συνέχεια…</vt:lpstr>
      <vt:lpstr>Μεταδομισμός</vt:lpstr>
      <vt:lpstr>Συνέχεια…</vt:lpstr>
      <vt:lpstr>Θεωρία της πρόσληψης </vt:lpstr>
      <vt:lpstr>Συνέχεια…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πολιτική και η ιστορία στο σύγχρονο θέατρο</dc:title>
  <dc:creator>NATALY</dc:creator>
  <cp:lastModifiedBy>NATALY</cp:lastModifiedBy>
  <cp:revision>37</cp:revision>
  <dcterms:created xsi:type="dcterms:W3CDTF">2020-05-13T14:07:50Z</dcterms:created>
  <dcterms:modified xsi:type="dcterms:W3CDTF">2020-05-17T19:10:48Z</dcterms:modified>
</cp:coreProperties>
</file>