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sldIdLst>
    <p:sldId id="256" r:id="rId2"/>
    <p:sldId id="292" r:id="rId3"/>
    <p:sldId id="320" r:id="rId4"/>
    <p:sldId id="294" r:id="rId5"/>
    <p:sldId id="323" r:id="rId6"/>
    <p:sldId id="295" r:id="rId7"/>
    <p:sldId id="297" r:id="rId8"/>
    <p:sldId id="296" r:id="rId9"/>
    <p:sldId id="298" r:id="rId10"/>
    <p:sldId id="299" r:id="rId11"/>
    <p:sldId id="300" r:id="rId12"/>
    <p:sldId id="325" r:id="rId13"/>
    <p:sldId id="301" r:id="rId14"/>
    <p:sldId id="303" r:id="rId15"/>
    <p:sldId id="324" r:id="rId16"/>
    <p:sldId id="328" r:id="rId17"/>
    <p:sldId id="32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s koutsampelas" initials="ck" lastIdx="1" clrIdx="0">
    <p:extLst>
      <p:ext uri="{19B8F6BF-5375-455C-9EA6-DF929625EA0E}">
        <p15:presenceInfo xmlns:p15="http://schemas.microsoft.com/office/powerpoint/2012/main" userId="3a6b06193111f8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64" autoAdjust="0"/>
    <p:restoredTop sz="92924" autoAdjust="0"/>
  </p:normalViewPr>
  <p:slideViewPr>
    <p:cSldViewPr>
      <p:cViewPr varScale="1">
        <p:scale>
          <a:sx n="89" d="100"/>
          <a:sy n="89" d="100"/>
        </p:scale>
        <p:origin x="48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F526C-FECF-4E7D-8100-E5342554725B}" type="datetimeFigureOut">
              <a:rPr lang="en-GB" smtClean="0"/>
              <a:t>22/11/2019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A88305-C981-4661-A1C3-E3B70126FBBD}" type="slidenum">
              <a:rPr lang="en-GB" smtClean="0"/>
              <a:t>‹#›</a:t>
            </a:fld>
            <a:endParaRPr lang="en-GB"/>
          </a:p>
        </p:txBody>
      </p:sp>
    </p:spTree>
    <p:extLst>
      <p:ext uri="{BB962C8B-B14F-4D97-AF65-F5344CB8AC3E}">
        <p14:creationId xmlns:p14="http://schemas.microsoft.com/office/powerpoint/2010/main" val="560323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E2F3F97-9767-44D8-BA0B-49CCED138928}" type="datetime1">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03783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32F8925-65F7-47EE-A89A-1CD391FF648A}" type="datetime1">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6393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E547FA-94A6-4B3E-BA08-7E3B62A3EB89}" type="datetime1">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56235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7A104F5-B4E0-4246-80B2-C9FC2AC0C0FB}" type="datetime1">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73418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032240-FF4E-4313-8AEC-7B373AAA19CD}" type="datetime1">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75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4B76A75-1719-4AE2-8D5F-5362A3958119}" type="datetime1">
              <a:rPr lang="en-US" smtClean="0"/>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7134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40BE189-0461-4D5B-8C89-6CC8E9DD3CF6}" type="datetime1">
              <a:rPr lang="en-US" smtClean="0"/>
              <a:t>11/22/2019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4883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33F1EC-489B-41E1-A47C-D783BB6AD15C}" type="datetime1">
              <a:rPr lang="en-US" smtClean="0"/>
              <a:t>11/22/2019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586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5878F-C09B-4DD1-B48D-BAC0D1DD20C5}" type="datetime1">
              <a:rPr lang="en-US" smtClean="0"/>
              <a:t>11/22/2019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8298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8963A0-00F0-42B4-B051-F3BD774AE861}" type="datetime1">
              <a:rPr lang="en-US" smtClean="0"/>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0188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6C05C9-930F-4DBD-BFF7-103CB23A4E80}" type="datetime1">
              <a:rPr lang="en-US" smtClean="0"/>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71358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A4A1A34-E407-487C-98F9-B3557DD9F78B}" type="datetime1">
              <a:rPr lang="en-US" smtClean="0"/>
              <a:t>11/22/2019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60990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078037"/>
          </a:xfrm>
        </p:spPr>
        <p:txBody>
          <a:bodyPr>
            <a:normAutofit/>
          </a:bodyPr>
          <a:lstStyle/>
          <a:p>
            <a:r>
              <a:rPr lang="el-GR" b="1" dirty="0"/>
              <a:t>Ο</a:t>
            </a:r>
            <a:r>
              <a:rPr lang="el-GR" b="1" dirty="0" smtClean="0"/>
              <a:t>ικονομικά της εκπαίδευσης</a:t>
            </a:r>
            <a:br>
              <a:rPr lang="el-GR" b="1" dirty="0" smtClean="0"/>
            </a:br>
            <a:r>
              <a:rPr lang="el-GR" b="1" dirty="0" smtClean="0"/>
              <a:t/>
            </a:r>
            <a:br>
              <a:rPr lang="el-GR" b="1" dirty="0" smtClean="0"/>
            </a:br>
            <a:r>
              <a:rPr lang="en-GB" sz="4000" dirty="0"/>
              <a:t>7</a:t>
            </a:r>
            <a:r>
              <a:rPr lang="el-GR" sz="4000" baseline="30000" dirty="0" smtClean="0"/>
              <a:t>Η</a:t>
            </a:r>
            <a:r>
              <a:rPr lang="el-GR" sz="4000" dirty="0" smtClean="0"/>
              <a:t> διάλεξη</a:t>
            </a:r>
            <a:endParaRPr lang="en-GB" sz="4000" dirty="0"/>
          </a:p>
        </p:txBody>
      </p:sp>
      <p:sp>
        <p:nvSpPr>
          <p:cNvPr id="3" name="Subtitle 2"/>
          <p:cNvSpPr>
            <a:spLocks noGrp="1"/>
          </p:cNvSpPr>
          <p:nvPr>
            <p:ph type="subTitle" idx="1"/>
          </p:nvPr>
        </p:nvSpPr>
        <p:spPr/>
        <p:txBody>
          <a:bodyPr>
            <a:normAutofit/>
          </a:bodyPr>
          <a:lstStyle/>
          <a:p>
            <a:endParaRPr lang="el-GR" dirty="0" smtClean="0"/>
          </a:p>
          <a:p>
            <a:r>
              <a:rPr lang="el-GR" dirty="0" smtClean="0"/>
              <a:t>Τμήμα Κοινωνικής και Εκπαιδευτικής Πολιτικής</a:t>
            </a:r>
          </a:p>
          <a:p>
            <a:endParaRPr lang="el-GR" dirty="0" smtClean="0"/>
          </a:p>
          <a:p>
            <a:r>
              <a:rPr lang="el-GR" dirty="0" smtClean="0"/>
              <a:t>Ακαδημαϊκό έτος 201</a:t>
            </a:r>
            <a:r>
              <a:rPr lang="en-GB" dirty="0" smtClean="0"/>
              <a:t>9</a:t>
            </a:r>
            <a:r>
              <a:rPr lang="el-GR" dirty="0" smtClean="0"/>
              <a:t>-20</a:t>
            </a:r>
            <a:r>
              <a:rPr lang="en-GB" dirty="0" smtClean="0"/>
              <a:t>20</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9293265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486" y="381001"/>
            <a:ext cx="7886700" cy="914400"/>
          </a:xfrm>
        </p:spPr>
        <p:txBody>
          <a:bodyPr>
            <a:normAutofit fontScale="90000"/>
          </a:bodyPr>
          <a:lstStyle/>
          <a:p>
            <a:pPr algn="just"/>
            <a:r>
              <a:rPr lang="el-GR" sz="2700" dirty="0" smtClean="0"/>
              <a:t>Για παράδειγμα, </a:t>
            </a:r>
            <a:r>
              <a:rPr lang="en-GB" sz="2700" dirty="0" smtClean="0"/>
              <a:t>o Mincer </a:t>
            </a:r>
            <a:r>
              <a:rPr lang="el-GR" sz="2700" dirty="0" smtClean="0"/>
              <a:t>χρησιμοποιώντας δεδομένα για </a:t>
            </a:r>
            <a:r>
              <a:rPr lang="en-GB" sz="2700" dirty="0"/>
              <a:t> </a:t>
            </a:r>
            <a:r>
              <a:rPr lang="el-GR" sz="2700" dirty="0" smtClean="0"/>
              <a:t>τις ετήσιες απολαβές ενός δείγματος ανδρών στις ΗΠΑ βρήκε ότι:</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mc:AlternateContent xmlns:mc="http://schemas.openxmlformats.org/markup-compatibility/2006" xmlns:a14="http://schemas.microsoft.com/office/drawing/2010/main">
        <mc:Choice Requires="a14">
          <p:sp>
            <p:nvSpPr>
              <p:cNvPr id="7" name="Content Placeholder 2"/>
              <p:cNvSpPr>
                <a:spLocks noGrp="1"/>
              </p:cNvSpPr>
              <p:nvPr>
                <p:ph idx="1"/>
              </p:nvPr>
            </p:nvSpPr>
            <p:spPr>
              <a:xfrm>
                <a:off x="457200" y="1525499"/>
                <a:ext cx="7886700" cy="612775"/>
              </a:xfrm>
            </p:spPr>
            <p:txBody>
              <a:bodyPr/>
              <a:lstStyle/>
              <a:p>
                <a:pPr marL="0" indent="0">
                  <a:buNone/>
                </a:pPr>
                <a14:m>
                  <m:oMathPara xmlns:m="http://schemas.openxmlformats.org/officeDocument/2006/math">
                    <m:oMathParaPr>
                      <m:jc m:val="centerGroup"/>
                    </m:oMathParaPr>
                    <m:oMath xmlns:m="http://schemas.openxmlformats.org/officeDocument/2006/math">
                      <m:r>
                        <a:rPr lang="en-GB" sz="2400" b="0" i="1" smtClean="0">
                          <a:latin typeface="Cambria Math" panose="02040503050406030204" pitchFamily="18" charset="0"/>
                        </a:rPr>
                        <m:t>𝑙𝑛</m:t>
                      </m:r>
                      <m:sSub>
                        <m:sSubPr>
                          <m:ctrlPr>
                            <a:rPr lang="en-GB" sz="2400" b="0" i="1" smtClean="0">
                              <a:latin typeface="Cambria Math" panose="02040503050406030204" pitchFamily="18" charset="0"/>
                            </a:rPr>
                          </m:ctrlPr>
                        </m:sSubPr>
                        <m:e>
                          <m:r>
                            <a:rPr lang="en-GB" sz="2400" b="0" i="1" smtClean="0">
                              <a:latin typeface="Cambria Math" panose="02040503050406030204" pitchFamily="18" charset="0"/>
                            </a:rPr>
                            <m:t>𝑊</m:t>
                          </m:r>
                        </m:e>
                        <m:sub>
                          <m:r>
                            <a:rPr lang="en-GB" sz="2400" b="0" i="1" smtClean="0">
                              <a:latin typeface="Cambria Math" panose="02040503050406030204" pitchFamily="18" charset="0"/>
                            </a:rPr>
                            <m:t>𝑖</m:t>
                          </m:r>
                        </m:sub>
                      </m:sSub>
                      <m:r>
                        <a:rPr lang="en-GB" sz="2400" b="0" i="1" smtClean="0">
                          <a:latin typeface="Cambria Math" panose="02040503050406030204" pitchFamily="18" charset="0"/>
                        </a:rPr>
                        <m:t>=</m:t>
                      </m:r>
                      <m:r>
                        <a:rPr lang="en-GB" sz="2400" b="0" i="1" smtClean="0">
                          <a:latin typeface="Cambria Math" panose="02040503050406030204" pitchFamily="18" charset="0"/>
                        </a:rPr>
                        <m:t>𝑎</m:t>
                      </m:r>
                      <m:r>
                        <a:rPr lang="en-GB" sz="2400" b="0" i="1" smtClean="0">
                          <a:latin typeface="Cambria Math" panose="02040503050406030204" pitchFamily="18" charset="0"/>
                        </a:rPr>
                        <m:t>+</m:t>
                      </m:r>
                      <m:r>
                        <m:rPr>
                          <m:sty m:val="p"/>
                        </m:rPr>
                        <a:rPr lang="en-GB" sz="2400">
                          <a:latin typeface="Cambria Math" panose="02040503050406030204" pitchFamily="18" charset="0"/>
                        </a:rPr>
                        <m:t>β</m:t>
                      </m:r>
                      <m:sSub>
                        <m:sSubPr>
                          <m:ctrlPr>
                            <a:rPr lang="en-GB" sz="2400" i="1" smtClean="0">
                              <a:latin typeface="Cambria Math" panose="02040503050406030204" pitchFamily="18" charset="0"/>
                            </a:rPr>
                          </m:ctrlPr>
                        </m:sSubPr>
                        <m:e>
                          <m:r>
                            <a:rPr lang="en-GB" sz="2400" b="0" i="1" smtClean="0">
                              <a:latin typeface="Cambria Math" panose="02040503050406030204" pitchFamily="18" charset="0"/>
                            </a:rPr>
                            <m:t>𝑆</m:t>
                          </m:r>
                        </m:e>
                        <m:sub>
                          <m:r>
                            <a:rPr lang="en-GB" sz="2400" b="0" i="1" smtClean="0">
                              <a:latin typeface="Cambria Math" panose="02040503050406030204" pitchFamily="18" charset="0"/>
                            </a:rPr>
                            <m:t>𝑖</m:t>
                          </m:r>
                        </m:sub>
                      </m:sSub>
                      <m:r>
                        <a:rPr lang="en-GB" sz="2400" b="0" i="1" smtClean="0">
                          <a:latin typeface="Cambria Math" panose="02040503050406030204" pitchFamily="18" charset="0"/>
                        </a:rPr>
                        <m:t>+</m:t>
                      </m:r>
                      <m:sSub>
                        <m:sSubPr>
                          <m:ctrlPr>
                            <a:rPr lang="en-GB" sz="2400" b="0" i="1" smtClean="0">
                              <a:latin typeface="Cambria Math" panose="02040503050406030204" pitchFamily="18" charset="0"/>
                            </a:rPr>
                          </m:ctrlPr>
                        </m:sSubPr>
                        <m:e>
                          <m:r>
                            <a:rPr lang="el-GR" sz="2400" b="0" i="1" smtClean="0">
                              <a:latin typeface="Cambria Math" panose="02040503050406030204" pitchFamily="18" charset="0"/>
                            </a:rPr>
                            <m:t>𝛾</m:t>
                          </m:r>
                        </m:e>
                        <m:sub>
                          <m:r>
                            <a:rPr lang="el-GR" sz="2400" b="0" i="1" smtClean="0">
                              <a:latin typeface="Cambria Math" panose="02040503050406030204" pitchFamily="18" charset="0"/>
                            </a:rPr>
                            <m:t>1</m:t>
                          </m:r>
                        </m:sub>
                      </m:sSub>
                      <m:sSub>
                        <m:sSubPr>
                          <m:ctrlPr>
                            <a:rPr lang="en-GB" sz="2400" i="1">
                              <a:latin typeface="Cambria Math" panose="02040503050406030204" pitchFamily="18" charset="0"/>
                            </a:rPr>
                          </m:ctrlPr>
                        </m:sSubPr>
                        <m:e>
                          <m:r>
                            <m:rPr>
                              <m:sty m:val="p"/>
                            </m:rPr>
                            <a:rPr lang="el-GR" sz="2400" b="0" i="0" smtClean="0">
                              <a:latin typeface="Cambria Math" panose="02040503050406030204" pitchFamily="18" charset="0"/>
                            </a:rPr>
                            <m:t>Ε</m:t>
                          </m:r>
                        </m:e>
                        <m:sub>
                          <m:r>
                            <a:rPr lang="en-GB" sz="2400" i="1">
                              <a:latin typeface="Cambria Math" panose="02040503050406030204" pitchFamily="18" charset="0"/>
                            </a:rPr>
                            <m:t>𝑖</m:t>
                          </m:r>
                        </m:sub>
                      </m:sSub>
                      <m:r>
                        <a:rPr lang="el-GR" sz="2400" b="0" i="0" smtClean="0">
                          <a:latin typeface="Cambria Math" panose="02040503050406030204" pitchFamily="18" charset="0"/>
                        </a:rPr>
                        <m:t>+</m:t>
                      </m:r>
                      <m:sSub>
                        <m:sSubPr>
                          <m:ctrlPr>
                            <a:rPr lang="en-GB" sz="2400" i="1" smtClean="0">
                              <a:latin typeface="Cambria Math" panose="02040503050406030204" pitchFamily="18" charset="0"/>
                            </a:rPr>
                          </m:ctrlPr>
                        </m:sSubPr>
                        <m:e>
                          <m:r>
                            <a:rPr lang="el-GR" sz="2400" b="0" i="1" smtClean="0">
                              <a:latin typeface="Cambria Math" panose="02040503050406030204" pitchFamily="18" charset="0"/>
                            </a:rPr>
                            <m:t>𝛾</m:t>
                          </m:r>
                        </m:e>
                        <m:sub>
                          <m:r>
                            <a:rPr lang="el-GR" sz="2400" b="0" i="1" smtClean="0">
                              <a:latin typeface="Cambria Math" panose="02040503050406030204" pitchFamily="18" charset="0"/>
                            </a:rPr>
                            <m:t>2</m:t>
                          </m:r>
                        </m:sub>
                      </m:sSub>
                      <m:sSup>
                        <m:sSupPr>
                          <m:ctrlPr>
                            <a:rPr lang="el-GR" sz="2400" i="1" smtClean="0">
                              <a:latin typeface="Cambria Math" panose="02040503050406030204" pitchFamily="18" charset="0"/>
                            </a:rPr>
                          </m:ctrlPr>
                        </m:sSupPr>
                        <m:e>
                          <m:sSub>
                            <m:sSubPr>
                              <m:ctrlPr>
                                <a:rPr lang="en-GB" sz="2400" i="1">
                                  <a:latin typeface="Cambria Math" panose="02040503050406030204" pitchFamily="18" charset="0"/>
                                </a:rPr>
                              </m:ctrlPr>
                            </m:sSubPr>
                            <m:e>
                              <m:r>
                                <m:rPr>
                                  <m:sty m:val="p"/>
                                </m:rPr>
                                <a:rPr lang="el-GR" sz="2400">
                                  <a:latin typeface="Cambria Math" panose="02040503050406030204" pitchFamily="18" charset="0"/>
                                </a:rPr>
                                <m:t>Ε</m:t>
                              </m:r>
                            </m:e>
                            <m:sub>
                              <m:r>
                                <a:rPr lang="en-GB" sz="2400" i="1">
                                  <a:latin typeface="Cambria Math" panose="02040503050406030204" pitchFamily="18" charset="0"/>
                                </a:rPr>
                                <m:t>𝑖</m:t>
                              </m:r>
                            </m:sub>
                          </m:sSub>
                        </m:e>
                        <m:sup>
                          <m:r>
                            <a:rPr lang="el-GR" sz="2400" b="0" i="1" smtClean="0">
                              <a:latin typeface="Cambria Math" panose="02040503050406030204" pitchFamily="18" charset="0"/>
                            </a:rPr>
                            <m:t>2</m:t>
                          </m:r>
                        </m:sup>
                      </m:sSup>
                      <m:r>
                        <a:rPr lang="el-GR" sz="2400" b="0" i="0" smtClean="0">
                          <a:latin typeface="Cambria Math" panose="02040503050406030204" pitchFamily="18" charset="0"/>
                        </a:rPr>
                        <m:t>+</m:t>
                      </m:r>
                      <m:sSub>
                        <m:sSubPr>
                          <m:ctrlPr>
                            <a:rPr lang="en-GB" sz="2400" i="1" smtClean="0">
                              <a:latin typeface="Cambria Math" panose="02040503050406030204" pitchFamily="18" charset="0"/>
                            </a:rPr>
                          </m:ctrlPr>
                        </m:sSubPr>
                        <m:e>
                          <m:r>
                            <a:rPr lang="en-GB" sz="2400" b="0" i="1" smtClean="0">
                              <a:latin typeface="Cambria Math" panose="02040503050406030204" pitchFamily="18" charset="0"/>
                            </a:rPr>
                            <m:t>𝑢</m:t>
                          </m:r>
                        </m:e>
                        <m:sub>
                          <m:r>
                            <a:rPr lang="en-GB" sz="2400" i="1">
                              <a:latin typeface="Cambria Math" panose="02040503050406030204" pitchFamily="18" charset="0"/>
                            </a:rPr>
                            <m:t>𝑖</m:t>
                          </m:r>
                        </m:sub>
                      </m:sSub>
                    </m:oMath>
                  </m:oMathPara>
                </a14:m>
                <a:endParaRPr lang="en-GB" dirty="0"/>
              </a:p>
            </p:txBody>
          </p:sp>
        </mc:Choice>
        <mc:Fallback xmlns="">
          <p:sp>
            <p:nvSpPr>
              <p:cNvPr id="7" name="Content Placeholder 2"/>
              <p:cNvSpPr>
                <a:spLocks noGrp="1" noRot="1" noChangeAspect="1" noMove="1" noResize="1" noEditPoints="1" noAdjustHandles="1" noChangeArrowheads="1" noChangeShapeType="1" noTextEdit="1"/>
              </p:cNvSpPr>
              <p:nvPr>
                <p:ph idx="1"/>
              </p:nvPr>
            </p:nvSpPr>
            <p:spPr>
              <a:xfrm>
                <a:off x="457200" y="1525499"/>
                <a:ext cx="7886700" cy="612775"/>
              </a:xfrm>
              <a:blipFill rotWithShape="0">
                <a:blip r:embed="rId2"/>
                <a:stretch>
                  <a:fillRect t="-99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Content Placeholder 2"/>
              <p:cNvSpPr txBox="1">
                <a:spLocks/>
              </p:cNvSpPr>
              <p:nvPr/>
            </p:nvSpPr>
            <p:spPr>
              <a:xfrm>
                <a:off x="533400" y="2762760"/>
                <a:ext cx="7886700" cy="612775"/>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14:m>
                  <m:oMathPara xmlns:m="http://schemas.openxmlformats.org/officeDocument/2006/math">
                    <m:oMathParaPr>
                      <m:jc m:val="centerGroup"/>
                    </m:oMathParaPr>
                    <m:oMath xmlns:m="http://schemas.openxmlformats.org/officeDocument/2006/math">
                      <m:r>
                        <a:rPr lang="en-GB" sz="2400" i="1" smtClean="0">
                          <a:latin typeface="Cambria Math" panose="02040503050406030204" pitchFamily="18" charset="0"/>
                        </a:rPr>
                        <m:t>𝑙𝑛</m:t>
                      </m:r>
                      <m:sSub>
                        <m:sSubPr>
                          <m:ctrlPr>
                            <a:rPr lang="en-GB" sz="2400" i="1" smtClean="0">
                              <a:latin typeface="Cambria Math" panose="02040503050406030204" pitchFamily="18" charset="0"/>
                            </a:rPr>
                          </m:ctrlPr>
                        </m:sSubPr>
                        <m:e>
                          <m:r>
                            <a:rPr lang="en-GB" sz="2400" i="1" smtClean="0">
                              <a:latin typeface="Cambria Math" panose="02040503050406030204" pitchFamily="18" charset="0"/>
                            </a:rPr>
                            <m:t>𝑊</m:t>
                          </m:r>
                        </m:e>
                        <m:sub>
                          <m:r>
                            <a:rPr lang="en-GB" sz="2400" i="1" smtClean="0">
                              <a:latin typeface="Cambria Math" panose="02040503050406030204" pitchFamily="18" charset="0"/>
                            </a:rPr>
                            <m:t>𝑖</m:t>
                          </m:r>
                        </m:sub>
                      </m:sSub>
                      <m:r>
                        <a:rPr lang="en-GB" sz="2400" i="1" smtClean="0">
                          <a:latin typeface="Cambria Math" panose="02040503050406030204" pitchFamily="18" charset="0"/>
                        </a:rPr>
                        <m:t>=</m:t>
                      </m:r>
                      <m:r>
                        <a:rPr lang="el-GR" sz="2400" b="0" i="1" smtClean="0">
                          <a:latin typeface="Cambria Math" panose="02040503050406030204" pitchFamily="18" charset="0"/>
                        </a:rPr>
                        <m:t>6.2</m:t>
                      </m:r>
                      <m:r>
                        <a:rPr lang="en-GB" sz="2400" i="1" smtClean="0">
                          <a:latin typeface="Cambria Math" panose="02040503050406030204" pitchFamily="18" charset="0"/>
                        </a:rPr>
                        <m:t>+</m:t>
                      </m:r>
                      <m:r>
                        <a:rPr lang="el-GR" sz="2400" b="1" i="0" smtClean="0">
                          <a:latin typeface="Cambria Math" panose="02040503050406030204" pitchFamily="18" charset="0"/>
                        </a:rPr>
                        <m:t>𝟎</m:t>
                      </m:r>
                      <m:r>
                        <a:rPr lang="el-GR" sz="2400" b="1" i="0" smtClean="0">
                          <a:latin typeface="Cambria Math" panose="02040503050406030204" pitchFamily="18" charset="0"/>
                        </a:rPr>
                        <m:t>.</m:t>
                      </m:r>
                      <m:r>
                        <a:rPr lang="el-GR" sz="2400" b="1" i="0" smtClean="0">
                          <a:latin typeface="Cambria Math" panose="02040503050406030204" pitchFamily="18" charset="0"/>
                        </a:rPr>
                        <m:t>𝟏𝟏</m:t>
                      </m:r>
                      <m:sSub>
                        <m:sSubPr>
                          <m:ctrlPr>
                            <a:rPr lang="en-GB" sz="2400" i="1" smtClean="0">
                              <a:latin typeface="Cambria Math" panose="02040503050406030204" pitchFamily="18" charset="0"/>
                            </a:rPr>
                          </m:ctrlPr>
                        </m:sSubPr>
                        <m:e>
                          <m:r>
                            <a:rPr lang="en-GB" sz="2400" i="1" smtClean="0">
                              <a:latin typeface="Cambria Math" panose="02040503050406030204" pitchFamily="18" charset="0"/>
                            </a:rPr>
                            <m:t>𝑆</m:t>
                          </m:r>
                        </m:e>
                        <m:sub>
                          <m:r>
                            <a:rPr lang="en-GB" sz="2400" i="1" smtClean="0">
                              <a:latin typeface="Cambria Math" panose="02040503050406030204" pitchFamily="18" charset="0"/>
                            </a:rPr>
                            <m:t>𝑖</m:t>
                          </m:r>
                        </m:sub>
                      </m:sSub>
                      <m:r>
                        <a:rPr lang="en-GB" sz="2400" i="1" smtClean="0">
                          <a:latin typeface="Cambria Math" panose="02040503050406030204" pitchFamily="18" charset="0"/>
                        </a:rPr>
                        <m:t>+</m:t>
                      </m:r>
                      <m:r>
                        <a:rPr lang="el-GR" sz="2400" b="0" i="1" smtClean="0">
                          <a:latin typeface="Cambria Math" panose="02040503050406030204" pitchFamily="18" charset="0"/>
                        </a:rPr>
                        <m:t>0.08</m:t>
                      </m:r>
                      <m:sSub>
                        <m:sSubPr>
                          <m:ctrlPr>
                            <a:rPr lang="en-GB" sz="2400" i="1">
                              <a:latin typeface="Cambria Math" panose="02040503050406030204" pitchFamily="18" charset="0"/>
                            </a:rPr>
                          </m:ctrlPr>
                        </m:sSubPr>
                        <m:e>
                          <m:r>
                            <m:rPr>
                              <m:sty m:val="p"/>
                            </m:rPr>
                            <a:rPr lang="el-GR" sz="2400" smtClean="0">
                              <a:latin typeface="Cambria Math" panose="02040503050406030204" pitchFamily="18" charset="0"/>
                            </a:rPr>
                            <m:t>Ε</m:t>
                          </m:r>
                        </m:e>
                        <m:sub>
                          <m:r>
                            <a:rPr lang="en-GB" sz="2400" i="1">
                              <a:latin typeface="Cambria Math" panose="02040503050406030204" pitchFamily="18" charset="0"/>
                            </a:rPr>
                            <m:t>𝑖</m:t>
                          </m:r>
                        </m:sub>
                      </m:sSub>
                      <m:r>
                        <a:rPr lang="el-GR" sz="2400" b="0" i="0" smtClean="0">
                          <a:latin typeface="Cambria Math" panose="02040503050406030204" pitchFamily="18" charset="0"/>
                        </a:rPr>
                        <m:t>−</m:t>
                      </m:r>
                      <m:r>
                        <a:rPr lang="el-GR" sz="2400" b="0" i="1" smtClean="0">
                          <a:latin typeface="Cambria Math" panose="02040503050406030204" pitchFamily="18" charset="0"/>
                        </a:rPr>
                        <m:t>0.0013</m:t>
                      </m:r>
                      <m:sSup>
                        <m:sSupPr>
                          <m:ctrlPr>
                            <a:rPr lang="el-GR" sz="2400" i="1" smtClean="0">
                              <a:latin typeface="Cambria Math" panose="02040503050406030204" pitchFamily="18" charset="0"/>
                            </a:rPr>
                          </m:ctrlPr>
                        </m:sSupPr>
                        <m:e>
                          <m:sSub>
                            <m:sSubPr>
                              <m:ctrlPr>
                                <a:rPr lang="en-GB" sz="2400" i="1">
                                  <a:latin typeface="Cambria Math" panose="02040503050406030204" pitchFamily="18" charset="0"/>
                                </a:rPr>
                              </m:ctrlPr>
                            </m:sSubPr>
                            <m:e>
                              <m:r>
                                <m:rPr>
                                  <m:sty m:val="p"/>
                                </m:rPr>
                                <a:rPr lang="el-GR" sz="2400">
                                  <a:latin typeface="Cambria Math" panose="02040503050406030204" pitchFamily="18" charset="0"/>
                                </a:rPr>
                                <m:t>Ε</m:t>
                              </m:r>
                            </m:e>
                            <m:sub>
                              <m:r>
                                <a:rPr lang="en-GB" sz="2400" i="1">
                                  <a:latin typeface="Cambria Math" panose="02040503050406030204" pitchFamily="18" charset="0"/>
                                </a:rPr>
                                <m:t>𝑖</m:t>
                              </m:r>
                            </m:sub>
                          </m:sSub>
                        </m:e>
                        <m:sup>
                          <m:r>
                            <a:rPr lang="el-GR" sz="2400" i="1" smtClean="0">
                              <a:latin typeface="Cambria Math" panose="02040503050406030204" pitchFamily="18" charset="0"/>
                            </a:rPr>
                            <m:t>2</m:t>
                          </m:r>
                        </m:sup>
                      </m:sSup>
                      <m:r>
                        <a:rPr lang="el-GR" sz="2400" b="0" i="1" smtClean="0">
                          <a:latin typeface="Cambria Math" panose="02040503050406030204" pitchFamily="18" charset="0"/>
                        </a:rPr>
                        <m:t>, </m:t>
                      </m:r>
                      <m:r>
                        <a:rPr lang="en-GB" sz="2400" b="0" i="1" smtClean="0">
                          <a:latin typeface="Cambria Math" panose="02040503050406030204" pitchFamily="18" charset="0"/>
                        </a:rPr>
                        <m:t> </m:t>
                      </m:r>
                      <m:sSup>
                        <m:sSupPr>
                          <m:ctrlPr>
                            <a:rPr lang="el-GR" sz="2400" b="0" i="1" smtClean="0">
                              <a:latin typeface="Cambria Math" panose="02040503050406030204" pitchFamily="18" charset="0"/>
                            </a:rPr>
                          </m:ctrlPr>
                        </m:sSupPr>
                        <m:e>
                          <m:r>
                            <a:rPr lang="en-GB" sz="2400" b="0" i="1" smtClean="0">
                              <a:latin typeface="Cambria Math" panose="02040503050406030204" pitchFamily="18" charset="0"/>
                            </a:rPr>
                            <m:t>𝑅</m:t>
                          </m:r>
                        </m:e>
                        <m:sup>
                          <m:r>
                            <a:rPr lang="en-GB" sz="2400" b="0" i="1" smtClean="0">
                              <a:latin typeface="Cambria Math" panose="02040503050406030204" pitchFamily="18" charset="0"/>
                            </a:rPr>
                            <m:t>2</m:t>
                          </m:r>
                        </m:sup>
                      </m:sSup>
                      <m:r>
                        <a:rPr lang="en-GB" sz="2400" b="0" i="0" smtClean="0">
                          <a:latin typeface="Cambria Math" panose="02040503050406030204" pitchFamily="18" charset="0"/>
                        </a:rPr>
                        <m:t>=0.29</m:t>
                      </m:r>
                    </m:oMath>
                  </m:oMathPara>
                </a14:m>
                <a:endParaRPr lang="en-GB" dirty="0"/>
              </a:p>
            </p:txBody>
          </p:sp>
        </mc:Choice>
        <mc:Fallback xmlns="">
          <p:sp>
            <p:nvSpPr>
              <p:cNvPr id="9" name="Content Placeholder 2"/>
              <p:cNvSpPr txBox="1">
                <a:spLocks noRot="1" noChangeAspect="1" noMove="1" noResize="1" noEditPoints="1" noAdjustHandles="1" noChangeArrowheads="1" noChangeShapeType="1" noTextEdit="1"/>
              </p:cNvSpPr>
              <p:nvPr/>
            </p:nvSpPr>
            <p:spPr>
              <a:xfrm>
                <a:off x="533400" y="2762760"/>
                <a:ext cx="7886700" cy="612775"/>
              </a:xfrm>
              <a:prstGeom prst="rect">
                <a:avLst/>
              </a:prstGeom>
              <a:blipFill rotWithShape="0">
                <a:blip r:embed="rId3"/>
                <a:stretch>
                  <a:fillRect t="-990"/>
                </a:stretch>
              </a:blipFill>
            </p:spPr>
            <p:txBody>
              <a:bodyPr/>
              <a:lstStyle/>
              <a:p>
                <a:r>
                  <a:rPr lang="en-GB">
                    <a:noFill/>
                  </a:rPr>
                  <a:t> </a:t>
                </a:r>
              </a:p>
            </p:txBody>
          </p:sp>
        </mc:Fallback>
      </mc:AlternateContent>
      <p:cxnSp>
        <p:nvCxnSpPr>
          <p:cNvPr id="11" name="Straight Arrow Connector 10"/>
          <p:cNvCxnSpPr/>
          <p:nvPr/>
        </p:nvCxnSpPr>
        <p:spPr>
          <a:xfrm flipV="1">
            <a:off x="2133600" y="1930334"/>
            <a:ext cx="970336" cy="8324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2895600" y="1930334"/>
            <a:ext cx="762000" cy="832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191000" y="1981600"/>
            <a:ext cx="285750" cy="7811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flipV="1">
            <a:off x="5458498" y="1954334"/>
            <a:ext cx="27902" cy="8084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2" name="TextBox 21"/>
              <p:cNvSpPr txBox="1"/>
              <p:nvPr/>
            </p:nvSpPr>
            <p:spPr>
              <a:xfrm>
                <a:off x="685800" y="3733800"/>
                <a:ext cx="7924800" cy="3040448"/>
              </a:xfrm>
              <a:prstGeom prst="rect">
                <a:avLst/>
              </a:prstGeom>
              <a:noFill/>
            </p:spPr>
            <p:txBody>
              <a:bodyPr wrap="square" rtlCol="0">
                <a:spAutoFit/>
              </a:bodyPr>
              <a:lstStyle/>
              <a:p>
                <a:pPr lvl="1" algn="just">
                  <a:lnSpc>
                    <a:spcPct val="90000"/>
                  </a:lnSpc>
                </a:pPr>
                <a:r>
                  <a:rPr lang="el-GR" altLang="it-IT" sz="1600" b="1" dirty="0" smtClean="0"/>
                  <a:t>Η εκτίμηση </a:t>
                </a:r>
                <a14:m>
                  <m:oMath xmlns:m="http://schemas.openxmlformats.org/officeDocument/2006/math">
                    <m:acc>
                      <m:accPr>
                        <m:chr m:val="̂"/>
                        <m:ctrlPr>
                          <a:rPr lang="en-GB" altLang="it-IT" sz="1600" b="1" i="1" smtClean="0">
                            <a:latin typeface="Cambria Math" panose="02040503050406030204" pitchFamily="18" charset="0"/>
                          </a:rPr>
                        </m:ctrlPr>
                      </m:accPr>
                      <m:e>
                        <m:r>
                          <a:rPr lang="el-GR" altLang="it-IT" sz="1600" b="1" i="1" smtClean="0">
                            <a:latin typeface="Cambria Math" panose="02040503050406030204" pitchFamily="18" charset="0"/>
                          </a:rPr>
                          <m:t>𝜷</m:t>
                        </m:r>
                      </m:e>
                    </m:acc>
                  </m:oMath>
                </a14:m>
                <a:r>
                  <a:rPr lang="el-GR" altLang="it-IT" sz="1600" b="1" dirty="0" smtClean="0"/>
                  <a:t>=0.11 δείχνει ότι η μέση απόδοση ενός επιπλέον τυπικού έτους εκπαίδευσης στις απολαβές είναι 11%.</a:t>
                </a:r>
              </a:p>
              <a:p>
                <a:pPr lvl="1" algn="just">
                  <a:lnSpc>
                    <a:spcPct val="90000"/>
                  </a:lnSpc>
                </a:pPr>
                <a:endParaRPr lang="el-GR" altLang="it-IT" sz="1600" dirty="0"/>
              </a:p>
              <a:p>
                <a:pPr lvl="1" algn="just">
                  <a:lnSpc>
                    <a:spcPct val="90000"/>
                  </a:lnSpc>
                </a:pPr>
                <a:r>
                  <a:rPr lang="el-GR" altLang="it-IT" sz="1600" dirty="0" smtClean="0"/>
                  <a:t>Η επίδραση της εργασιακής εμπειρίας είναι επίσης θετική (</a:t>
                </a:r>
                <a14:m>
                  <m:oMath xmlns:m="http://schemas.openxmlformats.org/officeDocument/2006/math">
                    <m:sSub>
                      <m:sSubPr>
                        <m:ctrlPr>
                          <a:rPr lang="en-GB" sz="1600" i="1">
                            <a:latin typeface="Cambria Math" panose="02040503050406030204" pitchFamily="18" charset="0"/>
                          </a:rPr>
                        </m:ctrlPr>
                      </m:sSubPr>
                      <m:e>
                        <m:r>
                          <a:rPr lang="el-GR" sz="1600" i="1">
                            <a:latin typeface="Cambria Math" panose="02040503050406030204" pitchFamily="18" charset="0"/>
                          </a:rPr>
                          <m:t>𝛾</m:t>
                        </m:r>
                      </m:e>
                      <m:sub>
                        <m:r>
                          <a:rPr lang="el-GR" sz="1600" i="1">
                            <a:latin typeface="Cambria Math" panose="02040503050406030204" pitchFamily="18" charset="0"/>
                          </a:rPr>
                          <m:t>1</m:t>
                        </m:r>
                      </m:sub>
                    </m:sSub>
                  </m:oMath>
                </a14:m>
                <a:r>
                  <a:rPr lang="el-GR" altLang="it-IT" sz="1600" dirty="0" smtClean="0"/>
                  <a:t>&gt;0) αλλά η θετική επίδραση φθίνει καθώς τα χρόνια εργασιακής εμπειρίας αυξάνουν (</a:t>
                </a:r>
                <a14:m>
                  <m:oMath xmlns:m="http://schemas.openxmlformats.org/officeDocument/2006/math">
                    <m:sSub>
                      <m:sSubPr>
                        <m:ctrlPr>
                          <a:rPr lang="en-GB" sz="1600" i="1">
                            <a:solidFill>
                              <a:prstClr val="black"/>
                            </a:solidFill>
                            <a:latin typeface="Cambria Math" panose="02040503050406030204" pitchFamily="18" charset="0"/>
                          </a:rPr>
                        </m:ctrlPr>
                      </m:sSubPr>
                      <m:e>
                        <m:r>
                          <a:rPr lang="el-GR" sz="1600" i="1">
                            <a:solidFill>
                              <a:prstClr val="black"/>
                            </a:solidFill>
                            <a:latin typeface="Cambria Math" panose="02040503050406030204" pitchFamily="18" charset="0"/>
                          </a:rPr>
                          <m:t>𝛾</m:t>
                        </m:r>
                      </m:e>
                      <m:sub>
                        <m:r>
                          <a:rPr lang="el-GR" sz="1600" i="1">
                            <a:solidFill>
                              <a:prstClr val="black"/>
                            </a:solidFill>
                            <a:latin typeface="Cambria Math" panose="02040503050406030204" pitchFamily="18" charset="0"/>
                          </a:rPr>
                          <m:t>2</m:t>
                        </m:r>
                      </m:sub>
                    </m:sSub>
                  </m:oMath>
                </a14:m>
                <a:r>
                  <a:rPr lang="el-GR" altLang="it-IT" sz="1600" dirty="0" smtClean="0"/>
                  <a:t>&lt;0).</a:t>
                </a:r>
              </a:p>
              <a:p>
                <a:pPr lvl="1" algn="just">
                  <a:lnSpc>
                    <a:spcPct val="90000"/>
                  </a:lnSpc>
                </a:pPr>
                <a:endParaRPr lang="el-GR" altLang="it-IT" sz="1600" dirty="0"/>
              </a:p>
              <a:p>
                <a:pPr lvl="1" algn="just">
                  <a:lnSpc>
                    <a:spcPct val="90000"/>
                  </a:lnSpc>
                </a:pPr>
                <a:r>
                  <a:rPr lang="el-GR" altLang="it-IT" sz="1600" dirty="0" smtClean="0"/>
                  <a:t>Επίσης ο συντελεστής </a:t>
                </a:r>
                <a14:m>
                  <m:oMath xmlns:m="http://schemas.openxmlformats.org/officeDocument/2006/math">
                    <m:sSup>
                      <m:sSupPr>
                        <m:ctrlPr>
                          <a:rPr lang="el-GR" sz="1600" i="1">
                            <a:latin typeface="Cambria Math" panose="02040503050406030204" pitchFamily="18" charset="0"/>
                          </a:rPr>
                        </m:ctrlPr>
                      </m:sSupPr>
                      <m:e>
                        <m:r>
                          <a:rPr lang="en-GB" sz="1600" i="1">
                            <a:latin typeface="Cambria Math" panose="02040503050406030204" pitchFamily="18" charset="0"/>
                          </a:rPr>
                          <m:t>𝑅</m:t>
                        </m:r>
                      </m:e>
                      <m:sup>
                        <m:r>
                          <a:rPr lang="en-GB" sz="1600" i="1">
                            <a:latin typeface="Cambria Math" panose="02040503050406030204" pitchFamily="18" charset="0"/>
                          </a:rPr>
                          <m:t>2</m:t>
                        </m:r>
                      </m:sup>
                    </m:sSup>
                    <m:r>
                      <a:rPr lang="en-GB" sz="1600">
                        <a:latin typeface="Cambria Math" panose="02040503050406030204" pitchFamily="18" charset="0"/>
                      </a:rPr>
                      <m:t>=0.29</m:t>
                    </m:r>
                  </m:oMath>
                </a14:m>
                <a:r>
                  <a:rPr lang="el-GR" sz="1600" dirty="0" smtClean="0"/>
                  <a:t> μας δείχνει ότι 30% της μεταβλητότητας στις απολαβές εξηγείται από τα χρόνια εκπαίδευσης και εργασιακής εμπειρίας του ατόμου (δηλαδή από τις επεξηγηματικές μεταβλητές του μοντέλου). Υπάρχουν συνεπώς και άλλοι παράγοντες που παίζουν ρόλο στη διαμόρφωση του μισθού, όμως η επίδραση της εκπαίδευσης και της εργασιακής εμπειρίας είναι αρκετά ισχυρή.</a:t>
                </a:r>
                <a:endParaRPr lang="en-GB" sz="1600" dirty="0"/>
              </a:p>
              <a:p>
                <a:pPr lvl="1">
                  <a:lnSpc>
                    <a:spcPct val="90000"/>
                  </a:lnSpc>
                </a:pPr>
                <a:endParaRPr lang="el-GR" altLang="it-IT" dirty="0" smtClean="0"/>
              </a:p>
              <a:p>
                <a:pPr lvl="1">
                  <a:lnSpc>
                    <a:spcPct val="90000"/>
                  </a:lnSpc>
                </a:pPr>
                <a:endParaRPr lang="el-GR" altLang="it-IT" dirty="0" smtClean="0"/>
              </a:p>
            </p:txBody>
          </p:sp>
        </mc:Choice>
        <mc:Fallback xmlns="">
          <p:sp>
            <p:nvSpPr>
              <p:cNvPr id="22" name="TextBox 21"/>
              <p:cNvSpPr txBox="1">
                <a:spLocks noRot="1" noChangeAspect="1" noMove="1" noResize="1" noEditPoints="1" noAdjustHandles="1" noChangeArrowheads="1" noChangeShapeType="1" noTextEdit="1"/>
              </p:cNvSpPr>
              <p:nvPr/>
            </p:nvSpPr>
            <p:spPr>
              <a:xfrm>
                <a:off x="685800" y="3733800"/>
                <a:ext cx="7924800" cy="3040448"/>
              </a:xfrm>
              <a:prstGeom prst="rect">
                <a:avLst/>
              </a:prstGeom>
              <a:blipFill rotWithShape="0">
                <a:blip r:embed="rId4"/>
                <a:stretch>
                  <a:fillRect t="-1004" r="-385"/>
                </a:stretch>
              </a:blipFill>
            </p:spPr>
            <p:txBody>
              <a:bodyPr/>
              <a:lstStyle/>
              <a:p>
                <a:r>
                  <a:rPr lang="en-GB">
                    <a:noFill/>
                  </a:rPr>
                  <a:t> </a:t>
                </a:r>
              </a:p>
            </p:txBody>
          </p:sp>
        </mc:Fallback>
      </mc:AlternateContent>
      <p:cxnSp>
        <p:nvCxnSpPr>
          <p:cNvPr id="23" name="Straight Arrow Connector 22"/>
          <p:cNvCxnSpPr/>
          <p:nvPr/>
        </p:nvCxnSpPr>
        <p:spPr>
          <a:xfrm flipV="1">
            <a:off x="2591474" y="3118592"/>
            <a:ext cx="304126" cy="6332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9108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54073"/>
          </a:xfrm>
        </p:spPr>
        <p:txBody>
          <a:bodyPr/>
          <a:lstStyle/>
          <a:p>
            <a:pPr algn="ctr"/>
            <a:r>
              <a:rPr lang="el-GR" dirty="0" smtClean="0"/>
              <a:t>Η εκτίμηση της συνάρτησης αμοιβών</a:t>
            </a:r>
            <a:endParaRPr lang="en-GB" dirty="0"/>
          </a:p>
        </p:txBody>
      </p:sp>
      <p:sp>
        <p:nvSpPr>
          <p:cNvPr id="3" name="Content Placeholder 2"/>
          <p:cNvSpPr>
            <a:spLocks noGrp="1"/>
          </p:cNvSpPr>
          <p:nvPr>
            <p:ph idx="1"/>
          </p:nvPr>
        </p:nvSpPr>
        <p:spPr>
          <a:xfrm>
            <a:off x="457200" y="1524000"/>
            <a:ext cx="8382000" cy="4576763"/>
          </a:xfrm>
        </p:spPr>
        <p:txBody>
          <a:bodyPr>
            <a:normAutofit fontScale="92500" lnSpcReduction="10000"/>
          </a:bodyPr>
          <a:lstStyle/>
          <a:p>
            <a:pPr algn="just">
              <a:lnSpc>
                <a:spcPct val="110000"/>
              </a:lnSpc>
              <a:spcAft>
                <a:spcPts val="300"/>
              </a:spcAft>
            </a:pPr>
            <a:r>
              <a:rPr lang="el-GR" dirty="0" smtClean="0"/>
              <a:t>Τις τελευταίες δεκαετίες έχουν γίνει σημαντικές μεθοδολογικές βελτιώσεις όσον αφορά την εκτίμηση της συνάρτησης αμοιβών καθώς και έχουν προταθεί διαφορετικές εξειδικεύσεις της.</a:t>
            </a:r>
          </a:p>
          <a:p>
            <a:pPr algn="just">
              <a:lnSpc>
                <a:spcPct val="110000"/>
              </a:lnSpc>
              <a:spcAft>
                <a:spcPts val="300"/>
              </a:spcAft>
            </a:pPr>
            <a:r>
              <a:rPr lang="el-GR" dirty="0" smtClean="0"/>
              <a:t>Επίσης, οι ερευνητές έχουν στη διάθεση τους πλουσιότερες βάσεις δεδομένων που επιτρέπουν τη συμπερίληψη μιας σειράς άλλων μεταβλητών που ενδέχεται να επηρεάζουν τις μισθολογικές </a:t>
            </a:r>
            <a:r>
              <a:rPr lang="el-GR" dirty="0" smtClean="0"/>
              <a:t>αμοιβές (βλέπε επίσης επαυξημένη μορφή της συνάρτησης απολαβών στο Παράρτημα), </a:t>
            </a:r>
            <a:r>
              <a:rPr lang="el-GR" dirty="0" smtClean="0"/>
              <a:t>όπως:</a:t>
            </a:r>
          </a:p>
          <a:p>
            <a:pPr lvl="1" algn="just">
              <a:lnSpc>
                <a:spcPct val="110000"/>
              </a:lnSpc>
              <a:spcAft>
                <a:spcPts val="300"/>
              </a:spcAft>
            </a:pPr>
            <a:r>
              <a:rPr lang="el-GR" dirty="0" smtClean="0"/>
              <a:t>Φύλο</a:t>
            </a:r>
          </a:p>
          <a:p>
            <a:pPr lvl="1" algn="just">
              <a:lnSpc>
                <a:spcPct val="110000"/>
              </a:lnSpc>
              <a:spcAft>
                <a:spcPts val="300"/>
              </a:spcAft>
            </a:pPr>
            <a:r>
              <a:rPr lang="el-GR" dirty="0" smtClean="0"/>
              <a:t>Εθνικότητα</a:t>
            </a:r>
          </a:p>
          <a:p>
            <a:pPr lvl="1" algn="just">
              <a:lnSpc>
                <a:spcPct val="110000"/>
              </a:lnSpc>
              <a:spcAft>
                <a:spcPts val="300"/>
              </a:spcAft>
            </a:pPr>
            <a:r>
              <a:rPr lang="el-GR" dirty="0" smtClean="0"/>
              <a:t>Οικογενειακή κατάσταση</a:t>
            </a:r>
          </a:p>
          <a:p>
            <a:pPr lvl="1" algn="just">
              <a:lnSpc>
                <a:spcPct val="110000"/>
              </a:lnSpc>
              <a:spcAft>
                <a:spcPts val="300"/>
              </a:spcAft>
            </a:pPr>
            <a:r>
              <a:rPr lang="el-GR" dirty="0" smtClean="0"/>
              <a:t>Τομέας επαγγελματικής δραστηριότητας</a:t>
            </a:r>
          </a:p>
          <a:p>
            <a:pPr lvl="1" algn="just">
              <a:lnSpc>
                <a:spcPct val="110000"/>
              </a:lnSpc>
              <a:spcAft>
                <a:spcPts val="300"/>
              </a:spcAft>
            </a:pPr>
            <a:r>
              <a:rPr lang="el-GR" dirty="0" smtClean="0"/>
              <a:t>Δείκτες ικανότητας του ατόμου</a:t>
            </a:r>
            <a:endParaRPr lang="en-GB" dirty="0" smtClean="0"/>
          </a:p>
          <a:p>
            <a:pPr lvl="1" algn="just">
              <a:lnSpc>
                <a:spcPct val="110000"/>
              </a:lnSpc>
              <a:spcAft>
                <a:spcPts val="300"/>
              </a:spcAft>
            </a:pPr>
            <a:r>
              <a:rPr lang="el-GR" dirty="0" smtClean="0"/>
              <a:t>Συνθήκες στην αγορά εργασίας</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3387298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28600"/>
            <a:ext cx="7886700" cy="549273"/>
          </a:xfrm>
        </p:spPr>
        <p:txBody>
          <a:bodyPr>
            <a:normAutofit/>
          </a:bodyPr>
          <a:lstStyle/>
          <a:p>
            <a:pPr algn="ctr"/>
            <a:r>
              <a:rPr lang="el-GR" sz="2800" dirty="0" smtClean="0"/>
              <a:t>Μειονεκτήματα της χρήσης συναρτήσεων αμοιβών</a:t>
            </a:r>
            <a:endParaRPr lang="en-GB" sz="2800" dirty="0"/>
          </a:p>
        </p:txBody>
      </p:sp>
      <p:sp>
        <p:nvSpPr>
          <p:cNvPr id="3" name="Content Placeholder 2"/>
          <p:cNvSpPr>
            <a:spLocks noGrp="1"/>
          </p:cNvSpPr>
          <p:nvPr>
            <p:ph idx="1"/>
          </p:nvPr>
        </p:nvSpPr>
        <p:spPr>
          <a:xfrm>
            <a:off x="614273" y="1112836"/>
            <a:ext cx="7886700" cy="5608640"/>
          </a:xfrm>
        </p:spPr>
        <p:txBody>
          <a:bodyPr>
            <a:noAutofit/>
          </a:bodyPr>
          <a:lstStyle/>
          <a:p>
            <a:pPr algn="just">
              <a:lnSpc>
                <a:spcPct val="130000"/>
              </a:lnSpc>
              <a:spcAft>
                <a:spcPts val="200"/>
              </a:spcAft>
            </a:pPr>
            <a:r>
              <a:rPr lang="el-GR" sz="1700" dirty="0" smtClean="0"/>
              <a:t>Η εκτίμηση της συνάρτησης δεν λαμβάνει υπόψη μη παρατηρήσιμους παράγοντες που όμως μπορεί να συσχετίζονται με τον μισθό.</a:t>
            </a:r>
          </a:p>
          <a:p>
            <a:pPr algn="just">
              <a:lnSpc>
                <a:spcPct val="130000"/>
              </a:lnSpc>
              <a:spcAft>
                <a:spcPts val="200"/>
              </a:spcAft>
            </a:pPr>
            <a:r>
              <a:rPr lang="el-GR" sz="1700" dirty="0" smtClean="0"/>
              <a:t>Μια τέτοια περίπτωση είναι </a:t>
            </a:r>
            <a:r>
              <a:rPr lang="el-GR" sz="1700" b="1" dirty="0" smtClean="0"/>
              <a:t>οι ικανότητες του ατόμου</a:t>
            </a:r>
            <a:r>
              <a:rPr lang="el-GR" sz="1700" dirty="0" smtClean="0"/>
              <a:t>. Οι ικανότητες του ατόμου επηρεάζουν τις μισθολογικές απολαβές των ατόμων όμως είναι δύσκολο να μετρηθούν και να συμπεριληφθούν στην εκτίμηση.</a:t>
            </a:r>
          </a:p>
          <a:p>
            <a:pPr algn="just">
              <a:lnSpc>
                <a:spcPct val="130000"/>
              </a:lnSpc>
              <a:spcAft>
                <a:spcPts val="200"/>
              </a:spcAft>
            </a:pPr>
            <a:r>
              <a:rPr lang="el-GR" sz="1700" dirty="0" smtClean="0"/>
              <a:t>Για παράδειγμα, τα πιο ικανά άτομα συνήθως είναι πιο παραγωγικά (άρα λαμβάνουν υψηλότερους μισθούς). Επίσης, τα πιο ικανά άτομα είναι πιθανότερο να αποκτήσουν καλύτερη εκπαίδευση (βλέπε επίσης Θεωρία Σηματοδότησης).</a:t>
            </a:r>
          </a:p>
          <a:p>
            <a:pPr algn="just">
              <a:lnSpc>
                <a:spcPct val="130000"/>
              </a:lnSpc>
              <a:spcAft>
                <a:spcPts val="200"/>
              </a:spcAft>
            </a:pPr>
            <a:r>
              <a:rPr lang="el-GR" sz="1700" dirty="0" smtClean="0"/>
              <a:t>Έχουν προταθεί διάφοροι μέθοδοι στη βιβλιογραφία για να λυθεί το πρόβλημα της «μεροληψίας των ικανοτήτων» με ποίκιλα αποτελέσματα (εκτίμηση συναρτήσεων αμοιβών σε μονοζυγωτικά δίδυμα, χρήση βοηθητικών μεταβλητών, χρήση δεικτών </a:t>
            </a:r>
            <a:r>
              <a:rPr lang="en-GB" sz="1700" dirty="0" smtClean="0"/>
              <a:t>IQ</a:t>
            </a:r>
            <a:r>
              <a:rPr lang="el-GR" sz="1700" dirty="0" smtClean="0"/>
              <a:t> ως ερμηνευτική μεταβλητή κ.α.).</a:t>
            </a:r>
          </a:p>
          <a:p>
            <a:pPr algn="just">
              <a:lnSpc>
                <a:spcPct val="130000"/>
              </a:lnSpc>
              <a:spcAft>
                <a:spcPts val="200"/>
              </a:spcAft>
            </a:pPr>
            <a:r>
              <a:rPr lang="el-GR" sz="1700" dirty="0" smtClean="0"/>
              <a:t>Ένα άλλο πρόβλημα είναι ότι στην απλή μορφή της η συνάρτηση αμοιβών δεν λαμβάνει υπόψη την ποιότητα της εκπαίδευσης αλλά μόνο την ποσότητα (χρόνια εκπαίδευσης).</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179667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01673"/>
          </a:xfrm>
        </p:spPr>
        <p:txBody>
          <a:bodyPr>
            <a:normAutofit/>
          </a:bodyPr>
          <a:lstStyle/>
          <a:p>
            <a:pPr algn="ctr"/>
            <a:r>
              <a:rPr lang="el-GR" dirty="0" smtClean="0">
                <a:latin typeface="+mn-lt"/>
              </a:rPr>
              <a:t>Σύνοψη των εμπειρικών ευρημάτων </a:t>
            </a:r>
            <a:endParaRPr lang="en-GB" dirty="0">
              <a:latin typeface="+mn-lt"/>
            </a:endParaRPr>
          </a:p>
        </p:txBody>
      </p:sp>
      <p:sp>
        <p:nvSpPr>
          <p:cNvPr id="3" name="Content Placeholder 2"/>
          <p:cNvSpPr>
            <a:spLocks noGrp="1"/>
          </p:cNvSpPr>
          <p:nvPr>
            <p:ph idx="1"/>
          </p:nvPr>
        </p:nvSpPr>
        <p:spPr>
          <a:xfrm>
            <a:off x="628650" y="1371601"/>
            <a:ext cx="7886700" cy="4572000"/>
          </a:xfrm>
        </p:spPr>
        <p:txBody>
          <a:bodyPr>
            <a:normAutofit fontScale="92500" lnSpcReduction="20000"/>
          </a:bodyPr>
          <a:lstStyle/>
          <a:p>
            <a:pPr algn="just">
              <a:lnSpc>
                <a:spcPct val="150000"/>
              </a:lnSpc>
              <a:spcAft>
                <a:spcPts val="300"/>
              </a:spcAft>
            </a:pPr>
            <a:r>
              <a:rPr lang="el-GR" dirty="0" smtClean="0"/>
              <a:t>Η γενική εικόνα: με βάση </a:t>
            </a:r>
            <a:r>
              <a:rPr lang="en-GB" dirty="0" smtClean="0"/>
              <a:t>705 </a:t>
            </a:r>
            <a:r>
              <a:rPr lang="el-GR" dirty="0" smtClean="0"/>
              <a:t>εκτιμήσεις</a:t>
            </a:r>
            <a:r>
              <a:rPr lang="en-GB" dirty="0" smtClean="0"/>
              <a:t>, </a:t>
            </a:r>
            <a:r>
              <a:rPr lang="el-GR" dirty="0" smtClean="0"/>
              <a:t>σε διαφορετικές χώρες μεταξύ </a:t>
            </a:r>
            <a:r>
              <a:rPr lang="en-GB" dirty="0" smtClean="0"/>
              <a:t>1950 </a:t>
            </a:r>
            <a:r>
              <a:rPr lang="el-GR" dirty="0" smtClean="0"/>
              <a:t>και</a:t>
            </a:r>
            <a:r>
              <a:rPr lang="en-GB" dirty="0" smtClean="0"/>
              <a:t> </a:t>
            </a:r>
            <a:r>
              <a:rPr lang="en-GB" dirty="0"/>
              <a:t>2014, </a:t>
            </a:r>
            <a:r>
              <a:rPr lang="el-GR" dirty="0" smtClean="0"/>
              <a:t>η ιδιωτική απόδοση ενός επιπρόσθετου έτους εκπαίδευσης είναι κατά μέσο όρο 8.8%.</a:t>
            </a:r>
          </a:p>
          <a:p>
            <a:pPr algn="just">
              <a:lnSpc>
                <a:spcPct val="150000"/>
              </a:lnSpc>
              <a:spcAft>
                <a:spcPts val="300"/>
              </a:spcAft>
            </a:pPr>
            <a:r>
              <a:rPr lang="el-GR" dirty="0" smtClean="0"/>
              <a:t>Η τεράστια επέκταση της εκπαίδευσης σε όλες τις χώρες του δυτικού κόσμου (και όχι μόνο) από τη δεκαετία του ’50 έως σήμερα είχε σχετικά μικρή επίπτωση στην απόδοση της εκπαίδευσης [λιγότερο από 2 ποσοστιαίες μονάδες σε εύρος δεκαετίας (</a:t>
            </a:r>
            <a:r>
              <a:rPr lang="en-GB" dirty="0" smtClean="0"/>
              <a:t>Patrinos, 2016)].</a:t>
            </a:r>
            <a:endParaRPr lang="el-GR" dirty="0" smtClean="0"/>
          </a:p>
          <a:p>
            <a:pPr algn="just">
              <a:lnSpc>
                <a:spcPct val="150000"/>
              </a:lnSpc>
              <a:spcAft>
                <a:spcPts val="300"/>
              </a:spcAft>
            </a:pPr>
            <a:r>
              <a:rPr lang="el-GR" dirty="0" smtClean="0"/>
              <a:t>Η ιδιωτική απόδοση της εκπαίδευσης είναι υψηλότερη στις φτωχότερες χώρες σε σύγκριση με τις πλουσιότερες.</a:t>
            </a:r>
          </a:p>
          <a:p>
            <a:pPr lvl="1" algn="just">
              <a:lnSpc>
                <a:spcPct val="150000"/>
              </a:lnSpc>
              <a:spcAft>
                <a:spcPts val="300"/>
              </a:spcAft>
            </a:pPr>
            <a:r>
              <a:rPr lang="el-GR" dirty="0" smtClean="0"/>
              <a:t>Ο λόγος είναι η σχετική σπανιότητα του ανθρώπινου κεφαλαίου στις φτωχότερες χώρες.</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
        <p:nvSpPr>
          <p:cNvPr id="5" name="Title 1"/>
          <p:cNvSpPr txBox="1">
            <a:spLocks/>
          </p:cNvSpPr>
          <p:nvPr/>
        </p:nvSpPr>
        <p:spPr>
          <a:xfrm>
            <a:off x="647341" y="6019800"/>
            <a:ext cx="7886700" cy="801687"/>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2000" dirty="0" smtClean="0"/>
              <a:t>Πηγή: </a:t>
            </a:r>
            <a:r>
              <a:rPr lang="en-GB" sz="2000" dirty="0" smtClean="0"/>
              <a:t>Psacharopoulos &amp; Patrinos (2018). Returns to investment in education: a decennial review of the global literature. Education Economics.</a:t>
            </a:r>
            <a:endParaRPr lang="en-GB" sz="2000" dirty="0"/>
          </a:p>
        </p:txBody>
      </p:sp>
    </p:spTree>
    <p:extLst>
      <p:ext uri="{BB962C8B-B14F-4D97-AF65-F5344CB8AC3E}">
        <p14:creationId xmlns:p14="http://schemas.microsoft.com/office/powerpoint/2010/main" val="422253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01673"/>
          </a:xfrm>
        </p:spPr>
        <p:txBody>
          <a:bodyPr>
            <a:normAutofit/>
          </a:bodyPr>
          <a:lstStyle/>
          <a:p>
            <a:pPr algn="ctr"/>
            <a:r>
              <a:rPr lang="el-GR" dirty="0" smtClean="0"/>
              <a:t>Σύνοψη των εμπειρικών ευρημάτων </a:t>
            </a:r>
            <a:endParaRPr lang="en-GB" dirty="0"/>
          </a:p>
        </p:txBody>
      </p:sp>
      <p:sp>
        <p:nvSpPr>
          <p:cNvPr id="3" name="Content Placeholder 2"/>
          <p:cNvSpPr>
            <a:spLocks noGrp="1"/>
          </p:cNvSpPr>
          <p:nvPr>
            <p:ph idx="1"/>
          </p:nvPr>
        </p:nvSpPr>
        <p:spPr>
          <a:xfrm>
            <a:off x="628650" y="1371601"/>
            <a:ext cx="7886700" cy="4419599"/>
          </a:xfrm>
        </p:spPr>
        <p:txBody>
          <a:bodyPr>
            <a:normAutofit/>
          </a:bodyPr>
          <a:lstStyle/>
          <a:p>
            <a:pPr algn="just">
              <a:lnSpc>
                <a:spcPct val="110000"/>
              </a:lnSpc>
              <a:spcAft>
                <a:spcPts val="300"/>
              </a:spcAft>
            </a:pPr>
            <a:r>
              <a:rPr lang="el-GR" dirty="0" smtClean="0"/>
              <a:t>Η απόδοση της εκπαίδευσης είναι υψηλότερη για αυτούς που εργάζονται στον ιδιωτικό τομέα.</a:t>
            </a:r>
          </a:p>
          <a:p>
            <a:pPr lvl="1" algn="just">
              <a:lnSpc>
                <a:spcPct val="110000"/>
              </a:lnSpc>
              <a:spcAft>
                <a:spcPts val="300"/>
              </a:spcAft>
            </a:pPr>
            <a:r>
              <a:rPr lang="el-GR" dirty="0" smtClean="0"/>
              <a:t>Οι μισθολογικές κλίμακες στο δημόσιο τομέα είναι συγκεκριμένες και συνήθως μικρού εύρους.</a:t>
            </a:r>
          </a:p>
          <a:p>
            <a:pPr lvl="1" algn="just">
              <a:lnSpc>
                <a:spcPct val="110000"/>
              </a:lnSpc>
              <a:spcAft>
                <a:spcPts val="300"/>
              </a:spcAft>
            </a:pPr>
            <a:r>
              <a:rPr lang="el-GR" dirty="0" smtClean="0"/>
              <a:t>Η διαφοροποίηση των μισθών είναι μεγαλύτερη στον ιδιωτικό τομέα όπου υπάρχει μεγαλύτερη πιθανότητα να αναγνωριστούν οι διαφορές στην παραγωγικότητα.</a:t>
            </a:r>
            <a:endParaRPr lang="en-GB" dirty="0" smtClean="0"/>
          </a:p>
          <a:p>
            <a:pPr algn="just">
              <a:lnSpc>
                <a:spcPct val="110000"/>
              </a:lnSpc>
              <a:spcAft>
                <a:spcPts val="300"/>
              </a:spcAft>
            </a:pPr>
            <a:r>
              <a:rPr lang="el-GR" dirty="0"/>
              <a:t>Η ιδιωτική απόδοση της εκπαίδευσης είναι υψηλότερη στις γυναίκες σε σύγκριση με τους άντρες κατά περίπου 2 ποσοστιαίες μονάδες</a:t>
            </a:r>
            <a:r>
              <a:rPr lang="en-GB" dirty="0"/>
              <a:t>.</a:t>
            </a:r>
            <a:endParaRPr lang="el-GR" dirty="0"/>
          </a:p>
          <a:p>
            <a:pPr lvl="1" algn="just">
              <a:lnSpc>
                <a:spcPct val="110000"/>
              </a:lnSpc>
              <a:spcAft>
                <a:spcPts val="300"/>
              </a:spcAft>
            </a:pPr>
            <a:r>
              <a:rPr lang="el-GR" dirty="0"/>
              <a:t>Προσοχή όμως αυτό δεν σημαίνει ότι οι απολαβές των γυναικών είναι υψηλότερες των ανδρών</a:t>
            </a:r>
            <a:r>
              <a:rPr lang="el-GR" dirty="0" smtClean="0"/>
              <a:t>!</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
        <p:nvSpPr>
          <p:cNvPr id="5" name="Title 1"/>
          <p:cNvSpPr txBox="1">
            <a:spLocks/>
          </p:cNvSpPr>
          <p:nvPr/>
        </p:nvSpPr>
        <p:spPr>
          <a:xfrm>
            <a:off x="647341" y="6019800"/>
            <a:ext cx="7886700" cy="801687"/>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2000" dirty="0" smtClean="0"/>
              <a:t>Πηγή: </a:t>
            </a:r>
            <a:r>
              <a:rPr lang="en-GB" sz="2000" dirty="0" smtClean="0"/>
              <a:t>Psacharopoulos &amp; Patrinos (2018). Returns to investment in education: a decennial review of the global literature. Education Economics.</a:t>
            </a:r>
            <a:endParaRPr lang="en-GB" sz="2000" dirty="0"/>
          </a:p>
        </p:txBody>
      </p:sp>
    </p:spTree>
    <p:extLst>
      <p:ext uri="{BB962C8B-B14F-4D97-AF65-F5344CB8AC3E}">
        <p14:creationId xmlns:p14="http://schemas.microsoft.com/office/powerpoint/2010/main" val="4239015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01673"/>
          </a:xfrm>
        </p:spPr>
        <p:txBody>
          <a:bodyPr>
            <a:normAutofit/>
          </a:bodyPr>
          <a:lstStyle/>
          <a:p>
            <a:pPr algn="ctr"/>
            <a:r>
              <a:rPr lang="el-GR" dirty="0" smtClean="0"/>
              <a:t>Σύνοψη των εμπειρικών ευρημάτων </a:t>
            </a:r>
            <a:endParaRPr lang="en-GB" dirty="0"/>
          </a:p>
        </p:txBody>
      </p:sp>
      <p:sp>
        <p:nvSpPr>
          <p:cNvPr id="3" name="Content Placeholder 2"/>
          <p:cNvSpPr>
            <a:spLocks noGrp="1"/>
          </p:cNvSpPr>
          <p:nvPr>
            <p:ph idx="1"/>
          </p:nvPr>
        </p:nvSpPr>
        <p:spPr>
          <a:xfrm>
            <a:off x="628650" y="1371601"/>
            <a:ext cx="7886700" cy="4572000"/>
          </a:xfrm>
        </p:spPr>
        <p:txBody>
          <a:bodyPr>
            <a:normAutofit/>
          </a:bodyPr>
          <a:lstStyle/>
          <a:p>
            <a:pPr algn="just">
              <a:lnSpc>
                <a:spcPct val="110000"/>
              </a:lnSpc>
              <a:spcAft>
                <a:spcPts val="300"/>
              </a:spcAft>
            </a:pPr>
            <a:r>
              <a:rPr lang="el-GR" dirty="0"/>
              <a:t>Η απόδοση της εκπαίδευσης είναι υψηλότερη σε σπουδές γενικού/ακαδημαϊκού τύπου </a:t>
            </a:r>
            <a:r>
              <a:rPr lang="el-GR" dirty="0" smtClean="0"/>
              <a:t>(πχ. Γενικό Λύκειο</a:t>
            </a:r>
            <a:r>
              <a:rPr lang="el-GR" dirty="0"/>
              <a:t>) από αντίστοιχες σπουδές με τεχνικό/επαγγελματικό περιεχόμενο </a:t>
            </a:r>
            <a:r>
              <a:rPr lang="el-GR" dirty="0" smtClean="0"/>
              <a:t>(πχ. Τεχνικό </a:t>
            </a:r>
            <a:r>
              <a:rPr lang="el-GR" dirty="0"/>
              <a:t>Λ</a:t>
            </a:r>
            <a:r>
              <a:rPr lang="el-GR" dirty="0" smtClean="0"/>
              <a:t>ύκειο</a:t>
            </a:r>
            <a:r>
              <a:rPr lang="el-GR" dirty="0"/>
              <a:t>).</a:t>
            </a:r>
          </a:p>
          <a:p>
            <a:pPr lvl="1" algn="just">
              <a:lnSpc>
                <a:spcPct val="110000"/>
              </a:lnSpc>
              <a:spcAft>
                <a:spcPts val="300"/>
              </a:spcAft>
            </a:pPr>
            <a:r>
              <a:rPr lang="el-GR" dirty="0"/>
              <a:t>Αυτό αποδίδεται στη μεγαλύτερη ευελιξία που συνεπάγονται οι γενικές σπουδές.</a:t>
            </a:r>
          </a:p>
          <a:p>
            <a:pPr algn="just">
              <a:lnSpc>
                <a:spcPct val="110000"/>
              </a:lnSpc>
              <a:spcAft>
                <a:spcPts val="300"/>
              </a:spcAft>
            </a:pPr>
            <a:endParaRPr lang="el-GR"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
        <p:nvSpPr>
          <p:cNvPr id="5" name="Title 1"/>
          <p:cNvSpPr txBox="1">
            <a:spLocks/>
          </p:cNvSpPr>
          <p:nvPr/>
        </p:nvSpPr>
        <p:spPr>
          <a:xfrm>
            <a:off x="647341" y="6019800"/>
            <a:ext cx="7886700" cy="801687"/>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2000" dirty="0" smtClean="0"/>
              <a:t>Πηγή: </a:t>
            </a:r>
            <a:r>
              <a:rPr lang="en-GB" sz="2000" dirty="0" smtClean="0"/>
              <a:t>Psacharopoulos &amp; Patrinos (2018). Returns to investment in education: a decennial review of the global literature. Education Economics.</a:t>
            </a:r>
            <a:endParaRPr lang="en-GB" sz="2000" dirty="0"/>
          </a:p>
        </p:txBody>
      </p:sp>
    </p:spTree>
    <p:extLst>
      <p:ext uri="{BB962C8B-B14F-4D97-AF65-F5344CB8AC3E}">
        <p14:creationId xmlns:p14="http://schemas.microsoft.com/office/powerpoint/2010/main" val="16617308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09800"/>
            <a:ext cx="7886700" cy="1325563"/>
          </a:xfrm>
          <a:solidFill>
            <a:schemeClr val="accent1"/>
          </a:solidFill>
        </p:spPr>
        <p:txBody>
          <a:bodyPr/>
          <a:lstStyle/>
          <a:p>
            <a:pPr algn="ctr"/>
            <a:r>
              <a:rPr lang="el-GR" dirty="0" smtClean="0"/>
              <a:t>Παράρτημα</a:t>
            </a:r>
            <a:endParaRPr lang="en-GB"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37583565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81000"/>
            <a:ext cx="7886700" cy="814168"/>
          </a:xfrm>
        </p:spPr>
        <p:txBody>
          <a:bodyPr>
            <a:normAutofit/>
          </a:bodyPr>
          <a:lstStyle/>
          <a:p>
            <a:pPr algn="ctr"/>
            <a:r>
              <a:rPr lang="el-GR" dirty="0" smtClean="0"/>
              <a:t>Επαυξημένη μορφή της συνάρτηση αμοιβών</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33400" y="2551276"/>
                <a:ext cx="7886700" cy="612775"/>
              </a:xfrm>
            </p:spPr>
            <p:txBody>
              <a:bodyPr>
                <a:normAutofit fontScale="85000" lnSpcReduction="10000"/>
              </a:bodyPr>
              <a:lstStyle/>
              <a:p>
                <a:pPr marL="0" indent="0">
                  <a:buNone/>
                </a:pPr>
                <a14:m>
                  <m:oMath xmlns:m="http://schemas.openxmlformats.org/officeDocument/2006/math">
                    <m:r>
                      <a:rPr lang="en-GB" sz="3200" b="0" i="1" smtClean="0">
                        <a:latin typeface="Cambria Math" panose="02040503050406030204" pitchFamily="18" charset="0"/>
                      </a:rPr>
                      <m:t>𝑙𝑛</m:t>
                    </m:r>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𝑊</m:t>
                        </m:r>
                      </m:e>
                      <m:sub>
                        <m:r>
                          <a:rPr lang="en-GB" sz="3200" b="0" i="1" smtClean="0">
                            <a:latin typeface="Cambria Math" panose="02040503050406030204" pitchFamily="18" charset="0"/>
                          </a:rPr>
                          <m:t>𝑖</m:t>
                        </m:r>
                      </m:sub>
                    </m:sSub>
                    <m:r>
                      <a:rPr lang="en-GB" sz="3200" b="0" i="1" smtClean="0">
                        <a:latin typeface="Cambria Math" panose="02040503050406030204" pitchFamily="18" charset="0"/>
                      </a:rPr>
                      <m:t>=</m:t>
                    </m:r>
                    <m:r>
                      <a:rPr lang="en-GB" sz="3200" b="0" i="1" smtClean="0">
                        <a:latin typeface="Cambria Math" panose="02040503050406030204" pitchFamily="18" charset="0"/>
                      </a:rPr>
                      <m:t>𝑎</m:t>
                    </m:r>
                    <m:r>
                      <a:rPr lang="en-GB" sz="3200" b="0" i="1" smtClean="0">
                        <a:latin typeface="Cambria Math" panose="02040503050406030204" pitchFamily="18" charset="0"/>
                      </a:rPr>
                      <m:t>+</m:t>
                    </m:r>
                    <m:r>
                      <m:rPr>
                        <m:sty m:val="p"/>
                      </m:rPr>
                      <a:rPr lang="en-GB" sz="3200">
                        <a:latin typeface="Cambria Math" panose="02040503050406030204" pitchFamily="18" charset="0"/>
                      </a:rPr>
                      <m:t>β</m:t>
                    </m:r>
                    <m:sSub>
                      <m:sSubPr>
                        <m:ctrlPr>
                          <a:rPr lang="en-GB" sz="3200" i="1" smtClean="0">
                            <a:latin typeface="Cambria Math" panose="02040503050406030204" pitchFamily="18" charset="0"/>
                          </a:rPr>
                        </m:ctrlPr>
                      </m:sSubPr>
                      <m:e>
                        <m:r>
                          <a:rPr lang="en-GB" sz="3200" b="0" i="1" smtClean="0">
                            <a:latin typeface="Cambria Math" panose="02040503050406030204" pitchFamily="18" charset="0"/>
                          </a:rPr>
                          <m:t>𝑆</m:t>
                        </m:r>
                      </m:e>
                      <m:sub>
                        <m:r>
                          <a:rPr lang="en-GB" sz="3200" b="0" i="1" smtClean="0">
                            <a:latin typeface="Cambria Math" panose="02040503050406030204" pitchFamily="18" charset="0"/>
                          </a:rPr>
                          <m:t>𝑖</m:t>
                        </m:r>
                      </m:sub>
                    </m:sSub>
                    <m:r>
                      <a:rPr lang="en-GB" sz="3200" b="0" i="1" smtClean="0">
                        <a:latin typeface="Cambria Math" panose="02040503050406030204" pitchFamily="18" charset="0"/>
                      </a:rPr>
                      <m:t>+</m:t>
                    </m:r>
                    <m:sSub>
                      <m:sSubPr>
                        <m:ctrlPr>
                          <a:rPr lang="en-GB" sz="3200" b="0" i="1" smtClean="0">
                            <a:latin typeface="Cambria Math" panose="02040503050406030204" pitchFamily="18" charset="0"/>
                          </a:rPr>
                        </m:ctrlPr>
                      </m:sSubPr>
                      <m:e>
                        <m:r>
                          <a:rPr lang="el-GR" sz="3200" b="0" i="1" smtClean="0">
                            <a:latin typeface="Cambria Math" panose="02040503050406030204" pitchFamily="18" charset="0"/>
                          </a:rPr>
                          <m:t>𝛾</m:t>
                        </m:r>
                      </m:e>
                      <m:sub>
                        <m:r>
                          <a:rPr lang="el-GR" sz="3200" b="0" i="1" smtClean="0">
                            <a:latin typeface="Cambria Math" panose="02040503050406030204" pitchFamily="18" charset="0"/>
                          </a:rPr>
                          <m:t>1</m:t>
                        </m:r>
                      </m:sub>
                    </m:sSub>
                    <m:sSub>
                      <m:sSubPr>
                        <m:ctrlPr>
                          <a:rPr lang="en-GB" sz="3200" i="1">
                            <a:latin typeface="Cambria Math" panose="02040503050406030204" pitchFamily="18" charset="0"/>
                          </a:rPr>
                        </m:ctrlPr>
                      </m:sSubPr>
                      <m:e>
                        <m:r>
                          <m:rPr>
                            <m:sty m:val="p"/>
                          </m:rPr>
                          <a:rPr lang="el-GR" sz="3200" b="0" i="0" smtClean="0">
                            <a:latin typeface="Cambria Math" panose="02040503050406030204" pitchFamily="18" charset="0"/>
                          </a:rPr>
                          <m:t>Ε</m:t>
                        </m:r>
                      </m:e>
                      <m:sub>
                        <m:r>
                          <a:rPr lang="en-GB" sz="3200" i="1">
                            <a:latin typeface="Cambria Math" panose="02040503050406030204" pitchFamily="18" charset="0"/>
                          </a:rPr>
                          <m:t>𝑖</m:t>
                        </m:r>
                      </m:sub>
                    </m:sSub>
                    <m:r>
                      <a:rPr lang="el-GR" sz="3200" b="0" i="0" smtClean="0">
                        <a:latin typeface="Cambria Math" panose="02040503050406030204" pitchFamily="18" charset="0"/>
                      </a:rPr>
                      <m:t>+</m:t>
                    </m:r>
                    <m:sSub>
                      <m:sSubPr>
                        <m:ctrlPr>
                          <a:rPr lang="en-GB" sz="3200" i="1" smtClean="0">
                            <a:latin typeface="Cambria Math" panose="02040503050406030204" pitchFamily="18" charset="0"/>
                          </a:rPr>
                        </m:ctrlPr>
                      </m:sSubPr>
                      <m:e>
                        <m:r>
                          <a:rPr lang="el-GR" sz="3200" b="0" i="1" smtClean="0">
                            <a:latin typeface="Cambria Math" panose="02040503050406030204" pitchFamily="18" charset="0"/>
                          </a:rPr>
                          <m:t>𝛾</m:t>
                        </m:r>
                      </m:e>
                      <m:sub>
                        <m:r>
                          <a:rPr lang="el-GR" sz="3200" b="0" i="1" smtClean="0">
                            <a:latin typeface="Cambria Math" panose="02040503050406030204" pitchFamily="18" charset="0"/>
                          </a:rPr>
                          <m:t>2</m:t>
                        </m:r>
                      </m:sub>
                    </m:sSub>
                    <m:sSup>
                      <m:sSupPr>
                        <m:ctrlPr>
                          <a:rPr lang="el-GR" sz="3200" i="1" smtClean="0">
                            <a:latin typeface="Cambria Math" panose="02040503050406030204" pitchFamily="18" charset="0"/>
                          </a:rPr>
                        </m:ctrlPr>
                      </m:sSupPr>
                      <m:e>
                        <m:sSub>
                          <m:sSubPr>
                            <m:ctrlPr>
                              <a:rPr lang="en-GB" sz="3200" i="1">
                                <a:latin typeface="Cambria Math" panose="02040503050406030204" pitchFamily="18" charset="0"/>
                              </a:rPr>
                            </m:ctrlPr>
                          </m:sSubPr>
                          <m:e>
                            <m:r>
                              <m:rPr>
                                <m:sty m:val="p"/>
                              </m:rPr>
                              <a:rPr lang="el-GR" sz="3200">
                                <a:latin typeface="Cambria Math" panose="02040503050406030204" pitchFamily="18" charset="0"/>
                              </a:rPr>
                              <m:t>Ε</m:t>
                            </m:r>
                          </m:e>
                          <m:sub>
                            <m:r>
                              <a:rPr lang="en-GB" sz="3200" i="1">
                                <a:latin typeface="Cambria Math" panose="02040503050406030204" pitchFamily="18" charset="0"/>
                              </a:rPr>
                              <m:t>𝑖</m:t>
                            </m:r>
                          </m:sub>
                        </m:sSub>
                      </m:e>
                      <m:sup>
                        <m:r>
                          <a:rPr lang="el-GR" sz="3200" b="0" i="1" smtClean="0">
                            <a:latin typeface="Cambria Math" panose="02040503050406030204" pitchFamily="18" charset="0"/>
                          </a:rPr>
                          <m:t>2</m:t>
                        </m:r>
                      </m:sup>
                    </m:sSup>
                  </m:oMath>
                </a14:m>
                <a:r>
                  <a:rPr lang="el-GR" sz="3200" dirty="0" smtClean="0"/>
                  <a:t>+</a:t>
                </a:r>
                <a14:m>
                  <m:oMath xmlns:m="http://schemas.openxmlformats.org/officeDocument/2006/math">
                    <m:sSub>
                      <m:sSubPr>
                        <m:ctrlPr>
                          <a:rPr lang="en-GB" sz="3200" i="1">
                            <a:latin typeface="Cambria Math" panose="02040503050406030204" pitchFamily="18" charset="0"/>
                          </a:rPr>
                        </m:ctrlPr>
                      </m:sSubPr>
                      <m:e>
                        <m:r>
                          <a:rPr lang="el-GR" sz="3200" b="0" i="1" smtClean="0">
                            <a:latin typeface="Cambria Math" panose="02040503050406030204" pitchFamily="18" charset="0"/>
                          </a:rPr>
                          <m:t>𝛿</m:t>
                        </m:r>
                      </m:e>
                      <m:sub>
                        <m:r>
                          <a:rPr lang="el-GR" sz="3200" b="0" i="1" smtClean="0">
                            <a:latin typeface="Cambria Math" panose="02040503050406030204" pitchFamily="18" charset="0"/>
                          </a:rPr>
                          <m:t>1</m:t>
                        </m:r>
                      </m:sub>
                    </m:sSub>
                    <m:sSub>
                      <m:sSubPr>
                        <m:ctrlPr>
                          <a:rPr lang="en-GB" sz="3200" i="1" smtClean="0">
                            <a:latin typeface="Cambria Math" panose="02040503050406030204" pitchFamily="18" charset="0"/>
                          </a:rPr>
                        </m:ctrlPr>
                      </m:sSubPr>
                      <m:e>
                        <m:r>
                          <a:rPr lang="en-GB" sz="3200" b="0" i="1" smtClean="0">
                            <a:latin typeface="Cambria Math" panose="02040503050406030204" pitchFamily="18" charset="0"/>
                          </a:rPr>
                          <m:t>𝑋</m:t>
                        </m:r>
                      </m:e>
                      <m:sub>
                        <m:r>
                          <a:rPr lang="en-GB" sz="3200" b="0" i="1" smtClean="0">
                            <a:latin typeface="Cambria Math" panose="02040503050406030204" pitchFamily="18" charset="0"/>
                          </a:rPr>
                          <m:t>1</m:t>
                        </m:r>
                        <m:r>
                          <a:rPr lang="en-GB" sz="3200" i="1">
                            <a:latin typeface="Cambria Math" panose="02040503050406030204" pitchFamily="18" charset="0"/>
                          </a:rPr>
                          <m:t>𝑖</m:t>
                        </m:r>
                      </m:sub>
                    </m:sSub>
                    <m:r>
                      <a:rPr lang="el-GR" sz="3200" b="0" i="0" smtClean="0">
                        <a:latin typeface="Cambria Math" panose="02040503050406030204" pitchFamily="18" charset="0"/>
                      </a:rPr>
                      <m:t>+</m:t>
                    </m:r>
                    <m:sSub>
                      <m:sSubPr>
                        <m:ctrlPr>
                          <a:rPr lang="en-GB" sz="3200" i="1">
                            <a:latin typeface="Cambria Math" panose="02040503050406030204" pitchFamily="18" charset="0"/>
                          </a:rPr>
                        </m:ctrlPr>
                      </m:sSubPr>
                      <m:e>
                        <m:r>
                          <a:rPr lang="el-GR" sz="3200" i="1">
                            <a:latin typeface="Cambria Math" panose="02040503050406030204" pitchFamily="18" charset="0"/>
                          </a:rPr>
                          <m:t>𝛿</m:t>
                        </m:r>
                      </m:e>
                      <m:sub>
                        <m:r>
                          <a:rPr lang="el-GR" sz="3200" b="0" i="1" smtClean="0">
                            <a:latin typeface="Cambria Math" panose="02040503050406030204" pitchFamily="18" charset="0"/>
                          </a:rPr>
                          <m:t>2</m:t>
                        </m:r>
                      </m:sub>
                    </m:sSub>
                    <m:sSub>
                      <m:sSubPr>
                        <m:ctrlPr>
                          <a:rPr lang="en-GB" sz="3200" i="1">
                            <a:latin typeface="Cambria Math" panose="02040503050406030204" pitchFamily="18" charset="0"/>
                          </a:rPr>
                        </m:ctrlPr>
                      </m:sSubPr>
                      <m:e>
                        <m:r>
                          <a:rPr lang="en-GB" sz="3200" i="1">
                            <a:latin typeface="Cambria Math" panose="02040503050406030204" pitchFamily="18" charset="0"/>
                          </a:rPr>
                          <m:t>𝑋</m:t>
                        </m:r>
                      </m:e>
                      <m:sub>
                        <m:r>
                          <a:rPr lang="el-GR" sz="3200" b="0" i="1" smtClean="0">
                            <a:latin typeface="Cambria Math" panose="02040503050406030204" pitchFamily="18" charset="0"/>
                          </a:rPr>
                          <m:t>2</m:t>
                        </m:r>
                        <m:r>
                          <a:rPr lang="en-GB" sz="3200" i="1">
                            <a:latin typeface="Cambria Math" panose="02040503050406030204" pitchFamily="18" charset="0"/>
                          </a:rPr>
                          <m:t>𝑖</m:t>
                        </m:r>
                      </m:sub>
                    </m:sSub>
                  </m:oMath>
                </a14:m>
                <a:r>
                  <a:rPr lang="el-GR" sz="3200" dirty="0" smtClean="0"/>
                  <a:t>+…+</a:t>
                </a:r>
                <a14:m>
                  <m:oMath xmlns:m="http://schemas.openxmlformats.org/officeDocument/2006/math">
                    <m:sSub>
                      <m:sSubPr>
                        <m:ctrlPr>
                          <a:rPr lang="en-GB" sz="3200" i="1">
                            <a:latin typeface="Cambria Math" panose="02040503050406030204" pitchFamily="18" charset="0"/>
                          </a:rPr>
                        </m:ctrlPr>
                      </m:sSubPr>
                      <m:e>
                        <m:r>
                          <m:rPr>
                            <m:sty m:val="p"/>
                          </m:rPr>
                          <a:rPr lang="en-GB" sz="3200" b="0" i="0" smtClean="0">
                            <a:latin typeface="Cambria Math" panose="02040503050406030204" pitchFamily="18" charset="0"/>
                          </a:rPr>
                          <m:t>u</m:t>
                        </m:r>
                      </m:e>
                      <m:sub>
                        <m:r>
                          <a:rPr lang="en-GB" sz="3200" i="1">
                            <a:latin typeface="Cambria Math" panose="02040503050406030204" pitchFamily="18" charset="0"/>
                          </a:rPr>
                          <m:t>𝑖</m:t>
                        </m:r>
                      </m:sub>
                    </m:sSub>
                  </m:oMath>
                </a14:m>
                <a:endParaRPr lang="en-GB" sz="3200" dirty="0"/>
              </a:p>
              <a:p>
                <a:pPr marL="0" indent="0">
                  <a:buNone/>
                </a:pPr>
                <a:endParaRPr lang="en-GB" sz="32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33400" y="2551276"/>
                <a:ext cx="7886700" cy="612775"/>
              </a:xfrm>
              <a:blipFill rotWithShape="0">
                <a:blip r:embed="rId2"/>
                <a:stretch>
                  <a:fillRect t="-19000"/>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cxnSp>
        <p:nvCxnSpPr>
          <p:cNvPr id="6" name="Straight Arrow Connector 5"/>
          <p:cNvCxnSpPr/>
          <p:nvPr/>
        </p:nvCxnSpPr>
        <p:spPr>
          <a:xfrm flipV="1">
            <a:off x="804970" y="3072274"/>
            <a:ext cx="429773" cy="12536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23" idx="0"/>
          </p:cNvCxnSpPr>
          <p:nvPr/>
        </p:nvCxnSpPr>
        <p:spPr>
          <a:xfrm flipH="1" flipV="1">
            <a:off x="2808620" y="3019375"/>
            <a:ext cx="494810" cy="13268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3843758" y="3019375"/>
            <a:ext cx="598996" cy="12454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644459" y="4346263"/>
            <a:ext cx="1317941" cy="584775"/>
          </a:xfrm>
          <a:prstGeom prst="rect">
            <a:avLst/>
          </a:prstGeom>
          <a:noFill/>
        </p:spPr>
        <p:txBody>
          <a:bodyPr wrap="square" rtlCol="0">
            <a:spAutoFit/>
          </a:bodyPr>
          <a:lstStyle/>
          <a:p>
            <a:pPr algn="ctr"/>
            <a:r>
              <a:rPr lang="el-GR" sz="1600" dirty="0" smtClean="0"/>
              <a:t>Χρόνια εκπαίδευσης</a:t>
            </a:r>
            <a:endParaRPr lang="en-GB" sz="1600" dirty="0"/>
          </a:p>
        </p:txBody>
      </p:sp>
      <p:sp>
        <p:nvSpPr>
          <p:cNvPr id="24" name="TextBox 23"/>
          <p:cNvSpPr txBox="1"/>
          <p:nvPr/>
        </p:nvSpPr>
        <p:spPr>
          <a:xfrm>
            <a:off x="4026844" y="4325953"/>
            <a:ext cx="1154756" cy="584775"/>
          </a:xfrm>
          <a:prstGeom prst="rect">
            <a:avLst/>
          </a:prstGeom>
          <a:noFill/>
        </p:spPr>
        <p:txBody>
          <a:bodyPr wrap="square" rtlCol="0">
            <a:spAutoFit/>
          </a:bodyPr>
          <a:lstStyle/>
          <a:p>
            <a:r>
              <a:rPr lang="el-GR" sz="1600" dirty="0" smtClean="0"/>
              <a:t>Εργασιακή εμπειρία</a:t>
            </a:r>
            <a:endParaRPr lang="en-GB" sz="1600" dirty="0"/>
          </a:p>
        </p:txBody>
      </p:sp>
      <p:cxnSp>
        <p:nvCxnSpPr>
          <p:cNvPr id="31" name="Straight Arrow Connector 30"/>
          <p:cNvCxnSpPr/>
          <p:nvPr/>
        </p:nvCxnSpPr>
        <p:spPr>
          <a:xfrm flipV="1">
            <a:off x="1957390" y="3021671"/>
            <a:ext cx="451324" cy="13042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267540" y="4346263"/>
            <a:ext cx="1312475" cy="584775"/>
          </a:xfrm>
          <a:prstGeom prst="rect">
            <a:avLst/>
          </a:prstGeom>
          <a:noFill/>
        </p:spPr>
        <p:txBody>
          <a:bodyPr wrap="square" rtlCol="0">
            <a:spAutoFit/>
          </a:bodyPr>
          <a:lstStyle/>
          <a:p>
            <a:r>
              <a:rPr lang="el-GR" sz="1600" dirty="0" smtClean="0"/>
              <a:t>Απόδοση της εκπαίδευσης</a:t>
            </a:r>
            <a:endParaRPr lang="en-GB" sz="1600" dirty="0"/>
          </a:p>
        </p:txBody>
      </p:sp>
      <p:sp>
        <p:nvSpPr>
          <p:cNvPr id="37" name="TextBox 36"/>
          <p:cNvSpPr txBox="1"/>
          <p:nvPr/>
        </p:nvSpPr>
        <p:spPr>
          <a:xfrm>
            <a:off x="148034" y="4372121"/>
            <a:ext cx="918766" cy="338554"/>
          </a:xfrm>
          <a:prstGeom prst="rect">
            <a:avLst/>
          </a:prstGeom>
          <a:noFill/>
        </p:spPr>
        <p:txBody>
          <a:bodyPr wrap="square" rtlCol="0">
            <a:spAutoFit/>
          </a:bodyPr>
          <a:lstStyle/>
          <a:p>
            <a:r>
              <a:rPr lang="el-GR" sz="1600" dirty="0" smtClean="0"/>
              <a:t>Μισθός</a:t>
            </a:r>
            <a:endParaRPr lang="en-GB" sz="1600" dirty="0"/>
          </a:p>
        </p:txBody>
      </p:sp>
      <p:cxnSp>
        <p:nvCxnSpPr>
          <p:cNvPr id="28" name="Straight Arrow Connector 27"/>
          <p:cNvCxnSpPr/>
          <p:nvPr/>
        </p:nvCxnSpPr>
        <p:spPr>
          <a:xfrm flipV="1">
            <a:off x="4442754" y="3006831"/>
            <a:ext cx="355688" cy="1257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flipV="1">
            <a:off x="5684132" y="3002305"/>
            <a:ext cx="30868" cy="11755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V="1">
            <a:off x="6781800" y="3072274"/>
            <a:ext cx="0" cy="11056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flipV="1">
            <a:off x="7889154" y="3026408"/>
            <a:ext cx="35646" cy="11645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5294568" y="4336545"/>
            <a:ext cx="725232" cy="338554"/>
          </a:xfrm>
          <a:prstGeom prst="rect">
            <a:avLst/>
          </a:prstGeom>
          <a:noFill/>
        </p:spPr>
        <p:txBody>
          <a:bodyPr wrap="square" rtlCol="0">
            <a:spAutoFit/>
          </a:bodyPr>
          <a:lstStyle/>
          <a:p>
            <a:r>
              <a:rPr lang="el-GR" sz="1600" dirty="0" smtClean="0"/>
              <a:t>Φύλο</a:t>
            </a:r>
            <a:endParaRPr lang="en-GB" sz="1600" dirty="0"/>
          </a:p>
        </p:txBody>
      </p:sp>
      <p:sp>
        <p:nvSpPr>
          <p:cNvPr id="42" name="TextBox 41"/>
          <p:cNvSpPr txBox="1"/>
          <p:nvPr/>
        </p:nvSpPr>
        <p:spPr>
          <a:xfrm>
            <a:off x="6237619" y="4312083"/>
            <a:ext cx="1306179" cy="523220"/>
          </a:xfrm>
          <a:prstGeom prst="rect">
            <a:avLst/>
          </a:prstGeom>
          <a:noFill/>
        </p:spPr>
        <p:txBody>
          <a:bodyPr wrap="square" rtlCol="0">
            <a:spAutoFit/>
          </a:bodyPr>
          <a:lstStyle/>
          <a:p>
            <a:r>
              <a:rPr lang="el-GR" sz="1400" dirty="0" smtClean="0"/>
              <a:t>Οικογενειακή κατάσταση</a:t>
            </a:r>
            <a:endParaRPr lang="en-GB" sz="1400" dirty="0"/>
          </a:p>
        </p:txBody>
      </p:sp>
      <p:sp>
        <p:nvSpPr>
          <p:cNvPr id="43" name="TextBox 42"/>
          <p:cNvSpPr txBox="1"/>
          <p:nvPr/>
        </p:nvSpPr>
        <p:spPr>
          <a:xfrm>
            <a:off x="7543799" y="4347701"/>
            <a:ext cx="1382385" cy="523220"/>
          </a:xfrm>
          <a:prstGeom prst="rect">
            <a:avLst/>
          </a:prstGeom>
          <a:noFill/>
        </p:spPr>
        <p:txBody>
          <a:bodyPr wrap="square" rtlCol="0">
            <a:spAutoFit/>
          </a:bodyPr>
          <a:lstStyle/>
          <a:p>
            <a:r>
              <a:rPr lang="el-GR" sz="1400" dirty="0" smtClean="0"/>
              <a:t>Διαταρακτικός όρος</a:t>
            </a:r>
            <a:endParaRPr lang="en-GB" sz="1400" dirty="0"/>
          </a:p>
        </p:txBody>
      </p:sp>
      <p:sp>
        <p:nvSpPr>
          <p:cNvPr id="44" name="Left Brace 43"/>
          <p:cNvSpPr/>
          <p:nvPr/>
        </p:nvSpPr>
        <p:spPr>
          <a:xfrm rot="5400000">
            <a:off x="6152292" y="1500870"/>
            <a:ext cx="304800" cy="141141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7" name="TextBox 46"/>
          <p:cNvSpPr txBox="1"/>
          <p:nvPr/>
        </p:nvSpPr>
        <p:spPr>
          <a:xfrm>
            <a:off x="5199485" y="1401431"/>
            <a:ext cx="2210413" cy="523220"/>
          </a:xfrm>
          <a:prstGeom prst="rect">
            <a:avLst/>
          </a:prstGeom>
          <a:noFill/>
        </p:spPr>
        <p:txBody>
          <a:bodyPr wrap="square" rtlCol="0">
            <a:spAutoFit/>
          </a:bodyPr>
          <a:lstStyle/>
          <a:p>
            <a:pPr algn="ctr"/>
            <a:r>
              <a:rPr lang="el-GR" sz="1400" dirty="0" smtClean="0"/>
              <a:t>Επιπρόσθετες ερμηνευτικές μεταβλητές</a:t>
            </a:r>
            <a:endParaRPr lang="en-GB" sz="1400" dirty="0"/>
          </a:p>
        </p:txBody>
      </p:sp>
    </p:spTree>
    <p:extLst>
      <p:ext uri="{BB962C8B-B14F-4D97-AF65-F5344CB8AC3E}">
        <p14:creationId xmlns:p14="http://schemas.microsoft.com/office/powerpoint/2010/main" val="3276701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54074"/>
          </a:xfrm>
        </p:spPr>
        <p:txBody>
          <a:bodyPr/>
          <a:lstStyle/>
          <a:p>
            <a:r>
              <a:rPr lang="el-GR" b="1" dirty="0" smtClean="0"/>
              <a:t>Τι συζητήσαμε στην προηγούμενη διάλεξη</a:t>
            </a:r>
            <a:endParaRPr lang="en-GB" b="1" dirty="0"/>
          </a:p>
        </p:txBody>
      </p:sp>
      <p:sp>
        <p:nvSpPr>
          <p:cNvPr id="3" name="Content Placeholder 2"/>
          <p:cNvSpPr>
            <a:spLocks noGrp="1"/>
          </p:cNvSpPr>
          <p:nvPr>
            <p:ph idx="1"/>
          </p:nvPr>
        </p:nvSpPr>
        <p:spPr>
          <a:xfrm>
            <a:off x="628650" y="1447800"/>
            <a:ext cx="7886700" cy="4729163"/>
          </a:xfrm>
        </p:spPr>
        <p:txBody>
          <a:bodyPr>
            <a:normAutofit/>
          </a:bodyPr>
          <a:lstStyle/>
          <a:p>
            <a:pPr marL="0" indent="0" algn="just">
              <a:lnSpc>
                <a:spcPct val="100000"/>
              </a:lnSpc>
              <a:spcAft>
                <a:spcPts val="600"/>
              </a:spcAft>
              <a:buNone/>
            </a:pPr>
            <a:endParaRPr lang="el-GR" dirty="0"/>
          </a:p>
          <a:p>
            <a:pPr marL="0" indent="0" algn="just">
              <a:lnSpc>
                <a:spcPct val="100000"/>
              </a:lnSpc>
              <a:spcAft>
                <a:spcPts val="600"/>
              </a:spcAft>
              <a:buNone/>
            </a:pPr>
            <a:r>
              <a:rPr lang="el-GR" dirty="0" smtClean="0"/>
              <a:t>Τι συζητήσαμε στην προηγούμενη διάλεξη:</a:t>
            </a:r>
          </a:p>
          <a:p>
            <a:pPr algn="just">
              <a:lnSpc>
                <a:spcPct val="100000"/>
              </a:lnSpc>
              <a:spcAft>
                <a:spcPts val="600"/>
              </a:spcAft>
            </a:pPr>
            <a:r>
              <a:rPr lang="el-GR" dirty="0" smtClean="0"/>
              <a:t>Η θεωρία της σηματοδότησης</a:t>
            </a:r>
          </a:p>
          <a:p>
            <a:pPr algn="just">
              <a:lnSpc>
                <a:spcPct val="100000"/>
              </a:lnSpc>
              <a:spcAft>
                <a:spcPts val="600"/>
              </a:spcAft>
            </a:pPr>
            <a:r>
              <a:rPr lang="el-GR" dirty="0" smtClean="0"/>
              <a:t>Αντιπαραβολή με τη θεωρία του ανθρώπινου κεφαλαίου</a:t>
            </a:r>
          </a:p>
          <a:p>
            <a:pPr algn="just"/>
            <a:endParaRPr lang="el-GR" dirty="0" smtClean="0"/>
          </a:p>
          <a:p>
            <a:pPr marL="0" indent="0">
              <a:spcAft>
                <a:spcPts val="600"/>
              </a:spcAft>
              <a:buNone/>
            </a:pPr>
            <a:r>
              <a:rPr lang="el-GR" dirty="0" smtClean="0"/>
              <a:t>Στη σημερινή διάλεξη:</a:t>
            </a:r>
          </a:p>
          <a:p>
            <a:pPr algn="just">
              <a:lnSpc>
                <a:spcPct val="100000"/>
              </a:lnSpc>
              <a:spcAft>
                <a:spcPts val="600"/>
              </a:spcAft>
            </a:pPr>
            <a:r>
              <a:rPr lang="el-GR" dirty="0" smtClean="0"/>
              <a:t>Η </a:t>
            </a:r>
            <a:r>
              <a:rPr lang="el-GR" dirty="0"/>
              <a:t>συνάρτηση </a:t>
            </a:r>
            <a:r>
              <a:rPr lang="el-GR" dirty="0" smtClean="0"/>
              <a:t>αμοιβών </a:t>
            </a:r>
            <a:r>
              <a:rPr lang="el-GR" dirty="0"/>
              <a:t>του </a:t>
            </a:r>
            <a:r>
              <a:rPr lang="en-GB" dirty="0" smtClean="0"/>
              <a:t>Mincer</a:t>
            </a:r>
            <a:endParaRPr lang="el-GR" dirty="0" smtClean="0"/>
          </a:p>
          <a:p>
            <a:pPr algn="just">
              <a:lnSpc>
                <a:spcPct val="100000"/>
              </a:lnSpc>
              <a:spcAft>
                <a:spcPts val="600"/>
              </a:spcAft>
            </a:pPr>
            <a:r>
              <a:rPr lang="el-GR" dirty="0" smtClean="0"/>
              <a:t>Η ιδιωτική απόδοση της εκπαίδευσης: ορισμός, τρόπος μέτρησης, σημασία για την εκπαιδευτική πολιτική.</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9212637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75000"/>
            </a:schemeClr>
          </a:solidFill>
        </p:spPr>
        <p:txBody>
          <a:bodyPr/>
          <a:lstStyle/>
          <a:p>
            <a:pPr algn="ctr"/>
            <a:r>
              <a:rPr lang="el-GR" dirty="0" smtClean="0"/>
              <a:t>Η συνάρτηση αμοιβών του </a:t>
            </a:r>
            <a:r>
              <a:rPr lang="en-GB" dirty="0" smtClean="0"/>
              <a:t>Mincer</a:t>
            </a:r>
            <a:br>
              <a:rPr lang="en-GB" dirty="0" smtClean="0"/>
            </a:b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326477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lstStyle/>
          <a:p>
            <a:pPr algn="ctr"/>
            <a:r>
              <a:rPr lang="el-GR" dirty="0" smtClean="0"/>
              <a:t>Η συνάρτηση αμοιβών</a:t>
            </a:r>
            <a:r>
              <a:rPr lang="en-GB" dirty="0" smtClean="0"/>
              <a:t> </a:t>
            </a:r>
            <a:r>
              <a:rPr lang="el-GR" dirty="0" smtClean="0"/>
              <a:t>του </a:t>
            </a:r>
            <a:r>
              <a:rPr lang="en-GB" dirty="0" smtClean="0"/>
              <a:t>Mincer</a:t>
            </a:r>
            <a:endParaRPr lang="en-GB" dirty="0"/>
          </a:p>
        </p:txBody>
      </p:sp>
      <p:sp>
        <p:nvSpPr>
          <p:cNvPr id="3" name="Content Placeholder 2"/>
          <p:cNvSpPr>
            <a:spLocks noGrp="1"/>
          </p:cNvSpPr>
          <p:nvPr>
            <p:ph idx="1"/>
          </p:nvPr>
        </p:nvSpPr>
        <p:spPr>
          <a:xfrm>
            <a:off x="628650" y="1380226"/>
            <a:ext cx="7886700" cy="5096774"/>
          </a:xfrm>
        </p:spPr>
        <p:txBody>
          <a:bodyPr>
            <a:normAutofit fontScale="25000" lnSpcReduction="20000"/>
          </a:bodyPr>
          <a:lstStyle/>
          <a:p>
            <a:pPr algn="just">
              <a:lnSpc>
                <a:spcPct val="170000"/>
              </a:lnSpc>
            </a:pPr>
            <a:r>
              <a:rPr lang="el-GR" sz="6400" dirty="0" smtClean="0"/>
              <a:t>Το 1974 ο </a:t>
            </a:r>
            <a:r>
              <a:rPr lang="en-GB" sz="6400" dirty="0" smtClean="0"/>
              <a:t>Mincer </a:t>
            </a:r>
            <a:r>
              <a:rPr lang="el-GR" sz="6400" dirty="0" smtClean="0"/>
              <a:t>εισήγαγε τη χρήση μιας απλής συνάρτησης αμοιβών μέσω της οποίας μπορεί να μετρηθεί η ιδιωτική απόδοση της εκπαίδευσης.</a:t>
            </a:r>
            <a:endParaRPr lang="en-GB" sz="6400" dirty="0" smtClean="0"/>
          </a:p>
          <a:p>
            <a:pPr algn="just">
              <a:lnSpc>
                <a:spcPct val="170000"/>
              </a:lnSpc>
            </a:pPr>
            <a:r>
              <a:rPr lang="el-GR" sz="6400" dirty="0"/>
              <a:t>Ο Mincer που θεωρείται πατέρας των σύγχρονων οικονομικών της εργασίας είχε τεράστια συμβολή και στα οικονομικά της εκπαίδευσης </a:t>
            </a:r>
            <a:r>
              <a:rPr lang="el-GR" sz="6400" dirty="0" smtClean="0"/>
              <a:t>(υπάρχει αρκετή αλληλοκάλυψη ανάμεσα στα δύο πεδία), όπου </a:t>
            </a:r>
            <a:r>
              <a:rPr lang="el-GR" sz="6400" dirty="0"/>
              <a:t>έπαιξε καθοριστικό ρόλο στην εμπειρική τεκμηρίωση της θεωρίας του ανθρώπινου </a:t>
            </a:r>
            <a:r>
              <a:rPr lang="el-GR" sz="6400" dirty="0" smtClean="0"/>
              <a:t>κεφαλαίου.</a:t>
            </a:r>
            <a:endParaRPr lang="en-GB" sz="6400" dirty="0" smtClean="0"/>
          </a:p>
          <a:p>
            <a:pPr algn="just">
              <a:lnSpc>
                <a:spcPct val="170000"/>
              </a:lnSpc>
            </a:pPr>
            <a:r>
              <a:rPr lang="en-GB" sz="6400" dirty="0" smtClean="0"/>
              <a:t>H </a:t>
            </a:r>
            <a:r>
              <a:rPr lang="el-GR" sz="6400" dirty="0" smtClean="0"/>
              <a:t>συνάρτηση του </a:t>
            </a:r>
            <a:r>
              <a:rPr lang="en-GB" sz="6400" dirty="0"/>
              <a:t>Mincer </a:t>
            </a:r>
            <a:r>
              <a:rPr lang="en-GB" sz="6400" dirty="0" smtClean="0"/>
              <a:t>(‘Mincer </a:t>
            </a:r>
            <a:r>
              <a:rPr lang="en-GB" sz="6400" dirty="0"/>
              <a:t>earnings </a:t>
            </a:r>
            <a:r>
              <a:rPr lang="en-GB" sz="6400" dirty="0" smtClean="0"/>
              <a:t>function’ ή ‘Mincer equation’) </a:t>
            </a:r>
            <a:r>
              <a:rPr lang="el-GR" sz="6400" dirty="0" smtClean="0"/>
              <a:t>θεωρείται από πολλούς ως η πιο συχνά χρησιμοποιούμενη συνάρτηση στα εμπειρικά οικονομικά με αμέτρητες εφαρμογές στα οικονομικά της εκπαίδευσης, στα οικονομικά της εργασίας αλλά και στη μελέτη των μισθολογικών ανισοτήτων και διακρίσεων (πχ. έμφυλες και φυλετικές διακρίσεις στην αγορά εργασίας).</a:t>
            </a:r>
          </a:p>
          <a:p>
            <a:pPr algn="just">
              <a:lnSpc>
                <a:spcPct val="170000"/>
              </a:lnSpc>
            </a:pPr>
            <a:r>
              <a:rPr lang="el-GR" sz="6400" dirty="0" smtClean="0"/>
              <a:t>Περιέχει σημαντική πληροφόρηση τόσο για τους σχεδιαστές της εκπαιδευτικής πολιτικής (προσδοκώμενη απόδοση της επένδυσης σε εκπαίδευση) όσο και στα μεμονωμένα άτομα.</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3323308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79488"/>
          </a:xfrm>
        </p:spPr>
        <p:txBody>
          <a:bodyPr/>
          <a:lstStyle/>
          <a:p>
            <a:pPr algn="ctr"/>
            <a:r>
              <a:rPr lang="el-GR" dirty="0" smtClean="0"/>
              <a:t>Η συνάρτηση αμοιβών του </a:t>
            </a:r>
            <a:r>
              <a:rPr lang="en-GB" dirty="0" smtClean="0"/>
              <a:t>Mincer</a:t>
            </a:r>
            <a:endParaRPr lang="en-GB" dirty="0"/>
          </a:p>
        </p:txBody>
      </p:sp>
      <p:sp>
        <p:nvSpPr>
          <p:cNvPr id="3" name="Content Placeholder 2"/>
          <p:cNvSpPr>
            <a:spLocks noGrp="1"/>
          </p:cNvSpPr>
          <p:nvPr>
            <p:ph idx="1"/>
          </p:nvPr>
        </p:nvSpPr>
        <p:spPr>
          <a:xfrm>
            <a:off x="628650" y="1524002"/>
            <a:ext cx="8058150" cy="4652962"/>
          </a:xfrm>
        </p:spPr>
        <p:txBody>
          <a:bodyPr>
            <a:normAutofit fontScale="85000" lnSpcReduction="10000"/>
          </a:bodyPr>
          <a:lstStyle/>
          <a:p>
            <a:pPr algn="just">
              <a:lnSpc>
                <a:spcPct val="130000"/>
              </a:lnSpc>
              <a:spcAft>
                <a:spcPts val="300"/>
              </a:spcAft>
            </a:pPr>
            <a:r>
              <a:rPr lang="el-GR" sz="2400" dirty="0"/>
              <a:t>Στην απλουστευμένη μορφή της, η συνάρτηση αμοιβών του </a:t>
            </a:r>
            <a:r>
              <a:rPr lang="en-GB" sz="2400" dirty="0"/>
              <a:t>Mincer</a:t>
            </a:r>
            <a:r>
              <a:rPr lang="el-GR" sz="2400" dirty="0"/>
              <a:t> </a:t>
            </a:r>
            <a:r>
              <a:rPr lang="el-GR" sz="2400" dirty="0" smtClean="0"/>
              <a:t>συναρτά </a:t>
            </a:r>
            <a:r>
              <a:rPr lang="el-GR" sz="2400" dirty="0"/>
              <a:t>τις απολαβές του ατόμου στην αγορά εργασίας με τα χρόνια εκπαίδευσης και την εργασιακή εμπειρία. </a:t>
            </a:r>
            <a:endParaRPr lang="en-GB" sz="2400" dirty="0"/>
          </a:p>
          <a:p>
            <a:pPr algn="just">
              <a:lnSpc>
                <a:spcPct val="130000"/>
              </a:lnSpc>
              <a:spcAft>
                <a:spcPts val="300"/>
              </a:spcAft>
            </a:pPr>
            <a:r>
              <a:rPr lang="el-GR" sz="2400" dirty="0"/>
              <a:t>Γενικότερα οποιαδήποτε συναρτησιακή σχέση μεταξύ μισθού και άλλων ερμηνευτικών μεταβλητών μπορεί να χαρακτηρισθεί </a:t>
            </a:r>
            <a:r>
              <a:rPr lang="el-GR" sz="2400" dirty="0" smtClean="0"/>
              <a:t>ως </a:t>
            </a:r>
            <a:r>
              <a:rPr lang="el-GR" sz="2400" dirty="0"/>
              <a:t>συνάρτηση αμοιβών</a:t>
            </a:r>
            <a:r>
              <a:rPr lang="el-GR" sz="2400" dirty="0" smtClean="0"/>
              <a:t>.</a:t>
            </a:r>
            <a:endParaRPr lang="en-GB" sz="2400" dirty="0" smtClean="0"/>
          </a:p>
          <a:p>
            <a:pPr algn="just">
              <a:lnSpc>
                <a:spcPct val="130000"/>
              </a:lnSpc>
              <a:spcAft>
                <a:spcPts val="300"/>
              </a:spcAft>
            </a:pPr>
            <a:r>
              <a:rPr lang="el-GR" sz="2400" dirty="0" smtClean="0"/>
              <a:t>Στη </a:t>
            </a:r>
            <a:r>
              <a:rPr lang="el-GR" sz="2400" dirty="0"/>
              <a:t>μελέτη του </a:t>
            </a:r>
            <a:r>
              <a:rPr lang="en-GB" sz="2400" dirty="0"/>
              <a:t>‘</a:t>
            </a:r>
            <a:r>
              <a:rPr lang="en-GB" sz="2400" i="1" dirty="0"/>
              <a:t>Schooling, Experience and Earnings</a:t>
            </a:r>
            <a:r>
              <a:rPr lang="en-GB" sz="2400" dirty="0"/>
              <a:t>’</a:t>
            </a:r>
            <a:r>
              <a:rPr lang="el-GR" sz="2400" dirty="0"/>
              <a:t> που δημοσιεύτηκε το </a:t>
            </a:r>
            <a:r>
              <a:rPr lang="el-GR" sz="2400" dirty="0" smtClean="0"/>
              <a:t>1974</a:t>
            </a:r>
            <a:r>
              <a:rPr lang="en-GB" sz="2400" dirty="0" smtClean="0"/>
              <a:t>, o Mincer </a:t>
            </a:r>
            <a:r>
              <a:rPr lang="el-GR" sz="2400" dirty="0" smtClean="0"/>
              <a:t>χρησιμοποίησε </a:t>
            </a:r>
            <a:r>
              <a:rPr lang="el-GR" sz="2400" dirty="0"/>
              <a:t>δεδομένα από τις απογραφές του 1950 και του 1960 στις Η.Π.Α προκειμένου να εξηγήσει πως οι διαφορές στα </a:t>
            </a:r>
            <a:r>
              <a:rPr lang="el-GR" sz="2400" dirty="0" smtClean="0"/>
              <a:t>επίπεδα</a:t>
            </a:r>
            <a:r>
              <a:rPr lang="en-GB" sz="2400" dirty="0"/>
              <a:t> </a:t>
            </a:r>
            <a:r>
              <a:rPr lang="el-GR" sz="2400" dirty="0" smtClean="0"/>
              <a:t>εκπαίδευσης </a:t>
            </a:r>
            <a:r>
              <a:rPr lang="el-GR" sz="2400" dirty="0"/>
              <a:t>και</a:t>
            </a:r>
            <a:r>
              <a:rPr lang="en-GB" sz="2400" dirty="0"/>
              <a:t> </a:t>
            </a:r>
            <a:r>
              <a:rPr lang="el-GR" sz="2400" dirty="0"/>
              <a:t>επαγγελματικής κατάρτισης των </a:t>
            </a:r>
            <a:r>
              <a:rPr lang="el-GR" sz="2400" dirty="0" smtClean="0"/>
              <a:t>εργαζομένων</a:t>
            </a:r>
            <a:r>
              <a:rPr lang="en-GB" sz="2400" dirty="0"/>
              <a:t> </a:t>
            </a:r>
            <a:r>
              <a:rPr lang="el-GR" sz="2400" dirty="0" smtClean="0"/>
              <a:t>επηρεάζουν </a:t>
            </a:r>
            <a:r>
              <a:rPr lang="el-GR" sz="2400" dirty="0"/>
              <a:t>την ανισότητα των μισθολογικών απολαβών στην Αμερική.</a:t>
            </a:r>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2657064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14168"/>
          </a:xfrm>
        </p:spPr>
        <p:txBody>
          <a:bodyPr/>
          <a:lstStyle/>
          <a:p>
            <a:pPr algn="ctr"/>
            <a:r>
              <a:rPr lang="el-GR" dirty="0">
                <a:latin typeface="+mn-lt"/>
              </a:rPr>
              <a:t>Η συνάρτηση αμοιβών του Mincer</a:t>
            </a:r>
            <a:endParaRPr lang="en-GB" dirty="0">
              <a:latin typeface="+mn-lt"/>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33400" y="2551276"/>
                <a:ext cx="7886700" cy="612775"/>
              </a:xfrm>
            </p:spPr>
            <p:txBody>
              <a:bodyPr/>
              <a:lstStyle/>
              <a:p>
                <a:pPr marL="0" indent="0">
                  <a:buNone/>
                </a:pPr>
                <a14:m>
                  <m:oMathPara xmlns:m="http://schemas.openxmlformats.org/officeDocument/2006/math">
                    <m:oMathParaPr>
                      <m:jc m:val="centerGroup"/>
                    </m:oMathParaPr>
                    <m:oMath xmlns:m="http://schemas.openxmlformats.org/officeDocument/2006/math">
                      <m:r>
                        <a:rPr lang="en-GB" sz="3200" b="0" i="1" smtClean="0">
                          <a:latin typeface="Cambria Math" panose="02040503050406030204" pitchFamily="18" charset="0"/>
                        </a:rPr>
                        <m:t>𝑙𝑛</m:t>
                      </m:r>
                      <m:sSub>
                        <m:sSubPr>
                          <m:ctrlPr>
                            <a:rPr lang="en-GB" sz="3200" b="0" i="1" smtClean="0">
                              <a:latin typeface="Cambria Math" panose="02040503050406030204" pitchFamily="18" charset="0"/>
                            </a:rPr>
                          </m:ctrlPr>
                        </m:sSubPr>
                        <m:e>
                          <m:r>
                            <a:rPr lang="en-GB" sz="3200" b="0" i="1" smtClean="0">
                              <a:latin typeface="Cambria Math" panose="02040503050406030204" pitchFamily="18" charset="0"/>
                            </a:rPr>
                            <m:t>𝑊</m:t>
                          </m:r>
                        </m:e>
                        <m:sub>
                          <m:r>
                            <a:rPr lang="en-GB" sz="3200" b="0" i="1" smtClean="0">
                              <a:latin typeface="Cambria Math" panose="02040503050406030204" pitchFamily="18" charset="0"/>
                            </a:rPr>
                            <m:t>𝑖</m:t>
                          </m:r>
                        </m:sub>
                      </m:sSub>
                      <m:r>
                        <a:rPr lang="en-GB" sz="3200" b="0" i="1" smtClean="0">
                          <a:latin typeface="Cambria Math" panose="02040503050406030204" pitchFamily="18" charset="0"/>
                        </a:rPr>
                        <m:t>=</m:t>
                      </m:r>
                      <m:r>
                        <a:rPr lang="en-GB" sz="3200" b="0" i="1" smtClean="0">
                          <a:latin typeface="Cambria Math" panose="02040503050406030204" pitchFamily="18" charset="0"/>
                        </a:rPr>
                        <m:t>𝑎</m:t>
                      </m:r>
                      <m:r>
                        <a:rPr lang="en-GB" sz="3200" b="0" i="1" smtClean="0">
                          <a:latin typeface="Cambria Math" panose="02040503050406030204" pitchFamily="18" charset="0"/>
                        </a:rPr>
                        <m:t>+</m:t>
                      </m:r>
                      <m:r>
                        <m:rPr>
                          <m:sty m:val="p"/>
                        </m:rPr>
                        <a:rPr lang="en-GB" sz="3200">
                          <a:latin typeface="Cambria Math" panose="02040503050406030204" pitchFamily="18" charset="0"/>
                        </a:rPr>
                        <m:t>β</m:t>
                      </m:r>
                      <m:sSub>
                        <m:sSubPr>
                          <m:ctrlPr>
                            <a:rPr lang="en-GB" sz="3200" i="1" smtClean="0">
                              <a:latin typeface="Cambria Math" panose="02040503050406030204" pitchFamily="18" charset="0"/>
                            </a:rPr>
                          </m:ctrlPr>
                        </m:sSubPr>
                        <m:e>
                          <m:r>
                            <a:rPr lang="en-GB" sz="3200" b="0" i="1" smtClean="0">
                              <a:latin typeface="Cambria Math" panose="02040503050406030204" pitchFamily="18" charset="0"/>
                            </a:rPr>
                            <m:t>𝑆</m:t>
                          </m:r>
                        </m:e>
                        <m:sub>
                          <m:r>
                            <a:rPr lang="en-GB" sz="3200" b="0" i="1" smtClean="0">
                              <a:latin typeface="Cambria Math" panose="02040503050406030204" pitchFamily="18" charset="0"/>
                            </a:rPr>
                            <m:t>𝑖</m:t>
                          </m:r>
                        </m:sub>
                      </m:sSub>
                      <m:r>
                        <a:rPr lang="en-GB" sz="3200" b="0" i="1" smtClean="0">
                          <a:latin typeface="Cambria Math" panose="02040503050406030204" pitchFamily="18" charset="0"/>
                        </a:rPr>
                        <m:t>+</m:t>
                      </m:r>
                      <m:sSub>
                        <m:sSubPr>
                          <m:ctrlPr>
                            <a:rPr lang="en-GB" sz="3200" b="0" i="1" smtClean="0">
                              <a:latin typeface="Cambria Math" panose="02040503050406030204" pitchFamily="18" charset="0"/>
                            </a:rPr>
                          </m:ctrlPr>
                        </m:sSubPr>
                        <m:e>
                          <m:r>
                            <a:rPr lang="el-GR" sz="3200" b="0" i="1" smtClean="0">
                              <a:latin typeface="Cambria Math" panose="02040503050406030204" pitchFamily="18" charset="0"/>
                            </a:rPr>
                            <m:t>𝛾</m:t>
                          </m:r>
                        </m:e>
                        <m:sub>
                          <m:r>
                            <a:rPr lang="el-GR" sz="3200" b="0" i="1" smtClean="0">
                              <a:latin typeface="Cambria Math" panose="02040503050406030204" pitchFamily="18" charset="0"/>
                            </a:rPr>
                            <m:t>1</m:t>
                          </m:r>
                        </m:sub>
                      </m:sSub>
                      <m:sSub>
                        <m:sSubPr>
                          <m:ctrlPr>
                            <a:rPr lang="en-GB" sz="3200" i="1">
                              <a:latin typeface="Cambria Math" panose="02040503050406030204" pitchFamily="18" charset="0"/>
                            </a:rPr>
                          </m:ctrlPr>
                        </m:sSubPr>
                        <m:e>
                          <m:r>
                            <m:rPr>
                              <m:sty m:val="p"/>
                            </m:rPr>
                            <a:rPr lang="el-GR" sz="3200" b="0" i="0" smtClean="0">
                              <a:latin typeface="Cambria Math" panose="02040503050406030204" pitchFamily="18" charset="0"/>
                            </a:rPr>
                            <m:t>Ε</m:t>
                          </m:r>
                        </m:e>
                        <m:sub>
                          <m:r>
                            <a:rPr lang="en-GB" sz="3200" i="1">
                              <a:latin typeface="Cambria Math" panose="02040503050406030204" pitchFamily="18" charset="0"/>
                            </a:rPr>
                            <m:t>𝑖</m:t>
                          </m:r>
                        </m:sub>
                      </m:sSub>
                      <m:r>
                        <a:rPr lang="el-GR" sz="3200" b="0" i="0" smtClean="0">
                          <a:latin typeface="Cambria Math" panose="02040503050406030204" pitchFamily="18" charset="0"/>
                        </a:rPr>
                        <m:t>+</m:t>
                      </m:r>
                      <m:sSub>
                        <m:sSubPr>
                          <m:ctrlPr>
                            <a:rPr lang="en-GB" sz="3200" i="1" smtClean="0">
                              <a:latin typeface="Cambria Math" panose="02040503050406030204" pitchFamily="18" charset="0"/>
                            </a:rPr>
                          </m:ctrlPr>
                        </m:sSubPr>
                        <m:e>
                          <m:r>
                            <a:rPr lang="el-GR" sz="3200" b="0" i="1" smtClean="0">
                              <a:latin typeface="Cambria Math" panose="02040503050406030204" pitchFamily="18" charset="0"/>
                            </a:rPr>
                            <m:t>𝛾</m:t>
                          </m:r>
                        </m:e>
                        <m:sub>
                          <m:r>
                            <a:rPr lang="el-GR" sz="3200" b="0" i="1" smtClean="0">
                              <a:latin typeface="Cambria Math" panose="02040503050406030204" pitchFamily="18" charset="0"/>
                            </a:rPr>
                            <m:t>2</m:t>
                          </m:r>
                        </m:sub>
                      </m:sSub>
                      <m:sSup>
                        <m:sSupPr>
                          <m:ctrlPr>
                            <a:rPr lang="el-GR" sz="3200" i="1" smtClean="0">
                              <a:latin typeface="Cambria Math" panose="02040503050406030204" pitchFamily="18" charset="0"/>
                            </a:rPr>
                          </m:ctrlPr>
                        </m:sSupPr>
                        <m:e>
                          <m:sSub>
                            <m:sSubPr>
                              <m:ctrlPr>
                                <a:rPr lang="en-GB" sz="3200" i="1">
                                  <a:latin typeface="Cambria Math" panose="02040503050406030204" pitchFamily="18" charset="0"/>
                                </a:rPr>
                              </m:ctrlPr>
                            </m:sSubPr>
                            <m:e>
                              <m:r>
                                <m:rPr>
                                  <m:sty m:val="p"/>
                                </m:rPr>
                                <a:rPr lang="el-GR" sz="3200">
                                  <a:latin typeface="Cambria Math" panose="02040503050406030204" pitchFamily="18" charset="0"/>
                                </a:rPr>
                                <m:t>Ε</m:t>
                              </m:r>
                            </m:e>
                            <m:sub>
                              <m:r>
                                <a:rPr lang="en-GB" sz="3200" i="1">
                                  <a:latin typeface="Cambria Math" panose="02040503050406030204" pitchFamily="18" charset="0"/>
                                </a:rPr>
                                <m:t>𝑖</m:t>
                              </m:r>
                            </m:sub>
                          </m:sSub>
                        </m:e>
                        <m:sup>
                          <m:r>
                            <a:rPr lang="el-GR" sz="3200" b="0" i="1" smtClean="0">
                              <a:latin typeface="Cambria Math" panose="02040503050406030204" pitchFamily="18" charset="0"/>
                            </a:rPr>
                            <m:t>2</m:t>
                          </m:r>
                        </m:sup>
                      </m:sSup>
                    </m:oMath>
                  </m:oMathPara>
                </a14:m>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33400" y="2551276"/>
                <a:ext cx="7886700" cy="612775"/>
              </a:xfrm>
              <a:blipFill rotWithShape="0">
                <a:blip r:embed="rId2"/>
                <a:stretch>
                  <a:fillRect/>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cxnSp>
        <p:nvCxnSpPr>
          <p:cNvPr id="6" name="Straight Arrow Connector 5"/>
          <p:cNvCxnSpPr/>
          <p:nvPr/>
        </p:nvCxnSpPr>
        <p:spPr>
          <a:xfrm flipV="1">
            <a:off x="1958255" y="3249159"/>
            <a:ext cx="429773" cy="12536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endCxn id="3" idx="2"/>
          </p:cNvCxnSpPr>
          <p:nvPr/>
        </p:nvCxnSpPr>
        <p:spPr>
          <a:xfrm flipH="1" flipV="1">
            <a:off x="4476750" y="3164051"/>
            <a:ext cx="456119" cy="12778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5632019" y="3159546"/>
            <a:ext cx="921181" cy="13087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6628495" y="3093178"/>
            <a:ext cx="35943" cy="13751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843758" y="1572567"/>
            <a:ext cx="389683" cy="461665"/>
          </a:xfrm>
          <a:prstGeom prst="rect">
            <a:avLst/>
          </a:prstGeom>
          <a:noFill/>
        </p:spPr>
        <p:txBody>
          <a:bodyPr wrap="square" rtlCol="0">
            <a:spAutoFit/>
          </a:bodyPr>
          <a:lstStyle/>
          <a:p>
            <a:r>
              <a:rPr lang="el-GR" sz="2400" dirty="0" smtClean="0"/>
              <a:t>+</a:t>
            </a:r>
            <a:endParaRPr lang="en-GB" sz="2400" dirty="0"/>
          </a:p>
        </p:txBody>
      </p:sp>
      <p:sp>
        <p:nvSpPr>
          <p:cNvPr id="23" name="TextBox 22"/>
          <p:cNvSpPr txBox="1"/>
          <p:nvPr/>
        </p:nvSpPr>
        <p:spPr>
          <a:xfrm>
            <a:off x="4184218" y="4437964"/>
            <a:ext cx="1447800" cy="646331"/>
          </a:xfrm>
          <a:prstGeom prst="rect">
            <a:avLst/>
          </a:prstGeom>
          <a:noFill/>
        </p:spPr>
        <p:txBody>
          <a:bodyPr wrap="square" rtlCol="0">
            <a:spAutoFit/>
          </a:bodyPr>
          <a:lstStyle/>
          <a:p>
            <a:pPr algn="ctr"/>
            <a:r>
              <a:rPr lang="el-GR" dirty="0" smtClean="0"/>
              <a:t>Χρόνια εκπαίδευσης</a:t>
            </a:r>
            <a:endParaRPr lang="en-GB" dirty="0"/>
          </a:p>
        </p:txBody>
      </p:sp>
      <p:sp>
        <p:nvSpPr>
          <p:cNvPr id="24" name="TextBox 23"/>
          <p:cNvSpPr txBox="1"/>
          <p:nvPr/>
        </p:nvSpPr>
        <p:spPr>
          <a:xfrm>
            <a:off x="6038850" y="4437964"/>
            <a:ext cx="1447800" cy="646331"/>
          </a:xfrm>
          <a:prstGeom prst="rect">
            <a:avLst/>
          </a:prstGeom>
          <a:noFill/>
        </p:spPr>
        <p:txBody>
          <a:bodyPr wrap="square" rtlCol="0">
            <a:spAutoFit/>
          </a:bodyPr>
          <a:lstStyle/>
          <a:p>
            <a:r>
              <a:rPr lang="el-GR" dirty="0" smtClean="0"/>
              <a:t>Εργασιακή εμπειρία</a:t>
            </a:r>
            <a:endParaRPr lang="en-GB" dirty="0"/>
          </a:p>
        </p:txBody>
      </p:sp>
      <p:cxnSp>
        <p:nvCxnSpPr>
          <p:cNvPr id="31" name="Straight Arrow Connector 30"/>
          <p:cNvCxnSpPr/>
          <p:nvPr/>
        </p:nvCxnSpPr>
        <p:spPr>
          <a:xfrm flipV="1">
            <a:off x="3485068" y="3164051"/>
            <a:ext cx="451324" cy="13042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2713794" y="4438796"/>
            <a:ext cx="1447800" cy="646331"/>
          </a:xfrm>
          <a:prstGeom prst="rect">
            <a:avLst/>
          </a:prstGeom>
          <a:noFill/>
        </p:spPr>
        <p:txBody>
          <a:bodyPr wrap="square" rtlCol="0">
            <a:spAutoFit/>
          </a:bodyPr>
          <a:lstStyle/>
          <a:p>
            <a:r>
              <a:rPr lang="el-GR" dirty="0" smtClean="0"/>
              <a:t>Απόδοση της εκπαίδευσης</a:t>
            </a:r>
            <a:endParaRPr lang="en-GB" dirty="0"/>
          </a:p>
        </p:txBody>
      </p:sp>
      <p:cxnSp>
        <p:nvCxnSpPr>
          <p:cNvPr id="29" name="Straight Arrow Connector 28"/>
          <p:cNvCxnSpPr/>
          <p:nvPr/>
        </p:nvCxnSpPr>
        <p:spPr>
          <a:xfrm>
            <a:off x="4038600" y="2154419"/>
            <a:ext cx="0" cy="396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5105400" y="2154418"/>
            <a:ext cx="0" cy="396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6324600" y="2158004"/>
            <a:ext cx="0" cy="396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963753" y="1573728"/>
            <a:ext cx="389683" cy="461665"/>
          </a:xfrm>
          <a:prstGeom prst="rect">
            <a:avLst/>
          </a:prstGeom>
          <a:noFill/>
        </p:spPr>
        <p:txBody>
          <a:bodyPr wrap="square" rtlCol="0">
            <a:spAutoFit/>
          </a:bodyPr>
          <a:lstStyle/>
          <a:p>
            <a:r>
              <a:rPr lang="el-GR" sz="2400" dirty="0" smtClean="0"/>
              <a:t>+</a:t>
            </a:r>
            <a:endParaRPr lang="en-GB" sz="2400" dirty="0"/>
          </a:p>
        </p:txBody>
      </p:sp>
      <p:sp>
        <p:nvSpPr>
          <p:cNvPr id="36" name="TextBox 35"/>
          <p:cNvSpPr txBox="1"/>
          <p:nvPr/>
        </p:nvSpPr>
        <p:spPr>
          <a:xfrm>
            <a:off x="6192272" y="1554548"/>
            <a:ext cx="389683" cy="461665"/>
          </a:xfrm>
          <a:prstGeom prst="rect">
            <a:avLst/>
          </a:prstGeom>
          <a:noFill/>
        </p:spPr>
        <p:txBody>
          <a:bodyPr wrap="square" rtlCol="0">
            <a:spAutoFit/>
          </a:bodyPr>
          <a:lstStyle/>
          <a:p>
            <a:r>
              <a:rPr lang="el-GR" sz="2400" dirty="0" smtClean="0"/>
              <a:t>-</a:t>
            </a:r>
            <a:endParaRPr lang="en-GB" sz="2400" dirty="0"/>
          </a:p>
        </p:txBody>
      </p:sp>
      <p:sp>
        <p:nvSpPr>
          <p:cNvPr id="37" name="TextBox 36"/>
          <p:cNvSpPr txBox="1"/>
          <p:nvPr/>
        </p:nvSpPr>
        <p:spPr>
          <a:xfrm>
            <a:off x="1224679" y="4587946"/>
            <a:ext cx="1447800" cy="369332"/>
          </a:xfrm>
          <a:prstGeom prst="rect">
            <a:avLst/>
          </a:prstGeom>
          <a:noFill/>
        </p:spPr>
        <p:txBody>
          <a:bodyPr wrap="square" rtlCol="0">
            <a:spAutoFit/>
          </a:bodyPr>
          <a:lstStyle/>
          <a:p>
            <a:r>
              <a:rPr lang="el-GR" dirty="0" smtClean="0"/>
              <a:t>Μισθός</a:t>
            </a:r>
            <a:endParaRPr lang="en-GB" dirty="0"/>
          </a:p>
        </p:txBody>
      </p:sp>
      <p:sp>
        <p:nvSpPr>
          <p:cNvPr id="5" name="TextBox 4"/>
          <p:cNvSpPr txBox="1"/>
          <p:nvPr/>
        </p:nvSpPr>
        <p:spPr>
          <a:xfrm>
            <a:off x="457200" y="5715000"/>
            <a:ext cx="8305800" cy="738664"/>
          </a:xfrm>
          <a:prstGeom prst="rect">
            <a:avLst/>
          </a:prstGeom>
          <a:noFill/>
        </p:spPr>
        <p:txBody>
          <a:bodyPr wrap="square" rtlCol="0">
            <a:spAutoFit/>
          </a:bodyPr>
          <a:lstStyle/>
          <a:p>
            <a:pPr algn="just"/>
            <a:r>
              <a:rPr lang="el-GR" sz="1400" dirty="0" smtClean="0"/>
              <a:t>Η παράμετρος β είναι θετική: καθώς αυξάνονται τα έτη εκπαίδευσης αυξάνουν οι απολαβές.</a:t>
            </a:r>
          </a:p>
          <a:p>
            <a:pPr algn="just"/>
            <a:r>
              <a:rPr lang="el-GR" sz="1400" dirty="0" smtClean="0"/>
              <a:t>Η παράμετρος γ1 είναι θετική &amp; γ2 είναι αρνητική: καθώς αυξάνονται τα έτη εργασιακής εμπειρίας αυξάνει ο μισθός όμως με φθίνοντα ρυθμό.</a:t>
            </a:r>
            <a:endParaRPr lang="en-GB" sz="1400" dirty="0"/>
          </a:p>
        </p:txBody>
      </p:sp>
    </p:spTree>
    <p:extLst>
      <p:ext uri="{BB962C8B-B14F-4D97-AF65-F5344CB8AC3E}">
        <p14:creationId xmlns:p14="http://schemas.microsoft.com/office/powerpoint/2010/main" val="499465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281111"/>
          </a:xfrm>
        </p:spPr>
        <p:txBody>
          <a:bodyPr/>
          <a:lstStyle/>
          <a:p>
            <a:pPr algn="ctr"/>
            <a:r>
              <a:rPr lang="el-GR" dirty="0" smtClean="0"/>
              <a:t>Η συνάρτηση αμοιβών του </a:t>
            </a:r>
            <a:r>
              <a:rPr lang="en-GB" dirty="0" smtClean="0"/>
              <a:t>Mincer</a:t>
            </a:r>
            <a:endParaRPr lang="en-GB" dirty="0"/>
          </a:p>
        </p:txBody>
      </p:sp>
      <p:sp>
        <p:nvSpPr>
          <p:cNvPr id="3" name="Content Placeholder 2"/>
          <p:cNvSpPr>
            <a:spLocks noGrp="1"/>
          </p:cNvSpPr>
          <p:nvPr>
            <p:ph idx="1"/>
          </p:nvPr>
        </p:nvSpPr>
        <p:spPr>
          <a:xfrm>
            <a:off x="628650" y="1752599"/>
            <a:ext cx="7886700" cy="4424363"/>
          </a:xfrm>
        </p:spPr>
        <p:txBody>
          <a:bodyPr>
            <a:normAutofit lnSpcReduction="10000"/>
          </a:bodyPr>
          <a:lstStyle/>
          <a:p>
            <a:pPr algn="just">
              <a:lnSpc>
                <a:spcPct val="120000"/>
              </a:lnSpc>
              <a:spcAft>
                <a:spcPts val="600"/>
              </a:spcAft>
            </a:pPr>
            <a:r>
              <a:rPr lang="el-GR" dirty="0" smtClean="0"/>
              <a:t>Η θεωρητική τεκμηρίωση της συνάρτησης αμοιβών του</a:t>
            </a:r>
            <a:r>
              <a:rPr lang="en-GB" dirty="0" smtClean="0"/>
              <a:t> Mincer </a:t>
            </a:r>
            <a:r>
              <a:rPr lang="el-GR" dirty="0" smtClean="0"/>
              <a:t>εδράζεται στη θεωρία του ανθρώπινου κεφαλαίου</a:t>
            </a:r>
            <a:r>
              <a:rPr lang="el-GR" dirty="0"/>
              <a:t>,</a:t>
            </a:r>
            <a:endParaRPr lang="el-GR" dirty="0" smtClean="0"/>
          </a:p>
          <a:p>
            <a:pPr marL="0" indent="0" algn="ctr">
              <a:lnSpc>
                <a:spcPct val="120000"/>
              </a:lnSpc>
              <a:spcAft>
                <a:spcPts val="600"/>
              </a:spcAft>
              <a:buNone/>
            </a:pPr>
            <a:r>
              <a:rPr lang="el-GR" dirty="0"/>
              <a:t>&amp;</a:t>
            </a:r>
            <a:endParaRPr lang="en-GB" dirty="0" smtClean="0"/>
          </a:p>
          <a:p>
            <a:pPr algn="just">
              <a:lnSpc>
                <a:spcPct val="120000"/>
              </a:lnSpc>
              <a:spcAft>
                <a:spcPts val="600"/>
              </a:spcAft>
            </a:pPr>
            <a:r>
              <a:rPr lang="el-GR" dirty="0"/>
              <a:t>β</a:t>
            </a:r>
            <a:r>
              <a:rPr lang="el-GR" dirty="0" smtClean="0"/>
              <a:t>ασίζεται σε μια σειρά από αρκετά περιοριστικές υποθέσεις (ανταγωνιστική λειτουργία της αγοράς εργασίας, πλήρης πληροφόρηση των ατόμων, κ.α.).</a:t>
            </a:r>
          </a:p>
          <a:p>
            <a:pPr algn="just">
              <a:lnSpc>
                <a:spcPct val="120000"/>
              </a:lnSpc>
              <a:spcAft>
                <a:spcPts val="600"/>
              </a:spcAft>
            </a:pPr>
            <a:r>
              <a:rPr lang="el-GR" dirty="0" smtClean="0"/>
              <a:t>Παρολαυτά, η συνάρτηση αμοιβών έχει τύχει μεγάλης αποδοχής στην εμπειρική βιβλιογραφία με εκατοντάδες μελέτες που δείχνουν, ανάμεσα σε άλλα, την καλή προσαρμογή της συνάρτησης στα πραγματικά δεδομένα.</a:t>
            </a:r>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4276723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5913"/>
          </a:xfrm>
        </p:spPr>
        <p:txBody>
          <a:bodyPr/>
          <a:lstStyle/>
          <a:p>
            <a:pPr algn="ctr"/>
            <a:r>
              <a:rPr lang="el-GR" dirty="0" smtClean="0"/>
              <a:t>Η συνάρτηση αμοιβών</a:t>
            </a:r>
            <a:endParaRPr lang="en-GB" dirty="0"/>
          </a:p>
        </p:txBody>
      </p:sp>
      <p:sp>
        <p:nvSpPr>
          <p:cNvPr id="3" name="Content Placeholder 2"/>
          <p:cNvSpPr>
            <a:spLocks noGrp="1"/>
          </p:cNvSpPr>
          <p:nvPr>
            <p:ph idx="1"/>
          </p:nvPr>
        </p:nvSpPr>
        <p:spPr>
          <a:xfrm>
            <a:off x="628650" y="1600200"/>
            <a:ext cx="7886700" cy="4576763"/>
          </a:xfrm>
        </p:spPr>
        <p:txBody>
          <a:bodyPr/>
          <a:lstStyle/>
          <a:p>
            <a:pPr algn="just">
              <a:spcAft>
                <a:spcPts val="600"/>
              </a:spcAft>
            </a:pPr>
            <a:r>
              <a:rPr lang="el-GR" dirty="0" smtClean="0"/>
              <a:t>Οι παράμετροι της συνάρτησης απολαβών μπορούν να εκτιμηθούν με τη χρήση πραγματικών μικρο-δεδομένων που περιέχουν πληροφόρηση τουλάχιστον για:</a:t>
            </a:r>
          </a:p>
          <a:p>
            <a:pPr lvl="1" algn="just"/>
            <a:r>
              <a:rPr lang="el-GR" dirty="0" smtClean="0"/>
              <a:t>Μισθό</a:t>
            </a:r>
          </a:p>
          <a:p>
            <a:pPr lvl="1" algn="just"/>
            <a:r>
              <a:rPr lang="el-GR" dirty="0" smtClean="0"/>
              <a:t>Χρόνια εκπαίδευσης</a:t>
            </a:r>
          </a:p>
          <a:p>
            <a:pPr lvl="1" algn="just"/>
            <a:r>
              <a:rPr lang="el-GR" dirty="0" smtClean="0"/>
              <a:t>Εργασιακή εμπειρία</a:t>
            </a:r>
          </a:p>
          <a:p>
            <a:pPr marL="342900" lvl="1" indent="0" algn="just">
              <a:buNone/>
            </a:pP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71907890"/>
              </p:ext>
            </p:extLst>
          </p:nvPr>
        </p:nvGraphicFramePr>
        <p:xfrm>
          <a:off x="1066800" y="3864850"/>
          <a:ext cx="6858000" cy="1899921"/>
        </p:xfrm>
        <a:graphic>
          <a:graphicData uri="http://schemas.openxmlformats.org/drawingml/2006/table">
            <a:tbl>
              <a:tblPr firstRow="1" bandRow="1">
                <a:tableStyleId>{5C22544A-7EE6-4342-B048-85BDC9FD1C3A}</a:tableStyleId>
              </a:tblPr>
              <a:tblGrid>
                <a:gridCol w="1714500"/>
                <a:gridCol w="1714500"/>
                <a:gridCol w="1714500"/>
                <a:gridCol w="1714500"/>
              </a:tblGrid>
              <a:tr h="405371">
                <a:tc>
                  <a:txBody>
                    <a:bodyPr/>
                    <a:lstStyle/>
                    <a:p>
                      <a:r>
                        <a:rPr lang="el-GR" dirty="0" smtClean="0"/>
                        <a:t>Παρατήρηση</a:t>
                      </a:r>
                      <a:endParaRPr lang="en-GB" dirty="0"/>
                    </a:p>
                  </a:txBody>
                  <a:tcPr/>
                </a:tc>
                <a:tc>
                  <a:txBody>
                    <a:bodyPr/>
                    <a:lstStyle/>
                    <a:p>
                      <a:r>
                        <a:rPr lang="el-GR" dirty="0" smtClean="0"/>
                        <a:t>Μισθός</a:t>
                      </a:r>
                      <a:endParaRPr lang="en-GB" dirty="0"/>
                    </a:p>
                  </a:txBody>
                  <a:tcPr/>
                </a:tc>
                <a:tc>
                  <a:txBody>
                    <a:bodyPr/>
                    <a:lstStyle/>
                    <a:p>
                      <a:r>
                        <a:rPr lang="el-GR" dirty="0" smtClean="0"/>
                        <a:t>Χρόνια Εκπαίδευσης</a:t>
                      </a:r>
                      <a:endParaRPr lang="en-GB" dirty="0"/>
                    </a:p>
                  </a:txBody>
                  <a:tcPr/>
                </a:tc>
                <a:tc>
                  <a:txBody>
                    <a:bodyPr/>
                    <a:lstStyle/>
                    <a:p>
                      <a:r>
                        <a:rPr lang="el-GR" dirty="0" smtClean="0"/>
                        <a:t>Εργασιακή εμπειρία</a:t>
                      </a:r>
                      <a:endParaRPr lang="en-GB" dirty="0"/>
                    </a:p>
                  </a:txBody>
                  <a:tcPr/>
                </a:tc>
              </a:tr>
              <a:tr h="298910">
                <a:tc>
                  <a:txBody>
                    <a:bodyPr/>
                    <a:lstStyle/>
                    <a:p>
                      <a:r>
                        <a:rPr lang="el-GR" dirty="0" smtClean="0"/>
                        <a:t>1</a:t>
                      </a:r>
                      <a:endParaRPr lang="en-GB" dirty="0"/>
                    </a:p>
                  </a:txBody>
                  <a:tcPr/>
                </a:tc>
                <a:tc>
                  <a:txBody>
                    <a:bodyPr/>
                    <a:lstStyle/>
                    <a:p>
                      <a:r>
                        <a:rPr lang="el-GR" dirty="0" smtClean="0"/>
                        <a:t>1000</a:t>
                      </a:r>
                      <a:endParaRPr lang="en-GB" dirty="0"/>
                    </a:p>
                  </a:txBody>
                  <a:tcPr/>
                </a:tc>
                <a:tc>
                  <a:txBody>
                    <a:bodyPr/>
                    <a:lstStyle/>
                    <a:p>
                      <a:r>
                        <a:rPr lang="el-GR" dirty="0" smtClean="0"/>
                        <a:t>12</a:t>
                      </a:r>
                      <a:endParaRPr lang="en-GB" dirty="0"/>
                    </a:p>
                  </a:txBody>
                  <a:tcPr/>
                </a:tc>
                <a:tc>
                  <a:txBody>
                    <a:bodyPr/>
                    <a:lstStyle/>
                    <a:p>
                      <a:r>
                        <a:rPr lang="el-GR" dirty="0" smtClean="0"/>
                        <a:t>5</a:t>
                      </a:r>
                      <a:endParaRPr lang="en-GB" dirty="0"/>
                    </a:p>
                  </a:txBody>
                  <a:tcPr/>
                </a:tc>
              </a:tr>
              <a:tr h="298910">
                <a:tc>
                  <a:txBody>
                    <a:bodyPr/>
                    <a:lstStyle/>
                    <a:p>
                      <a:r>
                        <a:rPr lang="el-GR" dirty="0" smtClean="0"/>
                        <a:t>2</a:t>
                      </a:r>
                      <a:endParaRPr lang="en-GB" dirty="0"/>
                    </a:p>
                  </a:txBody>
                  <a:tcPr/>
                </a:tc>
                <a:tc>
                  <a:txBody>
                    <a:bodyPr/>
                    <a:lstStyle/>
                    <a:p>
                      <a:r>
                        <a:rPr lang="el-GR" dirty="0" smtClean="0"/>
                        <a:t>1100</a:t>
                      </a:r>
                      <a:endParaRPr lang="en-GB" dirty="0"/>
                    </a:p>
                  </a:txBody>
                  <a:tcPr/>
                </a:tc>
                <a:tc>
                  <a:txBody>
                    <a:bodyPr/>
                    <a:lstStyle/>
                    <a:p>
                      <a:r>
                        <a:rPr lang="el-GR" dirty="0" smtClean="0"/>
                        <a:t>12</a:t>
                      </a:r>
                      <a:endParaRPr lang="en-GB" dirty="0"/>
                    </a:p>
                  </a:txBody>
                  <a:tcPr/>
                </a:tc>
                <a:tc>
                  <a:txBody>
                    <a:bodyPr/>
                    <a:lstStyle/>
                    <a:p>
                      <a:r>
                        <a:rPr lang="el-GR" dirty="0" smtClean="0"/>
                        <a:t>7</a:t>
                      </a:r>
                      <a:endParaRPr lang="en-GB" dirty="0"/>
                    </a:p>
                  </a:txBody>
                  <a:tcPr/>
                </a:tc>
              </a:tr>
              <a:tr h="298910">
                <a:tc>
                  <a:txBody>
                    <a:bodyPr/>
                    <a:lstStyle/>
                    <a:p>
                      <a:r>
                        <a:rPr lang="el-GR" dirty="0" smtClean="0"/>
                        <a:t>3</a:t>
                      </a:r>
                      <a:endParaRPr lang="en-GB" dirty="0"/>
                    </a:p>
                  </a:txBody>
                  <a:tcPr/>
                </a:tc>
                <a:tc>
                  <a:txBody>
                    <a:bodyPr/>
                    <a:lstStyle/>
                    <a:p>
                      <a:r>
                        <a:rPr lang="el-GR" dirty="0" smtClean="0"/>
                        <a:t>1500</a:t>
                      </a:r>
                      <a:endParaRPr lang="en-GB" dirty="0"/>
                    </a:p>
                  </a:txBody>
                  <a:tcPr/>
                </a:tc>
                <a:tc>
                  <a:txBody>
                    <a:bodyPr/>
                    <a:lstStyle/>
                    <a:p>
                      <a:r>
                        <a:rPr lang="el-GR" dirty="0" smtClean="0"/>
                        <a:t>16</a:t>
                      </a:r>
                      <a:endParaRPr lang="en-GB" dirty="0"/>
                    </a:p>
                  </a:txBody>
                  <a:tcPr/>
                </a:tc>
                <a:tc>
                  <a:txBody>
                    <a:bodyPr/>
                    <a:lstStyle/>
                    <a:p>
                      <a:r>
                        <a:rPr lang="el-GR" dirty="0" smtClean="0"/>
                        <a:t>2</a:t>
                      </a:r>
                      <a:endParaRPr lang="en-GB" dirty="0"/>
                    </a:p>
                  </a:txBody>
                  <a:tcPr/>
                </a:tc>
              </a:tr>
              <a:tr h="298910">
                <a:tc>
                  <a:txBody>
                    <a:bodyPr/>
                    <a:lstStyle/>
                    <a:p>
                      <a:r>
                        <a:rPr lang="el-GR" dirty="0" smtClean="0"/>
                        <a:t>4</a:t>
                      </a:r>
                      <a:endParaRPr lang="en-GB" dirty="0"/>
                    </a:p>
                  </a:txBody>
                  <a:tcPr/>
                </a:tc>
                <a:tc>
                  <a:txBody>
                    <a:bodyPr/>
                    <a:lstStyle/>
                    <a:p>
                      <a:r>
                        <a:rPr lang="el-GR" dirty="0" smtClean="0"/>
                        <a:t>900</a:t>
                      </a:r>
                      <a:endParaRPr lang="en-GB" dirty="0"/>
                    </a:p>
                  </a:txBody>
                  <a:tcPr/>
                </a:tc>
                <a:tc>
                  <a:txBody>
                    <a:bodyPr/>
                    <a:lstStyle/>
                    <a:p>
                      <a:r>
                        <a:rPr lang="el-GR" dirty="0" smtClean="0"/>
                        <a:t>9</a:t>
                      </a:r>
                      <a:endParaRPr lang="en-GB" dirty="0"/>
                    </a:p>
                  </a:txBody>
                  <a:tcPr/>
                </a:tc>
                <a:tc>
                  <a:txBody>
                    <a:bodyPr/>
                    <a:lstStyle/>
                    <a:p>
                      <a:r>
                        <a:rPr lang="el-GR" dirty="0" smtClean="0"/>
                        <a:t>5</a:t>
                      </a:r>
                      <a:endParaRPr lang="en-GB" dirty="0"/>
                    </a:p>
                  </a:txBody>
                  <a:tcPr/>
                </a:tc>
              </a:tr>
              <a:tr h="298910">
                <a:tc>
                  <a:txBody>
                    <a:bodyPr/>
                    <a:lstStyle/>
                    <a:p>
                      <a:r>
                        <a:rPr lang="el-GR" dirty="0" smtClean="0"/>
                        <a:t>.</a:t>
                      </a:r>
                      <a:endParaRPr lang="en-GB" dirty="0"/>
                    </a:p>
                  </a:txBody>
                  <a:tcPr/>
                </a:tc>
                <a:tc>
                  <a:txBody>
                    <a:bodyPr/>
                    <a:lstStyle/>
                    <a:p>
                      <a:r>
                        <a:rPr lang="el-GR" dirty="0" smtClean="0"/>
                        <a:t>.</a:t>
                      </a:r>
                      <a:endParaRPr lang="en-GB" dirty="0"/>
                    </a:p>
                  </a:txBody>
                  <a:tcPr/>
                </a:tc>
                <a:tc>
                  <a:txBody>
                    <a:bodyPr/>
                    <a:lstStyle/>
                    <a:p>
                      <a:r>
                        <a:rPr lang="el-GR" dirty="0" smtClean="0"/>
                        <a:t>.</a:t>
                      </a:r>
                      <a:endParaRPr lang="en-GB" dirty="0"/>
                    </a:p>
                  </a:txBody>
                  <a:tcPr/>
                </a:tc>
                <a:tc>
                  <a:txBody>
                    <a:bodyPr/>
                    <a:lstStyle/>
                    <a:p>
                      <a:r>
                        <a:rPr lang="el-GR" dirty="0" smtClean="0"/>
                        <a:t>.</a:t>
                      </a:r>
                      <a:endParaRPr lang="en-GB" dirty="0"/>
                    </a:p>
                  </a:txBody>
                  <a:tcPr/>
                </a:tc>
              </a:tr>
            </a:tbl>
          </a:graphicData>
        </a:graphic>
      </p:graphicFrame>
    </p:spTree>
    <p:extLst>
      <p:ext uri="{BB962C8B-B14F-4D97-AF65-F5344CB8AC3E}">
        <p14:creationId xmlns:p14="http://schemas.microsoft.com/office/powerpoint/2010/main" val="1745490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450" y="363247"/>
            <a:ext cx="7886700" cy="549273"/>
          </a:xfrm>
        </p:spPr>
        <p:txBody>
          <a:bodyPr/>
          <a:lstStyle/>
          <a:p>
            <a:pPr algn="ctr"/>
            <a:r>
              <a:rPr lang="el-GR" dirty="0">
                <a:latin typeface="+mn-lt"/>
              </a:rPr>
              <a:t>Η συνάρτηση αμοιβών του Mincer</a:t>
            </a:r>
            <a:endParaRPr lang="en-GB" dirty="0">
              <a:latin typeface="+mn-lt"/>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228600" y="1435795"/>
                <a:ext cx="7886700" cy="612775"/>
              </a:xfrm>
            </p:spPr>
            <p:txBody>
              <a:bodyPr/>
              <a:lstStyle/>
              <a:p>
                <a:pPr marL="0" indent="0">
                  <a:buNone/>
                </a:pPr>
                <a14:m>
                  <m:oMathPara xmlns:m="http://schemas.openxmlformats.org/officeDocument/2006/math">
                    <m:oMathParaPr>
                      <m:jc m:val="centerGroup"/>
                    </m:oMathParaPr>
                    <m:oMath xmlns:m="http://schemas.openxmlformats.org/officeDocument/2006/math">
                      <m:r>
                        <a:rPr lang="en-GB" sz="2400" b="0" i="1" smtClean="0">
                          <a:latin typeface="Cambria Math" panose="02040503050406030204" pitchFamily="18" charset="0"/>
                        </a:rPr>
                        <m:t>𝑙𝑛</m:t>
                      </m:r>
                      <m:sSub>
                        <m:sSubPr>
                          <m:ctrlPr>
                            <a:rPr lang="en-GB" sz="2400" b="0" i="1" smtClean="0">
                              <a:latin typeface="Cambria Math" panose="02040503050406030204" pitchFamily="18" charset="0"/>
                            </a:rPr>
                          </m:ctrlPr>
                        </m:sSubPr>
                        <m:e>
                          <m:r>
                            <a:rPr lang="en-GB" sz="2400" b="0" i="1" smtClean="0">
                              <a:latin typeface="Cambria Math" panose="02040503050406030204" pitchFamily="18" charset="0"/>
                            </a:rPr>
                            <m:t>𝑊</m:t>
                          </m:r>
                        </m:e>
                        <m:sub>
                          <m:r>
                            <a:rPr lang="en-GB" sz="2400" b="0" i="1" smtClean="0">
                              <a:latin typeface="Cambria Math" panose="02040503050406030204" pitchFamily="18" charset="0"/>
                            </a:rPr>
                            <m:t>𝑖</m:t>
                          </m:r>
                        </m:sub>
                      </m:sSub>
                      <m:r>
                        <a:rPr lang="en-GB" sz="2400" b="0" i="1" smtClean="0">
                          <a:latin typeface="Cambria Math" panose="02040503050406030204" pitchFamily="18" charset="0"/>
                        </a:rPr>
                        <m:t>=</m:t>
                      </m:r>
                      <m:r>
                        <a:rPr lang="en-GB" sz="2400" b="0" i="1" smtClean="0">
                          <a:latin typeface="Cambria Math" panose="02040503050406030204" pitchFamily="18" charset="0"/>
                        </a:rPr>
                        <m:t>𝑎</m:t>
                      </m:r>
                      <m:r>
                        <a:rPr lang="en-GB" sz="2400" b="0" i="1" smtClean="0">
                          <a:latin typeface="Cambria Math" panose="02040503050406030204" pitchFamily="18" charset="0"/>
                        </a:rPr>
                        <m:t>+</m:t>
                      </m:r>
                      <m:r>
                        <m:rPr>
                          <m:sty m:val="p"/>
                        </m:rPr>
                        <a:rPr lang="en-GB" sz="2400">
                          <a:latin typeface="Cambria Math" panose="02040503050406030204" pitchFamily="18" charset="0"/>
                        </a:rPr>
                        <m:t>β</m:t>
                      </m:r>
                      <m:sSub>
                        <m:sSubPr>
                          <m:ctrlPr>
                            <a:rPr lang="en-GB" sz="2400" i="1" smtClean="0">
                              <a:latin typeface="Cambria Math" panose="02040503050406030204" pitchFamily="18" charset="0"/>
                            </a:rPr>
                          </m:ctrlPr>
                        </m:sSubPr>
                        <m:e>
                          <m:r>
                            <a:rPr lang="en-GB" sz="2400" b="0" i="1" smtClean="0">
                              <a:latin typeface="Cambria Math" panose="02040503050406030204" pitchFamily="18" charset="0"/>
                            </a:rPr>
                            <m:t>𝑆</m:t>
                          </m:r>
                        </m:e>
                        <m:sub>
                          <m:r>
                            <a:rPr lang="en-GB" sz="2400" b="0" i="1" smtClean="0">
                              <a:latin typeface="Cambria Math" panose="02040503050406030204" pitchFamily="18" charset="0"/>
                            </a:rPr>
                            <m:t>𝑖</m:t>
                          </m:r>
                        </m:sub>
                      </m:sSub>
                      <m:r>
                        <a:rPr lang="en-GB" sz="2400" b="0" i="1" smtClean="0">
                          <a:latin typeface="Cambria Math" panose="02040503050406030204" pitchFamily="18" charset="0"/>
                        </a:rPr>
                        <m:t>+</m:t>
                      </m:r>
                      <m:sSub>
                        <m:sSubPr>
                          <m:ctrlPr>
                            <a:rPr lang="en-GB" sz="2400" b="0" i="1" smtClean="0">
                              <a:latin typeface="Cambria Math" panose="02040503050406030204" pitchFamily="18" charset="0"/>
                            </a:rPr>
                          </m:ctrlPr>
                        </m:sSubPr>
                        <m:e>
                          <m:r>
                            <a:rPr lang="el-GR" sz="2400" b="0" i="1" smtClean="0">
                              <a:latin typeface="Cambria Math" panose="02040503050406030204" pitchFamily="18" charset="0"/>
                            </a:rPr>
                            <m:t>𝛾</m:t>
                          </m:r>
                        </m:e>
                        <m:sub>
                          <m:r>
                            <a:rPr lang="el-GR" sz="2400" b="0" i="1" smtClean="0">
                              <a:latin typeface="Cambria Math" panose="02040503050406030204" pitchFamily="18" charset="0"/>
                            </a:rPr>
                            <m:t>1</m:t>
                          </m:r>
                        </m:sub>
                      </m:sSub>
                      <m:sSub>
                        <m:sSubPr>
                          <m:ctrlPr>
                            <a:rPr lang="en-GB" sz="2400" i="1">
                              <a:latin typeface="Cambria Math" panose="02040503050406030204" pitchFamily="18" charset="0"/>
                            </a:rPr>
                          </m:ctrlPr>
                        </m:sSubPr>
                        <m:e>
                          <m:r>
                            <m:rPr>
                              <m:sty m:val="p"/>
                            </m:rPr>
                            <a:rPr lang="el-GR" sz="2400" b="0" i="0" smtClean="0">
                              <a:latin typeface="Cambria Math" panose="02040503050406030204" pitchFamily="18" charset="0"/>
                            </a:rPr>
                            <m:t>Ε</m:t>
                          </m:r>
                        </m:e>
                        <m:sub>
                          <m:r>
                            <a:rPr lang="en-GB" sz="2400" i="1">
                              <a:latin typeface="Cambria Math" panose="02040503050406030204" pitchFamily="18" charset="0"/>
                            </a:rPr>
                            <m:t>𝑖</m:t>
                          </m:r>
                        </m:sub>
                      </m:sSub>
                      <m:r>
                        <a:rPr lang="el-GR" sz="2400" b="0" i="0" smtClean="0">
                          <a:latin typeface="Cambria Math" panose="02040503050406030204" pitchFamily="18" charset="0"/>
                        </a:rPr>
                        <m:t>+</m:t>
                      </m:r>
                      <m:sSub>
                        <m:sSubPr>
                          <m:ctrlPr>
                            <a:rPr lang="en-GB" sz="2400" i="1" smtClean="0">
                              <a:latin typeface="Cambria Math" panose="02040503050406030204" pitchFamily="18" charset="0"/>
                            </a:rPr>
                          </m:ctrlPr>
                        </m:sSubPr>
                        <m:e>
                          <m:r>
                            <a:rPr lang="el-GR" sz="2400" b="0" i="1" smtClean="0">
                              <a:latin typeface="Cambria Math" panose="02040503050406030204" pitchFamily="18" charset="0"/>
                            </a:rPr>
                            <m:t>𝛾</m:t>
                          </m:r>
                        </m:e>
                        <m:sub>
                          <m:r>
                            <a:rPr lang="el-GR" sz="2400" b="0" i="1" smtClean="0">
                              <a:latin typeface="Cambria Math" panose="02040503050406030204" pitchFamily="18" charset="0"/>
                            </a:rPr>
                            <m:t>2</m:t>
                          </m:r>
                        </m:sub>
                      </m:sSub>
                      <m:sSup>
                        <m:sSupPr>
                          <m:ctrlPr>
                            <a:rPr lang="el-GR" sz="2400" i="1" smtClean="0">
                              <a:latin typeface="Cambria Math" panose="02040503050406030204" pitchFamily="18" charset="0"/>
                            </a:rPr>
                          </m:ctrlPr>
                        </m:sSupPr>
                        <m:e>
                          <m:sSub>
                            <m:sSubPr>
                              <m:ctrlPr>
                                <a:rPr lang="en-GB" sz="2400" i="1">
                                  <a:latin typeface="Cambria Math" panose="02040503050406030204" pitchFamily="18" charset="0"/>
                                </a:rPr>
                              </m:ctrlPr>
                            </m:sSubPr>
                            <m:e>
                              <m:r>
                                <m:rPr>
                                  <m:sty m:val="p"/>
                                </m:rPr>
                                <a:rPr lang="el-GR" sz="2400">
                                  <a:latin typeface="Cambria Math" panose="02040503050406030204" pitchFamily="18" charset="0"/>
                                </a:rPr>
                                <m:t>Ε</m:t>
                              </m:r>
                            </m:e>
                            <m:sub>
                              <m:r>
                                <a:rPr lang="en-GB" sz="2400" i="1">
                                  <a:latin typeface="Cambria Math" panose="02040503050406030204" pitchFamily="18" charset="0"/>
                                </a:rPr>
                                <m:t>𝑖</m:t>
                              </m:r>
                            </m:sub>
                          </m:sSub>
                        </m:e>
                        <m:sup>
                          <m:r>
                            <a:rPr lang="el-GR" sz="2400" b="0" i="1" smtClean="0">
                              <a:latin typeface="Cambria Math" panose="02040503050406030204" pitchFamily="18" charset="0"/>
                            </a:rPr>
                            <m:t>2</m:t>
                          </m:r>
                        </m:sup>
                      </m:sSup>
                      <m:r>
                        <a:rPr lang="el-GR" sz="2400" b="0" i="0" smtClean="0">
                          <a:latin typeface="Cambria Math" panose="02040503050406030204" pitchFamily="18" charset="0"/>
                        </a:rPr>
                        <m:t>+</m:t>
                      </m:r>
                      <m:sSub>
                        <m:sSubPr>
                          <m:ctrlPr>
                            <a:rPr lang="en-GB" sz="2400" i="1" smtClean="0">
                              <a:latin typeface="Cambria Math" panose="02040503050406030204" pitchFamily="18" charset="0"/>
                            </a:rPr>
                          </m:ctrlPr>
                        </m:sSubPr>
                        <m:e>
                          <m:r>
                            <a:rPr lang="en-GB" sz="2400" b="0" i="1" smtClean="0">
                              <a:latin typeface="Cambria Math" panose="02040503050406030204" pitchFamily="18" charset="0"/>
                            </a:rPr>
                            <m:t>𝑢</m:t>
                          </m:r>
                        </m:e>
                        <m:sub>
                          <m:r>
                            <a:rPr lang="en-GB" sz="2400" i="1">
                              <a:latin typeface="Cambria Math" panose="02040503050406030204" pitchFamily="18" charset="0"/>
                            </a:rPr>
                            <m:t>𝑖</m:t>
                          </m:r>
                        </m:sub>
                      </m:sSub>
                    </m:oMath>
                  </m:oMathPara>
                </a14:m>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228600" y="1435795"/>
                <a:ext cx="7886700" cy="612775"/>
              </a:xfrm>
              <a:blipFill rotWithShape="0">
                <a:blip r:embed="rId2"/>
                <a:stretch>
                  <a:fillRect t="-1000"/>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graphicFrame>
        <p:nvGraphicFramePr>
          <p:cNvPr id="20" name="Table 19"/>
          <p:cNvGraphicFramePr>
            <a:graphicFrameLocks noGrp="1"/>
          </p:cNvGraphicFramePr>
          <p:nvPr>
            <p:extLst>
              <p:ext uri="{D42A27DB-BD31-4B8C-83A1-F6EECF244321}">
                <p14:modId xmlns:p14="http://schemas.microsoft.com/office/powerpoint/2010/main" val="2853636280"/>
              </p:ext>
            </p:extLst>
          </p:nvPr>
        </p:nvGraphicFramePr>
        <p:xfrm>
          <a:off x="1066800" y="4343400"/>
          <a:ext cx="7239000" cy="1899921"/>
        </p:xfrm>
        <a:graphic>
          <a:graphicData uri="http://schemas.openxmlformats.org/drawingml/2006/table">
            <a:tbl>
              <a:tblPr firstRow="1" bandRow="1">
                <a:tableStyleId>{5C22544A-7EE6-4342-B048-85BDC9FD1C3A}</a:tableStyleId>
              </a:tblPr>
              <a:tblGrid>
                <a:gridCol w="1809750"/>
                <a:gridCol w="1809750"/>
                <a:gridCol w="1809750"/>
                <a:gridCol w="1809750"/>
              </a:tblGrid>
              <a:tr h="405371">
                <a:tc>
                  <a:txBody>
                    <a:bodyPr/>
                    <a:lstStyle/>
                    <a:p>
                      <a:r>
                        <a:rPr lang="el-GR" dirty="0" smtClean="0"/>
                        <a:t>Παρατήρηση</a:t>
                      </a:r>
                      <a:endParaRPr lang="en-GB" dirty="0"/>
                    </a:p>
                  </a:txBody>
                  <a:tcPr/>
                </a:tc>
                <a:tc>
                  <a:txBody>
                    <a:bodyPr/>
                    <a:lstStyle/>
                    <a:p>
                      <a:r>
                        <a:rPr lang="el-GR" dirty="0" smtClean="0"/>
                        <a:t>Μισθός</a:t>
                      </a:r>
                      <a:endParaRPr lang="en-GB" dirty="0"/>
                    </a:p>
                  </a:txBody>
                  <a:tcPr/>
                </a:tc>
                <a:tc>
                  <a:txBody>
                    <a:bodyPr/>
                    <a:lstStyle/>
                    <a:p>
                      <a:r>
                        <a:rPr lang="el-GR" dirty="0" smtClean="0"/>
                        <a:t>Χρόνια Εκπαίδευσης</a:t>
                      </a:r>
                      <a:endParaRPr lang="en-GB" dirty="0"/>
                    </a:p>
                  </a:txBody>
                  <a:tcPr/>
                </a:tc>
                <a:tc>
                  <a:txBody>
                    <a:bodyPr/>
                    <a:lstStyle/>
                    <a:p>
                      <a:r>
                        <a:rPr lang="el-GR" dirty="0" smtClean="0"/>
                        <a:t>Εργασιακή εμπειρία</a:t>
                      </a:r>
                      <a:endParaRPr lang="en-GB" dirty="0"/>
                    </a:p>
                  </a:txBody>
                  <a:tcPr/>
                </a:tc>
              </a:tr>
              <a:tr h="298910">
                <a:tc>
                  <a:txBody>
                    <a:bodyPr/>
                    <a:lstStyle/>
                    <a:p>
                      <a:r>
                        <a:rPr lang="el-GR" dirty="0" smtClean="0"/>
                        <a:t>1</a:t>
                      </a:r>
                      <a:endParaRPr lang="en-GB" dirty="0"/>
                    </a:p>
                  </a:txBody>
                  <a:tcPr/>
                </a:tc>
                <a:tc>
                  <a:txBody>
                    <a:bodyPr/>
                    <a:lstStyle/>
                    <a:p>
                      <a:pPr algn="ctr"/>
                      <a:r>
                        <a:rPr lang="el-GR" dirty="0" smtClean="0"/>
                        <a:t>1000</a:t>
                      </a:r>
                      <a:endParaRPr lang="en-GB" dirty="0"/>
                    </a:p>
                  </a:txBody>
                  <a:tcPr/>
                </a:tc>
                <a:tc>
                  <a:txBody>
                    <a:bodyPr/>
                    <a:lstStyle/>
                    <a:p>
                      <a:pPr algn="ctr"/>
                      <a:r>
                        <a:rPr lang="el-GR" dirty="0" smtClean="0"/>
                        <a:t>12</a:t>
                      </a:r>
                      <a:endParaRPr lang="en-GB" dirty="0"/>
                    </a:p>
                  </a:txBody>
                  <a:tcPr/>
                </a:tc>
                <a:tc>
                  <a:txBody>
                    <a:bodyPr/>
                    <a:lstStyle/>
                    <a:p>
                      <a:pPr algn="ctr"/>
                      <a:r>
                        <a:rPr lang="el-GR" dirty="0" smtClean="0"/>
                        <a:t>5</a:t>
                      </a:r>
                      <a:endParaRPr lang="en-GB" dirty="0"/>
                    </a:p>
                  </a:txBody>
                  <a:tcPr/>
                </a:tc>
              </a:tr>
              <a:tr h="298910">
                <a:tc>
                  <a:txBody>
                    <a:bodyPr/>
                    <a:lstStyle/>
                    <a:p>
                      <a:r>
                        <a:rPr lang="el-GR" dirty="0" smtClean="0"/>
                        <a:t>2</a:t>
                      </a:r>
                      <a:endParaRPr lang="en-GB" dirty="0"/>
                    </a:p>
                  </a:txBody>
                  <a:tcPr/>
                </a:tc>
                <a:tc>
                  <a:txBody>
                    <a:bodyPr/>
                    <a:lstStyle/>
                    <a:p>
                      <a:pPr algn="ctr"/>
                      <a:r>
                        <a:rPr lang="el-GR" dirty="0" smtClean="0"/>
                        <a:t>1100</a:t>
                      </a:r>
                      <a:endParaRPr lang="en-GB" dirty="0"/>
                    </a:p>
                  </a:txBody>
                  <a:tcPr/>
                </a:tc>
                <a:tc>
                  <a:txBody>
                    <a:bodyPr/>
                    <a:lstStyle/>
                    <a:p>
                      <a:pPr algn="ctr"/>
                      <a:r>
                        <a:rPr lang="el-GR" dirty="0" smtClean="0"/>
                        <a:t>12</a:t>
                      </a:r>
                      <a:endParaRPr lang="en-GB" dirty="0"/>
                    </a:p>
                  </a:txBody>
                  <a:tcPr/>
                </a:tc>
                <a:tc>
                  <a:txBody>
                    <a:bodyPr/>
                    <a:lstStyle/>
                    <a:p>
                      <a:pPr algn="ctr"/>
                      <a:r>
                        <a:rPr lang="el-GR" dirty="0" smtClean="0"/>
                        <a:t>7</a:t>
                      </a:r>
                      <a:endParaRPr lang="en-GB" dirty="0"/>
                    </a:p>
                  </a:txBody>
                  <a:tcPr/>
                </a:tc>
              </a:tr>
              <a:tr h="298910">
                <a:tc>
                  <a:txBody>
                    <a:bodyPr/>
                    <a:lstStyle/>
                    <a:p>
                      <a:r>
                        <a:rPr lang="el-GR" dirty="0" smtClean="0"/>
                        <a:t>3</a:t>
                      </a:r>
                      <a:endParaRPr lang="en-GB" dirty="0"/>
                    </a:p>
                  </a:txBody>
                  <a:tcPr/>
                </a:tc>
                <a:tc>
                  <a:txBody>
                    <a:bodyPr/>
                    <a:lstStyle/>
                    <a:p>
                      <a:pPr algn="ctr"/>
                      <a:r>
                        <a:rPr lang="el-GR" dirty="0" smtClean="0"/>
                        <a:t>1500</a:t>
                      </a:r>
                      <a:endParaRPr lang="en-GB" dirty="0"/>
                    </a:p>
                  </a:txBody>
                  <a:tcPr/>
                </a:tc>
                <a:tc>
                  <a:txBody>
                    <a:bodyPr/>
                    <a:lstStyle/>
                    <a:p>
                      <a:pPr algn="ctr"/>
                      <a:r>
                        <a:rPr lang="el-GR" dirty="0" smtClean="0"/>
                        <a:t>16</a:t>
                      </a:r>
                      <a:endParaRPr lang="en-GB" dirty="0"/>
                    </a:p>
                  </a:txBody>
                  <a:tcPr/>
                </a:tc>
                <a:tc>
                  <a:txBody>
                    <a:bodyPr/>
                    <a:lstStyle/>
                    <a:p>
                      <a:pPr algn="ctr"/>
                      <a:r>
                        <a:rPr lang="el-GR" dirty="0" smtClean="0"/>
                        <a:t>2</a:t>
                      </a:r>
                      <a:endParaRPr lang="en-GB" dirty="0"/>
                    </a:p>
                  </a:txBody>
                  <a:tcPr/>
                </a:tc>
              </a:tr>
              <a:tr h="298910">
                <a:tc>
                  <a:txBody>
                    <a:bodyPr/>
                    <a:lstStyle/>
                    <a:p>
                      <a:r>
                        <a:rPr lang="el-GR" dirty="0" smtClean="0"/>
                        <a:t>4</a:t>
                      </a:r>
                      <a:endParaRPr lang="en-GB" dirty="0"/>
                    </a:p>
                  </a:txBody>
                  <a:tcPr/>
                </a:tc>
                <a:tc>
                  <a:txBody>
                    <a:bodyPr/>
                    <a:lstStyle/>
                    <a:p>
                      <a:pPr algn="ctr"/>
                      <a:r>
                        <a:rPr lang="el-GR" dirty="0" smtClean="0"/>
                        <a:t>900</a:t>
                      </a:r>
                      <a:endParaRPr lang="en-GB" dirty="0"/>
                    </a:p>
                  </a:txBody>
                  <a:tcPr/>
                </a:tc>
                <a:tc>
                  <a:txBody>
                    <a:bodyPr/>
                    <a:lstStyle/>
                    <a:p>
                      <a:pPr algn="ctr"/>
                      <a:r>
                        <a:rPr lang="el-GR" dirty="0" smtClean="0"/>
                        <a:t>9</a:t>
                      </a:r>
                      <a:endParaRPr lang="en-GB" dirty="0"/>
                    </a:p>
                  </a:txBody>
                  <a:tcPr/>
                </a:tc>
                <a:tc>
                  <a:txBody>
                    <a:bodyPr/>
                    <a:lstStyle/>
                    <a:p>
                      <a:pPr algn="ctr"/>
                      <a:r>
                        <a:rPr lang="el-GR" dirty="0" smtClean="0"/>
                        <a:t>5</a:t>
                      </a:r>
                      <a:endParaRPr lang="en-GB" dirty="0"/>
                    </a:p>
                  </a:txBody>
                  <a:tcPr/>
                </a:tc>
              </a:tr>
              <a:tr h="298910">
                <a:tc>
                  <a:txBody>
                    <a:bodyPr/>
                    <a:lstStyle/>
                    <a:p>
                      <a:r>
                        <a:rPr lang="el-GR" dirty="0" smtClean="0"/>
                        <a:t>.</a:t>
                      </a:r>
                      <a:endParaRPr lang="en-GB" dirty="0"/>
                    </a:p>
                  </a:txBody>
                  <a:tcPr/>
                </a:tc>
                <a:tc>
                  <a:txBody>
                    <a:bodyPr/>
                    <a:lstStyle/>
                    <a:p>
                      <a:pPr algn="ctr"/>
                      <a:r>
                        <a:rPr lang="el-GR" dirty="0" smtClean="0"/>
                        <a:t>.</a:t>
                      </a:r>
                      <a:endParaRPr lang="en-GB" dirty="0"/>
                    </a:p>
                  </a:txBody>
                  <a:tcPr/>
                </a:tc>
                <a:tc>
                  <a:txBody>
                    <a:bodyPr/>
                    <a:lstStyle/>
                    <a:p>
                      <a:pPr algn="ctr"/>
                      <a:r>
                        <a:rPr lang="el-GR" dirty="0" smtClean="0"/>
                        <a:t>.</a:t>
                      </a:r>
                      <a:endParaRPr lang="en-GB" dirty="0"/>
                    </a:p>
                  </a:txBody>
                  <a:tcPr/>
                </a:tc>
                <a:tc>
                  <a:txBody>
                    <a:bodyPr/>
                    <a:lstStyle/>
                    <a:p>
                      <a:pPr algn="ctr"/>
                      <a:r>
                        <a:rPr lang="el-GR" dirty="0" smtClean="0"/>
                        <a:t>.</a:t>
                      </a:r>
                      <a:endParaRPr lang="en-GB" dirty="0"/>
                    </a:p>
                  </a:txBody>
                  <a:tcPr/>
                </a:tc>
              </a:tr>
            </a:tbl>
          </a:graphicData>
        </a:graphic>
      </p:graphicFrame>
      <p:cxnSp>
        <p:nvCxnSpPr>
          <p:cNvPr id="7" name="Straight Arrow Connector 6"/>
          <p:cNvCxnSpPr/>
          <p:nvPr/>
        </p:nvCxnSpPr>
        <p:spPr>
          <a:xfrm flipV="1">
            <a:off x="4114800" y="3200400"/>
            <a:ext cx="0" cy="1066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192978" y="3453775"/>
            <a:ext cx="1676400" cy="523220"/>
          </a:xfrm>
          <a:prstGeom prst="rect">
            <a:avLst/>
          </a:prstGeom>
          <a:noFill/>
        </p:spPr>
        <p:txBody>
          <a:bodyPr wrap="square" rtlCol="0">
            <a:spAutoFit/>
          </a:bodyPr>
          <a:lstStyle/>
          <a:p>
            <a:r>
              <a:rPr lang="el-GR" sz="1400" dirty="0" smtClean="0"/>
              <a:t>Μέθοδος γραμμικής παλινδρόμησης</a:t>
            </a:r>
            <a:endParaRPr lang="en-GB" sz="1400" dirty="0"/>
          </a:p>
        </p:txBody>
      </p:sp>
      <p:sp>
        <p:nvSpPr>
          <p:cNvPr id="25" name="TextBox 24"/>
          <p:cNvSpPr txBox="1"/>
          <p:nvPr/>
        </p:nvSpPr>
        <p:spPr>
          <a:xfrm>
            <a:off x="3219449" y="2502595"/>
            <a:ext cx="2190749" cy="646331"/>
          </a:xfrm>
          <a:prstGeom prst="rect">
            <a:avLst/>
          </a:prstGeom>
          <a:noFill/>
        </p:spPr>
        <p:txBody>
          <a:bodyPr wrap="square" rtlCol="0">
            <a:spAutoFit/>
          </a:bodyPr>
          <a:lstStyle/>
          <a:p>
            <a:r>
              <a:rPr lang="el-GR" sz="1200" b="1" dirty="0" smtClean="0"/>
              <a:t>Εκτίμηση παραμέτρων </a:t>
            </a:r>
            <a:r>
              <a:rPr lang="el-GR" sz="1200" b="1" dirty="0" smtClean="0"/>
              <a:t>α</a:t>
            </a:r>
            <a:r>
              <a:rPr lang="el-GR" sz="1200" b="1" dirty="0" smtClean="0"/>
              <a:t>, β, γ1, </a:t>
            </a:r>
            <a:r>
              <a:rPr lang="el-GR" sz="1200" b="1" dirty="0" smtClean="0"/>
              <a:t>γ2 με τη χρήση πραγματικών δεδομένων.</a:t>
            </a:r>
            <a:endParaRPr lang="en-GB" sz="1200" b="1" dirty="0"/>
          </a:p>
        </p:txBody>
      </p:sp>
      <p:cxnSp>
        <p:nvCxnSpPr>
          <p:cNvPr id="26" name="Straight Arrow Connector 25"/>
          <p:cNvCxnSpPr/>
          <p:nvPr/>
        </p:nvCxnSpPr>
        <p:spPr>
          <a:xfrm flipV="1">
            <a:off x="4114800" y="1981200"/>
            <a:ext cx="0" cy="5213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11" idx="2"/>
          </p:cNvCxnSpPr>
          <p:nvPr/>
        </p:nvCxnSpPr>
        <p:spPr>
          <a:xfrm>
            <a:off x="1885950" y="3095119"/>
            <a:ext cx="1312653" cy="10947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952500" y="2633454"/>
            <a:ext cx="1866900" cy="461665"/>
          </a:xfrm>
          <a:prstGeom prst="rect">
            <a:avLst/>
          </a:prstGeom>
        </p:spPr>
        <p:txBody>
          <a:bodyPr wrap="square">
            <a:spAutoFit/>
          </a:bodyPr>
          <a:lstStyle/>
          <a:p>
            <a:r>
              <a:rPr lang="el-GR" sz="1200" dirty="0" smtClean="0"/>
              <a:t>Οι μισθοί μετατρέπονται σε λογαριθμική μορφή</a:t>
            </a:r>
            <a:endParaRPr lang="en-GB" sz="1200" dirty="0"/>
          </a:p>
        </p:txBody>
      </p:sp>
      <p:cxnSp>
        <p:nvCxnSpPr>
          <p:cNvPr id="18" name="Straight Arrow Connector 17"/>
          <p:cNvCxnSpPr/>
          <p:nvPr/>
        </p:nvCxnSpPr>
        <p:spPr>
          <a:xfrm>
            <a:off x="7486650" y="3642491"/>
            <a:ext cx="0" cy="6301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705600" y="2139426"/>
            <a:ext cx="2057399" cy="1446550"/>
          </a:xfrm>
          <a:prstGeom prst="rect">
            <a:avLst/>
          </a:prstGeom>
          <a:noFill/>
        </p:spPr>
        <p:txBody>
          <a:bodyPr wrap="square" rtlCol="0">
            <a:spAutoFit/>
          </a:bodyPr>
          <a:lstStyle/>
          <a:p>
            <a:r>
              <a:rPr lang="el-GR" sz="1100" dirty="0" smtClean="0"/>
              <a:t>Αν δεν υπάρχουν διαθέσιμα στοιχεία για την πραγματική εργασιακή εμπειρία του ατόμου, οι ερευνητές χρησιμοποιούν τη δυνητική εργασιακή εμπειρία του ατόμου που υπολογίζεται ως συνάρτηση της ηλικίας του.</a:t>
            </a:r>
            <a:endParaRPr lang="en-GB" sz="1100" dirty="0"/>
          </a:p>
        </p:txBody>
      </p:sp>
    </p:spTree>
    <p:extLst>
      <p:ext uri="{BB962C8B-B14F-4D97-AF65-F5344CB8AC3E}">
        <p14:creationId xmlns:p14="http://schemas.microsoft.com/office/powerpoint/2010/main" val="3504656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19009</TotalTime>
  <Words>1201</Words>
  <Application>Microsoft Office PowerPoint</Application>
  <PresentationFormat>On-screen Show (4:3)</PresentationFormat>
  <Paragraphs>167</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Cambria Math</vt:lpstr>
      <vt:lpstr>Office Theme</vt:lpstr>
      <vt:lpstr>Οικονομικά της εκπαίδευσης  7Η διάλεξη</vt:lpstr>
      <vt:lpstr>Τι συζητήσαμε στην προηγούμενη διάλεξη</vt:lpstr>
      <vt:lpstr>Η συνάρτηση αμοιβών του Mincer </vt:lpstr>
      <vt:lpstr>Η συνάρτηση αμοιβών του Mincer</vt:lpstr>
      <vt:lpstr>Η συνάρτηση αμοιβών του Mincer</vt:lpstr>
      <vt:lpstr>Η συνάρτηση αμοιβών του Mincer</vt:lpstr>
      <vt:lpstr>Η συνάρτηση αμοιβών του Mincer</vt:lpstr>
      <vt:lpstr>Η συνάρτηση αμοιβών</vt:lpstr>
      <vt:lpstr>Η συνάρτηση αμοιβών του Mincer</vt:lpstr>
      <vt:lpstr>Για παράδειγμα, o Mincer χρησιμοποιώντας δεδομένα για  τις ετήσιες απολαβές ενός δείγματος ανδρών στις ΗΠΑ βρήκε ότι:</vt:lpstr>
      <vt:lpstr>Η εκτίμηση της συνάρτησης αμοιβών</vt:lpstr>
      <vt:lpstr>Μειονεκτήματα της χρήσης συναρτήσεων αμοιβών</vt:lpstr>
      <vt:lpstr>Σύνοψη των εμπειρικών ευρημάτων </vt:lpstr>
      <vt:lpstr>Σύνοψη των εμπειρικών ευρημάτων </vt:lpstr>
      <vt:lpstr>Σύνοψη των εμπειρικών ευρημάτων </vt:lpstr>
      <vt:lpstr>Παράρτημα</vt:lpstr>
      <vt:lpstr>Επαυξημένη μορφή της συνάρτηση αμοιβών</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οικονομικά της εκπαίδευσης</dc:title>
  <dc:creator>ck</dc:creator>
  <cp:lastModifiedBy>christos koutsampelas</cp:lastModifiedBy>
  <cp:revision>373</cp:revision>
  <dcterms:created xsi:type="dcterms:W3CDTF">2006-08-16T00:00:00Z</dcterms:created>
  <dcterms:modified xsi:type="dcterms:W3CDTF">2019-11-22T07:59:19Z</dcterms:modified>
</cp:coreProperties>
</file>