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p:scale>
          <a:sx n="100" d="100"/>
          <a:sy n="100" d="100"/>
        </p:scale>
        <p:origin x="-210"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1"/>
      </p:bgRef>
    </p:bg>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59E6D637-1726-4859-94BE-7EF8EB76F460}" type="datetimeFigureOut">
              <a:rPr lang="el-GR" smtClean="0">
                <a:solidFill>
                  <a:srgbClr val="696464"/>
                </a:solidFill>
              </a:rPr>
              <a:pPr/>
              <a:t>8/10/2017</a:t>
            </a:fld>
            <a:endParaRPr lang="el-GR">
              <a:solidFill>
                <a:srgbClr val="696464"/>
              </a:solidFill>
            </a:endParaRPr>
          </a:p>
        </p:txBody>
      </p:sp>
      <p:sp>
        <p:nvSpPr>
          <p:cNvPr id="17" name="16 - Θέση υποσέλιδου"/>
          <p:cNvSpPr>
            <a:spLocks noGrp="1"/>
          </p:cNvSpPr>
          <p:nvPr>
            <p:ph type="ftr" sz="quarter" idx="11"/>
          </p:nvPr>
        </p:nvSpPr>
        <p:spPr/>
        <p:txBody>
          <a:bodyPr/>
          <a:lstStyle/>
          <a:p>
            <a:endParaRPr lang="el-GR">
              <a:solidFill>
                <a:srgbClr val="696464"/>
              </a:solidFill>
            </a:endParaRPr>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A6D22C3D-081E-4710-80DC-CA1088E19525}" type="slidenum">
              <a:rPr lang="el-GR" smtClean="0"/>
              <a:pPr/>
              <a:t>‹#›</a:t>
            </a:fld>
            <a:endParaRPr lang="el-GR"/>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9E6D637-1726-4859-94BE-7EF8EB76F460}" type="datetimeFigureOut">
              <a:rPr lang="el-GR" smtClean="0">
                <a:solidFill>
                  <a:srgbClr val="696464"/>
                </a:solidFill>
              </a:rPr>
              <a:pPr/>
              <a:t>8/10/2017</a:t>
            </a:fld>
            <a:endParaRPr lang="el-GR">
              <a:solidFill>
                <a:srgbClr val="696464"/>
              </a:solidFill>
            </a:endParaRPr>
          </a:p>
        </p:txBody>
      </p:sp>
      <p:sp>
        <p:nvSpPr>
          <p:cNvPr id="5" name="4 - Θέση υποσέλιδου"/>
          <p:cNvSpPr>
            <a:spLocks noGrp="1"/>
          </p:cNvSpPr>
          <p:nvPr>
            <p:ph type="ftr" sz="quarter" idx="11"/>
          </p:nvPr>
        </p:nvSpPr>
        <p:spPr/>
        <p:txBody>
          <a:bodyPr/>
          <a:lstStyle/>
          <a:p>
            <a:endParaRPr lang="el-GR">
              <a:solidFill>
                <a:srgbClr val="696464"/>
              </a:solidFill>
            </a:endParaRPr>
          </a:p>
        </p:txBody>
      </p:sp>
      <p:sp>
        <p:nvSpPr>
          <p:cNvPr id="6" name="5 - Θέση αριθμού διαφάνειας"/>
          <p:cNvSpPr>
            <a:spLocks noGrp="1"/>
          </p:cNvSpPr>
          <p:nvPr>
            <p:ph type="sldNum" sz="quarter" idx="12"/>
          </p:nvPr>
        </p:nvSpPr>
        <p:spPr/>
        <p:txBody>
          <a:bodyPr/>
          <a:lstStyle/>
          <a:p>
            <a:fld id="{A6D22C3D-081E-4710-80DC-CA1088E19525}"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9E6D637-1726-4859-94BE-7EF8EB76F460}" type="datetimeFigureOut">
              <a:rPr lang="el-GR" smtClean="0">
                <a:solidFill>
                  <a:srgbClr val="696464"/>
                </a:solidFill>
              </a:rPr>
              <a:pPr/>
              <a:t>8/10/2017</a:t>
            </a:fld>
            <a:endParaRPr lang="el-GR">
              <a:solidFill>
                <a:srgbClr val="696464"/>
              </a:solidFill>
            </a:endParaRPr>
          </a:p>
        </p:txBody>
      </p:sp>
      <p:sp>
        <p:nvSpPr>
          <p:cNvPr id="5" name="4 - Θέση υποσέλιδου"/>
          <p:cNvSpPr>
            <a:spLocks noGrp="1"/>
          </p:cNvSpPr>
          <p:nvPr>
            <p:ph type="ftr" sz="quarter" idx="11"/>
          </p:nvPr>
        </p:nvSpPr>
        <p:spPr/>
        <p:txBody>
          <a:bodyPr/>
          <a:lstStyle/>
          <a:p>
            <a:endParaRPr lang="el-GR">
              <a:solidFill>
                <a:srgbClr val="696464"/>
              </a:solidFill>
            </a:endParaRPr>
          </a:p>
        </p:txBody>
      </p:sp>
      <p:sp>
        <p:nvSpPr>
          <p:cNvPr id="6" name="5 - Θέση αριθμού διαφάνειας"/>
          <p:cNvSpPr>
            <a:spLocks noGrp="1"/>
          </p:cNvSpPr>
          <p:nvPr>
            <p:ph type="sldNum" sz="quarter" idx="12"/>
          </p:nvPr>
        </p:nvSpPr>
        <p:spPr/>
        <p:txBody>
          <a:bodyPr/>
          <a:lstStyle/>
          <a:p>
            <a:fld id="{A6D22C3D-081E-4710-80DC-CA1088E19525}"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59E6D637-1726-4859-94BE-7EF8EB76F460}" type="datetimeFigureOut">
              <a:rPr lang="el-GR" smtClean="0">
                <a:solidFill>
                  <a:srgbClr val="696464"/>
                </a:solidFill>
              </a:rPr>
              <a:pPr/>
              <a:t>8/10/2017</a:t>
            </a:fld>
            <a:endParaRPr lang="el-GR">
              <a:solidFill>
                <a:srgbClr val="696464"/>
              </a:solidFill>
            </a:endParaRPr>
          </a:p>
        </p:txBody>
      </p:sp>
      <p:sp>
        <p:nvSpPr>
          <p:cNvPr id="5" name="4 - Θέση υποσέλιδου"/>
          <p:cNvSpPr>
            <a:spLocks noGrp="1"/>
          </p:cNvSpPr>
          <p:nvPr>
            <p:ph type="ftr" sz="quarter" idx="11"/>
          </p:nvPr>
        </p:nvSpPr>
        <p:spPr/>
        <p:txBody>
          <a:bodyPr/>
          <a:lstStyle/>
          <a:p>
            <a:endParaRPr lang="el-GR">
              <a:solidFill>
                <a:srgbClr val="696464"/>
              </a:solidFill>
            </a:endParaRPr>
          </a:p>
        </p:txBody>
      </p:sp>
      <p:sp>
        <p:nvSpPr>
          <p:cNvPr id="6" name="5 - Θέση αριθμού διαφάνειας"/>
          <p:cNvSpPr>
            <a:spLocks noGrp="1"/>
          </p:cNvSpPr>
          <p:nvPr>
            <p:ph type="sldNum" sz="quarter" idx="12"/>
          </p:nvPr>
        </p:nvSpPr>
        <p:spPr/>
        <p:txBody>
          <a:bodyPr/>
          <a:lstStyle/>
          <a:p>
            <a:fld id="{A6D22C3D-081E-4710-80DC-CA1088E19525}" type="slidenum">
              <a:rPr lang="el-GR" smtClean="0"/>
              <a:pPr/>
              <a:t>‹#›</a:t>
            </a:fld>
            <a:endParaRPr lang="el-GR"/>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59E6D637-1726-4859-94BE-7EF8EB76F460}" type="datetimeFigureOut">
              <a:rPr lang="el-GR" smtClean="0">
                <a:solidFill>
                  <a:srgbClr val="696464"/>
                </a:solidFill>
              </a:rPr>
              <a:pPr/>
              <a:t>8/10/2017</a:t>
            </a:fld>
            <a:endParaRPr lang="el-GR">
              <a:solidFill>
                <a:srgbClr val="696464"/>
              </a:solidFill>
            </a:endParaRPr>
          </a:p>
        </p:txBody>
      </p:sp>
      <p:sp>
        <p:nvSpPr>
          <p:cNvPr id="5" name="4 - Θέση υποσέλιδου"/>
          <p:cNvSpPr>
            <a:spLocks noGrp="1"/>
          </p:cNvSpPr>
          <p:nvPr>
            <p:ph type="ftr" sz="quarter" idx="11"/>
          </p:nvPr>
        </p:nvSpPr>
        <p:spPr>
          <a:xfrm>
            <a:off x="800100" y="6172200"/>
            <a:ext cx="4000500" cy="457200"/>
          </a:xfrm>
        </p:spPr>
        <p:txBody>
          <a:bodyPr/>
          <a:lstStyle/>
          <a:p>
            <a:endParaRPr lang="el-GR">
              <a:solidFill>
                <a:srgbClr val="696464"/>
              </a:solidFill>
            </a:endParaRPr>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A6D22C3D-081E-4710-80DC-CA1088E19525}"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59E6D637-1726-4859-94BE-7EF8EB76F460}" type="datetimeFigureOut">
              <a:rPr lang="el-GR" smtClean="0">
                <a:solidFill>
                  <a:srgbClr val="696464"/>
                </a:solidFill>
              </a:rPr>
              <a:pPr/>
              <a:t>8/10/2017</a:t>
            </a:fld>
            <a:endParaRPr lang="el-GR">
              <a:solidFill>
                <a:srgbClr val="696464"/>
              </a:solidFill>
            </a:endParaRPr>
          </a:p>
        </p:txBody>
      </p:sp>
      <p:sp>
        <p:nvSpPr>
          <p:cNvPr id="6" name="5 - Θέση υποσέλιδου"/>
          <p:cNvSpPr>
            <a:spLocks noGrp="1"/>
          </p:cNvSpPr>
          <p:nvPr>
            <p:ph type="ftr" sz="quarter" idx="11"/>
          </p:nvPr>
        </p:nvSpPr>
        <p:spPr/>
        <p:txBody>
          <a:bodyPr/>
          <a:lstStyle/>
          <a:p>
            <a:endParaRPr lang="el-GR">
              <a:solidFill>
                <a:srgbClr val="696464"/>
              </a:solidFill>
            </a:endParaRPr>
          </a:p>
        </p:txBody>
      </p:sp>
      <p:sp>
        <p:nvSpPr>
          <p:cNvPr id="7" name="6 - Θέση αριθμού διαφάνειας"/>
          <p:cNvSpPr>
            <a:spLocks noGrp="1"/>
          </p:cNvSpPr>
          <p:nvPr>
            <p:ph type="sldNum" sz="quarter" idx="12"/>
          </p:nvPr>
        </p:nvSpPr>
        <p:spPr/>
        <p:txBody>
          <a:bodyPr/>
          <a:lstStyle/>
          <a:p>
            <a:fld id="{A6D22C3D-081E-4710-80DC-CA1088E19525}" type="slidenum">
              <a:rPr lang="el-GR" smtClean="0"/>
              <a:pPr/>
              <a:t>‹#›</a:t>
            </a:fld>
            <a:endParaRPr lang="el-GR"/>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59E6D637-1726-4859-94BE-7EF8EB76F460}" type="datetimeFigureOut">
              <a:rPr lang="el-GR" smtClean="0">
                <a:solidFill>
                  <a:srgbClr val="696464"/>
                </a:solidFill>
              </a:rPr>
              <a:pPr/>
              <a:t>8/10/2017</a:t>
            </a:fld>
            <a:endParaRPr lang="el-GR">
              <a:solidFill>
                <a:srgbClr val="696464"/>
              </a:solidFill>
            </a:endParaRPr>
          </a:p>
        </p:txBody>
      </p:sp>
      <p:sp>
        <p:nvSpPr>
          <p:cNvPr id="8" name="7 - Θέση υποσέλιδου"/>
          <p:cNvSpPr>
            <a:spLocks noGrp="1"/>
          </p:cNvSpPr>
          <p:nvPr>
            <p:ph type="ftr" sz="quarter" idx="11"/>
          </p:nvPr>
        </p:nvSpPr>
        <p:spPr/>
        <p:txBody>
          <a:bodyPr/>
          <a:lstStyle/>
          <a:p>
            <a:endParaRPr lang="el-GR">
              <a:solidFill>
                <a:srgbClr val="696464"/>
              </a:solidFill>
            </a:endParaRPr>
          </a:p>
        </p:txBody>
      </p:sp>
      <p:sp>
        <p:nvSpPr>
          <p:cNvPr id="9" name="8 - Θέση αριθμού διαφάνειας"/>
          <p:cNvSpPr>
            <a:spLocks noGrp="1"/>
          </p:cNvSpPr>
          <p:nvPr>
            <p:ph type="sldNum" sz="quarter" idx="12"/>
          </p:nvPr>
        </p:nvSpPr>
        <p:spPr/>
        <p:txBody>
          <a:bodyPr/>
          <a:lstStyle/>
          <a:p>
            <a:fld id="{A6D22C3D-081E-4710-80DC-CA1088E19525}" type="slidenum">
              <a:rPr lang="el-GR" smtClean="0"/>
              <a:pPr/>
              <a:t>‹#›</a:t>
            </a:fld>
            <a:endParaRPr lang="el-GR"/>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59E6D637-1726-4859-94BE-7EF8EB76F460}" type="datetimeFigureOut">
              <a:rPr lang="el-GR" smtClean="0">
                <a:solidFill>
                  <a:srgbClr val="696464"/>
                </a:solidFill>
              </a:rPr>
              <a:pPr/>
              <a:t>8/10/2017</a:t>
            </a:fld>
            <a:endParaRPr lang="el-GR">
              <a:solidFill>
                <a:srgbClr val="696464"/>
              </a:solidFill>
            </a:endParaRPr>
          </a:p>
        </p:txBody>
      </p:sp>
      <p:sp>
        <p:nvSpPr>
          <p:cNvPr id="4" name="3 - Θέση υποσέλιδου"/>
          <p:cNvSpPr>
            <a:spLocks noGrp="1"/>
          </p:cNvSpPr>
          <p:nvPr>
            <p:ph type="ftr" sz="quarter" idx="11"/>
          </p:nvPr>
        </p:nvSpPr>
        <p:spPr/>
        <p:txBody>
          <a:bodyPr/>
          <a:lstStyle/>
          <a:p>
            <a:endParaRPr lang="el-GR">
              <a:solidFill>
                <a:srgbClr val="696464"/>
              </a:solidFill>
            </a:endParaRPr>
          </a:p>
        </p:txBody>
      </p:sp>
      <p:sp>
        <p:nvSpPr>
          <p:cNvPr id="5" name="4 - Θέση αριθμού διαφάνειας"/>
          <p:cNvSpPr>
            <a:spLocks noGrp="1"/>
          </p:cNvSpPr>
          <p:nvPr>
            <p:ph type="sldNum" sz="quarter" idx="12"/>
          </p:nvPr>
        </p:nvSpPr>
        <p:spPr/>
        <p:txBody>
          <a:bodyPr/>
          <a:lstStyle/>
          <a:p>
            <a:fld id="{A6D22C3D-081E-4710-80DC-CA1088E19525}"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59E6D637-1726-4859-94BE-7EF8EB76F460}" type="datetimeFigureOut">
              <a:rPr lang="el-GR" smtClean="0">
                <a:solidFill>
                  <a:srgbClr val="696464"/>
                </a:solidFill>
              </a:rPr>
              <a:pPr/>
              <a:t>8/10/2017</a:t>
            </a:fld>
            <a:endParaRPr lang="el-GR">
              <a:solidFill>
                <a:srgbClr val="696464"/>
              </a:solidFill>
            </a:endParaRPr>
          </a:p>
        </p:txBody>
      </p:sp>
      <p:sp>
        <p:nvSpPr>
          <p:cNvPr id="3" name="2 - Θέση υποσέλιδου"/>
          <p:cNvSpPr>
            <a:spLocks noGrp="1"/>
          </p:cNvSpPr>
          <p:nvPr>
            <p:ph type="ftr" sz="quarter" idx="11"/>
          </p:nvPr>
        </p:nvSpPr>
        <p:spPr/>
        <p:txBody>
          <a:bodyPr/>
          <a:lstStyle/>
          <a:p>
            <a:endParaRPr lang="el-GR">
              <a:solidFill>
                <a:srgbClr val="696464"/>
              </a:solidFill>
            </a:endParaRPr>
          </a:p>
        </p:txBody>
      </p:sp>
      <p:sp>
        <p:nvSpPr>
          <p:cNvPr id="4" name="3 - Θέση αριθμού διαφάνειας"/>
          <p:cNvSpPr>
            <a:spLocks noGrp="1"/>
          </p:cNvSpPr>
          <p:nvPr>
            <p:ph type="sldNum" sz="quarter" idx="12"/>
          </p:nvPr>
        </p:nvSpPr>
        <p:spPr/>
        <p:txBody>
          <a:bodyPr/>
          <a:lstStyle/>
          <a:p>
            <a:fld id="{A6D22C3D-081E-4710-80DC-CA1088E19525}"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9E6D637-1726-4859-94BE-7EF8EB76F460}" type="datetimeFigureOut">
              <a:rPr lang="el-GR" smtClean="0">
                <a:solidFill>
                  <a:srgbClr val="696464"/>
                </a:solidFill>
              </a:rPr>
              <a:pPr/>
              <a:t>8/10/2017</a:t>
            </a:fld>
            <a:endParaRPr lang="el-GR">
              <a:solidFill>
                <a:srgbClr val="696464"/>
              </a:solidFill>
            </a:endParaRPr>
          </a:p>
        </p:txBody>
      </p:sp>
      <p:sp>
        <p:nvSpPr>
          <p:cNvPr id="6" name="5 - Θέση υποσέλιδου"/>
          <p:cNvSpPr>
            <a:spLocks noGrp="1"/>
          </p:cNvSpPr>
          <p:nvPr>
            <p:ph type="ftr" sz="quarter" idx="11"/>
          </p:nvPr>
        </p:nvSpPr>
        <p:spPr/>
        <p:txBody>
          <a:bodyPr/>
          <a:lstStyle/>
          <a:p>
            <a:endParaRPr lang="el-GR">
              <a:solidFill>
                <a:srgbClr val="696464"/>
              </a:solidFill>
            </a:endParaRPr>
          </a:p>
        </p:txBody>
      </p:sp>
      <p:sp>
        <p:nvSpPr>
          <p:cNvPr id="7" name="6 - Θέση αριθμού διαφάνειας"/>
          <p:cNvSpPr>
            <a:spLocks noGrp="1"/>
          </p:cNvSpPr>
          <p:nvPr>
            <p:ph type="sldNum" sz="quarter" idx="12"/>
          </p:nvPr>
        </p:nvSpPr>
        <p:spPr/>
        <p:txBody>
          <a:bodyPr/>
          <a:lstStyle/>
          <a:p>
            <a:fld id="{A6D22C3D-081E-4710-80DC-CA1088E19525}" type="slidenum">
              <a:rPr lang="el-GR" smtClean="0"/>
              <a:pPr/>
              <a:t>‹#›</a:t>
            </a:fld>
            <a:endParaRPr lang="el-GR"/>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9E6D637-1726-4859-94BE-7EF8EB76F460}" type="datetimeFigureOut">
              <a:rPr lang="el-GR" smtClean="0">
                <a:solidFill>
                  <a:srgbClr val="696464"/>
                </a:solidFill>
              </a:rPr>
              <a:pPr/>
              <a:t>8/10/2017</a:t>
            </a:fld>
            <a:endParaRPr lang="el-GR">
              <a:solidFill>
                <a:srgbClr val="696464"/>
              </a:solidFill>
            </a:endParaRPr>
          </a:p>
        </p:txBody>
      </p:sp>
      <p:sp>
        <p:nvSpPr>
          <p:cNvPr id="6" name="5 - Θέση υποσέλιδου"/>
          <p:cNvSpPr>
            <a:spLocks noGrp="1"/>
          </p:cNvSpPr>
          <p:nvPr>
            <p:ph type="ftr" sz="quarter" idx="11"/>
          </p:nvPr>
        </p:nvSpPr>
        <p:spPr>
          <a:xfrm>
            <a:off x="914400" y="6172200"/>
            <a:ext cx="3886200" cy="457200"/>
          </a:xfrm>
        </p:spPr>
        <p:txBody>
          <a:bodyPr/>
          <a:lstStyle/>
          <a:p>
            <a:endParaRPr lang="el-GR">
              <a:solidFill>
                <a:srgbClr val="696464"/>
              </a:solidFill>
            </a:endParaRPr>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A6D22C3D-081E-4710-80DC-CA1088E19525}" type="slidenum">
              <a:rPr lang="el-GR" smtClean="0"/>
              <a:pPr/>
              <a:t>‹#›</a:t>
            </a:fld>
            <a:endParaRPr lang="el-GR"/>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a:solidFill>
                <a:prstClr val="white"/>
              </a:solidFill>
            </a:endParaRPr>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59E6D637-1726-4859-94BE-7EF8EB76F460}" type="datetimeFigureOut">
              <a:rPr lang="el-GR" smtClean="0">
                <a:solidFill>
                  <a:srgbClr val="696464"/>
                </a:solidFill>
              </a:rPr>
              <a:pPr/>
              <a:t>8/10/2017</a:t>
            </a:fld>
            <a:endParaRPr lang="el-GR">
              <a:solidFill>
                <a:srgbClr val="696464"/>
              </a:solidFill>
            </a:endParaRP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l-GR">
              <a:solidFill>
                <a:srgbClr val="696464"/>
              </a:solidFill>
            </a:endParaRPr>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6D22C3D-081E-4710-80DC-CA1088E19525}"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857224" y="3500438"/>
            <a:ext cx="7715304" cy="1600200"/>
          </a:xfrm>
        </p:spPr>
        <p:txBody>
          <a:bodyPr/>
          <a:lstStyle/>
          <a:p>
            <a:r>
              <a:rPr lang="el-GR" dirty="0" smtClean="0"/>
              <a:t>3. Δειγματοληψία και συσχέτιση</a:t>
            </a:r>
            <a:r>
              <a:rPr lang="en-US" dirty="0" smtClean="0"/>
              <a:t> </a:t>
            </a:r>
            <a:endParaRPr lang="el-GR" dirty="0"/>
          </a:p>
        </p:txBody>
      </p:sp>
      <p:sp>
        <p:nvSpPr>
          <p:cNvPr id="2" name="1 - Τίτλος"/>
          <p:cNvSpPr>
            <a:spLocks noGrp="1"/>
          </p:cNvSpPr>
          <p:nvPr>
            <p:ph type="ctrTitle"/>
          </p:nvPr>
        </p:nvSpPr>
        <p:spPr/>
        <p:txBody>
          <a:bodyPr/>
          <a:lstStyle/>
          <a:p>
            <a:r>
              <a:rPr lang="el-GR" dirty="0" smtClean="0"/>
              <a:t>Εισαγωγή στην </a:t>
            </a:r>
            <a:r>
              <a:rPr lang="el-GR" dirty="0" err="1" smtClean="0"/>
              <a:t>Βιοστατιστική</a:t>
            </a:r>
            <a:endParaRPr lang="el-GR" dirty="0"/>
          </a:p>
        </p:txBody>
      </p:sp>
      <p:sp>
        <p:nvSpPr>
          <p:cNvPr id="4" name="2 - Υπότιτλος"/>
          <p:cNvSpPr txBox="1">
            <a:spLocks/>
          </p:cNvSpPr>
          <p:nvPr/>
        </p:nvSpPr>
        <p:spPr>
          <a:xfrm>
            <a:off x="2357422" y="5572140"/>
            <a:ext cx="6400800" cy="514352"/>
          </a:xfrm>
          <a:prstGeom prst="rect">
            <a:avLst/>
          </a:prstGeom>
        </p:spPr>
        <p:txBody>
          <a:bodyPr>
            <a:normAutofit/>
          </a:bodyPr>
          <a:lstStyle/>
          <a:p>
            <a:pPr algn="r">
              <a:spcBef>
                <a:spcPts val="580"/>
              </a:spcBef>
              <a:buClr>
                <a:srgbClr val="D34817"/>
              </a:buClr>
              <a:buSzPct val="85000"/>
              <a:buFont typeface="Wingdings 2"/>
              <a:buNone/>
              <a:defRPr/>
            </a:pPr>
            <a:r>
              <a:rPr lang="el-GR" sz="2600">
                <a:solidFill>
                  <a:srgbClr val="696464"/>
                </a:solidFill>
              </a:rPr>
              <a:t>Π. Ανδριόπουλος</a:t>
            </a:r>
            <a:endParaRPr lang="el-GR" sz="2600" dirty="0">
              <a:solidFill>
                <a:srgbClr val="696464"/>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500034" y="285728"/>
            <a:ext cx="7572428" cy="2308324"/>
          </a:xfrm>
          <a:prstGeom prst="rect">
            <a:avLst/>
          </a:prstGeom>
        </p:spPr>
        <p:txBody>
          <a:bodyPr wrap="square">
            <a:spAutoFit/>
          </a:bodyPr>
          <a:lstStyle/>
          <a:p>
            <a:r>
              <a:rPr lang="el-GR" dirty="0" smtClean="0"/>
              <a:t>Η κατανομή του ποσοστού των καπνιστών που βρέθηκε στα 10</a:t>
            </a:r>
            <a:r>
              <a:rPr lang="en-US" dirty="0" smtClean="0"/>
              <a:t>0</a:t>
            </a:r>
            <a:r>
              <a:rPr lang="el-GR" dirty="0" smtClean="0"/>
              <a:t>0 δείγματα φαίνεται στο παρακάτω γράφημα.</a:t>
            </a:r>
          </a:p>
          <a:p>
            <a:endParaRPr lang="en-US" dirty="0"/>
          </a:p>
          <a:p>
            <a:r>
              <a:rPr lang="el-GR" dirty="0" smtClean="0"/>
              <a:t>Η κατανομή αυτή ονομάζεται δειγματοληπτική κατανομή ή κατανομή των μέσων τιμών (</a:t>
            </a:r>
            <a:r>
              <a:rPr lang="en-US" b="1" dirty="0" smtClean="0"/>
              <a:t>sampling distribution</a:t>
            </a:r>
            <a:r>
              <a:rPr lang="el-GR" b="1" dirty="0" smtClean="0"/>
              <a:t>)</a:t>
            </a:r>
            <a:r>
              <a:rPr lang="en-US" dirty="0" smtClean="0"/>
              <a:t>.</a:t>
            </a:r>
            <a:endParaRPr lang="en-US" dirty="0"/>
          </a:p>
          <a:p>
            <a:endParaRPr lang="el-GR" dirty="0" smtClean="0"/>
          </a:p>
          <a:p>
            <a:r>
              <a:rPr lang="el-GR" dirty="0" smtClean="0"/>
              <a:t>Μας δείχνει πως μια εκτίμηση όπως ο μέσος ή το ποσοστό μπορεί να διαφέρει μεταξύ των διαφορετικών δειγμάτων</a:t>
            </a:r>
            <a:endParaRPr lang="en-US" dirty="0"/>
          </a:p>
        </p:txBody>
      </p:sp>
      <p:sp>
        <p:nvSpPr>
          <p:cNvPr id="26626" name="AutoShape 2" descr="C:\Users\Panos\Desktop\%CE%B5%CF%80%CE%BC\epm101_102_103_105\epm102\sc06\media\grph\sc06s4-5grph1.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4" name="3 - Εικόνα" descr="sc06s4-5grph1.png"/>
          <p:cNvPicPr>
            <a:picLocks noChangeAspect="1"/>
          </p:cNvPicPr>
          <p:nvPr/>
        </p:nvPicPr>
        <p:blipFill>
          <a:blip r:embed="rId2" cstate="print"/>
          <a:stretch>
            <a:fillRect/>
          </a:stretch>
        </p:blipFill>
        <p:spPr>
          <a:xfrm>
            <a:off x="5429256" y="2571744"/>
            <a:ext cx="3143250" cy="3429000"/>
          </a:xfrm>
          <a:prstGeom prst="rect">
            <a:avLst/>
          </a:prstGeom>
        </p:spPr>
      </p:pic>
      <p:sp>
        <p:nvSpPr>
          <p:cNvPr id="5" name="4 - Ορθογώνιο"/>
          <p:cNvSpPr/>
          <p:nvPr/>
        </p:nvSpPr>
        <p:spPr>
          <a:xfrm>
            <a:off x="500034" y="3071810"/>
            <a:ext cx="3857652" cy="2308324"/>
          </a:xfrm>
          <a:prstGeom prst="rect">
            <a:avLst/>
          </a:prstGeom>
        </p:spPr>
        <p:txBody>
          <a:bodyPr wrap="square">
            <a:spAutoFit/>
          </a:bodyPr>
          <a:lstStyle/>
          <a:p>
            <a:r>
              <a:rPr lang="el-GR" dirty="0" smtClean="0"/>
              <a:t>Παρατηρείστε ότι</a:t>
            </a:r>
            <a:r>
              <a:rPr lang="en-US" dirty="0" smtClean="0"/>
              <a:t>:</a:t>
            </a:r>
          </a:p>
          <a:p>
            <a:r>
              <a:rPr lang="el-GR" dirty="0" smtClean="0"/>
              <a:t>Οι περισσότερες εκτιμήσεις είναι κοντά στον αληθινό πληθυσμό </a:t>
            </a:r>
            <a:r>
              <a:rPr lang="en-US" dirty="0" smtClean="0"/>
              <a:t> </a:t>
            </a:r>
            <a:r>
              <a:rPr lang="en-US" b="1" dirty="0" smtClean="0"/>
              <a:t>π</a:t>
            </a:r>
            <a:r>
              <a:rPr lang="en-US" dirty="0" smtClean="0"/>
              <a:t> = 30%</a:t>
            </a:r>
          </a:p>
          <a:p>
            <a:r>
              <a:rPr lang="el-GR" dirty="0" smtClean="0"/>
              <a:t>Η κατανομή τους εκτίνεται από </a:t>
            </a:r>
            <a:r>
              <a:rPr lang="en-US" dirty="0" smtClean="0"/>
              <a:t>24% </a:t>
            </a:r>
            <a:r>
              <a:rPr lang="el-GR" dirty="0" smtClean="0"/>
              <a:t>έως</a:t>
            </a:r>
            <a:r>
              <a:rPr lang="en-US" dirty="0" smtClean="0"/>
              <a:t>36%</a:t>
            </a:r>
          </a:p>
          <a:p>
            <a:r>
              <a:rPr lang="el-GR" dirty="0" smtClean="0"/>
              <a:t>Η κατανομή είναι περίπου συμμετρική</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755576" y="404664"/>
            <a:ext cx="7816952" cy="2031325"/>
          </a:xfrm>
          <a:prstGeom prst="rect">
            <a:avLst/>
          </a:prstGeom>
        </p:spPr>
        <p:txBody>
          <a:bodyPr wrap="square">
            <a:spAutoFit/>
          </a:bodyPr>
          <a:lstStyle/>
          <a:p>
            <a:r>
              <a:rPr lang="el-GR" dirty="0" smtClean="0"/>
              <a:t>Δείξαμε λοιπόν ότι θεωρητικά μπορούμε να πάρουμε πολλαπλά δείγματα και να έχουμε διαφορές εκτιμήσεις</a:t>
            </a:r>
            <a:r>
              <a:rPr lang="en-US" dirty="0" smtClean="0"/>
              <a:t>.</a:t>
            </a:r>
            <a:endParaRPr lang="en-US" dirty="0"/>
          </a:p>
          <a:p>
            <a:r>
              <a:rPr lang="el-GR" dirty="0" smtClean="0"/>
              <a:t>Στην πράξη ωστόσο μπορούμε να έχουμε ένα μόνο δείγμα</a:t>
            </a:r>
          </a:p>
          <a:p>
            <a:endParaRPr lang="en-US" dirty="0"/>
          </a:p>
          <a:p>
            <a:r>
              <a:rPr lang="el-GR" dirty="0" smtClean="0"/>
              <a:t>Η ιδέα της δειγματοληπτικής κατανομής είναι κομβικής σημασίας στην στατιστική </a:t>
            </a:r>
            <a:r>
              <a:rPr lang="el-GR" dirty="0" err="1" smtClean="0"/>
              <a:t>συμπερασματολογία</a:t>
            </a:r>
            <a:r>
              <a:rPr lang="el-GR" dirty="0" smtClean="0"/>
              <a:t> γιατί μας επιτρέπει να συσχετίσουμε το ένα και μοναδικό μας δείγμα με την πραγματική τιμή του πληθυσμού</a:t>
            </a:r>
            <a:endParaRPr lang="en-US" dirty="0"/>
          </a:p>
        </p:txBody>
      </p:sp>
      <p:pic>
        <p:nvPicPr>
          <p:cNvPr id="3" name="2 - Εικόνα" descr="sc06s4-6grph1.png"/>
          <p:cNvPicPr>
            <a:picLocks noChangeAspect="1"/>
          </p:cNvPicPr>
          <p:nvPr/>
        </p:nvPicPr>
        <p:blipFill>
          <a:blip r:embed="rId2" cstate="print"/>
          <a:stretch>
            <a:fillRect/>
          </a:stretch>
        </p:blipFill>
        <p:spPr>
          <a:xfrm>
            <a:off x="2857488" y="2643182"/>
            <a:ext cx="3357586" cy="3662821"/>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642910" y="357166"/>
            <a:ext cx="7776864" cy="2031325"/>
          </a:xfrm>
          <a:prstGeom prst="rect">
            <a:avLst/>
          </a:prstGeom>
        </p:spPr>
        <p:txBody>
          <a:bodyPr wrap="square">
            <a:spAutoFit/>
          </a:bodyPr>
          <a:lstStyle/>
          <a:p>
            <a:r>
              <a:rPr lang="el-GR" dirty="0" smtClean="0"/>
              <a:t>Όλες οι κατανομές αυτές έχουν τα ίδια χαρακτηριστικά</a:t>
            </a:r>
          </a:p>
          <a:p>
            <a:endParaRPr lang="en-US" dirty="0"/>
          </a:p>
          <a:p>
            <a:endParaRPr lang="en-US" dirty="0"/>
          </a:p>
          <a:p>
            <a:r>
              <a:rPr lang="el-GR" dirty="0" smtClean="0"/>
              <a:t>Χρησιμοποιώντας τον ίδιο πληθυσμό των </a:t>
            </a:r>
            <a:r>
              <a:rPr lang="en-US" dirty="0" smtClean="0"/>
              <a:t>4000 </a:t>
            </a:r>
            <a:r>
              <a:rPr lang="el-GR" dirty="0" smtClean="0"/>
              <a:t>με </a:t>
            </a:r>
            <a:r>
              <a:rPr lang="el-GR" dirty="0" err="1" smtClean="0"/>
              <a:t>επιπολασμό</a:t>
            </a:r>
            <a:r>
              <a:rPr lang="el-GR" dirty="0" smtClean="0"/>
              <a:t> καπνίσματος</a:t>
            </a:r>
            <a:r>
              <a:rPr lang="en-US" dirty="0" smtClean="0"/>
              <a:t> </a:t>
            </a:r>
            <a:r>
              <a:rPr lang="en-US" dirty="0"/>
              <a:t>0.30, </a:t>
            </a:r>
            <a:r>
              <a:rPr lang="el-GR" dirty="0" smtClean="0"/>
              <a:t>ας πάρουμε διαφορετικό αριθμό δειγμάτων για την κατανομή</a:t>
            </a:r>
          </a:p>
          <a:p>
            <a:endParaRPr lang="en-US" dirty="0"/>
          </a:p>
          <a:p>
            <a:r>
              <a:rPr lang="el-GR" dirty="0" smtClean="0"/>
              <a:t>Βλέπουμε τι γίνεται αν επιλέξουμε 10, 400 και 1600</a:t>
            </a:r>
            <a:endParaRPr lang="en-US" dirty="0"/>
          </a:p>
        </p:txBody>
      </p:sp>
      <p:pic>
        <p:nvPicPr>
          <p:cNvPr id="3" name="2 - Εικόνα" descr="sc06s4-7grph1.png"/>
          <p:cNvPicPr>
            <a:picLocks noChangeAspect="1"/>
          </p:cNvPicPr>
          <p:nvPr/>
        </p:nvPicPr>
        <p:blipFill>
          <a:blip r:embed="rId2" cstate="print"/>
          <a:stretch>
            <a:fillRect/>
          </a:stretch>
        </p:blipFill>
        <p:spPr>
          <a:xfrm>
            <a:off x="395536" y="3284984"/>
            <a:ext cx="2772308" cy="3024336"/>
          </a:xfrm>
          <a:prstGeom prst="rect">
            <a:avLst/>
          </a:prstGeom>
        </p:spPr>
      </p:pic>
      <p:pic>
        <p:nvPicPr>
          <p:cNvPr id="4" name="3 - Εικόνα" descr="sc06s4-7grph3.png"/>
          <p:cNvPicPr>
            <a:picLocks noChangeAspect="1"/>
          </p:cNvPicPr>
          <p:nvPr/>
        </p:nvPicPr>
        <p:blipFill>
          <a:blip r:embed="rId3" cstate="print"/>
          <a:stretch>
            <a:fillRect/>
          </a:stretch>
        </p:blipFill>
        <p:spPr>
          <a:xfrm>
            <a:off x="3275856" y="3284984"/>
            <a:ext cx="2693750" cy="2938636"/>
          </a:xfrm>
          <a:prstGeom prst="rect">
            <a:avLst/>
          </a:prstGeom>
        </p:spPr>
      </p:pic>
      <p:pic>
        <p:nvPicPr>
          <p:cNvPr id="5" name="4 - Εικόνα" descr="sc06s4-7grph6.png"/>
          <p:cNvPicPr>
            <a:picLocks noChangeAspect="1"/>
          </p:cNvPicPr>
          <p:nvPr/>
        </p:nvPicPr>
        <p:blipFill>
          <a:blip r:embed="rId4" cstate="print"/>
          <a:stretch>
            <a:fillRect/>
          </a:stretch>
        </p:blipFill>
        <p:spPr>
          <a:xfrm>
            <a:off x="6228184" y="3140968"/>
            <a:ext cx="2579737" cy="2814259"/>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755576" y="548680"/>
            <a:ext cx="6768752" cy="646331"/>
          </a:xfrm>
          <a:prstGeom prst="rect">
            <a:avLst/>
          </a:prstGeom>
        </p:spPr>
        <p:txBody>
          <a:bodyPr wrap="square">
            <a:spAutoFit/>
          </a:bodyPr>
          <a:lstStyle/>
          <a:p>
            <a:r>
              <a:rPr lang="el-GR" dirty="0" smtClean="0"/>
              <a:t>Όλες  έχουν τον ίδιο μέσο</a:t>
            </a:r>
            <a:r>
              <a:rPr lang="en-US" dirty="0" smtClean="0"/>
              <a:t> </a:t>
            </a:r>
            <a:r>
              <a:rPr lang="en-US" dirty="0"/>
              <a:t>0.30, </a:t>
            </a:r>
            <a:r>
              <a:rPr lang="el-GR" dirty="0" smtClean="0"/>
              <a:t>ο οποίος είναι ο </a:t>
            </a:r>
            <a:r>
              <a:rPr lang="el-GR" dirty="0" err="1" smtClean="0"/>
              <a:t>επιπολασμός</a:t>
            </a:r>
            <a:r>
              <a:rPr lang="el-GR" dirty="0" smtClean="0"/>
              <a:t> και στον πληθυσμό</a:t>
            </a:r>
            <a:endParaRPr lang="el-GR" dirty="0"/>
          </a:p>
        </p:txBody>
      </p:sp>
      <p:sp>
        <p:nvSpPr>
          <p:cNvPr id="3" name="2 - Ορθογώνιο"/>
          <p:cNvSpPr/>
          <p:nvPr/>
        </p:nvSpPr>
        <p:spPr>
          <a:xfrm>
            <a:off x="827584" y="1484784"/>
            <a:ext cx="7056784" cy="1200329"/>
          </a:xfrm>
          <a:prstGeom prst="rect">
            <a:avLst/>
          </a:prstGeom>
        </p:spPr>
        <p:txBody>
          <a:bodyPr wrap="square">
            <a:spAutoFit/>
          </a:bodyPr>
          <a:lstStyle/>
          <a:p>
            <a:pPr algn="just"/>
            <a:r>
              <a:rPr lang="el-GR" dirty="0" smtClean="0"/>
              <a:t>Το εύρος των τιμών διαφέρει αρκετά. Από </a:t>
            </a:r>
            <a:r>
              <a:rPr lang="en-US" dirty="0" smtClean="0"/>
              <a:t> 0.26</a:t>
            </a:r>
            <a:r>
              <a:rPr lang="en-US" dirty="0"/>
              <a:t>, </a:t>
            </a:r>
            <a:r>
              <a:rPr lang="en-US" dirty="0" smtClean="0"/>
              <a:t>0.34</a:t>
            </a:r>
            <a:r>
              <a:rPr lang="el-GR" dirty="0" smtClean="0"/>
              <a:t> στο 1600 σε 0 έως 1 όταν το δείγμα είναι 10.</a:t>
            </a:r>
          </a:p>
          <a:p>
            <a:pPr algn="just"/>
            <a:r>
              <a:rPr lang="el-GR" dirty="0" smtClean="0"/>
              <a:t>Οι τιμές που έχουμε λοιπόν από μικρά δείγματα διαφέρουν από αυτές μεγαλύτερων δειγμάτων</a:t>
            </a:r>
            <a:endParaRPr lang="el-GR" dirty="0"/>
          </a:p>
        </p:txBody>
      </p:sp>
      <p:sp>
        <p:nvSpPr>
          <p:cNvPr id="4" name="3 - Ορθογώνιο"/>
          <p:cNvSpPr/>
          <p:nvPr/>
        </p:nvSpPr>
        <p:spPr>
          <a:xfrm>
            <a:off x="857224" y="3214686"/>
            <a:ext cx="7200800" cy="646331"/>
          </a:xfrm>
          <a:prstGeom prst="rect">
            <a:avLst/>
          </a:prstGeom>
        </p:spPr>
        <p:txBody>
          <a:bodyPr wrap="square">
            <a:spAutoFit/>
          </a:bodyPr>
          <a:lstStyle/>
          <a:p>
            <a:r>
              <a:rPr lang="el-GR" dirty="0" smtClean="0"/>
              <a:t>Όσο μεγαλύτερο είναι το δείγμα τόσο πλησιέστερα είναι το σχήμα της κατανομής μας με αυτό της Κανονικής κατανομής</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785786" y="404664"/>
            <a:ext cx="7098582" cy="2585323"/>
          </a:xfrm>
          <a:prstGeom prst="rect">
            <a:avLst/>
          </a:prstGeom>
        </p:spPr>
        <p:txBody>
          <a:bodyPr wrap="square">
            <a:spAutoFit/>
          </a:bodyPr>
          <a:lstStyle/>
          <a:p>
            <a:pPr algn="just"/>
            <a:r>
              <a:rPr lang="el-GR" dirty="0" smtClean="0"/>
              <a:t>Η κατανομή αυτή έχει 3 βασικές ιδιότητες:</a:t>
            </a:r>
          </a:p>
          <a:p>
            <a:pPr algn="just"/>
            <a:endParaRPr lang="en-US" dirty="0"/>
          </a:p>
          <a:p>
            <a:pPr algn="just"/>
            <a:r>
              <a:rPr lang="el-GR" dirty="0" smtClean="0"/>
              <a:t>Αν και θα τις αναπτύξουμε μαθηματικά, είναι χρήσιμο να δούμε και την σημασία τους</a:t>
            </a:r>
          </a:p>
          <a:p>
            <a:pPr algn="just"/>
            <a:r>
              <a:rPr lang="el-GR" dirty="0" smtClean="0"/>
              <a:t>Είναι </a:t>
            </a:r>
          </a:p>
          <a:p>
            <a:pPr algn="just"/>
            <a:endParaRPr lang="el-GR" dirty="0" smtClean="0"/>
          </a:p>
          <a:p>
            <a:pPr algn="just"/>
            <a:r>
              <a:rPr lang="el-GR" b="1" dirty="0" smtClean="0"/>
              <a:t>Η Μέση τιμή (</a:t>
            </a:r>
            <a:r>
              <a:rPr lang="en-US" b="1" dirty="0" smtClean="0"/>
              <a:t>Mean</a:t>
            </a:r>
            <a:r>
              <a:rPr lang="el-GR" b="1" dirty="0" smtClean="0"/>
              <a:t>)</a:t>
            </a:r>
            <a:endParaRPr lang="en-US" b="1" dirty="0"/>
          </a:p>
          <a:p>
            <a:pPr algn="just"/>
            <a:r>
              <a:rPr lang="el-GR" b="1" dirty="0" smtClean="0"/>
              <a:t>Η σταθερή απόκλιση  (</a:t>
            </a:r>
            <a:r>
              <a:rPr lang="en-US" b="1" dirty="0" smtClean="0"/>
              <a:t>Standard Deviation</a:t>
            </a:r>
            <a:r>
              <a:rPr lang="el-GR" b="1" dirty="0" smtClean="0"/>
              <a:t>)</a:t>
            </a:r>
            <a:endParaRPr lang="en-US" b="1" dirty="0"/>
          </a:p>
          <a:p>
            <a:pPr algn="just"/>
            <a:r>
              <a:rPr lang="el-GR" b="1" dirty="0" smtClean="0"/>
              <a:t>Το σχήμα (</a:t>
            </a:r>
            <a:r>
              <a:rPr lang="en-US" b="1" dirty="0" smtClean="0"/>
              <a:t>Shape</a:t>
            </a:r>
            <a:r>
              <a:rPr lang="el-GR" b="1" dirty="0" smtClean="0"/>
              <a:t>)</a:t>
            </a:r>
            <a:endParaRPr lang="en-US"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827584" y="836712"/>
            <a:ext cx="7416824" cy="2031325"/>
          </a:xfrm>
          <a:prstGeom prst="rect">
            <a:avLst/>
          </a:prstGeom>
        </p:spPr>
        <p:txBody>
          <a:bodyPr wrap="square">
            <a:spAutoFit/>
          </a:bodyPr>
          <a:lstStyle/>
          <a:p>
            <a:r>
              <a:rPr lang="en-US" b="1" dirty="0"/>
              <a:t>1. </a:t>
            </a:r>
            <a:r>
              <a:rPr lang="el-GR" b="1" dirty="0" smtClean="0"/>
              <a:t>Ο μέσος (μέση τιμή)</a:t>
            </a:r>
            <a:endParaRPr lang="en-US" dirty="0"/>
          </a:p>
          <a:p>
            <a:r>
              <a:rPr lang="el-GR" dirty="0" smtClean="0"/>
              <a:t>Ο μέσος ενός μεγάλου αριθμού εκτιμήσεων δειγμάτων ίδιου μεγέθους είναι σχεδόν ίσος με την πραγματική τιμή του πληθυσμού</a:t>
            </a:r>
            <a:r>
              <a:rPr lang="en-US" dirty="0" smtClean="0"/>
              <a:t>.</a:t>
            </a:r>
            <a:endParaRPr lang="en-US" dirty="0"/>
          </a:p>
          <a:p>
            <a:endParaRPr lang="el-GR" dirty="0" smtClean="0"/>
          </a:p>
          <a:p>
            <a:r>
              <a:rPr lang="el-GR" dirty="0" smtClean="0"/>
              <a:t>Αν και οι επιμέρους εκτιμήσεις διαφέρουν ο συνολικός μέσος πάντα θα ισούται με τον αληθινό μέσο</a:t>
            </a:r>
            <a:endParaRPr lang="en-US" dirty="0"/>
          </a:p>
          <a:p>
            <a:r>
              <a:rPr lang="el-GR" dirty="0" smtClean="0"/>
              <a:t>Το ίδιο ισχύει και για </a:t>
            </a:r>
            <a:r>
              <a:rPr lang="el-GR" dirty="0" err="1" smtClean="0"/>
              <a:t>επιπολασμούς</a:t>
            </a:r>
            <a:r>
              <a:rPr lang="el-GR" dirty="0" smtClean="0"/>
              <a:t> </a:t>
            </a:r>
            <a:r>
              <a:rPr lang="en-US" dirty="0" smtClean="0"/>
              <a:t>5</a:t>
            </a:r>
            <a:r>
              <a:rPr lang="en-US" dirty="0"/>
              <a:t>% and 80</a:t>
            </a:r>
            <a:r>
              <a:rPr lang="en-US" dirty="0" smtClean="0"/>
              <a:t>%</a:t>
            </a:r>
            <a:r>
              <a:rPr lang="el-GR" dirty="0" smtClean="0"/>
              <a:t> (και όχι μόνο 30%)</a:t>
            </a:r>
            <a:endParaRPr lang="en-US" dirty="0"/>
          </a:p>
        </p:txBody>
      </p:sp>
      <p:pic>
        <p:nvPicPr>
          <p:cNvPr id="3" name="2 - Εικόνα" descr="sc06s5-2grph1.png"/>
          <p:cNvPicPr>
            <a:picLocks noChangeAspect="1"/>
          </p:cNvPicPr>
          <p:nvPr/>
        </p:nvPicPr>
        <p:blipFill>
          <a:blip r:embed="rId2" cstate="print"/>
          <a:stretch>
            <a:fillRect/>
          </a:stretch>
        </p:blipFill>
        <p:spPr>
          <a:xfrm>
            <a:off x="755576" y="3068960"/>
            <a:ext cx="3143250" cy="3429000"/>
          </a:xfrm>
          <a:prstGeom prst="rect">
            <a:avLst/>
          </a:prstGeom>
        </p:spPr>
      </p:pic>
      <p:pic>
        <p:nvPicPr>
          <p:cNvPr id="4" name="3 - Εικόνα" descr="sc06s5-2grph5.png"/>
          <p:cNvPicPr>
            <a:picLocks noChangeAspect="1"/>
          </p:cNvPicPr>
          <p:nvPr/>
        </p:nvPicPr>
        <p:blipFill>
          <a:blip r:embed="rId3" cstate="print"/>
          <a:stretch>
            <a:fillRect/>
          </a:stretch>
        </p:blipFill>
        <p:spPr>
          <a:xfrm>
            <a:off x="4788024" y="2996952"/>
            <a:ext cx="3143250" cy="34290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827584" y="476672"/>
            <a:ext cx="7887820" cy="1477328"/>
          </a:xfrm>
          <a:prstGeom prst="rect">
            <a:avLst/>
          </a:prstGeom>
        </p:spPr>
        <p:txBody>
          <a:bodyPr wrap="square">
            <a:spAutoFit/>
          </a:bodyPr>
          <a:lstStyle/>
          <a:p>
            <a:r>
              <a:rPr lang="en-US" b="1" dirty="0"/>
              <a:t>2. </a:t>
            </a:r>
            <a:r>
              <a:rPr lang="el-GR" b="1" dirty="0" smtClean="0"/>
              <a:t>Η σταθερή απόκλιση</a:t>
            </a:r>
          </a:p>
          <a:p>
            <a:endParaRPr lang="en-US" dirty="0"/>
          </a:p>
          <a:p>
            <a:r>
              <a:rPr lang="el-GR" dirty="0" smtClean="0"/>
              <a:t>Η σταθερή απόκλιση της κατανομής μειώνεται όσο το δείγμα αυξάνεται</a:t>
            </a:r>
            <a:r>
              <a:rPr lang="en-US" dirty="0" smtClean="0"/>
              <a:t>.</a:t>
            </a:r>
            <a:endParaRPr lang="en-US" dirty="0"/>
          </a:p>
          <a:p>
            <a:r>
              <a:rPr lang="el-GR" dirty="0" smtClean="0"/>
              <a:t>Την σταθερή απόκλιση της δειγματοληπτικής κατανομής την ονομάζουμε τυπικό σφάλμα  (</a:t>
            </a:r>
            <a:r>
              <a:rPr lang="en-US" dirty="0" smtClean="0"/>
              <a:t>SE</a:t>
            </a:r>
            <a:r>
              <a:rPr lang="el-GR" dirty="0" smtClean="0"/>
              <a:t>)</a:t>
            </a:r>
            <a:endParaRPr lang="en-US" dirty="0"/>
          </a:p>
        </p:txBody>
      </p:sp>
      <p:sp>
        <p:nvSpPr>
          <p:cNvPr id="3" name="2 - Ορθογώνιο"/>
          <p:cNvSpPr/>
          <p:nvPr/>
        </p:nvSpPr>
        <p:spPr>
          <a:xfrm>
            <a:off x="899592" y="2060848"/>
            <a:ext cx="7632848" cy="1200329"/>
          </a:xfrm>
          <a:prstGeom prst="rect">
            <a:avLst/>
          </a:prstGeom>
        </p:spPr>
        <p:txBody>
          <a:bodyPr wrap="square">
            <a:spAutoFit/>
          </a:bodyPr>
          <a:lstStyle/>
          <a:p>
            <a:r>
              <a:rPr lang="el-GR" dirty="0" smtClean="0"/>
              <a:t>Η σταθερή τυπική απόκλιση</a:t>
            </a:r>
            <a:r>
              <a:rPr lang="en-US" dirty="0"/>
              <a:t> </a:t>
            </a:r>
            <a:r>
              <a:rPr lang="el-GR" dirty="0" smtClean="0"/>
              <a:t>(</a:t>
            </a:r>
            <a:r>
              <a:rPr lang="en-US" u="sng" dirty="0" smtClean="0"/>
              <a:t>standard deviation</a:t>
            </a:r>
            <a:r>
              <a:rPr lang="el-GR" u="sng" dirty="0" smtClean="0"/>
              <a:t>)</a:t>
            </a:r>
            <a:r>
              <a:rPr lang="en-US" dirty="0"/>
              <a:t> </a:t>
            </a:r>
            <a:r>
              <a:rPr lang="el-GR" dirty="0" smtClean="0"/>
              <a:t>αντιπροσωπεύει την διακύμανση των δεδομένων</a:t>
            </a:r>
            <a:endParaRPr lang="en-US" dirty="0"/>
          </a:p>
          <a:p>
            <a:r>
              <a:rPr lang="el-GR" dirty="0" smtClean="0"/>
              <a:t>Το τυπικό σφάλμα (</a:t>
            </a:r>
            <a:r>
              <a:rPr lang="en-US" u="sng" dirty="0" smtClean="0"/>
              <a:t>standard error</a:t>
            </a:r>
            <a:r>
              <a:rPr lang="el-GR" u="sng" dirty="0" smtClean="0"/>
              <a:t>)</a:t>
            </a:r>
            <a:r>
              <a:rPr lang="el-GR" dirty="0" smtClean="0"/>
              <a:t> αντιπροσωπεύει την διακύμανση των διαφορετικών μέσων τιμών </a:t>
            </a:r>
            <a:r>
              <a:rPr lang="en-US" i="1" dirty="0" smtClean="0"/>
              <a:t>.</a:t>
            </a:r>
            <a:endParaRPr lang="en-US" dirty="0"/>
          </a:p>
        </p:txBody>
      </p:sp>
      <p:sp>
        <p:nvSpPr>
          <p:cNvPr id="4" name="3 - Ορθογώνιο"/>
          <p:cNvSpPr/>
          <p:nvPr/>
        </p:nvSpPr>
        <p:spPr>
          <a:xfrm>
            <a:off x="785786" y="3500438"/>
            <a:ext cx="7560840" cy="1200329"/>
          </a:xfrm>
          <a:prstGeom prst="rect">
            <a:avLst/>
          </a:prstGeom>
        </p:spPr>
        <p:txBody>
          <a:bodyPr wrap="square">
            <a:spAutoFit/>
          </a:bodyPr>
          <a:lstStyle/>
          <a:p>
            <a:r>
              <a:rPr lang="el-GR" dirty="0" smtClean="0"/>
              <a:t>Το τυπικό σφάλμα είναι αντιστρόφως ανάλογο της τετραγωνικής ρίζας του αριθμού των μετρήσεων</a:t>
            </a:r>
          </a:p>
          <a:p>
            <a:r>
              <a:rPr lang="el-GR" dirty="0" smtClean="0"/>
              <a:t>Το </a:t>
            </a:r>
            <a:r>
              <a:rPr lang="en-US" dirty="0" smtClean="0"/>
              <a:t>SE </a:t>
            </a:r>
            <a:r>
              <a:rPr lang="el-GR" dirty="0" smtClean="0"/>
              <a:t>της κατανομής των μετρήσεων </a:t>
            </a:r>
            <a:r>
              <a:rPr lang="el-GR" dirty="0" err="1" smtClean="0"/>
              <a:t>επιπολασμού</a:t>
            </a:r>
            <a:r>
              <a:rPr lang="el-GR" dirty="0" smtClean="0"/>
              <a:t>  </a:t>
            </a:r>
            <a:r>
              <a:rPr lang="en-US" dirty="0" smtClean="0"/>
              <a:t>p </a:t>
            </a:r>
            <a:r>
              <a:rPr lang="el-GR" dirty="0" smtClean="0"/>
              <a:t>του δείγματος που μετρήσαμε είναι </a:t>
            </a:r>
            <a:endParaRPr lang="en-US" dirty="0"/>
          </a:p>
        </p:txBody>
      </p:sp>
      <p:graphicFrame>
        <p:nvGraphicFramePr>
          <p:cNvPr id="5" name="4 - Πίνακας"/>
          <p:cNvGraphicFramePr>
            <a:graphicFrameLocks noGrp="1"/>
          </p:cNvGraphicFramePr>
          <p:nvPr/>
        </p:nvGraphicFramePr>
        <p:xfrm>
          <a:off x="2500298" y="4857760"/>
          <a:ext cx="4536504" cy="1200134"/>
        </p:xfrm>
        <a:graphic>
          <a:graphicData uri="http://schemas.openxmlformats.org/drawingml/2006/table">
            <a:tbl>
              <a:tblPr/>
              <a:tblGrid>
                <a:gridCol w="2268252"/>
                <a:gridCol w="2268252"/>
              </a:tblGrid>
              <a:tr h="600067">
                <a:tc rowSpan="2">
                  <a:txBody>
                    <a:bodyPr/>
                    <a:lstStyle/>
                    <a:p>
                      <a:r>
                        <a:rPr lang="en-US" dirty="0"/>
                        <a:t>SE(</a:t>
                      </a:r>
                      <a:r>
                        <a:rPr lang="en-US" i="1" dirty="0"/>
                        <a:t>p</a:t>
                      </a:r>
                      <a:r>
                        <a:rPr lang="en-US" dirty="0"/>
                        <a:t>) = </a:t>
                      </a:r>
                    </a:p>
                  </a:txBody>
                  <a:tcPr marR="28575"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r>
                        <a:rPr lang="el-GR"/>
                        <a:t>  </a:t>
                      </a:r>
                      <a:r>
                        <a:rPr lang="el-GR" u="sng"/>
                        <a:t>√</a:t>
                      </a:r>
                      <a:r>
                        <a:rPr lang="el-GR" i="1" u="sng"/>
                        <a:t>π</a:t>
                      </a:r>
                      <a:r>
                        <a:rPr lang="el-GR" u="sng"/>
                        <a:t> (1-</a:t>
                      </a:r>
                      <a:r>
                        <a:rPr lang="el-GR" i="1" u="sng"/>
                        <a:t> π</a:t>
                      </a:r>
                      <a:r>
                        <a:rPr lang="el-GR" u="sng"/>
                        <a:t>)</a:t>
                      </a:r>
                      <a:endParaRPr lang="el-GR"/>
                    </a:p>
                  </a:txBody>
                  <a:tcPr marR="28575"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r>
              <a:tr h="600067">
                <a:tc vMerge="1">
                  <a:txBody>
                    <a:bodyPr/>
                    <a:lstStyle/>
                    <a:p>
                      <a:endParaRPr lang="el-GR"/>
                    </a:p>
                  </a:txBody>
                  <a:tcPr/>
                </a:tc>
                <a:tc>
                  <a:txBody>
                    <a:bodyPr/>
                    <a:lstStyle/>
                    <a:p>
                      <a:r>
                        <a:rPr lang="en-US" dirty="0"/>
                        <a:t>√</a:t>
                      </a:r>
                      <a:r>
                        <a:rPr lang="en-US" i="1" dirty="0"/>
                        <a:t>n</a:t>
                      </a:r>
                      <a:endParaRPr lang="en-US" dirty="0"/>
                    </a:p>
                  </a:txBody>
                  <a:tcPr marR="28575"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043608" y="404664"/>
            <a:ext cx="7128792" cy="369332"/>
          </a:xfrm>
          <a:prstGeom prst="rect">
            <a:avLst/>
          </a:prstGeom>
        </p:spPr>
        <p:txBody>
          <a:bodyPr wrap="square">
            <a:spAutoFit/>
          </a:bodyPr>
          <a:lstStyle/>
          <a:p>
            <a:r>
              <a:rPr lang="el-GR" dirty="0" smtClean="0"/>
              <a:t>Αυτή η σχέση μεταξύ </a:t>
            </a:r>
            <a:r>
              <a:rPr lang="en-US" dirty="0" smtClean="0"/>
              <a:t>SE </a:t>
            </a:r>
            <a:r>
              <a:rPr lang="el-GR" dirty="0" smtClean="0"/>
              <a:t>και</a:t>
            </a:r>
            <a:r>
              <a:rPr lang="en-US" dirty="0" smtClean="0"/>
              <a:t> </a:t>
            </a:r>
            <a:r>
              <a:rPr lang="en-US" dirty="0"/>
              <a:t>√</a:t>
            </a:r>
            <a:r>
              <a:rPr lang="en-US" i="1" dirty="0"/>
              <a:t>n</a:t>
            </a:r>
            <a:r>
              <a:rPr lang="en-US" dirty="0"/>
              <a:t> </a:t>
            </a:r>
            <a:r>
              <a:rPr lang="el-GR" dirty="0" smtClean="0"/>
              <a:t>μπορεί να απεικονιστεί γραφικά</a:t>
            </a:r>
            <a:endParaRPr lang="el-GR" dirty="0"/>
          </a:p>
        </p:txBody>
      </p:sp>
      <p:sp>
        <p:nvSpPr>
          <p:cNvPr id="3" name="2 - Ορθογώνιο"/>
          <p:cNvSpPr/>
          <p:nvPr/>
        </p:nvSpPr>
        <p:spPr>
          <a:xfrm>
            <a:off x="323528" y="1124744"/>
            <a:ext cx="4572000" cy="923330"/>
          </a:xfrm>
          <a:prstGeom prst="rect">
            <a:avLst/>
          </a:prstGeom>
        </p:spPr>
        <p:txBody>
          <a:bodyPr>
            <a:spAutoFit/>
          </a:bodyPr>
          <a:lstStyle/>
          <a:p>
            <a:r>
              <a:rPr lang="el-GR" dirty="0" smtClean="0"/>
              <a:t>Το πρώτο γράφημα μας δείχνει την κατανομή από δέκα δείγματα. Το</a:t>
            </a:r>
            <a:r>
              <a:rPr lang="en-US" dirty="0" smtClean="0"/>
              <a:t> </a:t>
            </a:r>
            <a:r>
              <a:rPr lang="en-US" dirty="0"/>
              <a:t>SE </a:t>
            </a:r>
            <a:r>
              <a:rPr lang="el-GR" dirty="0" smtClean="0"/>
              <a:t>της κατανομής αυτής είναι </a:t>
            </a:r>
            <a:r>
              <a:rPr lang="en-US" dirty="0" smtClean="0"/>
              <a:t> </a:t>
            </a:r>
            <a:r>
              <a:rPr lang="en-US" dirty="0"/>
              <a:t>0.15</a:t>
            </a:r>
            <a:endParaRPr lang="el-GR" dirty="0"/>
          </a:p>
        </p:txBody>
      </p:sp>
      <p:sp>
        <p:nvSpPr>
          <p:cNvPr id="4" name="3 - Ορθογώνιο"/>
          <p:cNvSpPr/>
          <p:nvPr/>
        </p:nvSpPr>
        <p:spPr>
          <a:xfrm>
            <a:off x="4283968" y="5229200"/>
            <a:ext cx="4572000" cy="923330"/>
          </a:xfrm>
          <a:prstGeom prst="rect">
            <a:avLst/>
          </a:prstGeom>
        </p:spPr>
        <p:txBody>
          <a:bodyPr>
            <a:spAutoFit/>
          </a:bodyPr>
          <a:lstStyle/>
          <a:p>
            <a:r>
              <a:rPr lang="el-GR" dirty="0" smtClean="0"/>
              <a:t>Το δεύτερο μας δείχνει κατανομή από τον ίδιο πληθυσμό αλλά από 100 δείγματα. Το </a:t>
            </a:r>
            <a:r>
              <a:rPr lang="en-US" dirty="0" smtClean="0"/>
              <a:t>SE </a:t>
            </a:r>
            <a:r>
              <a:rPr lang="el-GR" dirty="0" smtClean="0"/>
              <a:t>είναι 10 φορές μικρότερο 0,015</a:t>
            </a:r>
            <a:endParaRPr lang="el-GR" dirty="0"/>
          </a:p>
        </p:txBody>
      </p:sp>
      <p:pic>
        <p:nvPicPr>
          <p:cNvPr id="5" name="4 - Εικόνα" descr="sc06s5-5grph1.png"/>
          <p:cNvPicPr>
            <a:picLocks noChangeAspect="1"/>
          </p:cNvPicPr>
          <p:nvPr/>
        </p:nvPicPr>
        <p:blipFill>
          <a:blip r:embed="rId2" cstate="print"/>
          <a:stretch>
            <a:fillRect/>
          </a:stretch>
        </p:blipFill>
        <p:spPr>
          <a:xfrm>
            <a:off x="611560" y="2348880"/>
            <a:ext cx="3427883" cy="3230520"/>
          </a:xfrm>
          <a:prstGeom prst="rect">
            <a:avLst/>
          </a:prstGeom>
        </p:spPr>
      </p:pic>
      <p:pic>
        <p:nvPicPr>
          <p:cNvPr id="6" name="5 - Εικόνα" descr="sc06s5-5grph2.png"/>
          <p:cNvPicPr>
            <a:picLocks noChangeAspect="1"/>
          </p:cNvPicPr>
          <p:nvPr/>
        </p:nvPicPr>
        <p:blipFill>
          <a:blip r:embed="rId3" cstate="print"/>
          <a:stretch>
            <a:fillRect/>
          </a:stretch>
        </p:blipFill>
        <p:spPr>
          <a:xfrm>
            <a:off x="5220072" y="1484784"/>
            <a:ext cx="3364371" cy="3445931"/>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357158" y="285728"/>
            <a:ext cx="8429684" cy="2862322"/>
          </a:xfrm>
          <a:prstGeom prst="rect">
            <a:avLst/>
          </a:prstGeom>
        </p:spPr>
        <p:txBody>
          <a:bodyPr wrap="square">
            <a:spAutoFit/>
          </a:bodyPr>
          <a:lstStyle/>
          <a:p>
            <a:pPr algn="just"/>
            <a:r>
              <a:rPr lang="en-US" b="1" dirty="0"/>
              <a:t>3. </a:t>
            </a:r>
            <a:r>
              <a:rPr lang="el-GR" b="1" dirty="0" smtClean="0"/>
              <a:t>Το σχήμα</a:t>
            </a:r>
            <a:r>
              <a:rPr lang="en-US" dirty="0"/>
              <a:t> </a:t>
            </a:r>
            <a:r>
              <a:rPr lang="el-GR" dirty="0" smtClean="0"/>
              <a:t>της δειγματοληπτικής κατανομής (κατανομής των μέσων τιμών) είναι περίπου Κανονικό όταν το αριθμός των δειγμάτων είναι μεγάλος</a:t>
            </a:r>
          </a:p>
          <a:p>
            <a:endParaRPr lang="en-US" dirty="0"/>
          </a:p>
          <a:p>
            <a:pPr algn="just"/>
            <a:r>
              <a:rPr lang="el-GR" dirty="0" smtClean="0"/>
              <a:t>Αυτή η αρχή ονομάζεται</a:t>
            </a:r>
            <a:r>
              <a:rPr lang="el-GR" b="1" dirty="0" smtClean="0"/>
              <a:t> Θεώρημα του Κεντρικού Ορίου (</a:t>
            </a:r>
            <a:r>
              <a:rPr lang="en-US" b="1" dirty="0" smtClean="0"/>
              <a:t>Central </a:t>
            </a:r>
            <a:r>
              <a:rPr lang="en-US" b="1" dirty="0"/>
              <a:t>Limit </a:t>
            </a:r>
            <a:r>
              <a:rPr lang="en-US" b="1" dirty="0" smtClean="0"/>
              <a:t>Theorem</a:t>
            </a:r>
            <a:r>
              <a:rPr lang="el-GR" b="1" dirty="0" smtClean="0"/>
              <a:t>)</a:t>
            </a:r>
            <a:r>
              <a:rPr lang="en-US" dirty="0" smtClean="0"/>
              <a:t>. </a:t>
            </a:r>
            <a:r>
              <a:rPr lang="el-GR" dirty="0" smtClean="0"/>
              <a:t>Είναι η πιο σημαντική αρχή και μας λέει ότι όταν το δείγμα είναι μεγάλο τότε η κατανομή των μέσων τιμών είναι πάντοτε κανονικά</a:t>
            </a:r>
          </a:p>
          <a:p>
            <a:pPr algn="just"/>
            <a:endParaRPr lang="en-US" dirty="0"/>
          </a:p>
          <a:p>
            <a:pPr algn="just"/>
            <a:r>
              <a:rPr lang="el-GR" dirty="0" smtClean="0"/>
              <a:t>Αυτό συμβαίνει ακόμη και όταν τα αρχικά δεδομένα δεν είναι κανονικά όπως στο παράδειγμα</a:t>
            </a:r>
            <a:r>
              <a:rPr lang="en-US" dirty="0" smtClean="0"/>
              <a:t>.</a:t>
            </a:r>
            <a:endParaRPr lang="en-US" dirty="0"/>
          </a:p>
          <a:p>
            <a:r>
              <a:rPr lang="el-GR" dirty="0" smtClean="0"/>
              <a:t>Αν το δείγμα των μέσων τιμών είναι μικρό το θεώρημα δεν ισχύει.</a:t>
            </a:r>
            <a:endParaRPr lang="en-US" dirty="0"/>
          </a:p>
        </p:txBody>
      </p:sp>
      <p:pic>
        <p:nvPicPr>
          <p:cNvPr id="3" name="2 - Εικόνα" descr="sc06s5-6grph1.png"/>
          <p:cNvPicPr>
            <a:picLocks noChangeAspect="1"/>
          </p:cNvPicPr>
          <p:nvPr/>
        </p:nvPicPr>
        <p:blipFill>
          <a:blip r:embed="rId2" cstate="print"/>
          <a:stretch>
            <a:fillRect/>
          </a:stretch>
        </p:blipFill>
        <p:spPr>
          <a:xfrm>
            <a:off x="928662" y="3286124"/>
            <a:ext cx="2815826" cy="3071810"/>
          </a:xfrm>
          <a:prstGeom prst="rect">
            <a:avLst/>
          </a:prstGeom>
        </p:spPr>
      </p:pic>
      <p:pic>
        <p:nvPicPr>
          <p:cNvPr id="4" name="3 - Εικόνα" descr="sc06s4-5grph1 (2).png"/>
          <p:cNvPicPr>
            <a:picLocks noChangeAspect="1"/>
          </p:cNvPicPr>
          <p:nvPr/>
        </p:nvPicPr>
        <p:blipFill>
          <a:blip r:embed="rId3" cstate="print"/>
          <a:stretch>
            <a:fillRect/>
          </a:stretch>
        </p:blipFill>
        <p:spPr>
          <a:xfrm>
            <a:off x="5429256" y="3279630"/>
            <a:ext cx="2643206" cy="2883497"/>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857224" y="357166"/>
            <a:ext cx="7776864" cy="646331"/>
          </a:xfrm>
          <a:prstGeom prst="rect">
            <a:avLst/>
          </a:prstGeom>
        </p:spPr>
        <p:txBody>
          <a:bodyPr wrap="square">
            <a:spAutoFit/>
          </a:bodyPr>
          <a:lstStyle/>
          <a:p>
            <a:pPr algn="ctr"/>
            <a:r>
              <a:rPr lang="el-GR" b="1" dirty="0" smtClean="0"/>
              <a:t>Για αυτόν ακριβώς το  λόγο η Κανονική κατανομή είναι κομβικής σημασίας στην </a:t>
            </a:r>
            <a:r>
              <a:rPr lang="el-GR" b="1" dirty="0" err="1" smtClean="0"/>
              <a:t>Βιοστατιστική</a:t>
            </a:r>
            <a:endParaRPr lang="el-GR" dirty="0"/>
          </a:p>
        </p:txBody>
      </p:sp>
      <p:sp>
        <p:nvSpPr>
          <p:cNvPr id="3" name="2 - Ορθογώνιο"/>
          <p:cNvSpPr/>
          <p:nvPr/>
        </p:nvSpPr>
        <p:spPr>
          <a:xfrm>
            <a:off x="500034" y="1571612"/>
            <a:ext cx="8064896" cy="3693319"/>
          </a:xfrm>
          <a:prstGeom prst="rect">
            <a:avLst/>
          </a:prstGeom>
        </p:spPr>
        <p:txBody>
          <a:bodyPr wrap="square">
            <a:spAutoFit/>
          </a:bodyPr>
          <a:lstStyle/>
          <a:p>
            <a:r>
              <a:rPr lang="el-GR" dirty="0" err="1" smtClean="0"/>
              <a:t>Συμπερασματολογία</a:t>
            </a:r>
            <a:endParaRPr lang="el-GR" dirty="0" smtClean="0"/>
          </a:p>
          <a:p>
            <a:endParaRPr lang="en-US" dirty="0"/>
          </a:p>
          <a:p>
            <a:pPr algn="just"/>
            <a:r>
              <a:rPr lang="el-GR" dirty="0" smtClean="0"/>
              <a:t>Οι 3 αρχές των δειγματοληπτικών κατανομών μας επιτρέπουν να βγάλουμε συμπεράσματα για τον γενικό πληθυσμό με δεδομένα που έχουμε από ένα μόνο δείγμα</a:t>
            </a:r>
          </a:p>
          <a:p>
            <a:r>
              <a:rPr lang="en-US" dirty="0" smtClean="0"/>
              <a:t>.</a:t>
            </a:r>
            <a:endParaRPr lang="en-US" dirty="0"/>
          </a:p>
          <a:p>
            <a:r>
              <a:rPr lang="el-GR" dirty="0" smtClean="0"/>
              <a:t>Ας υποθέσουμε ότι μια μελέτη τυχαίου δείγματος παιδιών βρήκε ότι το 21% από αυτά είναι καπνιστές</a:t>
            </a:r>
          </a:p>
          <a:p>
            <a:endParaRPr lang="en-US" dirty="0"/>
          </a:p>
          <a:p>
            <a:pPr algn="just"/>
            <a:r>
              <a:rPr lang="el-GR" dirty="0" smtClean="0"/>
              <a:t>Αν προσπαθήσουμε να συνδέσουμε αυτό το  αποτέλεσμα με πολλά άλλα αποτελέσματα που θα μπορούσε να είχε βρει αυτή η μελέτη, μπορούμε να ορίσουμε ένα εύρος τιμών μέσα στο οποίο περιλαμβάνεται ο πραγματικός </a:t>
            </a:r>
            <a:r>
              <a:rPr lang="el-GR" dirty="0" err="1" smtClean="0"/>
              <a:t>επιπολασμός</a:t>
            </a:r>
            <a:r>
              <a:rPr lang="el-GR" dirty="0" smtClean="0"/>
              <a:t> καπνίσματος στα παιδιά.</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683568" y="332656"/>
            <a:ext cx="7776864" cy="2862322"/>
          </a:xfrm>
          <a:prstGeom prst="rect">
            <a:avLst/>
          </a:prstGeom>
        </p:spPr>
        <p:txBody>
          <a:bodyPr wrap="square">
            <a:spAutoFit/>
          </a:bodyPr>
          <a:lstStyle/>
          <a:p>
            <a:r>
              <a:rPr lang="el-GR" dirty="0" smtClean="0"/>
              <a:t>Πληθυσμοί, δείγματα και τυχαία δείγματα</a:t>
            </a:r>
            <a:endParaRPr lang="en-US" dirty="0"/>
          </a:p>
          <a:p>
            <a:endParaRPr lang="el-GR" dirty="0" smtClean="0"/>
          </a:p>
          <a:p>
            <a:r>
              <a:rPr lang="el-GR" dirty="0" smtClean="0"/>
              <a:t>Αν υποθέσουμε ότι θέλουμε να υπολογίσουμε τον </a:t>
            </a:r>
            <a:r>
              <a:rPr lang="el-GR" dirty="0" err="1" smtClean="0"/>
              <a:t>επιπολασμό</a:t>
            </a:r>
            <a:r>
              <a:rPr lang="el-GR" dirty="0" smtClean="0"/>
              <a:t> της λοίμωξης με </a:t>
            </a:r>
            <a:r>
              <a:rPr lang="en-US" dirty="0"/>
              <a:t> </a:t>
            </a:r>
            <a:r>
              <a:rPr lang="en-US" b="1" dirty="0"/>
              <a:t>Human Immunodeficiency Virus</a:t>
            </a:r>
            <a:r>
              <a:rPr lang="en-US" dirty="0"/>
              <a:t> (HIV) </a:t>
            </a:r>
            <a:r>
              <a:rPr lang="el-GR" dirty="0" smtClean="0"/>
              <a:t>σε γυναίκες της Τανζανίας</a:t>
            </a:r>
            <a:r>
              <a:rPr lang="en-US" dirty="0" smtClean="0"/>
              <a:t>. </a:t>
            </a:r>
            <a:r>
              <a:rPr lang="el-GR" dirty="0" smtClean="0"/>
              <a:t>Για πρακτικούς και οικονομικούς λόγους δεν μπορούμε να ελέγξουμε την ύπαρξη </a:t>
            </a:r>
            <a:r>
              <a:rPr lang="en-US" dirty="0" smtClean="0"/>
              <a:t>HIV </a:t>
            </a:r>
            <a:r>
              <a:rPr lang="el-GR" dirty="0" smtClean="0"/>
              <a:t>σε ολόκληρο τον πληθυσμό</a:t>
            </a:r>
            <a:r>
              <a:rPr lang="en-US" dirty="0" smtClean="0"/>
              <a:t>.</a:t>
            </a:r>
            <a:endParaRPr lang="en-US" dirty="0"/>
          </a:p>
          <a:p>
            <a:r>
              <a:rPr lang="el-GR" dirty="0" smtClean="0"/>
              <a:t>Αυτό που μπορούμε είναι να μετρήσουμε ένα μικρό υποσύνολο των γυναικών</a:t>
            </a:r>
            <a:r>
              <a:rPr lang="en-US" dirty="0" smtClean="0"/>
              <a:t>. </a:t>
            </a:r>
            <a:r>
              <a:rPr lang="el-GR" dirty="0" smtClean="0"/>
              <a:t>Κάθε τέτοιο ονομάζεται δείγμα</a:t>
            </a:r>
          </a:p>
          <a:p>
            <a:endParaRPr lang="el-GR" i="1" dirty="0" smtClean="0"/>
          </a:p>
          <a:p>
            <a:r>
              <a:rPr lang="el-GR" i="1" dirty="0" smtClean="0"/>
              <a:t>Πως επιλέγουμε το δείγμα</a:t>
            </a:r>
            <a:r>
              <a:rPr lang="en-US" dirty="0" smtClean="0"/>
              <a:t>?</a:t>
            </a:r>
            <a:endParaRPr lang="en-US" dirty="0"/>
          </a:p>
        </p:txBody>
      </p:sp>
      <p:sp>
        <p:nvSpPr>
          <p:cNvPr id="34818" name="AutoShape 2" descr="C:\Users\Panos\Desktop\%CE%B5%CF%80%CE%BC\epm101_102_103_105\epm102\sc06\media\pic\sc06s2pic2.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34820" name="AutoShape 4" descr="C:\Users\Panos\Desktop\%CE%B5%CF%80%CE%BC\epm101_102_103_105\epm102\sc06\media\pic\sc06s2pic2.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34822" name="AutoShape 6" descr="C:\Users\Panos\Desktop\%CE%B5%CF%80%CE%BC\epm101_102_103_105\epm102\sc06\media\pic\sc06s2pic2.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8" name="7 - Εικόνα" descr="sc06s2pic2.png"/>
          <p:cNvPicPr>
            <a:picLocks noChangeAspect="1"/>
          </p:cNvPicPr>
          <p:nvPr/>
        </p:nvPicPr>
        <p:blipFill>
          <a:blip r:embed="rId2" cstate="print"/>
          <a:stretch>
            <a:fillRect/>
          </a:stretch>
        </p:blipFill>
        <p:spPr>
          <a:xfrm>
            <a:off x="5004048" y="2420888"/>
            <a:ext cx="3619500" cy="3905250"/>
          </a:xfrm>
          <a:prstGeom prst="rect">
            <a:avLst/>
          </a:prstGeom>
        </p:spPr>
      </p:pic>
      <p:sp>
        <p:nvSpPr>
          <p:cNvPr id="9" name="8 - Ορθογώνιο"/>
          <p:cNvSpPr/>
          <p:nvPr/>
        </p:nvSpPr>
        <p:spPr>
          <a:xfrm>
            <a:off x="357158" y="3929066"/>
            <a:ext cx="4572000" cy="2308324"/>
          </a:xfrm>
          <a:prstGeom prst="rect">
            <a:avLst/>
          </a:prstGeom>
        </p:spPr>
        <p:txBody>
          <a:bodyPr>
            <a:spAutoFit/>
          </a:bodyPr>
          <a:lstStyle/>
          <a:p>
            <a:r>
              <a:rPr lang="el-GR" dirty="0" smtClean="0"/>
              <a:t>Ίσως θεωρήσουμε ευκολότερο να μετρήσουμε επίπεδα σε γυναίκες που ζουν στην πρωτεύουσα και γύρω από αυτήν.</a:t>
            </a:r>
          </a:p>
          <a:p>
            <a:r>
              <a:rPr lang="el-GR" dirty="0" smtClean="0"/>
              <a:t>Ωστόσο εκεί το ποσοστό των οροθετικών πιθανότατα διαφέρει από την υπόλοιπη χώρα και αυτή η στρατηγική μας θα οδηγήσει σε λανθασμένη εκτίμηση του αληθινού </a:t>
            </a:r>
            <a:r>
              <a:rPr lang="el-GR" dirty="0" err="1" smtClean="0"/>
              <a:t>επιπολασμού</a:t>
            </a:r>
            <a:r>
              <a:rPr lang="el-GR" dirty="0" smtClean="0"/>
              <a:t>.</a:t>
            </a: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357158" y="285728"/>
            <a:ext cx="8429684" cy="646331"/>
          </a:xfrm>
          <a:prstGeom prst="rect">
            <a:avLst/>
          </a:prstGeom>
        </p:spPr>
        <p:txBody>
          <a:bodyPr wrap="square">
            <a:spAutoFit/>
          </a:bodyPr>
          <a:lstStyle/>
          <a:p>
            <a:pPr algn="ctr"/>
            <a:r>
              <a:rPr lang="el-GR" dirty="0" smtClean="0"/>
              <a:t>Τα επόμενα 7 βήματα παρουσιάζουν την διαδικασία της στατιστικής </a:t>
            </a:r>
            <a:r>
              <a:rPr lang="el-GR" dirty="0" err="1" smtClean="0"/>
              <a:t>συμπερασματολογίας</a:t>
            </a:r>
            <a:endParaRPr lang="el-GR" dirty="0"/>
          </a:p>
        </p:txBody>
      </p:sp>
      <p:sp>
        <p:nvSpPr>
          <p:cNvPr id="3" name="2 - Ορθογώνιο"/>
          <p:cNvSpPr/>
          <p:nvPr/>
        </p:nvSpPr>
        <p:spPr>
          <a:xfrm>
            <a:off x="683568" y="1124744"/>
            <a:ext cx="8103274" cy="923330"/>
          </a:xfrm>
          <a:prstGeom prst="rect">
            <a:avLst/>
          </a:prstGeom>
        </p:spPr>
        <p:txBody>
          <a:bodyPr wrap="square">
            <a:spAutoFit/>
          </a:bodyPr>
          <a:lstStyle/>
          <a:p>
            <a:pPr algn="just"/>
            <a:r>
              <a:rPr lang="el-GR" dirty="0" smtClean="0"/>
              <a:t>Η εκτίμηση του </a:t>
            </a:r>
            <a:r>
              <a:rPr lang="el-GR" dirty="0" err="1" smtClean="0"/>
              <a:t>επιπολασμού</a:t>
            </a:r>
            <a:r>
              <a:rPr lang="el-GR" dirty="0" smtClean="0"/>
              <a:t> ενός δείγματος που έχουμε από μια δειγματοληψία είναι μια από τις διάφορες που θα μπορούσαμε να είχαμε πάρει από οποιοδήποτε δείγμα οποιουδήποτε μεγέθους</a:t>
            </a:r>
            <a:endParaRPr lang="el-GR" dirty="0"/>
          </a:p>
        </p:txBody>
      </p:sp>
      <p:pic>
        <p:nvPicPr>
          <p:cNvPr id="4" name="3 - Εικόνα" descr="sc06s6-1grph1.png"/>
          <p:cNvPicPr>
            <a:picLocks noChangeAspect="1"/>
          </p:cNvPicPr>
          <p:nvPr/>
        </p:nvPicPr>
        <p:blipFill>
          <a:blip r:embed="rId2" cstate="print"/>
          <a:stretch>
            <a:fillRect/>
          </a:stretch>
        </p:blipFill>
        <p:spPr>
          <a:xfrm>
            <a:off x="2571736" y="2143116"/>
            <a:ext cx="3929090" cy="428628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899592" y="692696"/>
            <a:ext cx="7272808" cy="646331"/>
          </a:xfrm>
          <a:prstGeom prst="rect">
            <a:avLst/>
          </a:prstGeom>
        </p:spPr>
        <p:txBody>
          <a:bodyPr wrap="square">
            <a:spAutoFit/>
          </a:bodyPr>
          <a:lstStyle/>
          <a:p>
            <a:r>
              <a:rPr lang="el-GR" i="1" u="sng" dirty="0" smtClean="0"/>
              <a:t>Αρχή 1</a:t>
            </a:r>
            <a:r>
              <a:rPr lang="el-GR" i="1" u="sng" baseline="30000" dirty="0" smtClean="0"/>
              <a:t>η</a:t>
            </a:r>
            <a:r>
              <a:rPr lang="el-GR" i="1" u="sng" dirty="0" smtClean="0"/>
              <a:t> της δειγματοληπτικής κατανομής</a:t>
            </a:r>
            <a:r>
              <a:rPr lang="el-GR" dirty="0" smtClean="0"/>
              <a:t>  ο μέσος της κατανομής είναι ο πραγματικός μέσος του πληθυσμού</a:t>
            </a:r>
            <a:endParaRPr lang="el-GR" dirty="0"/>
          </a:p>
        </p:txBody>
      </p:sp>
      <p:pic>
        <p:nvPicPr>
          <p:cNvPr id="3" name="2 - Εικόνα" descr="sc06s6-1grph2.png"/>
          <p:cNvPicPr>
            <a:picLocks noChangeAspect="1"/>
          </p:cNvPicPr>
          <p:nvPr/>
        </p:nvPicPr>
        <p:blipFill>
          <a:blip r:embed="rId2" cstate="print"/>
          <a:stretch>
            <a:fillRect/>
          </a:stretch>
        </p:blipFill>
        <p:spPr>
          <a:xfrm>
            <a:off x="2411760" y="1556792"/>
            <a:ext cx="4392488" cy="4791805"/>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755576" y="476672"/>
            <a:ext cx="7992888" cy="646331"/>
          </a:xfrm>
          <a:prstGeom prst="rect">
            <a:avLst/>
          </a:prstGeom>
        </p:spPr>
        <p:txBody>
          <a:bodyPr wrap="square">
            <a:spAutoFit/>
          </a:bodyPr>
          <a:lstStyle/>
          <a:p>
            <a:r>
              <a:rPr lang="el-GR" i="1" u="sng" dirty="0" smtClean="0"/>
              <a:t>Αρχή 2</a:t>
            </a:r>
            <a:r>
              <a:rPr lang="el-GR" i="1" u="sng" baseline="30000" dirty="0" smtClean="0"/>
              <a:t>η</a:t>
            </a:r>
            <a:r>
              <a:rPr lang="el-GR" i="1" u="sng" dirty="0" smtClean="0"/>
              <a:t> της δειγματοληπτικής κατανομής</a:t>
            </a:r>
            <a:r>
              <a:rPr lang="en-US" dirty="0"/>
              <a:t> </a:t>
            </a:r>
            <a:r>
              <a:rPr lang="el-GR" dirty="0" smtClean="0"/>
              <a:t>το τυπικό σφάλμα της κατανομής είναι</a:t>
            </a:r>
            <a:endParaRPr lang="el-GR" dirty="0"/>
          </a:p>
        </p:txBody>
      </p:sp>
      <p:graphicFrame>
        <p:nvGraphicFramePr>
          <p:cNvPr id="3" name="2 - Πίνακας"/>
          <p:cNvGraphicFramePr>
            <a:graphicFrameLocks noGrp="1"/>
          </p:cNvGraphicFramePr>
          <p:nvPr/>
        </p:nvGraphicFramePr>
        <p:xfrm>
          <a:off x="1403648" y="1268760"/>
          <a:ext cx="1368152" cy="792088"/>
        </p:xfrm>
        <a:graphic>
          <a:graphicData uri="http://schemas.openxmlformats.org/drawingml/2006/table">
            <a:tbl>
              <a:tblPr/>
              <a:tblGrid>
                <a:gridCol w="1368152"/>
              </a:tblGrid>
              <a:tr h="396044">
                <a:tc>
                  <a:txBody>
                    <a:bodyPr/>
                    <a:lstStyle/>
                    <a:p>
                      <a:r>
                        <a:rPr lang="el-GR" dirty="0"/>
                        <a:t>  </a:t>
                      </a:r>
                      <a:r>
                        <a:rPr lang="el-GR" u="sng" dirty="0" err="1"/>
                        <a:t>√</a:t>
                      </a:r>
                      <a:r>
                        <a:rPr lang="el-GR" i="1" u="sng" dirty="0" err="1"/>
                        <a:t>π</a:t>
                      </a:r>
                      <a:r>
                        <a:rPr lang="el-GR" u="sng" dirty="0"/>
                        <a:t> (1-</a:t>
                      </a:r>
                      <a:r>
                        <a:rPr lang="el-GR" i="1" u="sng" dirty="0"/>
                        <a:t> π</a:t>
                      </a:r>
                      <a:r>
                        <a:rPr lang="el-GR" u="sng" dirty="0"/>
                        <a:t>)</a:t>
                      </a:r>
                      <a:endParaRPr lang="el-GR" dirty="0"/>
                    </a:p>
                  </a:txBody>
                  <a:tcPr anchor="ctr">
                    <a:lnL>
                      <a:noFill/>
                    </a:lnL>
                    <a:lnR>
                      <a:noFill/>
                    </a:lnR>
                    <a:lnT>
                      <a:noFill/>
                    </a:lnT>
                    <a:lnB>
                      <a:noFill/>
                    </a:lnB>
                    <a:solidFill>
                      <a:srgbClr val="FFFFFF"/>
                    </a:solidFill>
                  </a:tcPr>
                </a:tc>
              </a:tr>
              <a:tr h="396044">
                <a:tc>
                  <a:txBody>
                    <a:bodyPr/>
                    <a:lstStyle/>
                    <a:p>
                      <a:r>
                        <a:rPr lang="en-US" dirty="0"/>
                        <a:t>      √</a:t>
                      </a:r>
                      <a:r>
                        <a:rPr lang="en-US" i="1" dirty="0"/>
                        <a:t>n</a:t>
                      </a:r>
                      <a:endParaRPr lang="en-US" dirty="0"/>
                    </a:p>
                  </a:txBody>
                  <a:tcPr anchor="ctr">
                    <a:lnL>
                      <a:noFill/>
                    </a:lnL>
                    <a:lnR>
                      <a:noFill/>
                    </a:lnR>
                    <a:lnT>
                      <a:noFill/>
                    </a:lnT>
                    <a:lnB>
                      <a:noFill/>
                    </a:lnB>
                    <a:solidFill>
                      <a:srgbClr val="FFFFFF"/>
                    </a:solidFill>
                  </a:tcPr>
                </a:tc>
              </a:tr>
            </a:tbl>
          </a:graphicData>
        </a:graphic>
      </p:graphicFrame>
      <p:pic>
        <p:nvPicPr>
          <p:cNvPr id="4" name="3 - Εικόνα" descr="sc06s6-1grph3.png"/>
          <p:cNvPicPr>
            <a:picLocks noChangeAspect="1"/>
          </p:cNvPicPr>
          <p:nvPr/>
        </p:nvPicPr>
        <p:blipFill>
          <a:blip r:embed="rId2" cstate="print"/>
          <a:stretch>
            <a:fillRect/>
          </a:stretch>
        </p:blipFill>
        <p:spPr>
          <a:xfrm>
            <a:off x="3000374" y="1714499"/>
            <a:ext cx="4451945" cy="4856667"/>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539552" y="548680"/>
            <a:ext cx="8064896" cy="1200329"/>
          </a:xfrm>
          <a:prstGeom prst="rect">
            <a:avLst/>
          </a:prstGeom>
        </p:spPr>
        <p:txBody>
          <a:bodyPr wrap="square">
            <a:spAutoFit/>
          </a:bodyPr>
          <a:lstStyle/>
          <a:p>
            <a:r>
              <a:rPr lang="el-GR" i="1" u="sng" dirty="0" smtClean="0"/>
              <a:t>Αρχή 3</a:t>
            </a:r>
            <a:r>
              <a:rPr lang="el-GR" i="1" u="sng" baseline="30000" dirty="0" smtClean="0"/>
              <a:t>η</a:t>
            </a:r>
            <a:r>
              <a:rPr lang="el-GR" i="1" u="sng" dirty="0" smtClean="0"/>
              <a:t> της δειγματοληπτικής κανονικής</a:t>
            </a:r>
            <a:r>
              <a:rPr lang="en-US" dirty="0"/>
              <a:t> </a:t>
            </a:r>
            <a:r>
              <a:rPr lang="el-GR" dirty="0" smtClean="0"/>
              <a:t>Μια δειγματοληπτική κατανομή είναι κανονική όταν το δείγμα είναι μεγάλο</a:t>
            </a:r>
            <a:endParaRPr lang="en-US" dirty="0"/>
          </a:p>
          <a:p>
            <a:r>
              <a:rPr lang="el-GR" dirty="0" smtClean="0"/>
              <a:t>Συνεπώς το </a:t>
            </a:r>
            <a:r>
              <a:rPr lang="en-US" dirty="0" smtClean="0"/>
              <a:t>95</a:t>
            </a:r>
            <a:r>
              <a:rPr lang="en-US" dirty="0"/>
              <a:t>% </a:t>
            </a:r>
            <a:r>
              <a:rPr lang="el-GR" dirty="0" smtClean="0"/>
              <a:t>των τιμών που θα λαμβάναμε με δείγματα μεγέθους </a:t>
            </a:r>
            <a:r>
              <a:rPr lang="en-US" dirty="0" smtClean="0"/>
              <a:t>800 </a:t>
            </a:r>
            <a:r>
              <a:rPr lang="el-GR" dirty="0" smtClean="0"/>
              <a:t>θα ήταν μεταξύ </a:t>
            </a:r>
            <a:r>
              <a:rPr lang="en-US" dirty="0" smtClean="0"/>
              <a:t>2 </a:t>
            </a:r>
            <a:r>
              <a:rPr lang="en-US" dirty="0"/>
              <a:t>SE </a:t>
            </a:r>
            <a:r>
              <a:rPr lang="el-GR" dirty="0" smtClean="0"/>
              <a:t>από τον μέσο, δηλαδή από τον </a:t>
            </a:r>
            <a:r>
              <a:rPr lang="el-GR" dirty="0" err="1" smtClean="0"/>
              <a:t>επιπολασμό</a:t>
            </a:r>
            <a:r>
              <a:rPr lang="el-GR" dirty="0" smtClean="0"/>
              <a:t> του πληθυσμού</a:t>
            </a:r>
            <a:r>
              <a:rPr lang="en-US" dirty="0"/>
              <a:t> </a:t>
            </a:r>
            <a:r>
              <a:rPr lang="en-US" b="1" dirty="0"/>
              <a:t>π</a:t>
            </a:r>
            <a:r>
              <a:rPr lang="en-US" dirty="0"/>
              <a:t>.</a:t>
            </a:r>
          </a:p>
        </p:txBody>
      </p:sp>
      <p:pic>
        <p:nvPicPr>
          <p:cNvPr id="4" name="3 - Εικόνα" descr="sc06s6-1grph4.png"/>
          <p:cNvPicPr>
            <a:picLocks noChangeAspect="1"/>
          </p:cNvPicPr>
          <p:nvPr/>
        </p:nvPicPr>
        <p:blipFill>
          <a:blip r:embed="rId2" cstate="print"/>
          <a:stretch>
            <a:fillRect/>
          </a:stretch>
        </p:blipFill>
        <p:spPr>
          <a:xfrm>
            <a:off x="2843808" y="1916832"/>
            <a:ext cx="3737316" cy="4077072"/>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683568" y="476672"/>
            <a:ext cx="7776864" cy="923330"/>
          </a:xfrm>
          <a:prstGeom prst="rect">
            <a:avLst/>
          </a:prstGeom>
        </p:spPr>
        <p:txBody>
          <a:bodyPr wrap="square">
            <a:spAutoFit/>
          </a:bodyPr>
          <a:lstStyle/>
          <a:p>
            <a:r>
              <a:rPr lang="el-GR" dirty="0" smtClean="0"/>
              <a:t>Έχουμε όμως ένα μόνο δείγμα και έτσι δεν γνωρίζουμε τον μέσο</a:t>
            </a:r>
            <a:r>
              <a:rPr lang="en-US" dirty="0" smtClean="0"/>
              <a:t> </a:t>
            </a:r>
            <a:r>
              <a:rPr lang="en-US" dirty="0"/>
              <a:t>(</a:t>
            </a:r>
            <a:r>
              <a:rPr lang="en-US" i="1" dirty="0"/>
              <a:t>π</a:t>
            </a:r>
            <a:r>
              <a:rPr lang="en-US" dirty="0"/>
              <a:t>) </a:t>
            </a:r>
            <a:r>
              <a:rPr lang="el-GR" dirty="0" smtClean="0"/>
              <a:t>της δειγματοληπτικής κατανομής</a:t>
            </a:r>
            <a:r>
              <a:rPr lang="en-US" dirty="0" smtClean="0"/>
              <a:t>.</a:t>
            </a:r>
            <a:endParaRPr lang="en-US" dirty="0"/>
          </a:p>
          <a:p>
            <a:r>
              <a:rPr lang="el-GR" dirty="0" smtClean="0"/>
              <a:t>Για τον ίδιο λόγο δεν μπορούμε να υπολογίσουμε το </a:t>
            </a:r>
            <a:r>
              <a:rPr lang="en-US" dirty="0" smtClean="0"/>
              <a:t> </a:t>
            </a:r>
            <a:r>
              <a:rPr lang="en-US" dirty="0"/>
              <a:t>SE </a:t>
            </a:r>
            <a:r>
              <a:rPr lang="el-GR" dirty="0" smtClean="0"/>
              <a:t>γιατί απαιτεί το </a:t>
            </a:r>
            <a:r>
              <a:rPr lang="en-US" dirty="0"/>
              <a:t> </a:t>
            </a:r>
            <a:r>
              <a:rPr lang="en-US" i="1" dirty="0"/>
              <a:t>π</a:t>
            </a:r>
            <a:r>
              <a:rPr lang="en-US" dirty="0"/>
              <a:t>.</a:t>
            </a:r>
          </a:p>
        </p:txBody>
      </p:sp>
      <p:pic>
        <p:nvPicPr>
          <p:cNvPr id="3" name="2 - Εικόνα" descr="sc06s6-1grph5.png"/>
          <p:cNvPicPr>
            <a:picLocks noChangeAspect="1"/>
          </p:cNvPicPr>
          <p:nvPr/>
        </p:nvPicPr>
        <p:blipFill>
          <a:blip r:embed="rId2" cstate="print"/>
          <a:stretch>
            <a:fillRect/>
          </a:stretch>
        </p:blipFill>
        <p:spPr>
          <a:xfrm>
            <a:off x="2483768" y="1844824"/>
            <a:ext cx="3875881" cy="4228234"/>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899592" y="548680"/>
            <a:ext cx="7200800" cy="1200329"/>
          </a:xfrm>
          <a:prstGeom prst="rect">
            <a:avLst/>
          </a:prstGeom>
        </p:spPr>
        <p:txBody>
          <a:bodyPr wrap="square">
            <a:spAutoFit/>
          </a:bodyPr>
          <a:lstStyle/>
          <a:p>
            <a:pPr algn="just"/>
            <a:r>
              <a:rPr lang="el-GR" dirty="0" smtClean="0"/>
              <a:t>Μπορούμε ωστόσο να είμαστε σίγουροι ότι η αναλογία στο δείγμα μας </a:t>
            </a:r>
            <a:r>
              <a:rPr lang="en-US" dirty="0" smtClean="0"/>
              <a:t>0.21 </a:t>
            </a:r>
            <a:r>
              <a:rPr lang="el-GR" dirty="0" smtClean="0"/>
              <a:t>είναι η καλύτερη δυνατή εκτίμηση του </a:t>
            </a:r>
            <a:r>
              <a:rPr lang="el-GR" dirty="0" err="1" smtClean="0"/>
              <a:t>επιπολασμού</a:t>
            </a:r>
            <a:r>
              <a:rPr lang="el-GR" dirty="0" smtClean="0"/>
              <a:t> του πληθυσμού και να την χρησιμοποιήσουμε για να υπολογίσουμε το τυπικό σφάλμα </a:t>
            </a:r>
            <a:r>
              <a:rPr lang="en-US" dirty="0" smtClean="0"/>
              <a:t>SE</a:t>
            </a:r>
            <a:endParaRPr lang="el-GR" dirty="0"/>
          </a:p>
        </p:txBody>
      </p:sp>
      <p:pic>
        <p:nvPicPr>
          <p:cNvPr id="4" name="3 - Εικόνα" descr="sc06s6-1grph6.png"/>
          <p:cNvPicPr>
            <a:picLocks noChangeAspect="1"/>
          </p:cNvPicPr>
          <p:nvPr/>
        </p:nvPicPr>
        <p:blipFill>
          <a:blip r:embed="rId2" cstate="print"/>
          <a:stretch>
            <a:fillRect/>
          </a:stretch>
        </p:blipFill>
        <p:spPr>
          <a:xfrm>
            <a:off x="1979712" y="1700808"/>
            <a:ext cx="4163913" cy="4542451"/>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467544" y="260648"/>
            <a:ext cx="7848872" cy="1200329"/>
          </a:xfrm>
          <a:prstGeom prst="rect">
            <a:avLst/>
          </a:prstGeom>
        </p:spPr>
        <p:txBody>
          <a:bodyPr wrap="square">
            <a:spAutoFit/>
          </a:bodyPr>
          <a:lstStyle/>
          <a:p>
            <a:pPr algn="just"/>
            <a:r>
              <a:rPr lang="el-GR" dirty="0" smtClean="0"/>
              <a:t>Και πάλι χρησιμοποιώντας τις αρχές της Κανονικής Κατανομής μπορούμε να πούμε ότι είμαστε </a:t>
            </a:r>
            <a:r>
              <a:rPr lang="en-US" dirty="0" smtClean="0"/>
              <a:t>95</a:t>
            </a:r>
            <a:r>
              <a:rPr lang="en-US" dirty="0"/>
              <a:t>% </a:t>
            </a:r>
            <a:r>
              <a:rPr lang="el-GR" dirty="0" smtClean="0"/>
              <a:t>σίγουροι ότι ο πραγματικός </a:t>
            </a:r>
            <a:r>
              <a:rPr lang="el-GR" dirty="0" err="1" smtClean="0"/>
              <a:t>επιπολασμός</a:t>
            </a:r>
            <a:r>
              <a:rPr lang="el-GR" dirty="0" smtClean="0"/>
              <a:t> του πληθυσμού </a:t>
            </a:r>
            <a:r>
              <a:rPr lang="en-US" i="1" dirty="0" smtClean="0"/>
              <a:t>π </a:t>
            </a:r>
            <a:r>
              <a:rPr lang="el-GR" i="1" dirty="0" smtClean="0"/>
              <a:t> </a:t>
            </a:r>
            <a:r>
              <a:rPr lang="el-GR" dirty="0" smtClean="0"/>
              <a:t>βρίσκεται μεταξύ περίπου </a:t>
            </a:r>
            <a:r>
              <a:rPr lang="en-US" dirty="0" smtClean="0"/>
              <a:t>2 </a:t>
            </a:r>
            <a:r>
              <a:rPr lang="en-US" dirty="0"/>
              <a:t>SE </a:t>
            </a:r>
            <a:r>
              <a:rPr lang="el-GR" dirty="0" smtClean="0"/>
              <a:t>του </a:t>
            </a:r>
            <a:r>
              <a:rPr lang="el-GR" dirty="0" err="1" smtClean="0"/>
              <a:t>επιπολσαμού</a:t>
            </a:r>
            <a:r>
              <a:rPr lang="el-GR" dirty="0" smtClean="0"/>
              <a:t> 0.21 του </a:t>
            </a:r>
            <a:r>
              <a:rPr lang="el-GR" dirty="0" err="1" smtClean="0"/>
              <a:t>δέιγματος</a:t>
            </a:r>
            <a:endParaRPr lang="el-GR" dirty="0"/>
          </a:p>
        </p:txBody>
      </p:sp>
      <p:pic>
        <p:nvPicPr>
          <p:cNvPr id="3" name="2 - Εικόνα" descr="sc06s6-1grph7.png"/>
          <p:cNvPicPr>
            <a:picLocks noChangeAspect="1"/>
          </p:cNvPicPr>
          <p:nvPr/>
        </p:nvPicPr>
        <p:blipFill>
          <a:blip r:embed="rId2" cstate="print"/>
          <a:stretch>
            <a:fillRect/>
          </a:stretch>
        </p:blipFill>
        <p:spPr>
          <a:xfrm>
            <a:off x="3071802" y="1643050"/>
            <a:ext cx="2771516" cy="3023472"/>
          </a:xfrm>
          <a:prstGeom prst="rect">
            <a:avLst/>
          </a:prstGeom>
        </p:spPr>
      </p:pic>
      <p:sp>
        <p:nvSpPr>
          <p:cNvPr id="4" name="3 - Ορθογώνιο"/>
          <p:cNvSpPr/>
          <p:nvPr/>
        </p:nvSpPr>
        <p:spPr>
          <a:xfrm>
            <a:off x="285720" y="4714884"/>
            <a:ext cx="8501122" cy="1754326"/>
          </a:xfrm>
          <a:prstGeom prst="rect">
            <a:avLst/>
          </a:prstGeom>
        </p:spPr>
        <p:txBody>
          <a:bodyPr wrap="square">
            <a:spAutoFit/>
          </a:bodyPr>
          <a:lstStyle/>
          <a:p>
            <a:pPr algn="just"/>
            <a:r>
              <a:rPr lang="el-GR" b="1" dirty="0" smtClean="0"/>
              <a:t>Συμπέρασμα</a:t>
            </a:r>
            <a:endParaRPr lang="en-US" dirty="0"/>
          </a:p>
          <a:p>
            <a:pPr algn="just"/>
            <a:r>
              <a:rPr lang="el-GR" dirty="0" smtClean="0"/>
              <a:t>Συνοψίζοντας, μπορούμε να υπολογίζουμε την κατανομή της δειγματοληψίας από την οποία πήραμε ένα δείγμα.</a:t>
            </a:r>
          </a:p>
          <a:p>
            <a:pPr algn="just"/>
            <a:r>
              <a:rPr lang="el-GR" dirty="0" smtClean="0"/>
              <a:t>Στο τελευταίο βήμα αναφερθήκαμε στο πιθανό εύρος που μπορεί να συμπεριλαμβάνει την τιμή του πληθυσμού</a:t>
            </a:r>
            <a:r>
              <a:rPr lang="en-US" dirty="0" smtClean="0"/>
              <a:t>. </a:t>
            </a:r>
            <a:r>
              <a:rPr lang="el-GR" dirty="0" smtClean="0"/>
              <a:t>Αυτό μας οδηγεί στην συζήτηση για τα διαστήματα εμπιστοσύνης</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TextBox"/>
          <p:cNvSpPr txBox="1"/>
          <p:nvPr/>
        </p:nvSpPr>
        <p:spPr>
          <a:xfrm>
            <a:off x="1000100" y="714356"/>
            <a:ext cx="6336704" cy="1477328"/>
          </a:xfrm>
          <a:prstGeom prst="rect">
            <a:avLst/>
          </a:prstGeom>
          <a:noFill/>
        </p:spPr>
        <p:txBody>
          <a:bodyPr wrap="square" rtlCol="0">
            <a:spAutoFit/>
          </a:bodyPr>
          <a:lstStyle/>
          <a:p>
            <a:pPr algn="just"/>
            <a:r>
              <a:rPr lang="en-US" dirty="0" smtClean="0"/>
              <a:t>«</a:t>
            </a:r>
            <a:r>
              <a:rPr lang="el-GR" dirty="0" smtClean="0"/>
              <a:t>Στις περισσότερες περιπτώσεις δεν μπορούμε να υπολογίσουμε τον πραγματικό </a:t>
            </a:r>
            <a:r>
              <a:rPr lang="el-GR" dirty="0" err="1" smtClean="0"/>
              <a:t>επιπολασμό</a:t>
            </a:r>
            <a:r>
              <a:rPr lang="el-GR" dirty="0" smtClean="0"/>
              <a:t> μιας ασθένειας, αλλά μπορούμε να τον υπολογίσουμε επιλέγοντας ένα τυχαίο δείγμα και μετρώντας την αναλογία των ατόμων με την ασθένεια σε αυτό</a:t>
            </a:r>
            <a:endParaRPr lang="el-GR" dirty="0"/>
          </a:p>
        </p:txBody>
      </p:sp>
      <p:sp>
        <p:nvSpPr>
          <p:cNvPr id="5" name="4 - Ορθογώνιο"/>
          <p:cNvSpPr/>
          <p:nvPr/>
        </p:nvSpPr>
        <p:spPr>
          <a:xfrm>
            <a:off x="1000100" y="3429000"/>
            <a:ext cx="6768752" cy="1754326"/>
          </a:xfrm>
          <a:prstGeom prst="rect">
            <a:avLst/>
          </a:prstGeom>
        </p:spPr>
        <p:txBody>
          <a:bodyPr wrap="square">
            <a:spAutoFit/>
          </a:bodyPr>
          <a:lstStyle/>
          <a:p>
            <a:r>
              <a:rPr lang="el-GR" dirty="0" smtClean="0"/>
              <a:t>Για να γίνει αυτό χρειαζόμαστε μια καταγραφή ολόκληρου του πληθυσμού</a:t>
            </a:r>
          </a:p>
          <a:p>
            <a:r>
              <a:rPr lang="el-GR" dirty="0" smtClean="0"/>
              <a:t>Για παράδειγμα</a:t>
            </a:r>
          </a:p>
          <a:p>
            <a:r>
              <a:rPr lang="el-GR" dirty="0" smtClean="0"/>
              <a:t>Απογραφή</a:t>
            </a:r>
          </a:p>
          <a:p>
            <a:r>
              <a:rPr lang="el-GR" dirty="0" smtClean="0"/>
              <a:t>Εκλογικούς καταλόγους</a:t>
            </a:r>
          </a:p>
          <a:p>
            <a:r>
              <a:rPr lang="el-GR" dirty="0" smtClean="0"/>
              <a:t>Ηλεκτρονικά αρχεία</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403648" y="620688"/>
            <a:ext cx="6912768" cy="923330"/>
          </a:xfrm>
          <a:prstGeom prst="rect">
            <a:avLst/>
          </a:prstGeom>
        </p:spPr>
        <p:txBody>
          <a:bodyPr wrap="square">
            <a:spAutoFit/>
          </a:bodyPr>
          <a:lstStyle/>
          <a:p>
            <a:r>
              <a:rPr lang="el-GR" dirty="0" smtClean="0"/>
              <a:t>όταν υπάρχει μια λίστα κάθε άτομο έχει ένα αναγνωριστικό αριθμό. Στην συνέχεια υπολογιστικά προγράμματα επιλέγουν τυχαία τον αριθμό των ατόμων που θα συμπεριληφθούν στο δείγμα</a:t>
            </a:r>
            <a:endParaRPr lang="el-GR" dirty="0"/>
          </a:p>
        </p:txBody>
      </p:sp>
      <p:pic>
        <p:nvPicPr>
          <p:cNvPr id="3" name="2 - Εικόνα" descr="sc06s2-1grph6.png"/>
          <p:cNvPicPr>
            <a:picLocks noChangeAspect="1"/>
          </p:cNvPicPr>
          <p:nvPr/>
        </p:nvPicPr>
        <p:blipFill>
          <a:blip r:embed="rId2" cstate="print"/>
          <a:stretch>
            <a:fillRect/>
          </a:stretch>
        </p:blipFill>
        <p:spPr>
          <a:xfrm>
            <a:off x="899592" y="1844824"/>
            <a:ext cx="3810000" cy="2857500"/>
          </a:xfrm>
          <a:prstGeom prst="rect">
            <a:avLst/>
          </a:prstGeom>
        </p:spPr>
      </p:pic>
      <p:graphicFrame>
        <p:nvGraphicFramePr>
          <p:cNvPr id="4" name="3 - Πίνακας"/>
          <p:cNvGraphicFramePr>
            <a:graphicFrameLocks noGrp="1"/>
          </p:cNvGraphicFramePr>
          <p:nvPr/>
        </p:nvGraphicFramePr>
        <p:xfrm>
          <a:off x="4644008" y="2420888"/>
          <a:ext cx="3696070" cy="2468880"/>
        </p:xfrm>
        <a:graphic>
          <a:graphicData uri="http://schemas.openxmlformats.org/drawingml/2006/table">
            <a:tbl>
              <a:tblPr/>
              <a:tblGrid>
                <a:gridCol w="739214"/>
                <a:gridCol w="739214"/>
                <a:gridCol w="739214"/>
                <a:gridCol w="739214"/>
                <a:gridCol w="739214"/>
              </a:tblGrid>
              <a:tr h="364233">
                <a:tc>
                  <a:txBody>
                    <a:bodyPr/>
                    <a:lstStyle/>
                    <a:p>
                      <a:endParaRPr lang="el-GR" b="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l-GR" b="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l-GR" b="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l-GR" b="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l-GR" b="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49057">
                <a:tc>
                  <a:txBody>
                    <a:bodyPr/>
                    <a:lstStyle/>
                    <a:p>
                      <a:pPr fontAlgn="t"/>
                      <a:r>
                        <a:rPr lang="el-GR" b="0"/>
                        <a:t>1</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0"/>
                        <a:t>2</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0"/>
                        <a:t>3</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0"/>
                        <a:t>4</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0"/>
                        <a:t>5</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49057">
                <a:tc>
                  <a:txBody>
                    <a:bodyPr/>
                    <a:lstStyle/>
                    <a:p>
                      <a:pPr fontAlgn="t"/>
                      <a:r>
                        <a:rPr lang="el-GR" b="1" i="1" dirty="0">
                          <a:solidFill>
                            <a:srgbClr val="222222"/>
                          </a:solidFill>
                        </a:rPr>
                        <a:t>6</a:t>
                      </a:r>
                      <a:endParaRPr lang="el-GR" b="1" i="1" dirty="0"/>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1" i="1" dirty="0">
                          <a:solidFill>
                            <a:srgbClr val="222222"/>
                          </a:solidFill>
                        </a:rPr>
                        <a:t>7</a:t>
                      </a:r>
                      <a:endParaRPr lang="el-GR" b="1" i="1" dirty="0"/>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0"/>
                        <a:t>8</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0"/>
                        <a:t>9</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0"/>
                        <a:t>10</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49057">
                <a:tc>
                  <a:txBody>
                    <a:bodyPr/>
                    <a:lstStyle/>
                    <a:p>
                      <a:pPr fontAlgn="t"/>
                      <a:r>
                        <a:rPr lang="el-GR" b="0"/>
                        <a:t>11</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1" i="1" dirty="0">
                          <a:solidFill>
                            <a:srgbClr val="222222"/>
                          </a:solidFill>
                        </a:rPr>
                        <a:t>12</a:t>
                      </a:r>
                      <a:endParaRPr lang="el-GR" b="1" i="1" dirty="0"/>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0"/>
                        <a:t>13</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0"/>
                        <a:t>14</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0"/>
                        <a:t>15</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49057">
                <a:tc>
                  <a:txBody>
                    <a:bodyPr/>
                    <a:lstStyle/>
                    <a:p>
                      <a:pPr fontAlgn="t"/>
                      <a:r>
                        <a:rPr lang="el-GR" b="0"/>
                        <a:t>16</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0"/>
                        <a:t>17</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1" i="1" dirty="0">
                          <a:solidFill>
                            <a:srgbClr val="222222"/>
                          </a:solidFill>
                        </a:rPr>
                        <a:t>18</a:t>
                      </a:r>
                      <a:endParaRPr lang="el-GR" b="1" i="1" dirty="0"/>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1" i="1" dirty="0">
                          <a:solidFill>
                            <a:srgbClr val="222222"/>
                          </a:solidFill>
                        </a:rPr>
                        <a:t>19</a:t>
                      </a:r>
                      <a:endParaRPr lang="el-GR" b="1" i="1" dirty="0"/>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0"/>
                        <a:t>20</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49057">
                <a:tc>
                  <a:txBody>
                    <a:bodyPr/>
                    <a:lstStyle/>
                    <a:p>
                      <a:pPr fontAlgn="t"/>
                      <a:r>
                        <a:rPr lang="el-GR" b="0"/>
                        <a:t>21</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0"/>
                        <a:t>22</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0"/>
                        <a:t>23</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0"/>
                        <a:t>24</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1" i="1" dirty="0">
                          <a:solidFill>
                            <a:srgbClr val="222222"/>
                          </a:solidFill>
                        </a:rPr>
                        <a:t>25</a:t>
                      </a:r>
                      <a:endParaRPr lang="el-GR" b="1" i="1" dirty="0"/>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49057">
                <a:tc>
                  <a:txBody>
                    <a:bodyPr/>
                    <a:lstStyle/>
                    <a:p>
                      <a:pPr fontAlgn="t"/>
                      <a:r>
                        <a:rPr lang="el-GR" b="0"/>
                        <a:t>26</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0"/>
                        <a:t>27</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0"/>
                        <a:t>28</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0"/>
                        <a:t>29</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b="0" dirty="0"/>
                        <a:t>30</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899592" y="836712"/>
            <a:ext cx="7560840" cy="3139321"/>
          </a:xfrm>
          <a:prstGeom prst="rect">
            <a:avLst/>
          </a:prstGeom>
        </p:spPr>
        <p:txBody>
          <a:bodyPr wrap="square">
            <a:spAutoFit/>
          </a:bodyPr>
          <a:lstStyle/>
          <a:p>
            <a:r>
              <a:rPr lang="el-GR" dirty="0" smtClean="0"/>
              <a:t>Είναι σημαντικό να διακρίνουμε μεταξύ του πληθυσμού που αναφέρεται η μελέτη και του πληθυσμού από τον οποίο έγινε η δειγματοληψία. (</a:t>
            </a:r>
            <a:r>
              <a:rPr lang="en-US" b="1" dirty="0" smtClean="0"/>
              <a:t>target</a:t>
            </a:r>
            <a:r>
              <a:rPr lang="en-US" dirty="0"/>
              <a:t> </a:t>
            </a:r>
            <a:r>
              <a:rPr lang="el-GR" dirty="0" smtClean="0"/>
              <a:t>&amp;</a:t>
            </a:r>
            <a:r>
              <a:rPr lang="en-US" dirty="0"/>
              <a:t> </a:t>
            </a:r>
            <a:r>
              <a:rPr lang="en-US" b="1" dirty="0"/>
              <a:t>sampled</a:t>
            </a:r>
            <a:r>
              <a:rPr lang="en-US" dirty="0"/>
              <a:t> </a:t>
            </a:r>
            <a:r>
              <a:rPr lang="en-US" dirty="0" smtClean="0"/>
              <a:t>populations</a:t>
            </a:r>
            <a:r>
              <a:rPr lang="el-GR" dirty="0" smtClean="0"/>
              <a:t>)</a:t>
            </a:r>
            <a:r>
              <a:rPr lang="en-US" dirty="0" smtClean="0"/>
              <a:t>:</a:t>
            </a:r>
            <a:endParaRPr lang="en-US" dirty="0"/>
          </a:p>
          <a:p>
            <a:r>
              <a:rPr lang="el-GR" dirty="0" smtClean="0"/>
              <a:t>Ο πρώτος είναι αυτός για τον οποίο θέλουμε πληροφορίες</a:t>
            </a:r>
          </a:p>
          <a:p>
            <a:endParaRPr lang="en-US" dirty="0"/>
          </a:p>
          <a:p>
            <a:r>
              <a:rPr lang="el-GR" dirty="0" smtClean="0"/>
              <a:t>Ο δεύτερος είναι αυτός από τον οποίο μπορούμε να πάρουμε πληροφορίες</a:t>
            </a:r>
          </a:p>
          <a:p>
            <a:endParaRPr lang="en-US" dirty="0"/>
          </a:p>
          <a:p>
            <a:r>
              <a:rPr lang="el-GR" dirty="0" smtClean="0"/>
              <a:t>Δυο μελέτες μπορεί να έχουν ίδιο πληθυσμό αναφοράς αλλά διαφορετικό πληθυσμό δειγματοληψίας</a:t>
            </a:r>
            <a:r>
              <a:rPr lang="en-US" dirty="0" smtClean="0"/>
              <a:t>.</a:t>
            </a:r>
            <a:endParaRPr lang="en-US" dirty="0"/>
          </a:p>
          <a:p>
            <a:r>
              <a:rPr lang="el-GR" i="1" dirty="0" smtClean="0"/>
              <a:t>Αν τα χαρακτηριστικά των δυο πληθυσμών διαφέρουν τότε τα αποτελέσματα θα είναι εσφαλμένα.</a:t>
            </a:r>
            <a:endParaRPr lang="en-US" dirty="0"/>
          </a:p>
        </p:txBody>
      </p:sp>
      <p:sp>
        <p:nvSpPr>
          <p:cNvPr id="3" name="2 - Ορθογώνιο"/>
          <p:cNvSpPr/>
          <p:nvPr/>
        </p:nvSpPr>
        <p:spPr>
          <a:xfrm>
            <a:off x="2571736" y="4143380"/>
            <a:ext cx="5832648" cy="2031325"/>
          </a:xfrm>
          <a:prstGeom prst="rect">
            <a:avLst/>
          </a:prstGeom>
        </p:spPr>
        <p:txBody>
          <a:bodyPr wrap="square">
            <a:spAutoFit/>
          </a:bodyPr>
          <a:lstStyle/>
          <a:p>
            <a:r>
              <a:rPr lang="el-GR" b="1" dirty="0" smtClean="0"/>
              <a:t>Μελέτη από το τμήμα Δημόσιας Υγείας</a:t>
            </a:r>
            <a:endParaRPr lang="en-US" dirty="0"/>
          </a:p>
          <a:p>
            <a:r>
              <a:rPr lang="el-GR" dirty="0" smtClean="0"/>
              <a:t>πληθυσμός αναφοράς </a:t>
            </a:r>
            <a:r>
              <a:rPr lang="en-US" dirty="0" smtClean="0"/>
              <a:t>: </a:t>
            </a:r>
            <a:r>
              <a:rPr lang="el-GR" dirty="0" smtClean="0"/>
              <a:t>όλοι οι μαθητές </a:t>
            </a:r>
            <a:r>
              <a:rPr lang="en-US" dirty="0" smtClean="0"/>
              <a:t> </a:t>
            </a:r>
            <a:r>
              <a:rPr lang="en-US" dirty="0"/>
              <a:t>10-19</a:t>
            </a:r>
            <a:br>
              <a:rPr lang="en-US" dirty="0"/>
            </a:br>
            <a:r>
              <a:rPr lang="el-GR" dirty="0" smtClean="0"/>
              <a:t> πληθυσμός δειγματοληψίας </a:t>
            </a:r>
            <a:r>
              <a:rPr lang="en-US" dirty="0" smtClean="0"/>
              <a:t>: </a:t>
            </a:r>
            <a:r>
              <a:rPr lang="el-GR" dirty="0" smtClean="0"/>
              <a:t>όλοι οι μαθητές </a:t>
            </a:r>
            <a:r>
              <a:rPr lang="en-US" dirty="0" smtClean="0"/>
              <a:t>10-19</a:t>
            </a:r>
          </a:p>
          <a:p>
            <a:endParaRPr lang="en-US" dirty="0"/>
          </a:p>
          <a:p>
            <a:r>
              <a:rPr lang="en-US" b="1" dirty="0"/>
              <a:t>Education Department Study</a:t>
            </a:r>
            <a:endParaRPr lang="en-US" dirty="0"/>
          </a:p>
          <a:p>
            <a:r>
              <a:rPr lang="el-GR" dirty="0" smtClean="0"/>
              <a:t>πληθυσμός αναφοράς </a:t>
            </a:r>
            <a:r>
              <a:rPr lang="en-US" dirty="0" smtClean="0"/>
              <a:t>: </a:t>
            </a:r>
            <a:r>
              <a:rPr lang="el-GR" dirty="0" smtClean="0"/>
              <a:t>όλοι οι μαθητές </a:t>
            </a:r>
            <a:r>
              <a:rPr lang="en-US" dirty="0" smtClean="0"/>
              <a:t>10-19</a:t>
            </a:r>
            <a:r>
              <a:rPr lang="en-US" dirty="0"/>
              <a:t/>
            </a:r>
            <a:br>
              <a:rPr lang="en-US" dirty="0"/>
            </a:br>
            <a:r>
              <a:rPr lang="el-GR" dirty="0" smtClean="0"/>
              <a:t>πληθυσμός δειγματοληψίας </a:t>
            </a:r>
            <a:r>
              <a:rPr lang="en-US" dirty="0" smtClean="0"/>
              <a:t>: </a:t>
            </a:r>
            <a:r>
              <a:rPr lang="el-GR" dirty="0" smtClean="0"/>
              <a:t>όλοι οι μαθητές </a:t>
            </a:r>
            <a:r>
              <a:rPr lang="en-US" dirty="0" smtClean="0"/>
              <a:t>10-15</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115616" y="476672"/>
            <a:ext cx="6984776" cy="3970318"/>
          </a:xfrm>
          <a:prstGeom prst="rect">
            <a:avLst/>
          </a:prstGeom>
        </p:spPr>
        <p:txBody>
          <a:bodyPr wrap="square">
            <a:spAutoFit/>
          </a:bodyPr>
          <a:lstStyle/>
          <a:p>
            <a:pPr algn="just"/>
            <a:r>
              <a:rPr lang="el-GR" dirty="0" smtClean="0"/>
              <a:t>Εκτίμηση του δείγματος και δειγματοληπτική κατανομή</a:t>
            </a:r>
          </a:p>
          <a:p>
            <a:pPr algn="just"/>
            <a:endParaRPr lang="en-US" dirty="0"/>
          </a:p>
          <a:p>
            <a:pPr algn="just"/>
            <a:r>
              <a:rPr lang="el-GR" dirty="0" smtClean="0"/>
              <a:t>Επιλέγουμε ένα </a:t>
            </a:r>
            <a:r>
              <a:rPr lang="en-US" dirty="0"/>
              <a:t> </a:t>
            </a:r>
            <a:r>
              <a:rPr lang="el-GR" dirty="0" smtClean="0"/>
              <a:t>δείγμα γιατί θέλουμε πληροφορίες για ένα συγκεκριμένο χαρακτηριστικό του πληθυσμού που απευθυνόμαστε π.χ. τον </a:t>
            </a:r>
            <a:r>
              <a:rPr lang="el-GR" dirty="0" err="1" smtClean="0"/>
              <a:t>επιπολασμό</a:t>
            </a:r>
            <a:r>
              <a:rPr lang="el-GR" dirty="0" smtClean="0"/>
              <a:t> </a:t>
            </a:r>
            <a:r>
              <a:rPr lang="en-US" dirty="0" smtClean="0"/>
              <a:t>HIV </a:t>
            </a:r>
            <a:r>
              <a:rPr lang="el-GR" dirty="0" smtClean="0"/>
              <a:t>στον γυναικείο πληθυσμό της Τανζανίας</a:t>
            </a:r>
          </a:p>
          <a:p>
            <a:pPr algn="just"/>
            <a:r>
              <a:rPr lang="en-US" dirty="0" smtClean="0"/>
              <a:t>.</a:t>
            </a:r>
            <a:endParaRPr lang="en-US" dirty="0"/>
          </a:p>
          <a:p>
            <a:pPr algn="just"/>
            <a:r>
              <a:rPr lang="el-GR" dirty="0" smtClean="0"/>
              <a:t>Αφού δεν μπορούμε να υπολογίσουμε κάτι τέτοιο άμεσα μπορούμε να συλλέξουμε πληροφορίες από ένα τυχαίο δείγμα του πληθυσμού και να το χρησιμοποιήσουμε σαν την καλύτερη δυνατή εκτίμηση της τιμής του πληθυσμού</a:t>
            </a:r>
          </a:p>
          <a:p>
            <a:pPr algn="just"/>
            <a:endParaRPr lang="en-US" dirty="0"/>
          </a:p>
          <a:p>
            <a:pPr algn="just"/>
            <a:r>
              <a:rPr lang="el-GR" dirty="0" smtClean="0"/>
              <a:t>Για να ξεχωρίσουμε τις τιμές συνήθως χρησιμοποιούμε ελληνικά γράμματα για τον πληθυσμό </a:t>
            </a:r>
            <a:r>
              <a:rPr lang="el-GR" b="1" dirty="0" smtClean="0"/>
              <a:t>(</a:t>
            </a:r>
            <a:r>
              <a:rPr lang="en-US" b="1" i="1" dirty="0" smtClean="0"/>
              <a:t>µ</a:t>
            </a:r>
            <a:r>
              <a:rPr lang="en-US" b="1" dirty="0"/>
              <a:t> </a:t>
            </a:r>
            <a:r>
              <a:rPr lang="el-GR" b="1" dirty="0" smtClean="0"/>
              <a:t>ή </a:t>
            </a:r>
            <a:r>
              <a:rPr lang="en-US" b="1" dirty="0"/>
              <a:t> </a:t>
            </a:r>
            <a:r>
              <a:rPr lang="en-US" b="1" i="1" dirty="0"/>
              <a:t>π</a:t>
            </a:r>
            <a:r>
              <a:rPr lang="en-US" b="1" dirty="0"/>
              <a:t> </a:t>
            </a:r>
            <a:r>
              <a:rPr lang="el-GR" b="1" dirty="0" smtClean="0"/>
              <a:t>) </a:t>
            </a:r>
            <a:r>
              <a:rPr lang="el-GR" dirty="0" smtClean="0"/>
              <a:t> και Λατινικά (</a:t>
            </a:r>
            <a:r>
              <a:rPr lang="en-US" b="1" i="1" dirty="0" smtClean="0"/>
              <a:t>x</a:t>
            </a:r>
            <a:r>
              <a:rPr lang="en-US" dirty="0"/>
              <a:t> </a:t>
            </a:r>
            <a:r>
              <a:rPr lang="el-GR" dirty="0" smtClean="0"/>
              <a:t>ή</a:t>
            </a:r>
            <a:r>
              <a:rPr lang="en-US" dirty="0"/>
              <a:t> </a:t>
            </a:r>
            <a:r>
              <a:rPr lang="en-US" b="1" i="1" dirty="0" smtClean="0"/>
              <a:t>p</a:t>
            </a:r>
            <a:r>
              <a:rPr lang="el-GR" b="1" i="1" dirty="0" smtClean="0"/>
              <a:t>) </a:t>
            </a:r>
            <a:r>
              <a:rPr lang="el-GR" dirty="0" smtClean="0"/>
              <a:t>για το δείγμα.</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827584" y="620688"/>
            <a:ext cx="6768752" cy="1200329"/>
          </a:xfrm>
          <a:prstGeom prst="rect">
            <a:avLst/>
          </a:prstGeom>
        </p:spPr>
        <p:txBody>
          <a:bodyPr wrap="square">
            <a:spAutoFit/>
          </a:bodyPr>
          <a:lstStyle/>
          <a:p>
            <a:r>
              <a:rPr lang="el-GR" dirty="0" smtClean="0"/>
              <a:t>Μπορείτε να αναγνωρίσετε τα παρακάτω σε μια μελέτη που σχεδιάστηκε για να υπολογίσει το μέσο </a:t>
            </a:r>
            <a:r>
              <a:rPr lang="en-US" dirty="0" smtClean="0"/>
              <a:t>body </a:t>
            </a:r>
            <a:r>
              <a:rPr lang="en-US" dirty="0"/>
              <a:t>mass index (BMI) </a:t>
            </a:r>
            <a:r>
              <a:rPr lang="el-GR" dirty="0" smtClean="0"/>
              <a:t>χορτοφάγων που ζουν στην Οξφόρδη του Η.Β. μετρώντας το 10% του συνολικού τους πληθυσμού? </a:t>
            </a:r>
            <a:endParaRPr lang="en-US" dirty="0"/>
          </a:p>
        </p:txBody>
      </p:sp>
      <p:sp>
        <p:nvSpPr>
          <p:cNvPr id="3" name="2 - Ορθογώνιο"/>
          <p:cNvSpPr/>
          <p:nvPr/>
        </p:nvSpPr>
        <p:spPr>
          <a:xfrm>
            <a:off x="1043608" y="2636912"/>
            <a:ext cx="986167" cy="369332"/>
          </a:xfrm>
          <a:prstGeom prst="rect">
            <a:avLst/>
          </a:prstGeom>
        </p:spPr>
        <p:txBody>
          <a:bodyPr wrap="none">
            <a:spAutoFit/>
          </a:bodyPr>
          <a:lstStyle/>
          <a:p>
            <a:r>
              <a:rPr lang="el-GR" b="1" dirty="0" smtClean="0"/>
              <a:t>Δείγμα</a:t>
            </a:r>
            <a:r>
              <a:rPr lang="en-US" dirty="0"/>
              <a:t> </a:t>
            </a:r>
            <a:endParaRPr lang="el-GR" dirty="0"/>
          </a:p>
        </p:txBody>
      </p:sp>
      <p:sp>
        <p:nvSpPr>
          <p:cNvPr id="4" name="3 - Ορθογώνιο"/>
          <p:cNvSpPr/>
          <p:nvPr/>
        </p:nvSpPr>
        <p:spPr>
          <a:xfrm>
            <a:off x="971600" y="3501008"/>
            <a:ext cx="1399742" cy="369332"/>
          </a:xfrm>
          <a:prstGeom prst="rect">
            <a:avLst/>
          </a:prstGeom>
        </p:spPr>
        <p:txBody>
          <a:bodyPr wrap="none">
            <a:spAutoFit/>
          </a:bodyPr>
          <a:lstStyle/>
          <a:p>
            <a:r>
              <a:rPr lang="el-GR" b="1" dirty="0" smtClean="0"/>
              <a:t>Πληθυσμός</a:t>
            </a:r>
            <a:endParaRPr lang="el-GR" dirty="0"/>
          </a:p>
        </p:txBody>
      </p:sp>
      <p:sp>
        <p:nvSpPr>
          <p:cNvPr id="5" name="4 - Ορθογώνιο"/>
          <p:cNvSpPr/>
          <p:nvPr/>
        </p:nvSpPr>
        <p:spPr>
          <a:xfrm>
            <a:off x="1000100" y="4357694"/>
            <a:ext cx="5402505" cy="369332"/>
          </a:xfrm>
          <a:prstGeom prst="rect">
            <a:avLst/>
          </a:prstGeom>
        </p:spPr>
        <p:txBody>
          <a:bodyPr wrap="none">
            <a:spAutoFit/>
          </a:bodyPr>
          <a:lstStyle/>
          <a:p>
            <a:r>
              <a:rPr lang="el-GR" b="1" dirty="0" smtClean="0"/>
              <a:t>Παράγοντας που αξιολογήθηκε (</a:t>
            </a:r>
            <a:r>
              <a:rPr lang="en-US" b="1" dirty="0" smtClean="0"/>
              <a:t>Sample statistic</a:t>
            </a:r>
            <a:r>
              <a:rPr lang="el-GR" b="1" dirty="0" smtClean="0"/>
              <a:t>)</a:t>
            </a:r>
            <a:endParaRPr lang="el-GR" dirty="0"/>
          </a:p>
        </p:txBody>
      </p:sp>
      <p:sp>
        <p:nvSpPr>
          <p:cNvPr id="6" name="5 - Ορθογώνιο"/>
          <p:cNvSpPr/>
          <p:nvPr/>
        </p:nvSpPr>
        <p:spPr>
          <a:xfrm>
            <a:off x="1000100" y="5072074"/>
            <a:ext cx="3682996" cy="369332"/>
          </a:xfrm>
          <a:prstGeom prst="rect">
            <a:avLst/>
          </a:prstGeom>
        </p:spPr>
        <p:txBody>
          <a:bodyPr wrap="none">
            <a:spAutoFit/>
          </a:bodyPr>
          <a:lstStyle/>
          <a:p>
            <a:r>
              <a:rPr lang="el-GR" b="1" dirty="0" smtClean="0"/>
              <a:t>Χαρακτηριστικό του πληθυσμού</a:t>
            </a:r>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043608" y="548680"/>
            <a:ext cx="6696744" cy="4801314"/>
          </a:xfrm>
          <a:prstGeom prst="rect">
            <a:avLst/>
          </a:prstGeom>
        </p:spPr>
        <p:txBody>
          <a:bodyPr wrap="square">
            <a:spAutoFit/>
          </a:bodyPr>
          <a:lstStyle/>
          <a:p>
            <a:pPr algn="just"/>
            <a:r>
              <a:rPr lang="el-GR" dirty="0" smtClean="0"/>
              <a:t>Είναι εξαιρετικά απίθανο ότι το ποσοστό των καπνιστών που βρέθηκε στο τυχαίο δείγμα των 800 παιδιών</a:t>
            </a:r>
            <a:r>
              <a:rPr lang="en-US" dirty="0" smtClean="0"/>
              <a:t>, </a:t>
            </a:r>
            <a:r>
              <a:rPr lang="en-US" dirty="0"/>
              <a:t>p = 21%, </a:t>
            </a:r>
            <a:r>
              <a:rPr lang="el-GR" dirty="0" smtClean="0"/>
              <a:t>είναι ακριβώς το ίδιο με τον πραγματικό </a:t>
            </a:r>
            <a:r>
              <a:rPr lang="el-GR" dirty="0" err="1" smtClean="0"/>
              <a:t>επιπολασμό</a:t>
            </a:r>
            <a:r>
              <a:rPr lang="el-GR" dirty="0" smtClean="0"/>
              <a:t> του συνολικού πληθυσμού των μαθητών</a:t>
            </a:r>
            <a:r>
              <a:rPr lang="en-US" dirty="0"/>
              <a:t> </a:t>
            </a:r>
            <a:r>
              <a:rPr lang="en-US" b="1" dirty="0"/>
              <a:t>π</a:t>
            </a:r>
            <a:r>
              <a:rPr lang="en-US" dirty="0" smtClean="0"/>
              <a:t>.</a:t>
            </a:r>
            <a:endParaRPr lang="el-GR" dirty="0" smtClean="0"/>
          </a:p>
          <a:p>
            <a:pPr algn="just"/>
            <a:endParaRPr lang="en-US" dirty="0"/>
          </a:p>
          <a:p>
            <a:pPr algn="just"/>
            <a:r>
              <a:rPr lang="el-GR" i="1" dirty="0" smtClean="0"/>
              <a:t>Πόσο κοντά είναι όμως η εκτίμηση </a:t>
            </a:r>
            <a:r>
              <a:rPr lang="en-US" i="1" dirty="0" smtClean="0"/>
              <a:t> </a:t>
            </a:r>
            <a:r>
              <a:rPr lang="en-US" i="1" dirty="0"/>
              <a:t>p </a:t>
            </a:r>
            <a:r>
              <a:rPr lang="el-GR" i="1" dirty="0" smtClean="0"/>
              <a:t>στην πραγματική τιμή</a:t>
            </a:r>
            <a:r>
              <a:rPr lang="en-US" i="1" dirty="0"/>
              <a:t> </a:t>
            </a:r>
            <a:r>
              <a:rPr lang="en-US" b="1" dirty="0"/>
              <a:t>π</a:t>
            </a:r>
            <a:r>
              <a:rPr lang="en-US" dirty="0" smtClean="0"/>
              <a:t>?</a:t>
            </a:r>
            <a:endParaRPr lang="el-GR" dirty="0" smtClean="0"/>
          </a:p>
          <a:p>
            <a:pPr algn="just"/>
            <a:endParaRPr lang="en-US" dirty="0"/>
          </a:p>
          <a:p>
            <a:pPr algn="just"/>
            <a:r>
              <a:rPr lang="el-GR" dirty="0" smtClean="0"/>
              <a:t>Γενικά δεν γνωρίζουμε το </a:t>
            </a:r>
            <a:r>
              <a:rPr lang="en-US" b="1" dirty="0" smtClean="0"/>
              <a:t>π</a:t>
            </a:r>
            <a:r>
              <a:rPr lang="en-US" dirty="0"/>
              <a:t>, </a:t>
            </a:r>
            <a:r>
              <a:rPr lang="el-GR" dirty="0" smtClean="0"/>
              <a:t>πρέπει λοιπόν να βρούμε έναν άλλο τρόπο να εκτιμήσουμε πόσο ακριβές είναι το </a:t>
            </a:r>
            <a:r>
              <a:rPr lang="en-US" dirty="0" smtClean="0"/>
              <a:t>p </a:t>
            </a:r>
            <a:r>
              <a:rPr lang="el-GR" dirty="0" smtClean="0"/>
              <a:t>ως εκτίμηση του </a:t>
            </a:r>
            <a:r>
              <a:rPr lang="en-US" dirty="0"/>
              <a:t> </a:t>
            </a:r>
            <a:r>
              <a:rPr lang="en-US" b="1" dirty="0"/>
              <a:t>π</a:t>
            </a:r>
            <a:r>
              <a:rPr lang="en-US" dirty="0"/>
              <a:t>.</a:t>
            </a:r>
          </a:p>
          <a:p>
            <a:pPr algn="just"/>
            <a:endParaRPr lang="el-GR" dirty="0" smtClean="0"/>
          </a:p>
          <a:p>
            <a:pPr algn="just"/>
            <a:r>
              <a:rPr lang="el-GR" dirty="0" smtClean="0"/>
              <a:t>Μια προσέγγιση είναι να συνειδητοποιήσουμε ότι το τυχαίο δείγμα που χρησιμοποιούμε είναι ένα μόνο από τα πολλά που θα μπορούσαμε να έχουμε λάβει.</a:t>
            </a:r>
            <a:endParaRPr lang="en-US" dirty="0"/>
          </a:p>
          <a:p>
            <a:pPr algn="just"/>
            <a:endParaRPr lang="el-GR" dirty="0" smtClean="0"/>
          </a:p>
          <a:p>
            <a:pPr algn="just"/>
            <a:r>
              <a:rPr lang="el-GR" dirty="0" smtClean="0"/>
              <a:t>Έτσι αν είχαμε πολλά διαφορετικά δείγματα αντί αυτού που επιλέξαμε πόσα διαφορετικά αποτελέσματα θα είχαμε πάρει?</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428596" y="404664"/>
            <a:ext cx="8429684" cy="3139321"/>
          </a:xfrm>
          <a:prstGeom prst="rect">
            <a:avLst/>
          </a:prstGeom>
        </p:spPr>
        <p:txBody>
          <a:bodyPr wrap="square">
            <a:spAutoFit/>
          </a:bodyPr>
          <a:lstStyle/>
          <a:p>
            <a:r>
              <a:rPr lang="el-GR" dirty="0" smtClean="0"/>
              <a:t>Πόσα διαφορετικά αποτελέσματα θα είχαμε από διαφορετικά δείγματα?</a:t>
            </a:r>
            <a:endParaRPr lang="en-US" dirty="0"/>
          </a:p>
          <a:p>
            <a:endParaRPr lang="el-GR" dirty="0" smtClean="0"/>
          </a:p>
          <a:p>
            <a:r>
              <a:rPr lang="el-GR" dirty="0" smtClean="0"/>
              <a:t>Ας δούμε μερικές πιθανές απαντήσεις:</a:t>
            </a:r>
          </a:p>
          <a:p>
            <a:endParaRPr lang="en-US" dirty="0"/>
          </a:p>
          <a:p>
            <a:r>
              <a:rPr lang="el-GR" dirty="0" smtClean="0"/>
              <a:t>Δημιουργήσαμε ένα πληθυσμό </a:t>
            </a:r>
            <a:r>
              <a:rPr lang="en-US" dirty="0" smtClean="0"/>
              <a:t>4000 </a:t>
            </a:r>
            <a:r>
              <a:rPr lang="el-GR" dirty="0" smtClean="0"/>
              <a:t>μαθητών με </a:t>
            </a:r>
            <a:r>
              <a:rPr lang="el-GR" dirty="0" err="1" smtClean="0"/>
              <a:t>επιπολασμό</a:t>
            </a:r>
            <a:r>
              <a:rPr lang="el-GR" dirty="0" smtClean="0"/>
              <a:t> καπνίσματος </a:t>
            </a:r>
            <a:r>
              <a:rPr lang="en-US" dirty="0" smtClean="0"/>
              <a:t>30%</a:t>
            </a:r>
            <a:r>
              <a:rPr lang="el-GR" dirty="0" smtClean="0"/>
              <a:t>. Πήραμε 1000 διαφορετικά και ανεξάρτητα δείγματα από αυτόν τον πληθυσμό σταθερού μεγέθους </a:t>
            </a:r>
            <a:r>
              <a:rPr lang="en-US" dirty="0" smtClean="0"/>
              <a:t>800</a:t>
            </a:r>
            <a:r>
              <a:rPr lang="el-GR" dirty="0" smtClean="0"/>
              <a:t> μαθητών</a:t>
            </a:r>
            <a:r>
              <a:rPr lang="en-US" dirty="0" smtClean="0"/>
              <a:t> </a:t>
            </a:r>
            <a:r>
              <a:rPr lang="en-US" dirty="0"/>
              <a:t>(20%)</a:t>
            </a:r>
          </a:p>
          <a:p>
            <a:r>
              <a:rPr lang="el-GR" dirty="0" smtClean="0"/>
              <a:t>Υπολογίσαμε το ποσοστό καπνιστών σε κάθε δείγμα. Τα 20 πρώτα αποτελέσματα (</a:t>
            </a:r>
            <a:r>
              <a:rPr lang="en-US" i="1" dirty="0" smtClean="0"/>
              <a:t>sample estimates </a:t>
            </a:r>
            <a:r>
              <a:rPr lang="el-GR" i="1" dirty="0" smtClean="0"/>
              <a:t>) </a:t>
            </a:r>
            <a:r>
              <a:rPr lang="el-GR" dirty="0" smtClean="0"/>
              <a:t>φαίνονται στον πίνακα.</a:t>
            </a:r>
            <a:endParaRPr lang="en-US" dirty="0"/>
          </a:p>
          <a:p>
            <a:r>
              <a:rPr lang="el-GR" dirty="0" smtClean="0"/>
              <a:t>Κάθε ένα αντιπροσωπεύει μια εκτίμηση του αληθινού </a:t>
            </a:r>
            <a:r>
              <a:rPr lang="el-GR" dirty="0" err="1" smtClean="0"/>
              <a:t>επιπολασμού</a:t>
            </a:r>
            <a:r>
              <a:rPr lang="el-GR" dirty="0" smtClean="0"/>
              <a:t> του πληθυσμού.</a:t>
            </a:r>
            <a:endParaRPr lang="en-US" dirty="0"/>
          </a:p>
        </p:txBody>
      </p:sp>
      <p:graphicFrame>
        <p:nvGraphicFramePr>
          <p:cNvPr id="3" name="2 - Πίνακας"/>
          <p:cNvGraphicFramePr>
            <a:graphicFrameLocks noGrp="1"/>
          </p:cNvGraphicFramePr>
          <p:nvPr/>
        </p:nvGraphicFramePr>
        <p:xfrm>
          <a:off x="3857620" y="3286124"/>
          <a:ext cx="4878876" cy="3261360"/>
        </p:xfrm>
        <a:graphic>
          <a:graphicData uri="http://schemas.openxmlformats.org/drawingml/2006/table">
            <a:tbl>
              <a:tblPr/>
              <a:tblGrid>
                <a:gridCol w="1219719"/>
                <a:gridCol w="1219719"/>
                <a:gridCol w="1219719"/>
                <a:gridCol w="1219719"/>
              </a:tblGrid>
              <a:tr h="309358">
                <a:tc>
                  <a:txBody>
                    <a:bodyPr/>
                    <a:lstStyle/>
                    <a:p>
                      <a:pPr algn="ctr"/>
                      <a:r>
                        <a:rPr lang="en-US" sz="1400" dirty="0">
                          <a:solidFill>
                            <a:srgbClr val="000000"/>
                          </a:solidFill>
                        </a:rPr>
                        <a:t>Sample ID</a:t>
                      </a:r>
                    </a:p>
                  </a:txBody>
                  <a:tcPr marL="76200" marR="76200" marT="76200" marB="762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5F5F5"/>
                    </a:solidFill>
                  </a:tcPr>
                </a:tc>
                <a:tc>
                  <a:txBody>
                    <a:bodyPr/>
                    <a:lstStyle/>
                    <a:p>
                      <a:pPr algn="ctr"/>
                      <a:r>
                        <a:rPr lang="en-US" sz="1400" dirty="0">
                          <a:solidFill>
                            <a:srgbClr val="000000"/>
                          </a:solidFill>
                        </a:rPr>
                        <a:t>Sample estimate</a:t>
                      </a:r>
                    </a:p>
                  </a:txBody>
                  <a:tcPr marL="76200" marR="76200" marT="76200" marB="762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5F5F5"/>
                    </a:solidFill>
                  </a:tcPr>
                </a:tc>
                <a:tc>
                  <a:txBody>
                    <a:bodyPr/>
                    <a:lstStyle/>
                    <a:p>
                      <a:pPr algn="ctr"/>
                      <a:r>
                        <a:rPr lang="en-US" sz="1400">
                          <a:solidFill>
                            <a:srgbClr val="000000"/>
                          </a:solidFill>
                        </a:rPr>
                        <a:t>Sample ID</a:t>
                      </a:r>
                    </a:p>
                  </a:txBody>
                  <a:tcPr marL="76200" marR="76200" marT="76200" marB="762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5F5F5"/>
                    </a:solidFill>
                  </a:tcPr>
                </a:tc>
                <a:tc>
                  <a:txBody>
                    <a:bodyPr/>
                    <a:lstStyle/>
                    <a:p>
                      <a:pPr algn="ctr"/>
                      <a:r>
                        <a:rPr lang="en-US" sz="1400">
                          <a:solidFill>
                            <a:srgbClr val="000000"/>
                          </a:solidFill>
                        </a:rPr>
                        <a:t>Sample estimate</a:t>
                      </a:r>
                    </a:p>
                  </a:txBody>
                  <a:tcPr marL="76200" marR="76200" marT="76200" marB="762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5F5F5"/>
                    </a:solidFill>
                  </a:tcPr>
                </a:tc>
              </a:tr>
              <a:tr h="244909">
                <a:tc>
                  <a:txBody>
                    <a:bodyPr/>
                    <a:lstStyle/>
                    <a:p>
                      <a:pPr fontAlgn="t"/>
                      <a:r>
                        <a:rPr lang="el-GR" sz="1400"/>
                        <a:t>1</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28%</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11</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29%</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244909">
                <a:tc>
                  <a:txBody>
                    <a:bodyPr/>
                    <a:lstStyle/>
                    <a:p>
                      <a:pPr fontAlgn="t"/>
                      <a:r>
                        <a:rPr lang="el-GR" sz="1400"/>
                        <a:t>2</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31%</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12</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28%</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244909">
                <a:tc>
                  <a:txBody>
                    <a:bodyPr/>
                    <a:lstStyle/>
                    <a:p>
                      <a:pPr fontAlgn="t"/>
                      <a:r>
                        <a:rPr lang="el-GR" sz="1400"/>
                        <a:t>3</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30%</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13</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29%</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244909">
                <a:tc>
                  <a:txBody>
                    <a:bodyPr/>
                    <a:lstStyle/>
                    <a:p>
                      <a:pPr fontAlgn="t"/>
                      <a:r>
                        <a:rPr lang="el-GR" sz="1400"/>
                        <a:t>4</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30%</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14</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28%</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244909">
                <a:tc>
                  <a:txBody>
                    <a:bodyPr/>
                    <a:lstStyle/>
                    <a:p>
                      <a:pPr fontAlgn="t"/>
                      <a:r>
                        <a:rPr lang="el-GR" sz="1400"/>
                        <a:t>5</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26%</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15</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29%</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244909">
                <a:tc>
                  <a:txBody>
                    <a:bodyPr/>
                    <a:lstStyle/>
                    <a:p>
                      <a:pPr fontAlgn="t"/>
                      <a:r>
                        <a:rPr lang="el-GR" sz="1400"/>
                        <a:t>6</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29%</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16</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28%</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244909">
                <a:tc>
                  <a:txBody>
                    <a:bodyPr/>
                    <a:lstStyle/>
                    <a:p>
                      <a:pPr fontAlgn="t"/>
                      <a:r>
                        <a:rPr lang="el-GR" sz="1400"/>
                        <a:t>7</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28%</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17</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30%</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244909">
                <a:tc>
                  <a:txBody>
                    <a:bodyPr/>
                    <a:lstStyle/>
                    <a:p>
                      <a:pPr fontAlgn="t"/>
                      <a:r>
                        <a:rPr lang="el-GR" sz="1400"/>
                        <a:t>8</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32%</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18</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28%</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244909">
                <a:tc>
                  <a:txBody>
                    <a:bodyPr/>
                    <a:lstStyle/>
                    <a:p>
                      <a:pPr fontAlgn="t"/>
                      <a:r>
                        <a:rPr lang="el-GR" sz="1400"/>
                        <a:t>9</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31%</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19</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29%</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244909">
                <a:tc>
                  <a:txBody>
                    <a:bodyPr/>
                    <a:lstStyle/>
                    <a:p>
                      <a:pPr fontAlgn="t"/>
                      <a:r>
                        <a:rPr lang="el-GR" sz="1400" dirty="0"/>
                        <a:t>10</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28%</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a:t>20</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t"/>
                      <a:r>
                        <a:rPr lang="el-GR" sz="1400" dirty="0"/>
                        <a:t>32%</a:t>
                      </a:r>
                    </a:p>
                  </a:txBody>
                  <a:tcPr marL="38100" marR="381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sp>
        <p:nvSpPr>
          <p:cNvPr id="4" name="3 - Ορθογώνιο"/>
          <p:cNvSpPr/>
          <p:nvPr/>
        </p:nvSpPr>
        <p:spPr>
          <a:xfrm>
            <a:off x="642910" y="4714884"/>
            <a:ext cx="2428892" cy="1200329"/>
          </a:xfrm>
          <a:prstGeom prst="rect">
            <a:avLst/>
          </a:prstGeom>
        </p:spPr>
        <p:txBody>
          <a:bodyPr wrap="square">
            <a:spAutoFit/>
          </a:bodyPr>
          <a:lstStyle/>
          <a:p>
            <a:r>
              <a:rPr lang="el-GR" dirty="0" smtClean="0"/>
              <a:t>Θυμηθείτε ότι δημιουργήσαμε συνολικά </a:t>
            </a:r>
            <a:r>
              <a:rPr lang="en-US" dirty="0" smtClean="0"/>
              <a:t>1,000 </a:t>
            </a:r>
            <a:r>
              <a:rPr lang="el-GR" dirty="0" smtClean="0"/>
              <a:t>δείγματα.</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TotalTime>
  <Words>1186</Words>
  <Application>Microsoft Office PowerPoint</Application>
  <PresentationFormat>Προβολή στην οθόνη (4:3)</PresentationFormat>
  <Paragraphs>212</Paragraphs>
  <Slides>26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26</vt:i4>
      </vt:variant>
    </vt:vector>
  </HeadingPairs>
  <TitlesOfParts>
    <vt:vector size="27" baseType="lpstr">
      <vt:lpstr>Δικαιοσύνη</vt:lpstr>
      <vt:lpstr>Εισαγωγή στην Βιοστατιστική</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στην Βιοστατιστική</dc:title>
  <dc:creator>Panos</dc:creator>
  <cp:lastModifiedBy>Παναγιώτης</cp:lastModifiedBy>
  <cp:revision>57</cp:revision>
  <dcterms:created xsi:type="dcterms:W3CDTF">2017-10-06T09:07:36Z</dcterms:created>
  <dcterms:modified xsi:type="dcterms:W3CDTF">2017-10-08T08:28:44Z</dcterms:modified>
</cp:coreProperties>
</file>