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1168383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6FEADB16-9902-4AF0-91B2-C3907A8ADF44}" type="datetimeFigureOut">
              <a:rPr lang="el-GR" smtClean="0"/>
              <a:t>13/12/2017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805293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415973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07901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214386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555390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3278251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9533214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1820481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84499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462713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6FEADB16-9902-4AF0-91B2-C3907A8ADF44}" type="datetimeFigureOut">
              <a:rPr lang="el-GR" smtClean="0"/>
              <a:t>13/12/2017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1673401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6FEADB16-9902-4AF0-91B2-C3907A8ADF44}" type="datetimeFigureOut">
              <a:rPr lang="el-GR" smtClean="0"/>
              <a:t>13/12/2017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158822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810861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763945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6FEADB16-9902-4AF0-91B2-C3907A8ADF44}" type="datetimeFigureOut">
              <a:rPr lang="el-GR" smtClean="0"/>
              <a:t>13/12/2017</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2648280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6FEADB16-9902-4AF0-91B2-C3907A8ADF44}" type="datetimeFigureOut">
              <a:rPr lang="el-GR" smtClean="0"/>
              <a:t>13/12/2017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11C817-391F-48F2-94D4-A9B871847437}" type="slidenum">
              <a:rPr lang="el-GR" smtClean="0"/>
              <a:t>‹#›</a:t>
            </a:fld>
            <a:endParaRPr lang="el-GR"/>
          </a:p>
        </p:txBody>
      </p:sp>
    </p:spTree>
    <p:extLst>
      <p:ext uri="{BB962C8B-B14F-4D97-AF65-F5344CB8AC3E}">
        <p14:creationId xmlns:p14="http://schemas.microsoft.com/office/powerpoint/2010/main" val="756500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FEADB16-9902-4AF0-91B2-C3907A8ADF44}" type="datetimeFigureOut">
              <a:rPr lang="el-GR" smtClean="0"/>
              <a:t>13/12/2017</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911C817-391F-48F2-94D4-A9B871847437}" type="slidenum">
              <a:rPr lang="el-GR" smtClean="0"/>
              <a:t>‹#›</a:t>
            </a:fld>
            <a:endParaRPr lang="el-GR"/>
          </a:p>
        </p:txBody>
      </p:sp>
    </p:spTree>
    <p:extLst>
      <p:ext uri="{BB962C8B-B14F-4D97-AF65-F5344CB8AC3E}">
        <p14:creationId xmlns:p14="http://schemas.microsoft.com/office/powerpoint/2010/main" val="68572649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mtClean="0"/>
              <a:t>Ομάδες εργασίας </a:t>
            </a:r>
            <a:endParaRPr lang="el-GR"/>
          </a:p>
        </p:txBody>
      </p:sp>
      <p:sp>
        <p:nvSpPr>
          <p:cNvPr id="3" name="Υπότιτλος 2"/>
          <p:cNvSpPr>
            <a:spLocks noGrp="1"/>
          </p:cNvSpPr>
          <p:nvPr>
            <p:ph type="subTitle" idx="1"/>
          </p:nvPr>
        </p:nvSpPr>
        <p:spPr/>
        <p:txBody>
          <a:bodyPr/>
          <a:lstStyle/>
          <a:p>
            <a:r>
              <a:rPr lang="el-GR" smtClean="0"/>
              <a:t>ΔΡ. Δ. Δαποντας </a:t>
            </a:r>
            <a:endParaRPr lang="el-GR"/>
          </a:p>
        </p:txBody>
      </p:sp>
    </p:spTree>
    <p:extLst>
      <p:ext uri="{BB962C8B-B14F-4D97-AF65-F5344CB8AC3E}">
        <p14:creationId xmlns:p14="http://schemas.microsoft.com/office/powerpoint/2010/main" val="948320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2800"/>
              <a:t>Οι Αρχές Κοινής Λογικής και Εμψύχωσης στην εκπαίδευση σε ομάδες και ο ρόλος </a:t>
            </a:r>
            <a:r>
              <a:rPr lang="el-GR" sz="2800"/>
              <a:t>του </a:t>
            </a:r>
            <a:r>
              <a:rPr lang="el-GR" sz="2800" smtClean="0"/>
              <a:t>Εκπαιδευτή </a:t>
            </a:r>
            <a:endParaRPr lang="el-GR" sz="2800"/>
          </a:p>
        </p:txBody>
      </p:sp>
      <p:sp>
        <p:nvSpPr>
          <p:cNvPr id="3" name="Θέση περιεχομένου 2"/>
          <p:cNvSpPr>
            <a:spLocks noGrp="1"/>
          </p:cNvSpPr>
          <p:nvPr>
            <p:ph idx="1"/>
          </p:nvPr>
        </p:nvSpPr>
        <p:spPr>
          <a:xfrm>
            <a:off x="975360" y="1689464"/>
            <a:ext cx="9074493" cy="4558936"/>
          </a:xfrm>
        </p:spPr>
        <p:txBody>
          <a:bodyPr>
            <a:normAutofit/>
          </a:bodyPr>
          <a:lstStyle/>
          <a:p>
            <a:r>
              <a:rPr lang="el-GR"/>
              <a:t>Ο εκπαιδευτής πριν αποχωρήσει από την αίθουσα, για να σιγουρευτεί ότι είχε διασφαλιστεί πλήρως το πλαίσιο μέσα στο οποίο θα δουλέψει η ομάδα προσπαθεί να εξασφαλίσει ορισμένες βασικές αρχές οι οποίες είναι οι </a:t>
            </a:r>
            <a:r>
              <a:rPr lang="el-GR"/>
              <a:t>εξής </a:t>
            </a:r>
            <a:r>
              <a:rPr lang="el-GR" smtClean="0"/>
              <a:t>:</a:t>
            </a:r>
          </a:p>
          <a:p>
            <a:pPr marL="0" indent="0" algn="just">
              <a:buNone/>
            </a:pPr>
            <a:r>
              <a:rPr lang="el-GR"/>
              <a:t>(α) Ο εκπαιδευόμενος πρέπει να καταλαβαίνει : Ο εκπαιδευτής εξηγεί με ιδιαίτερη λεπτομέρεια το τι πρέπει να γίνει στην άσκηση, ενώ οι εκπαιδευόμενοι θέτουν ερωτήματα κατανόησης.</a:t>
            </a:r>
          </a:p>
          <a:p>
            <a:pPr marL="0" indent="0" algn="just">
              <a:buNone/>
            </a:pPr>
            <a:r>
              <a:rPr lang="el-GR"/>
              <a:t>(β) Οι εκπαιδευόμενοι θα νοιώσουν διασφαλισμένοι αφού εξηγήθηκε από τον εκπαιδευτή ποιος είναι ο στό-χος της άσκησης, η σύνδεση με το εκπαιδευτικό αντικείμενο και τα μέσα που </a:t>
            </a:r>
            <a:r>
              <a:rPr lang="el-GR"/>
              <a:t>θα </a:t>
            </a:r>
            <a:r>
              <a:rPr lang="el-GR" smtClean="0"/>
              <a:t>χρησιμοποιηθούν</a:t>
            </a:r>
          </a:p>
          <a:p>
            <a:pPr marL="0" indent="0">
              <a:buNone/>
            </a:pPr>
            <a:endParaRPr lang="el-GR"/>
          </a:p>
          <a:p>
            <a:endParaRPr lang="el-GR"/>
          </a:p>
        </p:txBody>
      </p:sp>
    </p:spTree>
    <p:extLst>
      <p:ext uri="{BB962C8B-B14F-4D97-AF65-F5344CB8AC3E}">
        <p14:creationId xmlns:p14="http://schemas.microsoft.com/office/powerpoint/2010/main" val="3690264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2800"/>
              <a:t>Οι Αρχές Κοινής Λογικής και Εμψύχωσης στην εκπαίδευση σε ομάδες και ο ρόλος </a:t>
            </a:r>
            <a:r>
              <a:rPr lang="el-GR" sz="2800"/>
              <a:t>του </a:t>
            </a:r>
            <a:r>
              <a:rPr lang="el-GR" sz="2800" smtClean="0"/>
              <a:t>Εκπαιδευτή </a:t>
            </a:r>
            <a:endParaRPr lang="el-GR" sz="2800"/>
          </a:p>
        </p:txBody>
      </p:sp>
      <p:sp>
        <p:nvSpPr>
          <p:cNvPr id="3" name="Θέση περιεχομένου 2"/>
          <p:cNvSpPr>
            <a:spLocks noGrp="1"/>
          </p:cNvSpPr>
          <p:nvPr>
            <p:ph idx="1"/>
          </p:nvPr>
        </p:nvSpPr>
        <p:spPr>
          <a:xfrm>
            <a:off x="975360" y="1689463"/>
            <a:ext cx="9074493" cy="5033553"/>
          </a:xfrm>
        </p:spPr>
        <p:txBody>
          <a:bodyPr>
            <a:normAutofit fontScale="77500" lnSpcReduction="20000"/>
          </a:bodyPr>
          <a:lstStyle/>
          <a:p>
            <a:pPr algn="just">
              <a:lnSpc>
                <a:spcPct val="200000"/>
              </a:lnSpc>
            </a:pPr>
            <a:r>
              <a:rPr lang="el-GR"/>
              <a:t>Η εξασφάλιση των δύο ανωτέρω αρχών οδηγεί στο στάδιο του προσανατολισμού</a:t>
            </a:r>
            <a:r>
              <a:rPr lang="el-GR"/>
              <a:t>. </a:t>
            </a:r>
            <a:endParaRPr lang="el-GR" smtClean="0"/>
          </a:p>
          <a:p>
            <a:pPr algn="just">
              <a:lnSpc>
                <a:spcPct val="200000"/>
              </a:lnSpc>
            </a:pPr>
            <a:r>
              <a:rPr lang="el-GR" smtClean="0"/>
              <a:t>Κατόπιν </a:t>
            </a:r>
            <a:r>
              <a:rPr lang="el-GR"/>
              <a:t>παρατηρούμε ότι στα πλαίσια της εκπαιδευτικής διεργασίας, μετά την πρώτη αμηχανία</a:t>
            </a:r>
            <a:r>
              <a:rPr lang="el-GR"/>
              <a:t>, </a:t>
            </a:r>
            <a:r>
              <a:rPr lang="el-GR" smtClean="0"/>
              <a:t>εφαρμόστηκε </a:t>
            </a:r>
            <a:r>
              <a:rPr lang="el-GR"/>
              <a:t>η αρχή της </a:t>
            </a:r>
            <a:r>
              <a:rPr lang="el-GR"/>
              <a:t>αλληλεγγύης</a:t>
            </a:r>
            <a:r>
              <a:rPr lang="el-GR" smtClean="0"/>
              <a:t>.</a:t>
            </a:r>
          </a:p>
          <a:p>
            <a:pPr algn="just">
              <a:lnSpc>
                <a:spcPct val="200000"/>
              </a:lnSpc>
            </a:pPr>
            <a:r>
              <a:rPr lang="el-GR" smtClean="0"/>
              <a:t> Ξεπερνούν </a:t>
            </a:r>
            <a:r>
              <a:rPr lang="el-GR"/>
              <a:t>τους αρχικούς δισταγμούς και τελικά οργανώνονται στα πλαίσια ομάδων ώστε να επιλύσουν την </a:t>
            </a:r>
            <a:r>
              <a:rPr lang="el-GR"/>
              <a:t>δυνητική </a:t>
            </a:r>
            <a:r>
              <a:rPr lang="el-GR" smtClean="0"/>
              <a:t>άσκηση.</a:t>
            </a:r>
          </a:p>
          <a:p>
            <a:pPr algn="just">
              <a:lnSpc>
                <a:spcPct val="200000"/>
              </a:lnSpc>
            </a:pPr>
            <a:r>
              <a:rPr lang="el-GR" smtClean="0"/>
              <a:t>Στο </a:t>
            </a:r>
            <a:r>
              <a:rPr lang="el-GR"/>
              <a:t>δεύτερο στάδιο όπου οι ομάδες βρίσκονται σε ξεχωριστούς χώρους και συνεδριάζουν εφαρμόζεται η αρχή της αυτορρύθμισης</a:t>
            </a:r>
            <a:r>
              <a:rPr lang="el-GR"/>
              <a:t>. </a:t>
            </a:r>
            <a:endParaRPr lang="el-GR" smtClean="0"/>
          </a:p>
          <a:p>
            <a:pPr algn="just">
              <a:lnSpc>
                <a:spcPct val="200000"/>
              </a:lnSpc>
            </a:pPr>
            <a:r>
              <a:rPr lang="el-GR"/>
              <a:t>Υπάρχει αρκετός χρόνος ώστε να εμφανιστεί ο «σωτήρας» της ομάδας, το ηγετικό εκείνο πρόσωπο το οποίο θα προσπαθεί να συντονίσει την προσπάθεια εξεύρεσης λύσης και θα προτείνει αυτή που θεωρεί ότι εί-ναι ιδανική με βάση τις </a:t>
            </a:r>
            <a:r>
              <a:rPr lang="el-GR"/>
              <a:t>απόψεις </a:t>
            </a:r>
            <a:r>
              <a:rPr lang="el-GR" smtClean="0"/>
              <a:t>του.</a:t>
            </a:r>
          </a:p>
          <a:p>
            <a:pPr algn="just"/>
            <a:endParaRPr lang="el-GR"/>
          </a:p>
          <a:p>
            <a:pPr marL="0" indent="0">
              <a:buNone/>
            </a:pPr>
            <a:endParaRPr lang="el-GR"/>
          </a:p>
          <a:p>
            <a:endParaRPr lang="el-GR"/>
          </a:p>
        </p:txBody>
      </p:sp>
    </p:spTree>
    <p:extLst>
      <p:ext uri="{BB962C8B-B14F-4D97-AF65-F5344CB8AC3E}">
        <p14:creationId xmlns:p14="http://schemas.microsoft.com/office/powerpoint/2010/main" val="1352124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2800"/>
              <a:t>Οι Αρχές Κοινής Λογικής και Εμψύχωσης στην εκπαίδευση σε ομάδες και ο ρόλος </a:t>
            </a:r>
            <a:r>
              <a:rPr lang="el-GR" sz="2800"/>
              <a:t>του </a:t>
            </a:r>
            <a:r>
              <a:rPr lang="el-GR" sz="2800" smtClean="0"/>
              <a:t>Εκπαιδευτή </a:t>
            </a:r>
            <a:endParaRPr lang="el-GR" sz="2800"/>
          </a:p>
        </p:txBody>
      </p:sp>
      <p:sp>
        <p:nvSpPr>
          <p:cNvPr id="3" name="Θέση περιεχομένου 2"/>
          <p:cNvSpPr>
            <a:spLocks noGrp="1"/>
          </p:cNvSpPr>
          <p:nvPr>
            <p:ph idx="1"/>
          </p:nvPr>
        </p:nvSpPr>
        <p:spPr>
          <a:xfrm>
            <a:off x="1001486" y="1384663"/>
            <a:ext cx="9048367" cy="5338353"/>
          </a:xfrm>
        </p:spPr>
        <p:txBody>
          <a:bodyPr>
            <a:normAutofit fontScale="62500" lnSpcReduction="20000"/>
          </a:bodyPr>
          <a:lstStyle/>
          <a:p>
            <a:pPr algn="just"/>
            <a:r>
              <a:rPr lang="el-GR" sz="2300"/>
              <a:t>Στο τρίτο στάδιο όπου οι ομάδες βρίσκονται ολοκληρώνουν την συνεδρίαση και βρίσκονται μαζί </a:t>
            </a:r>
            <a:r>
              <a:rPr lang="el-GR" sz="2300"/>
              <a:t>στον </a:t>
            </a:r>
            <a:r>
              <a:rPr lang="el-GR" sz="2300" smtClean="0"/>
              <a:t>ίδιο </a:t>
            </a:r>
            <a:r>
              <a:rPr lang="el-GR" sz="2300"/>
              <a:t>χώρο ουσιαστικά συνθέτουν μια νέα ομάδα προκειμένου να παρουσιαστούν οι προτεινόμενες λύσεις</a:t>
            </a:r>
            <a:r>
              <a:rPr lang="el-GR" sz="2300"/>
              <a:t>. </a:t>
            </a:r>
            <a:endParaRPr lang="el-GR" sz="2300" smtClean="0"/>
          </a:p>
          <a:p>
            <a:pPr algn="just"/>
            <a:r>
              <a:rPr lang="el-GR" sz="2300" smtClean="0"/>
              <a:t>Η </a:t>
            </a:r>
            <a:r>
              <a:rPr lang="el-GR" sz="2300"/>
              <a:t>παρουσίαση των προτεινόμενων λύσεων θα οδηγήσει στην σύνθεση της τελικής λύσης που θα εφαρμοστεί και θα οδηγήσει στην λύση του </a:t>
            </a:r>
            <a:r>
              <a:rPr lang="el-GR" sz="2300"/>
              <a:t>προβλήματος</a:t>
            </a:r>
            <a:r>
              <a:rPr lang="el-GR" sz="2300" smtClean="0"/>
              <a:t>.</a:t>
            </a:r>
          </a:p>
          <a:p>
            <a:pPr algn="just"/>
            <a:r>
              <a:rPr lang="el-GR" sz="2300" smtClean="0"/>
              <a:t> </a:t>
            </a:r>
            <a:r>
              <a:rPr lang="el-GR" sz="2300"/>
              <a:t>Η βασική αρχή της κοινής λογικής η οποία εφαρμόζεται </a:t>
            </a:r>
            <a:r>
              <a:rPr lang="el-GR" sz="2300"/>
              <a:t>σε </a:t>
            </a:r>
            <a:r>
              <a:rPr lang="el-GR" sz="2300" smtClean="0"/>
              <a:t>αυτό </a:t>
            </a:r>
            <a:r>
              <a:rPr lang="el-GR" sz="2300"/>
              <a:t>το στάδιο είναι ότι η αντίσταση στις αλλαγές είναι φυσιολογική και για να πειστούν οι συμμετέχοντες να αλλάξουν την λύση που προτείνουν θα πρέπει να εφαρμοστεί για κάθε πιθανή λύση η παρουσίαση των τριών παιδαγωγικών σταδίων διεύρυνση – επίδειξη και εφαρμογή ώστε να καθησυχαστούν όλοι και </a:t>
            </a:r>
            <a:r>
              <a:rPr lang="el-GR" sz="2300"/>
              <a:t>να </a:t>
            </a:r>
            <a:r>
              <a:rPr lang="el-GR" sz="2300" smtClean="0"/>
              <a:t>μειωθούν </a:t>
            </a:r>
            <a:r>
              <a:rPr lang="el-GR" sz="2300"/>
              <a:t>σταδιακά οι αντιστάσεις τους απέναντι σε λύσεις που δεν θεωρούν </a:t>
            </a:r>
            <a:r>
              <a:rPr lang="el-GR" sz="2300"/>
              <a:t>ελκυστικές</a:t>
            </a:r>
            <a:r>
              <a:rPr lang="el-GR" sz="2300" smtClean="0"/>
              <a:t>.</a:t>
            </a:r>
          </a:p>
          <a:p>
            <a:pPr algn="just"/>
            <a:r>
              <a:rPr lang="el-GR" sz="2300" smtClean="0"/>
              <a:t>Στα </a:t>
            </a:r>
            <a:r>
              <a:rPr lang="el-GR" sz="2300"/>
              <a:t>πλαίσια της ανοιχτής αντίληψης για τη μάθηση ο εκπαιδευόμενος νοιώθει ότι έχει </a:t>
            </a:r>
            <a:r>
              <a:rPr lang="el-GR" sz="2300"/>
              <a:t>περισσότερη </a:t>
            </a:r>
            <a:r>
              <a:rPr lang="el-GR" sz="2300" smtClean="0"/>
              <a:t>ευθύνη </a:t>
            </a:r>
            <a:r>
              <a:rPr lang="el-GR" sz="2300"/>
              <a:t>για την μαθησιακή διαδικασία ενώ παίρνει και σημαντικές αποφάσεις για το τι ακριβώς θα μάθει και πως θα το μάθει. Προσπαθεί με κάθε τρόπο να εντοπίσει και να αντλήσει το νόημα κατά την διεργασία </a:t>
            </a:r>
            <a:r>
              <a:rPr lang="el-GR" sz="2300"/>
              <a:t>της </a:t>
            </a:r>
            <a:r>
              <a:rPr lang="el-GR" sz="2300" smtClean="0"/>
              <a:t>μάθησης</a:t>
            </a:r>
            <a:r>
              <a:rPr lang="el-GR" sz="2300"/>
              <a:t>. </a:t>
            </a:r>
            <a:endParaRPr lang="el-GR" sz="2300" smtClean="0"/>
          </a:p>
          <a:p>
            <a:pPr algn="just"/>
            <a:r>
              <a:rPr lang="el-GR" sz="2300" smtClean="0"/>
              <a:t>Για </a:t>
            </a:r>
            <a:r>
              <a:rPr lang="el-GR" sz="2300"/>
              <a:t>να επιτευχθεί αυτή η οπτική ο εκπαιδευτής δεν θα πρέπει απλά να διδάσκει καλά, να γνωρίζει το επι-στημονικό αντικείμενο και να είναι καλός εισηγητής αλλά να είναι «εμψυχωτής</a:t>
            </a:r>
            <a:r>
              <a:rPr lang="el-GR" sz="2300"/>
              <a:t>». </a:t>
            </a:r>
            <a:endParaRPr lang="el-GR" sz="2300"/>
          </a:p>
          <a:p>
            <a:pPr algn="just"/>
            <a:r>
              <a:rPr lang="el-GR" sz="2300" smtClean="0"/>
              <a:t>Πιο συγκεκριμένα </a:t>
            </a:r>
            <a:r>
              <a:rPr lang="el-GR" sz="2300"/>
              <a:t>θα πρέπει να γνωρίζει τις ιδιαιτερότητες της δυναμικής των ομάδων και να εφαρμόζει τεχνικές για την διαχείριση των φαινομένων που παρουσιάζονται εντός τους κατά την διάρκεια των ασκήσεων και των μαθημάτων</a:t>
            </a:r>
            <a:r>
              <a:rPr lang="el-GR" sz="2300"/>
              <a:t>. </a:t>
            </a:r>
            <a:endParaRPr lang="el-GR" sz="2300" smtClean="0"/>
          </a:p>
          <a:p>
            <a:pPr algn="just"/>
            <a:r>
              <a:rPr lang="el-GR" sz="2300" smtClean="0"/>
              <a:t>Ο </a:t>
            </a:r>
            <a:r>
              <a:rPr lang="el-GR" sz="2300"/>
              <a:t>«εμψυχωτής», θα πρέπει να γνωρίζει τις αρχές συντονισμού μιας ομάδας, να αναγνωρίζει τους διάφορους ρόλους και τις λειτουργίες που επιτελούν  και τέλος να χρησιμοποιεί ικανοποιητικά τις </a:t>
            </a:r>
            <a:r>
              <a:rPr lang="el-GR" sz="2300"/>
              <a:t>τεχνικές </a:t>
            </a:r>
            <a:r>
              <a:rPr lang="el-GR" sz="2300" smtClean="0"/>
              <a:t>διαχείρισης </a:t>
            </a:r>
            <a:r>
              <a:rPr lang="el-GR" sz="2300"/>
              <a:t>των σχέσεων. </a:t>
            </a:r>
          </a:p>
          <a:p>
            <a:endParaRPr lang="el-GR"/>
          </a:p>
        </p:txBody>
      </p:sp>
    </p:spTree>
    <p:extLst>
      <p:ext uri="{BB962C8B-B14F-4D97-AF65-F5344CB8AC3E}">
        <p14:creationId xmlns:p14="http://schemas.microsoft.com/office/powerpoint/2010/main" val="3548904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Παράδειγμα : ΟΠΕΚ </a:t>
            </a:r>
            <a:endParaRPr lang="el-GR"/>
          </a:p>
        </p:txBody>
      </p:sp>
      <p:sp>
        <p:nvSpPr>
          <p:cNvPr id="3" name="Θέση περιεχομένου 2"/>
          <p:cNvSpPr>
            <a:spLocks noGrp="1"/>
          </p:cNvSpPr>
          <p:nvPr>
            <p:ph idx="1"/>
          </p:nvPr>
        </p:nvSpPr>
        <p:spPr/>
        <p:txBody>
          <a:bodyPr/>
          <a:lstStyle/>
          <a:p>
            <a:r>
              <a:rPr lang="el-GR" smtClean="0"/>
              <a:t>Ο ΟΠΕΚ είναι ένα καρτέλ που πρέπει να ισορροπήσει ανάμεσα σε πιθανή αύξηση εσόδων και αντίστοιχ αάυξηση τιμών στο αργό πετρέλαιο </a:t>
            </a:r>
          </a:p>
          <a:p>
            <a:r>
              <a:rPr lang="el-GR" spc="-10">
                <a:latin typeface="Arial"/>
                <a:cs typeface="Arial"/>
              </a:rPr>
              <a:t>Χώρες </a:t>
            </a:r>
            <a:r>
              <a:rPr lang="el-GR" spc="-5">
                <a:latin typeface="Arial"/>
                <a:cs typeface="Arial"/>
              </a:rPr>
              <a:t>ΟPEC </a:t>
            </a:r>
            <a:r>
              <a:rPr lang="el-GR" spc="-10">
                <a:latin typeface="Arial"/>
                <a:cs typeface="Arial"/>
              </a:rPr>
              <a:t>(Organization </a:t>
            </a:r>
            <a:r>
              <a:rPr lang="el-GR" spc="-5">
                <a:latin typeface="Arial"/>
                <a:cs typeface="Arial"/>
              </a:rPr>
              <a:t>of Petroleum Exporting </a:t>
            </a:r>
            <a:r>
              <a:rPr lang="el-GR" spc="-45">
                <a:latin typeface="Arial"/>
                <a:cs typeface="Arial"/>
              </a:rPr>
              <a:t>Countries, </a:t>
            </a:r>
            <a:r>
              <a:rPr lang="el-GR" spc="-10">
                <a:latin typeface="Arial"/>
                <a:cs typeface="Arial"/>
              </a:rPr>
              <a:t>11  χώρες </a:t>
            </a:r>
            <a:r>
              <a:rPr lang="el-GR" spc="-5">
                <a:latin typeface="Arial"/>
                <a:cs typeface="Arial"/>
              </a:rPr>
              <a:t>μέλη): </a:t>
            </a:r>
            <a:r>
              <a:rPr lang="el-GR" spc="-10">
                <a:latin typeface="Arial"/>
                <a:cs typeface="Arial"/>
              </a:rPr>
              <a:t>Καρτέλ </a:t>
            </a:r>
            <a:r>
              <a:rPr lang="el-GR" spc="-5">
                <a:latin typeface="Arial"/>
                <a:cs typeface="Arial"/>
              </a:rPr>
              <a:t>πετρελαίου. </a:t>
            </a:r>
            <a:r>
              <a:rPr lang="el-GR" spc="-10">
                <a:latin typeface="Arial"/>
                <a:cs typeface="Arial"/>
              </a:rPr>
              <a:t>Κατέχουν </a:t>
            </a:r>
            <a:r>
              <a:rPr lang="el-GR" spc="-5">
                <a:latin typeface="Arial"/>
                <a:cs typeface="Arial"/>
              </a:rPr>
              <a:t>το 75% των </a:t>
            </a:r>
            <a:r>
              <a:rPr lang="el-GR" spc="-10">
                <a:latin typeface="Arial"/>
                <a:cs typeface="Arial"/>
              </a:rPr>
              <a:t>παγκόσμιων  </a:t>
            </a:r>
            <a:r>
              <a:rPr lang="el-GR" spc="-5">
                <a:latin typeface="Arial"/>
                <a:cs typeface="Arial"/>
              </a:rPr>
              <a:t>αποθεμάτων </a:t>
            </a:r>
            <a:r>
              <a:rPr lang="el-GR" spc="-10">
                <a:latin typeface="Arial"/>
                <a:cs typeface="Arial"/>
              </a:rPr>
              <a:t>πετρελαίου </a:t>
            </a:r>
            <a:r>
              <a:rPr lang="el-GR" spc="-5">
                <a:latin typeface="Arial"/>
                <a:cs typeface="Arial"/>
              </a:rPr>
              <a:t>και </a:t>
            </a:r>
            <a:r>
              <a:rPr lang="el-GR" spc="-10">
                <a:latin typeface="Arial"/>
                <a:cs typeface="Arial"/>
              </a:rPr>
              <a:t>παράγουν </a:t>
            </a:r>
            <a:r>
              <a:rPr lang="el-GR" spc="-5">
                <a:latin typeface="Arial"/>
                <a:cs typeface="Arial"/>
              </a:rPr>
              <a:t>το 40% της </a:t>
            </a:r>
            <a:r>
              <a:rPr lang="el-GR" spc="-10">
                <a:latin typeface="Arial"/>
                <a:cs typeface="Arial"/>
              </a:rPr>
              <a:t>παγκόσμιας  </a:t>
            </a:r>
            <a:r>
              <a:rPr lang="el-GR" spc="-5">
                <a:latin typeface="Arial"/>
                <a:cs typeface="Arial"/>
              </a:rPr>
              <a:t>παραγωγής. Δρουν ως Δημιουργία μονοπωλιακής</a:t>
            </a:r>
            <a:r>
              <a:rPr lang="el-GR" spc="10">
                <a:latin typeface="Arial"/>
                <a:cs typeface="Arial"/>
              </a:rPr>
              <a:t> </a:t>
            </a:r>
            <a:r>
              <a:rPr lang="el-GR">
                <a:latin typeface="Arial"/>
                <a:cs typeface="Arial"/>
              </a:rPr>
              <a:t>δύναμης.</a:t>
            </a:r>
          </a:p>
          <a:p>
            <a:endParaRPr lang="el-GR"/>
          </a:p>
        </p:txBody>
      </p:sp>
    </p:spTree>
    <p:extLst>
      <p:ext uri="{BB962C8B-B14F-4D97-AF65-F5344CB8AC3E}">
        <p14:creationId xmlns:p14="http://schemas.microsoft.com/office/powerpoint/2010/main" val="561195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Παράδειγμα : ΟΠΕΚ </a:t>
            </a:r>
            <a:endParaRPr lang="el-GR"/>
          </a:p>
        </p:txBody>
      </p:sp>
      <p:sp>
        <p:nvSpPr>
          <p:cNvPr id="3" name="Θέση περιεχομένου 2"/>
          <p:cNvSpPr>
            <a:spLocks noGrp="1"/>
          </p:cNvSpPr>
          <p:nvPr>
            <p:ph idx="1"/>
          </p:nvPr>
        </p:nvSpPr>
        <p:spPr/>
        <p:txBody>
          <a:bodyPr/>
          <a:lstStyle/>
          <a:p>
            <a:pPr marL="0" indent="0">
              <a:buNone/>
            </a:pPr>
            <a:r>
              <a:rPr lang="el-GR" smtClean="0"/>
              <a:t>Γιατί Καρτέλ ; </a:t>
            </a:r>
          </a:p>
          <a:p>
            <a:r>
              <a:rPr lang="el-GR" smtClean="0"/>
              <a:t>Η </a:t>
            </a:r>
            <a:r>
              <a:rPr lang="el-GR"/>
              <a:t>μακροχρόνια και η βραχυχρόνια ελαστικότητα ζήτησης  πετρελαίου ως προς </a:t>
            </a:r>
            <a:r>
              <a:rPr lang="el-GR"/>
              <a:t>την </a:t>
            </a:r>
            <a:r>
              <a:rPr lang="el-GR" smtClean="0"/>
              <a:t>τιμή </a:t>
            </a:r>
            <a:endParaRPr lang="el-GR"/>
          </a:p>
          <a:p>
            <a:r>
              <a:rPr lang="el-GR"/>
              <a:t>Η εισοδηματική ελαστικότητα ζήτησης πετρελαίου.</a:t>
            </a:r>
          </a:p>
          <a:p>
            <a:r>
              <a:rPr lang="el-GR"/>
              <a:t>Η ευαισθησία της προσφοράς πετρελαίου από χώρες μη-  μέλη </a:t>
            </a:r>
            <a:r>
              <a:rPr lang="el-GR"/>
              <a:t>του </a:t>
            </a:r>
            <a:r>
              <a:rPr lang="el-GR" smtClean="0"/>
              <a:t>OPEC </a:t>
            </a:r>
            <a:endParaRPr lang="el-GR"/>
          </a:p>
          <a:p>
            <a:r>
              <a:rPr lang="el-GR"/>
              <a:t>Η συμβατότητα των συμφερόντων των </a:t>
            </a:r>
            <a:r>
              <a:rPr lang="el-GR"/>
              <a:t>χωρών-μελών </a:t>
            </a:r>
            <a:r>
              <a:rPr lang="el-GR" smtClean="0"/>
              <a:t>του OPEC</a:t>
            </a:r>
            <a:endParaRPr lang="el-GR"/>
          </a:p>
          <a:p>
            <a:endParaRPr lang="el-GR"/>
          </a:p>
        </p:txBody>
      </p:sp>
    </p:spTree>
    <p:extLst>
      <p:ext uri="{BB962C8B-B14F-4D97-AF65-F5344CB8AC3E}">
        <p14:creationId xmlns:p14="http://schemas.microsoft.com/office/powerpoint/2010/main" val="1134421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a:t>Εισαγωγή </a:t>
            </a:r>
          </a:p>
        </p:txBody>
      </p:sp>
      <p:sp>
        <p:nvSpPr>
          <p:cNvPr id="3" name="Θέση περιεχομένου 2"/>
          <p:cNvSpPr>
            <a:spLocks noGrp="1"/>
          </p:cNvSpPr>
          <p:nvPr>
            <p:ph idx="1"/>
          </p:nvPr>
        </p:nvSpPr>
        <p:spPr/>
        <p:txBody>
          <a:bodyPr>
            <a:normAutofit fontScale="92500" lnSpcReduction="10000"/>
          </a:bodyPr>
          <a:lstStyle/>
          <a:p>
            <a:pPr algn="just"/>
            <a:r>
              <a:rPr lang="el-GR"/>
              <a:t>Πρόκειται για την εκπαιδευτική τεχνική όπου οι διδασκόμενοι κατανεμημένοι σε ομάδες </a:t>
            </a:r>
            <a:r>
              <a:rPr lang="el-GR"/>
              <a:t>εργασίας </a:t>
            </a:r>
            <a:r>
              <a:rPr lang="el-GR" smtClean="0"/>
              <a:t>ανταλλάσσουν </a:t>
            </a:r>
            <a:r>
              <a:rPr lang="el-GR"/>
              <a:t>εμπειρίες, εκπονούν ασκήσεις με σκοπό την πληρέστερη επεξεργασία της διδακτέας ύλης</a:t>
            </a:r>
            <a:r>
              <a:rPr lang="el-GR"/>
              <a:t>. </a:t>
            </a:r>
            <a:endParaRPr lang="en-US" smtClean="0"/>
          </a:p>
          <a:p>
            <a:pPr algn="just"/>
            <a:r>
              <a:rPr lang="el-GR"/>
              <a:t>Η βασική προτεραιότητα αυτής της μεθόδου δεν είναι η κάλυψη της ύλης αλλά η ποιότητα της συνεργασίας, το κλίμα στην ομάδα και τα αποτελέσματα – συμπεράσματα που </a:t>
            </a:r>
            <a:r>
              <a:rPr lang="el-GR"/>
              <a:t>προκύπτουν</a:t>
            </a:r>
            <a:r>
              <a:rPr lang="el-GR" smtClean="0"/>
              <a:t>.</a:t>
            </a:r>
            <a:endParaRPr lang="en-US" smtClean="0"/>
          </a:p>
          <a:p>
            <a:pPr algn="just"/>
            <a:r>
              <a:rPr lang="el-GR"/>
              <a:t>Η εργασία σε ομάδες αποτελεί την κατεξοχήν εκπαιδευτική τεχνική που είναι δυνατόν να εφαρμόζεται σε όλα τα επίπεδα εκπαίδευσης και σε όλες </a:t>
            </a:r>
            <a:r>
              <a:rPr lang="el-GR"/>
              <a:t>τις </a:t>
            </a:r>
            <a:r>
              <a:rPr lang="el-GR" smtClean="0"/>
              <a:t>ηλικίες</a:t>
            </a:r>
            <a:r>
              <a:rPr lang="en-US" smtClean="0"/>
              <a:t>.</a:t>
            </a:r>
          </a:p>
          <a:p>
            <a:pPr algn="just"/>
            <a:r>
              <a:rPr lang="el-GR"/>
              <a:t>Μέσα στις ομάδες οι εκπαιδευόμενοι συσκέπτονται, εκπονούν ασκήσεις, εκτελούν πειράματα, επιλύουν προβλήματα, γράφουν, διαβάζουν </a:t>
            </a:r>
            <a:r>
              <a:rPr lang="el-GR"/>
              <a:t>αντλούν </a:t>
            </a:r>
            <a:r>
              <a:rPr lang="el-GR" smtClean="0"/>
              <a:t>συμπεράσματα</a:t>
            </a:r>
            <a:r>
              <a:rPr lang="el-GR"/>
              <a:t>. Η εργασία σε ομάδες συμβάλλει στην ολοκλήρωση κάθε μαθησιακής διεργασίας. </a:t>
            </a:r>
          </a:p>
        </p:txBody>
      </p:sp>
    </p:spTree>
    <p:extLst>
      <p:ext uri="{BB962C8B-B14F-4D97-AF65-F5344CB8AC3E}">
        <p14:creationId xmlns:p14="http://schemas.microsoft.com/office/powerpoint/2010/main" val="285562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a:t>Εισαγωγή </a:t>
            </a:r>
          </a:p>
        </p:txBody>
      </p:sp>
      <p:sp>
        <p:nvSpPr>
          <p:cNvPr id="3" name="Θέση περιεχομένου 2"/>
          <p:cNvSpPr>
            <a:spLocks noGrp="1"/>
          </p:cNvSpPr>
          <p:nvPr>
            <p:ph idx="1"/>
          </p:nvPr>
        </p:nvSpPr>
        <p:spPr/>
        <p:txBody>
          <a:bodyPr>
            <a:normAutofit/>
          </a:bodyPr>
          <a:lstStyle/>
          <a:p>
            <a:pPr algn="just"/>
            <a:r>
              <a:rPr lang="el-GR"/>
              <a:t>Στα πλεονεκτήματα των ομάδων ως τεχνική αναφέρεται η εξασφάλιση της ενεργούς συμμετοχής των εκπαιδευομένων και η ανάπτυξη της επικοινωνίας μεταξύ τους</a:t>
            </a:r>
            <a:r>
              <a:rPr lang="el-GR"/>
              <a:t>. </a:t>
            </a:r>
            <a:endParaRPr lang="en-US" smtClean="0"/>
          </a:p>
          <a:p>
            <a:pPr algn="just"/>
            <a:r>
              <a:rPr lang="el-GR" smtClean="0"/>
              <a:t>Η </a:t>
            </a:r>
            <a:r>
              <a:rPr lang="el-GR"/>
              <a:t>ομαδική εργασία απαλλάσσει </a:t>
            </a:r>
            <a:r>
              <a:rPr lang="el-GR"/>
              <a:t>τους </a:t>
            </a:r>
            <a:r>
              <a:rPr lang="el-GR" smtClean="0"/>
              <a:t>συμμετέχοντες </a:t>
            </a:r>
            <a:r>
              <a:rPr lang="el-GR"/>
              <a:t>από τον φόβο της αποτυχίας, γιατί πλέον η δουλειά είναι </a:t>
            </a:r>
            <a:r>
              <a:rPr lang="el-GR"/>
              <a:t>ομαδική</a:t>
            </a:r>
            <a:r>
              <a:rPr lang="el-GR" smtClean="0"/>
              <a:t>.</a:t>
            </a:r>
            <a:endParaRPr lang="en-US" smtClean="0"/>
          </a:p>
          <a:p>
            <a:pPr algn="just"/>
            <a:r>
              <a:rPr lang="el-GR" smtClean="0"/>
              <a:t> </a:t>
            </a:r>
            <a:r>
              <a:rPr lang="el-GR"/>
              <a:t>Το ανταγωνιστικό πνεύμα δίνει την θέση του στην αλληλοβοήθεια.</a:t>
            </a:r>
          </a:p>
        </p:txBody>
      </p:sp>
    </p:spTree>
    <p:extLst>
      <p:ext uri="{BB962C8B-B14F-4D97-AF65-F5344CB8AC3E}">
        <p14:creationId xmlns:p14="http://schemas.microsoft.com/office/powerpoint/2010/main" val="793133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a:t>Εισαγωγή </a:t>
            </a:r>
          </a:p>
        </p:txBody>
      </p:sp>
      <p:sp>
        <p:nvSpPr>
          <p:cNvPr id="3" name="Θέση περιεχομένου 2"/>
          <p:cNvSpPr>
            <a:spLocks noGrp="1"/>
          </p:cNvSpPr>
          <p:nvPr>
            <p:ph idx="1"/>
          </p:nvPr>
        </p:nvSpPr>
        <p:spPr/>
        <p:txBody>
          <a:bodyPr>
            <a:normAutofit fontScale="85000" lnSpcReduction="10000"/>
          </a:bodyPr>
          <a:lstStyle/>
          <a:p>
            <a:pPr algn="just">
              <a:lnSpc>
                <a:spcPct val="200000"/>
              </a:lnSpc>
            </a:pPr>
            <a:r>
              <a:rPr lang="el-GR"/>
              <a:t>Μειονεκτήματα στην τεχνική των ομάδων προκύπτουν από την μη τήρηση των προδιαγραφών </a:t>
            </a:r>
            <a:r>
              <a:rPr lang="el-GR"/>
              <a:t>της </a:t>
            </a:r>
            <a:r>
              <a:rPr lang="el-GR" smtClean="0"/>
              <a:t>τεχνικής</a:t>
            </a:r>
            <a:r>
              <a:rPr lang="en-US" smtClean="0"/>
              <a:t>. </a:t>
            </a:r>
          </a:p>
          <a:p>
            <a:pPr algn="just">
              <a:lnSpc>
                <a:spcPct val="200000"/>
              </a:lnSpc>
            </a:pPr>
            <a:r>
              <a:rPr lang="el-GR" smtClean="0"/>
              <a:t>ορισμένα </a:t>
            </a:r>
            <a:r>
              <a:rPr lang="el-GR"/>
              <a:t>ελαττώματα που μπορεί να παρουσιάσει ο εκπαιδευτής απόρροια είτε του χαρακτήρα του είτε της έλλειψης εμπειρίας</a:t>
            </a:r>
            <a:r>
              <a:rPr lang="el-GR"/>
              <a:t>. </a:t>
            </a:r>
            <a:endParaRPr lang="en-US" smtClean="0"/>
          </a:p>
          <a:p>
            <a:pPr algn="just">
              <a:lnSpc>
                <a:spcPct val="200000"/>
              </a:lnSpc>
            </a:pPr>
            <a:r>
              <a:rPr lang="el-GR" smtClean="0"/>
              <a:t>Πιο </a:t>
            </a:r>
            <a:r>
              <a:rPr lang="el-GR"/>
              <a:t>συγκεκριμένα </a:t>
            </a:r>
            <a:r>
              <a:rPr lang="el-GR"/>
              <a:t>ο </a:t>
            </a:r>
            <a:r>
              <a:rPr lang="el-GR" smtClean="0"/>
              <a:t>εκπαιδευτής </a:t>
            </a:r>
            <a:r>
              <a:rPr lang="el-GR"/>
              <a:t>θα πρέπει να αποφύγει την βιασύνη και την ανυπομονησία, να μην είναι συγκεντρωτικός με τάση </a:t>
            </a:r>
            <a:r>
              <a:rPr lang="el-GR"/>
              <a:t>να </a:t>
            </a:r>
            <a:r>
              <a:rPr lang="el-GR" smtClean="0"/>
              <a:t>ελέγχει </a:t>
            </a:r>
            <a:r>
              <a:rPr lang="el-GR"/>
              <a:t>τα πάντα και σαφέστατα θα πρέπει να εμπιστεύεται τους εκπαιδευόμενους του. </a:t>
            </a:r>
          </a:p>
        </p:txBody>
      </p:sp>
    </p:spTree>
    <p:extLst>
      <p:ext uri="{BB962C8B-B14F-4D97-AF65-F5344CB8AC3E}">
        <p14:creationId xmlns:p14="http://schemas.microsoft.com/office/powerpoint/2010/main" val="3666816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a:t>Σύνθεση και αριθμός ομάδων</a:t>
            </a:r>
          </a:p>
        </p:txBody>
      </p:sp>
      <p:sp>
        <p:nvSpPr>
          <p:cNvPr id="3" name="Θέση περιεχομένου 2"/>
          <p:cNvSpPr>
            <a:spLocks noGrp="1"/>
          </p:cNvSpPr>
          <p:nvPr>
            <p:ph idx="1"/>
          </p:nvPr>
        </p:nvSpPr>
        <p:spPr>
          <a:xfrm>
            <a:off x="1036320" y="1323704"/>
            <a:ext cx="9013533" cy="4924696"/>
          </a:xfrm>
        </p:spPr>
        <p:txBody>
          <a:bodyPr>
            <a:normAutofit fontScale="92500" lnSpcReduction="20000"/>
          </a:bodyPr>
          <a:lstStyle/>
          <a:p>
            <a:pPr algn="just"/>
            <a:r>
              <a:rPr lang="el-GR"/>
              <a:t>Η τεχνική των ομάδων μπορεί να εφαρμοστεί σε τάξεις ή τμήματα τα οποία δεν ξεπερνούν τα τριάντα άτομα</a:t>
            </a:r>
            <a:r>
              <a:rPr lang="el-GR"/>
              <a:t>. </a:t>
            </a:r>
            <a:endParaRPr lang="en-US" smtClean="0"/>
          </a:p>
          <a:p>
            <a:pPr algn="just"/>
            <a:r>
              <a:rPr lang="el-GR" smtClean="0"/>
              <a:t>Οι </a:t>
            </a:r>
            <a:r>
              <a:rPr lang="el-GR"/>
              <a:t>ομάδες  δεν μπορεί να είναι παραπάνω από έξι</a:t>
            </a:r>
            <a:r>
              <a:rPr lang="el-GR"/>
              <a:t>. </a:t>
            </a:r>
            <a:endParaRPr lang="en-US" smtClean="0"/>
          </a:p>
          <a:p>
            <a:pPr algn="just"/>
            <a:r>
              <a:rPr lang="el-GR" smtClean="0"/>
              <a:t>Εάν </a:t>
            </a:r>
            <a:r>
              <a:rPr lang="el-GR"/>
              <a:t>ξεπεράσουν αυτό τον αριθμό η φασαρία που θα δημιουργείται και έλλειψη χρόνου δεν θα βοηθήσει στο να προωθείται η διεργασία θέση – αντίθεση – σύνθεση.</a:t>
            </a:r>
          </a:p>
          <a:p>
            <a:pPr algn="just"/>
            <a:r>
              <a:rPr lang="el-GR"/>
              <a:t>Κατά συνέπεια ο ιδανικός αριθμός μελών σε κάθε ομάδα είναι τα πέντε άτομα</a:t>
            </a:r>
            <a:r>
              <a:rPr lang="el-GR"/>
              <a:t>. </a:t>
            </a:r>
            <a:endParaRPr lang="en-US" smtClean="0"/>
          </a:p>
          <a:p>
            <a:pPr algn="just"/>
            <a:r>
              <a:rPr lang="el-GR" smtClean="0"/>
              <a:t>Σε </a:t>
            </a:r>
            <a:r>
              <a:rPr lang="el-GR"/>
              <a:t>ομάδα με τρία μέλη η ανταλλαγή απόψεων κινδυνεύει να εξαντληθεί σύντομα. Σε ομάδα των τεσσάρων ελλοχεύει ο κίνδυνος του αδιεξόδου. (Δύο εναντίον </a:t>
            </a:r>
            <a:r>
              <a:rPr lang="el-GR"/>
              <a:t>δύο</a:t>
            </a:r>
            <a:r>
              <a:rPr lang="el-GR" smtClean="0"/>
              <a:t>).</a:t>
            </a:r>
            <a:endParaRPr lang="en-US" smtClean="0"/>
          </a:p>
          <a:p>
            <a:pPr algn="just"/>
            <a:r>
              <a:rPr lang="el-GR" smtClean="0"/>
              <a:t> </a:t>
            </a:r>
            <a:r>
              <a:rPr lang="el-GR"/>
              <a:t>Σε ομάδες με περισσότερα από πέντε μέλη δύσκολα </a:t>
            </a:r>
            <a:r>
              <a:rPr lang="el-GR"/>
              <a:t>συντελείται </a:t>
            </a:r>
            <a:r>
              <a:rPr lang="el-GR" smtClean="0"/>
              <a:t>ολοκληρωμένη </a:t>
            </a:r>
            <a:r>
              <a:rPr lang="el-GR"/>
              <a:t>ανταλλαγή, λόγω πολλαπλών παρεμβάσεων σε συνδυασμό με την πίεση χρόνου.</a:t>
            </a:r>
          </a:p>
          <a:p>
            <a:pPr algn="just"/>
            <a:r>
              <a:rPr lang="el-GR"/>
              <a:t>Καλή πρακτική μπορεί να αποτελέσει η σύνθεση μικτών ομάδων από άτομα με διαφορετική ηλικία</a:t>
            </a:r>
            <a:r>
              <a:rPr lang="el-GR"/>
              <a:t>, </a:t>
            </a:r>
            <a:r>
              <a:rPr lang="el-GR" smtClean="0"/>
              <a:t>εμπειρία</a:t>
            </a:r>
            <a:r>
              <a:rPr lang="el-GR"/>
              <a:t>, γεωγραφική προέλευση και φύλο. </a:t>
            </a:r>
          </a:p>
          <a:p>
            <a:endParaRPr lang="el-GR"/>
          </a:p>
        </p:txBody>
      </p:sp>
    </p:spTree>
    <p:extLst>
      <p:ext uri="{BB962C8B-B14F-4D97-AF65-F5344CB8AC3E}">
        <p14:creationId xmlns:p14="http://schemas.microsoft.com/office/powerpoint/2010/main" val="2369762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a:t>Οδηγίες προς τις ομάδες</a:t>
            </a:r>
          </a:p>
        </p:txBody>
      </p:sp>
      <p:sp>
        <p:nvSpPr>
          <p:cNvPr id="3" name="Θέση περιεχομένου 2"/>
          <p:cNvSpPr>
            <a:spLocks noGrp="1"/>
          </p:cNvSpPr>
          <p:nvPr>
            <p:ph idx="1"/>
          </p:nvPr>
        </p:nvSpPr>
        <p:spPr>
          <a:xfrm>
            <a:off x="1105989" y="1402080"/>
            <a:ext cx="9056914" cy="5190309"/>
          </a:xfrm>
        </p:spPr>
        <p:txBody>
          <a:bodyPr>
            <a:normAutofit fontScale="92500" lnSpcReduction="10000"/>
          </a:bodyPr>
          <a:lstStyle/>
          <a:p>
            <a:pPr algn="just"/>
            <a:r>
              <a:rPr lang="el-GR"/>
              <a:t>Ο διδάσκων καθηγητής θα πρέπει να δίνει με σαφήνεια, ακρίβεια και αργό ρυθμό τις οδηγίες σχετικά με τον τρόπο με τον οποίο ζητά να εργαστούν οι ομάδες. Θα πρέπει να φροντίσει για τα εξής :</a:t>
            </a:r>
          </a:p>
          <a:p>
            <a:pPr algn="just"/>
            <a:r>
              <a:rPr lang="el-GR"/>
              <a:t>1.	Πρώτα να διαμορφωθούν οι ομάδες, να κατανεμηθούν στο χώρο και ΜΕΤΑ να δώσει οδηγίες. Έτσι οι συμμετέχοντες εφαρμόζουν πιο ενεργητικά τις οδηγίες, εφόσον γνωρίζουν που και με ποιους </a:t>
            </a:r>
            <a:r>
              <a:rPr lang="el-GR"/>
              <a:t>θα </a:t>
            </a:r>
            <a:r>
              <a:rPr lang="el-GR" smtClean="0"/>
              <a:t>συνεργαστούν</a:t>
            </a:r>
            <a:r>
              <a:rPr lang="el-GR"/>
              <a:t>.</a:t>
            </a:r>
          </a:p>
          <a:p>
            <a:pPr algn="just"/>
            <a:r>
              <a:rPr lang="el-GR"/>
              <a:t>2.	Θα πρέπει οι βασικοί στόχοι της ομαδικής εργασίας να είναι αποτυπωμένοι σε ένα κομμάτι χαρτί ή στον πίνακα.</a:t>
            </a:r>
          </a:p>
          <a:p>
            <a:pPr algn="just"/>
            <a:r>
              <a:rPr lang="el-GR"/>
              <a:t>3.	Είναι απαραίτητο να υπάρχει σαφές χρονικό όριο για την εργασία των ομάδων.</a:t>
            </a:r>
          </a:p>
          <a:p>
            <a:pPr algn="just"/>
            <a:r>
              <a:rPr lang="el-GR"/>
              <a:t>4.	Η παρότρυνση των μελών να καθίσουν όσο πιο άνετα μπορούν μέσα στο χώρο είναι απαραίτητη προκει-μένου να μπορέσουν να συνεργαστούν αποτελεσματικά.  </a:t>
            </a:r>
          </a:p>
          <a:p>
            <a:pPr algn="just"/>
            <a:r>
              <a:rPr lang="el-GR"/>
              <a:t>5.	Να ειδοποιήσει τις ομάδες ώστε να ορίσουν έγκαιρα εκπροσώπους που θα παρουσιάσουν το αποτέλεσμα της εργασίας στην ολομέλεια.</a:t>
            </a:r>
          </a:p>
          <a:p>
            <a:endParaRPr lang="el-GR"/>
          </a:p>
        </p:txBody>
      </p:sp>
    </p:spTree>
    <p:extLst>
      <p:ext uri="{BB962C8B-B14F-4D97-AF65-F5344CB8AC3E}">
        <p14:creationId xmlns:p14="http://schemas.microsoft.com/office/powerpoint/2010/main" val="2942217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3600"/>
              <a:t>Παρακολούθηση της ομάδας-Παρουσίαση – Σύνθεση</a:t>
            </a:r>
          </a:p>
        </p:txBody>
      </p:sp>
      <p:sp>
        <p:nvSpPr>
          <p:cNvPr id="3" name="Θέση περιεχομένου 2"/>
          <p:cNvSpPr>
            <a:spLocks noGrp="1"/>
          </p:cNvSpPr>
          <p:nvPr>
            <p:ph idx="1"/>
          </p:nvPr>
        </p:nvSpPr>
        <p:spPr>
          <a:xfrm>
            <a:off x="975360" y="1689464"/>
            <a:ext cx="9074493" cy="4558936"/>
          </a:xfrm>
        </p:spPr>
        <p:txBody>
          <a:bodyPr/>
          <a:lstStyle/>
          <a:p>
            <a:r>
              <a:rPr lang="el-GR"/>
              <a:t>Την ώρα που οι ομάδες εργάζονται ο καθηγητής είναι σε ετοιμότητα ώστε να συνεισφέρει στην καλή λειτουργία </a:t>
            </a:r>
            <a:r>
              <a:rPr lang="el-GR"/>
              <a:t>τους</a:t>
            </a:r>
            <a:r>
              <a:rPr lang="el-GR" smtClean="0"/>
              <a:t>.</a:t>
            </a:r>
            <a:endParaRPr lang="en-US" smtClean="0"/>
          </a:p>
          <a:p>
            <a:endParaRPr lang="en-US" smtClean="0"/>
          </a:p>
          <a:p>
            <a:r>
              <a:rPr lang="el-GR"/>
              <a:t>Πηγαίνει τακτικά από την μία στην άλλη για να δώσει διευκρινήσεις πρόσθετες πληροφορίες και βέβαια για να </a:t>
            </a:r>
            <a:r>
              <a:rPr lang="el-GR"/>
              <a:t>τις </a:t>
            </a:r>
            <a:r>
              <a:rPr lang="el-GR" smtClean="0"/>
              <a:t>εμψυχώσει</a:t>
            </a:r>
            <a:endParaRPr lang="en-US" smtClean="0"/>
          </a:p>
          <a:p>
            <a:endParaRPr lang="en-US"/>
          </a:p>
          <a:p>
            <a:r>
              <a:rPr lang="el-GR" smtClean="0"/>
              <a:t>Η </a:t>
            </a:r>
            <a:r>
              <a:rPr lang="el-GR"/>
              <a:t>τήρηση του χρόνου αποτελεί μέρος της άσκησης και η τήρηση του ευνοεί την δημιουργικότητα. </a:t>
            </a:r>
          </a:p>
        </p:txBody>
      </p:sp>
    </p:spTree>
    <p:extLst>
      <p:ext uri="{BB962C8B-B14F-4D97-AF65-F5344CB8AC3E}">
        <p14:creationId xmlns:p14="http://schemas.microsoft.com/office/powerpoint/2010/main" val="3271498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3600"/>
              <a:t>Παρακολούθηση της ομάδας-Παρουσίαση – Σύνθεση</a:t>
            </a:r>
          </a:p>
        </p:txBody>
      </p:sp>
      <p:sp>
        <p:nvSpPr>
          <p:cNvPr id="3" name="Θέση περιεχομένου 2"/>
          <p:cNvSpPr>
            <a:spLocks noGrp="1"/>
          </p:cNvSpPr>
          <p:nvPr>
            <p:ph idx="1"/>
          </p:nvPr>
        </p:nvSpPr>
        <p:spPr>
          <a:xfrm>
            <a:off x="975360" y="1689464"/>
            <a:ext cx="9074493" cy="4558936"/>
          </a:xfrm>
        </p:spPr>
        <p:txBody>
          <a:bodyPr>
            <a:normAutofit fontScale="92500" lnSpcReduction="20000"/>
          </a:bodyPr>
          <a:lstStyle/>
          <a:p>
            <a:r>
              <a:rPr lang="el-GR"/>
              <a:t>Τα μέλη της ομάδας έχουν την ανάγκη να παρουσιάσουν τις απόψεις τους στην ολομέλεια, </a:t>
            </a:r>
            <a:r>
              <a:rPr lang="el-GR"/>
              <a:t>να </a:t>
            </a:r>
            <a:r>
              <a:rPr lang="el-GR" smtClean="0"/>
              <a:t>ακούσουν </a:t>
            </a:r>
            <a:r>
              <a:rPr lang="el-GR"/>
              <a:t>τους άλλους και να εμπλουτίσουν τις γνώσεις τους μέσα από τον αλληλοσχολιασμό</a:t>
            </a:r>
            <a:r>
              <a:rPr lang="el-GR"/>
              <a:t>. </a:t>
            </a:r>
            <a:endParaRPr lang="en-US" smtClean="0"/>
          </a:p>
          <a:p>
            <a:pPr algn="just"/>
            <a:r>
              <a:rPr lang="el-GR"/>
              <a:t>Δεν πρέπει </a:t>
            </a:r>
            <a:r>
              <a:rPr lang="el-GR"/>
              <a:t>να </a:t>
            </a:r>
            <a:r>
              <a:rPr lang="el-GR" smtClean="0"/>
              <a:t>δημιουργηθεί </a:t>
            </a:r>
            <a:r>
              <a:rPr lang="el-GR"/>
              <a:t>η εικόνα ότι δούλεψαν άδικα και δεν πρόλαβαν να παρουσιάσουν την δουλειά </a:t>
            </a:r>
            <a:r>
              <a:rPr lang="el-GR"/>
              <a:t>τους</a:t>
            </a:r>
            <a:r>
              <a:rPr lang="el-GR" smtClean="0"/>
              <a:t>.</a:t>
            </a:r>
            <a:endParaRPr lang="en-US" smtClean="0"/>
          </a:p>
          <a:p>
            <a:pPr algn="just"/>
            <a:r>
              <a:rPr lang="el-GR" smtClean="0"/>
              <a:t>Όταν </a:t>
            </a:r>
            <a:r>
              <a:rPr lang="el-GR"/>
              <a:t>έρθει η ώρα να παρουσιάσουν οι εκπρόσωπο των ομάδων θα πρέπει να περιστοιχίζονται από </a:t>
            </a:r>
            <a:r>
              <a:rPr lang="el-GR"/>
              <a:t>τα </a:t>
            </a:r>
            <a:r>
              <a:rPr lang="el-GR" smtClean="0"/>
              <a:t>υπόλοιπα </a:t>
            </a:r>
            <a:r>
              <a:rPr lang="el-GR"/>
              <a:t>μέλη της ομάδας έτσι ώστε να αφενός να αισθάνονται όλοι υπεύθυνοι και αλληλέγγυοι </a:t>
            </a:r>
            <a:r>
              <a:rPr lang="el-GR"/>
              <a:t>και </a:t>
            </a:r>
            <a:r>
              <a:rPr lang="el-GR" smtClean="0"/>
              <a:t>αφετέρου </a:t>
            </a:r>
            <a:r>
              <a:rPr lang="el-GR"/>
              <a:t>να γίνονται </a:t>
            </a:r>
            <a:r>
              <a:rPr lang="el-GR"/>
              <a:t>ευέλικτα </a:t>
            </a:r>
            <a:r>
              <a:rPr lang="el-GR" smtClean="0"/>
              <a:t>συμπληρώσεις</a:t>
            </a:r>
            <a:r>
              <a:rPr lang="en-US" smtClean="0"/>
              <a:t>.</a:t>
            </a:r>
          </a:p>
          <a:p>
            <a:pPr algn="just"/>
            <a:r>
              <a:rPr lang="el-GR" smtClean="0"/>
              <a:t>Ο </a:t>
            </a:r>
            <a:r>
              <a:rPr lang="el-GR"/>
              <a:t>καθηγητής ζητά να ξεκινήσουν οι παρουσιάσεις από όποιον εκπρόσωπο βρίσκεται σε ετοιμότητα. Αφού ο εκπρόσωπος ολοκληρώσει μπορεί να γίνουν παρεμβάσεις από άλλα μέλη της ομάδας για </a:t>
            </a:r>
            <a:r>
              <a:rPr lang="el-GR"/>
              <a:t>να </a:t>
            </a:r>
            <a:r>
              <a:rPr lang="el-GR" smtClean="0"/>
              <a:t>συμπληρώσουν</a:t>
            </a:r>
            <a:r>
              <a:rPr lang="el-GR"/>
              <a:t>. </a:t>
            </a:r>
            <a:endParaRPr lang="en-US" smtClean="0"/>
          </a:p>
          <a:p>
            <a:pPr algn="just"/>
            <a:r>
              <a:rPr lang="el-GR" smtClean="0"/>
              <a:t>Αφού </a:t>
            </a:r>
            <a:r>
              <a:rPr lang="el-GR"/>
              <a:t>τελειώσει η παραπάνω διαδικασία ο διδάσκων φροντίζει για την πραγματοποίηση της σύνθεσης και για την εξαγωγή συμπερασμάτων, αξιοποιώντας την γνώμη των συμμετεχόντων.</a:t>
            </a:r>
          </a:p>
        </p:txBody>
      </p:sp>
    </p:spTree>
    <p:extLst>
      <p:ext uri="{BB962C8B-B14F-4D97-AF65-F5344CB8AC3E}">
        <p14:creationId xmlns:p14="http://schemas.microsoft.com/office/powerpoint/2010/main" val="4097439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2800"/>
              <a:t>Οι Αρχές Κοινής Λογικής και Εμψύχωσης στην εκπαίδευση σε ομάδες και ο ρόλος </a:t>
            </a:r>
            <a:r>
              <a:rPr lang="el-GR" sz="2800"/>
              <a:t>του </a:t>
            </a:r>
            <a:r>
              <a:rPr lang="el-GR" sz="2800" smtClean="0"/>
              <a:t>Εκπαιδευτή </a:t>
            </a:r>
            <a:endParaRPr lang="el-GR" sz="2800"/>
          </a:p>
        </p:txBody>
      </p:sp>
      <p:sp>
        <p:nvSpPr>
          <p:cNvPr id="3" name="Θέση περιεχομένου 2"/>
          <p:cNvSpPr>
            <a:spLocks noGrp="1"/>
          </p:cNvSpPr>
          <p:nvPr>
            <p:ph idx="1"/>
          </p:nvPr>
        </p:nvSpPr>
        <p:spPr>
          <a:xfrm>
            <a:off x="975360" y="1689464"/>
            <a:ext cx="9074493" cy="4558936"/>
          </a:xfrm>
        </p:spPr>
        <p:txBody>
          <a:bodyPr>
            <a:normAutofit/>
          </a:bodyPr>
          <a:lstStyle/>
          <a:p>
            <a:r>
              <a:rPr lang="el-GR"/>
              <a:t>οι βασικοί άξονες αρχές που διαπνέουν την εξέλιξη της εκπαιδευτικής τεχνικής σε </a:t>
            </a:r>
            <a:r>
              <a:rPr lang="el-GR"/>
              <a:t>ομάδες </a:t>
            </a:r>
            <a:r>
              <a:rPr lang="el-GR" smtClean="0"/>
              <a:t>:</a:t>
            </a:r>
            <a:endParaRPr lang="en-US" smtClean="0"/>
          </a:p>
          <a:p>
            <a:pPr marL="457200" indent="-457200">
              <a:buAutoNum type="arabicPeriod"/>
            </a:pPr>
            <a:r>
              <a:rPr lang="el-GR" smtClean="0"/>
              <a:t>Ο </a:t>
            </a:r>
            <a:r>
              <a:rPr lang="el-GR"/>
              <a:t>εκπαιδευτής αφήνει την ομάδα ελεύθερα να δράσει, δίνοντας καθοδήγηση για την μορφή και </a:t>
            </a:r>
            <a:r>
              <a:rPr lang="el-GR"/>
              <a:t>τους </a:t>
            </a:r>
            <a:r>
              <a:rPr lang="el-GR" smtClean="0"/>
              <a:t>κα</a:t>
            </a:r>
            <a:r>
              <a:rPr lang="el-GR"/>
              <a:t>ν</a:t>
            </a:r>
            <a:r>
              <a:rPr lang="el-GR" smtClean="0"/>
              <a:t>όνες </a:t>
            </a:r>
            <a:r>
              <a:rPr lang="el-GR"/>
              <a:t>της άσκησης  στα πλαίσια της ομάδας, και όχι για τα αποτελέσματα που πρέπει να προκύψουν</a:t>
            </a:r>
            <a:r>
              <a:rPr lang="el-GR"/>
              <a:t>. </a:t>
            </a:r>
            <a:endParaRPr lang="en-US" smtClean="0"/>
          </a:p>
          <a:p>
            <a:pPr marL="457200" indent="-457200" algn="just">
              <a:buAutoNum type="arabicPeriod"/>
            </a:pPr>
            <a:r>
              <a:rPr lang="el-GR" smtClean="0"/>
              <a:t>Ο </a:t>
            </a:r>
            <a:r>
              <a:rPr lang="el-GR"/>
              <a:t>εκπαιδευτής αξιοποιεί το γεγονός ότι κάθε ομάδα διανύει πολλά στάδια κατά την διάρκεια της ζωής της. Έτσι μια συγκεκριμένη ομάδα θα περάσει το στάδιο του προσανατολισμού, θα οδηγηθεί </a:t>
            </a:r>
            <a:r>
              <a:rPr lang="el-GR"/>
              <a:t>σε </a:t>
            </a:r>
            <a:r>
              <a:rPr lang="el-GR" smtClean="0"/>
              <a:t>αντιπαράθεση</a:t>
            </a:r>
            <a:r>
              <a:rPr lang="el-GR"/>
              <a:t>, μέσω των δικής του συνεισφοράς θα οδηγηθεί σε σύνθεση ώστε η </a:t>
            </a:r>
            <a:r>
              <a:rPr lang="el-GR"/>
              <a:t>άσκηση </a:t>
            </a:r>
            <a:r>
              <a:rPr lang="el-GR" smtClean="0"/>
              <a:t>να οδηγήσει σε επωφελή συμπεράσματα </a:t>
            </a:r>
            <a:endParaRPr lang="el-GR"/>
          </a:p>
        </p:txBody>
      </p:sp>
    </p:spTree>
    <p:extLst>
      <p:ext uri="{BB962C8B-B14F-4D97-AF65-F5344CB8AC3E}">
        <p14:creationId xmlns:p14="http://schemas.microsoft.com/office/powerpoint/2010/main" val="22386661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47</TotalTime>
  <Words>1388</Words>
  <Application>Microsoft Office PowerPoint</Application>
  <PresentationFormat>Ευρεία οθόνη</PresentationFormat>
  <Paragraphs>74</Paragraphs>
  <Slides>14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14</vt:i4>
      </vt:variant>
    </vt:vector>
  </HeadingPairs>
  <TitlesOfParts>
    <vt:vector size="18" baseType="lpstr">
      <vt:lpstr>Arial</vt:lpstr>
      <vt:lpstr>Century Gothic</vt:lpstr>
      <vt:lpstr>Wingdings 3</vt:lpstr>
      <vt:lpstr>Ιόν</vt:lpstr>
      <vt:lpstr>Ομάδες εργασίας </vt:lpstr>
      <vt:lpstr>Εισαγωγή </vt:lpstr>
      <vt:lpstr>Εισαγωγή </vt:lpstr>
      <vt:lpstr>Εισαγωγή </vt:lpstr>
      <vt:lpstr>Σύνθεση και αριθμός ομάδων</vt:lpstr>
      <vt:lpstr>Οδηγίες προς τις ομάδες</vt:lpstr>
      <vt:lpstr>Παρακολούθηση της ομάδας-Παρουσίαση – Σύνθεση</vt:lpstr>
      <vt:lpstr>Παρακολούθηση της ομάδας-Παρουσίαση – Σύνθεση</vt:lpstr>
      <vt:lpstr>Οι Αρχές Κοινής Λογικής και Εμψύχωσης στην εκπαίδευση σε ομάδες και ο ρόλος του Εκπαιδευτή </vt:lpstr>
      <vt:lpstr>Οι Αρχές Κοινής Λογικής και Εμψύχωσης στην εκπαίδευση σε ομάδες και ο ρόλος του Εκπαιδευτή </vt:lpstr>
      <vt:lpstr>Οι Αρχές Κοινής Λογικής και Εμψύχωσης στην εκπαίδευση σε ομάδες και ο ρόλος του Εκπαιδευτή </vt:lpstr>
      <vt:lpstr>Οι Αρχές Κοινής Λογικής και Εμψύχωσης στην εκπαίδευση σε ομάδες και ο ρόλος του Εκπαιδευτή </vt:lpstr>
      <vt:lpstr>Παράδειγμα : ΟΠΕΚ </vt:lpstr>
      <vt:lpstr>Παράδειγμα : ΟΠΕΚ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Ομάδες εργασίας </dc:title>
  <dc:creator>Dimitrios Dapontas</dc:creator>
  <cp:lastModifiedBy>Dimitrios Dapontas</cp:lastModifiedBy>
  <cp:revision>5</cp:revision>
  <dcterms:created xsi:type="dcterms:W3CDTF">2017-12-13T18:33:02Z</dcterms:created>
  <dcterms:modified xsi:type="dcterms:W3CDTF">2017-12-13T19:20:31Z</dcterms:modified>
</cp:coreProperties>
</file>