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3"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8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7/12/2018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124512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7/12/2018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85678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7/12/2018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2997492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BE8E360C-8F2A-470C-A936-CEAF1528F286}" type="datetimeFigureOut">
              <a:rPr lang="el-GR" smtClean="0"/>
              <a:t>7/12/2018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578893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E360C-8F2A-470C-A936-CEAF1528F286}" type="datetimeFigureOut">
              <a:rPr lang="el-GR" smtClean="0"/>
              <a:t>7/12/2018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625343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BE8E360C-8F2A-470C-A936-CEAF1528F286}" type="datetimeFigureOut">
              <a:rPr lang="el-GR" smtClean="0"/>
              <a:t>7/12/2018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449351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BE8E360C-8F2A-470C-A936-CEAF1528F286}" type="datetimeFigureOut">
              <a:rPr lang="el-GR" smtClean="0"/>
              <a:t>7/12/2018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4172723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BE8E360C-8F2A-470C-A936-CEAF1528F286}" type="datetimeFigureOut">
              <a:rPr lang="el-GR" smtClean="0"/>
              <a:t>7/12/2018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70787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8E360C-8F2A-470C-A936-CEAF1528F286}" type="datetimeFigureOut">
              <a:rPr lang="el-GR" smtClean="0"/>
              <a:t>7/12/2018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365064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E360C-8F2A-470C-A936-CEAF1528F286}" type="datetimeFigureOut">
              <a:rPr lang="el-GR" smtClean="0"/>
              <a:t>7/12/2018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136519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E360C-8F2A-470C-A936-CEAF1528F286}" type="datetimeFigureOut">
              <a:rPr lang="el-GR" smtClean="0"/>
              <a:t>7/12/2018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4577A2D-248D-4B18-AA86-6E8DE668EE68}" type="slidenum">
              <a:rPr lang="el-GR" smtClean="0"/>
              <a:t>‹#›</a:t>
            </a:fld>
            <a:endParaRPr lang="el-GR"/>
          </a:p>
        </p:txBody>
      </p:sp>
    </p:spTree>
    <p:extLst>
      <p:ext uri="{BB962C8B-B14F-4D97-AF65-F5344CB8AC3E}">
        <p14:creationId xmlns:p14="http://schemas.microsoft.com/office/powerpoint/2010/main" val="143152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E360C-8F2A-470C-A936-CEAF1528F286}" type="datetimeFigureOut">
              <a:rPr lang="el-GR" smtClean="0"/>
              <a:t>7/12/2018</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577A2D-248D-4B18-AA86-6E8DE668EE68}" type="slidenum">
              <a:rPr lang="el-GR" smtClean="0"/>
              <a:t>‹#›</a:t>
            </a:fld>
            <a:endParaRPr lang="el-GR"/>
          </a:p>
        </p:txBody>
      </p:sp>
    </p:spTree>
    <p:extLst>
      <p:ext uri="{BB962C8B-B14F-4D97-AF65-F5344CB8AC3E}">
        <p14:creationId xmlns:p14="http://schemas.microsoft.com/office/powerpoint/2010/main" val="1083186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b="1" dirty="0" smtClean="0"/>
              <a:t>ΔΙΑΒΑΤΗΡΙΕΣ ΤΕΛΕΤΕΣ</a:t>
            </a:r>
            <a:br>
              <a:rPr lang="el-GR" b="1" dirty="0" smtClean="0"/>
            </a:br>
            <a:r>
              <a:rPr lang="en-US" b="1" dirty="0" smtClean="0"/>
              <a:t>RITES OF PASSAGE</a:t>
            </a:r>
            <a:endParaRPr lang="el-GR" b="1" dirty="0"/>
          </a:p>
        </p:txBody>
      </p:sp>
      <p:sp>
        <p:nvSpPr>
          <p:cNvPr id="3" name="Subtitle 2"/>
          <p:cNvSpPr>
            <a:spLocks noGrp="1"/>
          </p:cNvSpPr>
          <p:nvPr>
            <p:ph type="subTitle" idx="1"/>
          </p:nvPr>
        </p:nvSpPr>
        <p:spPr/>
        <p:txBody>
          <a:bodyPr>
            <a:normAutofit/>
          </a:bodyPr>
          <a:lstStyle/>
          <a:p>
            <a:r>
              <a:rPr lang="el-GR" sz="2400" dirty="0" smtClean="0">
                <a:solidFill>
                  <a:schemeClr val="tx1"/>
                </a:solidFill>
              </a:rPr>
              <a:t>Άλλες ονομασίες: τελετουργίες μετάβασης ή τελετουργίες </a:t>
            </a:r>
            <a:r>
              <a:rPr lang="el-GR" sz="2400" dirty="0" smtClean="0">
                <a:solidFill>
                  <a:schemeClr val="tx1"/>
                </a:solidFill>
              </a:rPr>
              <a:t>περάσματος</a:t>
            </a:r>
          </a:p>
          <a:p>
            <a:endParaRPr lang="el-GR" sz="2400" dirty="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3860744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lstStyle/>
          <a:p>
            <a:r>
              <a:rPr lang="el-GR" dirty="0" smtClean="0"/>
              <a:t>Όψεις της </a:t>
            </a:r>
            <a:r>
              <a:rPr lang="en-US" b="1" dirty="0" err="1" smtClean="0"/>
              <a:t>Communitas</a:t>
            </a:r>
            <a:endParaRPr lang="el-GR" b="1" dirty="0"/>
          </a:p>
        </p:txBody>
      </p:sp>
      <p:sp>
        <p:nvSpPr>
          <p:cNvPr id="3" name="Content Placeholder 2"/>
          <p:cNvSpPr>
            <a:spLocks noGrp="1"/>
          </p:cNvSpPr>
          <p:nvPr>
            <p:ph idx="1"/>
          </p:nvPr>
        </p:nvSpPr>
        <p:spPr>
          <a:xfrm>
            <a:off x="179512" y="1052736"/>
            <a:ext cx="8856984" cy="5805264"/>
          </a:xfrm>
        </p:spPr>
        <p:txBody>
          <a:bodyPr>
            <a:normAutofit fontScale="92500"/>
          </a:bodyPr>
          <a:lstStyle/>
          <a:p>
            <a:pPr marL="0" indent="0">
              <a:buNone/>
            </a:pPr>
            <a:r>
              <a:rPr lang="el-GR" sz="2400" b="1" dirty="0" smtClean="0"/>
              <a:t>Αυθόρμητη/ αυτογενής </a:t>
            </a:r>
            <a:r>
              <a:rPr lang="en-US" sz="2400" b="1" dirty="0" smtClean="0"/>
              <a:t>(</a:t>
            </a:r>
            <a:r>
              <a:rPr lang="en-US" sz="2400" b="1" dirty="0" err="1" smtClean="0"/>
              <a:t>spontaneus</a:t>
            </a:r>
            <a:r>
              <a:rPr lang="en-US" sz="2400" b="1" dirty="0" smtClean="0"/>
              <a:t>)</a:t>
            </a:r>
            <a:endParaRPr lang="el-GR" sz="2400" b="1" dirty="0" smtClean="0"/>
          </a:p>
          <a:p>
            <a:pPr marL="0" indent="0">
              <a:buNone/>
            </a:pPr>
            <a:r>
              <a:rPr lang="el-GR" sz="2400" dirty="0" smtClean="0"/>
              <a:t>Αυτό που δημιουργείται αυθόρμητα σε μια συνάντησή μας με τον άλλο/άλλους κι έχει κάτι μαγικό. Μας κάνει να αισθανόμαστε για μια στιγμή έστω, αστραπιαία, στην ένωσή μας με αυτούς, τη δημιουργία μιας ομάδας όπου κυριαρχεί η </a:t>
            </a:r>
            <a:r>
              <a:rPr lang="el-GR" sz="2400" dirty="0" err="1" smtClean="0"/>
              <a:t>διυποκειμενική</a:t>
            </a:r>
            <a:r>
              <a:rPr lang="el-GR" sz="2400" dirty="0" smtClean="0"/>
              <a:t> επιφοίτηση και τίποτα δεν μένει άλυτο. Εδώ αυτό που μετρά είναι το </a:t>
            </a:r>
            <a:r>
              <a:rPr lang="el-GR" sz="2400" dirty="0" err="1" smtClean="0"/>
              <a:t>πράττειν</a:t>
            </a:r>
            <a:r>
              <a:rPr lang="el-GR" sz="2400" dirty="0" smtClean="0"/>
              <a:t> εντός της ροής του γεγονότος. </a:t>
            </a:r>
          </a:p>
          <a:p>
            <a:pPr marL="0" indent="0">
              <a:buNone/>
            </a:pPr>
            <a:r>
              <a:rPr lang="el-GR" sz="2400" b="1" dirty="0" smtClean="0"/>
              <a:t>Ιδεολογική</a:t>
            </a:r>
          </a:p>
          <a:p>
            <a:pPr marL="0" indent="0">
              <a:buNone/>
            </a:pPr>
            <a:r>
              <a:rPr lang="el-GR" sz="2400" dirty="0" smtClean="0"/>
              <a:t>Σε ένα δεύτερο χρόνο αυτό που ενδιαφέρει εδώ είναι να «αποτυπώσουμε» την αυθόρμητη </a:t>
            </a:r>
            <a:r>
              <a:rPr lang="en-US" sz="2400" dirty="0" err="1" smtClean="0"/>
              <a:t>communitas</a:t>
            </a:r>
            <a:r>
              <a:rPr lang="en-US" sz="2400" dirty="0" smtClean="0"/>
              <a:t>, </a:t>
            </a:r>
            <a:r>
              <a:rPr lang="el-GR" sz="2400" dirty="0" smtClean="0"/>
              <a:t>κι αυτό σημαίνει να αναθέσουμε στη γλώσσα και στον πολιτισμό (στη μνήμη και τη συνείδηση) να τη διασώσουν. Διότι τώρα αυτό που μετρά είναι το «είμαστε μαζί» κι όχι το «κάνουμε». </a:t>
            </a:r>
          </a:p>
          <a:p>
            <a:pPr marL="0" indent="0">
              <a:buNone/>
            </a:pPr>
            <a:r>
              <a:rPr lang="el-GR" sz="2400" b="1" dirty="0" smtClean="0"/>
              <a:t>Ρυθμιστική (</a:t>
            </a:r>
            <a:r>
              <a:rPr lang="en-US" sz="2400" b="1" dirty="0" smtClean="0"/>
              <a:t>normative)</a:t>
            </a:r>
            <a:endParaRPr lang="el-GR" sz="2400" b="1" dirty="0" smtClean="0"/>
          </a:p>
          <a:p>
            <a:pPr marL="0" indent="0">
              <a:buNone/>
            </a:pPr>
            <a:r>
              <a:rPr lang="el-GR" sz="2400" dirty="0" smtClean="0"/>
              <a:t>Επιδίωξη να φτιάξει ή να διατηρήσει σχέσεις αυθόρμητης </a:t>
            </a:r>
            <a:r>
              <a:rPr lang="en-US" sz="2400" dirty="0" err="1" smtClean="0"/>
              <a:t>communitas</a:t>
            </a:r>
            <a:r>
              <a:rPr lang="en-US" sz="2400" dirty="0" smtClean="0"/>
              <a:t> </a:t>
            </a:r>
            <a:r>
              <a:rPr lang="el-GR" sz="2400" dirty="0" smtClean="0"/>
              <a:t>σε μόνιμη βάση, με τη διαμεσολάβηση της θείας χάριτος.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258959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fontScale="90000"/>
          </a:bodyPr>
          <a:lstStyle/>
          <a:p>
            <a:r>
              <a:rPr lang="el-GR" dirty="0" smtClean="0"/>
              <a:t>Η ιδέα της </a:t>
            </a:r>
            <a:r>
              <a:rPr lang="el-GR" b="1" dirty="0" smtClean="0"/>
              <a:t>Ροής (</a:t>
            </a:r>
            <a:r>
              <a:rPr lang="en-US" b="1" dirty="0"/>
              <a:t>F</a:t>
            </a:r>
            <a:r>
              <a:rPr lang="en-US" b="1" dirty="0" smtClean="0"/>
              <a:t>low)</a:t>
            </a:r>
            <a:r>
              <a:rPr lang="el-GR" dirty="0" smtClean="0"/>
              <a:t> και τα συστατικά της</a:t>
            </a:r>
            <a:endParaRPr lang="el-GR" dirty="0"/>
          </a:p>
        </p:txBody>
      </p:sp>
      <p:sp>
        <p:nvSpPr>
          <p:cNvPr id="3" name="Content Placeholder 2"/>
          <p:cNvSpPr>
            <a:spLocks noGrp="1"/>
          </p:cNvSpPr>
          <p:nvPr>
            <p:ph idx="1"/>
          </p:nvPr>
        </p:nvSpPr>
        <p:spPr>
          <a:xfrm>
            <a:off x="107504" y="1124744"/>
            <a:ext cx="9036496" cy="5733256"/>
          </a:xfrm>
        </p:spPr>
        <p:txBody>
          <a:bodyPr>
            <a:normAutofit fontScale="77500" lnSpcReduction="20000"/>
          </a:bodyPr>
          <a:lstStyle/>
          <a:p>
            <a:pPr marL="0" indent="0">
              <a:buNone/>
            </a:pPr>
            <a:r>
              <a:rPr lang="el-GR" dirty="0" smtClean="0"/>
              <a:t>*Αφορά </a:t>
            </a:r>
            <a:r>
              <a:rPr lang="el-GR" b="1" dirty="0" smtClean="0"/>
              <a:t>ηθοποιούς, αθλητές, </a:t>
            </a:r>
            <a:r>
              <a:rPr lang="el-GR" b="1" dirty="0" err="1" smtClean="0"/>
              <a:t>περφόρμερς</a:t>
            </a:r>
            <a:r>
              <a:rPr lang="el-GR" dirty="0" smtClean="0"/>
              <a:t>… </a:t>
            </a:r>
          </a:p>
          <a:p>
            <a:pPr marL="0" indent="0">
              <a:buNone/>
            </a:pPr>
            <a:r>
              <a:rPr lang="el-GR" b="1" dirty="0"/>
              <a:t>*</a:t>
            </a:r>
            <a:r>
              <a:rPr lang="el-GR" b="1" dirty="0" smtClean="0"/>
              <a:t>Μια κατάσταση στην οποία αισθανόμαστε την συνολική εμπλοκή μας και την οποία βιώνουμε σαν μια ενιαία ροή. Σε αυτή την κατάσταση ο χρόνος είναι ενιαίος, δεν χωρίζεται σε παρελθόν παρόν και μέλλον.</a:t>
            </a:r>
          </a:p>
          <a:p>
            <a:pPr marL="0" indent="0">
              <a:buNone/>
            </a:pPr>
            <a:r>
              <a:rPr lang="el-GR" b="1" dirty="0" smtClean="0"/>
              <a:t>*Συστατικά της ροής</a:t>
            </a:r>
            <a:r>
              <a:rPr lang="el-GR" dirty="0" smtClean="0"/>
              <a:t>: </a:t>
            </a:r>
          </a:p>
          <a:p>
            <a:pPr marL="0" indent="0">
              <a:buNone/>
            </a:pPr>
            <a:r>
              <a:rPr lang="el-GR" dirty="0" smtClean="0"/>
              <a:t>(α) Η εμπειρία της συγχώνευσης δράσης και συνείδησης. </a:t>
            </a:r>
          </a:p>
          <a:p>
            <a:pPr marL="0" indent="0">
              <a:buNone/>
            </a:pPr>
            <a:r>
              <a:rPr lang="el-GR" dirty="0" smtClean="0"/>
              <a:t>(β) </a:t>
            </a:r>
            <a:r>
              <a:rPr lang="el-GR" dirty="0" err="1" smtClean="0"/>
              <a:t>Εστιασμός</a:t>
            </a:r>
            <a:r>
              <a:rPr lang="el-GR" dirty="0" smtClean="0"/>
              <a:t> της προσοχής και της συνείδησης σε ένα ορισμένο πεδίο. </a:t>
            </a:r>
          </a:p>
          <a:p>
            <a:pPr marL="0" indent="0">
              <a:buNone/>
            </a:pPr>
            <a:r>
              <a:rPr lang="el-GR" dirty="0" smtClean="0"/>
              <a:t>(γ) Απώλεια του εγώ και βύθιση, ενσωμάτωση στους κανόνες. </a:t>
            </a:r>
          </a:p>
          <a:p>
            <a:pPr marL="0" indent="0">
              <a:buNone/>
            </a:pPr>
            <a:r>
              <a:rPr lang="el-GR" dirty="0" smtClean="0"/>
              <a:t>(δ) Ένα άτομο εντός διαδικασίας ροής ελέγχει τον εαυτό αλλά και το περιβάλλον του. </a:t>
            </a:r>
          </a:p>
          <a:p>
            <a:pPr marL="0" indent="0">
              <a:buNone/>
            </a:pPr>
            <a:r>
              <a:rPr lang="el-GR" dirty="0" smtClean="0"/>
              <a:t>(ε) Η ροή θέτει συγκεκριμένες, ευκρινείς, μη αντιφατικές απαιτήσεις και προσφέρει καθαρές απαντήσεις. </a:t>
            </a:r>
          </a:p>
          <a:p>
            <a:pPr marL="0" indent="0">
              <a:buNone/>
            </a:pPr>
            <a:r>
              <a:rPr lang="el-GR" dirty="0" smtClean="0"/>
              <a:t>(στ) Η ροή είναι αυτοτελής δεν έχει στόχους ούτε επιδιώκει ανταμοιβές πέρα από αυτήν. Το εν ροή άτομο είναι ευτυχισμένο.</a:t>
            </a:r>
            <a:endParaRPr lang="el-GR" dirty="0"/>
          </a:p>
        </p:txBody>
      </p:sp>
    </p:spTree>
    <p:extLst>
      <p:ext uri="{BB962C8B-B14F-4D97-AF65-F5344CB8AC3E}">
        <p14:creationId xmlns:p14="http://schemas.microsoft.com/office/powerpoint/2010/main" val="3326090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lstStyle/>
          <a:p>
            <a:r>
              <a:rPr lang="el-GR" dirty="0" smtClean="0"/>
              <a:t>Βιβλιογραφία </a:t>
            </a:r>
            <a:endParaRPr lang="el-GR" dirty="0"/>
          </a:p>
        </p:txBody>
      </p:sp>
      <p:sp>
        <p:nvSpPr>
          <p:cNvPr id="3" name="Content Placeholder 2"/>
          <p:cNvSpPr>
            <a:spLocks noGrp="1"/>
          </p:cNvSpPr>
          <p:nvPr>
            <p:ph idx="1"/>
          </p:nvPr>
        </p:nvSpPr>
        <p:spPr>
          <a:xfrm>
            <a:off x="0" y="692696"/>
            <a:ext cx="9144000" cy="6165304"/>
          </a:xfrm>
        </p:spPr>
        <p:txBody>
          <a:bodyPr>
            <a:normAutofit fontScale="77500" lnSpcReduction="20000"/>
          </a:bodyPr>
          <a:lstStyle/>
          <a:p>
            <a:r>
              <a:rPr lang="en-US" dirty="0" err="1"/>
              <a:t>Berghaus</a:t>
            </a:r>
            <a:r>
              <a:rPr lang="en-US" dirty="0"/>
              <a:t>, Günter, </a:t>
            </a:r>
            <a:r>
              <a:rPr lang="en-US" i="1" dirty="0"/>
              <a:t>Fascism and Theatre</a:t>
            </a:r>
            <a:r>
              <a:rPr lang="en-US" dirty="0"/>
              <a:t>, </a:t>
            </a:r>
            <a:r>
              <a:rPr lang="en-US" dirty="0" err="1"/>
              <a:t>Berghahn</a:t>
            </a:r>
            <a:r>
              <a:rPr lang="en-US" dirty="0"/>
              <a:t> Books, Oxford 1996.</a:t>
            </a:r>
            <a:endParaRPr lang="el-GR" dirty="0"/>
          </a:p>
          <a:p>
            <a:r>
              <a:rPr lang="en-US" dirty="0"/>
              <a:t>Fischer</a:t>
            </a:r>
            <a:r>
              <a:rPr lang="el-GR" dirty="0"/>
              <a:t>-</a:t>
            </a:r>
            <a:r>
              <a:rPr lang="en-US" dirty="0" err="1"/>
              <a:t>Lichte</a:t>
            </a:r>
            <a:r>
              <a:rPr lang="en-US" dirty="0"/>
              <a:t> Erika</a:t>
            </a:r>
            <a:r>
              <a:rPr lang="el-GR" dirty="0"/>
              <a:t>,</a:t>
            </a:r>
            <a:r>
              <a:rPr lang="el-GR" i="1" dirty="0"/>
              <a:t>Θέατρο και μεταμόρφωση</a:t>
            </a:r>
            <a:r>
              <a:rPr lang="el-GR" dirty="0"/>
              <a:t>. </a:t>
            </a:r>
            <a:r>
              <a:rPr lang="el-GR" i="1" dirty="0"/>
              <a:t>Προς μια νέα αισθητική του </a:t>
            </a:r>
            <a:r>
              <a:rPr lang="el-GR" i="1" dirty="0" err="1"/>
              <a:t>επιτελεστικού</a:t>
            </a:r>
            <a:r>
              <a:rPr lang="el-GR" dirty="0"/>
              <a:t>, μτφ. Νατάσα </a:t>
            </a:r>
            <a:r>
              <a:rPr lang="el-GR" dirty="0" err="1"/>
              <a:t>Σιουζούλη</a:t>
            </a:r>
            <a:r>
              <a:rPr lang="el-GR" dirty="0"/>
              <a:t>, εκδόσεις Πατάκη, Αθήνα 2013. </a:t>
            </a:r>
            <a:endParaRPr lang="en-US" dirty="0"/>
          </a:p>
          <a:p>
            <a:r>
              <a:rPr lang="en-US" dirty="0"/>
              <a:t>Fischer-</a:t>
            </a:r>
            <a:r>
              <a:rPr lang="en-US" dirty="0" err="1"/>
              <a:t>Lichte</a:t>
            </a:r>
            <a:r>
              <a:rPr lang="en-US" dirty="0"/>
              <a:t> Erika, </a:t>
            </a:r>
            <a:r>
              <a:rPr lang="en-US" i="1" dirty="0"/>
              <a:t>Theatre, Sacrifice, Ritual: Exploring Forms of Political Theatre, </a:t>
            </a:r>
            <a:r>
              <a:rPr lang="en-US" dirty="0" err="1"/>
              <a:t>Routledge</a:t>
            </a:r>
            <a:r>
              <a:rPr lang="en-US" dirty="0"/>
              <a:t>, </a:t>
            </a:r>
            <a:r>
              <a:rPr lang="el-GR" dirty="0"/>
              <a:t>Λονδίνο</a:t>
            </a:r>
            <a:r>
              <a:rPr lang="en-US" dirty="0"/>
              <a:t> 2005</a:t>
            </a:r>
            <a:r>
              <a:rPr lang="en-US" dirty="0" smtClean="0"/>
              <a:t>.</a:t>
            </a:r>
          </a:p>
          <a:p>
            <a:r>
              <a:rPr lang="en-US" dirty="0"/>
              <a:t>Turner, Victor. 1982. </a:t>
            </a:r>
            <a:r>
              <a:rPr lang="en-US" i="1" dirty="0"/>
              <a:t>From Ritual to Theatre: The Human Seriousness of Play</a:t>
            </a:r>
            <a:r>
              <a:rPr lang="en-US" dirty="0"/>
              <a:t>. </a:t>
            </a:r>
            <a:r>
              <a:rPr lang="el-GR" dirty="0"/>
              <a:t>Νέα Υόρκη</a:t>
            </a:r>
            <a:r>
              <a:rPr lang="en-US" dirty="0"/>
              <a:t>: PAJ Publications.</a:t>
            </a:r>
            <a:endParaRPr lang="en-US" dirty="0" smtClean="0"/>
          </a:p>
          <a:p>
            <a:r>
              <a:rPr lang="en-US" dirty="0" smtClean="0"/>
              <a:t>Van </a:t>
            </a:r>
            <a:r>
              <a:rPr lang="en-US" dirty="0" err="1"/>
              <a:t>Gennep</a:t>
            </a:r>
            <a:r>
              <a:rPr lang="el-GR" dirty="0"/>
              <a:t>, </a:t>
            </a:r>
            <a:r>
              <a:rPr lang="en-US" dirty="0"/>
              <a:t>Arnold</a:t>
            </a:r>
            <a:r>
              <a:rPr lang="el-GR" dirty="0"/>
              <a:t>, </a:t>
            </a:r>
            <a:r>
              <a:rPr lang="en-US" i="1" dirty="0"/>
              <a:t>The Rites of Passage</a:t>
            </a:r>
            <a:r>
              <a:rPr lang="el-GR" dirty="0"/>
              <a:t>. Μτφ</a:t>
            </a:r>
            <a:r>
              <a:rPr lang="en-US" dirty="0"/>
              <a:t>. M. </a:t>
            </a:r>
            <a:r>
              <a:rPr lang="en-US" dirty="0" err="1"/>
              <a:t>Vizedom</a:t>
            </a:r>
            <a:r>
              <a:rPr lang="en-US" dirty="0"/>
              <a:t> &amp; G. </a:t>
            </a:r>
            <a:r>
              <a:rPr lang="en-US" dirty="0" err="1"/>
              <a:t>Caffee</a:t>
            </a:r>
            <a:r>
              <a:rPr lang="en-US" dirty="0"/>
              <a:t>, The University of Chicago Press, </a:t>
            </a:r>
            <a:r>
              <a:rPr lang="el-GR" dirty="0"/>
              <a:t>Σικάγο</a:t>
            </a:r>
            <a:r>
              <a:rPr lang="en-US" dirty="0"/>
              <a:t> 1960. (KAI T</a:t>
            </a:r>
            <a:r>
              <a:rPr lang="el-GR" dirty="0"/>
              <a:t>ΩΡΑ</a:t>
            </a:r>
            <a:r>
              <a:rPr lang="en-US" dirty="0"/>
              <a:t>: </a:t>
            </a:r>
            <a:r>
              <a:rPr lang="el-GR" dirty="0"/>
              <a:t>Λονδίνο</a:t>
            </a:r>
            <a:r>
              <a:rPr lang="en-US" dirty="0"/>
              <a:t>: </a:t>
            </a:r>
            <a:r>
              <a:rPr lang="en-US" dirty="0" err="1"/>
              <a:t>Routledge</a:t>
            </a:r>
            <a:r>
              <a:rPr lang="en-US" dirty="0"/>
              <a:t>, 2006). </a:t>
            </a:r>
            <a:endParaRPr lang="en-US" dirty="0" smtClean="0"/>
          </a:p>
          <a:p>
            <a:r>
              <a:rPr lang="el-GR" dirty="0" smtClean="0"/>
              <a:t>Επίσης χρησιμοποιήθηκαν σημειώσεις από τις παραδόσεις του μαθήματος της αναπληρώτριας καθηγήτριας του Τμήματος Θεάτρου του ΑΠΘ Ελένης Παπάζογλου, καθώς και αποδόσεις αποσπασμάτων που έκανε  η ίδια από το αμετάφραστο στα ελληνικά βιβλίο του </a:t>
            </a:r>
            <a:r>
              <a:rPr lang="en-US" dirty="0" smtClean="0"/>
              <a:t>Turner</a:t>
            </a:r>
            <a:r>
              <a:rPr lang="el-GR" dirty="0" smtClean="0"/>
              <a:t>. </a:t>
            </a:r>
            <a:endParaRPr lang="en-US" dirty="0" smtClean="0"/>
          </a:p>
          <a:p>
            <a:pPr marL="0" indent="0">
              <a:buNone/>
            </a:pPr>
            <a:r>
              <a:rPr lang="en-US" dirty="0" smtClean="0"/>
              <a:t> </a:t>
            </a:r>
          </a:p>
        </p:txBody>
      </p:sp>
    </p:spTree>
    <p:extLst>
      <p:ext uri="{BB962C8B-B14F-4D97-AF65-F5344CB8AC3E}">
        <p14:creationId xmlns:p14="http://schemas.microsoft.com/office/powerpoint/2010/main" val="3837206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Τι είναι οι τελετουργίες;</a:t>
            </a:r>
            <a:endParaRPr lang="el-GR" b="1" dirty="0"/>
          </a:p>
        </p:txBody>
      </p:sp>
      <p:sp>
        <p:nvSpPr>
          <p:cNvPr id="3" name="Content Placeholder 2"/>
          <p:cNvSpPr>
            <a:spLocks noGrp="1"/>
          </p:cNvSpPr>
          <p:nvPr>
            <p:ph idx="1"/>
          </p:nvPr>
        </p:nvSpPr>
        <p:spPr/>
        <p:txBody>
          <a:bodyPr>
            <a:normAutofit fontScale="92500" lnSpcReduction="10000"/>
          </a:bodyPr>
          <a:lstStyle/>
          <a:p>
            <a:pPr marL="0" indent="0">
              <a:buNone/>
            </a:pPr>
            <a:r>
              <a:rPr lang="el-GR" dirty="0" smtClean="0"/>
              <a:t>«</a:t>
            </a:r>
            <a:r>
              <a:rPr lang="el-GR" dirty="0" smtClean="0"/>
              <a:t>Η </a:t>
            </a:r>
            <a:r>
              <a:rPr lang="el-GR" dirty="0" smtClean="0"/>
              <a:t>τελετουργία είναι μια </a:t>
            </a:r>
            <a:r>
              <a:rPr lang="el-GR" b="1" dirty="0" err="1" smtClean="0"/>
              <a:t>συμπεριφορική</a:t>
            </a:r>
            <a:r>
              <a:rPr lang="el-GR" b="1" dirty="0" smtClean="0"/>
              <a:t> σταθερά (</a:t>
            </a:r>
            <a:r>
              <a:rPr lang="en-US" b="1" dirty="0" smtClean="0"/>
              <a:t>behavioral constant)</a:t>
            </a:r>
            <a:r>
              <a:rPr lang="el-GR" dirty="0" smtClean="0"/>
              <a:t> στις ζωές των ζώων και των ανθρώπων, που τους οργανώνουν την κοινωνική ζωή και τις κοινωνικές τους σχέσεις. Η </a:t>
            </a:r>
            <a:r>
              <a:rPr lang="el-GR" dirty="0" smtClean="0"/>
              <a:t>λειτουργία </a:t>
            </a:r>
            <a:r>
              <a:rPr lang="el-GR" dirty="0" smtClean="0"/>
              <a:t>τους είναι να ελέγχουν τις ενστικτώδεις αντιδράσεις στην περιβαλλοντική (φυσική), κοινωνική, ψυχολογική αλλαγή και να ελέγχουν τις μεταμορφώσεις ενός οργανικού συστήματος ενώ ταυτόχρονα να διατηρούν και να προστατεύουν την ακεραιότητά </a:t>
            </a:r>
            <a:r>
              <a:rPr lang="el-GR" dirty="0" smtClean="0"/>
              <a:t>του» (</a:t>
            </a:r>
            <a:r>
              <a:rPr lang="en-US" dirty="0" smtClean="0"/>
              <a:t>G. </a:t>
            </a:r>
            <a:r>
              <a:rPr lang="en-US" dirty="0" err="1" smtClean="0"/>
              <a:t>Berghaus</a:t>
            </a:r>
            <a:r>
              <a:rPr lang="en-US" dirty="0" smtClean="0"/>
              <a:t>, 40-41)</a:t>
            </a:r>
            <a:r>
              <a:rPr lang="el-GR" dirty="0" smtClean="0"/>
              <a:t>. </a:t>
            </a:r>
            <a:endParaRPr lang="el-GR" dirty="0"/>
          </a:p>
        </p:txBody>
      </p:sp>
    </p:spTree>
    <p:extLst>
      <p:ext uri="{BB962C8B-B14F-4D97-AF65-F5344CB8AC3E}">
        <p14:creationId xmlns:p14="http://schemas.microsoft.com/office/powerpoint/2010/main" val="2775180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Διαχωρισμός του χρόνου</a:t>
            </a:r>
            <a:endParaRPr lang="el-GR" b="1" dirty="0"/>
          </a:p>
        </p:txBody>
      </p:sp>
      <p:sp>
        <p:nvSpPr>
          <p:cNvPr id="3" name="Content Placeholder 2"/>
          <p:cNvSpPr>
            <a:spLocks noGrp="1"/>
          </p:cNvSpPr>
          <p:nvPr>
            <p:ph idx="1"/>
          </p:nvPr>
        </p:nvSpPr>
        <p:spPr/>
        <p:txBody>
          <a:bodyPr/>
          <a:lstStyle/>
          <a:p>
            <a:pPr marL="0" indent="0">
              <a:buNone/>
            </a:pPr>
            <a:r>
              <a:rPr lang="el-GR" dirty="0" smtClean="0"/>
              <a:t>(α) </a:t>
            </a:r>
            <a:r>
              <a:rPr lang="el-GR" b="1" dirty="0" smtClean="0"/>
              <a:t>Κοσμικός χρόνος</a:t>
            </a:r>
            <a:r>
              <a:rPr lang="el-GR" dirty="0" smtClean="0"/>
              <a:t>: καθημερινότητα, ρουτίνα.</a:t>
            </a:r>
            <a:endParaRPr lang="en-US" dirty="0" smtClean="0"/>
          </a:p>
          <a:p>
            <a:pPr marL="0" indent="0">
              <a:buNone/>
            </a:pPr>
            <a:r>
              <a:rPr lang="el-GR" dirty="0" smtClean="0"/>
              <a:t>Έγκλιση: προστακτική</a:t>
            </a:r>
          </a:p>
          <a:p>
            <a:pPr marL="0" indent="0">
              <a:buNone/>
            </a:pPr>
            <a:r>
              <a:rPr lang="el-GR" dirty="0" smtClean="0"/>
              <a:t>Ρήμα: </a:t>
            </a:r>
            <a:r>
              <a:rPr lang="en-US" dirty="0" smtClean="0"/>
              <a:t>work</a:t>
            </a:r>
            <a:endParaRPr lang="el-GR" dirty="0" smtClean="0"/>
          </a:p>
          <a:p>
            <a:pPr marL="0" indent="0">
              <a:buNone/>
            </a:pPr>
            <a:r>
              <a:rPr lang="el-GR" dirty="0" smtClean="0">
                <a:solidFill>
                  <a:srgbClr val="FF0000"/>
                </a:solidFill>
              </a:rPr>
              <a:t>(β) </a:t>
            </a:r>
            <a:r>
              <a:rPr lang="el-GR" b="1" dirty="0" smtClean="0">
                <a:solidFill>
                  <a:srgbClr val="FF0000"/>
                </a:solidFill>
              </a:rPr>
              <a:t>Ιερός χρόνος</a:t>
            </a:r>
            <a:r>
              <a:rPr lang="el-GR" dirty="0" smtClean="0">
                <a:solidFill>
                  <a:srgbClr val="FF0000"/>
                </a:solidFill>
              </a:rPr>
              <a:t>: αργία, σχόλη, παιχνίδι (</a:t>
            </a:r>
            <a:r>
              <a:rPr lang="en-US" dirty="0" err="1" smtClean="0">
                <a:solidFill>
                  <a:srgbClr val="FF0000"/>
                </a:solidFill>
              </a:rPr>
              <a:t>ludus</a:t>
            </a:r>
            <a:r>
              <a:rPr lang="en-US" dirty="0" smtClean="0">
                <a:solidFill>
                  <a:srgbClr val="FF0000"/>
                </a:solidFill>
              </a:rPr>
              <a:t>).</a:t>
            </a:r>
            <a:endParaRPr lang="el-GR" dirty="0" smtClean="0">
              <a:solidFill>
                <a:srgbClr val="FF0000"/>
              </a:solidFill>
            </a:endParaRPr>
          </a:p>
          <a:p>
            <a:pPr marL="0" indent="0">
              <a:buNone/>
            </a:pPr>
            <a:r>
              <a:rPr lang="el-GR" dirty="0" smtClean="0">
                <a:solidFill>
                  <a:srgbClr val="FF0000"/>
                </a:solidFill>
              </a:rPr>
              <a:t>Έγκλιση: υποτακτική </a:t>
            </a:r>
            <a:endParaRPr lang="en-US" dirty="0" smtClean="0">
              <a:solidFill>
                <a:srgbClr val="FF0000"/>
              </a:solidFill>
            </a:endParaRPr>
          </a:p>
          <a:p>
            <a:pPr marL="0" indent="0">
              <a:buNone/>
            </a:pPr>
            <a:r>
              <a:rPr lang="el-GR" dirty="0" smtClean="0">
                <a:solidFill>
                  <a:srgbClr val="FF0000"/>
                </a:solidFill>
              </a:rPr>
              <a:t>Ρήμα: </a:t>
            </a:r>
            <a:r>
              <a:rPr lang="en-US" dirty="0" smtClean="0">
                <a:solidFill>
                  <a:srgbClr val="FF0000"/>
                </a:solidFill>
              </a:rPr>
              <a:t>play</a:t>
            </a:r>
            <a:endParaRPr lang="el-GR" dirty="0" smtClean="0">
              <a:solidFill>
                <a:srgbClr val="FF0000"/>
              </a:solidFill>
            </a:endParaRPr>
          </a:p>
          <a:p>
            <a:pPr marL="0" indent="0">
              <a:buNone/>
            </a:pPr>
            <a:r>
              <a:rPr lang="el-GR" dirty="0" smtClean="0"/>
              <a:t> </a:t>
            </a:r>
            <a:endParaRPr lang="el-GR" dirty="0"/>
          </a:p>
        </p:txBody>
      </p:sp>
    </p:spTree>
    <p:extLst>
      <p:ext uri="{BB962C8B-B14F-4D97-AF65-F5344CB8AC3E}">
        <p14:creationId xmlns:p14="http://schemas.microsoft.com/office/powerpoint/2010/main" val="668028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fontScale="90000"/>
          </a:bodyPr>
          <a:lstStyle/>
          <a:p>
            <a:r>
              <a:rPr lang="el-GR" b="1" dirty="0" smtClean="0"/>
              <a:t>Τα δύο είδη των διαβατήριων τελετών</a:t>
            </a:r>
            <a:endParaRPr lang="el-GR" b="1" dirty="0"/>
          </a:p>
        </p:txBody>
      </p:sp>
      <p:sp>
        <p:nvSpPr>
          <p:cNvPr id="3" name="Content Placeholder 2"/>
          <p:cNvSpPr>
            <a:spLocks noGrp="1"/>
          </p:cNvSpPr>
          <p:nvPr>
            <p:ph idx="1"/>
          </p:nvPr>
        </p:nvSpPr>
        <p:spPr/>
        <p:txBody>
          <a:bodyPr/>
          <a:lstStyle/>
          <a:p>
            <a:pPr marL="0" indent="0">
              <a:buNone/>
            </a:pPr>
            <a:r>
              <a:rPr lang="el-GR" dirty="0" smtClean="0"/>
              <a:t>(α) </a:t>
            </a:r>
            <a:r>
              <a:rPr lang="el-GR" b="1" dirty="0" smtClean="0"/>
              <a:t>εφ’ άπαξ</a:t>
            </a:r>
            <a:r>
              <a:rPr lang="el-GR" dirty="0" smtClean="0"/>
              <a:t>: μεταμόρφωση του υποκειμένου.</a:t>
            </a:r>
          </a:p>
          <a:p>
            <a:pPr marL="0" indent="0">
              <a:buNone/>
            </a:pPr>
            <a:r>
              <a:rPr lang="el-GR" dirty="0" smtClean="0"/>
              <a:t>Εισέρχεται στη μυητική διαδικασία με μια ταυτότητα χ και βγαίνει με μια ταυτότητα ψ.</a:t>
            </a:r>
          </a:p>
          <a:p>
            <a:pPr marL="0" indent="0">
              <a:buNone/>
            </a:pPr>
            <a:endParaRPr lang="el-GR" dirty="0" smtClean="0"/>
          </a:p>
          <a:p>
            <a:pPr marL="0" indent="0">
              <a:buNone/>
            </a:pPr>
            <a:r>
              <a:rPr lang="el-GR" dirty="0" smtClean="0"/>
              <a:t>(β) </a:t>
            </a:r>
            <a:r>
              <a:rPr lang="el-GR" b="1" dirty="0" smtClean="0"/>
              <a:t>κυκλικές</a:t>
            </a:r>
            <a:r>
              <a:rPr lang="el-GR" dirty="0" smtClean="0"/>
              <a:t>: ενίσχυση της προϋπάρχουσας ταυτότητάς του. Εισέρχεται με μια ταυτότητα χ και βγαίνει με την ταυτότητα του ενισχυμένη.</a:t>
            </a:r>
            <a:endParaRPr lang="el-GR" dirty="0"/>
          </a:p>
        </p:txBody>
      </p:sp>
    </p:spTree>
    <p:extLst>
      <p:ext uri="{BB962C8B-B14F-4D97-AF65-F5344CB8AC3E}">
        <p14:creationId xmlns:p14="http://schemas.microsoft.com/office/powerpoint/2010/main" val="3266137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Arnold van </a:t>
            </a:r>
            <a:r>
              <a:rPr lang="en-US" dirty="0" err="1" smtClean="0"/>
              <a:t>Gennep</a:t>
            </a:r>
            <a:r>
              <a:rPr lang="en-US" dirty="0" smtClean="0"/>
              <a:t>: </a:t>
            </a:r>
            <a:r>
              <a:rPr lang="en-US" b="1" dirty="0" smtClean="0"/>
              <a:t>Liminal rites</a:t>
            </a:r>
            <a:endParaRPr lang="el-GR" b="1" dirty="0"/>
          </a:p>
        </p:txBody>
      </p:sp>
      <p:sp>
        <p:nvSpPr>
          <p:cNvPr id="3" name="Content Placeholder 2"/>
          <p:cNvSpPr>
            <a:spLocks noGrp="1"/>
          </p:cNvSpPr>
          <p:nvPr>
            <p:ph idx="1"/>
          </p:nvPr>
        </p:nvSpPr>
        <p:spPr/>
        <p:txBody>
          <a:bodyPr>
            <a:normAutofit lnSpcReduction="10000"/>
          </a:bodyPr>
          <a:lstStyle/>
          <a:p>
            <a:pPr marL="0" indent="0">
              <a:buNone/>
            </a:pPr>
            <a:r>
              <a:rPr lang="el-GR" sz="3600" b="1" dirty="0" smtClean="0"/>
              <a:t>Διαχωρισμός (</a:t>
            </a:r>
            <a:r>
              <a:rPr lang="en-US" sz="3600" b="1" dirty="0" smtClean="0"/>
              <a:t>separation) – </a:t>
            </a:r>
            <a:r>
              <a:rPr lang="el-GR" sz="3600" b="1" dirty="0" smtClean="0">
                <a:solidFill>
                  <a:srgbClr val="FF0000"/>
                </a:solidFill>
              </a:rPr>
              <a:t>Μετάβαση (</a:t>
            </a:r>
            <a:r>
              <a:rPr lang="en-US" sz="3600" b="1" dirty="0" smtClean="0">
                <a:solidFill>
                  <a:srgbClr val="FF0000"/>
                </a:solidFill>
              </a:rPr>
              <a:t>transition/limen: </a:t>
            </a:r>
            <a:r>
              <a:rPr lang="el-GR" sz="3600" b="1" dirty="0" smtClean="0">
                <a:solidFill>
                  <a:srgbClr val="FF0000"/>
                </a:solidFill>
              </a:rPr>
              <a:t>κατώφλι, μεθόριος, μεταίχμιο)</a:t>
            </a:r>
            <a:r>
              <a:rPr lang="en-US" sz="3600" b="1" dirty="0" smtClean="0">
                <a:solidFill>
                  <a:srgbClr val="FF0000"/>
                </a:solidFill>
              </a:rPr>
              <a:t> </a:t>
            </a:r>
            <a:r>
              <a:rPr lang="el-GR" sz="3600" b="1" dirty="0" smtClean="0"/>
              <a:t>– Επανένταξη </a:t>
            </a:r>
            <a:r>
              <a:rPr lang="en-US" sz="3600" b="1" dirty="0" smtClean="0"/>
              <a:t>(reintegration)</a:t>
            </a:r>
          </a:p>
          <a:p>
            <a:pPr marL="0" indent="0">
              <a:buNone/>
            </a:pPr>
            <a:endParaRPr lang="en-US" sz="2600" dirty="0" smtClean="0"/>
          </a:p>
          <a:p>
            <a:pPr marL="0" indent="0">
              <a:buNone/>
            </a:pPr>
            <a:r>
              <a:rPr lang="el-GR" sz="2600" b="1" dirty="0" smtClean="0"/>
              <a:t>Διαχωρισμός</a:t>
            </a:r>
            <a:r>
              <a:rPr lang="el-GR" sz="2600" dirty="0" smtClean="0"/>
              <a:t> στον χρόνο και στον χώρο</a:t>
            </a:r>
          </a:p>
          <a:p>
            <a:pPr marL="0" indent="0">
              <a:buNone/>
            </a:pPr>
            <a:r>
              <a:rPr lang="el-GR" sz="2600" b="1" dirty="0" smtClean="0"/>
              <a:t>Μετάβαση</a:t>
            </a:r>
            <a:r>
              <a:rPr lang="el-GR" sz="2600" dirty="0" smtClean="0"/>
              <a:t> σε έναν χωροχρόνο ασαφή και παράδοξο που το υποκείμενο σχεδόν εξαφανίζεται.</a:t>
            </a:r>
          </a:p>
          <a:p>
            <a:pPr marL="0" indent="0">
              <a:buNone/>
            </a:pPr>
            <a:r>
              <a:rPr lang="el-GR" sz="2600" b="1" dirty="0" smtClean="0"/>
              <a:t>Επανένταξη</a:t>
            </a:r>
            <a:r>
              <a:rPr lang="el-GR" sz="2600" dirty="0" smtClean="0"/>
              <a:t> του υποκειμένου στον χρόνο και τον χώρο που άφησε αρχικά, φέροντας τον νέο του εαυτό/ πρόσωπο/ κοινωνική θέση στην κοινότητα.</a:t>
            </a:r>
            <a:endParaRPr lang="el-GR" sz="2600" dirty="0"/>
          </a:p>
        </p:txBody>
      </p:sp>
    </p:spTree>
    <p:extLst>
      <p:ext uri="{BB962C8B-B14F-4D97-AF65-F5344CB8AC3E}">
        <p14:creationId xmlns:p14="http://schemas.microsoft.com/office/powerpoint/2010/main" val="629833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Victor Turner: </a:t>
            </a:r>
            <a:r>
              <a:rPr lang="el-GR" dirty="0" err="1" smtClean="0"/>
              <a:t>επαναδιατύπωση</a:t>
            </a:r>
            <a:r>
              <a:rPr lang="el-GR" dirty="0" smtClean="0"/>
              <a:t> του σχήματος </a:t>
            </a:r>
            <a:r>
              <a:rPr lang="en-US" dirty="0" smtClean="0"/>
              <a:t>van </a:t>
            </a:r>
            <a:r>
              <a:rPr lang="en-US" dirty="0" err="1" smtClean="0"/>
              <a:t>Gennep</a:t>
            </a:r>
            <a:endParaRPr lang="el-GR" dirty="0"/>
          </a:p>
        </p:txBody>
      </p:sp>
      <p:sp>
        <p:nvSpPr>
          <p:cNvPr id="3" name="Content Placeholder 2"/>
          <p:cNvSpPr>
            <a:spLocks noGrp="1"/>
          </p:cNvSpPr>
          <p:nvPr>
            <p:ph idx="1"/>
          </p:nvPr>
        </p:nvSpPr>
        <p:spPr/>
        <p:txBody>
          <a:bodyPr/>
          <a:lstStyle/>
          <a:p>
            <a:pPr marL="0" indent="0">
              <a:buNone/>
            </a:pPr>
            <a:r>
              <a:rPr lang="el-GR" b="1" dirty="0" smtClean="0"/>
              <a:t>Δομή (</a:t>
            </a:r>
            <a:r>
              <a:rPr lang="en-US" b="1" dirty="0" smtClean="0"/>
              <a:t>structure)</a:t>
            </a:r>
            <a:r>
              <a:rPr lang="el-GR" b="1" dirty="0" smtClean="0"/>
              <a:t> / κοινωνία </a:t>
            </a:r>
            <a:r>
              <a:rPr lang="en-US" b="1" dirty="0" smtClean="0"/>
              <a:t> – </a:t>
            </a:r>
            <a:r>
              <a:rPr lang="el-GR" b="1" dirty="0" err="1" smtClean="0">
                <a:solidFill>
                  <a:srgbClr val="FF0000"/>
                </a:solidFill>
              </a:rPr>
              <a:t>Αντι</a:t>
            </a:r>
            <a:r>
              <a:rPr lang="el-GR" b="1" dirty="0" smtClean="0">
                <a:solidFill>
                  <a:srgbClr val="FF0000"/>
                </a:solidFill>
              </a:rPr>
              <a:t>-δομή (</a:t>
            </a:r>
            <a:r>
              <a:rPr lang="en-US" b="1" dirty="0" err="1" smtClean="0">
                <a:solidFill>
                  <a:srgbClr val="FF0000"/>
                </a:solidFill>
              </a:rPr>
              <a:t>antistructure</a:t>
            </a:r>
            <a:r>
              <a:rPr lang="en-US" b="1" dirty="0" smtClean="0">
                <a:solidFill>
                  <a:srgbClr val="FF0000"/>
                </a:solidFill>
              </a:rPr>
              <a:t>) </a:t>
            </a:r>
            <a:r>
              <a:rPr lang="en-US" b="1" dirty="0" err="1" smtClean="0">
                <a:solidFill>
                  <a:srgbClr val="FF0000"/>
                </a:solidFill>
              </a:rPr>
              <a:t>communitas</a:t>
            </a:r>
            <a:r>
              <a:rPr lang="en-US" b="1" dirty="0" smtClean="0">
                <a:solidFill>
                  <a:srgbClr val="FF0000"/>
                </a:solidFill>
              </a:rPr>
              <a:t> (</a:t>
            </a:r>
            <a:r>
              <a:rPr lang="el-GR" b="1" dirty="0" err="1" smtClean="0">
                <a:solidFill>
                  <a:srgbClr val="FF0000"/>
                </a:solidFill>
              </a:rPr>
              <a:t>μεταιχμιακότητα</a:t>
            </a:r>
            <a:r>
              <a:rPr lang="el-GR" b="1" dirty="0" smtClean="0">
                <a:solidFill>
                  <a:srgbClr val="FF0000"/>
                </a:solidFill>
              </a:rPr>
              <a:t>/</a:t>
            </a:r>
            <a:r>
              <a:rPr lang="el-GR" b="1" dirty="0" smtClean="0"/>
              <a:t> </a:t>
            </a:r>
            <a:r>
              <a:rPr lang="en-US" b="1" dirty="0" err="1" smtClean="0">
                <a:solidFill>
                  <a:srgbClr val="FF0000"/>
                </a:solidFill>
              </a:rPr>
              <a:t>liminality</a:t>
            </a:r>
            <a:r>
              <a:rPr lang="en-US" b="1" dirty="0" smtClean="0">
                <a:solidFill>
                  <a:srgbClr val="FF0000"/>
                </a:solidFill>
              </a:rPr>
              <a:t>)</a:t>
            </a:r>
            <a:r>
              <a:rPr lang="en-US" b="1" dirty="0" smtClean="0"/>
              <a:t> – </a:t>
            </a:r>
            <a:r>
              <a:rPr lang="el-GR" b="1" dirty="0" smtClean="0"/>
              <a:t>Δομή </a:t>
            </a:r>
            <a:r>
              <a:rPr lang="en-US" b="1" dirty="0" smtClean="0"/>
              <a:t>(structure) / </a:t>
            </a:r>
            <a:r>
              <a:rPr lang="el-GR" b="1" dirty="0" smtClean="0"/>
              <a:t>κοινωνία</a:t>
            </a:r>
            <a:r>
              <a:rPr lang="el-GR" dirty="0" smtClean="0"/>
              <a:t> </a:t>
            </a:r>
          </a:p>
          <a:p>
            <a:pPr marL="0" indent="0">
              <a:buNone/>
            </a:pPr>
            <a:r>
              <a:rPr lang="en-US" dirty="0" smtClean="0"/>
              <a:t>[community and </a:t>
            </a:r>
            <a:r>
              <a:rPr lang="en-US" dirty="0" err="1" smtClean="0"/>
              <a:t>communitas</a:t>
            </a:r>
            <a:r>
              <a:rPr lang="en-US" dirty="0" smtClean="0"/>
              <a:t>]</a:t>
            </a:r>
            <a:endParaRPr lang="el-GR" dirty="0"/>
          </a:p>
          <a:p>
            <a:pPr marL="0" indent="0">
              <a:buNone/>
            </a:pPr>
            <a:r>
              <a:rPr lang="el-GR" sz="2000" dirty="0" smtClean="0"/>
              <a:t>Η </a:t>
            </a:r>
            <a:r>
              <a:rPr lang="el-GR" sz="2000" dirty="0" err="1" smtClean="0"/>
              <a:t>μεταιχμιακότητα</a:t>
            </a:r>
            <a:r>
              <a:rPr lang="el-GR" sz="2000" dirty="0" smtClean="0"/>
              <a:t> σύμφωνα με τους ανθρωπολόγους: περίοδος που διέπεται από κανόνες που θέτουν ο μύθος και το τελετουργικό.</a:t>
            </a:r>
          </a:p>
          <a:p>
            <a:pPr marL="0" indent="0">
              <a:buNone/>
            </a:pPr>
            <a:r>
              <a:rPr lang="el-GR" sz="2000" dirty="0" smtClean="0"/>
              <a:t>Η </a:t>
            </a:r>
            <a:r>
              <a:rPr lang="el-GR" sz="2000" dirty="0" err="1" smtClean="0"/>
              <a:t>μεταιχμιακότητα</a:t>
            </a:r>
            <a:r>
              <a:rPr lang="el-GR" sz="2000" dirty="0" smtClean="0"/>
              <a:t> σύμφωνα με τους κοινωνιολόγους και τον </a:t>
            </a:r>
            <a:r>
              <a:rPr lang="en-US" sz="2000" dirty="0" smtClean="0"/>
              <a:t>Turner</a:t>
            </a:r>
            <a:r>
              <a:rPr lang="el-GR" sz="2000" dirty="0" smtClean="0"/>
              <a:t>: εντελώς ελεύθερη η ανασύνθεση των στοιχείων, που οδηγεί στο γκροτέσκο/ αλλόκοτο. </a:t>
            </a:r>
          </a:p>
          <a:p>
            <a:pPr marL="0" indent="0">
              <a:buNone/>
            </a:pPr>
            <a:endParaRPr lang="el-GR" sz="2000" dirty="0"/>
          </a:p>
        </p:txBody>
      </p:sp>
    </p:spTree>
    <p:extLst>
      <p:ext uri="{BB962C8B-B14F-4D97-AF65-F5344CB8AC3E}">
        <p14:creationId xmlns:p14="http://schemas.microsoft.com/office/powerpoint/2010/main" val="39351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l-GR" dirty="0" smtClean="0"/>
              <a:t>Προβιομηχανικές – </a:t>
            </a:r>
            <a:r>
              <a:rPr lang="el-GR" dirty="0" smtClean="0">
                <a:solidFill>
                  <a:srgbClr val="FF0000"/>
                </a:solidFill>
              </a:rPr>
              <a:t>Βιομηχανικές και Μεταβιομηχανικές κοινωνίες </a:t>
            </a:r>
            <a:endParaRPr lang="el-GR" dirty="0">
              <a:solidFill>
                <a:srgbClr val="FF0000"/>
              </a:solidFill>
            </a:endParaRPr>
          </a:p>
        </p:txBody>
      </p:sp>
      <p:sp>
        <p:nvSpPr>
          <p:cNvPr id="3" name="Subtitle 2"/>
          <p:cNvSpPr>
            <a:spLocks noGrp="1"/>
          </p:cNvSpPr>
          <p:nvPr>
            <p:ph type="subTitle" idx="1"/>
          </p:nvPr>
        </p:nvSpPr>
        <p:spPr/>
        <p:txBody>
          <a:bodyPr>
            <a:normAutofit/>
          </a:bodyPr>
          <a:lstStyle/>
          <a:p>
            <a:r>
              <a:rPr lang="en-US" sz="6000" b="1" dirty="0" smtClean="0">
                <a:solidFill>
                  <a:schemeClr val="tx1"/>
                </a:solidFill>
              </a:rPr>
              <a:t>Liminal - </a:t>
            </a:r>
            <a:r>
              <a:rPr lang="en-US" sz="6000" b="1" dirty="0" err="1" smtClean="0">
                <a:solidFill>
                  <a:srgbClr val="FF0000"/>
                </a:solidFill>
              </a:rPr>
              <a:t>Liminoid</a:t>
            </a:r>
            <a:endParaRPr lang="el-GR" sz="6000" b="1" dirty="0">
              <a:solidFill>
                <a:srgbClr val="FF0000"/>
              </a:solidFill>
            </a:endParaRPr>
          </a:p>
        </p:txBody>
      </p:sp>
    </p:spTree>
    <p:extLst>
      <p:ext uri="{BB962C8B-B14F-4D97-AF65-F5344CB8AC3E}">
        <p14:creationId xmlns:p14="http://schemas.microsoft.com/office/powerpoint/2010/main" val="2170775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είναι η </a:t>
            </a:r>
            <a:r>
              <a:rPr lang="en-US" b="1" dirty="0" err="1" smtClean="0"/>
              <a:t>Communitas</a:t>
            </a:r>
            <a:r>
              <a:rPr lang="el-GR" b="1" dirty="0" smtClean="0"/>
              <a:t>;</a:t>
            </a:r>
            <a:r>
              <a:rPr lang="en-US" b="1" dirty="0" smtClean="0"/>
              <a:t> </a:t>
            </a:r>
            <a:endParaRPr lang="el-GR" b="1" dirty="0"/>
          </a:p>
        </p:txBody>
      </p:sp>
      <p:sp>
        <p:nvSpPr>
          <p:cNvPr id="3" name="Content Placeholder 2"/>
          <p:cNvSpPr>
            <a:spLocks noGrp="1"/>
          </p:cNvSpPr>
          <p:nvPr>
            <p:ph idx="1"/>
          </p:nvPr>
        </p:nvSpPr>
        <p:spPr/>
        <p:txBody>
          <a:bodyPr>
            <a:normAutofit fontScale="85000" lnSpcReduction="10000"/>
          </a:bodyPr>
          <a:lstStyle/>
          <a:p>
            <a:pPr marL="0" indent="0">
              <a:buNone/>
            </a:pPr>
            <a:r>
              <a:rPr lang="el-GR" dirty="0" smtClean="0"/>
              <a:t>Μια «κατάσταση» στην οποία  μπορεί να βρεθεί το άτομο σε κάποια στιγμή ή στιγμές της ζωής του, χωρίς όμως να μπορεί να τις προγραμματίσει, και κατά την οποία ο νους του έχει ανοίξει σε τέτοιο βαθμό ώστε να αισθάνεται ότι ανήκει σε μια ιδιότυπη «κοινωνία» η οποία συμπεριλαμβάνει ιδανικά σύμπασα την ανθρωπότητα. Ωστόσο, παρόλο που βρίσκεται σε αυτή την κατάσταση το άτομο δεν χάνει την ατομικότητά του. «Ακόμη και αν μόλις δύο άνθρωποι πιστεύουν ότι βιώνουν την ενότητα, αισθάνονται ότι όλη η ανθρωπότητα, έστω και για μια στιγμή, είναι ενωμένη». </a:t>
            </a:r>
            <a:r>
              <a:rPr lang="el-GR" sz="2200" dirty="0" smtClean="0"/>
              <a:t>(</a:t>
            </a:r>
            <a:r>
              <a:rPr lang="en-US" sz="2200" dirty="0" smtClean="0"/>
              <a:t>Victor Turner, </a:t>
            </a:r>
            <a:r>
              <a:rPr lang="el-GR" sz="2200" dirty="0" smtClean="0"/>
              <a:t>μτφ. Ελένη Παπάζογλου</a:t>
            </a:r>
            <a:r>
              <a:rPr lang="en-US" sz="2200" dirty="0" smtClean="0"/>
              <a:t>)</a:t>
            </a:r>
            <a:r>
              <a:rPr lang="el-GR" sz="2200" dirty="0" smtClean="0"/>
              <a:t> </a:t>
            </a:r>
            <a:endParaRPr lang="el-GR" sz="2200" dirty="0"/>
          </a:p>
        </p:txBody>
      </p:sp>
    </p:spTree>
    <p:extLst>
      <p:ext uri="{BB962C8B-B14F-4D97-AF65-F5344CB8AC3E}">
        <p14:creationId xmlns:p14="http://schemas.microsoft.com/office/powerpoint/2010/main" val="1261551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933</Words>
  <Application>Microsoft Office PowerPoint</Application>
  <PresentationFormat>On-screen Show (4:3)</PresentationFormat>
  <Paragraphs>57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ΔΙΑΒΑΤΗΡΙΕΣ ΤΕΛΕΤΕΣ RITES OF PASSAGE</vt:lpstr>
      <vt:lpstr>Βιβλιογραφία </vt:lpstr>
      <vt:lpstr>Τι είναι οι τελετουργίες;</vt:lpstr>
      <vt:lpstr>Διαχωρισμός του χρόνου</vt:lpstr>
      <vt:lpstr>Τα δύο είδη των διαβατήριων τελετών</vt:lpstr>
      <vt:lpstr>Arnold van Gennep: Liminal rites</vt:lpstr>
      <vt:lpstr>Victor Turner: επαναδιατύπωση του σχήματος van Gennep</vt:lpstr>
      <vt:lpstr>Προβιομηχανικές – Βιομηχανικές και Μεταβιομηχανικές κοινωνίες </vt:lpstr>
      <vt:lpstr>Τι είναι η Communitas; </vt:lpstr>
      <vt:lpstr>Όψεις της Communitas</vt:lpstr>
      <vt:lpstr>Η ιδέα της Ροής (Flow) και τα συστατικά της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ΔΙΑΒΑΤΗΡΙΕΣ ΤΕΛΕΤΕΣ RITES OF PASSAGE</dc:title>
  <dc:creator>Natali</dc:creator>
  <cp:lastModifiedBy>Natali</cp:lastModifiedBy>
  <cp:revision>27</cp:revision>
  <dcterms:created xsi:type="dcterms:W3CDTF">2018-11-07T06:37:55Z</dcterms:created>
  <dcterms:modified xsi:type="dcterms:W3CDTF">2018-12-07T16:15:05Z</dcterms:modified>
</cp:coreProperties>
</file>