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9" r:id="rId2"/>
    <p:sldId id="260" r:id="rId3"/>
    <p:sldId id="261" r:id="rId4"/>
    <p:sldId id="262" r:id="rId5"/>
    <p:sldId id="263" r:id="rId6"/>
    <p:sldId id="264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65451-7984-48CF-8B32-5349547C6982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F3724E-2DE8-4032-BDDB-501379FC6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724E-2DE8-4032-BDDB-501379FC62C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3724E-2DE8-4032-BDDB-501379FC62C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26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1027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6" name="AutoShape 1028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sz="2400">
                <a:latin typeface="Times New Roman" pitchFamily="18" charset="0"/>
              </a:endParaRPr>
            </a:p>
          </p:txBody>
        </p:sp>
        <p:sp>
          <p:nvSpPr>
            <p:cNvPr id="7" name="AutoShape 1029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latin typeface="Arial" charset="0"/>
              </a:endParaRPr>
            </a:p>
          </p:txBody>
        </p:sp>
      </p:grpSp>
      <p:pic>
        <p:nvPicPr>
          <p:cNvPr id="8" name="Picture 103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6096000"/>
            <a:ext cx="1417638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4823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9" name="Rectangle 103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079C56-9D55-45DB-9D0D-E4C7690BE3C0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10" name="Rectangle 103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103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33BC9-B031-4289-B8AE-12BF22C8A3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079C56-9D55-45DB-9D0D-E4C7690BE3C0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33BC9-B031-4289-B8AE-12BF22C8A3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079C56-9D55-45DB-9D0D-E4C7690BE3C0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33BC9-B031-4289-B8AE-12BF22C8A3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200">
                <a:solidFill>
                  <a:srgbClr val="C00000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buFont typeface="Wingdings" pitchFamily="2" charset="2"/>
              <a:buChar char="§"/>
              <a:defRPr sz="2000"/>
            </a:lvl1pPr>
            <a:lvl2pPr>
              <a:buClrTx/>
              <a:buFont typeface="Wingdings" pitchFamily="2" charset="2"/>
              <a:buChar char="Ø"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079C56-9D55-45DB-9D0D-E4C7690BE3C0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33BC9-B031-4289-B8AE-12BF22C8A3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5 - Θέση υποσέλιδου"/>
          <p:cNvSpPr txBox="1">
            <a:spLocks/>
          </p:cNvSpPr>
          <p:nvPr/>
        </p:nvSpPr>
        <p:spPr bwMode="auto">
          <a:xfrm>
            <a:off x="2143125" y="6245225"/>
            <a:ext cx="42148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ΧΡΗΜΑ, ΠΙΣΤΗ, ΤΡΑΠΕΖΕΣ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Peter Howells &amp; Keith Bain (</a:t>
            </a:r>
            <a:r>
              <a:rPr kumimoji="0" lang="el-G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Κριτική, 2009)</a:t>
            </a:r>
            <a:endParaRPr kumimoji="0" lang="el-G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079C56-9D55-45DB-9D0D-E4C7690BE3C0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33BC9-B031-4289-B8AE-12BF22C8A3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079C56-9D55-45DB-9D0D-E4C7690BE3C0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33BC9-B031-4289-B8AE-12BF22C8A3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079C56-9D55-45DB-9D0D-E4C7690BE3C0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33BC9-B031-4289-B8AE-12BF22C8A3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079C56-9D55-45DB-9D0D-E4C7690BE3C0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33BC9-B031-4289-B8AE-12BF22C8A3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079C56-9D55-45DB-9D0D-E4C7690BE3C0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33BC9-B031-4289-B8AE-12BF22C8A3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079C56-9D55-45DB-9D0D-E4C7690BE3C0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33BC9-B031-4289-B8AE-12BF22C8A3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079C56-9D55-45DB-9D0D-E4C7690BE3C0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33BC9-B031-4289-B8AE-12BF22C8A3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FF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26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33795" name="AutoShape 1027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sz="2400">
                <a:latin typeface="Times New Roman" pitchFamily="18" charset="0"/>
              </a:endParaRPr>
            </a:p>
          </p:txBody>
        </p:sp>
        <p:sp>
          <p:nvSpPr>
            <p:cNvPr id="33796" name="AutoShape 1028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latin typeface="Arial" charset="0"/>
              </a:endParaRPr>
            </a:p>
          </p:txBody>
        </p:sp>
        <p:sp>
          <p:nvSpPr>
            <p:cNvPr id="33797" name="Line 1029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1027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επεξεργασία του τίτλου</a:t>
            </a:r>
          </a:p>
        </p:txBody>
      </p:sp>
      <p:sp>
        <p:nvSpPr>
          <p:cNvPr id="1028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3380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1B079C56-9D55-45DB-9D0D-E4C7690BE3C0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3380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3380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9D33BC9-B031-4289-B8AE-12BF22C8A3C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2" name="Picture 1035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43800" y="6096000"/>
            <a:ext cx="1417638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δυσκολίες της κανονιστικής ρύθμισης (1/3)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43000" y="1600200"/>
            <a:ext cx="7540625" cy="4114800"/>
          </a:xfrm>
        </p:spPr>
        <p:txBody>
          <a:bodyPr/>
          <a:lstStyle/>
          <a:p>
            <a:r>
              <a:rPr lang="el-GR" dirty="0" smtClean="0"/>
              <a:t>Οι ρυθμίσεις είναι </a:t>
            </a:r>
            <a:r>
              <a:rPr lang="el-GR" u="sng" dirty="0" smtClean="0"/>
              <a:t>απαραίτητες</a:t>
            </a:r>
            <a:r>
              <a:rPr lang="el-GR" dirty="0" smtClean="0"/>
              <a:t> εξαιτίας της </a:t>
            </a:r>
            <a:r>
              <a:rPr lang="el-GR" i="1" dirty="0" smtClean="0">
                <a:solidFill>
                  <a:srgbClr val="0070C0"/>
                </a:solidFill>
              </a:rPr>
              <a:t>αποτυχίας των αγορών</a:t>
            </a:r>
            <a:r>
              <a:rPr lang="el-GR" dirty="0" smtClean="0"/>
              <a:t> η οποία μπορεί να προκληθεί από:</a:t>
            </a:r>
          </a:p>
          <a:p>
            <a:pPr lvl="1"/>
            <a:endParaRPr lang="el-GR" sz="500" i="1" dirty="0" smtClean="0"/>
          </a:p>
          <a:p>
            <a:pPr lvl="1"/>
            <a:r>
              <a:rPr lang="el-GR" i="1" dirty="0" smtClean="0"/>
              <a:t>την ύπαρξη στοιχείων </a:t>
            </a:r>
            <a:r>
              <a:rPr lang="el-GR" i="1" dirty="0" smtClean="0">
                <a:solidFill>
                  <a:srgbClr val="0070C0"/>
                </a:solidFill>
              </a:rPr>
              <a:t>μονοπωλίου</a:t>
            </a:r>
            <a:r>
              <a:rPr lang="el-GR" i="1" dirty="0" smtClean="0"/>
              <a:t> ή </a:t>
            </a:r>
            <a:r>
              <a:rPr lang="el-GR" i="1" dirty="0" smtClean="0">
                <a:solidFill>
                  <a:srgbClr val="0070C0"/>
                </a:solidFill>
              </a:rPr>
              <a:t>ολιγοπωλίου</a:t>
            </a:r>
          </a:p>
          <a:p>
            <a:pPr lvl="1"/>
            <a:endParaRPr lang="el-GR" sz="500" i="1" dirty="0" smtClean="0"/>
          </a:p>
          <a:p>
            <a:pPr lvl="1"/>
            <a:r>
              <a:rPr lang="el-GR" i="1" dirty="0" smtClean="0"/>
              <a:t>το γεγονός ότι η </a:t>
            </a:r>
            <a:r>
              <a:rPr lang="el-GR" i="1" dirty="0" smtClean="0">
                <a:solidFill>
                  <a:srgbClr val="0070C0"/>
                </a:solidFill>
              </a:rPr>
              <a:t>εμπιστοσύνη</a:t>
            </a:r>
            <a:r>
              <a:rPr lang="el-GR" i="1" dirty="0" smtClean="0"/>
              <a:t> στο χρηματοπιστωτικό σύστημα αποτελεί </a:t>
            </a:r>
            <a:r>
              <a:rPr lang="el-GR" i="1" u="sng" dirty="0" smtClean="0"/>
              <a:t>κοινωνικό όφελος</a:t>
            </a:r>
            <a:r>
              <a:rPr lang="el-GR" i="1" dirty="0" smtClean="0"/>
              <a:t> το οποίο δεν εκτιμάται επαρκώς από μεμονωμένους συμμετέχοντες στην αγορά</a:t>
            </a:r>
          </a:p>
          <a:p>
            <a:pPr lvl="1"/>
            <a:endParaRPr lang="el-GR" sz="500" i="1" dirty="0" smtClean="0">
              <a:solidFill>
                <a:srgbClr val="0070C0"/>
              </a:solidFill>
            </a:endParaRPr>
          </a:p>
          <a:p>
            <a:pPr lvl="1"/>
            <a:r>
              <a:rPr lang="el-GR" i="1" dirty="0" smtClean="0">
                <a:solidFill>
                  <a:srgbClr val="0070C0"/>
                </a:solidFill>
              </a:rPr>
              <a:t>ανεπαρκής πληροφόρηση</a:t>
            </a:r>
            <a:r>
              <a:rPr lang="el-GR" dirty="0" smtClean="0">
                <a:solidFill>
                  <a:srgbClr val="0070C0"/>
                </a:solidFill>
              </a:rPr>
              <a:t> (</a:t>
            </a:r>
            <a:r>
              <a:rPr lang="el-GR" i="1" dirty="0" smtClean="0">
                <a:solidFill>
                  <a:srgbClr val="0070C0"/>
                </a:solidFill>
              </a:rPr>
              <a:t>ασύμμετρη πληροφόρηση</a:t>
            </a:r>
            <a:r>
              <a:rPr lang="el-GR" dirty="0" smtClean="0">
                <a:solidFill>
                  <a:srgbClr val="0070C0"/>
                </a:solidFill>
              </a:rPr>
              <a:t>)</a:t>
            </a:r>
            <a:r>
              <a:rPr lang="el-GR" dirty="0" smtClean="0"/>
              <a:t> </a:t>
            </a:r>
          </a:p>
          <a:p>
            <a:endParaRPr lang="el-GR" sz="1200" dirty="0" smtClean="0"/>
          </a:p>
          <a:p>
            <a:r>
              <a:rPr lang="el-GR" dirty="0" smtClean="0"/>
              <a:t>Οι </a:t>
            </a:r>
            <a:r>
              <a:rPr lang="el-GR" dirty="0" smtClean="0">
                <a:solidFill>
                  <a:srgbClr val="0070C0"/>
                </a:solidFill>
              </a:rPr>
              <a:t>κανονιστικές ρυθμίσεις</a:t>
            </a:r>
            <a:r>
              <a:rPr lang="el-GR" dirty="0" smtClean="0"/>
              <a:t> ενδέχεται όχι μόνο να επιλύσουν αλλά και να προκαλέσουν </a:t>
            </a:r>
            <a:r>
              <a:rPr lang="el-GR" u="sng" dirty="0" smtClean="0"/>
              <a:t>προβλήματα</a:t>
            </a:r>
            <a:r>
              <a:rPr lang="el-GR" dirty="0" smtClean="0"/>
              <a:t>.</a:t>
            </a:r>
          </a:p>
          <a:p>
            <a:pPr lvl="1"/>
            <a:endParaRPr lang="el-GR" sz="500" i="1" dirty="0" smtClean="0"/>
          </a:p>
          <a:p>
            <a:pPr lvl="1"/>
            <a:r>
              <a:rPr lang="el-GR" i="1" dirty="0" smtClean="0"/>
              <a:t>επιχείρημα </a:t>
            </a:r>
            <a:r>
              <a:rPr lang="el-GR" i="1" u="sng" dirty="0" smtClean="0"/>
              <a:t>υπέρ</a:t>
            </a:r>
            <a:r>
              <a:rPr lang="el-GR" i="1" dirty="0" smtClean="0"/>
              <a:t> της </a:t>
            </a:r>
            <a:r>
              <a:rPr lang="el-GR" i="1" dirty="0" smtClean="0">
                <a:solidFill>
                  <a:srgbClr val="0070C0"/>
                </a:solidFill>
              </a:rPr>
              <a:t>απορύθμισης</a:t>
            </a:r>
            <a:r>
              <a:rPr lang="el-GR" i="1" dirty="0" smtClean="0"/>
              <a:t> των χρηματοπιστωτικών αγορών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τραπεζική ρύθμιση (3/3)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22375" y="1752600"/>
            <a:ext cx="7693025" cy="4114800"/>
          </a:xfrm>
        </p:spPr>
        <p:txBody>
          <a:bodyPr/>
          <a:lstStyle/>
          <a:p>
            <a:r>
              <a:rPr lang="el-GR" dirty="0" smtClean="0"/>
              <a:t>Η ικανότητα μιας τράπεζας να ανταποκρίνεται εγκαίρως στις </a:t>
            </a:r>
            <a:r>
              <a:rPr lang="el-GR" dirty="0" smtClean="0">
                <a:solidFill>
                  <a:srgbClr val="0070C0"/>
                </a:solidFill>
              </a:rPr>
              <a:t>υποχρεώσεις</a:t>
            </a:r>
            <a:r>
              <a:rPr lang="el-GR" dirty="0" smtClean="0"/>
              <a:t> της είναι θεμελιώδης στην προσπάθεια διαφύλαξης της </a:t>
            </a:r>
            <a:r>
              <a:rPr lang="el-GR" dirty="0" smtClean="0">
                <a:solidFill>
                  <a:srgbClr val="0070C0"/>
                </a:solidFill>
              </a:rPr>
              <a:t>φήμης</a:t>
            </a:r>
            <a:r>
              <a:rPr lang="el-GR" dirty="0" smtClean="0"/>
              <a:t> της και διατήρησης της </a:t>
            </a:r>
            <a:r>
              <a:rPr lang="el-GR" dirty="0" smtClean="0">
                <a:solidFill>
                  <a:srgbClr val="0070C0"/>
                </a:solidFill>
              </a:rPr>
              <a:t>εμπιστοσύνης</a:t>
            </a:r>
            <a:r>
              <a:rPr lang="el-GR" dirty="0" smtClean="0"/>
              <a:t> των </a:t>
            </a:r>
            <a:r>
              <a:rPr lang="el-GR" u="sng" dirty="0" smtClean="0"/>
              <a:t>καταθετών</a:t>
            </a:r>
            <a:r>
              <a:rPr lang="el-GR" dirty="0" smtClean="0"/>
              <a:t> της.</a:t>
            </a:r>
          </a:p>
          <a:p>
            <a:endParaRPr lang="el-GR" sz="900" dirty="0" smtClean="0"/>
          </a:p>
          <a:p>
            <a:r>
              <a:rPr lang="el-GR" dirty="0" smtClean="0">
                <a:solidFill>
                  <a:srgbClr val="0070C0"/>
                </a:solidFill>
              </a:rPr>
              <a:t>Διαχείριση ρευστότητας:</a:t>
            </a:r>
          </a:p>
          <a:p>
            <a:pPr lvl="1"/>
            <a:endParaRPr lang="el-GR" sz="300" dirty="0" smtClean="0"/>
          </a:p>
          <a:p>
            <a:pPr lvl="1"/>
            <a:r>
              <a:rPr lang="el-GR" i="1" dirty="0" smtClean="0"/>
              <a:t>διατήρηση αποθέματος εμπορεύσιμων και ευχερώς ρευστοποιήσιμων περιουσιακών στοιχείων, τα οποία μπορούν γρήγορα να μετατραπούν σε μετρητά</a:t>
            </a:r>
          </a:p>
          <a:p>
            <a:pPr lvl="1"/>
            <a:endParaRPr lang="el-GR" sz="300" i="1" dirty="0" smtClean="0"/>
          </a:p>
          <a:p>
            <a:pPr lvl="1"/>
            <a:r>
              <a:rPr lang="el-GR" i="1" dirty="0" smtClean="0"/>
              <a:t>εντοπισμός των αναντιστοιχιών μεταξύ πιθανών εισπράξεων και πληρωμών στο μέλλον</a:t>
            </a:r>
          </a:p>
          <a:p>
            <a:pPr lvl="1"/>
            <a:endParaRPr lang="el-GR" sz="300" i="1" dirty="0" smtClean="0"/>
          </a:p>
          <a:p>
            <a:pPr lvl="1"/>
            <a:r>
              <a:rPr lang="el-GR" i="1" dirty="0" smtClean="0"/>
              <a:t>δανεισμός από την αγορά ώστε να εξομαλυνθούν οι ταμειακές ροές σε συγκεκριμένες χρονικές περιόδους</a:t>
            </a:r>
            <a:endParaRPr lang="en-US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dirty="0" smtClean="0"/>
              <a:t>Η επίδραση της παγκοσμιοποίησης και της χρηματοοικονομικής καινοτομίας –               Η Επιτροπή της Βασιλείας (1/6)</a:t>
            </a:r>
            <a:endParaRPr lang="en-US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70013" y="1676400"/>
            <a:ext cx="7313612" cy="4114800"/>
          </a:xfrm>
        </p:spPr>
        <p:txBody>
          <a:bodyPr/>
          <a:lstStyle/>
          <a:p>
            <a:r>
              <a:rPr lang="el-GR" dirty="0" smtClean="0"/>
              <a:t>Η ραγδαία </a:t>
            </a:r>
            <a:r>
              <a:rPr lang="el-GR" u="sng" dirty="0" smtClean="0"/>
              <a:t>αύξηση</a:t>
            </a:r>
            <a:r>
              <a:rPr lang="el-GR" dirty="0" smtClean="0"/>
              <a:t> του </a:t>
            </a:r>
            <a:r>
              <a:rPr lang="el-GR" dirty="0" smtClean="0">
                <a:solidFill>
                  <a:srgbClr val="0070C0"/>
                </a:solidFill>
              </a:rPr>
              <a:t>διεθνούς διατραπεζικού δανεισμού</a:t>
            </a:r>
            <a:r>
              <a:rPr lang="el-GR" dirty="0" smtClean="0"/>
              <a:t> ενίσχυσε δραματικά την πιθανότητα η </a:t>
            </a:r>
            <a:r>
              <a:rPr lang="el-GR" i="1" dirty="0" smtClean="0"/>
              <a:t>πτώχευση</a:t>
            </a:r>
            <a:r>
              <a:rPr lang="el-GR" dirty="0" smtClean="0"/>
              <a:t> μιας τράπεζας μιας χώρας να </a:t>
            </a:r>
            <a:r>
              <a:rPr lang="el-GR" u="sng" dirty="0" smtClean="0"/>
              <a:t>προκαλέσει</a:t>
            </a:r>
            <a:r>
              <a:rPr lang="el-GR" dirty="0" smtClean="0"/>
              <a:t> </a:t>
            </a:r>
            <a:r>
              <a:rPr lang="el-GR" i="1" dirty="0" smtClean="0"/>
              <a:t>σοβαρές απώλειες</a:t>
            </a:r>
            <a:r>
              <a:rPr lang="el-GR" dirty="0" smtClean="0"/>
              <a:t> σε τράπεζες άλλων χωρών.</a:t>
            </a:r>
          </a:p>
          <a:p>
            <a:endParaRPr lang="el-GR" sz="1200" dirty="0" smtClean="0"/>
          </a:p>
          <a:p>
            <a:r>
              <a:rPr lang="el-GR" u="sng" dirty="0" smtClean="0">
                <a:solidFill>
                  <a:srgbClr val="0070C0"/>
                </a:solidFill>
              </a:rPr>
              <a:t>Επιτροπή της Βασιλείας:</a:t>
            </a:r>
          </a:p>
          <a:p>
            <a:pPr lvl="1"/>
            <a:endParaRPr lang="el-GR" sz="500" dirty="0" smtClean="0"/>
          </a:p>
          <a:p>
            <a:pPr lvl="1"/>
            <a:r>
              <a:rPr lang="el-GR" i="1" dirty="0" smtClean="0"/>
              <a:t>μόνιμη επιτροπή τραπεζικής εποπτείας υπό την αιγίδα της </a:t>
            </a:r>
            <a:r>
              <a:rPr lang="el-GR" i="1" dirty="0" smtClean="0">
                <a:solidFill>
                  <a:srgbClr val="0070C0"/>
                </a:solidFill>
              </a:rPr>
              <a:t>Τράπεζας Διεθνών Διακανονισμών</a:t>
            </a:r>
          </a:p>
          <a:p>
            <a:pPr lvl="1"/>
            <a:endParaRPr lang="el-GR" sz="500" dirty="0" smtClean="0"/>
          </a:p>
          <a:p>
            <a:pPr lvl="1"/>
            <a:r>
              <a:rPr lang="el-GR" i="1" dirty="0" smtClean="0"/>
              <a:t>σκοπός της η </a:t>
            </a:r>
            <a:r>
              <a:rPr lang="el-GR" i="1" u="sng" dirty="0" smtClean="0"/>
              <a:t>ενοποίηση</a:t>
            </a:r>
            <a:r>
              <a:rPr lang="el-GR" i="1" dirty="0" smtClean="0"/>
              <a:t> των διαφορετικών ρυθμιστικών πλαισίων και καθεστώτων των διαφόρων χωρών</a:t>
            </a:r>
          </a:p>
          <a:p>
            <a:pPr lvl="1"/>
            <a:endParaRPr lang="el-GR" sz="500" dirty="0" smtClean="0"/>
          </a:p>
          <a:p>
            <a:pPr lvl="1"/>
            <a:r>
              <a:rPr lang="el-GR" i="1" dirty="0" smtClean="0">
                <a:solidFill>
                  <a:srgbClr val="0070C0"/>
                </a:solidFill>
              </a:rPr>
              <a:t>εποπτεία</a:t>
            </a:r>
            <a:r>
              <a:rPr lang="el-GR" i="1" dirty="0" smtClean="0"/>
              <a:t> όλων των τραπεζών σύμφωνα με ορισμένες γενικές αρχές</a:t>
            </a:r>
            <a:endParaRPr lang="en-US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dirty="0" smtClean="0"/>
              <a:t>Η επίδραση της παγκοσμιοποίησης και της χρηματοοικονομικής καινοτομίας –               Η Επιτροπή της Βασιλείας (2/6)</a:t>
            </a:r>
            <a:endParaRPr lang="en-US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70013" y="1600200"/>
            <a:ext cx="7313612" cy="4114800"/>
          </a:xfrm>
        </p:spPr>
        <p:txBody>
          <a:bodyPr/>
          <a:lstStyle/>
          <a:p>
            <a:r>
              <a:rPr lang="el-GR" dirty="0" smtClean="0">
                <a:solidFill>
                  <a:srgbClr val="0070C0"/>
                </a:solidFill>
              </a:rPr>
              <a:t>Συνθήκη της Βασιλείας (</a:t>
            </a:r>
            <a:r>
              <a:rPr lang="en-US" i="1" dirty="0" smtClean="0">
                <a:solidFill>
                  <a:srgbClr val="0070C0"/>
                </a:solidFill>
              </a:rPr>
              <a:t>Basel Concordat</a:t>
            </a:r>
            <a:r>
              <a:rPr lang="en-US" dirty="0" smtClean="0">
                <a:solidFill>
                  <a:srgbClr val="0070C0"/>
                </a:solidFill>
              </a:rPr>
              <a:t>):</a:t>
            </a:r>
          </a:p>
          <a:p>
            <a:pPr lvl="1"/>
            <a:endParaRPr lang="el-GR" sz="500" dirty="0" smtClean="0"/>
          </a:p>
          <a:p>
            <a:pPr lvl="1"/>
            <a:r>
              <a:rPr lang="el-GR" i="1" dirty="0" smtClean="0"/>
              <a:t>διάκριση μεταξύ των </a:t>
            </a:r>
            <a:r>
              <a:rPr lang="el-GR" i="1" u="sng" dirty="0" smtClean="0"/>
              <a:t>αρχών</a:t>
            </a:r>
            <a:r>
              <a:rPr lang="el-GR" i="1" dirty="0" smtClean="0"/>
              <a:t> της </a:t>
            </a:r>
            <a:r>
              <a:rPr lang="el-GR" i="1" dirty="0" smtClean="0">
                <a:solidFill>
                  <a:srgbClr val="0070C0"/>
                </a:solidFill>
              </a:rPr>
              <a:t>χώρας</a:t>
            </a:r>
            <a:r>
              <a:rPr lang="el-GR" i="1" dirty="0" smtClean="0"/>
              <a:t> </a:t>
            </a:r>
            <a:r>
              <a:rPr lang="el-GR" i="1" dirty="0" smtClean="0">
                <a:solidFill>
                  <a:srgbClr val="0070C0"/>
                </a:solidFill>
              </a:rPr>
              <a:t>«υποδοχής»</a:t>
            </a:r>
            <a:r>
              <a:rPr lang="el-GR" i="1" dirty="0" smtClean="0"/>
              <a:t> και των αρχών της </a:t>
            </a:r>
            <a:r>
              <a:rPr lang="el-GR" i="1" dirty="0" smtClean="0">
                <a:solidFill>
                  <a:srgbClr val="0070C0"/>
                </a:solidFill>
              </a:rPr>
              <a:t>χώρας «προέλευσης»</a:t>
            </a:r>
            <a:r>
              <a:rPr lang="el-GR" i="1" dirty="0" smtClean="0"/>
              <a:t> των ξένων τραπεζών</a:t>
            </a:r>
          </a:p>
          <a:p>
            <a:pPr lvl="1"/>
            <a:endParaRPr lang="el-GR" sz="500" dirty="0" smtClean="0"/>
          </a:p>
          <a:p>
            <a:pPr lvl="1"/>
            <a:r>
              <a:rPr lang="el-GR" i="1" dirty="0" smtClean="0"/>
              <a:t>η </a:t>
            </a:r>
            <a:r>
              <a:rPr lang="el-GR" i="1" dirty="0" smtClean="0">
                <a:solidFill>
                  <a:srgbClr val="0070C0"/>
                </a:solidFill>
              </a:rPr>
              <a:t>εποπτεία</a:t>
            </a:r>
            <a:r>
              <a:rPr lang="el-GR" i="1" dirty="0" smtClean="0"/>
              <a:t> θα ασκείται </a:t>
            </a:r>
            <a:r>
              <a:rPr lang="el-GR" i="1" u="sng" dirty="0" smtClean="0"/>
              <a:t>από κοινού</a:t>
            </a:r>
            <a:r>
              <a:rPr lang="el-GR" i="1" dirty="0" smtClean="0"/>
              <a:t> τόσο από τις εποπτικές αρχές υποδοχής όσο και από τις αρχές της χώρας προέλευσης</a:t>
            </a:r>
          </a:p>
          <a:p>
            <a:pPr lvl="1"/>
            <a:endParaRPr lang="el-GR" sz="500" dirty="0" smtClean="0"/>
          </a:p>
          <a:p>
            <a:pPr lvl="1"/>
            <a:r>
              <a:rPr lang="el-GR" i="1" dirty="0" smtClean="0"/>
              <a:t>μεγάλη σημασία στην </a:t>
            </a:r>
            <a:r>
              <a:rPr lang="el-GR" i="1" u="sng" dirty="0" smtClean="0"/>
              <a:t>ανταλλαγή πληροφοριών</a:t>
            </a:r>
            <a:r>
              <a:rPr lang="el-GR" i="1" dirty="0" smtClean="0"/>
              <a:t> μεταξύ χώρας υποδοχής και χώρας προέλευσης</a:t>
            </a:r>
          </a:p>
          <a:p>
            <a:endParaRPr lang="el-GR" sz="900" dirty="0" smtClean="0">
              <a:solidFill>
                <a:srgbClr val="0070C0"/>
              </a:solidFill>
            </a:endParaRPr>
          </a:p>
          <a:p>
            <a:r>
              <a:rPr lang="el-GR" u="sng" dirty="0" smtClean="0">
                <a:solidFill>
                  <a:srgbClr val="0070C0"/>
                </a:solidFill>
              </a:rPr>
              <a:t>Αναθεωρημένη</a:t>
            </a:r>
            <a:r>
              <a:rPr lang="el-GR" dirty="0" smtClean="0">
                <a:solidFill>
                  <a:srgbClr val="0070C0"/>
                </a:solidFill>
              </a:rPr>
              <a:t> Συνθήκη της Βασιλείας:</a:t>
            </a:r>
          </a:p>
          <a:p>
            <a:pPr lvl="1"/>
            <a:endParaRPr lang="el-GR" sz="500" dirty="0" smtClean="0"/>
          </a:p>
          <a:p>
            <a:pPr lvl="1"/>
            <a:r>
              <a:rPr lang="el-GR" i="1" dirty="0" smtClean="0"/>
              <a:t>καθορισμός </a:t>
            </a:r>
            <a:r>
              <a:rPr lang="el-GR" i="1" u="sng" dirty="0" smtClean="0"/>
              <a:t>κοινών</a:t>
            </a:r>
            <a:r>
              <a:rPr lang="el-GR" i="1" dirty="0" smtClean="0"/>
              <a:t> </a:t>
            </a:r>
            <a:r>
              <a:rPr lang="el-GR" i="1" dirty="0" smtClean="0">
                <a:solidFill>
                  <a:srgbClr val="0070C0"/>
                </a:solidFill>
              </a:rPr>
              <a:t>προληπτικών δεικτών κεφαλαιακής επάρκειας</a:t>
            </a:r>
            <a:r>
              <a:rPr lang="el-GR" i="1" dirty="0" smtClean="0"/>
              <a:t> σταθμισμένους ως προς τον κίνδυνο για τις τράπεζες</a:t>
            </a:r>
            <a:endParaRPr lang="en-US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dirty="0" smtClean="0"/>
              <a:t>Η επίδραση της παγκοσμιοποίησης και της χρηματοοικονομικής καινοτομίας –               Η Επιτροπή της Βασιλείας (3/6)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62001" y="1600200"/>
            <a:ext cx="8000999" cy="4114800"/>
          </a:xfrm>
        </p:spPr>
        <p:txBody>
          <a:bodyPr/>
          <a:lstStyle/>
          <a:p>
            <a:pPr algn="ctr">
              <a:buNone/>
            </a:pPr>
            <a:r>
              <a:rPr lang="el-GR" sz="1800" u="sng" dirty="0" smtClean="0">
                <a:solidFill>
                  <a:srgbClr val="0070C0"/>
                </a:solidFill>
              </a:rPr>
              <a:t>Είδη κεφαλαίου</a:t>
            </a:r>
          </a:p>
          <a:p>
            <a:pPr algn="ctr">
              <a:buNone/>
            </a:pPr>
            <a:endParaRPr lang="el-GR" sz="500" u="sng" dirty="0" smtClean="0"/>
          </a:p>
          <a:p>
            <a:pPr lvl="1"/>
            <a:r>
              <a:rPr lang="el-GR" sz="1600" dirty="0" smtClean="0">
                <a:solidFill>
                  <a:srgbClr val="0070C0"/>
                </a:solidFill>
              </a:rPr>
              <a:t>Κεφάλαιο Πρώτης Βαθμίδας</a:t>
            </a:r>
            <a:r>
              <a:rPr lang="en-US" sz="1600" dirty="0" smtClean="0">
                <a:solidFill>
                  <a:srgbClr val="0070C0"/>
                </a:solidFill>
              </a:rPr>
              <a:t> – </a:t>
            </a:r>
            <a:r>
              <a:rPr lang="el-GR" sz="1600" dirty="0" smtClean="0">
                <a:solidFill>
                  <a:srgbClr val="0070C0"/>
                </a:solidFill>
              </a:rPr>
              <a:t>βασικό ίδιο κεφάλαιο (</a:t>
            </a:r>
            <a:r>
              <a:rPr lang="en-US" sz="1600" dirty="0" smtClean="0">
                <a:solidFill>
                  <a:srgbClr val="0070C0"/>
                </a:solidFill>
              </a:rPr>
              <a:t>Tier I Capital – core capital):</a:t>
            </a:r>
            <a:r>
              <a:rPr lang="en-US" sz="1600" dirty="0" smtClean="0"/>
              <a:t> </a:t>
            </a:r>
            <a:r>
              <a:rPr lang="el-GR" sz="1600" i="1" dirty="0" smtClean="0"/>
              <a:t>αποτελείται κυρίως από τα ίδια κεφάλαια, το εμφανές αποθεματικό και τα αδιανέμητα κέρδη του τρέχοντος έτους, τα οποία ήταν διαθέσιμα ως προστατευτικό αποθεματικό για περιπτώσεις ζημίας.</a:t>
            </a:r>
          </a:p>
          <a:p>
            <a:pPr lvl="1"/>
            <a:endParaRPr lang="el-GR" sz="300" dirty="0" smtClean="0"/>
          </a:p>
          <a:p>
            <a:pPr lvl="1"/>
            <a:r>
              <a:rPr lang="el-GR" sz="1600" dirty="0" smtClean="0">
                <a:solidFill>
                  <a:srgbClr val="0070C0"/>
                </a:solidFill>
              </a:rPr>
              <a:t>Κεφάλαιο Δεύτερης Βαθμίδας – συμπληρωματικό ίδιο κεφάλαιο (</a:t>
            </a:r>
            <a:r>
              <a:rPr lang="en-US" sz="1600" dirty="0" smtClean="0">
                <a:solidFill>
                  <a:srgbClr val="0070C0"/>
                </a:solidFill>
              </a:rPr>
              <a:t>Tier II Capital – supplementary capital):</a:t>
            </a:r>
            <a:r>
              <a:rPr lang="en-US" sz="1600" dirty="0" smtClean="0"/>
              <a:t> </a:t>
            </a:r>
            <a:r>
              <a:rPr lang="el-GR" sz="1600" i="1" dirty="0" smtClean="0"/>
              <a:t>συμπεριλαμβάνει κεφάλαια που είναι μεν διαθέσιμα, αλλά δεν ανήκουν ή δεν ελέγχονται πλήρως από το ίδρυμα και μεσοπρόθεσμο ή μακροπρόθεσμο χρέος μειωμένης εξασφάλισης που εκδίδεται από την τράπεζα (δεν μπορεί να υπερβαίνει το </a:t>
            </a:r>
            <a:r>
              <a:rPr lang="el-GR" sz="1600" b="1" i="1" dirty="0" smtClean="0"/>
              <a:t>100%</a:t>
            </a:r>
            <a:r>
              <a:rPr lang="el-GR" sz="1600" i="1" dirty="0" smtClean="0"/>
              <a:t> του </a:t>
            </a:r>
            <a:r>
              <a:rPr lang="en-US" sz="1600" i="1" dirty="0" smtClean="0">
                <a:solidFill>
                  <a:srgbClr val="0070C0"/>
                </a:solidFill>
              </a:rPr>
              <a:t>Tier I</a:t>
            </a:r>
            <a:r>
              <a:rPr lang="en-US" sz="1600" i="1" dirty="0" smtClean="0"/>
              <a:t>)</a:t>
            </a:r>
            <a:r>
              <a:rPr lang="el-GR" sz="1600" i="1" dirty="0" smtClean="0"/>
              <a:t>.</a:t>
            </a:r>
          </a:p>
          <a:p>
            <a:pPr lvl="1"/>
            <a:endParaRPr lang="el-GR" sz="300" dirty="0" smtClean="0"/>
          </a:p>
          <a:p>
            <a:pPr lvl="1"/>
            <a:r>
              <a:rPr lang="el-GR" sz="1600" dirty="0" smtClean="0">
                <a:solidFill>
                  <a:srgbClr val="0070C0"/>
                </a:solidFill>
              </a:rPr>
              <a:t>Κεφάλαιο Τρίτης βαθμίδας (</a:t>
            </a:r>
            <a:r>
              <a:rPr lang="en-US" sz="1600" dirty="0" smtClean="0">
                <a:solidFill>
                  <a:srgbClr val="0070C0"/>
                </a:solidFill>
              </a:rPr>
              <a:t>Tier III):</a:t>
            </a:r>
            <a:endParaRPr lang="el-GR" sz="1600" dirty="0" smtClean="0">
              <a:solidFill>
                <a:srgbClr val="0070C0"/>
              </a:solidFill>
            </a:endParaRPr>
          </a:p>
          <a:p>
            <a:pPr marL="1314450" lvl="2" indent="-400050">
              <a:buSzPct val="100000"/>
              <a:buFont typeface="+mj-lt"/>
              <a:buAutoNum type="romanLcPeriod"/>
            </a:pPr>
            <a:r>
              <a:rPr lang="el-GR" sz="1500" i="1" dirty="0" smtClean="0"/>
              <a:t>χρέος μειωμένης εξασφάλισης με διάρκεια τουλάχιστον δύο ετών, η οποία υπόκειται σε ρήτρα </a:t>
            </a:r>
            <a:r>
              <a:rPr lang="el-GR" sz="1500" i="1" dirty="0" smtClean="0">
                <a:solidFill>
                  <a:srgbClr val="0070C0"/>
                </a:solidFill>
              </a:rPr>
              <a:t>«περιορισμού αποπληρωμής»</a:t>
            </a:r>
          </a:p>
          <a:p>
            <a:pPr marL="1314450" lvl="2" indent="-400050">
              <a:buSzPct val="100000"/>
              <a:buFont typeface="+mj-lt"/>
              <a:buAutoNum type="romanLcPeriod"/>
            </a:pPr>
            <a:r>
              <a:rPr lang="el-GR" sz="1500" i="1" dirty="0" smtClean="0"/>
              <a:t>συσσωρευμένο κέρδος που προκύπτει από το </a:t>
            </a:r>
            <a:r>
              <a:rPr lang="el-GR" sz="1500" i="1" dirty="0" smtClean="0">
                <a:solidFill>
                  <a:srgbClr val="0070C0"/>
                </a:solidFill>
              </a:rPr>
              <a:t>εμπορικό χαρτοφυλάκιο</a:t>
            </a:r>
            <a:endParaRPr lang="en-US" sz="15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dirty="0" smtClean="0"/>
              <a:t>Η επίδραση της παγκοσμιοποίησης και της χρηματοοικονομικής καινοτομίας –               Η Επιτροπή της Βασιλείας (4/6)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70013" y="1752600"/>
            <a:ext cx="7313612" cy="4114800"/>
          </a:xfrm>
        </p:spPr>
        <p:txBody>
          <a:bodyPr/>
          <a:lstStyle/>
          <a:p>
            <a:r>
              <a:rPr lang="el-GR" dirty="0" smtClean="0">
                <a:solidFill>
                  <a:srgbClr val="0070C0"/>
                </a:solidFill>
              </a:rPr>
              <a:t>Σύμφωνο της Βασιλείας ΙΙ για την Κεφαλαιακή Επάρκεια (</a:t>
            </a:r>
            <a:r>
              <a:rPr lang="en-US" i="1" dirty="0" smtClean="0">
                <a:solidFill>
                  <a:srgbClr val="0070C0"/>
                </a:solidFill>
              </a:rPr>
              <a:t>Basel II Capital Accord</a:t>
            </a:r>
            <a:r>
              <a:rPr lang="en-US" dirty="0" smtClean="0">
                <a:solidFill>
                  <a:srgbClr val="0070C0"/>
                </a:solidFill>
              </a:rPr>
              <a:t>):</a:t>
            </a:r>
          </a:p>
          <a:p>
            <a:pPr lvl="1">
              <a:buNone/>
            </a:pPr>
            <a:endParaRPr lang="el-GR" sz="500" dirty="0" smtClean="0"/>
          </a:p>
          <a:p>
            <a:pPr lvl="1"/>
            <a:r>
              <a:rPr lang="el-GR" i="1" dirty="0" smtClean="0"/>
              <a:t>αφορά μεγάλους οργανισμούς και με σύνθετη δομή</a:t>
            </a:r>
          </a:p>
          <a:p>
            <a:endParaRPr lang="el-GR" sz="1800" dirty="0" smtClean="0"/>
          </a:p>
          <a:p>
            <a:r>
              <a:rPr lang="el-GR" u="sng" dirty="0" smtClean="0">
                <a:solidFill>
                  <a:srgbClr val="0070C0"/>
                </a:solidFill>
              </a:rPr>
              <a:t>Βασικοί πυλώνες</a:t>
            </a:r>
            <a:r>
              <a:rPr lang="el-GR" dirty="0" smtClean="0">
                <a:solidFill>
                  <a:srgbClr val="0070C0"/>
                </a:solidFill>
              </a:rPr>
              <a:t>:</a:t>
            </a:r>
          </a:p>
          <a:p>
            <a:pPr marL="800100" lvl="1" indent="-342900">
              <a:buFont typeface="+mj-lt"/>
              <a:buAutoNum type="arabicPeriod"/>
            </a:pPr>
            <a:endParaRPr lang="el-GR" sz="500" dirty="0" smtClean="0"/>
          </a:p>
          <a:p>
            <a:pPr marL="800100" lvl="1" indent="-342900">
              <a:buFont typeface="+mj-lt"/>
              <a:buAutoNum type="arabicPeriod"/>
            </a:pPr>
            <a:r>
              <a:rPr lang="el-GR" i="1" dirty="0" smtClean="0"/>
              <a:t>Καθορισμός ελάχιστων κεφαλαιακών απαιτήσεων.</a:t>
            </a:r>
          </a:p>
          <a:p>
            <a:pPr marL="800100" lvl="1" indent="-342900">
              <a:buFont typeface="+mj-lt"/>
              <a:buAutoNum type="arabicPeriod"/>
            </a:pPr>
            <a:endParaRPr lang="el-GR" sz="500" dirty="0" smtClean="0"/>
          </a:p>
          <a:p>
            <a:pPr marL="800100" lvl="1" indent="-342900">
              <a:buFont typeface="+mj-lt"/>
              <a:buAutoNum type="arabicPeriod"/>
            </a:pPr>
            <a:r>
              <a:rPr lang="el-GR" i="1" dirty="0" smtClean="0"/>
              <a:t>Εποπτικός έλεγχος της κεφαλαιακής επάρκειας ενός ιδρύματος και διαδικασία </a:t>
            </a:r>
            <a:r>
              <a:rPr lang="el-GR" i="1" dirty="0" smtClean="0">
                <a:solidFill>
                  <a:srgbClr val="0070C0"/>
                </a:solidFill>
              </a:rPr>
              <a:t>εσωτερικής αξιολόγησης.</a:t>
            </a:r>
          </a:p>
          <a:p>
            <a:pPr marL="800100" lvl="1" indent="-342900">
              <a:buFont typeface="+mj-lt"/>
              <a:buAutoNum type="arabicPeriod"/>
            </a:pPr>
            <a:endParaRPr lang="el-GR" sz="500" dirty="0" smtClean="0"/>
          </a:p>
          <a:p>
            <a:pPr marL="800100" lvl="1" indent="-342900">
              <a:buFont typeface="+mj-lt"/>
              <a:buAutoNum type="arabicPeriod"/>
            </a:pPr>
            <a:r>
              <a:rPr lang="el-GR" i="1" dirty="0" smtClean="0"/>
              <a:t>Αποτελεσματική χρήση της πειθαρχίας στην αγορά για να ενισχυθούν η διαδικασία γνωστοποίησης στοιχείων και να ενθαρρυνθούν οι ασφαλείς και φερέγγυες τραπεζικές πρακτικές</a:t>
            </a:r>
            <a:r>
              <a:rPr lang="el-GR" dirty="0" smtClean="0"/>
              <a:t>.</a:t>
            </a:r>
          </a:p>
          <a:p>
            <a:pPr marL="800100" lvl="1" indent="-342900">
              <a:buFont typeface="+mj-lt"/>
              <a:buAutoNum type="arabicPeriod"/>
            </a:pPr>
            <a:endParaRPr lang="el-GR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dirty="0" smtClean="0"/>
              <a:t>Η επίδραση της παγκοσμιοποίησης και της χρηματοοικονομικής καινοτομίας –               Η Επιτροπή της Βασιλείας (5/6)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22375" y="1676400"/>
            <a:ext cx="7540625" cy="4114800"/>
          </a:xfrm>
        </p:spPr>
        <p:txBody>
          <a:bodyPr/>
          <a:lstStyle/>
          <a:p>
            <a:r>
              <a:rPr lang="el-GR" dirty="0" smtClean="0"/>
              <a:t>Σκοπός του </a:t>
            </a:r>
            <a:r>
              <a:rPr lang="el-GR" u="sng" dirty="0" smtClean="0"/>
              <a:t>νέου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0070C0"/>
                </a:solidFill>
              </a:rPr>
              <a:t>Συμφώνου:</a:t>
            </a:r>
          </a:p>
          <a:p>
            <a:pPr lvl="1"/>
            <a:endParaRPr lang="el-GR" sz="500" dirty="0" smtClean="0"/>
          </a:p>
          <a:p>
            <a:pPr lvl="1"/>
            <a:r>
              <a:rPr lang="el-GR" i="1" dirty="0" smtClean="0"/>
              <a:t>οι εποπτικές κεφαλαιακές απαιτήσεις να </a:t>
            </a:r>
            <a:r>
              <a:rPr lang="el-GR" i="1" u="sng" dirty="0" smtClean="0"/>
              <a:t>ανταποκρίνονται</a:t>
            </a:r>
            <a:r>
              <a:rPr lang="el-GR" i="1" dirty="0" smtClean="0"/>
              <a:t> σε μεγαλύτερο βάθος στους υποκείμενους κινδύνους και κυρίως στις </a:t>
            </a:r>
            <a:r>
              <a:rPr lang="el-GR" i="1" dirty="0" smtClean="0">
                <a:solidFill>
                  <a:srgbClr val="0070C0"/>
                </a:solidFill>
              </a:rPr>
              <a:t>χρηματοοικονομικές</a:t>
            </a:r>
            <a:r>
              <a:rPr lang="el-GR" i="1" dirty="0" smtClean="0"/>
              <a:t> </a:t>
            </a:r>
            <a:r>
              <a:rPr lang="el-GR" i="1" dirty="0" smtClean="0">
                <a:solidFill>
                  <a:srgbClr val="0070C0"/>
                </a:solidFill>
              </a:rPr>
              <a:t>καινοτομίες</a:t>
            </a:r>
            <a:r>
              <a:rPr lang="el-GR" i="1" dirty="0" smtClean="0"/>
              <a:t> που αναπτύχθηκαν τα τελευταία χρόνια</a:t>
            </a:r>
          </a:p>
          <a:p>
            <a:pPr lvl="1"/>
            <a:endParaRPr lang="el-GR" sz="500" dirty="0" smtClean="0"/>
          </a:p>
          <a:p>
            <a:pPr lvl="1"/>
            <a:r>
              <a:rPr lang="el-GR" i="1" dirty="0" smtClean="0"/>
              <a:t>η </a:t>
            </a:r>
            <a:r>
              <a:rPr lang="el-GR" i="1" u="sng" dirty="0" smtClean="0"/>
              <a:t>επιβράβευση</a:t>
            </a:r>
            <a:r>
              <a:rPr lang="el-GR" i="1" dirty="0" smtClean="0"/>
              <a:t> των βελτιώσεων που πραγματοποιούνται στους μηχανισμούς </a:t>
            </a:r>
            <a:r>
              <a:rPr lang="el-GR" i="1" u="sng" dirty="0" smtClean="0"/>
              <a:t>μέτρησης</a:t>
            </a:r>
            <a:r>
              <a:rPr lang="el-GR" i="1" dirty="0" smtClean="0"/>
              <a:t> και </a:t>
            </a:r>
            <a:r>
              <a:rPr lang="el-GR" i="1" u="sng" dirty="0" smtClean="0"/>
              <a:t>ελέγχου</a:t>
            </a:r>
            <a:r>
              <a:rPr lang="el-GR" i="1" dirty="0" smtClean="0"/>
              <a:t> του </a:t>
            </a:r>
            <a:r>
              <a:rPr lang="el-GR" i="1" dirty="0" smtClean="0">
                <a:solidFill>
                  <a:srgbClr val="0070C0"/>
                </a:solidFill>
              </a:rPr>
              <a:t>κινδύνου</a:t>
            </a:r>
          </a:p>
          <a:p>
            <a:endParaRPr lang="el-GR" sz="1200" dirty="0" smtClean="0"/>
          </a:p>
          <a:p>
            <a:r>
              <a:rPr lang="el-GR" dirty="0" smtClean="0"/>
              <a:t>Δεν υπάρχουν αλλαγές στον </a:t>
            </a:r>
            <a:r>
              <a:rPr lang="el-GR" u="sng" dirty="0" smtClean="0"/>
              <a:t>ορισμό</a:t>
            </a:r>
            <a:r>
              <a:rPr lang="el-GR" dirty="0" smtClean="0"/>
              <a:t> του </a:t>
            </a:r>
            <a:r>
              <a:rPr lang="el-GR" dirty="0" smtClean="0">
                <a:solidFill>
                  <a:srgbClr val="0070C0"/>
                </a:solidFill>
              </a:rPr>
              <a:t>κεφαλαίου.</a:t>
            </a:r>
          </a:p>
          <a:p>
            <a:endParaRPr lang="el-GR" sz="1200" dirty="0" smtClean="0"/>
          </a:p>
          <a:p>
            <a:r>
              <a:rPr lang="el-GR" dirty="0" smtClean="0"/>
              <a:t>Παρατηρείται στροφή προς την </a:t>
            </a:r>
            <a:r>
              <a:rPr lang="el-GR" dirty="0" smtClean="0">
                <a:solidFill>
                  <a:srgbClr val="0070C0"/>
                </a:solidFill>
              </a:rPr>
              <a:t>αυτό-αξιολόγηση</a:t>
            </a:r>
            <a:r>
              <a:rPr lang="el-GR" dirty="0" smtClean="0"/>
              <a:t> των τραπεζών για τους κινδύνους στους οποίους εκτίθενται.  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dirty="0" smtClean="0"/>
              <a:t>Η επίδραση της παγκοσμιοποίησης και της χρηματοοικονομικής καινοτομίας –               Η Επιτροπή της Βασιλείας (6/6)</a:t>
            </a:r>
            <a:endParaRPr lang="en-US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70013" y="1600200"/>
            <a:ext cx="7313612" cy="4114800"/>
          </a:xfrm>
        </p:spPr>
        <p:txBody>
          <a:bodyPr/>
          <a:lstStyle/>
          <a:p>
            <a:r>
              <a:rPr lang="el-GR" dirty="0" smtClean="0"/>
              <a:t>Εσωτερικό μοντέλο </a:t>
            </a:r>
            <a:r>
              <a:rPr lang="el-GR" u="sng" dirty="0" smtClean="0"/>
              <a:t>αξιολόγησης</a:t>
            </a:r>
            <a:r>
              <a:rPr lang="el-GR" dirty="0" smtClean="0"/>
              <a:t> και αντιμετώπισης των </a:t>
            </a:r>
            <a:r>
              <a:rPr lang="el-GR" dirty="0" smtClean="0">
                <a:solidFill>
                  <a:srgbClr val="0070C0"/>
                </a:solidFill>
              </a:rPr>
              <a:t>κινδύνων</a:t>
            </a:r>
            <a:r>
              <a:rPr lang="el-GR" dirty="0" smtClean="0"/>
              <a:t> της τράπεζας:</a:t>
            </a:r>
          </a:p>
          <a:p>
            <a:pPr lvl="1"/>
            <a:endParaRPr lang="el-GR" sz="500" dirty="0" smtClean="0"/>
          </a:p>
          <a:p>
            <a:pPr lvl="1"/>
            <a:r>
              <a:rPr lang="el-GR" i="1" dirty="0" smtClean="0">
                <a:solidFill>
                  <a:srgbClr val="0070C0"/>
                </a:solidFill>
              </a:rPr>
              <a:t>Προσέγγιση στη βάση των Εσωτερικών Διαβαθμίσεων</a:t>
            </a:r>
          </a:p>
          <a:p>
            <a:endParaRPr lang="el-GR" sz="1600" dirty="0" smtClean="0"/>
          </a:p>
          <a:p>
            <a:r>
              <a:rPr lang="el-GR" u="sng" dirty="0" smtClean="0"/>
              <a:t>Δύο επίπεδα</a:t>
            </a:r>
            <a:r>
              <a:rPr lang="el-GR" dirty="0" smtClean="0"/>
              <a:t>:</a:t>
            </a:r>
          </a:p>
          <a:p>
            <a:pPr marL="914400" lvl="1" indent="-514350">
              <a:buSzPct val="100000"/>
              <a:buFont typeface="+mj-lt"/>
              <a:buAutoNum type="romanUcPeriod"/>
            </a:pPr>
            <a:endParaRPr lang="el-GR" sz="500" dirty="0" smtClean="0"/>
          </a:p>
          <a:p>
            <a:pPr marL="914400" lvl="1" indent="-514350">
              <a:buSzPct val="100000"/>
              <a:buFont typeface="+mj-lt"/>
              <a:buAutoNum type="romanUcPeriod"/>
            </a:pPr>
            <a:r>
              <a:rPr lang="el-GR" dirty="0" smtClean="0">
                <a:solidFill>
                  <a:srgbClr val="0070C0"/>
                </a:solidFill>
              </a:rPr>
              <a:t>Θεμελιώδης προσέγγιση:</a:t>
            </a:r>
            <a:r>
              <a:rPr lang="el-GR" dirty="0" smtClean="0"/>
              <a:t> </a:t>
            </a:r>
            <a:r>
              <a:rPr lang="el-GR" i="1" dirty="0" smtClean="0"/>
              <a:t>συνδυασμός μιας σημαντικής εξωτερικής αξιολόγησης των παραγόντων κινδύνου και των στοιχείων αξιολόγησης κινδύνου της ίδιας της τράπεζας.</a:t>
            </a:r>
          </a:p>
          <a:p>
            <a:pPr marL="914400" lvl="1" indent="-514350">
              <a:buSzPct val="100000"/>
              <a:buFont typeface="+mj-lt"/>
              <a:buAutoNum type="romanUcPeriod"/>
            </a:pPr>
            <a:endParaRPr lang="el-GR" sz="500" dirty="0" smtClean="0"/>
          </a:p>
          <a:p>
            <a:pPr marL="914400" lvl="1" indent="-514350">
              <a:buSzPct val="100000"/>
              <a:buFont typeface="+mj-lt"/>
              <a:buAutoNum type="romanUcPeriod"/>
            </a:pPr>
            <a:r>
              <a:rPr lang="el-GR" dirty="0" smtClean="0">
                <a:solidFill>
                  <a:srgbClr val="0070C0"/>
                </a:solidFill>
              </a:rPr>
              <a:t>Προηγμένη προσέγγιση:</a:t>
            </a:r>
            <a:r>
              <a:rPr lang="el-GR" dirty="0" smtClean="0"/>
              <a:t> </a:t>
            </a:r>
            <a:r>
              <a:rPr lang="el-GR" i="1" dirty="0" smtClean="0"/>
              <a:t>ισχύει για τις τράπεζες που ανταποκρίνονται σε ακόμη πιο αυστηρά εποπτικά πρότυπα και παρέχει την δυνατότητα εσωτερικής εκτίμησης περισσότερων συστατικών στοιχείων του κινδύνου.</a:t>
            </a:r>
            <a:endParaRPr lang="en-US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ρύθμιση της διεθνοποιημένης τραπεζικής στην Ε.Ε. (1/2)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71600" y="1676400"/>
            <a:ext cx="7315200" cy="4114800"/>
          </a:xfrm>
        </p:spPr>
        <p:txBody>
          <a:bodyPr/>
          <a:lstStyle/>
          <a:p>
            <a:r>
              <a:rPr lang="el-GR" dirty="0" smtClean="0"/>
              <a:t>Προβλήματα </a:t>
            </a:r>
            <a:r>
              <a:rPr lang="el-GR" u="sng" dirty="0" smtClean="0"/>
              <a:t>ρύθμισης</a:t>
            </a:r>
            <a:r>
              <a:rPr lang="el-GR" dirty="0" smtClean="0"/>
              <a:t> του </a:t>
            </a:r>
            <a:r>
              <a:rPr lang="el-GR" dirty="0" smtClean="0">
                <a:solidFill>
                  <a:srgbClr val="0070C0"/>
                </a:solidFill>
              </a:rPr>
              <a:t>τραπεζικού κλάδου</a:t>
            </a:r>
            <a:r>
              <a:rPr lang="el-GR" dirty="0" smtClean="0"/>
              <a:t> στην </a:t>
            </a:r>
            <a:r>
              <a:rPr lang="el-GR" i="1" dirty="0" smtClean="0"/>
              <a:t>Ε.Ε.</a:t>
            </a:r>
            <a:r>
              <a:rPr lang="el-GR" dirty="0" smtClean="0"/>
              <a:t> λόγω των διαφορετικών τραπεζικών παραδόσεων των μελών της.</a:t>
            </a:r>
          </a:p>
          <a:p>
            <a:endParaRPr lang="el-GR" dirty="0" smtClean="0"/>
          </a:p>
          <a:p>
            <a:r>
              <a:rPr lang="el-GR" dirty="0" smtClean="0"/>
              <a:t>Προσπάθεια εξασφάλισης της </a:t>
            </a:r>
            <a:r>
              <a:rPr lang="el-GR" u="sng" dirty="0" smtClean="0"/>
              <a:t>σταθερότητας</a:t>
            </a:r>
            <a:r>
              <a:rPr lang="el-GR" dirty="0" smtClean="0"/>
              <a:t> του </a:t>
            </a:r>
            <a:r>
              <a:rPr lang="el-GR" dirty="0" smtClean="0">
                <a:solidFill>
                  <a:srgbClr val="0070C0"/>
                </a:solidFill>
              </a:rPr>
              <a:t>τραπεζικού συστήματος</a:t>
            </a:r>
            <a:r>
              <a:rPr lang="el-GR" dirty="0" smtClean="0"/>
              <a:t> της </a:t>
            </a:r>
            <a:r>
              <a:rPr lang="el-GR" i="1" dirty="0" smtClean="0"/>
              <a:t>Ε.Ε.</a:t>
            </a:r>
            <a:endParaRPr lang="el-GR" dirty="0" smtClean="0"/>
          </a:p>
          <a:p>
            <a:pPr lvl="1"/>
            <a:endParaRPr lang="el-GR" sz="1500" dirty="0" smtClean="0"/>
          </a:p>
          <a:p>
            <a:pPr lvl="1"/>
            <a:r>
              <a:rPr lang="el-GR" i="1" dirty="0" smtClean="0">
                <a:solidFill>
                  <a:srgbClr val="0070C0"/>
                </a:solidFill>
              </a:rPr>
              <a:t>Δεύτερη Οδηγία για τον Τραπεζικό Συντονισμό</a:t>
            </a:r>
            <a:r>
              <a:rPr lang="el-GR" i="1" dirty="0" smtClean="0"/>
              <a:t> σε συνδυασμό με τους </a:t>
            </a:r>
            <a:r>
              <a:rPr lang="el-GR" i="1" u="sng" dirty="0" smtClean="0"/>
              <a:t>δείκτες κεφαλαιακής επάρκειας</a:t>
            </a:r>
            <a:r>
              <a:rPr lang="el-GR" i="1" dirty="0" smtClean="0"/>
              <a:t> της </a:t>
            </a:r>
            <a:r>
              <a:rPr lang="el-GR" i="1" dirty="0" smtClean="0">
                <a:solidFill>
                  <a:srgbClr val="0070C0"/>
                </a:solidFill>
              </a:rPr>
              <a:t>Βασιλείας</a:t>
            </a:r>
            <a:r>
              <a:rPr lang="el-GR" i="1" dirty="0" smtClean="0"/>
              <a:t> και την </a:t>
            </a:r>
            <a:r>
              <a:rPr lang="el-GR" i="1" dirty="0" smtClean="0">
                <a:solidFill>
                  <a:srgbClr val="0070C0"/>
                </a:solidFill>
              </a:rPr>
              <a:t>Οδηγία για το Συντελεστή Φερεγγυότητας των Τραπεζών </a:t>
            </a:r>
            <a:r>
              <a:rPr lang="el-GR" dirty="0" smtClean="0">
                <a:solidFill>
                  <a:srgbClr val="0070C0"/>
                </a:solidFill>
              </a:rPr>
              <a:t>(</a:t>
            </a:r>
            <a:r>
              <a:rPr lang="el-GR" i="1" dirty="0" smtClean="0">
                <a:solidFill>
                  <a:srgbClr val="0070C0"/>
                </a:solidFill>
              </a:rPr>
              <a:t>1989</a:t>
            </a:r>
            <a:r>
              <a:rPr lang="el-GR" dirty="0" smtClean="0">
                <a:solidFill>
                  <a:srgbClr val="0070C0"/>
                </a:solidFill>
              </a:rPr>
              <a:t>)</a:t>
            </a:r>
          </a:p>
          <a:p>
            <a:pPr lvl="1"/>
            <a:endParaRPr lang="el-GR" sz="1500" dirty="0" smtClean="0"/>
          </a:p>
          <a:p>
            <a:pPr lvl="1"/>
            <a:r>
              <a:rPr lang="el-GR" i="1" u="sng" dirty="0" smtClean="0"/>
              <a:t>δεν αφορούσε</a:t>
            </a:r>
            <a:r>
              <a:rPr lang="el-GR" i="1" dirty="0" smtClean="0"/>
              <a:t> την ρύθμιση των </a:t>
            </a:r>
            <a:r>
              <a:rPr lang="el-GR" i="1" dirty="0" smtClean="0">
                <a:solidFill>
                  <a:srgbClr val="0070C0"/>
                </a:solidFill>
              </a:rPr>
              <a:t>μη τραπεζικών χρηματιστηριακών εταιρειών</a:t>
            </a:r>
            <a:r>
              <a:rPr lang="el-GR" i="1" dirty="0" smtClean="0"/>
              <a:t> της Ε.Ε.</a:t>
            </a: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  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ρύθμιση της διεθνοποιημένης τραπεζικής στην Ε.Ε. (2/2)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70013" y="1676400"/>
            <a:ext cx="7313612" cy="4114800"/>
          </a:xfrm>
        </p:spPr>
        <p:txBody>
          <a:bodyPr/>
          <a:lstStyle/>
          <a:p>
            <a:r>
              <a:rPr lang="el-GR" dirty="0" smtClean="0">
                <a:solidFill>
                  <a:srgbClr val="0070C0"/>
                </a:solidFill>
              </a:rPr>
              <a:t>Οδηγία Κεφαλαιακής Επάρκειας:</a:t>
            </a:r>
          </a:p>
          <a:p>
            <a:pPr lvl="1"/>
            <a:endParaRPr lang="el-GR" sz="500" dirty="0" smtClean="0"/>
          </a:p>
          <a:p>
            <a:pPr lvl="1"/>
            <a:r>
              <a:rPr lang="el-GR" i="1" dirty="0" smtClean="0">
                <a:solidFill>
                  <a:srgbClr val="0070C0"/>
                </a:solidFill>
              </a:rPr>
              <a:t>τράπεζες</a:t>
            </a:r>
            <a:r>
              <a:rPr lang="el-GR" i="1" dirty="0" smtClean="0"/>
              <a:t> και </a:t>
            </a:r>
            <a:r>
              <a:rPr lang="el-GR" i="1" dirty="0" smtClean="0">
                <a:solidFill>
                  <a:srgbClr val="0070C0"/>
                </a:solidFill>
              </a:rPr>
              <a:t>επενδυτικές</a:t>
            </a:r>
            <a:r>
              <a:rPr lang="el-GR" i="1" dirty="0" smtClean="0"/>
              <a:t> </a:t>
            </a:r>
            <a:r>
              <a:rPr lang="el-GR" i="1" dirty="0" smtClean="0">
                <a:solidFill>
                  <a:srgbClr val="0070C0"/>
                </a:solidFill>
              </a:rPr>
              <a:t>εταιρείες</a:t>
            </a:r>
            <a:r>
              <a:rPr lang="el-GR" i="1" dirty="0" smtClean="0"/>
              <a:t> πρέπει να υπάγονται σε διαφορετικές τεχνικές ρύθμισης</a:t>
            </a:r>
          </a:p>
          <a:p>
            <a:pPr lvl="1"/>
            <a:endParaRPr lang="el-GR" sz="500" dirty="0" smtClean="0"/>
          </a:p>
          <a:p>
            <a:pPr lvl="1"/>
            <a:r>
              <a:rPr lang="el-GR" i="1" u="sng" dirty="0" smtClean="0"/>
              <a:t>εστίαση</a:t>
            </a:r>
            <a:r>
              <a:rPr lang="el-GR" i="1" dirty="0" smtClean="0"/>
              <a:t> στην </a:t>
            </a:r>
            <a:r>
              <a:rPr lang="el-GR" i="1" dirty="0" smtClean="0">
                <a:solidFill>
                  <a:srgbClr val="0070C0"/>
                </a:solidFill>
              </a:rPr>
              <a:t>φερεγγυότητα</a:t>
            </a:r>
            <a:r>
              <a:rPr lang="el-GR" i="1" dirty="0" smtClean="0"/>
              <a:t> των τραπεζών και στη </a:t>
            </a:r>
            <a:r>
              <a:rPr lang="el-GR" i="1" dirty="0" smtClean="0">
                <a:solidFill>
                  <a:srgbClr val="0070C0"/>
                </a:solidFill>
              </a:rPr>
              <a:t>ρευστότητα</a:t>
            </a:r>
            <a:r>
              <a:rPr lang="el-GR" i="1" dirty="0" smtClean="0"/>
              <a:t> των επενδυτικών εταιρειών</a:t>
            </a:r>
          </a:p>
          <a:p>
            <a:pPr lvl="1"/>
            <a:endParaRPr lang="el-GR" sz="500" dirty="0" smtClean="0"/>
          </a:p>
          <a:p>
            <a:pPr lvl="1"/>
            <a:r>
              <a:rPr lang="el-GR" i="1" dirty="0" smtClean="0"/>
              <a:t>διαφορετικό καθεστώς για τις </a:t>
            </a:r>
            <a:r>
              <a:rPr lang="el-GR" i="1" dirty="0" smtClean="0">
                <a:solidFill>
                  <a:srgbClr val="0070C0"/>
                </a:solidFill>
              </a:rPr>
              <a:t>συναλλαγές επί χρεογράφων </a:t>
            </a:r>
            <a:r>
              <a:rPr lang="el-GR" i="1" dirty="0" smtClean="0"/>
              <a:t>που πραγματοποιούν οι τράπεζες και διαφορετικό για τις </a:t>
            </a:r>
            <a:r>
              <a:rPr lang="el-GR" i="1" dirty="0" smtClean="0">
                <a:solidFill>
                  <a:srgbClr val="0070C0"/>
                </a:solidFill>
              </a:rPr>
              <a:t>παραδοσιακές τραπεζικές υπηρεσίες</a:t>
            </a:r>
            <a:r>
              <a:rPr lang="el-GR" dirty="0" smtClean="0">
                <a:solidFill>
                  <a:srgbClr val="0070C0"/>
                </a:solidFill>
              </a:rPr>
              <a:t> </a:t>
            </a:r>
            <a:r>
              <a:rPr lang="el-GR" i="1" dirty="0" smtClean="0">
                <a:solidFill>
                  <a:srgbClr val="0070C0"/>
                </a:solidFill>
              </a:rPr>
              <a:t>(υπόδειγμα εμπορικού χαρτοφυλακίου)</a:t>
            </a:r>
          </a:p>
          <a:p>
            <a:pPr lvl="1">
              <a:buNone/>
            </a:pPr>
            <a:endParaRPr lang="el-GR" sz="500" dirty="0" smtClean="0"/>
          </a:p>
          <a:p>
            <a:pPr lvl="1"/>
            <a:r>
              <a:rPr lang="el-GR" i="1" dirty="0" smtClean="0"/>
              <a:t>το </a:t>
            </a:r>
            <a:r>
              <a:rPr lang="el-GR" i="1" dirty="0" smtClean="0">
                <a:solidFill>
                  <a:srgbClr val="0070C0"/>
                </a:solidFill>
              </a:rPr>
              <a:t>εμπορικό χαρτοφυλάκιο</a:t>
            </a:r>
            <a:r>
              <a:rPr lang="el-GR" i="1" dirty="0" smtClean="0"/>
              <a:t> καλύπτει συναλλαγές με </a:t>
            </a:r>
            <a:r>
              <a:rPr lang="el-GR" i="1" u="sng" dirty="0" smtClean="0"/>
              <a:t>βραχυχρόνιο</a:t>
            </a:r>
            <a:r>
              <a:rPr lang="el-GR" i="1" dirty="0" smtClean="0"/>
              <a:t> κέρδος, ενώ το </a:t>
            </a:r>
            <a:r>
              <a:rPr lang="el-GR" i="1" dirty="0" smtClean="0">
                <a:solidFill>
                  <a:srgbClr val="0070C0"/>
                </a:solidFill>
              </a:rPr>
              <a:t>τραπεζικό ή επενδυτικό χαρτοφυλάκιο</a:t>
            </a:r>
            <a:r>
              <a:rPr lang="el-GR" i="1" dirty="0" smtClean="0"/>
              <a:t> σχετίζεται με πιο </a:t>
            </a:r>
            <a:r>
              <a:rPr lang="el-GR" i="1" u="sng" dirty="0" smtClean="0"/>
              <a:t>μακροχρόνιες</a:t>
            </a:r>
            <a:r>
              <a:rPr lang="el-GR" i="1" dirty="0" smtClean="0"/>
              <a:t> επενδύσεις ή πράξεις αντιστάθμισης κινδύνου</a:t>
            </a:r>
            <a:endParaRPr lang="en-US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δυσκολίες της κανονιστικής ρύθμισης (2/3)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62001" y="1600200"/>
            <a:ext cx="8305799" cy="4114800"/>
          </a:xfrm>
        </p:spPr>
        <p:txBody>
          <a:bodyPr/>
          <a:lstStyle/>
          <a:p>
            <a:r>
              <a:rPr lang="el-GR" sz="1900" dirty="0" smtClean="0"/>
              <a:t>Λόγοι </a:t>
            </a:r>
            <a:r>
              <a:rPr lang="el-GR" sz="1900" u="sng" dirty="0" smtClean="0"/>
              <a:t>αποτυχίας</a:t>
            </a:r>
            <a:r>
              <a:rPr lang="el-GR" sz="1900" dirty="0" smtClean="0"/>
              <a:t> των </a:t>
            </a:r>
            <a:r>
              <a:rPr lang="el-GR" sz="1900" dirty="0" smtClean="0">
                <a:solidFill>
                  <a:srgbClr val="0070C0"/>
                </a:solidFill>
              </a:rPr>
              <a:t>κανονιστικών ρυθμίσεων:</a:t>
            </a:r>
          </a:p>
          <a:p>
            <a:pPr lvl="1"/>
            <a:endParaRPr lang="el-GR" sz="400" i="1" dirty="0" smtClean="0"/>
          </a:p>
          <a:p>
            <a:pPr lvl="1"/>
            <a:r>
              <a:rPr lang="el-GR" sz="1700" i="1" dirty="0" smtClean="0"/>
              <a:t>προκαλούν </a:t>
            </a:r>
            <a:r>
              <a:rPr lang="el-GR" sz="1700" i="1" dirty="0" smtClean="0">
                <a:solidFill>
                  <a:srgbClr val="0070C0"/>
                </a:solidFill>
              </a:rPr>
              <a:t>ηθικούς κινδύνους,</a:t>
            </a:r>
            <a:r>
              <a:rPr lang="el-GR" sz="1700" i="1" dirty="0" smtClean="0"/>
              <a:t> ωθούν τις οικονομικές μονάδες σε </a:t>
            </a:r>
            <a:r>
              <a:rPr lang="el-GR" sz="1700" i="1" u="sng" dirty="0" smtClean="0"/>
              <a:t>αντιπαραγωγικές</a:t>
            </a:r>
            <a:r>
              <a:rPr lang="el-GR" sz="1700" i="1" dirty="0" smtClean="0"/>
              <a:t> συμπεριφορές </a:t>
            </a:r>
            <a:r>
              <a:rPr lang="el-GR" sz="1700" dirty="0" smtClean="0"/>
              <a:t>(</a:t>
            </a:r>
            <a:r>
              <a:rPr lang="el-GR" sz="1700" i="1" dirty="0" smtClean="0"/>
              <a:t>έκθεση χρηματοπιστωτικών ιδρυμάτων σε μεγαλύτερους κινδύνους</a:t>
            </a:r>
            <a:r>
              <a:rPr lang="el-GR" sz="1700" dirty="0" smtClean="0"/>
              <a:t>)</a:t>
            </a:r>
          </a:p>
          <a:p>
            <a:pPr lvl="1"/>
            <a:endParaRPr lang="el-GR" sz="400" i="1" dirty="0" smtClean="0"/>
          </a:p>
          <a:p>
            <a:pPr lvl="1"/>
            <a:r>
              <a:rPr lang="el-GR" sz="1700" i="1" dirty="0" smtClean="0"/>
              <a:t>η ρυθμιστική διαδικασία </a:t>
            </a:r>
            <a:r>
              <a:rPr lang="el-GR" sz="1700" i="1" u="sng" dirty="0" smtClean="0"/>
              <a:t>εγκλωβίζεται</a:t>
            </a:r>
            <a:r>
              <a:rPr lang="el-GR" sz="1700" i="1" dirty="0" smtClean="0"/>
              <a:t> από τους παραγωγούς και χρησιμοποιείται προς το συμφέρον τους, και όχι προς το συμφέρον των καταναλωτών</a:t>
            </a:r>
          </a:p>
          <a:p>
            <a:pPr lvl="1"/>
            <a:endParaRPr lang="el-GR" sz="400" i="1" dirty="0" smtClean="0"/>
          </a:p>
          <a:p>
            <a:pPr lvl="1"/>
            <a:r>
              <a:rPr lang="el-GR" sz="1700" i="1" dirty="0" smtClean="0"/>
              <a:t>συνεπάγονται ένα ορισμένο </a:t>
            </a:r>
            <a:r>
              <a:rPr lang="el-GR" sz="1700" i="1" dirty="0" smtClean="0">
                <a:solidFill>
                  <a:srgbClr val="0070C0"/>
                </a:solidFill>
              </a:rPr>
              <a:t>κόστος συμμόρφωσης</a:t>
            </a:r>
            <a:r>
              <a:rPr lang="el-GR" sz="1700" i="1" dirty="0" smtClean="0"/>
              <a:t> για τους παραγωγούς</a:t>
            </a:r>
            <a:r>
              <a:rPr lang="el-GR" sz="1700" dirty="0" smtClean="0"/>
              <a:t> (</a:t>
            </a:r>
            <a:r>
              <a:rPr lang="el-GR" sz="1700" i="1" dirty="0" smtClean="0"/>
              <a:t>κόστος υιοθέτησης των κανονιστικών απαιτήσεων</a:t>
            </a:r>
            <a:r>
              <a:rPr lang="el-GR" sz="1700" dirty="0" smtClean="0"/>
              <a:t>)</a:t>
            </a:r>
          </a:p>
          <a:p>
            <a:pPr lvl="1"/>
            <a:endParaRPr lang="el-GR" sz="400" i="1" dirty="0" smtClean="0"/>
          </a:p>
          <a:p>
            <a:pPr lvl="1"/>
            <a:r>
              <a:rPr lang="el-GR" sz="1700" i="1" dirty="0" smtClean="0"/>
              <a:t>αυξάνεται το </a:t>
            </a:r>
            <a:r>
              <a:rPr lang="el-GR" sz="1700" i="1" dirty="0" smtClean="0">
                <a:solidFill>
                  <a:srgbClr val="0070C0"/>
                </a:solidFill>
              </a:rPr>
              <a:t>κόστος εισόδου</a:t>
            </a:r>
            <a:r>
              <a:rPr lang="el-GR" sz="1700" i="1" dirty="0" smtClean="0"/>
              <a:t> και </a:t>
            </a:r>
            <a:r>
              <a:rPr lang="el-GR" sz="1700" i="1" dirty="0" smtClean="0">
                <a:solidFill>
                  <a:srgbClr val="0070C0"/>
                </a:solidFill>
              </a:rPr>
              <a:t>εξόδου</a:t>
            </a:r>
            <a:r>
              <a:rPr lang="el-GR" sz="1700" i="1" dirty="0" smtClean="0"/>
              <a:t> στις αγορές </a:t>
            </a:r>
            <a:r>
              <a:rPr lang="el-GR" sz="1700" dirty="0" smtClean="0"/>
              <a:t>(</a:t>
            </a:r>
            <a:r>
              <a:rPr lang="el-GR" sz="1700" i="1" dirty="0" smtClean="0"/>
              <a:t>διατήρηση μονοπωλιακών θέσεων</a:t>
            </a:r>
            <a:r>
              <a:rPr lang="el-GR" sz="1700" dirty="0" smtClean="0"/>
              <a:t>)</a:t>
            </a:r>
          </a:p>
          <a:p>
            <a:endParaRPr lang="el-GR" sz="900" dirty="0" smtClean="0"/>
          </a:p>
          <a:p>
            <a:pPr>
              <a:buFont typeface="Wingdings" pitchFamily="2" charset="2"/>
              <a:buChar char="ü"/>
            </a:pPr>
            <a:r>
              <a:rPr lang="el-GR" sz="1900" dirty="0" smtClean="0"/>
              <a:t>Οι κανονιστικές ρυθμίσεις </a:t>
            </a:r>
            <a:r>
              <a:rPr lang="el-GR" sz="1900" u="sng" dirty="0" smtClean="0"/>
              <a:t>εμποδίζουν</a:t>
            </a:r>
            <a:r>
              <a:rPr lang="el-GR" sz="1900" dirty="0" smtClean="0"/>
              <a:t> τον </a:t>
            </a:r>
            <a:r>
              <a:rPr lang="el-GR" sz="1900" dirty="0" smtClean="0">
                <a:solidFill>
                  <a:srgbClr val="0070C0"/>
                </a:solidFill>
              </a:rPr>
              <a:t>ανταγωνισμό,</a:t>
            </a:r>
            <a:r>
              <a:rPr lang="el-GR" sz="1900" dirty="0" smtClean="0"/>
              <a:t> και </a:t>
            </a:r>
            <a:r>
              <a:rPr lang="el-GR" sz="1900" u="sng" dirty="0" smtClean="0"/>
              <a:t>μειώνουν</a:t>
            </a:r>
            <a:r>
              <a:rPr lang="el-GR" sz="1900" dirty="0" smtClean="0"/>
              <a:t> την </a:t>
            </a:r>
            <a:r>
              <a:rPr lang="el-GR" sz="1900" dirty="0" smtClean="0">
                <a:solidFill>
                  <a:srgbClr val="0070C0"/>
                </a:solidFill>
              </a:rPr>
              <a:t>αποτελεσματικότητα</a:t>
            </a:r>
            <a:r>
              <a:rPr lang="el-GR" sz="1900" dirty="0" smtClean="0"/>
              <a:t> των χρηματοπιστωτικών αγορών στην κατανομή των πόρων της οικονομίας.</a:t>
            </a:r>
            <a:r>
              <a:rPr lang="el-GR" i="1" dirty="0" smtClean="0"/>
              <a:t> </a:t>
            </a:r>
            <a:endParaRPr lang="en-US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δυσκολίες της κανονιστικής ρύθμισης (3/3)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19200" y="1676400"/>
            <a:ext cx="7696200" cy="4114800"/>
          </a:xfrm>
        </p:spPr>
        <p:txBody>
          <a:bodyPr/>
          <a:lstStyle/>
          <a:p>
            <a:r>
              <a:rPr lang="el-GR" dirty="0" smtClean="0">
                <a:solidFill>
                  <a:srgbClr val="0070C0"/>
                </a:solidFill>
              </a:rPr>
              <a:t>Αυτορύθμιση:</a:t>
            </a:r>
            <a:r>
              <a:rPr lang="el-GR" dirty="0" smtClean="0"/>
              <a:t> στο ρόλο του ρυθμιστή ο ίδιος ο κλάδος.</a:t>
            </a:r>
          </a:p>
          <a:p>
            <a:pPr lvl="1"/>
            <a:endParaRPr lang="el-GR" sz="200" dirty="0" smtClean="0"/>
          </a:p>
          <a:p>
            <a:pPr lvl="1"/>
            <a:r>
              <a:rPr lang="el-GR" i="1" dirty="0" smtClean="0"/>
              <a:t>ο κλάδος έχει </a:t>
            </a:r>
            <a:r>
              <a:rPr lang="el-GR" i="1" u="sng" dirty="0" smtClean="0"/>
              <a:t>εμπορικά κίνητρα</a:t>
            </a:r>
            <a:r>
              <a:rPr lang="el-GR" i="1" dirty="0" smtClean="0"/>
              <a:t> για την προστασία της ίδιας του της φήμης και κατά συνέπεια τα μέλη του θα είναι διατεθειμένα να πληρώσουν για να τη διασφαλίσουν</a:t>
            </a:r>
          </a:p>
          <a:p>
            <a:pPr lvl="1"/>
            <a:endParaRPr lang="el-GR" sz="200" dirty="0" smtClean="0"/>
          </a:p>
          <a:p>
            <a:pPr lvl="1"/>
            <a:r>
              <a:rPr lang="el-GR" i="1" dirty="0" smtClean="0"/>
              <a:t>οι επαγγελματίες του κλάδου κατανοούν καλύτερα τις ανάγκες του και επομένως οι </a:t>
            </a:r>
            <a:r>
              <a:rPr lang="el-GR" i="1" dirty="0" smtClean="0">
                <a:solidFill>
                  <a:srgbClr val="0070C0"/>
                </a:solidFill>
              </a:rPr>
              <a:t>παρεμβάσεις</a:t>
            </a:r>
            <a:r>
              <a:rPr lang="el-GR" i="1" dirty="0" smtClean="0"/>
              <a:t> τους όσον αφορά την αποτελεσματική λειτουργία του είναι </a:t>
            </a:r>
            <a:r>
              <a:rPr lang="el-GR" i="1" u="sng" dirty="0" smtClean="0"/>
              <a:t>περιορισμένες</a:t>
            </a:r>
          </a:p>
          <a:p>
            <a:endParaRPr lang="el-GR" sz="600" dirty="0" smtClean="0"/>
          </a:p>
          <a:p>
            <a:r>
              <a:rPr lang="el-GR" dirty="0" smtClean="0"/>
              <a:t>Η </a:t>
            </a:r>
            <a:r>
              <a:rPr lang="el-GR" dirty="0" smtClean="0">
                <a:solidFill>
                  <a:srgbClr val="0070C0"/>
                </a:solidFill>
              </a:rPr>
              <a:t>αυτορύθμιση</a:t>
            </a:r>
            <a:r>
              <a:rPr lang="el-GR" dirty="0" smtClean="0"/>
              <a:t> σίγουρα συνεπάγεται </a:t>
            </a:r>
            <a:r>
              <a:rPr lang="el-GR" u="sng" dirty="0" smtClean="0"/>
              <a:t>μικρότερα βάρη</a:t>
            </a:r>
            <a:r>
              <a:rPr lang="el-GR" dirty="0" smtClean="0"/>
              <a:t> σε σχέση με την ρύθμιση από εξωτερικούς φορείς.</a:t>
            </a:r>
          </a:p>
          <a:p>
            <a:pPr lvl="1"/>
            <a:endParaRPr lang="el-GR" sz="200" dirty="0" smtClean="0"/>
          </a:p>
          <a:p>
            <a:pPr lvl="1"/>
            <a:r>
              <a:rPr lang="el-GR" i="1" dirty="0" smtClean="0"/>
              <a:t>ωστόσο, θα πρέπει πάντα να </a:t>
            </a:r>
            <a:r>
              <a:rPr lang="el-GR" i="1" u="sng" dirty="0" smtClean="0"/>
              <a:t>υποστηρίζεται</a:t>
            </a:r>
            <a:r>
              <a:rPr lang="el-GR" i="1" dirty="0" smtClean="0"/>
              <a:t> από κάποιου είδους κρατικούς κανονισμούς</a:t>
            </a:r>
            <a:r>
              <a:rPr lang="el-GR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Αρχή Χρηματοοικονομικών Υπηρεσιών (</a:t>
            </a:r>
            <a:r>
              <a:rPr lang="en-US" dirty="0" smtClean="0"/>
              <a:t>FSA)</a:t>
            </a:r>
            <a:r>
              <a:rPr lang="el-GR" dirty="0" smtClean="0"/>
              <a:t> (1/3)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43000" y="1752600"/>
            <a:ext cx="7696200" cy="4114800"/>
          </a:xfrm>
        </p:spPr>
        <p:txBody>
          <a:bodyPr/>
          <a:lstStyle/>
          <a:p>
            <a:r>
              <a:rPr lang="el-GR" dirty="0" smtClean="0">
                <a:solidFill>
                  <a:srgbClr val="0070C0"/>
                </a:solidFill>
              </a:rPr>
              <a:t>Ανεξάρτητη, μη κυβερνητική αρχή</a:t>
            </a:r>
            <a:r>
              <a:rPr lang="el-GR" dirty="0" smtClean="0"/>
              <a:t> η οποία αποτελεί τον </a:t>
            </a:r>
            <a:r>
              <a:rPr lang="el-GR" u="sng" dirty="0" smtClean="0"/>
              <a:t>αποκλειστικό</a:t>
            </a:r>
            <a:r>
              <a:rPr lang="el-GR" dirty="0" smtClean="0"/>
              <a:t> ρυθμιστή όλων των χρηματοοικονομικών εταιρειών καθώς και των αγορών στη Μ.Βρετανία.</a:t>
            </a:r>
          </a:p>
          <a:p>
            <a:endParaRPr lang="el-GR" sz="900" dirty="0" smtClean="0"/>
          </a:p>
          <a:p>
            <a:r>
              <a:rPr lang="el-GR" dirty="0" smtClean="0">
                <a:solidFill>
                  <a:srgbClr val="0070C0"/>
                </a:solidFill>
              </a:rPr>
              <a:t>Πράξη περί Χρηματοπιστωτικών Υπηρεσιών και Αγορών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0070C0"/>
                </a:solidFill>
              </a:rPr>
              <a:t>(</a:t>
            </a:r>
            <a:r>
              <a:rPr lang="en-US" i="1" dirty="0" smtClean="0">
                <a:solidFill>
                  <a:srgbClr val="0070C0"/>
                </a:solidFill>
              </a:rPr>
              <a:t>FSMA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el-GR" dirty="0" smtClean="0">
                <a:solidFill>
                  <a:srgbClr val="0070C0"/>
                </a:solidFill>
              </a:rPr>
              <a:t>:</a:t>
            </a:r>
            <a:r>
              <a:rPr lang="el-GR" dirty="0" smtClean="0"/>
              <a:t> περιγράφει τις αρμοδιότητές της.</a:t>
            </a:r>
          </a:p>
          <a:p>
            <a:endParaRPr lang="el-GR" sz="900" dirty="0" smtClean="0"/>
          </a:p>
          <a:p>
            <a:r>
              <a:rPr lang="el-GR" u="sng" dirty="0" smtClean="0"/>
              <a:t>Βασικοί στόχοι</a:t>
            </a:r>
            <a:r>
              <a:rPr lang="el-GR" dirty="0" smtClean="0"/>
              <a:t>:</a:t>
            </a:r>
          </a:p>
          <a:p>
            <a:pPr lvl="1"/>
            <a:endParaRPr lang="el-GR" sz="300" dirty="0" smtClean="0"/>
          </a:p>
          <a:p>
            <a:pPr lvl="1"/>
            <a:r>
              <a:rPr lang="el-GR" i="1" dirty="0" smtClean="0"/>
              <a:t>εμπιστοσύνη στην αγορά</a:t>
            </a:r>
          </a:p>
          <a:p>
            <a:pPr lvl="1"/>
            <a:endParaRPr lang="el-GR" sz="300" i="1" dirty="0" smtClean="0"/>
          </a:p>
          <a:p>
            <a:pPr lvl="1"/>
            <a:r>
              <a:rPr lang="el-GR" i="1" dirty="0" smtClean="0"/>
              <a:t>επαγρύπνηση των καταναλωτών</a:t>
            </a:r>
          </a:p>
          <a:p>
            <a:pPr lvl="1"/>
            <a:endParaRPr lang="el-GR" sz="300" i="1" dirty="0" smtClean="0"/>
          </a:p>
          <a:p>
            <a:pPr lvl="1"/>
            <a:r>
              <a:rPr lang="el-GR" i="1" dirty="0" smtClean="0"/>
              <a:t>προστασία των καταναλωτών</a:t>
            </a:r>
          </a:p>
          <a:p>
            <a:pPr lvl="1"/>
            <a:endParaRPr lang="el-GR" sz="300" i="1" dirty="0" smtClean="0"/>
          </a:p>
          <a:p>
            <a:pPr lvl="1"/>
            <a:r>
              <a:rPr lang="el-GR" i="1" dirty="0" smtClean="0"/>
              <a:t>αντιμετώπιση οικονομικού εγκλήματος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Αρχή Χρηματοοικονομικών Υπηρεσιών (</a:t>
            </a:r>
            <a:r>
              <a:rPr lang="en-US" dirty="0" smtClean="0"/>
              <a:t>FSA)</a:t>
            </a:r>
            <a:r>
              <a:rPr lang="el-GR" dirty="0" smtClean="0"/>
              <a:t> (2/3)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70013" y="1676400"/>
            <a:ext cx="7313612" cy="4114800"/>
          </a:xfrm>
        </p:spPr>
        <p:txBody>
          <a:bodyPr/>
          <a:lstStyle/>
          <a:p>
            <a:r>
              <a:rPr lang="el-GR" u="sng" dirty="0" smtClean="0"/>
              <a:t>Βασικές αρχές</a:t>
            </a:r>
            <a:r>
              <a:rPr lang="el-GR" dirty="0" smtClean="0"/>
              <a:t>:</a:t>
            </a:r>
          </a:p>
          <a:p>
            <a:pPr lvl="1"/>
            <a:endParaRPr lang="el-GR" sz="500" dirty="0" smtClean="0"/>
          </a:p>
          <a:p>
            <a:pPr lvl="1"/>
            <a:r>
              <a:rPr lang="el-GR" i="1" dirty="0" smtClean="0"/>
              <a:t>προώθηση των αξιών της </a:t>
            </a:r>
            <a:r>
              <a:rPr lang="el-GR" i="1" dirty="0" smtClean="0">
                <a:solidFill>
                  <a:srgbClr val="0070C0"/>
                </a:solidFill>
              </a:rPr>
              <a:t>αποτελεσματικότητας,</a:t>
            </a:r>
            <a:r>
              <a:rPr lang="el-GR" i="1" dirty="0" smtClean="0"/>
              <a:t> της </a:t>
            </a:r>
            <a:r>
              <a:rPr lang="el-GR" i="1" dirty="0" smtClean="0">
                <a:solidFill>
                  <a:srgbClr val="0070C0"/>
                </a:solidFill>
              </a:rPr>
              <a:t>τάξης</a:t>
            </a:r>
            <a:r>
              <a:rPr lang="el-GR" i="1" dirty="0" smtClean="0"/>
              <a:t> και της </a:t>
            </a:r>
            <a:r>
              <a:rPr lang="el-GR" i="1" dirty="0" smtClean="0">
                <a:solidFill>
                  <a:srgbClr val="0070C0"/>
                </a:solidFill>
              </a:rPr>
              <a:t>δικαιοσύνης</a:t>
            </a:r>
            <a:r>
              <a:rPr lang="el-GR" i="1" dirty="0" smtClean="0"/>
              <a:t> στις αγορές</a:t>
            </a:r>
          </a:p>
          <a:p>
            <a:pPr lvl="1"/>
            <a:endParaRPr lang="el-GR" sz="500" i="1" dirty="0" smtClean="0"/>
          </a:p>
          <a:p>
            <a:pPr lvl="1"/>
            <a:r>
              <a:rPr lang="el-GR" i="1" dirty="0" smtClean="0"/>
              <a:t>υποστήριξη των </a:t>
            </a:r>
            <a:r>
              <a:rPr lang="el-GR" i="1" dirty="0" smtClean="0">
                <a:solidFill>
                  <a:srgbClr val="0070C0"/>
                </a:solidFill>
              </a:rPr>
              <a:t>πελατών</a:t>
            </a:r>
            <a:r>
              <a:rPr lang="el-GR" i="1" dirty="0" smtClean="0"/>
              <a:t> </a:t>
            </a:r>
            <a:r>
              <a:rPr lang="el-GR" i="1" dirty="0" smtClean="0">
                <a:solidFill>
                  <a:srgbClr val="0070C0"/>
                </a:solidFill>
              </a:rPr>
              <a:t>λιανικής</a:t>
            </a:r>
            <a:r>
              <a:rPr lang="el-GR" i="1" dirty="0" smtClean="0"/>
              <a:t> για την επίτευξη </a:t>
            </a:r>
            <a:r>
              <a:rPr lang="el-GR" i="1" u="sng" dirty="0" smtClean="0"/>
              <a:t>δίκαιων</a:t>
            </a:r>
            <a:r>
              <a:rPr lang="el-GR" i="1" dirty="0" smtClean="0"/>
              <a:t> συμφωνιών</a:t>
            </a:r>
          </a:p>
          <a:p>
            <a:pPr lvl="1"/>
            <a:endParaRPr lang="el-GR" sz="500" i="1" dirty="0" smtClean="0"/>
          </a:p>
          <a:p>
            <a:pPr lvl="1"/>
            <a:r>
              <a:rPr lang="el-GR" i="1" dirty="0" smtClean="0"/>
              <a:t>βελτίωση των </a:t>
            </a:r>
            <a:r>
              <a:rPr lang="el-GR" i="1" dirty="0" smtClean="0">
                <a:solidFill>
                  <a:srgbClr val="0070C0"/>
                </a:solidFill>
              </a:rPr>
              <a:t>επιχειρησιακών</a:t>
            </a:r>
            <a:r>
              <a:rPr lang="el-GR" i="1" dirty="0" smtClean="0"/>
              <a:t> δυνατοτήτων και της </a:t>
            </a:r>
            <a:r>
              <a:rPr lang="el-GR" i="1" dirty="0" smtClean="0">
                <a:solidFill>
                  <a:srgbClr val="0070C0"/>
                </a:solidFill>
              </a:rPr>
              <a:t>αποτελεσματικότητάς</a:t>
            </a:r>
            <a:r>
              <a:rPr lang="el-GR" i="1" dirty="0" smtClean="0"/>
              <a:t> τους</a:t>
            </a:r>
          </a:p>
          <a:p>
            <a:endParaRPr lang="el-GR" dirty="0" smtClean="0"/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Η </a:t>
            </a:r>
            <a:r>
              <a:rPr lang="en-US" i="1" dirty="0" smtClean="0">
                <a:solidFill>
                  <a:srgbClr val="0070C0"/>
                </a:solidFill>
              </a:rPr>
              <a:t>FSA</a:t>
            </a:r>
            <a:r>
              <a:rPr lang="en-US" dirty="0" smtClean="0"/>
              <a:t> </a:t>
            </a:r>
            <a:r>
              <a:rPr lang="el-GR" u="sng" dirty="0" smtClean="0"/>
              <a:t>αποδέχεται</a:t>
            </a:r>
            <a:r>
              <a:rPr lang="el-GR" dirty="0" smtClean="0"/>
              <a:t> τον </a:t>
            </a:r>
            <a:r>
              <a:rPr lang="el-GR" dirty="0" smtClean="0">
                <a:solidFill>
                  <a:srgbClr val="0070C0"/>
                </a:solidFill>
              </a:rPr>
              <a:t>κίνδυνο,</a:t>
            </a:r>
            <a:r>
              <a:rPr lang="el-GR" dirty="0" smtClean="0"/>
              <a:t> ως αναπόσπαστο στοιχείο των </a:t>
            </a:r>
            <a:r>
              <a:rPr lang="el-GR" dirty="0" smtClean="0">
                <a:solidFill>
                  <a:srgbClr val="0070C0"/>
                </a:solidFill>
              </a:rPr>
              <a:t>χρηματοπιστωτικών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0070C0"/>
                </a:solidFill>
              </a:rPr>
              <a:t>αγορών</a:t>
            </a:r>
            <a:r>
              <a:rPr lang="el-GR" dirty="0" smtClean="0"/>
              <a:t> και δεν προσπαθεί να αποθαρρύνει τη λογική έκθεση σε αυτόν.</a:t>
            </a:r>
            <a:endParaRPr lang="el-GR" b="1" dirty="0" smtClean="0"/>
          </a:p>
          <a:p>
            <a:pPr lvl="1">
              <a:buNone/>
            </a:pPr>
            <a:endParaRPr lang="el-GR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Αρχή Χρηματοοικονομικών Υπηρεσιών (</a:t>
            </a:r>
            <a:r>
              <a:rPr lang="en-US" dirty="0" smtClean="0"/>
              <a:t>FSA)</a:t>
            </a:r>
            <a:r>
              <a:rPr lang="el-GR" dirty="0" smtClean="0"/>
              <a:t> (3/3)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89013" y="1600200"/>
            <a:ext cx="7926387" cy="4114800"/>
          </a:xfrm>
        </p:spPr>
        <p:txBody>
          <a:bodyPr/>
          <a:lstStyle/>
          <a:p>
            <a:r>
              <a:rPr lang="el-GR" dirty="0" smtClean="0"/>
              <a:t>Οι </a:t>
            </a:r>
            <a:r>
              <a:rPr lang="el-GR" dirty="0" smtClean="0">
                <a:solidFill>
                  <a:srgbClr val="0070C0"/>
                </a:solidFill>
              </a:rPr>
              <a:t>χρηματοπιστωτικές εταιρείες</a:t>
            </a:r>
            <a:r>
              <a:rPr lang="el-GR" dirty="0" smtClean="0"/>
              <a:t> υπάγονται για πρώτη φορά σε ένα καθεστώς αντιμετώπισης της </a:t>
            </a:r>
            <a:r>
              <a:rPr lang="el-GR" dirty="0" smtClean="0">
                <a:solidFill>
                  <a:srgbClr val="0070C0"/>
                </a:solidFill>
              </a:rPr>
              <a:t>«</a:t>
            </a:r>
            <a:r>
              <a:rPr lang="el-GR" i="1" dirty="0" smtClean="0">
                <a:solidFill>
                  <a:srgbClr val="0070C0"/>
                </a:solidFill>
              </a:rPr>
              <a:t>καταχρηστικής συμπεριφοράς στην αγορά</a:t>
            </a:r>
            <a:r>
              <a:rPr lang="el-GR" dirty="0" smtClean="0">
                <a:solidFill>
                  <a:srgbClr val="0070C0"/>
                </a:solidFill>
              </a:rPr>
              <a:t>» (</a:t>
            </a:r>
            <a:r>
              <a:rPr lang="en-US" i="1" dirty="0" smtClean="0">
                <a:solidFill>
                  <a:srgbClr val="0070C0"/>
                </a:solidFill>
              </a:rPr>
              <a:t>market abuse</a:t>
            </a:r>
            <a:r>
              <a:rPr lang="en-US" dirty="0" smtClean="0">
                <a:solidFill>
                  <a:srgbClr val="0070C0"/>
                </a:solidFill>
              </a:rPr>
              <a:t>),</a:t>
            </a:r>
            <a:r>
              <a:rPr lang="en-US" dirty="0" smtClean="0"/>
              <a:t> </a:t>
            </a:r>
            <a:r>
              <a:rPr lang="el-GR" dirty="0" smtClean="0"/>
              <a:t>η οποία χαρακτηρίζεται ως </a:t>
            </a:r>
            <a:r>
              <a:rPr lang="el-GR" u="sng" dirty="0" smtClean="0"/>
              <a:t>εγκληματική πράξη</a:t>
            </a:r>
            <a:r>
              <a:rPr lang="el-GR" dirty="0" smtClean="0"/>
              <a:t>.</a:t>
            </a:r>
          </a:p>
          <a:p>
            <a:endParaRPr lang="el-GR" sz="500" dirty="0" smtClean="0"/>
          </a:p>
          <a:p>
            <a:endParaRPr lang="el-GR" sz="800" dirty="0" smtClean="0"/>
          </a:p>
          <a:p>
            <a:r>
              <a:rPr lang="el-GR" dirty="0" smtClean="0"/>
              <a:t>Κατηγορίες </a:t>
            </a:r>
            <a:r>
              <a:rPr lang="el-GR" dirty="0" smtClean="0">
                <a:solidFill>
                  <a:srgbClr val="0070C0"/>
                </a:solidFill>
              </a:rPr>
              <a:t>καταχρηστικής συμπεριφοράς:</a:t>
            </a:r>
          </a:p>
          <a:p>
            <a:pPr lvl="1"/>
            <a:r>
              <a:rPr lang="el-GR" i="1" dirty="0" smtClean="0"/>
              <a:t>ακατάλληλη χρήση πληροφοριών</a:t>
            </a:r>
          </a:p>
          <a:p>
            <a:pPr lvl="1"/>
            <a:r>
              <a:rPr lang="el-GR" i="1" dirty="0" smtClean="0"/>
              <a:t>παροχή εσφαλμένων ή παραπλανητικών εντυπώσεων</a:t>
            </a:r>
          </a:p>
          <a:p>
            <a:pPr lvl="1"/>
            <a:r>
              <a:rPr lang="el-GR" i="1" dirty="0" smtClean="0"/>
              <a:t>στρέβλωση αγοράς</a:t>
            </a:r>
          </a:p>
          <a:p>
            <a:endParaRPr lang="el-GR" sz="500" dirty="0" smtClean="0"/>
          </a:p>
          <a:p>
            <a:endParaRPr lang="el-GR" sz="800" dirty="0" smtClean="0">
              <a:solidFill>
                <a:srgbClr val="0070C0"/>
              </a:solidFill>
            </a:endParaRPr>
          </a:p>
          <a:p>
            <a:r>
              <a:rPr lang="el-GR" dirty="0" smtClean="0">
                <a:solidFill>
                  <a:srgbClr val="0070C0"/>
                </a:solidFill>
              </a:rPr>
              <a:t>Ρυθμιστική πολιτική</a:t>
            </a:r>
            <a:r>
              <a:rPr lang="el-GR" dirty="0" smtClean="0"/>
              <a:t> που ακολουθείται:</a:t>
            </a:r>
          </a:p>
          <a:p>
            <a:pPr lvl="1"/>
            <a:r>
              <a:rPr lang="el-GR" i="1" dirty="0" smtClean="0"/>
              <a:t>ρύθμιση βασισμένη στον </a:t>
            </a:r>
            <a:r>
              <a:rPr lang="el-GR" i="1" dirty="0" smtClean="0">
                <a:solidFill>
                  <a:srgbClr val="0070C0"/>
                </a:solidFill>
              </a:rPr>
              <a:t>κίνδυνο</a:t>
            </a:r>
          </a:p>
          <a:p>
            <a:pPr lvl="1"/>
            <a:r>
              <a:rPr lang="el-GR" i="1" dirty="0" smtClean="0"/>
              <a:t>κατά την κατανομή των πόρων λαμβάνεται υπόψη ο </a:t>
            </a:r>
            <a:r>
              <a:rPr lang="el-GR" i="1" dirty="0" smtClean="0">
                <a:solidFill>
                  <a:srgbClr val="0070C0"/>
                </a:solidFill>
              </a:rPr>
              <a:t>κίνδυνος χρεοκοπίας</a:t>
            </a:r>
            <a:r>
              <a:rPr lang="el-GR" i="1" dirty="0" smtClean="0"/>
              <a:t> που αντιμετωπίζουν ορισμένες εταιρείες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dirty="0" smtClean="0"/>
              <a:t>Η Αρχή Χρηματοοικονομικών Υπηρεσιών και οι χρηματοοικονομικές ικανότητες</a:t>
            </a:r>
            <a:endParaRPr lang="en-US" sz="3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73188" y="1676400"/>
            <a:ext cx="7313612" cy="4114800"/>
          </a:xfrm>
        </p:spPr>
        <p:txBody>
          <a:bodyPr/>
          <a:lstStyle/>
          <a:p>
            <a:r>
              <a:rPr lang="el-GR" dirty="0" smtClean="0"/>
              <a:t>Η </a:t>
            </a:r>
            <a:r>
              <a:rPr lang="el-GR" u="sng" dirty="0" smtClean="0"/>
              <a:t>ενημέρωση</a:t>
            </a:r>
            <a:r>
              <a:rPr lang="el-GR" dirty="0" smtClean="0"/>
              <a:t> των </a:t>
            </a:r>
            <a:r>
              <a:rPr lang="el-GR" dirty="0" smtClean="0">
                <a:solidFill>
                  <a:srgbClr val="0070C0"/>
                </a:solidFill>
              </a:rPr>
              <a:t>καταναλωτών</a:t>
            </a:r>
            <a:r>
              <a:rPr lang="el-GR" dirty="0" smtClean="0"/>
              <a:t> αποτελεί σημαντικό μέσο για την προστασία τους και την ανάπτυξη της </a:t>
            </a:r>
            <a:r>
              <a:rPr lang="el-GR" dirty="0" smtClean="0">
                <a:solidFill>
                  <a:srgbClr val="0070C0"/>
                </a:solidFill>
              </a:rPr>
              <a:t>εμπιστοσύνης</a:t>
            </a:r>
            <a:r>
              <a:rPr lang="el-GR" dirty="0" smtClean="0"/>
              <a:t> του κοινού στην αγορά.</a:t>
            </a:r>
          </a:p>
          <a:p>
            <a:endParaRPr lang="el-GR" sz="900" dirty="0" smtClean="0"/>
          </a:p>
          <a:p>
            <a:r>
              <a:rPr lang="el-GR" dirty="0" smtClean="0"/>
              <a:t>Οι καταναλωτές είναι πιθανό να πέσουν </a:t>
            </a:r>
            <a:r>
              <a:rPr lang="el-GR" u="sng" dirty="0" smtClean="0"/>
              <a:t>θύματα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0070C0"/>
                </a:solidFill>
              </a:rPr>
              <a:t>καταχρηστικών πωλήσεων</a:t>
            </a:r>
            <a:r>
              <a:rPr lang="el-GR" dirty="0" smtClean="0"/>
              <a:t> λόγω </a:t>
            </a:r>
            <a:r>
              <a:rPr lang="el-GR" u="sng" dirty="0" smtClean="0"/>
              <a:t>άγνοιας</a:t>
            </a:r>
            <a:r>
              <a:rPr lang="el-GR" dirty="0" smtClean="0"/>
              <a:t> για τις χρηματοπιστωτικές υπηρεσίες.</a:t>
            </a:r>
          </a:p>
          <a:p>
            <a:endParaRPr lang="el-GR" sz="900" dirty="0" smtClean="0"/>
          </a:p>
          <a:p>
            <a:r>
              <a:rPr lang="el-GR" dirty="0" smtClean="0"/>
              <a:t>Η διεύρυνση των </a:t>
            </a:r>
            <a:r>
              <a:rPr lang="el-GR" dirty="0" smtClean="0">
                <a:solidFill>
                  <a:srgbClr val="0070C0"/>
                </a:solidFill>
              </a:rPr>
              <a:t>χρηματοοικονομικών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0070C0"/>
                </a:solidFill>
              </a:rPr>
              <a:t>ικανοτήτων</a:t>
            </a:r>
            <a:r>
              <a:rPr lang="el-GR" dirty="0" smtClean="0"/>
              <a:t> των καταναλωτών θα μπορούσε να </a:t>
            </a:r>
            <a:r>
              <a:rPr lang="el-GR" u="sng" dirty="0" smtClean="0"/>
              <a:t>αποτρέψει</a:t>
            </a:r>
            <a:r>
              <a:rPr lang="el-GR" dirty="0" smtClean="0"/>
              <a:t> την καταχρηστική συμπεριφορά στην αγορά.</a:t>
            </a:r>
          </a:p>
          <a:p>
            <a:endParaRPr lang="el-GR" sz="900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Στο πλαίσιο αυτό η </a:t>
            </a:r>
            <a:r>
              <a:rPr lang="en-US" i="1" dirty="0" smtClean="0">
                <a:solidFill>
                  <a:srgbClr val="0070C0"/>
                </a:solidFill>
              </a:rPr>
              <a:t>FSA</a:t>
            </a:r>
            <a:r>
              <a:rPr lang="en-US" dirty="0" smtClean="0"/>
              <a:t> </a:t>
            </a:r>
            <a:r>
              <a:rPr lang="el-GR" dirty="0" smtClean="0"/>
              <a:t>αποφάσισε τη διάθεση πόρων στην ενίσχυση του </a:t>
            </a:r>
            <a:r>
              <a:rPr lang="el-GR" dirty="0" smtClean="0">
                <a:solidFill>
                  <a:srgbClr val="0070C0"/>
                </a:solidFill>
              </a:rPr>
              <a:t>εκπαιδευτικού</a:t>
            </a:r>
            <a:r>
              <a:rPr lang="el-GR" dirty="0" smtClean="0"/>
              <a:t> του ρόλου.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τραπεζική ρύθμιση (1/3) 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98575" y="1827213"/>
            <a:ext cx="7464425" cy="4114800"/>
          </a:xfrm>
        </p:spPr>
        <p:txBody>
          <a:bodyPr/>
          <a:lstStyle/>
          <a:p>
            <a:r>
              <a:rPr lang="el-GR" u="sng" dirty="0" smtClean="0"/>
              <a:t>Διασφάλιση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0070C0"/>
                </a:solidFill>
              </a:rPr>
              <a:t>σταθερότητας</a:t>
            </a:r>
            <a:r>
              <a:rPr lang="el-GR" dirty="0" smtClean="0"/>
              <a:t> του τραπεζικού κλάδου:</a:t>
            </a:r>
          </a:p>
          <a:p>
            <a:pPr lvl="1"/>
            <a:endParaRPr lang="el-GR" sz="500" dirty="0" smtClean="0"/>
          </a:p>
          <a:p>
            <a:pPr lvl="1"/>
            <a:r>
              <a:rPr lang="el-GR" i="1" u="sng" dirty="0" smtClean="0"/>
              <a:t>παρεμπόδιση</a:t>
            </a:r>
            <a:r>
              <a:rPr lang="el-GR" i="1" dirty="0" smtClean="0"/>
              <a:t> των τραπεζών από τη συμμετοχή τους σε </a:t>
            </a:r>
            <a:r>
              <a:rPr lang="el-GR" i="1" dirty="0" smtClean="0">
                <a:solidFill>
                  <a:srgbClr val="0070C0"/>
                </a:solidFill>
              </a:rPr>
              <a:t>επικίνδυνους</a:t>
            </a:r>
            <a:r>
              <a:rPr lang="el-GR" i="1" dirty="0" smtClean="0"/>
              <a:t> τομείς χρηματοδότησης και περιορισμός τους στις λειτουργίες της </a:t>
            </a:r>
            <a:r>
              <a:rPr lang="el-GR" i="1" dirty="0" smtClean="0">
                <a:solidFill>
                  <a:srgbClr val="0070C0"/>
                </a:solidFill>
              </a:rPr>
              <a:t>δημιουργίας</a:t>
            </a:r>
            <a:r>
              <a:rPr lang="el-GR" i="1" dirty="0" smtClean="0"/>
              <a:t> </a:t>
            </a:r>
            <a:r>
              <a:rPr lang="el-GR" i="1" dirty="0" smtClean="0">
                <a:solidFill>
                  <a:srgbClr val="0070C0"/>
                </a:solidFill>
              </a:rPr>
              <a:t>καταθέσεων</a:t>
            </a:r>
            <a:r>
              <a:rPr lang="el-GR" i="1" dirty="0" smtClean="0"/>
              <a:t> και του </a:t>
            </a:r>
            <a:r>
              <a:rPr lang="el-GR" i="1" dirty="0" smtClean="0">
                <a:solidFill>
                  <a:srgbClr val="0070C0"/>
                </a:solidFill>
              </a:rPr>
              <a:t>δανεισμού</a:t>
            </a:r>
          </a:p>
          <a:p>
            <a:pPr lvl="1"/>
            <a:endParaRPr lang="el-GR" sz="500" dirty="0" smtClean="0"/>
          </a:p>
          <a:p>
            <a:pPr lvl="1"/>
            <a:r>
              <a:rPr lang="el-GR" i="1" u="sng" dirty="0" smtClean="0"/>
              <a:t>εγγύηση</a:t>
            </a:r>
            <a:r>
              <a:rPr lang="el-GR" i="1" dirty="0" smtClean="0"/>
              <a:t> της </a:t>
            </a:r>
            <a:r>
              <a:rPr lang="el-GR" i="1" dirty="0" smtClean="0">
                <a:solidFill>
                  <a:srgbClr val="0070C0"/>
                </a:solidFill>
              </a:rPr>
              <a:t>ρευστότητας</a:t>
            </a:r>
            <a:r>
              <a:rPr lang="el-GR" i="1" dirty="0" smtClean="0"/>
              <a:t> στο σύνολο του τραπεζικού συστήματος </a:t>
            </a:r>
            <a:r>
              <a:rPr lang="el-GR" dirty="0" smtClean="0"/>
              <a:t>(</a:t>
            </a:r>
            <a:r>
              <a:rPr lang="el-GR" i="1" dirty="0" smtClean="0"/>
              <a:t>απόδοση στην κεντρική τράπεζα του ρόλου του δανειστή έσχατης προσφυγής</a:t>
            </a:r>
            <a:r>
              <a:rPr lang="el-GR" dirty="0" smtClean="0"/>
              <a:t>)</a:t>
            </a:r>
          </a:p>
          <a:p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rgbClr val="0070C0"/>
                </a:solidFill>
              </a:rPr>
              <a:t>Εταιρείες</a:t>
            </a:r>
            <a:r>
              <a:rPr lang="el-GR" dirty="0" smtClean="0"/>
              <a:t> και </a:t>
            </a:r>
            <a:r>
              <a:rPr lang="el-GR" dirty="0" smtClean="0">
                <a:solidFill>
                  <a:srgbClr val="0070C0"/>
                </a:solidFill>
              </a:rPr>
              <a:t>χρηματοπιστωτικοί οργανισμοί</a:t>
            </a:r>
            <a:r>
              <a:rPr lang="el-GR" dirty="0" smtClean="0"/>
              <a:t> εκφράζουν έντονη </a:t>
            </a:r>
            <a:r>
              <a:rPr lang="el-GR" u="sng" dirty="0" smtClean="0"/>
              <a:t>αντίθεση</a:t>
            </a:r>
            <a:r>
              <a:rPr lang="el-GR" dirty="0" smtClean="0"/>
              <a:t> στην </a:t>
            </a:r>
            <a:r>
              <a:rPr lang="el-GR" dirty="0" smtClean="0">
                <a:solidFill>
                  <a:srgbClr val="0070C0"/>
                </a:solidFill>
              </a:rPr>
              <a:t>κρατική παρέμβαση.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τραπεζική ρύθμιση (2/3)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14400" y="1600200"/>
            <a:ext cx="8077200" cy="4114800"/>
          </a:xfrm>
        </p:spPr>
        <p:txBody>
          <a:bodyPr/>
          <a:lstStyle/>
          <a:p>
            <a:r>
              <a:rPr lang="el-GR" sz="1800" dirty="0" smtClean="0"/>
              <a:t>Η </a:t>
            </a:r>
            <a:r>
              <a:rPr lang="el-GR" sz="1800" dirty="0" smtClean="0">
                <a:solidFill>
                  <a:srgbClr val="0070C0"/>
                </a:solidFill>
              </a:rPr>
              <a:t>τραπεζική εποπτεία</a:t>
            </a:r>
            <a:r>
              <a:rPr lang="el-GR" sz="1800" dirty="0" smtClean="0"/>
              <a:t> αναφέρεται κυρίως σε ζητήματα:</a:t>
            </a:r>
          </a:p>
          <a:p>
            <a:pPr lvl="1"/>
            <a:r>
              <a:rPr lang="el-GR" sz="1600" i="1" dirty="0" smtClean="0"/>
              <a:t>κεφαλαιακής επάρκειας</a:t>
            </a:r>
          </a:p>
          <a:p>
            <a:pPr lvl="1"/>
            <a:r>
              <a:rPr lang="el-GR" sz="1600" i="1" dirty="0" smtClean="0"/>
              <a:t>ρευστότητας</a:t>
            </a:r>
          </a:p>
          <a:p>
            <a:pPr lvl="1"/>
            <a:r>
              <a:rPr lang="el-GR" sz="1600" i="1" dirty="0" smtClean="0"/>
              <a:t>ποιότητας των περιουσιακών στοιχείων </a:t>
            </a:r>
          </a:p>
          <a:p>
            <a:pPr lvl="1"/>
            <a:r>
              <a:rPr lang="el-GR" sz="1600" i="1" dirty="0" smtClean="0"/>
              <a:t>συγκέντρωσης των κινδύνων (μεγάλη χορήγηση δανείων σε περιορισμένο αριθμό δανειοληπτών)</a:t>
            </a:r>
          </a:p>
          <a:p>
            <a:endParaRPr lang="el-GR" sz="500" dirty="0" smtClean="0"/>
          </a:p>
          <a:p>
            <a:r>
              <a:rPr lang="el-GR" sz="1800" dirty="0" smtClean="0">
                <a:solidFill>
                  <a:srgbClr val="0070C0"/>
                </a:solidFill>
              </a:rPr>
              <a:t>Δείκτης του κινδύνου προς τα περιουσιακά στοιχεία (</a:t>
            </a:r>
            <a:r>
              <a:rPr lang="en-US" sz="1800" i="1" dirty="0" smtClean="0">
                <a:solidFill>
                  <a:srgbClr val="0070C0"/>
                </a:solidFill>
              </a:rPr>
              <a:t>risk-asset ratio</a:t>
            </a:r>
            <a:r>
              <a:rPr lang="en-US" sz="1800" dirty="0" smtClean="0">
                <a:solidFill>
                  <a:srgbClr val="0070C0"/>
                </a:solidFill>
              </a:rPr>
              <a:t>)</a:t>
            </a:r>
            <a:r>
              <a:rPr lang="el-GR" sz="1800" dirty="0" smtClean="0">
                <a:solidFill>
                  <a:srgbClr val="0070C0"/>
                </a:solidFill>
              </a:rPr>
              <a:t>:</a:t>
            </a:r>
            <a:r>
              <a:rPr lang="el-GR" sz="1900" dirty="0" smtClean="0">
                <a:solidFill>
                  <a:srgbClr val="0070C0"/>
                </a:solidFill>
              </a:rPr>
              <a:t> </a:t>
            </a:r>
          </a:p>
          <a:p>
            <a:pPr lvl="1"/>
            <a:r>
              <a:rPr lang="el-GR" sz="1600" i="1" dirty="0" smtClean="0"/>
              <a:t>χρησιμοποιείται για την αξιολόγηση της κεφαλαιακής επάρκειας</a:t>
            </a:r>
          </a:p>
          <a:p>
            <a:pPr lvl="1">
              <a:buNone/>
            </a:pPr>
            <a:endParaRPr lang="el-GR" sz="500" dirty="0" smtClean="0"/>
          </a:p>
          <a:p>
            <a:pPr lvl="1">
              <a:buNone/>
            </a:pPr>
            <a:r>
              <a:rPr lang="el-GR" sz="1600" u="sng" dirty="0" smtClean="0"/>
              <a:t>Περιλαμβάνει τα βήματα</a:t>
            </a:r>
            <a:r>
              <a:rPr lang="el-GR" sz="1600" dirty="0" smtClean="0"/>
              <a:t>:</a:t>
            </a:r>
          </a:p>
          <a:p>
            <a:pPr marL="857250" lvl="1" indent="-400050">
              <a:buSzPct val="100000"/>
              <a:buFont typeface="+mj-lt"/>
              <a:buAutoNum type="romanLcPeriod"/>
            </a:pPr>
            <a:r>
              <a:rPr lang="el-GR" sz="1600" i="1" dirty="0" smtClean="0"/>
              <a:t>καθορισμός των στοιχείων κεφαλαίου για εποπτικούς λόγους</a:t>
            </a:r>
          </a:p>
          <a:p>
            <a:pPr marL="857250" lvl="1" indent="-400050">
              <a:buSzPct val="100000"/>
              <a:buFont typeface="+mj-lt"/>
              <a:buAutoNum type="romanLcPeriod"/>
            </a:pPr>
            <a:r>
              <a:rPr lang="el-GR" sz="1600" i="1" dirty="0" smtClean="0"/>
              <a:t>καταμερισμός σταθμίσεων σε διαφορετικές γενικές κατηγορίες περιουσιακών στοιχείων</a:t>
            </a:r>
          </a:p>
          <a:p>
            <a:pPr marL="857250" lvl="1" indent="-400050">
              <a:buSzPct val="100000"/>
              <a:buFont typeface="+mj-lt"/>
              <a:buAutoNum type="romanLcPeriod"/>
            </a:pPr>
            <a:r>
              <a:rPr lang="el-GR" sz="1600" i="1" dirty="0" smtClean="0"/>
              <a:t>προσέγγιση του κεφαλαίου ως ποσοστού των συνολικών περιουσιακών στοιχείων που είναι σταθμισμένα ως προς τον κίνδυνο</a:t>
            </a:r>
            <a:endParaRPr lang="en-US" sz="1600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Δείγμα 2 (2)">
  <a:themeElements>
    <a:clrScheme name="Δείγμα 2 (2)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Δείγμα 2 (2)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Δείγμα 2 (2)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είγμα 2 (2)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είγμα 2 (2)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είγμα 2 (2)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είγμα 2 (2)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είγμα 2 (2)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είγμα 2 (2)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είγμα 2 (2)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είγμα 2 (2)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είγμα 2 (2)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Κεφάλαιο 19_Χρηματοοικονομική καινοτομία</Template>
  <TotalTime>949</TotalTime>
  <Words>1516</Words>
  <Application>Microsoft Office PowerPoint</Application>
  <PresentationFormat>Προβολή στην οθόνη (4:3)</PresentationFormat>
  <Paragraphs>196</Paragraphs>
  <Slides>18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Δείγμα 2 (2)</vt:lpstr>
      <vt:lpstr>Οι δυσκολίες της κανονιστικής ρύθμισης (1/3)</vt:lpstr>
      <vt:lpstr>Οι δυσκολίες της κανονιστικής ρύθμισης (2/3)</vt:lpstr>
      <vt:lpstr>Οι δυσκολίες της κανονιστικής ρύθμισης (3/3)</vt:lpstr>
      <vt:lpstr>Η Αρχή Χρηματοοικονομικών Υπηρεσιών (FSA) (1/3)</vt:lpstr>
      <vt:lpstr>Η Αρχή Χρηματοοικονομικών Υπηρεσιών (FSA) (2/3)</vt:lpstr>
      <vt:lpstr>Η Αρχή Χρηματοοικονομικών Υπηρεσιών (FSA) (3/3)</vt:lpstr>
      <vt:lpstr>Η Αρχή Χρηματοοικονομικών Υπηρεσιών και οι χρηματοοικονομικές ικανότητες</vt:lpstr>
      <vt:lpstr>Η τραπεζική ρύθμιση (1/3) </vt:lpstr>
      <vt:lpstr>Η τραπεζική ρύθμιση (2/3)</vt:lpstr>
      <vt:lpstr>Η τραπεζική ρύθμιση (3/3)</vt:lpstr>
      <vt:lpstr>Η επίδραση της παγκοσμιοποίησης και της χρηματοοικονομικής καινοτομίας –               Η Επιτροπή της Βασιλείας (1/6)</vt:lpstr>
      <vt:lpstr>Η επίδραση της παγκοσμιοποίησης και της χρηματοοικονομικής καινοτομίας –               Η Επιτροπή της Βασιλείας (2/6)</vt:lpstr>
      <vt:lpstr>Η επίδραση της παγκοσμιοποίησης και της χρηματοοικονομικής καινοτομίας –               Η Επιτροπή της Βασιλείας (3/6)</vt:lpstr>
      <vt:lpstr>Η επίδραση της παγκοσμιοποίησης και της χρηματοοικονομικής καινοτομίας –               Η Επιτροπή της Βασιλείας (4/6)</vt:lpstr>
      <vt:lpstr>Η επίδραση της παγκοσμιοποίησης και της χρηματοοικονομικής καινοτομίας –               Η Επιτροπή της Βασιλείας (5/6)</vt:lpstr>
      <vt:lpstr>Η επίδραση της παγκοσμιοποίησης και της χρηματοοικονομικής καινοτομίας –               Η Επιτροπή της Βασιλείας (6/6)</vt:lpstr>
      <vt:lpstr>Η ρύθμιση της διεθνοποιημένης τραπεζικής στην Ε.Ε. (1/2)</vt:lpstr>
      <vt:lpstr>Η ρύθμιση της διεθνοποιημένης τραπεζικής στην Ε.Ε. (2/2)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ΧΡΗΜΑ ΠΙΣΤΗ ΤΡΑΠΕΖΕΣ Μια ευρωπαϊκή προσέγγιση</dc:title>
  <dc:creator>ioannis</dc:creator>
  <cp:lastModifiedBy>User</cp:lastModifiedBy>
  <cp:revision>21</cp:revision>
  <dcterms:created xsi:type="dcterms:W3CDTF">2013-10-10T10:28:29Z</dcterms:created>
  <dcterms:modified xsi:type="dcterms:W3CDTF">2016-05-23T14:31:10Z</dcterms:modified>
</cp:coreProperties>
</file>