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1" r:id="rId2"/>
    <p:sldId id="312" r:id="rId3"/>
    <p:sldId id="256" r:id="rId4"/>
    <p:sldId id="288" r:id="rId5"/>
    <p:sldId id="289" r:id="rId6"/>
    <p:sldId id="290" r:id="rId7"/>
    <p:sldId id="291" r:id="rId8"/>
    <p:sldId id="292" r:id="rId9"/>
    <p:sldId id="293" r:id="rId10"/>
    <p:sldId id="294" r:id="rId11"/>
    <p:sldId id="295" r:id="rId12"/>
    <p:sldId id="296" r:id="rId13"/>
    <p:sldId id="297" r:id="rId14"/>
    <p:sldId id="298" r:id="rId15"/>
    <p:sldId id="299" r:id="rId16"/>
    <p:sldId id="301" r:id="rId17"/>
    <p:sldId id="302" r:id="rId18"/>
    <p:sldId id="303" r:id="rId19"/>
    <p:sldId id="304" r:id="rId20"/>
    <p:sldId id="305" r:id="rId21"/>
    <p:sldId id="306" r:id="rId22"/>
    <p:sldId id="307" r:id="rId23"/>
    <p:sldId id="308" r:id="rId24"/>
    <p:sldId id="309" r:id="rId25"/>
    <p:sldId id="31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B649B"/>
    <a:srgbClr val="D25F14"/>
    <a:srgbClr val="D7553C"/>
    <a:srgbClr val="5A73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64811" autoAdjust="0"/>
  </p:normalViewPr>
  <p:slideViewPr>
    <p:cSldViewPr>
      <p:cViewPr>
        <p:scale>
          <a:sx n="66" d="100"/>
          <a:sy n="66" d="100"/>
        </p:scale>
        <p:origin x="-174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5" d="100"/>
          <a:sy n="65" d="100"/>
        </p:scale>
        <p:origin x="-2314" y="53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AB10BD5-F0E0-44D5-8568-9A04C7BE587F}"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D8466FB-906A-4EFA-AB4A-9A9758AAF361}" type="slidenum">
              <a:rPr lang="en-US"/>
              <a:pPr>
                <a:defRPr/>
              </a:pPr>
              <a:t>‹#›</a:t>
            </a:fld>
            <a:endParaRPr lang="en-US" dirty="0"/>
          </a:p>
        </p:txBody>
      </p:sp>
    </p:spTree>
    <p:extLst>
      <p:ext uri="{BB962C8B-B14F-4D97-AF65-F5344CB8AC3E}">
        <p14:creationId xmlns:p14="http://schemas.microsoft.com/office/powerpoint/2010/main" xmlns="" val="2746570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smtClean="0">
                <a:latin typeface="Arial" charset="0"/>
                <a:cs typeface="Arial" charset="0"/>
              </a:rPr>
              <a:t>Οι διαδικασίες υλοποίησης (</a:t>
            </a:r>
            <a:r>
              <a:rPr lang="el-GR" dirty="0" err="1" smtClean="0">
                <a:latin typeface="Arial" charset="0"/>
                <a:cs typeface="Arial" charset="0"/>
              </a:rPr>
              <a:t>executing</a:t>
            </a:r>
            <a:r>
              <a:rPr lang="el-GR" dirty="0" smtClean="0">
                <a:latin typeface="Arial" charset="0"/>
                <a:cs typeface="Arial" charset="0"/>
              </a:rPr>
              <a:t> </a:t>
            </a:r>
            <a:r>
              <a:rPr lang="el-GR" dirty="0" err="1" smtClean="0">
                <a:latin typeface="Arial" charset="0"/>
                <a:cs typeface="Arial" charset="0"/>
              </a:rPr>
              <a:t>processes</a:t>
            </a:r>
            <a:r>
              <a:rPr lang="el-GR" dirty="0" smtClean="0">
                <a:latin typeface="Arial" charset="0"/>
                <a:cs typeface="Arial" charset="0"/>
              </a:rPr>
              <a:t>) του έργου περιλαμβάνουν όλες τις προσπάθειες συντονισμού, ώστε να διασφαλιστεί ότι οι εργασίες που έχουν καταγραφεί στην αναλυτική δομή εργασιών εκτελούνται σωστά. Όσον αφορά το διαχειριστή του έργου, οι εργασίες που θα πρέπει να εκτελέσει περιλαμβάνουν την επικοινωνία με τα ενδιαφερόμενα μέρη, την ανάθεση των εργασιών, τη διαπραγμάτευση των συμβάσεων, την καθοδήγηση των μελών της ομάδας, τη διεξαγωγή συναντήσεων, την καταγραφή της προόδου του έργου, τις παρουσιάσεις στο διοικητικό συμβούλιο, τη διεξαγωγή ερευνών και πολλά ακόμη. Οι ικανότεροι διαχειριστές έργου, παρ’ όλα αυτά, ξοδεύουν περισσότερο χρόνο σε άλλες διαδικασίες –κυρίως στον προγραμματισμό– και λιγότερο στην υλοποίηση.</a:t>
            </a:r>
            <a:endParaRPr lang="en-US" dirty="0" smtClean="0">
              <a:latin typeface="Arial" charset="0"/>
              <a:cs typeface="Arial" charset="0"/>
            </a:endParaRP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9C8820-DB02-4097-8082-D754305FF721}"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xmlns="" val="103326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smtClean="0">
                <a:latin typeface="Arial" charset="0"/>
                <a:cs typeface="Arial" charset="0"/>
              </a:rPr>
              <a:t>Οι διαδικασίες παρακολούθησης και ελέγχου (</a:t>
            </a:r>
            <a:r>
              <a:rPr lang="el-GR" dirty="0" err="1" smtClean="0">
                <a:latin typeface="Arial" charset="0"/>
                <a:cs typeface="Arial" charset="0"/>
              </a:rPr>
              <a:t>monitoring</a:t>
            </a:r>
            <a:r>
              <a:rPr lang="el-GR" dirty="0" smtClean="0">
                <a:latin typeface="Arial" charset="0"/>
                <a:cs typeface="Arial" charset="0"/>
              </a:rPr>
              <a:t> </a:t>
            </a:r>
            <a:r>
              <a:rPr lang="el-GR" dirty="0" err="1" smtClean="0">
                <a:latin typeface="Arial" charset="0"/>
                <a:cs typeface="Arial" charset="0"/>
              </a:rPr>
              <a:t>and</a:t>
            </a:r>
            <a:r>
              <a:rPr lang="el-GR" dirty="0" smtClean="0">
                <a:latin typeface="Arial" charset="0"/>
                <a:cs typeface="Arial" charset="0"/>
              </a:rPr>
              <a:t> </a:t>
            </a:r>
            <a:r>
              <a:rPr lang="el-GR" dirty="0" err="1" smtClean="0">
                <a:latin typeface="Arial" charset="0"/>
                <a:cs typeface="Arial" charset="0"/>
              </a:rPr>
              <a:t>controlling</a:t>
            </a:r>
            <a:r>
              <a:rPr lang="el-GR" dirty="0" smtClean="0">
                <a:latin typeface="Arial" charset="0"/>
                <a:cs typeface="Arial" charset="0"/>
              </a:rPr>
              <a:t> </a:t>
            </a:r>
            <a:r>
              <a:rPr lang="el-GR" dirty="0" err="1" smtClean="0">
                <a:latin typeface="Arial" charset="0"/>
                <a:cs typeface="Arial" charset="0"/>
              </a:rPr>
              <a:t>processes</a:t>
            </a:r>
            <a:r>
              <a:rPr lang="el-GR" dirty="0" smtClean="0">
                <a:latin typeface="Arial" charset="0"/>
                <a:cs typeface="Arial" charset="0"/>
              </a:rPr>
              <a:t>) γίνονται για να παρακολουθείται το έργο από την αρχή ως το τέλος, εντοπίζοντας οποιαδήποτε παρέκκλιση από τον αρχικό προγραμματισμό. Ο διαχειριστής του έργου εξετάζει με προσοχή τις εκθέσεις και παρακολουθεί τα </a:t>
            </a:r>
            <a:r>
              <a:rPr lang="el-GR" dirty="0" err="1" smtClean="0">
                <a:latin typeface="Arial" charset="0"/>
                <a:cs typeface="Arial" charset="0"/>
              </a:rPr>
              <a:t>dashboards</a:t>
            </a:r>
            <a:r>
              <a:rPr lang="el-GR" dirty="0" smtClean="0">
                <a:latin typeface="Arial" charset="0"/>
                <a:cs typeface="Arial" charset="0"/>
              </a:rPr>
              <a:t>, όπου μπορεί να αποκαλυφθούν πρώιμα προειδοποιητικά σημάδια ότι ορισμένες εργασίες έχουν καθυστερήσει. </a:t>
            </a:r>
          </a:p>
          <a:p>
            <a:pPr>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Οι περισσότερες εργασίες στην αναλυτική δομή εργασιών έχουν προαπαιτούμενα (</a:t>
            </a:r>
            <a:r>
              <a:rPr lang="el-GR" dirty="0" err="1" smtClean="0">
                <a:latin typeface="Arial" charset="0"/>
                <a:cs typeface="Arial" charset="0"/>
              </a:rPr>
              <a:t>predecessors</a:t>
            </a:r>
            <a:r>
              <a:rPr lang="el-GR" dirty="0" smtClean="0">
                <a:latin typeface="Arial" charset="0"/>
                <a:cs typeface="Arial" charset="0"/>
              </a:rPr>
              <a:t>), δηλαδή άλλες εργασίες που θα πρέπει να έχουν ολοκληρωθεί προτού να μπορέσει να ξεκινήσει η συγκεκριμένη εργασία. </a:t>
            </a:r>
            <a:r>
              <a:rPr lang="el-GR" sz="1200" kern="1200" dirty="0" smtClean="0">
                <a:solidFill>
                  <a:schemeClr val="tx1"/>
                </a:solidFill>
                <a:latin typeface="+mn-lt"/>
                <a:ea typeface="+mn-ea"/>
                <a:cs typeface="+mn-cs"/>
              </a:rPr>
              <a:t>Η κρίσιμη διαδρομή (</a:t>
            </a:r>
            <a:r>
              <a:rPr lang="en-US" sz="1200" kern="1200" dirty="0" smtClean="0">
                <a:solidFill>
                  <a:schemeClr val="tx1"/>
                </a:solidFill>
                <a:latin typeface="+mn-lt"/>
                <a:ea typeface="+mn-ea"/>
                <a:cs typeface="+mn-cs"/>
              </a:rPr>
              <a:t>critical path</a:t>
            </a:r>
            <a:r>
              <a:rPr lang="el-GR" sz="1200" kern="1200" dirty="0" smtClean="0">
                <a:solidFill>
                  <a:schemeClr val="tx1"/>
                </a:solidFill>
                <a:latin typeface="+mn-lt"/>
                <a:ea typeface="+mn-ea"/>
                <a:cs typeface="+mn-cs"/>
              </a:rPr>
              <a:t>), αποτελεί τη μεγαλύτερη διαδρομή στο έργο και προσδιορίζει εκείνες τις εργασίες που σε περίπτωση που καθυστερήσουν θα επηρεάσουν την ημερομηνία ολοκλήρωσης του έργου. Οι εργασίες παρακολούθησης που εντάσσονται στην κρίσιμη διαδρομή είναι ιδιαίτερα σημαντικές. </a:t>
            </a:r>
            <a:endParaRPr lang="en-US" dirty="0" smtClean="0">
              <a:latin typeface="Arial" charset="0"/>
              <a:cs typeface="Arial" charset="0"/>
            </a:endParaRP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512A96-4EFB-4E35-A6C1-D2E53FBF8EFA}"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xmlns="" val="89202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smtClean="0">
                <a:latin typeface="Arial" charset="0"/>
                <a:cs typeface="Arial" charset="0"/>
              </a:rPr>
              <a:t>Οι διαδικασίες κλεισίματος (</a:t>
            </a:r>
            <a:r>
              <a:rPr lang="el-GR" dirty="0" err="1" smtClean="0">
                <a:latin typeface="Arial" charset="0"/>
                <a:cs typeface="Arial" charset="0"/>
              </a:rPr>
              <a:t>closing</a:t>
            </a:r>
            <a:r>
              <a:rPr lang="el-GR" dirty="0" smtClean="0">
                <a:latin typeface="Arial" charset="0"/>
                <a:cs typeface="Arial" charset="0"/>
              </a:rPr>
              <a:t> </a:t>
            </a:r>
            <a:r>
              <a:rPr lang="el-GR" dirty="0" err="1" smtClean="0">
                <a:latin typeface="Arial" charset="0"/>
                <a:cs typeface="Arial" charset="0"/>
              </a:rPr>
              <a:t>processes</a:t>
            </a:r>
            <a:r>
              <a:rPr lang="el-GR" dirty="0" smtClean="0">
                <a:latin typeface="Arial" charset="0"/>
                <a:cs typeface="Arial" charset="0"/>
              </a:rPr>
              <a:t>) θα θέσουν επίσημα το τέλος του έργου με τρόπο οργανωμένο. Ο χρηματοδότης μπορεί να χρειαστεί να εγκρίνει (</a:t>
            </a:r>
            <a:r>
              <a:rPr lang="el-GR" dirty="0" err="1" smtClean="0">
                <a:latin typeface="Arial" charset="0"/>
                <a:cs typeface="Arial" charset="0"/>
              </a:rPr>
              <a:t>sign</a:t>
            </a:r>
            <a:r>
              <a:rPr lang="el-GR" dirty="0" smtClean="0">
                <a:latin typeface="Arial" charset="0"/>
                <a:cs typeface="Arial" charset="0"/>
              </a:rPr>
              <a:t> </a:t>
            </a:r>
            <a:r>
              <a:rPr lang="el-GR" dirty="0" err="1" smtClean="0">
                <a:latin typeface="Arial" charset="0"/>
                <a:cs typeface="Arial" charset="0"/>
              </a:rPr>
              <a:t>off</a:t>
            </a:r>
            <a:r>
              <a:rPr lang="el-GR" dirty="0" smtClean="0">
                <a:latin typeface="Arial" charset="0"/>
                <a:cs typeface="Arial" charset="0"/>
              </a:rPr>
              <a:t>) όλα τα παραδοτέα του έργου που έχει παραλάβει και αποδεχτεί, ενώ τα μέλη της ομάδας μπορεί να επανατοποθετηθούν στην κανονική τους εργασία. Συνήθως, ο διαχειριστής του έργου διοργανώνει μια τελευταία συνάντηση με την ομάδα για τον εορτασμό (ή το θρήνο) της ολοκλήρωσης του έργου. </a:t>
            </a:r>
          </a:p>
          <a:p>
            <a:pPr>
              <a:spcBef>
                <a:spcPct val="0"/>
              </a:spcBef>
            </a:pPr>
            <a:endParaRPr lang="el-GR"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Η φάση κλεισίματος θα πρέπει να περιλαμβάνει μια διαδικασία τεκμηρίωσης των διδαγμάτων (</a:t>
            </a:r>
            <a:r>
              <a:rPr lang="en-US" sz="1200" kern="1200" dirty="0" smtClean="0">
                <a:solidFill>
                  <a:schemeClr val="tx1"/>
                </a:solidFill>
                <a:latin typeface="+mn-lt"/>
                <a:ea typeface="+mn-ea"/>
                <a:cs typeface="+mn-cs"/>
              </a:rPr>
              <a:t>lessons learned</a:t>
            </a:r>
            <a:r>
              <a:rPr lang="el-GR" sz="1200" kern="1200" dirty="0" smtClean="0">
                <a:solidFill>
                  <a:schemeClr val="tx1"/>
                </a:solidFill>
                <a:latin typeface="+mn-lt"/>
                <a:ea typeface="+mn-ea"/>
                <a:cs typeface="+mn-cs"/>
              </a:rPr>
              <a:t>) που αποκτήθηκαν από το έργο, ώστε η εμπειρία αυτή να ωφελήσει άλλες ομάδες έργου, καθώς και να συνεισφέρει στη </a:t>
            </a:r>
            <a:r>
              <a:rPr lang="el-GR" sz="1200" kern="1200" dirty="0" err="1" smtClean="0">
                <a:solidFill>
                  <a:schemeClr val="tx1"/>
                </a:solidFill>
                <a:latin typeface="+mn-lt"/>
                <a:ea typeface="+mn-ea"/>
                <a:cs typeface="+mn-cs"/>
              </a:rPr>
              <a:t>γνωσιακή</a:t>
            </a:r>
            <a:r>
              <a:rPr lang="el-GR" sz="1200" kern="1200" dirty="0" smtClean="0">
                <a:solidFill>
                  <a:schemeClr val="tx1"/>
                </a:solidFill>
                <a:latin typeface="+mn-lt"/>
                <a:ea typeface="+mn-ea"/>
                <a:cs typeface="+mn-cs"/>
              </a:rPr>
              <a:t> βάση του οργανισμού. Δυστυχώς, πολλοί οργανισμοί παραμελούν το σκέλος των διδαγμάτων που περιλαμβάνεται στη διαδικασία κλεισίματος. Ο δισταγμός για την καταγραφή των διδαγμάτων είναι εντονότερος στις περιπτώσεις των αποτυχημένων έργων, όπου οι άνθρωποι δεν θέλουν να παραδεχτούν τα λάθη τους ή να ρισκάρουν να τους αποδοθούν ευθύνες. Παρ’ όλες τις προκλήσεις, οι έξυπνοι διαχειριστές έργων, σε οργανισμούς υψηλής απόδοσης, θα αναπτύξουν κίνητρα, ώστε να ενθαρρυνθούν τα μέλη της ομάδας να μοιραστούν όσα έμαθαν σε σχέση με τη διαχείριση των έργων.</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1BD061-1BB4-43B8-B08D-419369A0FA0D}"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xmlns="" val="97295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l-GR" sz="1200" kern="1200" dirty="0" smtClean="0">
                <a:solidFill>
                  <a:schemeClr val="tx1"/>
                </a:solidFill>
                <a:latin typeface="+mn-lt"/>
                <a:ea typeface="+mn-ea"/>
                <a:cs typeface="+mn-cs"/>
              </a:rPr>
              <a:t>Ο διαχειριστής έργου χρειάζεται να διαθέτει ηγετικές ικανότητες, εξαιρετικές δεξιότητες επικοινωνίας, καθώς και ισχυρή ικανότητα δημιουργίας ομάδων. Παρότι η επάρκειά του να ανταποκριθεί στο τεχνικό σκέλος των εργασιών είναι πολύτιμη, οι «ανθρώπινες» δεξιότητές τους είναι εξίσου σημαντικές. Ο διαχειριστής του έργου είναι εκείνος που θα παρακινήσει τα μέλη της ομάδας και θα βασιστεί στις δυνατότητες και την ορμή τους για την υλοποίηση του έργου. Το άτομο αυτό θα πρέπει να ακούει προσεκτικά, για να μπορεί να αφουγκραστεί τις απόψεις όλων των ενδιαφερομένων μερών, καθώς και να είναι αποτελεσματικός ομιλητής, για να μπορεί να παρουσιάζει την τρέχουσα κατάσταση του έργου στους χρηματοδότες και να υπερασπίζεται την ανάγκη παροχής πόρων. Η δουλειά αυτή είναι απαιτητική, καθώς η επιτυχία ενός έργου στηρίζεται σε μεγάλο βαθμό στις ικανότητες του διαχειριστή του. Είναι τόσο σημαντικό, μάλιστα, που αρκετοί οργανισμοί απαιτούν το άτομο που θα αναλάβει τη διαχείριση, ιδιαίτερα όταν πρόκειται για μεγάλα έργα, να διαθέτει επαγγελματική πιστοποίηση. Το </a:t>
            </a:r>
            <a:r>
              <a:rPr lang="en-US" sz="1200" kern="1200" dirty="0" smtClean="0">
                <a:solidFill>
                  <a:schemeClr val="tx1"/>
                </a:solidFill>
                <a:latin typeface="+mn-lt"/>
                <a:ea typeface="+mn-ea"/>
                <a:cs typeface="+mn-cs"/>
              </a:rPr>
              <a:t>Project Management Institute</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PMI </a:t>
            </a:r>
            <a:r>
              <a:rPr lang="el-GR" sz="1200" kern="1200" dirty="0" smtClean="0">
                <a:solidFill>
                  <a:schemeClr val="tx1"/>
                </a:solidFill>
                <a:latin typeface="+mn-lt"/>
                <a:ea typeface="+mn-ea"/>
                <a:cs typeface="+mn-cs"/>
              </a:rPr>
              <a:t>– Ινστιτούτο Διαχείρισης Έργου) προσφέρει προγράμματα πιστοποίησης των διαχειριστών, που είναι σε θέση να αποδείξουν τα επαγγελματικά τους προσόντα και συμφωνούν με τον κώδικα δεοντολογίας και ηθικής του ινστιτούτου. </a:t>
            </a: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Ένας άλλος τομέας στον οποίο θα πρέπει να διαπρέπουν οι διαχειριστές έργου είναι η διαχείριση αλλαγής (</a:t>
            </a:r>
            <a:r>
              <a:rPr lang="el-GR" dirty="0" err="1" smtClean="0">
                <a:latin typeface="Arial" charset="0"/>
                <a:cs typeface="Arial" charset="0"/>
              </a:rPr>
              <a:t>change</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η οποία αποτελεί μια δομημένη προσέγγιση στη μετάβαση που θα πρέπει να κάνουν οι εργαζόμενοι, καθώς περνούν από τις υπάρχουσες εργασιακές διαδικασίες σε νέες. Μεγάλες αλλαγές επιφέρει και η υιοθέτηση καινούργιων πληροφοριακών συστημάτων, ιδιαίτερα στις περιπτώσεις όπου εισάγονται δραστικές αναθεωρήσεις σε ορισμένες διαδικασίες ή εξαλείφονται, μέσω των προσπαθειών διαχείρισης επιχειρηματικών διαδικασιών (</a:t>
            </a:r>
            <a:r>
              <a:rPr lang="el-GR" dirty="0" err="1" smtClean="0">
                <a:latin typeface="Arial" charset="0"/>
                <a:cs typeface="Arial" charset="0"/>
              </a:rPr>
              <a:t>business</a:t>
            </a:r>
            <a:r>
              <a:rPr lang="el-GR" dirty="0" smtClean="0">
                <a:latin typeface="Arial" charset="0"/>
                <a:cs typeface="Arial" charset="0"/>
              </a:rPr>
              <a:t> </a:t>
            </a:r>
            <a:r>
              <a:rPr lang="el-GR" dirty="0" err="1" smtClean="0">
                <a:latin typeface="Arial" charset="0"/>
                <a:cs typeface="Arial" charset="0"/>
              </a:rPr>
              <a:t>process</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a:t>
            </a:r>
            <a:endParaRPr lang="en-US" dirty="0" smtClean="0">
              <a:latin typeface="Arial" charset="0"/>
              <a:cs typeface="Arial" charset="0"/>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93847E-1315-4C35-8030-605B6F901B74}"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xmlns="" val="1466839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spcBef>
                <a:spcPct val="0"/>
              </a:spcBef>
            </a:pPr>
            <a:r>
              <a:rPr lang="el-GR" sz="1200" kern="1200" dirty="0" smtClean="0">
                <a:solidFill>
                  <a:schemeClr val="tx1"/>
                </a:solidFill>
                <a:latin typeface="+mn-lt"/>
                <a:ea typeface="+mn-ea"/>
                <a:cs typeface="+mn-cs"/>
              </a:rPr>
              <a:t>Η αγορά λογισμικού διαχείρισης έργου είναι ιδιαίτερα πλούσια, προσφέροντας στους διαχειριστές έργου τη δυνατότητα να επιλέξουν από μια μεγάλη γκάμα εργαλείων, τα οποία θα τους βοηθήσουν να διαχειριστούν και να παρακολουθούν ένα έργο. Το λογισμικό διαχείρισης έργου παρέχει ευρεία γκάμα εργαλείων, τα οποία βοηθούν τους διαχειριστές έργων να διαχειριστούν το χρόνο, έναν από τους τρεις περιορισμούς που αντιμετωπίζει κάθε έργο. Για παράδειγμα, το λογισμικό προσαρμόζει αυτόματα τις ημερομηνίες εκκίνησης και ολοκλήρωσης, καθώς ο διαχειριστής έργου δημιουργεί την αναλυτική δομή του έργου. Ο διαχειριστής του έργου μπορεί επίσης να χρησιμοποιήσει το πλάνο του έργου ως βάση για το χρονοδιάγραμμα. Μόλις όμως ξεκινήσει το έργο, ο διαχειριστής θα είναι σε θέσει να εισάγει τις πραγματικές ημερομηνίες ολοκλήρωσης κάθε επιμέρους εργασίας ή το ποσοστό ολοκλήρωσης και το λογισμικό, με τη σειρά του, θα δημιουργήσει δύο μπάρες για κάθε εργασία, μία για την αρχικά υπολογισμένη (</a:t>
            </a:r>
            <a:r>
              <a:rPr lang="en-US" sz="1200" kern="1200" dirty="0" smtClean="0">
                <a:solidFill>
                  <a:schemeClr val="tx1"/>
                </a:solidFill>
                <a:latin typeface="+mn-lt"/>
                <a:ea typeface="+mn-ea"/>
                <a:cs typeface="+mn-cs"/>
              </a:rPr>
              <a:t>baseline</a:t>
            </a:r>
            <a:r>
              <a:rPr lang="el-GR" sz="1200" kern="1200" dirty="0" smtClean="0">
                <a:solidFill>
                  <a:schemeClr val="tx1"/>
                </a:solidFill>
                <a:latin typeface="+mn-lt"/>
                <a:ea typeface="+mn-ea"/>
                <a:cs typeface="+mn-cs"/>
              </a:rPr>
              <a:t>) και μία για την πραγματική πρόοδο του έργου. </a:t>
            </a:r>
          </a:p>
          <a:p>
            <a:pPr>
              <a:spcBef>
                <a:spcPct val="0"/>
              </a:spcBef>
            </a:pPr>
            <a:endParaRPr lang="el-GR" sz="1200" kern="1200" dirty="0" smtClean="0">
              <a:solidFill>
                <a:schemeClr val="tx1"/>
              </a:solidFill>
              <a:latin typeface="+mn-lt"/>
              <a:ea typeface="+mn-ea"/>
              <a:cs typeface="+mn-cs"/>
            </a:endParaRPr>
          </a:p>
          <a:p>
            <a:pPr>
              <a:spcBef>
                <a:spcPct val="0"/>
              </a:spcBef>
            </a:pPr>
            <a:r>
              <a:rPr lang="el-GR" sz="1200" kern="1200" dirty="0" smtClean="0">
                <a:solidFill>
                  <a:schemeClr val="tx1"/>
                </a:solidFill>
                <a:latin typeface="+mn-lt"/>
                <a:ea typeface="+mn-ea"/>
                <a:cs typeface="+mn-cs"/>
              </a:rPr>
              <a:t>Ένα ακόμα ιδιαίτερα χρήσιμο λειτουργικό χαρακτηριστικό του λογισμικού διαχείρισης έργου είναι η ικανότητά του να αναθέτει άτομα σε εργασίες και κατόπιν να παρακολουθεί το φόρτο εργασίας τους και τα καθήκοντά τους σε όλο το εύρος του έργου. Ο διαχειριστής έργου έχει τη δυνατότητα να εισάγει στο σύστημα τα άτομα που θα αναλάβουν τις επιμέρους εργασίες, μαζί με το ημερολόγιο εργασιών καθενός, καθώς και τις προγραμματισμένες άδειές τους. Τα μέλη της ομάδας θα αναλάβουν τα κατάλληλα έργα, σύμφωνα με την αναλυτική δομή εργασιών, ενώ θα δημιουργούνται αναφορές στις οποίες θα περιγράφεται η προσπάθεια που θα πρέπει να καταβληθεί από κάθε άτομο την κάθε ημέρα. Οι εκθέσεις στις οποίες παρουσιάζεται το πρόγραμμα κάθε μέλους της ομάδας είναι ιδιαίτερα χρήσιμες, διότι σε πολλά έργα συμμετέχουν άτομα που εργάζονται και σε άλλα τμήματα ή έργα, καθώς οι δεξιότητές τους πρέπει να χρησιμοποιηθούν και αλλού. </a:t>
            </a:r>
          </a:p>
          <a:p>
            <a:pPr>
              <a:spcBef>
                <a:spcPct val="0"/>
              </a:spcBef>
            </a:pPr>
            <a:endParaRPr lang="el-GR" sz="1200" kern="1200" dirty="0" smtClean="0">
              <a:solidFill>
                <a:schemeClr val="tx1"/>
              </a:solidFill>
              <a:latin typeface="+mn-lt"/>
              <a:ea typeface="+mn-ea"/>
              <a:cs typeface="+mn-cs"/>
            </a:endParaRPr>
          </a:p>
          <a:p>
            <a:pPr>
              <a:spcBef>
                <a:spcPct val="0"/>
              </a:spcBef>
            </a:pPr>
            <a:r>
              <a:rPr lang="el-GR" sz="1200" kern="1200" dirty="0" smtClean="0">
                <a:solidFill>
                  <a:schemeClr val="tx1"/>
                </a:solidFill>
                <a:latin typeface="+mn-lt"/>
                <a:ea typeface="+mn-ea"/>
                <a:cs typeface="+mn-cs"/>
              </a:rPr>
              <a:t>Ο αμοιβές του προσωπικού και των συμβούλων, ο εξοπλισμός, τα ταξίδια, οι ενοικιάσεις και άλλες δαπάνες μπορούν να υπολογιστούν εκ των προτέρων μέσω του λογισμικού διαχείρισης έργου και κατόπιν να αντιπαραβάλλονται με τις αρχικές εκτιμήσεις, καθώς το έργο θα βρίσκεται σε εξέλιξη. Το λογισμικό υπολογίζει τα αρχικά κόστη του έργου και παράγει εκθέσεις όπου εμφανίζονται οι μεταβολές, καθώς το έργο βρίσκεται σε εξέλιξη. </a:t>
            </a:r>
            <a:endParaRPr lang="en-US" dirty="0" smtClean="0">
              <a:latin typeface="Arial" charset="0"/>
              <a:cs typeface="Arial" charset="0"/>
            </a:endParaRP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80940E-C20F-4842-88DB-BB540C0859C8}" type="slidenum">
              <a:rPr lang="en-US">
                <a:cs typeface="Arial" charset="0"/>
              </a:rPr>
              <a:pPr fontAlgn="base">
                <a:spcBef>
                  <a:spcPct val="0"/>
                </a:spcBef>
                <a:spcAft>
                  <a:spcPct val="0"/>
                </a:spcAft>
              </a:pPr>
              <a:t>14</a:t>
            </a:fld>
            <a:endParaRPr lang="en-US">
              <a:cs typeface="Arial" charset="0"/>
            </a:endParaRPr>
          </a:p>
        </p:txBody>
      </p:sp>
    </p:spTree>
    <p:extLst>
      <p:ext uri="{BB962C8B-B14F-4D97-AF65-F5344CB8AC3E}">
        <p14:creationId xmlns:p14="http://schemas.microsoft.com/office/powerpoint/2010/main" xmlns="" val="1360906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r>
              <a:rPr lang="el-GR" sz="1200" kern="1200" dirty="0" smtClean="0">
                <a:solidFill>
                  <a:schemeClr val="tx1"/>
                </a:solidFill>
                <a:latin typeface="+mn-lt"/>
                <a:ea typeface="+mn-ea"/>
                <a:cs typeface="+mn-cs"/>
              </a:rPr>
              <a:t>Υπάρχουν πολλοί κρίσιμης σημασίας παράγοντες που συντελούν στην αποτυχία των έργων:</a:t>
            </a:r>
          </a:p>
          <a:p>
            <a:pPr fontAlgn="auto">
              <a:spcBef>
                <a:spcPts val="0"/>
              </a:spcBef>
              <a:spcAft>
                <a:spcPts val="0"/>
              </a:spcAft>
              <a:defRPr/>
            </a:pPr>
            <a:endParaRPr lang="en-US" dirty="0" smtClean="0">
              <a:latin typeface="Arial" pitchFamily="34" charset="0"/>
              <a:cs typeface="Arial" pitchFamily="34" charset="0"/>
            </a:endParaRPr>
          </a:p>
          <a:p>
            <a:pPr marL="234950" indent="-234950" fontAlgn="auto">
              <a:spcBef>
                <a:spcPts val="0"/>
              </a:spcBef>
              <a:spcAft>
                <a:spcPts val="0"/>
              </a:spcAft>
              <a:defRPr/>
            </a:pPr>
            <a:r>
              <a:rPr lang="el-GR" dirty="0" smtClean="0">
                <a:latin typeface="Arial" pitchFamily="34" charset="0"/>
                <a:cs typeface="Arial" pitchFamily="34" charset="0"/>
              </a:rPr>
              <a:t>•	Έλλειψη υποστήριξης από την ανώτατη διοίκηση</a:t>
            </a:r>
          </a:p>
          <a:p>
            <a:pPr marL="234950" indent="-234950" fontAlgn="auto">
              <a:spcBef>
                <a:spcPts val="0"/>
              </a:spcBef>
              <a:spcAft>
                <a:spcPts val="0"/>
              </a:spcAft>
              <a:defRPr/>
            </a:pPr>
            <a:r>
              <a:rPr lang="el-GR" dirty="0" smtClean="0">
                <a:latin typeface="Arial" pitchFamily="34" charset="0"/>
                <a:cs typeface="Arial" pitchFamily="34" charset="0"/>
              </a:rPr>
              <a:t>•	Απουσία εμπλοκής των ενδιαφερομένων μερών</a:t>
            </a:r>
          </a:p>
          <a:p>
            <a:pPr marL="234950" indent="-234950" fontAlgn="auto">
              <a:spcBef>
                <a:spcPts val="0"/>
              </a:spcBef>
              <a:spcAft>
                <a:spcPts val="0"/>
              </a:spcAft>
              <a:defRPr/>
            </a:pPr>
            <a:r>
              <a:rPr lang="el-GR" dirty="0" smtClean="0">
                <a:latin typeface="Arial" pitchFamily="34" charset="0"/>
                <a:cs typeface="Arial" pitchFamily="34" charset="0"/>
              </a:rPr>
              <a:t>•	Ασαφείς απαιτήσεις</a:t>
            </a:r>
          </a:p>
          <a:p>
            <a:pPr marL="234950" indent="-234950" fontAlgn="auto">
              <a:spcBef>
                <a:spcPts val="0"/>
              </a:spcBef>
              <a:spcAft>
                <a:spcPts val="0"/>
              </a:spcAft>
              <a:defRPr/>
            </a:pPr>
            <a:r>
              <a:rPr lang="el-GR" dirty="0" smtClean="0">
                <a:latin typeface="Arial" pitchFamily="34" charset="0"/>
                <a:cs typeface="Arial" pitchFamily="34" charset="0"/>
              </a:rPr>
              <a:t>•	Τεχνολογικά προβλήματα</a:t>
            </a:r>
          </a:p>
          <a:p>
            <a:pPr marL="234950" indent="-234950" fontAlgn="auto">
              <a:spcBef>
                <a:spcPts val="0"/>
              </a:spcBef>
              <a:spcAft>
                <a:spcPts val="0"/>
              </a:spcAft>
              <a:defRPr/>
            </a:pPr>
            <a:r>
              <a:rPr lang="el-GR" dirty="0" smtClean="0">
                <a:latin typeface="Arial" pitchFamily="34" charset="0"/>
                <a:cs typeface="Arial" pitchFamily="34" charset="0"/>
              </a:rPr>
              <a:t>•	Ανεξέλεγκτη αύξηση του φυσικού αντικειμένου και υπερβολική παραμετροποίηση</a:t>
            </a:r>
          </a:p>
          <a:p>
            <a:pPr marL="234950" indent="-234950" fontAlgn="auto">
              <a:spcBef>
                <a:spcPts val="0"/>
              </a:spcBef>
              <a:spcAft>
                <a:spcPts val="0"/>
              </a:spcAft>
              <a:defRPr/>
            </a:pPr>
            <a:r>
              <a:rPr lang="el-GR" dirty="0" smtClean="0">
                <a:latin typeface="Arial" pitchFamily="34" charset="0"/>
                <a:cs typeface="Arial" pitchFamily="34" charset="0"/>
              </a:rPr>
              <a:t>•	Ασαφείς ρόλοι και αρμοδιότητες</a:t>
            </a:r>
          </a:p>
          <a:p>
            <a:pPr marL="234950" indent="-234950" fontAlgn="auto">
              <a:spcBef>
                <a:spcPts val="0"/>
              </a:spcBef>
              <a:spcAft>
                <a:spcPts val="0"/>
              </a:spcAft>
              <a:defRPr/>
            </a:pPr>
            <a:r>
              <a:rPr lang="el-GR" dirty="0" smtClean="0">
                <a:latin typeface="Arial" pitchFamily="34" charset="0"/>
                <a:cs typeface="Arial" pitchFamily="34" charset="0"/>
              </a:rPr>
              <a:t>•	Μη ρεαλιστικά χρονοδιαγράμματα</a:t>
            </a:r>
          </a:p>
          <a:p>
            <a:pPr marL="234950" indent="-234950" fontAlgn="auto">
              <a:spcBef>
                <a:spcPts val="0"/>
              </a:spcBef>
              <a:spcAft>
                <a:spcPts val="0"/>
              </a:spcAft>
              <a:defRPr/>
            </a:pPr>
            <a:r>
              <a:rPr lang="el-GR" dirty="0" smtClean="0">
                <a:latin typeface="Arial" pitchFamily="34" charset="0"/>
                <a:cs typeface="Arial" pitchFamily="34" charset="0"/>
              </a:rPr>
              <a:t>•	Κακή επικοινωνία</a:t>
            </a:r>
          </a:p>
          <a:p>
            <a:pPr marL="234950" indent="-234950" fontAlgn="auto">
              <a:spcBef>
                <a:spcPts val="0"/>
              </a:spcBef>
              <a:spcAft>
                <a:spcPts val="0"/>
              </a:spcAft>
              <a:defRPr/>
            </a:pPr>
            <a:r>
              <a:rPr lang="el-GR" dirty="0" smtClean="0">
                <a:latin typeface="Arial" pitchFamily="34" charset="0"/>
                <a:cs typeface="Arial" pitchFamily="34" charset="0"/>
              </a:rPr>
              <a:t>•	Κακοδιαχείριση αλλαγής</a:t>
            </a:r>
          </a:p>
          <a:p>
            <a:pPr fontAlgn="auto">
              <a:spcBef>
                <a:spcPts val="0"/>
              </a:spcBef>
              <a:spcAft>
                <a:spcPts val="0"/>
              </a:spcAft>
              <a:defRPr/>
            </a:pPr>
            <a:endParaRPr lang="en-US"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Παρότι τα τεχνικά προβλήματα συντελούν στην αποτυχία και στις καθυστερήσεις των έργων, οι περισσότεροι παράγοντες αποτυχίας σχετίζονται, κατά βάση, με τον τρόπο διαχείρισης, επικοινωνίας και υποστήριξης των έργων από τα ανώτατα στελέχη. Ορισμένες από τις θεαματικότερες αποτυχίες λαμβάνουν χώρα εξαιτίας του φαινομένου της «κλιμάκωσης της δέσμευσης» (</a:t>
            </a:r>
            <a:r>
              <a:rPr lang="el-GR" dirty="0" err="1" smtClean="0">
                <a:latin typeface="Arial" pitchFamily="34" charset="0"/>
                <a:cs typeface="Arial" pitchFamily="34" charset="0"/>
              </a:rPr>
              <a:t>escalation</a:t>
            </a:r>
            <a:r>
              <a:rPr lang="el-GR" dirty="0" smtClean="0">
                <a:latin typeface="Arial" pitchFamily="34" charset="0"/>
                <a:cs typeface="Arial" pitchFamily="34" charset="0"/>
              </a:rPr>
              <a:t> </a:t>
            </a:r>
            <a:r>
              <a:rPr lang="el-GR" dirty="0" err="1" smtClean="0">
                <a:latin typeface="Arial" pitchFamily="34" charset="0"/>
                <a:cs typeface="Arial" pitchFamily="34" charset="0"/>
              </a:rPr>
              <a:t>of</a:t>
            </a:r>
            <a:r>
              <a:rPr lang="el-GR" dirty="0" smtClean="0">
                <a:latin typeface="Arial" pitchFamily="34" charset="0"/>
                <a:cs typeface="Arial" pitchFamily="34" charset="0"/>
              </a:rPr>
              <a:t> </a:t>
            </a:r>
            <a:r>
              <a:rPr lang="el-GR" dirty="0" err="1" smtClean="0">
                <a:latin typeface="Arial" pitchFamily="34" charset="0"/>
                <a:cs typeface="Arial" pitchFamily="34" charset="0"/>
              </a:rPr>
              <a:t>commitment</a:t>
            </a:r>
            <a:r>
              <a:rPr lang="el-GR" dirty="0" smtClean="0">
                <a:latin typeface="Arial" pitchFamily="34" charset="0"/>
                <a:cs typeface="Arial" pitchFamily="34" charset="0"/>
              </a:rPr>
              <a:t>). Οι άνθρωποι απεχθάνονται να τερματίζουν έργα για τα οποία έχουν ήδη επενδυθεί μεγάλα χρηματικά ποσά και </a:t>
            </a:r>
            <a:r>
              <a:rPr lang="el-GR" dirty="0" err="1" smtClean="0">
                <a:latin typeface="Arial" pitchFamily="34" charset="0"/>
                <a:cs typeface="Arial" pitchFamily="34" charset="0"/>
              </a:rPr>
              <a:t>οργανωσιακοί</a:t>
            </a:r>
            <a:r>
              <a:rPr lang="el-GR" dirty="0" smtClean="0">
                <a:latin typeface="Arial" pitchFamily="34" charset="0"/>
                <a:cs typeface="Arial" pitchFamily="34" charset="0"/>
              </a:rPr>
              <a:t> πόροι. Αντί να υπολογίσουν την αξία μιας περαιτέρω επένδυσης, ξεχνούν ότι οι μη ανακτήσιμες δαπάνες (</a:t>
            </a:r>
            <a:r>
              <a:rPr lang="el-GR" dirty="0" err="1" smtClean="0">
                <a:latin typeface="Arial" pitchFamily="34" charset="0"/>
                <a:cs typeface="Arial" pitchFamily="34" charset="0"/>
              </a:rPr>
              <a:t>sunk</a:t>
            </a:r>
            <a:r>
              <a:rPr lang="el-GR" dirty="0" smtClean="0">
                <a:latin typeface="Arial" pitchFamily="34" charset="0"/>
                <a:cs typeface="Arial" pitchFamily="34" charset="0"/>
              </a:rPr>
              <a:t> </a:t>
            </a:r>
            <a:r>
              <a:rPr lang="el-GR" dirty="0" err="1" smtClean="0">
                <a:latin typeface="Arial" pitchFamily="34" charset="0"/>
                <a:cs typeface="Arial" pitchFamily="34" charset="0"/>
              </a:rPr>
              <a:t>costs</a:t>
            </a:r>
            <a:r>
              <a:rPr lang="el-GR" dirty="0" smtClean="0">
                <a:latin typeface="Arial" pitchFamily="34" charset="0"/>
                <a:cs typeface="Arial" pitchFamily="34" charset="0"/>
              </a:rPr>
              <a:t>) αποτελούν παρελθόν και δεν θα πρέπει να αποτελούν κριτήριο για τη λήψη μελλοντικών αποφάσεων. </a:t>
            </a:r>
            <a:endParaRPr lang="en-US" dirty="0">
              <a:latin typeface="Arial" pitchFamily="34" charset="0"/>
              <a:cs typeface="Arial" pitchFamily="34" charset="0"/>
            </a:endParaRP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C2B39F-3ADF-47E4-92BE-30F3F503E371}"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xmlns="" val="3081143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 παράγοντες επιτυχίας αποτελούν σχεδόν το αντεστραμμένο είδωλο των παραγόντων αποτυχίας. Στην κατηγορία που ονομάζεται «Ανθρώπινοι παράγοντες» πρώτο στη λίστα είναι η υποστήριξη από την ανώτατη διοίκηση, όπως αντίστοιχα η έλλειψη υποστήριξης είναι βασικός παράγοντας αποτυχίας. Το καταστατικό του έργου αποτελεί ένα αποτελεσματικό εργαλείο για την επίτευξη διαύγειας και τη διασφάλιση ότι όλοι σκέφτονται με τον ίδιο τρόπο. </a:t>
            </a:r>
          </a:p>
          <a:p>
            <a:pPr marL="0" marR="0" indent="0" algn="l" defTabSz="914400" rtl="0" eaLnBrk="1" fontAlgn="base" latinLnBrk="0" hangingPunct="1">
              <a:lnSpc>
                <a:spcPct val="100000"/>
              </a:lnSpc>
              <a:spcBef>
                <a:spcPct val="0"/>
              </a:spcBef>
              <a:spcAft>
                <a:spcPct val="0"/>
              </a:spcAft>
              <a:buClrTx/>
              <a:buSzTx/>
              <a:buFontTx/>
              <a:buNone/>
              <a:tabLst/>
              <a:defRPr/>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διαχειριστές έργου θα πρέπει να είναι πρόθυμοι να λάβουν μη δημοφιλείς αποφάσεις, οι οποίες πιθανόν να τρομάξουν το χρηματοδότη ή τους πελάτες. Ο διαχειριστής του έργου θα πρέπει να επικοινωνήσει με σαφήνεια τους περιορισμούς ως προς το χρόνο, το κόστος και το αντικείμενο, καθώς το έργο εξελίσσεται. Λειτουργικά χαρακτηριστικά που τα ενδιαφερόμενα μέρη περιμένουν ότι θα ενσωματωθούν μπορεί να χρειαστεί να ακυρωθούν, εφόσον κριθεί ότι η τήρηση του προϋπολογισμού ή του χρονοδιαγράμματος είναι σημαντικότερη. Ένας επιπλέον παράγοντας που δεν θα πρέπει επ’ </a:t>
            </a:r>
            <a:r>
              <a:rPr lang="el-GR" sz="1200" kern="1200" dirty="0" err="1" smtClean="0">
                <a:solidFill>
                  <a:schemeClr val="tx1"/>
                </a:solidFill>
                <a:latin typeface="+mn-lt"/>
                <a:ea typeface="+mn-ea"/>
                <a:cs typeface="+mn-cs"/>
              </a:rPr>
              <a:t>ουδενί</a:t>
            </a:r>
            <a:r>
              <a:rPr lang="el-GR" sz="1200" kern="1200" dirty="0" smtClean="0">
                <a:solidFill>
                  <a:schemeClr val="tx1"/>
                </a:solidFill>
                <a:latin typeface="+mn-lt"/>
                <a:ea typeface="+mn-ea"/>
                <a:cs typeface="+mn-cs"/>
              </a:rPr>
              <a:t> λόγω να υποτιμηθεί είναι η ανάγκη εκπαίδευσης των τελικών χρηστών και η υποστήριξη που πρέπει να λάβουν μετά την επίσημη έναρξη λειτουργίας του συστήματος. </a:t>
            </a:r>
            <a:endParaRPr lang="en-US" dirty="0" smtClean="0">
              <a:latin typeface="Arial" charset="0"/>
              <a:cs typeface="Arial" charset="0"/>
            </a:endParaRP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04F66-8BA4-4021-9CB3-43C87E34C013}"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xmlns="" val="60032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l-GR" dirty="0" smtClean="0">
                <a:latin typeface="Arial" pitchFamily="34" charset="0"/>
                <a:cs typeface="Arial" pitchFamily="34" charset="0"/>
              </a:rPr>
              <a:t>Εξαιτίας του ότι τα πληροφοριακά συστήματα είναι δεσπόζουσας σημασίας για την επιτυχία και τον στρατηγικό ανταγωνισμό, οι οργανισμοί καταστρώνουν ένα στρατηγικό σχέδιο, για να παρέχουν έναν οδικό χάρτη, ο οποίος θα καταγράφει την πορεία που θα ακολουθηθεί. Ο χάρτης αυτός θα πρέπει να ευθυγραμμίζεται με τη στρατηγική που έχει καθορίσει η επιχείρηση. Είτε πρόκειται για στρατηγική ηγεσίας κόστους, διαφοροποίησης ή κάτι άλλο, το στρατηγικό σχέδιο για τα πληροφοριακά συστήματα θα πρέπει να είναι στενά συνδεδεμένο με αυτή, καθώς και να χρησιμοποιείται ως οδηγός για τη λήψη αποφάσεων. Ενώ ο διευθυντής πληροφοριακών συστημάτων ηγείται της προσπάθειας, συμμετέχουν επίσης και τα ενδιαφερόμενα μέρη από όλο το εύρος του οργανισμού. Ορισμένοι από τους βασικούς τομείς που καλύπτει το σχέδιο είναι:</a:t>
            </a:r>
          </a:p>
          <a:p>
            <a:pPr fontAlgn="auto">
              <a:spcBef>
                <a:spcPts val="0"/>
              </a:spcBef>
              <a:spcAft>
                <a:spcPts val="0"/>
              </a:spcAft>
              <a:defRPr/>
            </a:pPr>
            <a:endParaRPr lang="el-GR" dirty="0" smtClean="0">
              <a:latin typeface="Arial" pitchFamily="34" charset="0"/>
              <a:cs typeface="Arial" pitchFamily="34" charset="0"/>
            </a:endParaRPr>
          </a:p>
          <a:p>
            <a:pPr fontAlgn="auto">
              <a:spcBef>
                <a:spcPts val="0"/>
              </a:spcBef>
              <a:spcAft>
                <a:spcPts val="0"/>
              </a:spcAft>
              <a:buFont typeface="Arial" pitchFamily="34" charset="0"/>
              <a:buChar char="•"/>
              <a:defRPr/>
            </a:pPr>
            <a:r>
              <a:rPr lang="el-GR" dirty="0" smtClean="0">
                <a:latin typeface="Arial" pitchFamily="34" charset="0"/>
                <a:cs typeface="Arial" pitchFamily="34" charset="0"/>
              </a:rPr>
              <a:t>Το όραμα, οι αρχές και οι πολιτικές</a:t>
            </a:r>
          </a:p>
          <a:p>
            <a:pPr fontAlgn="auto">
              <a:spcBef>
                <a:spcPts val="0"/>
              </a:spcBef>
              <a:spcAft>
                <a:spcPts val="0"/>
              </a:spcAft>
              <a:buFont typeface="Arial" pitchFamily="34" charset="0"/>
              <a:buChar char="•"/>
              <a:defRPr/>
            </a:pPr>
            <a:r>
              <a:rPr lang="el-GR" dirty="0" smtClean="0">
                <a:latin typeface="Arial" pitchFamily="34" charset="0"/>
                <a:cs typeface="Arial" pitchFamily="34" charset="0"/>
              </a:rPr>
              <a:t>Η διαχείριση του χαρτοφυλακίου του έργου</a:t>
            </a:r>
          </a:p>
          <a:p>
            <a:pPr fontAlgn="auto">
              <a:spcBef>
                <a:spcPts val="0"/>
              </a:spcBef>
              <a:spcAft>
                <a:spcPts val="0"/>
              </a:spcAft>
              <a:buFont typeface="Arial" pitchFamily="34" charset="0"/>
              <a:buChar char="•"/>
              <a:defRPr/>
            </a:pPr>
            <a:r>
              <a:rPr lang="el-GR" dirty="0" smtClean="0">
                <a:latin typeface="Arial" pitchFamily="34" charset="0"/>
                <a:cs typeface="Arial" pitchFamily="34" charset="0"/>
              </a:rPr>
              <a:t>Η αποκατάσταση των καταστροφών και η επιχειρησιακή συνέχεια</a:t>
            </a:r>
          </a:p>
          <a:p>
            <a:pPr fontAlgn="auto">
              <a:spcBef>
                <a:spcPts val="0"/>
              </a:spcBef>
              <a:spcAft>
                <a:spcPts val="0"/>
              </a:spcAft>
              <a:defRPr/>
            </a:pPr>
            <a:endParaRPr lang="en-US" dirty="0">
              <a:latin typeface="Arial" pitchFamily="34" charset="0"/>
              <a:cs typeface="Arial" pitchFamily="34" charset="0"/>
            </a:endParaRP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DFC5E6-F4FA-4AF6-978B-AE8C0DEDA740}" type="slidenum">
              <a:rPr lang="en-US">
                <a:cs typeface="Arial" charset="0"/>
              </a:rPr>
              <a:pPr fontAlgn="base">
                <a:spcBef>
                  <a:spcPct val="0"/>
                </a:spcBef>
                <a:spcAft>
                  <a:spcPct val="0"/>
                </a:spcAft>
              </a:pPr>
              <a:t>17</a:t>
            </a:fld>
            <a:endParaRPr lang="en-US">
              <a:cs typeface="Arial" charset="0"/>
            </a:endParaRPr>
          </a:p>
        </p:txBody>
      </p:sp>
    </p:spTree>
    <p:extLst>
      <p:ext uri="{BB962C8B-B14F-4D97-AF65-F5344CB8AC3E}">
        <p14:creationId xmlns:p14="http://schemas.microsoft.com/office/powerpoint/2010/main" xmlns="" val="26258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a:spcBef>
                <a:spcPct val="0"/>
              </a:spcBef>
            </a:pPr>
            <a:r>
              <a:rPr lang="el-GR" sz="1200" kern="1200" dirty="0" smtClean="0">
                <a:solidFill>
                  <a:schemeClr val="tx1"/>
                </a:solidFill>
                <a:latin typeface="+mn-lt"/>
                <a:ea typeface="+mn-ea"/>
                <a:cs typeface="+mn-cs"/>
              </a:rPr>
              <a:t>Το όραμα, η αποστολή και η κουλτούρα του οργανισμού καθορίζουν τις αρχές οι οποίες θα καθορίσουν με τη σειρά τους τον τρόπο διαχείρισης και χρήσης των πληροφοριακών συστημάτων, καθώς και το πώς θα κατανεμηθούν οι πόροι. Ένα χρηματοπιστωτικό ίδρυμα που αποφεύγει το ρίσκο θα τείνει προς στρατηγικές που προστατεύουν τα περιουσιακά του στοιχεία και διασφαλίζουν την κανονιστική συμμόρφωση. Μια ενεργητική </a:t>
            </a:r>
            <a:r>
              <a:rPr lang="en-US" sz="1200" kern="1200" dirty="0" smtClean="0">
                <a:solidFill>
                  <a:schemeClr val="tx1"/>
                </a:solidFill>
                <a:latin typeface="+mn-lt"/>
                <a:ea typeface="+mn-ea"/>
                <a:cs typeface="+mn-cs"/>
              </a:rPr>
              <a:t>start</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up </a:t>
            </a:r>
            <a:r>
              <a:rPr lang="el-GR" sz="1200" kern="1200" dirty="0" smtClean="0">
                <a:solidFill>
                  <a:schemeClr val="tx1"/>
                </a:solidFill>
                <a:latin typeface="+mn-lt"/>
                <a:ea typeface="+mn-ea"/>
                <a:cs typeface="+mn-cs"/>
              </a:rPr>
              <a:t>(νέα επιχείρηση) μπορεί να τονίσει το ζήτημα της καινοτομίας, καθιερώνοντας αρχές που προάγουν την ατομική δημιουργικότητα.</a:t>
            </a:r>
          </a:p>
          <a:p>
            <a:pPr>
              <a:spcBef>
                <a:spcPct val="0"/>
              </a:spcBef>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Το όραμα, καθώς και οι αρχές που το καθορίζουν, μεταφράζονται σε πολιτικές και διαδικασίες που αφορούν τις επιχειρησιακές διαδικασίες και την κουλτούρα του χώρου εργασίας. Οι κατευθυντήριες αρχές ενός οργανισμού επηρεάζουν επίσης και τον τρόπο κατανομής των δαπανών για αγορά τεχνολογίας πληροφοριών. Οι αρχές του οργανισμού καθορίζουν επίσης και την πολιτική ορθής χρήσης (</a:t>
            </a:r>
            <a:r>
              <a:rPr lang="el-GR" sz="1200" kern="1200" dirty="0" err="1" smtClean="0">
                <a:solidFill>
                  <a:schemeClr val="tx1"/>
                </a:solidFill>
                <a:latin typeface="+mn-lt"/>
                <a:ea typeface="+mn-ea"/>
                <a:cs typeface="+mn-cs"/>
              </a:rPr>
              <a:t>acceptable</a:t>
            </a:r>
            <a:r>
              <a:rPr lang="el-GR" sz="1200" kern="1200" dirty="0" smtClean="0">
                <a:solidFill>
                  <a:schemeClr val="tx1"/>
                </a:solidFill>
                <a:latin typeface="+mn-lt"/>
                <a:ea typeface="+mn-ea"/>
                <a:cs typeface="+mn-cs"/>
              </a:rPr>
              <a:t>-</a:t>
            </a:r>
            <a:r>
              <a:rPr lang="el-GR" sz="1200" kern="1200" dirty="0" err="1" smtClean="0">
                <a:solidFill>
                  <a:schemeClr val="tx1"/>
                </a:solidFill>
                <a:latin typeface="+mn-lt"/>
                <a:ea typeface="+mn-ea"/>
                <a:cs typeface="+mn-cs"/>
              </a:rPr>
              <a:t>use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policy</a:t>
            </a:r>
            <a:r>
              <a:rPr lang="el-GR" sz="1200" kern="1200" dirty="0" smtClean="0">
                <a:solidFill>
                  <a:schemeClr val="tx1"/>
                </a:solidFill>
                <a:latin typeface="+mn-lt"/>
                <a:ea typeface="+mn-ea"/>
                <a:cs typeface="+mn-cs"/>
              </a:rPr>
              <a:t>), με την οποία οι εργαζόμενοι θα πρέπει να συμφωνήσουν προτού αποκτήσουν πρόσβαση στους πόρους πληροφορικής. Στην πολιτική αυτή παρατίθενται οι κανόνες αναφορικά με το τι επιτρέπεται να κάνουν οι εργαζόμενοι με τους πόρους πληροφορικής και ποιες δραστηριότητες απαγορεύονται. Οι πολιτικές αυτές περιλαμβάνουν επίσης και τις νομικές υποχρεώσεις, όπως απαγόρευση της δημιουργίας αντιγράφων χωρίς προηγούμενη έγκριση, παραβιάσεις των πνευματικών δικαιωμάτων και η εξαγωγή λογισμικού κρυπτογράφησης. Η παρενόχληση, η δόλια χρήση και οποιαδήποτε προσπάθεια αποδιοργάνωσης των πληροφοριακών συστημάτων ή καταστρατήγησης του συστήματος ελέγχου ταυτότητας καλύπτονται επίσης από τις εν λόγω πολιτικές. Οι πολιτικές ορθής χρήσης χρησιμοποιούνται</a:t>
            </a:r>
            <a:r>
              <a:rPr lang="el-GR" sz="1200" kern="1200" baseline="0" dirty="0" smtClean="0">
                <a:solidFill>
                  <a:schemeClr val="tx1"/>
                </a:solidFill>
                <a:latin typeface="+mn-lt"/>
                <a:ea typeface="+mn-ea"/>
                <a:cs typeface="+mn-cs"/>
              </a:rPr>
              <a:t> επίσης </a:t>
            </a:r>
            <a:r>
              <a:rPr lang="el-GR" sz="1200" kern="1200" dirty="0" smtClean="0">
                <a:solidFill>
                  <a:schemeClr val="tx1"/>
                </a:solidFill>
                <a:latin typeface="+mn-lt"/>
                <a:ea typeface="+mn-ea"/>
                <a:cs typeface="+mn-cs"/>
              </a:rPr>
              <a:t>για την περιγραφή των απαιτήσεων ασφαλείας και διασφάλισης του απορρήτου του οργανισμού. Οι πολιτικές ορθής χρήσης εκτείνονται επίσης στον τρόπο χρήσης της τεχνολογίας πληροφοριών και επικοινωνιών από τους εργαζομένους και εκτός του χώρου εργασίας. </a:t>
            </a:r>
          </a:p>
          <a:p>
            <a:pPr>
              <a:spcBef>
                <a:spcPct val="0"/>
              </a:spcBef>
            </a:pPr>
            <a:endParaRPr lang="el-GR"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Η επιχειρησιακή αρχιτεκτονική αποτελεί το γενικό πληροφοριακό περιβάλλον του οργανισμού, ενώ το σχέδιο που αφορά την αρχιτεκτονική αυτή θα πρέπει να παρουσιάζει την τρέχουσα και τη μελλοντική της κατάσταση. Καθώς προστίθενται καινούργια συστήματα και τα παλαιότερα περνούν σε αχρηστία, τα επιμέρους συστατικά στοιχεία της αρχιτεκτονικής βρίσκονται σε συνεχή αλλαγή. Χωρίς στρατηγικό σχεδιασμό να καθοδηγεί τις αποφάσεις περί αρχιτεκτονικής, οι όποιες αλλαγές συντελεστούν είναι παρακινδυνευμένες. </a:t>
            </a:r>
            <a:endParaRPr lang="en-US" dirty="0" smtClean="0">
              <a:latin typeface="Arial" charset="0"/>
              <a:cs typeface="Arial" charset="0"/>
            </a:endParaRP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058BC0-9C11-4F41-9518-51DD49E3ABB5}"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xmlns="" val="701329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l-GR" dirty="0" smtClean="0">
                <a:latin typeface="Arial" charset="0"/>
                <a:cs typeface="Arial" charset="0"/>
              </a:rPr>
              <a:t>Το στρατηγικό σχέδιο θα πρέπει να περιγράφει τον τρόπο με τον οποίο ο οργανισμός θα επενδύσει σε καινούργια πληροφοριακά συστήματα, ιδιαίτερα για να δείξει πώς αυτά θα υποστηρίξουν τους επιχειρησιακούς στόχους. Η διαχείριση χαρτοφυλακίου έργου (</a:t>
            </a:r>
            <a:r>
              <a:rPr lang="el-GR" dirty="0" err="1" smtClean="0">
                <a:latin typeface="Arial" charset="0"/>
                <a:cs typeface="Arial" charset="0"/>
              </a:rPr>
              <a:t>project</a:t>
            </a:r>
            <a:r>
              <a:rPr lang="el-GR" dirty="0" smtClean="0">
                <a:latin typeface="Arial" charset="0"/>
                <a:cs typeface="Arial" charset="0"/>
              </a:rPr>
              <a:t> </a:t>
            </a:r>
            <a:r>
              <a:rPr lang="el-GR" dirty="0" err="1" smtClean="0">
                <a:latin typeface="Arial" charset="0"/>
                <a:cs typeface="Arial" charset="0"/>
              </a:rPr>
              <a:t>portfolio</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αποτελεί μια συνεχή διαδικασία, για την επίβλεψη των έργων που εκτελεί ένας οργανισμός, για την επιλογή των έργων που τελικά θα υλοποιηθούν και κατόπιν για τη διαχείριση ολόκληρου του χαρτοφυλακίου. </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Ο οργανισμός θα πρέπει να καταλήξει στα κριτήρια επιλογής, καθώς και στη στρατηγική για τον καθορισμό του ποια έργα θα έχουν τη μεγαλύτερη συνεισφορά στον οργανισμό και ποια από αυτά αξίζουν την επένδυση χρημάτων και χρόνου του προσωπικού. Ένα εξαιρετικά σημαντικό κριτήριο είναι το κατά πόσο το έργο θα συνεισφέρει στην ανταγωνιστική στρατηγική, θα βοηθήσει δηλαδή να ξεχωρίσει ο οργανισμός από τους ανταγωνιστές του. Η απόδοση της επένδυσης (</a:t>
            </a:r>
            <a:r>
              <a:rPr lang="en-US" sz="1200" kern="1200" dirty="0" smtClean="0">
                <a:solidFill>
                  <a:schemeClr val="tx1"/>
                </a:solidFill>
                <a:latin typeface="+mn-lt"/>
                <a:ea typeface="+mn-ea"/>
                <a:cs typeface="+mn-cs"/>
              </a:rPr>
              <a:t>return on investment </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ROI</a:t>
            </a:r>
            <a:r>
              <a:rPr lang="el-GR" sz="1200" kern="1200" dirty="0" smtClean="0">
                <a:solidFill>
                  <a:schemeClr val="tx1"/>
                </a:solidFill>
                <a:latin typeface="+mn-lt"/>
                <a:ea typeface="+mn-ea"/>
                <a:cs typeface="+mn-cs"/>
              </a:rPr>
              <a:t>) αποτελεί ένα ακόμα σημαντικό κριτήριο, το οποίο όμως δεν είναι πάντα εύκολο να εκτιμηθεί. Το ύψος της εξοικονόμησης μπορεί επίσης να είναι απροσδιόριστο. Η κανονιστική συμμόρφωση, καθώς και η μείωση του κινδύνου αποτελούν επίσης σημαντικά κίνητρα για την ανάληψη έργων. </a:t>
            </a:r>
          </a:p>
          <a:p>
            <a:pPr>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Βάσει κάποιων εκτιμήσεων, οι εταιρείες που ανήκουν στη λίστα των 500 πιο κερδοφόρων επιχειρήσεων, σύμφωνα με το περιοδικό </a:t>
            </a:r>
            <a:r>
              <a:rPr lang="el-GR" dirty="0" err="1" smtClean="0">
                <a:latin typeface="Arial" charset="0"/>
                <a:cs typeface="Arial" charset="0"/>
              </a:rPr>
              <a:t>Fortune</a:t>
            </a:r>
            <a:r>
              <a:rPr lang="el-GR" dirty="0" smtClean="0">
                <a:latin typeface="Arial" charset="0"/>
                <a:cs typeface="Arial" charset="0"/>
              </a:rPr>
              <a:t> (</a:t>
            </a:r>
            <a:r>
              <a:rPr lang="el-GR" dirty="0" err="1" smtClean="0">
                <a:latin typeface="Arial" charset="0"/>
                <a:cs typeface="Arial" charset="0"/>
              </a:rPr>
              <a:t>Fortune</a:t>
            </a:r>
            <a:r>
              <a:rPr lang="el-GR" dirty="0" smtClean="0">
                <a:latin typeface="Arial" charset="0"/>
                <a:cs typeface="Arial" charset="0"/>
              </a:rPr>
              <a:t> 500), επενδύουν πάνω από το μισό των στρατηγικών τους πρωτοβουλιών σε έργα, αλλά πολλά από τα ανώτατα στελέχη τους δεν γνωρίζουν το ακριβές ποσοστό επιτυχίας τους. Για την καλύτερη διαχείριση του χαρτοφυλακίου τους, ορισμένοι οργανισμοί εγκαθιδρύουν ένα γραφείο διαχείρισης προγραμμάτων (</a:t>
            </a:r>
            <a:r>
              <a:rPr lang="el-GR" dirty="0" err="1" smtClean="0">
                <a:latin typeface="Arial" charset="0"/>
                <a:cs typeface="Arial" charset="0"/>
              </a:rPr>
              <a:t>program</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a:t>
            </a:r>
            <a:r>
              <a:rPr lang="el-GR" dirty="0" err="1" smtClean="0">
                <a:latin typeface="Arial" charset="0"/>
                <a:cs typeface="Arial" charset="0"/>
              </a:rPr>
              <a:t>office</a:t>
            </a:r>
            <a:r>
              <a:rPr lang="el-GR" dirty="0" smtClean="0">
                <a:latin typeface="Arial" charset="0"/>
                <a:cs typeface="Arial" charset="0"/>
              </a:rPr>
              <a:t> – PMO), το οποίο επιβλέπει όλα τα έργα που εκτελούνται σε ολόκληρο τον οργανισμό και παρέχει κατάρτιση στη διαχείριση έργου, εξειδικευμένο λογισμικό και υποστήριξη.</a:t>
            </a:r>
            <a:r>
              <a:rPr lang="en-US" dirty="0" smtClean="0">
                <a:latin typeface="Arial" charset="0"/>
                <a:cs typeface="Arial" charset="0"/>
              </a:rPr>
              <a:t> </a:t>
            </a:r>
            <a:r>
              <a:rPr lang="el-GR" sz="1200" kern="1200" dirty="0" smtClean="0">
                <a:solidFill>
                  <a:schemeClr val="tx1"/>
                </a:solidFill>
                <a:effectLst/>
                <a:latin typeface="+mn-lt"/>
                <a:ea typeface="+mn-ea"/>
                <a:cs typeface="+mn-cs"/>
              </a:rPr>
              <a:t>Με γνώμονα τους στόχους του οργανισμού, το γραφείο διαχείρισης προγραμμάτων μπορεί να κληθεί να λάβει δύσκολες αποφάσεις για το πώς θα κατανεμηθεί το σύνολο των περιορισμένων πόρων, καθώς και το ποια έργα θα τεθούν σε προτεραιότητα. Για να μπορέσει να παρακολουθεί την πρόοδο του συνόλου των έργων, το γραφείο διαχείρισης προγραμμάτων συλλέγει δεδομένα από όλα τα έργα, τα οποία συνοψίζει, δημιουργώντας μια ευρύτερη εικόνα αναφορικά με τη συνολική υγεία του χαρτοφυλακίου έργων του οργανισμού. Στην οθόνη του </a:t>
            </a:r>
            <a:r>
              <a:rPr lang="en-US" sz="1200" kern="1200" dirty="0" smtClean="0">
                <a:solidFill>
                  <a:schemeClr val="tx1"/>
                </a:solidFill>
                <a:effectLst/>
                <a:latin typeface="+mn-lt"/>
                <a:ea typeface="+mn-ea"/>
                <a:cs typeface="+mn-cs"/>
              </a:rPr>
              <a:t>dashboard</a:t>
            </a:r>
            <a:r>
              <a:rPr lang="el-GR" sz="1200" kern="1200" dirty="0" smtClean="0">
                <a:solidFill>
                  <a:schemeClr val="tx1"/>
                </a:solidFill>
                <a:effectLst/>
                <a:latin typeface="+mn-lt"/>
                <a:ea typeface="+mn-ea"/>
                <a:cs typeface="+mn-cs"/>
              </a:rPr>
              <a:t> εμφανίζονται διαγράμματα που παρουσιάζουν περιληπτικά τα στοιχεία που αφορούν την απόδοση των τρεχόντων έργων, από άποψη κόστους, χρονοδιαγραμμάτων ή άλλων δεικτών μέτρησης</a:t>
            </a:r>
            <a:r>
              <a:rPr lang="en-US" sz="1200" kern="1200" dirty="0" smtClean="0">
                <a:solidFill>
                  <a:schemeClr val="tx1"/>
                </a:solidFill>
                <a:effectLst/>
                <a:latin typeface="Arial" charset="0"/>
                <a:ea typeface="+mn-ea"/>
                <a:cs typeface="Arial" charset="0"/>
              </a:rPr>
              <a:t>.</a:t>
            </a:r>
            <a:endParaRPr lang="el-GR" sz="1200" kern="1200" dirty="0" smtClean="0">
              <a:solidFill>
                <a:schemeClr val="tx1"/>
              </a:solidFill>
              <a:effectLst/>
              <a:latin typeface="+mn-lt"/>
              <a:ea typeface="+mn-ea"/>
              <a:cs typeface="+mn-cs"/>
            </a:endParaRP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230787-FFC9-4880-A079-5FDB8C0BE005}"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p14="http://schemas.microsoft.com/office/powerpoint/2010/main" xmlns="" val="225471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z="1200" kern="1200" dirty="0" smtClean="0">
                <a:solidFill>
                  <a:schemeClr val="tx1"/>
                </a:solidFill>
                <a:latin typeface="+mn-lt"/>
                <a:ea typeface="+mn-ea"/>
                <a:cs typeface="+mn-cs"/>
              </a:rPr>
              <a:t>Τα έργα που περιλαμβάνουν πληροφοριακά συστήματα απαιτούν επιδέξια επίβλεψη, ενώ η κακοδιαχείριση των έργων αποτελεί συχνά το λόγο για τον οποίο τα καινούργια πληροφοριακά συστήματα δεν έχουν τα αναμενόμενα αποτελέσματα. Ο στρατηγικός σχεδιασμός αποτυπώνει τη διαδρομή όλων των πόρων που αφορούν τα πληροφοριακά συστήματα του οργανισμού, καθώς και όλα τα άτομα που τα χρησιμοποιούν. Καθορίζει τις αρχές και το όραμα, δείχνοντας τον τρόπο με τον οποίο οι στρατηγικές του οργανισμού ευθυγραμμίζονται με τους στόχους του. Αποτελεί τον οδικό χάρτη που προσδιορίζει τον τρόπο με τον οποίο τα πληροφοριακά συστήματα συνεισφέρουν στην αποστολή και τη στρατηγική της επιχείρησης με προσανατολισμό το μέλλον, καθώς και τι πρέπει να γίνει ώστε να προστατευτούν τα περιουσιακά στοιχεία και να διασφαλιστεί η επιτυχία της.</a:t>
            </a:r>
            <a:r>
              <a:rPr lang="en-US" dirty="0" smtClean="0">
                <a:latin typeface="Arial" charset="0"/>
                <a:cs typeface="Arial" charset="0"/>
              </a:rPr>
              <a:t> </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5A3DBC-BA49-4EB4-8567-B0747E024BC7}"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xmlns="" val="27469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l-GR" dirty="0" smtClean="0">
                <a:latin typeface="Arial" charset="0"/>
                <a:cs typeface="Arial" charset="0"/>
              </a:rPr>
              <a:t>Ο όρος «αποκατάσταση καταστροφών» (</a:t>
            </a:r>
            <a:r>
              <a:rPr lang="el-GR" dirty="0" err="1" smtClean="0">
                <a:latin typeface="Arial" charset="0"/>
                <a:cs typeface="Arial" charset="0"/>
              </a:rPr>
              <a:t>disaster</a:t>
            </a:r>
            <a:r>
              <a:rPr lang="el-GR" dirty="0" smtClean="0">
                <a:latin typeface="Arial" charset="0"/>
                <a:cs typeface="Arial" charset="0"/>
              </a:rPr>
              <a:t> </a:t>
            </a:r>
            <a:r>
              <a:rPr lang="el-GR" dirty="0" err="1" smtClean="0">
                <a:latin typeface="Arial" charset="0"/>
                <a:cs typeface="Arial" charset="0"/>
              </a:rPr>
              <a:t>recovery</a:t>
            </a:r>
            <a:r>
              <a:rPr lang="el-GR" dirty="0" smtClean="0">
                <a:latin typeface="Arial" charset="0"/>
                <a:cs typeface="Arial" charset="0"/>
              </a:rPr>
              <a:t>) αναφέρεται σε όλες τις διαδικασίες, την τεκμηρίωση και τους πόρους που διαθέτει ένας οργανισμός προκειμένου να προετοιμαστεί για μια ενδεχόμενη καταστροφή και να μπορέσει να ανακτήσει την τεχνική του υποδομή. Σε σχετική έρευνα βρέθηκε ότι σχεδόν το 60% των επιχειρήσεων στις ΗΠΑ δεν έχουν αναπτύξει επαρκή σχεδιασμό αποκατάστασης καταστροφών, ενώ ελάχιστες από αυτές ελέγχουν το σχεδιασμό τους σε τακτά χρονικά διαστήματα</a:t>
            </a:r>
            <a:r>
              <a:rPr lang="en-US" dirty="0" smtClean="0">
                <a:latin typeface="Arial" charset="0"/>
                <a:cs typeface="Arial" charset="0"/>
              </a:rPr>
              <a:t>.</a:t>
            </a:r>
          </a:p>
          <a:p>
            <a:pPr>
              <a:spcBef>
                <a:spcPct val="0"/>
              </a:spcBef>
            </a:pPr>
            <a:endParaRPr lang="en-US" dirty="0" smtClean="0">
              <a:latin typeface="Arial" charset="0"/>
              <a:cs typeface="Arial" charset="0"/>
            </a:endParaRPr>
          </a:p>
          <a:p>
            <a:r>
              <a:rPr lang="el-GR" dirty="0" smtClean="0">
                <a:latin typeface="Arial" charset="0"/>
                <a:cs typeface="Arial" charset="0"/>
              </a:rPr>
              <a:t>Η αποκατάσταση ύστερα από μια καταστροφή δεν σχετίζεται μόνο με την επαναφορά της λειτουργίας των συστημάτων. Σημαίνει επίσης διασφάλιση της επιχειρησιακής συνέχειας (</a:t>
            </a:r>
            <a:r>
              <a:rPr lang="el-GR" dirty="0" err="1" smtClean="0">
                <a:latin typeface="Arial" charset="0"/>
                <a:cs typeface="Arial" charset="0"/>
              </a:rPr>
              <a:t>business</a:t>
            </a:r>
            <a:r>
              <a:rPr lang="el-GR" dirty="0" smtClean="0">
                <a:latin typeface="Arial" charset="0"/>
                <a:cs typeface="Arial" charset="0"/>
              </a:rPr>
              <a:t> </a:t>
            </a:r>
            <a:r>
              <a:rPr lang="el-GR" dirty="0" err="1" smtClean="0">
                <a:latin typeface="Arial" charset="0"/>
                <a:cs typeface="Arial" charset="0"/>
              </a:rPr>
              <a:t>continuity</a:t>
            </a:r>
            <a:r>
              <a:rPr lang="el-GR" dirty="0" smtClean="0">
                <a:latin typeface="Arial" charset="0"/>
                <a:cs typeface="Arial" charset="0"/>
              </a:rPr>
              <a:t>). Οι οργανισμοί, καθώς έρχονται αντιμέτωποι με διάφορα είδη καταστροφών, θα πρέπει να αναπτύσσουν πλάνα για τη διατήρηση της λειτουργίας τους, ώστε να αποφευχθούν καταστροφικές απώλειες εσόδων και πλήγματα στη φήμη τους. </a:t>
            </a:r>
            <a:r>
              <a:rPr lang="el-GR" sz="1200" kern="1200" dirty="0" smtClean="0">
                <a:solidFill>
                  <a:schemeClr val="tx1"/>
                </a:solidFill>
                <a:effectLst/>
                <a:latin typeface="+mn-lt"/>
                <a:ea typeface="+mn-ea"/>
                <a:cs typeface="+mn-cs"/>
              </a:rPr>
              <a:t>Ο σχεδιασμός για την αποκατάσταση καταστροφών και την επιχειρησιακή συνέχεια ξεκινά με την ανάλυση των επιπτώσεων που οι διάφορες καταστροφές είχαν επάνω στις λειτουργίες, καθώς και των τρόπων με τους οποίος ο οργανισμός μπορεί να αποκαταστήσει τις ζημίες και να ανακτήσει τις δυνάμεις του</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Άλλα στοιχεία της ανάλυσης περιλαμβάνουν:</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τον προγραμματισμό δημιουργίας αντιγράφων ασφαλείας για τα δεδομένα,</a:t>
            </a:r>
            <a:r>
              <a:rPr lang="el-GR" sz="1200" kern="1200" baseline="0" dirty="0" smtClean="0">
                <a:solidFill>
                  <a:schemeClr val="tx1"/>
                </a:solidFill>
                <a:effectLst/>
                <a:latin typeface="+mn-lt"/>
                <a:ea typeface="+mn-ea"/>
                <a:cs typeface="+mn-cs"/>
              </a:rPr>
              <a:t> τ</a:t>
            </a:r>
            <a:r>
              <a:rPr lang="el-GR" sz="1200" kern="1200" dirty="0" smtClean="0">
                <a:solidFill>
                  <a:schemeClr val="tx1"/>
                </a:solidFill>
                <a:effectLst/>
                <a:latin typeface="+mn-lt"/>
                <a:ea typeface="+mn-ea"/>
                <a:cs typeface="+mn-cs"/>
              </a:rPr>
              <a:t>οποθεσίες, εκτός των εγκαταστάσεων της εταιρείας, για τη φύλαξη των μέσων στα οποία είναι </a:t>
            </a:r>
            <a:r>
              <a:rPr lang="el-GR" sz="1200" kern="1200" dirty="0" err="1" smtClean="0">
                <a:solidFill>
                  <a:schemeClr val="tx1"/>
                </a:solidFill>
                <a:effectLst/>
                <a:latin typeface="+mn-lt"/>
                <a:ea typeface="+mn-ea"/>
                <a:cs typeface="+mn-cs"/>
              </a:rPr>
              <a:t>αποθηκευμένα</a:t>
            </a:r>
            <a:r>
              <a:rPr lang="el-GR" sz="1200" kern="1200" dirty="0" smtClean="0">
                <a:solidFill>
                  <a:schemeClr val="tx1"/>
                </a:solidFill>
                <a:effectLst/>
                <a:latin typeface="+mn-lt"/>
                <a:ea typeface="+mn-ea"/>
                <a:cs typeface="+mn-cs"/>
              </a:rPr>
              <a:t> τα αντίγραφα ασφαλείας,</a:t>
            </a:r>
            <a:r>
              <a:rPr lang="el-GR" sz="1200" kern="1200" baseline="0" dirty="0" smtClean="0">
                <a:solidFill>
                  <a:schemeClr val="tx1"/>
                </a:solidFill>
                <a:effectLst/>
                <a:latin typeface="+mn-lt"/>
                <a:ea typeface="+mn-ea"/>
                <a:cs typeface="+mn-cs"/>
              </a:rPr>
              <a:t> τ</a:t>
            </a:r>
            <a:r>
              <a:rPr lang="el-GR" sz="1200" kern="1200" dirty="0" smtClean="0">
                <a:solidFill>
                  <a:schemeClr val="tx1"/>
                </a:solidFill>
                <a:effectLst/>
                <a:latin typeface="+mn-lt"/>
                <a:ea typeface="+mn-ea"/>
                <a:cs typeface="+mn-cs"/>
              </a:rPr>
              <a:t>οποθεσίες ανάκτησης (</a:t>
            </a:r>
            <a:r>
              <a:rPr lang="en-US" sz="1200" kern="1200" dirty="0" smtClean="0">
                <a:solidFill>
                  <a:schemeClr val="tx1"/>
                </a:solidFill>
                <a:effectLst/>
                <a:latin typeface="+mn-lt"/>
                <a:ea typeface="+mn-ea"/>
                <a:cs typeface="+mn-cs"/>
              </a:rPr>
              <a:t>recovery sites</a:t>
            </a:r>
            <a:r>
              <a:rPr lang="el-GR" sz="1200" kern="1200" dirty="0" smtClean="0">
                <a:solidFill>
                  <a:schemeClr val="tx1"/>
                </a:solidFill>
                <a:effectLst/>
                <a:latin typeface="+mn-lt"/>
                <a:ea typeface="+mn-ea"/>
                <a:cs typeface="+mn-cs"/>
              </a:rPr>
              <a:t>) όπου μπορούν να αποκατασταθούν τα δεδομένα</a:t>
            </a:r>
            <a:r>
              <a:rPr lang="el-GR" sz="1200" kern="1200" baseline="0" dirty="0" smtClean="0">
                <a:solidFill>
                  <a:schemeClr val="tx1"/>
                </a:solidFill>
                <a:effectLst/>
                <a:latin typeface="+mn-lt"/>
                <a:ea typeface="+mn-ea"/>
                <a:cs typeface="+mn-cs"/>
              </a:rPr>
              <a:t> και </a:t>
            </a:r>
            <a:r>
              <a:rPr lang="el-GR" sz="1200" kern="1200" dirty="0" smtClean="0">
                <a:solidFill>
                  <a:schemeClr val="tx1"/>
                </a:solidFill>
                <a:effectLst/>
                <a:latin typeface="+mn-lt"/>
                <a:ea typeface="+mn-ea"/>
                <a:cs typeface="+mn-cs"/>
              </a:rPr>
              <a:t>διαδικασίες για την επανεκκίνηση των συστημάτων. Η δημιουργία ενός πλάνου που μένει στο ράφι και σκονίζεται δεν αποτελεί αποδοτική προσέγγιση. Ο σχεδιασμός θα πρέπει να ελέγχεται και να αναθεωρείται, όταν ανακύπτουν ελαττώματα. </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7E19B4-FBD7-4612-951B-4C59E6F8B713}" type="slidenum">
              <a:rPr lang="en-US">
                <a:cs typeface="Arial" charset="0"/>
              </a:rPr>
              <a:pPr fontAlgn="base">
                <a:spcBef>
                  <a:spcPct val="0"/>
                </a:spcBef>
                <a:spcAft>
                  <a:spcPct val="0"/>
                </a:spcAft>
              </a:pPr>
              <a:t>20</a:t>
            </a:fld>
            <a:endParaRPr lang="en-US">
              <a:cs typeface="Arial" charset="0"/>
            </a:endParaRPr>
          </a:p>
        </p:txBody>
      </p:sp>
    </p:spTree>
    <p:extLst>
      <p:ext uri="{BB962C8B-B14F-4D97-AF65-F5344CB8AC3E}">
        <p14:creationId xmlns:p14="http://schemas.microsoft.com/office/powerpoint/2010/main" xmlns="" val="3777571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effectLst/>
                <a:latin typeface="+mn-lt"/>
                <a:ea typeface="+mn-ea"/>
                <a:cs typeface="+mn-cs"/>
              </a:rPr>
              <a:t>Κάθε προσπάθεια στρατηγικού σχεδιασμού απαιτεί την εφαρμογή της ανθρώπινης κρίσης. Οι προβλέψεις γεγονότων που επηρεάζουν το σχεδιασμό των πληροφοριακών συστημάτων αποτελεί μεγάλη πρόκληση. Παρότι τα τεκμηριωμένα δεδομένα και η επιχειρηματική ευφυΐα μπορούν να προσφέρουν τις απαραίτητες πληροφορίες για την κατάρτιση του σχεδιασμού και να βοηθήσουν ώστε να διατηρηθεί σε λογικά πλαίσια, οι άνθρωποι υποπίπτουν σε σφάλματα. . Ένας από τους λόγους για τους οποίους συμβαίνει αυτό είναι ότι οι άνθρωποι έχουν ορισμένες προκαταλήψεις, οι οποίες θολώνουν τον τρόπο με τον οποίο ερμηνεύουν τα δεδομένα και προβλέπουν το μέλλον.</a:t>
            </a:r>
          </a:p>
          <a:p>
            <a:pPr>
              <a:spcBef>
                <a:spcPct val="0"/>
              </a:spcBef>
            </a:pPr>
            <a:endParaRPr lang="el-GR" sz="1200" kern="1200" dirty="0" smtClean="0">
              <a:solidFill>
                <a:schemeClr val="tx1"/>
              </a:solidFill>
              <a:effectLst/>
              <a:latin typeface="+mn-lt"/>
              <a:ea typeface="+mn-ea"/>
              <a:cs typeface="+mn-cs"/>
            </a:endParaRPr>
          </a:p>
          <a:p>
            <a:pPr>
              <a:spcBef>
                <a:spcPct val="0"/>
              </a:spcBef>
            </a:pPr>
            <a:r>
              <a:rPr lang="el-GR" sz="1200" kern="1200" dirty="0" smtClean="0">
                <a:solidFill>
                  <a:schemeClr val="tx1"/>
                </a:solidFill>
                <a:effectLst/>
                <a:latin typeface="+mn-lt"/>
                <a:ea typeface="+mn-ea"/>
                <a:cs typeface="+mn-cs"/>
              </a:rPr>
              <a:t>Η γνωστική στρέβλωση (</a:t>
            </a:r>
            <a:r>
              <a:rPr lang="el-GR" sz="1200" kern="1200" dirty="0" err="1" smtClean="0">
                <a:solidFill>
                  <a:schemeClr val="tx1"/>
                </a:solidFill>
                <a:effectLst/>
                <a:latin typeface="+mn-lt"/>
                <a:ea typeface="+mn-ea"/>
                <a:cs typeface="+mn-cs"/>
              </a:rPr>
              <a:t>cognitive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bias</a:t>
            </a:r>
            <a:r>
              <a:rPr lang="el-GR" sz="1200" kern="1200" dirty="0" smtClean="0">
                <a:solidFill>
                  <a:schemeClr val="tx1"/>
                </a:solidFill>
                <a:effectLst/>
                <a:latin typeface="+mn-lt"/>
                <a:ea typeface="+mn-ea"/>
                <a:cs typeface="+mn-cs"/>
              </a:rPr>
              <a:t>) (μεροληψία – προκατάληψη) αποτελεί συνήθη τάση των ανθρώπων να υποπίπτουν σε συστηματικά λάθη, όταν επεξεργάζονται πληροφορίες ή προβλέπουν το μέλλον. Στρέβλωση επιβεβαίωσης (</a:t>
            </a:r>
            <a:r>
              <a:rPr lang="el-GR" sz="1200" kern="1200" dirty="0" err="1" smtClean="0">
                <a:solidFill>
                  <a:schemeClr val="tx1"/>
                </a:solidFill>
                <a:effectLst/>
                <a:latin typeface="+mn-lt"/>
                <a:ea typeface="+mn-ea"/>
                <a:cs typeface="+mn-cs"/>
              </a:rPr>
              <a:t>confirmation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bias</a:t>
            </a:r>
            <a:r>
              <a:rPr lang="el-GR" sz="1200" kern="1200" dirty="0" smtClean="0">
                <a:solidFill>
                  <a:schemeClr val="tx1"/>
                </a:solidFill>
                <a:effectLst/>
                <a:latin typeface="+mn-lt"/>
                <a:ea typeface="+mn-ea"/>
                <a:cs typeface="+mn-cs"/>
              </a:rPr>
              <a:t>) συμβαίνει όταν οι άνθρωποι επιλέγουν να εστιάσουν σε πληροφορίες που υποστηρίζουν την άποψη την οποία ήδη έχουν σχηματίσει, αδιαφορώντας για τα δεδομένα τα οποία πιθανόν να καταρρίπτουν την υπόθεσή τους. Μια άλλου είδους στρέβλωση είναι η υπερβολική αυτοπεποίθηση (</a:t>
            </a:r>
            <a:r>
              <a:rPr lang="el-GR" sz="1200" kern="1200" dirty="0" err="1" smtClean="0">
                <a:solidFill>
                  <a:schemeClr val="tx1"/>
                </a:solidFill>
                <a:effectLst/>
                <a:latin typeface="+mn-lt"/>
                <a:ea typeface="+mn-ea"/>
                <a:cs typeface="+mn-cs"/>
              </a:rPr>
              <a:t>overconfidence</a:t>
            </a:r>
            <a:r>
              <a:rPr lang="el-GR" sz="1200" kern="1200" dirty="0" smtClean="0">
                <a:solidFill>
                  <a:schemeClr val="tx1"/>
                </a:solidFill>
                <a:effectLst/>
                <a:latin typeface="+mn-lt"/>
                <a:ea typeface="+mn-ea"/>
                <a:cs typeface="+mn-cs"/>
              </a:rPr>
              <a:t>), όπου τα άτομα τείνουν να είναι πολύ σίγουρα για την ακρίβεια των προβλέψεων που κάνουν. Οι άνθρωποι συχνά βασίζονται υπερβολικά σε μια πληροφορία για να προσαρμόσουν τις εκτιμήσεις τους, ακόμα και αν η πληροφορία αυτή είναι άσχετη. Το φαινόμενο αυτό ονομάζεται αγκύρωση (</a:t>
            </a:r>
            <a:r>
              <a:rPr lang="el-GR" sz="1200" kern="1200" dirty="0" err="1" smtClean="0">
                <a:solidFill>
                  <a:schemeClr val="tx1"/>
                </a:solidFill>
                <a:effectLst/>
                <a:latin typeface="+mn-lt"/>
                <a:ea typeface="+mn-ea"/>
                <a:cs typeface="+mn-cs"/>
              </a:rPr>
              <a:t>anchoring</a:t>
            </a:r>
            <a:r>
              <a:rPr lang="el-GR" sz="1200" kern="1200" dirty="0" smtClean="0">
                <a:solidFill>
                  <a:schemeClr val="tx1"/>
                </a:solidFill>
                <a:effectLst/>
                <a:latin typeface="+mn-lt"/>
                <a:ea typeface="+mn-ea"/>
                <a:cs typeface="+mn-cs"/>
              </a:rPr>
              <a:t>). </a:t>
            </a:r>
          </a:p>
          <a:p>
            <a:pPr>
              <a:spcBef>
                <a:spcPct val="0"/>
              </a:spcBef>
            </a:pPr>
            <a:endParaRPr lang="el-G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Στρέβλωση διαθεσιμότητας (</a:t>
            </a:r>
            <a:r>
              <a:rPr lang="el-GR" dirty="0" err="1" smtClean="0">
                <a:latin typeface="Arial" charset="0"/>
                <a:cs typeface="Arial" charset="0"/>
              </a:rPr>
              <a:t>availability</a:t>
            </a:r>
            <a:r>
              <a:rPr lang="el-GR" dirty="0" smtClean="0">
                <a:latin typeface="Arial" charset="0"/>
                <a:cs typeface="Arial" charset="0"/>
              </a:rPr>
              <a:t> </a:t>
            </a:r>
            <a:r>
              <a:rPr lang="el-GR" dirty="0" err="1" smtClean="0">
                <a:latin typeface="Arial" charset="0"/>
                <a:cs typeface="Arial" charset="0"/>
              </a:rPr>
              <a:t>bias</a:t>
            </a:r>
            <a:r>
              <a:rPr lang="el-GR" dirty="0" smtClean="0">
                <a:latin typeface="Arial" charset="0"/>
                <a:cs typeface="Arial" charset="0"/>
              </a:rPr>
              <a:t>)</a:t>
            </a:r>
            <a:r>
              <a:rPr lang="el-GR" baseline="0" dirty="0" smtClean="0">
                <a:latin typeface="Arial" charset="0"/>
                <a:cs typeface="Arial" charset="0"/>
              </a:rPr>
              <a:t> είναι η </a:t>
            </a:r>
            <a:r>
              <a:rPr lang="el-GR" dirty="0" smtClean="0">
                <a:latin typeface="Arial" charset="0"/>
                <a:cs typeface="Arial" charset="0"/>
              </a:rPr>
              <a:t>τάση των ανθρώπων να αξιολογούν την πιθανότητα να συμβεί ένα γεγονός, βάσει του πόσο εύκολα ανακαλούν στη μνήμη τους σχετικές πληροφορίες. Αυτού του είδους η προκατάληψη μπορεί να προκαλέσει στρεβλώσεις στον στρατηγικό σχεδιασμό. </a:t>
            </a:r>
            <a:r>
              <a:rPr lang="el-GR" sz="1200" kern="1200" dirty="0" smtClean="0">
                <a:solidFill>
                  <a:schemeClr val="tx1"/>
                </a:solidFill>
                <a:effectLst/>
                <a:latin typeface="+mn-lt"/>
                <a:ea typeface="+mn-ea"/>
                <a:cs typeface="+mn-cs"/>
              </a:rPr>
              <a:t>Μπορεί να επηρεάσει τον τρόπο με τον οποίο αναπτύσσονται τα πλάνα αποκατάστασης καταστροφών και ειδικότερα ποιες καταστροφές κρίνονται ως πιθανότερο να συμβούν. Η στρέβλωση ύστερης γνώσης (</a:t>
            </a:r>
            <a:r>
              <a:rPr lang="el-GR" sz="1200" kern="1200" dirty="0" err="1" smtClean="0">
                <a:solidFill>
                  <a:schemeClr val="tx1"/>
                </a:solidFill>
                <a:effectLst/>
                <a:latin typeface="+mn-lt"/>
                <a:ea typeface="+mn-ea"/>
                <a:cs typeface="+mn-cs"/>
              </a:rPr>
              <a:t>hindsight</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bias</a:t>
            </a:r>
            <a:r>
              <a:rPr lang="el-GR" sz="1200" kern="1200" dirty="0" smtClean="0">
                <a:solidFill>
                  <a:schemeClr val="tx1"/>
                </a:solidFill>
                <a:effectLst/>
                <a:latin typeface="+mn-lt"/>
                <a:ea typeface="+mn-ea"/>
                <a:cs typeface="+mn-cs"/>
              </a:rPr>
              <a:t>) αναφέρεται στην τάση που έχουν οι άνθρωποι να θεωρούν ότι ένα απίθανο γεγονός ήταν (ή θα έπρεπε να είναι) προβλέψιμο, μόλις μάθουν ότι συνέβη στην πραγματικότητα. </a:t>
            </a:r>
            <a:endParaRPr lang="en-US" dirty="0" smtClean="0">
              <a:latin typeface="Arial" charset="0"/>
              <a:cs typeface="Arial" charset="0"/>
            </a:endParaRPr>
          </a:p>
          <a:p>
            <a:pPr>
              <a:spcBef>
                <a:spcPct val="0"/>
              </a:spcBef>
            </a:pPr>
            <a:endParaRPr lang="en-US" dirty="0" smtClean="0">
              <a:latin typeface="Arial" charset="0"/>
              <a:cs typeface="Arial" charset="0"/>
            </a:endParaRP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F16B99-1535-4322-82CB-3AE8417735D3}" type="slidenum">
              <a:rPr lang="en-US">
                <a:cs typeface="Arial" charset="0"/>
              </a:rPr>
              <a:pPr fontAlgn="base">
                <a:spcBef>
                  <a:spcPct val="0"/>
                </a:spcBef>
                <a:spcAft>
                  <a:spcPct val="0"/>
                </a:spcAft>
              </a:pPr>
              <a:t>21</a:t>
            </a:fld>
            <a:endParaRPr lang="en-US">
              <a:cs typeface="Arial" charset="0"/>
            </a:endParaRPr>
          </a:p>
        </p:txBody>
      </p:sp>
    </p:spTree>
    <p:extLst>
      <p:ext uri="{BB962C8B-B14F-4D97-AF65-F5344CB8AC3E}">
        <p14:creationId xmlns:p14="http://schemas.microsoft.com/office/powerpoint/2010/main" xmlns="" val="1286234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234950" indent="-234950">
              <a:spcBef>
                <a:spcPct val="0"/>
              </a:spcBef>
              <a:buFontTx/>
              <a:buAutoNum type="arabicPeriod"/>
            </a:pPr>
            <a:r>
              <a:rPr lang="el-GR" dirty="0" smtClean="0">
                <a:latin typeface="Arial" charset="0"/>
                <a:cs typeface="Arial" charset="0"/>
              </a:rPr>
              <a:t>Έργο είναι μια προσωρινή δραστηριότητα, η οποία έχει έναν μοναδικό σκοπό, έναν βασικό πελάτη ή χρηματοδότη και ενδιαφερόμενα μέρη.</a:t>
            </a:r>
            <a:r>
              <a:rPr lang="en-US" dirty="0" smtClean="0">
                <a:latin typeface="Arial" charset="0"/>
                <a:cs typeface="Arial" charset="0"/>
              </a:rPr>
              <a:t> </a:t>
            </a:r>
            <a:r>
              <a:rPr lang="el-GR" dirty="0" smtClean="0">
                <a:latin typeface="Arial" charset="0"/>
                <a:cs typeface="Arial" charset="0"/>
              </a:rPr>
              <a:t>Τα έργα διαφέρουν από τις διαδικασίες, οι οποίες είναι επαναλαμβανόμενες δραστηριότητες, και θα πρέπει να τυγχάνουν διαφορετικής διαχείρισης. Όλα ανεξαρτήτως τα έργα αντιμετωπίζουν τον τριπλό περιορισμό του κόστους, του χρόνου και του αντικειμένου.</a:t>
            </a:r>
            <a:endParaRPr lang="en-US" dirty="0" smtClean="0">
              <a:latin typeface="Arial" charset="0"/>
              <a:cs typeface="Arial" charset="0"/>
            </a:endParaRPr>
          </a:p>
          <a:p>
            <a:pPr marL="234950" indent="-234950">
              <a:spcBef>
                <a:spcPct val="0"/>
              </a:spcBef>
              <a:buFontTx/>
              <a:buAutoNum type="arabicPeriod"/>
            </a:pPr>
            <a:endParaRPr lang="en-US" dirty="0" smtClean="0">
              <a:latin typeface="Arial" charset="0"/>
              <a:cs typeface="Arial" charset="0"/>
            </a:endParaRPr>
          </a:p>
          <a:p>
            <a:pPr marL="234950" indent="-234950">
              <a:spcBef>
                <a:spcPct val="0"/>
              </a:spcBef>
              <a:buFontTx/>
              <a:buAutoNum type="arabicPeriod" startAt="2"/>
            </a:pPr>
            <a:r>
              <a:rPr lang="el-GR" dirty="0" smtClean="0">
                <a:latin typeface="Arial" charset="0"/>
                <a:cs typeface="Arial" charset="0"/>
              </a:rPr>
              <a:t>Ο διαχειριστής του έργου αναλαμβάνει τέσσερις βασικές διαδικασίες: την εκκίνηση του έργου, τον προγραμματισμό, την υλοποίηση, την παρακολούθηση και τον έλεγχο και το κλείσιμο του έργου.</a:t>
            </a:r>
          </a:p>
          <a:p>
            <a:pPr marL="234950" indent="-234950">
              <a:spcBef>
                <a:spcPct val="0"/>
              </a:spcBef>
              <a:buFontTx/>
              <a:buAutoNum type="arabicPeriod" startAt="2"/>
            </a:pPr>
            <a:endParaRPr lang="en-US" dirty="0" smtClean="0">
              <a:latin typeface="Arial" charset="0"/>
              <a:cs typeface="Arial" charset="0"/>
            </a:endParaRPr>
          </a:p>
          <a:p>
            <a:pPr marL="234950" indent="-234950">
              <a:spcBef>
                <a:spcPct val="0"/>
              </a:spcBef>
              <a:buFontTx/>
              <a:buAutoNum type="arabicPeriod" startAt="3"/>
            </a:pPr>
            <a:r>
              <a:rPr lang="el-GR" sz="1200" kern="1200" dirty="0" smtClean="0">
                <a:solidFill>
                  <a:schemeClr val="tx1"/>
                </a:solidFill>
                <a:effectLst/>
                <a:latin typeface="+mn-lt"/>
                <a:ea typeface="+mn-ea"/>
                <a:cs typeface="+mn-cs"/>
              </a:rPr>
              <a:t>Το λογισμικό διαχείρισης έργου παρέχει εργαλεία τα οποία βοηθούν στη διαχείριση όλων των πτυχών ενός έργου και στην παρακολούθηση της προόδου του.</a:t>
            </a:r>
          </a:p>
          <a:p>
            <a:pPr marL="234950" indent="-234950">
              <a:spcBef>
                <a:spcPct val="0"/>
              </a:spcBef>
              <a:buFontTx/>
              <a:buAutoNum type="arabicPeriod" startAt="3"/>
            </a:pPr>
            <a:endParaRPr lang="en-US" dirty="0" smtClean="0">
              <a:latin typeface="Arial" charset="0"/>
              <a:cs typeface="Arial" charset="0"/>
            </a:endParaRPr>
          </a:p>
          <a:p>
            <a:pPr marL="234950" indent="-234950">
              <a:spcBef>
                <a:spcPct val="0"/>
              </a:spcBef>
              <a:buFontTx/>
              <a:buAutoNum type="arabicPeriod" startAt="4"/>
            </a:pPr>
            <a:r>
              <a:rPr lang="el-GR" dirty="0" smtClean="0">
                <a:latin typeface="Arial" charset="0"/>
                <a:cs typeface="Arial" charset="0"/>
              </a:rPr>
              <a:t>Οι κύριοι λόγοι για τους οποίους τα έργα αποτυγχάνουν περιλαμβάνουν την κακοδιαχείριση του έργου, την έλλειψη υποστήριξης από την ανώτατη διοίκηση, την απουσία εμπλοκής των ενδιαφερομένων μερών, τις ασαφείς απαιτήσεις και τα τεχνολογικά προβλήματα. Τα αντίθετα από αυτά, όπως η ένθερμη υποστήριξη από την ανώτατη διοίκηση και η συμμετοχή των χρηστών, συνεισφέρουν στην επιτυχία ενός έργου. </a:t>
            </a:r>
            <a:r>
              <a:rPr lang="en-US" dirty="0" smtClean="0">
                <a:latin typeface="Arial" charset="0"/>
                <a:cs typeface="Arial" charset="0"/>
              </a:rPr>
              <a:t>.</a:t>
            </a:r>
          </a:p>
          <a:p>
            <a:pPr marL="234950" indent="-234950">
              <a:spcBef>
                <a:spcPct val="0"/>
              </a:spcBef>
              <a:buFontTx/>
              <a:buAutoNum type="arabicPeriod" startAt="4"/>
            </a:pPr>
            <a:endParaRPr lang="en-US" dirty="0" smtClean="0">
              <a:latin typeface="Arial" charset="0"/>
              <a:cs typeface="Arial" charset="0"/>
            </a:endParaRPr>
          </a:p>
          <a:p>
            <a:pPr marL="234950" indent="-234950">
              <a:spcBef>
                <a:spcPct val="0"/>
              </a:spcBef>
              <a:buFontTx/>
              <a:buAutoNum type="arabicPeriod" startAt="5"/>
            </a:pPr>
            <a:r>
              <a:rPr lang="el-GR" dirty="0" smtClean="0">
                <a:latin typeface="Arial" charset="0"/>
                <a:cs typeface="Arial" charset="0"/>
              </a:rPr>
              <a:t>Τα πληροφοριακά συστήματα είναι κεντρικός άξονας της επιτυχίας ενός οργανισμού. Για το λόγο αυτόν, είναι απαραίτητος ο στρατηγικός σχεδιασμός, ώστε να διασφαλιστεί ότι θα παραμένουν ευθυγραμμισμένα με το όραμα, την αποστολή και τους στόχους του οργανισμού. </a:t>
            </a:r>
          </a:p>
          <a:p>
            <a:pPr marL="234950" indent="-234950">
              <a:spcBef>
                <a:spcPct val="0"/>
              </a:spcBef>
              <a:buFontTx/>
              <a:buAutoNum type="arabicPeriod" startAt="5"/>
            </a:pPr>
            <a:endParaRPr lang="en-US" dirty="0" smtClean="0">
              <a:latin typeface="Arial" charset="0"/>
              <a:cs typeface="Arial" charset="0"/>
            </a:endParaRPr>
          </a:p>
          <a:p>
            <a:pPr marL="234950" indent="-234950">
              <a:spcBef>
                <a:spcPct val="0"/>
              </a:spcBef>
            </a:pPr>
            <a:r>
              <a:rPr lang="en-US" dirty="0" smtClean="0">
                <a:latin typeface="Arial" charset="0"/>
                <a:cs typeface="Arial" charset="0"/>
              </a:rPr>
              <a:t>6.	</a:t>
            </a:r>
            <a:r>
              <a:rPr lang="el-GR" dirty="0" smtClean="0">
                <a:latin typeface="Arial" charset="0"/>
                <a:cs typeface="Arial" charset="0"/>
              </a:rPr>
              <a:t>Ο ανθρώπινος παράγοντας ενέχει κεντρικό ρόλο στον στρατηγικό σχεδιασμό αναφορικά με τα πληροφοριακά συστήματα, διότι οι γνωστικές στρεβλώσεις επηρεάζουν συστηματικά τον τρόπο με τον οποίο τα άτομα επεξεργάζονται τις πληροφορίες και κάνουν προβλέψεις. </a:t>
            </a:r>
            <a:endParaRPr lang="en-US" dirty="0" smtClean="0">
              <a:latin typeface="Arial" charset="0"/>
              <a:cs typeface="Arial" charset="0"/>
            </a:endParaRP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0FC507-C80F-4B11-8524-2C8E12BADF3F}" type="slidenum">
              <a:rPr lang="en-US">
                <a:cs typeface="Arial" charset="0"/>
              </a:rPr>
              <a:pPr fontAlgn="base">
                <a:spcBef>
                  <a:spcPct val="0"/>
                </a:spcBef>
                <a:spcAft>
                  <a:spcPct val="0"/>
                </a:spcAft>
              </a:pPr>
              <a:t>22</a:t>
            </a:fld>
            <a:endParaRPr lang="en-US">
              <a:cs typeface="Arial" charset="0"/>
            </a:endParaRPr>
          </a:p>
        </p:txBody>
      </p:sp>
    </p:spTree>
    <p:extLst>
      <p:ext uri="{BB962C8B-B14F-4D97-AF65-F5344CB8AC3E}">
        <p14:creationId xmlns:p14="http://schemas.microsoft.com/office/powerpoint/2010/main" xmlns="" val="3194303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l-GR" dirty="0" smtClean="0">
                <a:latin typeface="Arial" charset="0"/>
                <a:cs typeface="Arial" charset="0"/>
              </a:rPr>
              <a:t>Όντας η ηγέτιδα εταιρεία ερευνών και παροχής συμβουλευτικών υπηρεσιών για όλα τα θέματα που άπτονται της τεχνολογίας πληροφοριών, η </a:t>
            </a:r>
            <a:r>
              <a:rPr lang="el-GR" dirty="0" err="1" smtClean="0">
                <a:latin typeface="Arial" charset="0"/>
                <a:cs typeface="Arial" charset="0"/>
              </a:rPr>
              <a:t>Gartner</a:t>
            </a:r>
            <a:r>
              <a:rPr lang="el-GR" dirty="0" smtClean="0">
                <a:latin typeface="Arial" charset="0"/>
                <a:cs typeface="Arial" charset="0"/>
              </a:rPr>
              <a:t> Inc. προσπαθεί να δει μακριά, σε ένα μέλλον πολλές φορές αβέβαιο. Οι 1.200 αναλυτές και σύμβουλοι της εταιρείας βασίζονται σε έρευνες σε βάθος, δημοσκοπήσεις, συνεντεύξεις και αμέτρητες αναλυτικές μελέτες, για να εξετάσουν κάθε πλευρά της τεχνολογίας πληροφοριών και επικοινωνιών. </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effectLst/>
                <a:latin typeface="+mn-lt"/>
                <a:ea typeface="+mn-ea"/>
                <a:cs typeface="+mn-cs"/>
              </a:rPr>
              <a:t>Οι αναλυτές της </a:t>
            </a:r>
            <a:r>
              <a:rPr lang="en-US" sz="1200" kern="1200" dirty="0" smtClean="0">
                <a:solidFill>
                  <a:schemeClr val="tx1"/>
                </a:solidFill>
                <a:effectLst/>
                <a:latin typeface="+mn-lt"/>
                <a:ea typeface="+mn-ea"/>
                <a:cs typeface="+mn-cs"/>
              </a:rPr>
              <a:t>Gartner</a:t>
            </a:r>
            <a:r>
              <a:rPr lang="el-GR" sz="1200" kern="1200" dirty="0" smtClean="0">
                <a:solidFill>
                  <a:schemeClr val="tx1"/>
                </a:solidFill>
                <a:effectLst/>
                <a:latin typeface="+mn-lt"/>
                <a:ea typeface="+mn-ea"/>
                <a:cs typeface="+mn-cs"/>
              </a:rPr>
              <a:t> βρίσκονται σε επαφή με 60.000 πελάτες από 10.000 οργανισμούς ανά τον κόσμο, με αποτέλεσμα να είναι σε θέση να συλλέγουν πληροφορίες από μικρές και μεγάλες επιχειρήσεις κάθε κλάδου, αλλά και από δημόσιους φορείς και μη κερδοσκοπικούς οργανισμούς. Το εύρος αυτό τους δίνει τη δυνατότητα να αποκτούν βαθιά γνώση για τα μοτίβα και τις τάσεις που άλλοι δεν έχουν στη διάθεσή τους.</a:t>
            </a:r>
          </a:p>
          <a:p>
            <a:pPr>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effectLst/>
                <a:latin typeface="+mn-lt"/>
                <a:ea typeface="+mn-ea"/>
                <a:cs typeface="+mn-cs"/>
              </a:rPr>
              <a:t>Ένα από τα χρησιμότερα εργαλεία προγραμματισμού της </a:t>
            </a:r>
            <a:r>
              <a:rPr lang="en-US" sz="1200" kern="1200" dirty="0" smtClean="0">
                <a:solidFill>
                  <a:schemeClr val="tx1"/>
                </a:solidFill>
                <a:effectLst/>
                <a:latin typeface="+mn-lt"/>
                <a:ea typeface="+mn-ea"/>
                <a:cs typeface="+mn-cs"/>
              </a:rPr>
              <a:t>Gartner</a:t>
            </a:r>
            <a:r>
              <a:rPr lang="el-GR" sz="1200" kern="1200" dirty="0" smtClean="0">
                <a:solidFill>
                  <a:schemeClr val="tx1"/>
                </a:solidFill>
                <a:effectLst/>
                <a:latin typeface="+mn-lt"/>
                <a:ea typeface="+mn-ea"/>
                <a:cs typeface="+mn-cs"/>
              </a:rPr>
              <a:t> είναι ο θρυλικός «κύκλος δημοτικότητας» (</a:t>
            </a:r>
            <a:r>
              <a:rPr lang="en-US" sz="1200" kern="1200" dirty="0" smtClean="0">
                <a:solidFill>
                  <a:schemeClr val="tx1"/>
                </a:solidFill>
                <a:effectLst/>
                <a:latin typeface="+mn-lt"/>
                <a:ea typeface="+mn-ea"/>
                <a:cs typeface="+mn-cs"/>
              </a:rPr>
              <a:t>hype cycle</a:t>
            </a:r>
            <a:r>
              <a:rPr lang="el-GR" sz="1200" kern="1200" dirty="0" smtClean="0">
                <a:solidFill>
                  <a:schemeClr val="tx1"/>
                </a:solidFill>
                <a:effectLst/>
                <a:latin typeface="+mn-lt"/>
                <a:ea typeface="+mn-ea"/>
                <a:cs typeface="+mn-cs"/>
              </a:rPr>
              <a:t>), ο οποίος καταγράφει την εξέλιξη των τεχνολογιών και άλλων επιχειρηματικών τάσεων που σχετίζονται με την τεχνολογία πληροφοριών. Ένας κύκλος ξεκινά με μια τεχνολογική πρόκληση (</a:t>
            </a:r>
            <a:r>
              <a:rPr lang="en-US" sz="1200" kern="1200" dirty="0" smtClean="0">
                <a:solidFill>
                  <a:schemeClr val="tx1"/>
                </a:solidFill>
                <a:effectLst/>
                <a:latin typeface="+mn-lt"/>
                <a:ea typeface="+mn-ea"/>
                <a:cs typeface="+mn-cs"/>
              </a:rPr>
              <a:t>technology trigger</a:t>
            </a:r>
            <a:r>
              <a:rPr lang="el-GR" sz="1200" kern="1200" dirty="0" smtClean="0">
                <a:solidFill>
                  <a:schemeClr val="tx1"/>
                </a:solidFill>
                <a:effectLst/>
                <a:latin typeface="+mn-lt"/>
                <a:ea typeface="+mn-ea"/>
                <a:cs typeface="+mn-cs"/>
              </a:rPr>
              <a:t>), συνήθως μια διασπαστική τεχνολογία ή μια εταιρεία </a:t>
            </a:r>
            <a:r>
              <a:rPr lang="en-US" sz="1200" kern="1200" dirty="0" smtClean="0">
                <a:solidFill>
                  <a:schemeClr val="tx1"/>
                </a:solidFill>
                <a:effectLst/>
                <a:latin typeface="+mn-lt"/>
                <a:ea typeface="+mn-ea"/>
                <a:cs typeface="+mn-cs"/>
              </a:rPr>
              <a:t>start</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up</a:t>
            </a:r>
            <a:r>
              <a:rPr lang="el-GR" sz="1200" kern="1200" dirty="0" smtClean="0">
                <a:solidFill>
                  <a:schemeClr val="tx1"/>
                </a:solidFill>
                <a:effectLst/>
                <a:latin typeface="+mn-lt"/>
                <a:ea typeface="+mn-ea"/>
                <a:cs typeface="+mn-cs"/>
              </a:rPr>
              <a:t>, η οποία τραβά την προσοχή. Η δημοτικότητα μιας καινοτομίας αυξάνεται ταχύτατα, εξαιτίας της «Κορύφωσης των Διογκωμένων Προσδοκιών» (</a:t>
            </a:r>
            <a:r>
              <a:rPr lang="en-US" sz="1200" kern="1200" dirty="0" smtClean="0">
                <a:solidFill>
                  <a:schemeClr val="tx1"/>
                </a:solidFill>
                <a:effectLst/>
                <a:latin typeface="+mn-lt"/>
                <a:ea typeface="+mn-ea"/>
                <a:cs typeface="+mn-cs"/>
              </a:rPr>
              <a:t>Peak of Inflated Expectations</a:t>
            </a:r>
            <a:r>
              <a:rPr lang="el-GR" sz="1200" kern="1200" dirty="0" smtClean="0">
                <a:solidFill>
                  <a:schemeClr val="tx1"/>
                </a:solidFill>
                <a:effectLst/>
                <a:latin typeface="+mn-lt"/>
                <a:ea typeface="+mn-ea"/>
                <a:cs typeface="+mn-cs"/>
              </a:rPr>
              <a:t>). Κατόπιν όμως αρχίζει να πέφτει στο «Χαμηλότερο Επίπεδο Απογοήτευσης» (</a:t>
            </a:r>
            <a:r>
              <a:rPr lang="en-US" sz="1200" kern="1200" dirty="0" smtClean="0">
                <a:solidFill>
                  <a:schemeClr val="tx1"/>
                </a:solidFill>
                <a:effectLst/>
                <a:latin typeface="+mn-lt"/>
                <a:ea typeface="+mn-ea"/>
                <a:cs typeface="+mn-cs"/>
              </a:rPr>
              <a:t>Trough of Disillusionment</a:t>
            </a:r>
            <a:r>
              <a:rPr lang="el-GR" sz="1200" kern="1200" dirty="0" smtClean="0">
                <a:solidFill>
                  <a:schemeClr val="tx1"/>
                </a:solidFill>
                <a:effectLst/>
                <a:latin typeface="+mn-lt"/>
                <a:ea typeface="+mn-ea"/>
                <a:cs typeface="+mn-cs"/>
              </a:rPr>
              <a:t>), καθώς οι οργανισμοί μαθαίνουν για τις παγίδες και τις πραγματικές προκλήσεις που συνεπάγεται η καινοτομία αυτή. Σε περίπτωση που καταφέρει να επιζήσει, η καινοτομία αρχίζει να περνά στην άλλη πλευρά και τελικά καταλήγει στη φάση «Πλατό Παραγωγικότητας» (</a:t>
            </a:r>
            <a:r>
              <a:rPr lang="en-US" sz="1200" kern="1200" dirty="0" smtClean="0">
                <a:solidFill>
                  <a:schemeClr val="tx1"/>
                </a:solidFill>
                <a:effectLst/>
                <a:latin typeface="+mn-lt"/>
                <a:ea typeface="+mn-ea"/>
                <a:cs typeface="+mn-cs"/>
              </a:rPr>
              <a:t>Plateau of Productivity</a:t>
            </a:r>
            <a:r>
              <a:rPr lang="el-GR" sz="1200" kern="1200" dirty="0" smtClean="0">
                <a:solidFill>
                  <a:schemeClr val="tx1"/>
                </a:solidFill>
                <a:effectLst/>
                <a:latin typeface="+mn-lt"/>
                <a:ea typeface="+mn-ea"/>
                <a:cs typeface="+mn-cs"/>
              </a:rPr>
              <a:t>), όπου πλέον γίνεται τυποποιημένη τεχνολογία ή επιχειρησιακή πρακτική, η οποία συνεισφέρει σταθερά. Οι ερευνητές που ασχολούνται με τον κύκλο δημοτικότητας υπολογίζουν επίσης και τη χρονική περίοδο κάθε πρόβλεψης. </a:t>
            </a:r>
            <a:r>
              <a:rPr lang="el-GR" dirty="0" smtClean="0">
                <a:latin typeface="Arial" charset="0"/>
                <a:cs typeface="Arial" charset="0"/>
              </a:rPr>
              <a:t>Ο στρατηγικός σχεδιασμός βρίθει παγίδων, αλλά εταιρείες όπως η </a:t>
            </a:r>
            <a:r>
              <a:rPr lang="el-GR" dirty="0" err="1" smtClean="0">
                <a:latin typeface="Arial" charset="0"/>
                <a:cs typeface="Arial" charset="0"/>
              </a:rPr>
              <a:t>Gartner</a:t>
            </a:r>
            <a:r>
              <a:rPr lang="el-GR" dirty="0" smtClean="0">
                <a:latin typeface="Arial" charset="0"/>
                <a:cs typeface="Arial" charset="0"/>
              </a:rPr>
              <a:t> είναι σε θέση να προσφέρουν ένα παράθυρο στο μέλλον, βοηθώντας τους οργανισμούς να κινηθούν προς τη σωστή κατεύθυνση. </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686979-8C6A-40D1-B294-A85BC99916C4}"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p14="http://schemas.microsoft.com/office/powerpoint/2010/main" xmlns="" val="217745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l-GR" dirty="0" smtClean="0">
                <a:latin typeface="Arial" charset="0"/>
                <a:cs typeface="Arial" charset="0"/>
              </a:rPr>
              <a:t>Δύο αεροπορικές εταιρείες χαμηλού κόστους (</a:t>
            </a:r>
            <a:r>
              <a:rPr lang="el-GR" dirty="0" err="1" smtClean="0">
                <a:latin typeface="Arial" charset="0"/>
                <a:cs typeface="Arial" charset="0"/>
              </a:rPr>
              <a:t>discount</a:t>
            </a:r>
            <a:r>
              <a:rPr lang="el-GR" dirty="0" smtClean="0">
                <a:latin typeface="Arial" charset="0"/>
                <a:cs typeface="Arial" charset="0"/>
              </a:rPr>
              <a:t> </a:t>
            </a:r>
            <a:r>
              <a:rPr lang="el-GR" dirty="0" err="1" smtClean="0">
                <a:latin typeface="Arial" charset="0"/>
                <a:cs typeface="Arial" charset="0"/>
              </a:rPr>
              <a:t>airlines</a:t>
            </a:r>
            <a:r>
              <a:rPr lang="el-GR" dirty="0" smtClean="0">
                <a:latin typeface="Arial" charset="0"/>
                <a:cs typeface="Arial" charset="0"/>
              </a:rPr>
              <a:t>), η </a:t>
            </a:r>
            <a:r>
              <a:rPr lang="el-GR" dirty="0" err="1" smtClean="0">
                <a:latin typeface="Arial" charset="0"/>
                <a:cs typeface="Arial" charset="0"/>
              </a:rPr>
              <a:t>JetBlue</a:t>
            </a:r>
            <a:r>
              <a:rPr lang="el-GR" dirty="0" smtClean="0">
                <a:latin typeface="Arial" charset="0"/>
                <a:cs typeface="Arial" charset="0"/>
              </a:rPr>
              <a:t> και η </a:t>
            </a:r>
            <a:r>
              <a:rPr lang="el-GR" dirty="0" err="1" smtClean="0">
                <a:latin typeface="Arial" charset="0"/>
                <a:cs typeface="Arial" charset="0"/>
              </a:rPr>
              <a:t>WestJet</a:t>
            </a:r>
            <a:r>
              <a:rPr lang="el-GR" dirty="0" smtClean="0">
                <a:latin typeface="Arial" charset="0"/>
                <a:cs typeface="Arial" charset="0"/>
              </a:rPr>
              <a:t>, επέλεξαν να αντικαταστήσουν τα παλαιά συστήματά τους με λογισμικό από τη </a:t>
            </a:r>
            <a:r>
              <a:rPr lang="el-GR" dirty="0" err="1" smtClean="0">
                <a:latin typeface="Arial" charset="0"/>
                <a:cs typeface="Arial" charset="0"/>
              </a:rPr>
              <a:t>Sabre</a:t>
            </a:r>
            <a:r>
              <a:rPr lang="el-GR" dirty="0" smtClean="0">
                <a:latin typeface="Arial" charset="0"/>
                <a:cs typeface="Arial" charset="0"/>
              </a:rPr>
              <a:t>, την εταιρεία που κατέχει την </a:t>
            </a:r>
            <a:r>
              <a:rPr lang="el-GR" dirty="0" err="1" smtClean="0">
                <a:latin typeface="Arial" charset="0"/>
                <a:cs typeface="Arial" charset="0"/>
              </a:rPr>
              <a:t>Travelocity</a:t>
            </a:r>
            <a:r>
              <a:rPr lang="el-GR" dirty="0" smtClean="0">
                <a:latin typeface="Arial" charset="0"/>
                <a:cs typeface="Arial" charset="0"/>
              </a:rPr>
              <a:t> και διεκπεραιώνει τις κρατήσεις για περισσότερες από 300 άλλες αεροπορικές εταιρείες. Παρ’ όλα αυτά, η ομοιότητα των έργων υλοποίησης λογισμικού των δύο εταιρειών τελειώνει εδώ, ενώ οι διαφορές ανάμεσά τους παρέχουν ορισμένα σημαντικά διδάγματα. </a:t>
            </a:r>
          </a:p>
          <a:p>
            <a:pPr>
              <a:spcBef>
                <a:spcPct val="0"/>
              </a:spcBef>
            </a:pPr>
            <a:r>
              <a:rPr lang="en-US" dirty="0" smtClean="0">
                <a:latin typeface="Arial" charset="0"/>
                <a:cs typeface="Arial" charset="0"/>
              </a:rPr>
              <a:t> </a:t>
            </a:r>
          </a:p>
          <a:p>
            <a:pPr>
              <a:spcBef>
                <a:spcPct val="0"/>
              </a:spcBef>
            </a:pPr>
            <a:r>
              <a:rPr lang="el-GR" dirty="0" smtClean="0">
                <a:latin typeface="Arial" charset="0"/>
                <a:cs typeface="Arial" charset="0"/>
              </a:rPr>
              <a:t>Η </a:t>
            </a:r>
            <a:r>
              <a:rPr lang="el-GR" dirty="0" err="1" smtClean="0">
                <a:latin typeface="Arial" charset="0"/>
                <a:cs typeface="Arial" charset="0"/>
              </a:rPr>
              <a:t>WestJet</a:t>
            </a:r>
            <a:r>
              <a:rPr lang="el-GR" dirty="0" smtClean="0">
                <a:latin typeface="Arial" charset="0"/>
                <a:cs typeface="Arial" charset="0"/>
              </a:rPr>
              <a:t>, η δεύτερη μεγαλύτερη αεροπορική εταιρεία του Καναδά, βρέθηκε στη δυσάρεστη θέση να ξεκινήσει πρώτη το έργο. Τα στελέχη της εταιρείας πολύ σωστά αποφάσισαν να κάνουν τη μετάβαση από το παλαιό στο καινούργιο σύστημα κατά τη διάρκεια του χειμώνα, οπότε και ο αριθμός των επιβατών είναι μικρότερος. Δεν προσπάθησαν όμως να μειώσουν περαιτέρω τον αριθμό επιβατών μειώνοντας τον αριθμό των προς πώληση εισιτηρίων. Αποφάσισαν επίσης να μην προειδοποιήσουν τους επιβάτες για την επικείμενη αλλαγή και την ημερομηνία έναρξης της πλήρους λειτουργίας του συστήματος. Για να γίνει η μετάβαση, η </a:t>
            </a:r>
            <a:r>
              <a:rPr lang="el-GR" dirty="0" err="1" smtClean="0">
                <a:latin typeface="Arial" charset="0"/>
                <a:cs typeface="Arial" charset="0"/>
              </a:rPr>
              <a:t>WestJet</a:t>
            </a:r>
            <a:r>
              <a:rPr lang="el-GR" dirty="0" smtClean="0">
                <a:latin typeface="Arial" charset="0"/>
                <a:cs typeface="Arial" charset="0"/>
              </a:rPr>
              <a:t> θα έπρεπε να μεταφέρει τους λογαριασμούς 840.000 πελατών στο καινούργιο σύστημα, για τους πελάτες εκείνους που είχαν ήδη αγοράσει εισιτήρια, </a:t>
            </a:r>
            <a:r>
              <a:rPr lang="el-GR" dirty="0" err="1" smtClean="0">
                <a:latin typeface="Arial" charset="0"/>
                <a:cs typeface="Arial" charset="0"/>
              </a:rPr>
              <a:t>μετεγκαθιστώντας</a:t>
            </a:r>
            <a:r>
              <a:rPr lang="el-GR" dirty="0" smtClean="0">
                <a:latin typeface="Arial" charset="0"/>
                <a:cs typeface="Arial" charset="0"/>
              </a:rPr>
              <a:t> τα δεδομένα από τους διακομιστές της </a:t>
            </a:r>
            <a:r>
              <a:rPr lang="el-GR" dirty="0" err="1" smtClean="0">
                <a:latin typeface="Arial" charset="0"/>
                <a:cs typeface="Arial" charset="0"/>
              </a:rPr>
              <a:t>WestJet</a:t>
            </a:r>
            <a:r>
              <a:rPr lang="el-GR" dirty="0" smtClean="0">
                <a:latin typeface="Arial" charset="0"/>
                <a:cs typeface="Arial" charset="0"/>
              </a:rPr>
              <a:t>, που βρίσκονταν στο </a:t>
            </a:r>
            <a:r>
              <a:rPr lang="el-GR" dirty="0" err="1" smtClean="0">
                <a:latin typeface="Arial" charset="0"/>
                <a:cs typeface="Arial" charset="0"/>
              </a:rPr>
              <a:t>Κάλγκαρι</a:t>
            </a:r>
            <a:r>
              <a:rPr lang="el-GR" dirty="0" smtClean="0">
                <a:latin typeface="Arial" charset="0"/>
                <a:cs typeface="Arial" charset="0"/>
              </a:rPr>
              <a:t>, στους διακομιστές της </a:t>
            </a:r>
            <a:r>
              <a:rPr lang="el-GR" dirty="0" err="1" smtClean="0">
                <a:latin typeface="Arial" charset="0"/>
                <a:cs typeface="Arial" charset="0"/>
              </a:rPr>
              <a:t>Sabre</a:t>
            </a:r>
            <a:r>
              <a:rPr lang="el-GR" dirty="0" smtClean="0">
                <a:latin typeface="Arial" charset="0"/>
                <a:cs typeface="Arial" charset="0"/>
              </a:rPr>
              <a:t> στην πόλη </a:t>
            </a:r>
            <a:r>
              <a:rPr lang="el-GR" dirty="0" err="1" smtClean="0">
                <a:latin typeface="Arial" charset="0"/>
                <a:cs typeface="Arial" charset="0"/>
              </a:rPr>
              <a:t>Τάλσα</a:t>
            </a:r>
            <a:r>
              <a:rPr lang="el-GR" dirty="0" smtClean="0">
                <a:latin typeface="Arial" charset="0"/>
                <a:cs typeface="Arial" charset="0"/>
              </a:rPr>
              <a:t>. Η μετεγκατάσταση είχε πολλά προβλήματα και η ιστοσελίδα της </a:t>
            </a:r>
            <a:r>
              <a:rPr lang="el-GR" dirty="0" err="1" smtClean="0">
                <a:latin typeface="Arial" charset="0"/>
                <a:cs typeface="Arial" charset="0"/>
              </a:rPr>
              <a:t>WestJet</a:t>
            </a:r>
            <a:r>
              <a:rPr lang="el-GR" dirty="0" smtClean="0">
                <a:latin typeface="Arial" charset="0"/>
                <a:cs typeface="Arial" charset="0"/>
              </a:rPr>
              <a:t> έπεσε. Οι πελάτες χρειάστηκε να περιμένουν πολύ, ενώ εξοργισμένοι </a:t>
            </a:r>
            <a:r>
              <a:rPr lang="el-GR" dirty="0" err="1" smtClean="0">
                <a:latin typeface="Arial" charset="0"/>
                <a:cs typeface="Arial" charset="0"/>
              </a:rPr>
              <a:t>bloggers</a:t>
            </a:r>
            <a:r>
              <a:rPr lang="el-GR" dirty="0" smtClean="0">
                <a:latin typeface="Arial" charset="0"/>
                <a:cs typeface="Arial" charset="0"/>
              </a:rPr>
              <a:t> αναρτούσαν τα παράπονά τους. </a:t>
            </a:r>
          </a:p>
          <a:p>
            <a:pPr>
              <a:spcBef>
                <a:spcPct val="0"/>
              </a:spcBef>
            </a:pPr>
            <a:endParaRPr lang="el-GR" dirty="0" smtClean="0">
              <a:latin typeface="Arial" charset="0"/>
              <a:cs typeface="Arial" charset="0"/>
            </a:endParaRPr>
          </a:p>
          <a:p>
            <a:pPr>
              <a:spcBef>
                <a:spcPct val="0"/>
              </a:spcBef>
            </a:pPr>
            <a:r>
              <a:rPr lang="el-GR" sz="1200" kern="1200" dirty="0" smtClean="0">
                <a:solidFill>
                  <a:schemeClr val="tx1"/>
                </a:solidFill>
                <a:effectLst/>
                <a:latin typeface="+mn-lt"/>
                <a:ea typeface="+mn-ea"/>
                <a:cs typeface="+mn-cs"/>
              </a:rPr>
              <a:t>Στη </a:t>
            </a:r>
            <a:r>
              <a:rPr lang="en-US" sz="1200" kern="1200" dirty="0" smtClean="0">
                <a:solidFill>
                  <a:schemeClr val="tx1"/>
                </a:solidFill>
                <a:effectLst/>
                <a:latin typeface="+mn-lt"/>
                <a:ea typeface="+mn-ea"/>
                <a:cs typeface="+mn-cs"/>
              </a:rPr>
              <a:t>WestJet</a:t>
            </a:r>
            <a:r>
              <a:rPr lang="el-GR" sz="1200" kern="1200" dirty="0" smtClean="0">
                <a:solidFill>
                  <a:schemeClr val="tx1"/>
                </a:solidFill>
                <a:effectLst/>
                <a:latin typeface="+mn-lt"/>
                <a:ea typeface="+mn-ea"/>
                <a:cs typeface="+mn-cs"/>
              </a:rPr>
              <a:t> έμαθαν ότι θα μπορούσαν να αποφύγουν τη διακοπή της λειτουργίας της ιστοσελίδας τους, ανεβάζοντας μια εφεδρική ιστοσελίδα. Έμαθαν επίσης ότι θα πρέπει να εστιάσουν στις επικοινωνίες, καθώς και να ενημερώσουν εβδομάδες πριν τους πελάτες τους και άλλα ενδιαφερόμενα μέρη. Το ιστολόγιο της </a:t>
            </a:r>
            <a:r>
              <a:rPr lang="en-US" sz="1200" kern="1200" dirty="0" smtClean="0">
                <a:solidFill>
                  <a:schemeClr val="tx1"/>
                </a:solidFill>
                <a:effectLst/>
                <a:latin typeface="+mn-lt"/>
                <a:ea typeface="+mn-ea"/>
                <a:cs typeface="+mn-cs"/>
              </a:rPr>
              <a:t>JetBlue</a:t>
            </a:r>
            <a:r>
              <a:rPr lang="el-GR" sz="1200" kern="1200" dirty="0" smtClean="0">
                <a:solidFill>
                  <a:schemeClr val="tx1"/>
                </a:solidFill>
                <a:effectLst/>
                <a:latin typeface="+mn-lt"/>
                <a:ea typeface="+mn-ea"/>
                <a:cs typeface="+mn-cs"/>
              </a:rPr>
              <a:t> αποτέλεσε την πλατφόρμα από όπου εξηγούσαν πώς προετοιμαζόταν η εταιρεία για την υλοποίηση του λογισμικού. Η </a:t>
            </a:r>
            <a:r>
              <a:rPr lang="en-US" sz="1200" kern="1200" dirty="0" smtClean="0">
                <a:solidFill>
                  <a:schemeClr val="tx1"/>
                </a:solidFill>
                <a:effectLst/>
                <a:latin typeface="+mn-lt"/>
                <a:ea typeface="+mn-ea"/>
                <a:cs typeface="+mn-cs"/>
              </a:rPr>
              <a:t>JetBlue</a:t>
            </a:r>
            <a:r>
              <a:rPr lang="el-GR" sz="1200" kern="1200" dirty="0" smtClean="0">
                <a:solidFill>
                  <a:schemeClr val="tx1"/>
                </a:solidFill>
                <a:effectLst/>
                <a:latin typeface="+mn-lt"/>
                <a:ea typeface="+mn-ea"/>
                <a:cs typeface="+mn-cs"/>
              </a:rPr>
              <a:t> ήθελε να κρατήσει τον αριθμό επιβατών σε χαμηλά επίπεδα, τη στιγμή που θα γινόταν η μετάβαση από το παλαιό στο καινούργιο σύστημα, παρέχοντας στους εργαζομένους το χρόνο που χρειάζονταν για να επιλύουν προβλήματα. Για το λόγο αυτόν, ακύρωσαν 56 πτήσεις και μείωσαν τον αριθμό των διαθέσιμων εισιτηρίων για τις υπόλοιπες. Προκειμένου να διασφαλίσει ότι οι πελάτες δεν θα είχαν μεγάλο χρόνο αναμονής στις τηλεφωνικές τους γραμμές, η εταιρεία προσέλαβε 500 εργαζομένους για τη στελέχωση των κρατήσεων, με σύμβαση διάρκειας 2 μηνών. Παρότι παρουσιάστηκαν προβλήματα και δεν λειτούργησαν αμέσως και σωστά όλα τα περίπτερα πληροφοριών (</a:t>
            </a:r>
            <a:r>
              <a:rPr lang="el-GR" sz="1200" kern="1200" dirty="0" err="1" smtClean="0">
                <a:solidFill>
                  <a:schemeClr val="tx1"/>
                </a:solidFill>
                <a:effectLst/>
                <a:latin typeface="+mn-lt"/>
                <a:ea typeface="+mn-ea"/>
                <a:cs typeface="+mn-cs"/>
              </a:rPr>
              <a:t>kiosks</a:t>
            </a:r>
            <a:r>
              <a:rPr lang="el-GR" sz="1200" kern="1200" dirty="0" smtClean="0">
                <a:solidFill>
                  <a:schemeClr val="tx1"/>
                </a:solidFill>
                <a:effectLst/>
                <a:latin typeface="+mn-lt"/>
                <a:ea typeface="+mn-ea"/>
                <a:cs typeface="+mn-cs"/>
              </a:rPr>
              <a:t>), οι παρατηρητές έδωσαν πολύ υψηλούς βαθμούς στην </a:t>
            </a:r>
            <a:r>
              <a:rPr lang="el-GR" sz="1200" kern="1200" dirty="0" err="1" smtClean="0">
                <a:solidFill>
                  <a:schemeClr val="tx1"/>
                </a:solidFill>
                <a:effectLst/>
                <a:latin typeface="+mn-lt"/>
                <a:ea typeface="+mn-ea"/>
                <a:cs typeface="+mn-cs"/>
              </a:rPr>
              <a:t>JetBlue</a:t>
            </a:r>
            <a:r>
              <a:rPr lang="el-GR" sz="1200" kern="1200" dirty="0" smtClean="0">
                <a:solidFill>
                  <a:schemeClr val="tx1"/>
                </a:solidFill>
                <a:effectLst/>
                <a:latin typeface="+mn-lt"/>
                <a:ea typeface="+mn-ea"/>
                <a:cs typeface="+mn-cs"/>
              </a:rPr>
              <a:t>. </a:t>
            </a:r>
            <a:endParaRPr lang="en-US" dirty="0" smtClean="0">
              <a:latin typeface="Arial" charset="0"/>
              <a:cs typeface="Arial" charset="0"/>
            </a:endParaRP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73D641-61DE-448C-B621-98A014265DE3}" type="slidenum">
              <a:rPr lang="en-US">
                <a:cs typeface="Arial" charset="0"/>
              </a:rPr>
              <a:pPr fontAlgn="base">
                <a:spcBef>
                  <a:spcPct val="0"/>
                </a:spcBef>
                <a:spcAft>
                  <a:spcPct val="0"/>
                </a:spcAft>
              </a:pPr>
              <a:t>24</a:t>
            </a:fld>
            <a:endParaRPr lang="en-US">
              <a:cs typeface="Arial" charset="0"/>
            </a:endParaRPr>
          </a:p>
        </p:txBody>
      </p:sp>
    </p:spTree>
    <p:extLst>
      <p:ext uri="{BB962C8B-B14F-4D97-AF65-F5344CB8AC3E}">
        <p14:creationId xmlns:p14="http://schemas.microsoft.com/office/powerpoint/2010/main" xmlns="" val="284477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l-GR" dirty="0" smtClean="0">
                <a:latin typeface="Arial" pitchFamily="34" charset="0"/>
                <a:cs typeface="Arial" pitchFamily="34" charset="0"/>
              </a:rPr>
              <a:t>Στο κεφάλαιο αυτό καλύπτονται οι εξής θεματικές ενότητες:</a:t>
            </a:r>
          </a:p>
          <a:p>
            <a:pPr fontAlgn="auto">
              <a:spcBef>
                <a:spcPts val="0"/>
              </a:spcBef>
              <a:spcAft>
                <a:spcPts val="0"/>
              </a:spcAft>
              <a:defRPr/>
            </a:pPr>
            <a:endParaRPr lang="el-GR" dirty="0" smtClean="0">
              <a:latin typeface="Arial" pitchFamily="34" charset="0"/>
              <a:cs typeface="Arial" pitchFamily="34" charset="0"/>
            </a:endParaRPr>
          </a:p>
          <a:p>
            <a:pPr marL="228600" indent="-228600" fontAlgn="auto">
              <a:spcBef>
                <a:spcPts val="0"/>
              </a:spcBef>
              <a:spcAft>
                <a:spcPts val="0"/>
              </a:spcAft>
              <a:buAutoNum type="arabicPeriod"/>
              <a:defRPr/>
            </a:pPr>
            <a:r>
              <a:rPr lang="el-GR" dirty="0" smtClean="0">
                <a:latin typeface="Arial" pitchFamily="34" charset="0"/>
                <a:cs typeface="Arial" pitchFamily="34" charset="0"/>
              </a:rPr>
              <a:t>Ορισμός του έργου και επεξήγηση του πώς ο χρόνος, το κόστος και ο σκοπός το επηρεάζουν.</a:t>
            </a:r>
          </a:p>
          <a:p>
            <a:pPr marL="228600" indent="-228600" fontAlgn="auto">
              <a:spcBef>
                <a:spcPts val="0"/>
              </a:spcBef>
              <a:spcAft>
                <a:spcPts val="0"/>
              </a:spcAft>
              <a:buAutoNum type="arabicPeriod"/>
              <a:defRPr/>
            </a:pPr>
            <a:endParaRPr lang="el-GR"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2. Περιγραφή των πέντε διαδικασιών της διαχείρισης έργου.</a:t>
            </a:r>
          </a:p>
          <a:p>
            <a:pPr fontAlgn="auto">
              <a:spcBef>
                <a:spcPts val="0"/>
              </a:spcBef>
              <a:spcAft>
                <a:spcPts val="0"/>
              </a:spcAft>
              <a:defRPr/>
            </a:pPr>
            <a:endParaRPr lang="el-GR"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3. Επεξήγηση του τρόπου με τον οποίο το λογισμικό διαχείρισης έργου βοηθά τους μάνατζερ να προγραμματίζουν, να παρακολουθούν και να διαχειρίζονται τα έργα.</a:t>
            </a:r>
          </a:p>
          <a:p>
            <a:pPr fontAlgn="auto">
              <a:spcBef>
                <a:spcPts val="0"/>
              </a:spcBef>
              <a:spcAft>
                <a:spcPts val="0"/>
              </a:spcAft>
              <a:defRPr/>
            </a:pPr>
            <a:endParaRPr lang="el-GR"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4. Προσδιορισμός των βασικών παραγόντων που συνεισφέρουν στην επιτυχία ή προκαλούν την αποτυχία των έργων.</a:t>
            </a:r>
          </a:p>
          <a:p>
            <a:pPr fontAlgn="auto">
              <a:spcBef>
                <a:spcPts val="0"/>
              </a:spcBef>
              <a:spcAft>
                <a:spcPts val="0"/>
              </a:spcAft>
              <a:defRPr/>
            </a:pPr>
            <a:endParaRPr lang="el-GR"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5. Επεξήγηση της σημασίας του στρατηγικού σχεδιασμού για τα πληροφοριακά συστήματα με την παράθεση παραδειγμάτων.</a:t>
            </a:r>
          </a:p>
          <a:p>
            <a:pPr fontAlgn="auto">
              <a:spcBef>
                <a:spcPts val="0"/>
              </a:spcBef>
              <a:spcAft>
                <a:spcPts val="0"/>
              </a:spcAft>
              <a:defRPr/>
            </a:pPr>
            <a:endParaRPr lang="el-GR"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6. Επεξήγηση του πώς ο ανθρώπινος παράγοντας επηρεάζει τον στρατηγικό σχεδιασμό.</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0741AE-4A43-44BF-9B01-471022F91067}"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xmlns="" val="289273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μεγαλύτερη ιδιωτική κλινική στην </a:t>
            </a:r>
            <a:r>
              <a:rPr lang="el-GR" sz="1200" kern="1200" dirty="0" err="1" smtClean="0">
                <a:solidFill>
                  <a:schemeClr val="tx1"/>
                </a:solidFill>
                <a:latin typeface="+mn-lt"/>
                <a:ea typeface="+mn-ea"/>
                <a:cs typeface="+mn-cs"/>
              </a:rPr>
              <a:t>Τζόρτζια</a:t>
            </a:r>
            <a:r>
              <a:rPr lang="el-GR" sz="1200" kern="1200" dirty="0" smtClean="0">
                <a:solidFill>
                  <a:schemeClr val="tx1"/>
                </a:solidFill>
                <a:latin typeface="+mn-lt"/>
                <a:ea typeface="+mn-ea"/>
                <a:cs typeface="+mn-cs"/>
              </a:rPr>
              <a:t> των ΗΠΑ ξεκίνησε</a:t>
            </a:r>
            <a:r>
              <a:rPr lang="el-GR" sz="1200" kern="1200" baseline="0" dirty="0" smtClean="0">
                <a:solidFill>
                  <a:schemeClr val="tx1"/>
                </a:solidFill>
                <a:latin typeface="+mn-lt"/>
                <a:ea typeface="+mn-ea"/>
                <a:cs typeface="+mn-cs"/>
              </a:rPr>
              <a:t> ένα</a:t>
            </a:r>
            <a:r>
              <a:rPr lang="el-GR" sz="1200" kern="1200" dirty="0" smtClean="0">
                <a:solidFill>
                  <a:schemeClr val="tx1"/>
                </a:solidFill>
                <a:latin typeface="+mn-lt"/>
                <a:ea typeface="+mn-ea"/>
                <a:cs typeface="+mn-cs"/>
              </a:rPr>
              <a:t> έργο υλοποίησης ηλεκτρονικών ιατρικών φακέλων (</a:t>
            </a:r>
            <a:r>
              <a:rPr lang="en-US" sz="1200" kern="1200" dirty="0" smtClean="0">
                <a:solidFill>
                  <a:schemeClr val="tx1"/>
                </a:solidFill>
                <a:latin typeface="+mn-lt"/>
                <a:ea typeface="+mn-ea"/>
                <a:cs typeface="+mn-cs"/>
              </a:rPr>
              <a:t>electronic medical records</a:t>
            </a:r>
            <a:r>
              <a:rPr lang="el-GR" sz="1200" kern="120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Ο διευθύνων σύμβουλος υποστήριζε 100% το έργο, θεωρώντας το σημαντική στρατηγική πρωτοβουλία, η οποία θα ήταν σε θέση να βελτιώσει την παροχή φροντίδας στους ασθενείς και θα εξοικονομούσε σημαντικά ποσά στην κλινική. Αλλά η όλη προσπάθεια, ύψους 3 εκατομμυρίων δολαρίων, συνεχιζόταν για μεγάλο διάστημα, παρουσιάζοντας διαρκώς καθυστερήσεις. Παρότι οι ιατροί στην πρωτοβάθμια φροντίδα αγκάλιασαν τον καινούργιο τρόπο ροής των εργασιών, όπου απαιτούνταν από αυτούς να καταχωρούν ηλεκτρονικά τις βασικές πληροφορίες των ασθενών, αντί της έντυπης καταγραφής τους, κάποιοι άλλοι αρνούνταν να προχωρήσουν. Ενδοκρινολόγοι, καρδιολόγοι και οι περισσότεροι από τους ιατρούς άλλων βασικών ειδικοτήτων θεωρούσαν ότι το σύστημα τους επιβάρυνε και ότι ήταν ακατάλληλο για τη δουλειά τους. Η πλήρης αποδοχή τους, όμως, ήταν απαραίτητη προκειμένου το έργο να στεφθεί με επιτυχία. Ο διευθυντής πληροφοριακών συστημάτων παραπονέθηκε ότι η διαχείριση του έργου αποδείχθηκε δυσκολότερη από το αναμενόμενο, και δεν ήταν ο μόνος.</a:t>
            </a:r>
          </a:p>
          <a:p>
            <a:pPr>
              <a:spcBef>
                <a:spcPct val="0"/>
              </a:spcBef>
            </a:pP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Αν και τελικά η συγκεκριμένη πρωτοβουλία είχε επιτυχή έκβαση, τα έργα που σχετίζονται με τη ανάπτυξη και την υλοποίηση πληροφοριακών συστημάτων είναι γνωστό ότι συχνά καθυστερούν, ακόμα και ότι αποτυγχάνουν παντελώς. Η κύρια αιτία δεν έχει τόσο σχέση με προβλήματα στο λογισμικό, αν και μπορεί να κρύβονται σφάλματα πίσω από τις φιλικές στο χρήστη </a:t>
            </a:r>
            <a:r>
              <a:rPr lang="el-GR" sz="1200" kern="1200" dirty="0" err="1" smtClean="0">
                <a:solidFill>
                  <a:schemeClr val="tx1"/>
                </a:solidFill>
                <a:latin typeface="+mn-lt"/>
                <a:ea typeface="+mn-ea"/>
                <a:cs typeface="+mn-cs"/>
              </a:rPr>
              <a:t>διεπαφές</a:t>
            </a:r>
            <a:r>
              <a:rPr lang="el-GR" sz="1200" kern="1200" dirty="0" smtClean="0">
                <a:solidFill>
                  <a:schemeClr val="tx1"/>
                </a:solidFill>
                <a:latin typeface="+mn-lt"/>
                <a:ea typeface="+mn-ea"/>
                <a:cs typeface="+mn-cs"/>
              </a:rPr>
              <a:t>. Πολλά έργα που στοχεύουν στην υλοποίηση πληροφοριακών συστημάτων αντιμετωπίζουν προβλήματα εξαιτίας της ελλιπούς διαχείρισης έργου.</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6E41F1-D4B5-4AC1-980F-2DDA34F64A4B}"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xmlns="" val="232279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smtClean="0">
                <a:latin typeface="Arial" charset="0"/>
                <a:cs typeface="Arial" charset="0"/>
              </a:rPr>
              <a:t>Έργο (</a:t>
            </a:r>
            <a:r>
              <a:rPr lang="el-GR" dirty="0" err="1" smtClean="0">
                <a:latin typeface="Arial" charset="0"/>
                <a:cs typeface="Arial" charset="0"/>
              </a:rPr>
              <a:t>project</a:t>
            </a:r>
            <a:r>
              <a:rPr lang="el-GR" dirty="0" smtClean="0">
                <a:latin typeface="Arial" charset="0"/>
                <a:cs typeface="Arial" charset="0"/>
              </a:rPr>
              <a:t>) είναι μια προσωρινή δραστηριότητα, η οποία ξεκινά για έναν συγκεκριμένο σκοπό, την επίτευξη ενός συγκεκριμένου στόχου.</a:t>
            </a:r>
            <a:r>
              <a:rPr lang="el-GR" sz="1200" kern="1200" dirty="0" smtClean="0">
                <a:solidFill>
                  <a:schemeClr val="tx1"/>
                </a:solidFill>
                <a:latin typeface="+mn-lt"/>
                <a:ea typeface="+mn-ea"/>
                <a:cs typeface="+mn-cs"/>
              </a:rPr>
              <a:t> Τα έργα είναι προσωρινά και έχουν τον δικό τους προϋπολογισμό, χρονοδιαγράμματα και χρηματοδότη. Αντίθετα, μια επιχειρησιακή διαδικασία αποτελείται από μια σειρά γεγονότων, με στόχο την παράδοση ενός προϊόντος ή υπηρεσίας, η οποία διενεργείται συνεχώς. Τα έργα είναι μοναδικά, αλλά οι διαδικασίες επαναλαμβανόμενες. </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Κάθε έργο, από την άλλη πλευρά, είναι μοναδικό και ενέχει το στοιχείο της αβεβαιότητας. Οι άνθρωποι ασχολούνται με πράγματα που είναι καινούργια για αυτούς, με αποτέλεσμα οι υπολογισμοί που κάνουν για το πόσο χρόνος χρειάζεται για να ολοκληρωθεί μια εργασία να είναι εντελώς άστοχοι. Αντίθετα, μια διαδικασία θα πρέπει να προσαρμοστεί, ώστε οι υποκείμενες εργασίες της να είναι </a:t>
            </a:r>
            <a:r>
              <a:rPr lang="el-GR" sz="1200" kern="1200" dirty="0" err="1" smtClean="0">
                <a:solidFill>
                  <a:schemeClr val="tx1"/>
                </a:solidFill>
                <a:latin typeface="+mn-lt"/>
                <a:ea typeface="+mn-ea"/>
                <a:cs typeface="+mn-cs"/>
              </a:rPr>
              <a:t>εξορθολογισμένες</a:t>
            </a:r>
            <a:r>
              <a:rPr lang="el-GR" sz="1200" kern="1200" dirty="0" smtClean="0">
                <a:solidFill>
                  <a:schemeClr val="tx1"/>
                </a:solidFill>
                <a:latin typeface="+mn-lt"/>
                <a:ea typeface="+mn-ea"/>
                <a:cs typeface="+mn-cs"/>
              </a:rPr>
              <a:t>, αποτελεσματικές, προβλέψιμες και οικονομικά αποδοτικές.</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Οι δεξιότητες διαχείρισης έργου είναι απαραίτητες για έργα που συμπεριλαμβάνουν πληροφοριακά συστήματα. Πολλές όμως από τις δραστηριότητες που σχετίζονται με την τεχνολογία πληροφοριών είναι κατ’ </a:t>
            </a:r>
            <a:r>
              <a:rPr lang="el-GR" sz="1200" kern="1200" dirty="0" err="1" smtClean="0">
                <a:solidFill>
                  <a:schemeClr val="tx1"/>
                </a:solidFill>
                <a:latin typeface="+mn-lt"/>
                <a:ea typeface="+mn-ea"/>
                <a:cs typeface="+mn-cs"/>
              </a:rPr>
              <a:t>ουσίαν</a:t>
            </a:r>
            <a:r>
              <a:rPr lang="el-GR" sz="1200" kern="1200" dirty="0" smtClean="0">
                <a:solidFill>
                  <a:schemeClr val="tx1"/>
                </a:solidFill>
                <a:latin typeface="+mn-lt"/>
                <a:ea typeface="+mn-ea"/>
                <a:cs typeface="+mn-cs"/>
              </a:rPr>
              <a:t> επιχειρησιακές διαδικασίες που επαναλαμβάνονται. Για το λόγο αυτόν, θα πρέπει να είναι κατά το δυνατό </a:t>
            </a:r>
            <a:r>
              <a:rPr lang="el-GR" sz="1200" kern="1200" dirty="0" err="1" smtClean="0">
                <a:solidFill>
                  <a:schemeClr val="tx1"/>
                </a:solidFill>
                <a:latin typeface="+mn-lt"/>
                <a:ea typeface="+mn-ea"/>
                <a:cs typeface="+mn-cs"/>
              </a:rPr>
              <a:t>εξορθολογισμένες</a:t>
            </a:r>
            <a:r>
              <a:rPr lang="el-GR" sz="1200" kern="1200" dirty="0" smtClean="0">
                <a:solidFill>
                  <a:schemeClr val="tx1"/>
                </a:solidFill>
                <a:latin typeface="+mn-lt"/>
                <a:ea typeface="+mn-ea"/>
                <a:cs typeface="+mn-cs"/>
              </a:rPr>
              <a:t>, παγιωμένες και αποτελεσματικές από άποψη κόστους. </a:t>
            </a:r>
            <a:endParaRPr lang="en-US" dirty="0" smtClean="0">
              <a:latin typeface="Arial" charset="0"/>
              <a:cs typeface="Arial" charset="0"/>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184828-6E85-444A-9E88-2C0FA9EEA8F4}"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xmlns="" val="419105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z="1200" kern="1200" dirty="0" smtClean="0">
                <a:solidFill>
                  <a:schemeClr val="tx1"/>
                </a:solidFill>
                <a:latin typeface="+mn-lt"/>
                <a:ea typeface="+mn-ea"/>
                <a:cs typeface="+mn-cs"/>
              </a:rPr>
              <a:t>Κάθε έργο περιορίζεται από τρεις θεμελιώδεις δυνάμεις: το χρόνο, το κόστος και το αντικείμενο ή σκοπό (</a:t>
            </a:r>
            <a:r>
              <a:rPr lang="en-US" sz="1200" kern="1200" dirty="0" smtClean="0">
                <a:solidFill>
                  <a:schemeClr val="tx1"/>
                </a:solidFill>
                <a:latin typeface="+mn-lt"/>
                <a:ea typeface="+mn-ea"/>
                <a:cs typeface="+mn-cs"/>
              </a:rPr>
              <a:t>project scope</a:t>
            </a:r>
            <a:r>
              <a:rPr lang="el-GR" sz="1200" kern="1200" dirty="0" smtClean="0">
                <a:solidFill>
                  <a:schemeClr val="tx1"/>
                </a:solidFill>
                <a:latin typeface="+mn-lt"/>
                <a:ea typeface="+mn-ea"/>
                <a:cs typeface="+mn-cs"/>
              </a:rPr>
              <a:t>). Αυτές οι τρεις δυνάμεις είναι αλληλένδετες και εάν μεταβληθεί μία από αυτές επηρεάζονται και οι υπόλοιπες.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Συχνά στα έργα ένας από τους τρεις περιορισμούς είναι αυστηρά προκαθορισμένος, με αποτέλεσμα να πρέπει να προσαρμοστούν οι άλλοι δύο, σε περίπτωση που προκύψει ανάγκη αλλαγών. Για μια πρόταση ενός έργου που ζητά 150.000 δολάρια, ο μάνατζερ μπορεί να θέσει ανώτατο όριο τις 100.000, ούτε σεντς παραπάνω – προσδιορίζοντας το κόστος. Προκειμένου να μην βγει εκτός προϋπολογισμού, το αντικείμενο του έργου μπορεί να περιοριστεί. Σε ορισμένες περιπτώσεις, ο περιορισμός του χρόνου είναι καθοριστικής σημασίας.</a:t>
            </a:r>
            <a:endParaRPr lang="en-US" dirty="0" smtClean="0">
              <a:latin typeface="Arial" charset="0"/>
              <a:cs typeface="Arial" charset="0"/>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5B6DEE-5D1F-4BD6-B8E2-F1D8641D0579}"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p14="http://schemas.microsoft.com/office/powerpoint/2010/main" xmlns="" val="365582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dirty="0" smtClean="0">
                <a:latin typeface="Arial" charset="0"/>
                <a:cs typeface="Arial" charset="0"/>
              </a:rPr>
              <a:t>Η διαχείριση έργου (</a:t>
            </a:r>
            <a:r>
              <a:rPr lang="el-GR" dirty="0" err="1" smtClean="0">
                <a:latin typeface="Arial" charset="0"/>
                <a:cs typeface="Arial" charset="0"/>
              </a:rPr>
              <a:t>project</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συνιστά μια συστηματική προσέγγιση στον προγραμματισμό, την οργάνωση και τη διαχείριση των πόρων, καταλήγοντας σε ένα έργο που επιτυγχάνει τους στόχους του. Απαιτεί γνώσεις και δεξιότητες σε πολλούς τομείς, καθώς και σαφή κατανόηση των διαδικασιών που συντελούν στην επιτυχή ολοκλήρωση ενός έργου. </a:t>
            </a:r>
            <a:r>
              <a:rPr lang="el-GR" sz="1200" kern="1200" dirty="0" smtClean="0">
                <a:solidFill>
                  <a:schemeClr val="tx1"/>
                </a:solidFill>
                <a:latin typeface="+mn-lt"/>
                <a:ea typeface="+mn-ea"/>
                <a:cs typeface="+mn-cs"/>
              </a:rPr>
              <a:t>Κάθε έργο περιλαμβάνει πέντε θεμελιώδεις διαδικασίες που απαιτούν διαχείριση: Εκκίνηση (</a:t>
            </a:r>
            <a:r>
              <a:rPr lang="en-US" sz="1200" kern="1200" dirty="0" smtClean="0">
                <a:solidFill>
                  <a:schemeClr val="tx1"/>
                </a:solidFill>
                <a:latin typeface="+mn-lt"/>
                <a:ea typeface="+mn-ea"/>
                <a:cs typeface="+mn-cs"/>
              </a:rPr>
              <a:t>Initiating</a:t>
            </a:r>
            <a:r>
              <a:rPr lang="el-GR" sz="1200" kern="1200" dirty="0" smtClean="0">
                <a:solidFill>
                  <a:schemeClr val="tx1"/>
                </a:solidFill>
                <a:latin typeface="+mn-lt"/>
                <a:ea typeface="+mn-ea"/>
                <a:cs typeface="+mn-cs"/>
              </a:rPr>
              <a:t>), Προγραμματισμός (</a:t>
            </a:r>
            <a:r>
              <a:rPr lang="en-US" sz="1200" kern="1200" dirty="0" smtClean="0">
                <a:solidFill>
                  <a:schemeClr val="tx1"/>
                </a:solidFill>
                <a:latin typeface="+mn-lt"/>
                <a:ea typeface="+mn-ea"/>
                <a:cs typeface="+mn-cs"/>
              </a:rPr>
              <a:t>Planning</a:t>
            </a:r>
            <a:r>
              <a:rPr lang="el-GR" sz="1200" kern="1200" dirty="0" smtClean="0">
                <a:solidFill>
                  <a:schemeClr val="tx1"/>
                </a:solidFill>
                <a:latin typeface="+mn-lt"/>
                <a:ea typeface="+mn-ea"/>
                <a:cs typeface="+mn-cs"/>
              </a:rPr>
              <a:t>), Υλοποίηση (</a:t>
            </a:r>
            <a:r>
              <a:rPr lang="en-US" sz="1200" kern="1200" dirty="0" smtClean="0">
                <a:solidFill>
                  <a:schemeClr val="tx1"/>
                </a:solidFill>
                <a:latin typeface="+mn-lt"/>
                <a:ea typeface="+mn-ea"/>
                <a:cs typeface="+mn-cs"/>
              </a:rPr>
              <a:t>Executing</a:t>
            </a:r>
            <a:r>
              <a:rPr lang="el-GR" sz="1200" kern="1200" dirty="0" smtClean="0">
                <a:solidFill>
                  <a:schemeClr val="tx1"/>
                </a:solidFill>
                <a:latin typeface="+mn-lt"/>
                <a:ea typeface="+mn-ea"/>
                <a:cs typeface="+mn-cs"/>
              </a:rPr>
              <a:t>), Παρακολούθηση και έλεγχος</a:t>
            </a:r>
            <a:r>
              <a:rPr lang="en-US" sz="1200" kern="1200" dirty="0" smtClean="0">
                <a:solidFill>
                  <a:schemeClr val="tx1"/>
                </a:solidFill>
                <a:latin typeface="+mn-lt"/>
                <a:ea typeface="+mn-ea"/>
                <a:cs typeface="+mn-cs"/>
              </a:rPr>
              <a:t> (Monitoring and controlling)</a:t>
            </a:r>
            <a:r>
              <a:rPr lang="el-GR" sz="1200" kern="1200" dirty="0" smtClean="0">
                <a:solidFill>
                  <a:schemeClr val="tx1"/>
                </a:solidFill>
                <a:latin typeface="+mn-lt"/>
                <a:ea typeface="+mn-ea"/>
                <a:cs typeface="+mn-cs"/>
              </a:rPr>
              <a:t> και Κλείσιμο (</a:t>
            </a:r>
            <a:r>
              <a:rPr lang="en-US" sz="1200" kern="1200" dirty="0" smtClean="0">
                <a:solidFill>
                  <a:schemeClr val="tx1"/>
                </a:solidFill>
                <a:latin typeface="+mn-lt"/>
                <a:ea typeface="+mn-ea"/>
                <a:cs typeface="+mn-cs"/>
              </a:rPr>
              <a:t>Closing</a:t>
            </a:r>
            <a:r>
              <a:rPr lang="el-GR" sz="1200" kern="1200" dirty="0" smtClean="0">
                <a:solidFill>
                  <a:schemeClr val="tx1"/>
                </a:solidFill>
                <a:latin typeface="+mn-lt"/>
                <a:ea typeface="+mn-ea"/>
                <a:cs typeface="+mn-cs"/>
              </a:rPr>
              <a:t>).</a:t>
            </a:r>
            <a:endParaRPr lang="en-US" dirty="0" smtClean="0">
              <a:latin typeface="Arial" charset="0"/>
              <a:cs typeface="Arial" charset="0"/>
            </a:endParaRP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ABF550-4FE6-4F45-82A7-E34437C51FF8}"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xmlns="" val="187857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smtClean="0">
                <a:latin typeface="Arial" charset="0"/>
                <a:cs typeface="Arial" charset="0"/>
              </a:rPr>
              <a:t>Οι διαδικασίες εκκίνησης (</a:t>
            </a:r>
            <a:r>
              <a:rPr lang="el-GR" dirty="0" err="1" smtClean="0">
                <a:latin typeface="Arial" charset="0"/>
                <a:cs typeface="Arial" charset="0"/>
              </a:rPr>
              <a:t>initiating</a:t>
            </a:r>
            <a:r>
              <a:rPr lang="el-GR" dirty="0" smtClean="0">
                <a:latin typeface="Arial" charset="0"/>
                <a:cs typeface="Arial" charset="0"/>
              </a:rPr>
              <a:t> </a:t>
            </a:r>
            <a:r>
              <a:rPr lang="el-GR" dirty="0" err="1" smtClean="0">
                <a:latin typeface="Arial" charset="0"/>
                <a:cs typeface="Arial" charset="0"/>
              </a:rPr>
              <a:t>processes</a:t>
            </a:r>
            <a:r>
              <a:rPr lang="el-GR" dirty="0" smtClean="0">
                <a:latin typeface="Arial" charset="0"/>
                <a:cs typeface="Arial" charset="0"/>
              </a:rPr>
              <a:t>) θέτουν τις βάσεις του έργου, καθορίζοντας με σαφήνεια την αξία που θα προσδώσει στον οργανισμό, προσδιορίζοντας τους στόχους του και υπολογίζοντας τη χρονική διάρκεια, το αντικείμενο και το κόστος του. </a:t>
            </a:r>
          </a:p>
          <a:p>
            <a:pPr>
              <a:spcBef>
                <a:spcPct val="0"/>
              </a:spcBef>
            </a:pPr>
            <a:endParaRPr lang="el-GR" dirty="0" smtClean="0">
              <a:latin typeface="Arial" charset="0"/>
              <a:cs typeface="Arial" charset="0"/>
            </a:endParaRPr>
          </a:p>
          <a:p>
            <a:pPr>
              <a:spcBef>
                <a:spcPct val="0"/>
              </a:spcBef>
            </a:pPr>
            <a:r>
              <a:rPr lang="el-GR" dirty="0" smtClean="0">
                <a:latin typeface="Arial" charset="0"/>
                <a:cs typeface="Arial" charset="0"/>
              </a:rPr>
              <a:t>Το καταστατικό ή οδικός χάρτης έργου (</a:t>
            </a:r>
            <a:r>
              <a:rPr lang="el-GR" dirty="0" err="1" smtClean="0">
                <a:latin typeface="Arial" charset="0"/>
                <a:cs typeface="Arial" charset="0"/>
              </a:rPr>
              <a:t>project</a:t>
            </a:r>
            <a:r>
              <a:rPr lang="el-GR" dirty="0" smtClean="0">
                <a:latin typeface="Arial" charset="0"/>
                <a:cs typeface="Arial" charset="0"/>
              </a:rPr>
              <a:t> </a:t>
            </a:r>
            <a:r>
              <a:rPr lang="el-GR" dirty="0" err="1" smtClean="0">
                <a:latin typeface="Arial" charset="0"/>
                <a:cs typeface="Arial" charset="0"/>
              </a:rPr>
              <a:t>charter</a:t>
            </a:r>
            <a:r>
              <a:rPr lang="el-GR" dirty="0" smtClean="0">
                <a:latin typeface="Arial" charset="0"/>
                <a:cs typeface="Arial" charset="0"/>
              </a:rPr>
              <a:t>) είναι ένα έγγραφο-κλειδί, με το οποίο λαμβάνει έγκριση το έργο. Το καταστατικό δείχνει ότι το έργο περιβάλλεται με την αφοσίωση και την υποστήριξη της ανώτατης διοίκησης, στοιχείο σημαντικό για την επιτυχία του. Θα πρέπει επίσης να συμπεριλαμβάνει μια σαφή διατύπωση των επιδιωκόμενων στόχων, τις εκτιμώμενες ημερομηνίες έναρξης και ολοκλήρωσης, τα ονόματα και τους ρόλους των ανθρώπων που θα σχετιστούν με αυτό, έναν προσωρινό προϋπολογισμό, τα κριτήρια αξιολόγησης της επιτυχούς ολοκλήρωσής του και οποιαδήποτε άλλη πληροφορία που θα συντελέσει στο να ξεκινήσει το έργο με καλούς οιωνούς. </a:t>
            </a:r>
          </a:p>
          <a:p>
            <a:pPr>
              <a:spcBef>
                <a:spcPct val="0"/>
              </a:spcBef>
            </a:pPr>
            <a:endParaRPr lang="el-GR" dirty="0" smtClean="0">
              <a:latin typeface="Arial" charset="0"/>
              <a:cs typeface="Arial" charset="0"/>
            </a:endParaRPr>
          </a:p>
          <a:p>
            <a:r>
              <a:rPr lang="el-GR" sz="1200" kern="1200" dirty="0" smtClean="0">
                <a:solidFill>
                  <a:schemeClr val="tx1"/>
                </a:solidFill>
                <a:latin typeface="+mn-lt"/>
                <a:ea typeface="+mn-ea"/>
                <a:cs typeface="+mn-cs"/>
              </a:rPr>
              <a:t>Μια εναλλακτική διαδικασία εκκίνησης είναι η εναρκτήρια συνάντηση (</a:t>
            </a:r>
            <a:r>
              <a:rPr lang="en-US" sz="1200" kern="1200" dirty="0" smtClean="0">
                <a:solidFill>
                  <a:schemeClr val="tx1"/>
                </a:solidFill>
                <a:latin typeface="+mn-lt"/>
                <a:ea typeface="+mn-ea"/>
                <a:cs typeface="+mn-cs"/>
              </a:rPr>
              <a:t>kickoff meeting</a:t>
            </a:r>
            <a:r>
              <a:rPr lang="el-GR" sz="1200" kern="1200" dirty="0" smtClean="0">
                <a:solidFill>
                  <a:schemeClr val="tx1"/>
                </a:solidFill>
                <a:latin typeface="+mn-lt"/>
                <a:ea typeface="+mn-ea"/>
                <a:cs typeface="+mn-cs"/>
              </a:rPr>
              <a:t>), κατά την οποία τα ενδιαφερόμενα μέρη συναντιούνται, κάποιες φορές για πρώτη και μοναδική φορά. Καθοδηγούμενη από το διαχειριστή του έργου, η ομάδα αξιολογεί το καταστατικό και συζητά για το ποια θα είναι τα επόμενα βήματα.</a:t>
            </a:r>
            <a:endParaRPr lang="el-GR" sz="1200" kern="1200" dirty="0">
              <a:solidFill>
                <a:schemeClr val="tx1"/>
              </a:solidFill>
              <a:latin typeface="+mn-lt"/>
              <a:ea typeface="+mn-ea"/>
              <a:cs typeface="+mn-cs"/>
            </a:endParaRP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C60F55-3C1B-4192-B294-6CA51BC012ED}"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xmlns="" val="263530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Οι διαδικασίες προγραμματισμού (</a:t>
            </a:r>
            <a:r>
              <a:rPr lang="el-GR" dirty="0" err="1" smtClean="0">
                <a:latin typeface="Arial" charset="0"/>
                <a:cs typeface="Arial" charset="0"/>
              </a:rPr>
              <a:t>planning</a:t>
            </a:r>
            <a:r>
              <a:rPr lang="el-GR" dirty="0" smtClean="0">
                <a:latin typeface="Arial" charset="0"/>
                <a:cs typeface="Arial" charset="0"/>
              </a:rPr>
              <a:t> </a:t>
            </a:r>
            <a:r>
              <a:rPr lang="el-GR" dirty="0" err="1" smtClean="0">
                <a:latin typeface="Arial" charset="0"/>
                <a:cs typeface="Arial" charset="0"/>
              </a:rPr>
              <a:t>processes</a:t>
            </a:r>
            <a:r>
              <a:rPr lang="el-GR" dirty="0" smtClean="0">
                <a:latin typeface="Arial" charset="0"/>
                <a:cs typeface="Arial" charset="0"/>
              </a:rPr>
              <a:t>) θα πρέπει να ξεκινούν πολύ νωρίς, με την κατάστρωση ενός πρωταρχικού πλάνου διαχείρισης του έργου (</a:t>
            </a:r>
            <a:r>
              <a:rPr lang="el-GR" dirty="0" err="1" smtClean="0">
                <a:latin typeface="Arial" charset="0"/>
                <a:cs typeface="Arial" charset="0"/>
              </a:rPr>
              <a:t>project</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a:t>
            </a:r>
            <a:r>
              <a:rPr lang="el-GR" dirty="0" err="1" smtClean="0">
                <a:latin typeface="Arial" charset="0"/>
                <a:cs typeface="Arial" charset="0"/>
              </a:rPr>
              <a:t>plan</a:t>
            </a:r>
            <a:r>
              <a:rPr lang="el-GR" dirty="0" smtClean="0">
                <a:latin typeface="Arial" charset="0"/>
                <a:cs typeface="Arial" charset="0"/>
              </a:rPr>
              <a:t>). Το πλάνο αυτό θα αποτελέσει τον οδικό χάρτη και οδηγό υλοποίησης του έργου και περιγράφει τα στοιχεία που είναι απαραίτητα προκειμένου να στεφθεί με επιτυχία. Το πλάνο θα περιλαμβάνει επίσης ένα οργανόγραμμα, μια λεπτομερή περιγραφή των εργασιών που θα πρέπει να εκτελεστούν, πληροφορίες για το χρονοπρογραμματισμό, λεπτομέρειες αναφορικά με τις συσκέψεις και τις αξιολογήσεις, δείκτες μέτρησης της επιτυχίας και σημειώσεις για οποιαδήποτε πληροφοριακά συστήματα ή εργαλεία παρακολούθησης του έργου θα χρησιμοποιηθούν. Ακόμα, θα πρέπει να προσδιορίζει τα παραδοτέα (</a:t>
            </a:r>
            <a:r>
              <a:rPr lang="el-GR" dirty="0" err="1" smtClean="0">
                <a:latin typeface="Arial" charset="0"/>
                <a:cs typeface="Arial" charset="0"/>
              </a:rPr>
              <a:t>deliverables</a:t>
            </a:r>
            <a:r>
              <a:rPr lang="el-GR" dirty="0" smtClean="0">
                <a:latin typeface="Arial" charset="0"/>
                <a:cs typeface="Arial" charset="0"/>
              </a:rPr>
              <a:t>), τα προϊόντα, τα έγγραφα ή τις υπηρεσίες δηλαδή που θα παραδοθούν στο χρηματοδότη του έργου κατά τη διάρκεια υλοποίησής του. </a:t>
            </a:r>
            <a:r>
              <a:rPr lang="el-GR" sz="1200" kern="1200" dirty="0" smtClean="0">
                <a:solidFill>
                  <a:schemeClr val="tx1"/>
                </a:solidFill>
                <a:latin typeface="+mn-lt"/>
                <a:ea typeface="+mn-ea"/>
                <a:cs typeface="+mn-cs"/>
              </a:rPr>
              <a:t>Το πλάνο διαχείρισης έργου άπτεται πολλών τομέων που επηρεάζουν όλα ανεξαρτήτως τα έργα, ενώ για μεγαλύτερα έργα, ορισμένοι από τους τομείς αυτούς χρειάζονται εξειδικευμένα πλάνα. </a:t>
            </a:r>
            <a:endParaRPr lang="el-GR"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Το πλάνο διαχείρισης του έργου θα περιλαμβάνει επίσης και τις στρατηγικές διαχείρισης του χρόνου, της ποιότητας, του ανθρώπινου δυναμικού, των επικοινωνιών, του κόστους, του κινδύνου και της συνολικής ολοκλήρωσής του. Ο διαχειριστής του έργου ίσως να συνεργαστεί με την ομάδα έργου για τη δημιουργία ξεχωριστών εγγράφων, για καθένα από τα ζητήματα αυτά, ανάλογα με το μέγεθος και την πολυπλοκότητα του έργου. Ορισμένα έγγραφα είναι κρίσιμης σημασία για τη διαδικασία του προγραμματισμού, όπως έκθεση αντικειμένου (</a:t>
            </a:r>
            <a:r>
              <a:rPr lang="el-GR" sz="1200" kern="1200" dirty="0" err="1" smtClean="0">
                <a:solidFill>
                  <a:schemeClr val="tx1"/>
                </a:solidFill>
                <a:latin typeface="+mn-lt"/>
                <a:ea typeface="+mn-ea"/>
                <a:cs typeface="+mn-cs"/>
              </a:rPr>
              <a:t>scope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statement</a:t>
            </a:r>
            <a:r>
              <a:rPr lang="el-GR" sz="1200" kern="1200" dirty="0" smtClean="0">
                <a:solidFill>
                  <a:schemeClr val="tx1"/>
                </a:solidFill>
                <a:latin typeface="+mn-lt"/>
                <a:ea typeface="+mn-ea"/>
                <a:cs typeface="+mn-cs"/>
              </a:rPr>
              <a:t>), στην οποία διασαφηνίζεται το φυσικό αντικείμενο του έργου και περιλαμβάνει την αναλυτική δομή εργασιών (</a:t>
            </a:r>
            <a:r>
              <a:rPr lang="el-GR" sz="1200" kern="1200" dirty="0" err="1" smtClean="0">
                <a:solidFill>
                  <a:schemeClr val="tx1"/>
                </a:solidFill>
                <a:latin typeface="+mn-lt"/>
                <a:ea typeface="+mn-ea"/>
                <a:cs typeface="+mn-cs"/>
              </a:rPr>
              <a:t>work</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breakdown</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structure</a:t>
            </a:r>
            <a:r>
              <a:rPr lang="el-GR" sz="1200" kern="1200" dirty="0" smtClean="0">
                <a:solidFill>
                  <a:schemeClr val="tx1"/>
                </a:solidFill>
                <a:latin typeface="+mn-lt"/>
                <a:ea typeface="+mn-ea"/>
                <a:cs typeface="+mn-cs"/>
              </a:rPr>
              <a:t> – WBS). Πρόκειται για έναν οργανωμένο κατάλογο των εργασιών που θα πρέπει να ολοκληρώσει η ομάδα έργου για να παραγάγει τα παραδοτέα του. Ένα άλλο είδος είναι το διάγραμμα </a:t>
            </a:r>
            <a:r>
              <a:rPr lang="el-GR" sz="1200" kern="1200" dirty="0" err="1" smtClean="0">
                <a:solidFill>
                  <a:schemeClr val="tx1"/>
                </a:solidFill>
                <a:latin typeface="+mn-lt"/>
                <a:ea typeface="+mn-ea"/>
                <a:cs typeface="+mn-cs"/>
              </a:rPr>
              <a:t>Gantt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Gantt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chart</a:t>
            </a:r>
            <a:r>
              <a:rPr lang="el-GR" sz="1200" kern="1200" dirty="0" smtClean="0">
                <a:solidFill>
                  <a:schemeClr val="tx1"/>
                </a:solidFill>
                <a:latin typeface="+mn-lt"/>
                <a:ea typeface="+mn-ea"/>
                <a:cs typeface="+mn-cs"/>
              </a:rPr>
              <a:t>), στο οποίο καταγράφονται οι εργασίες της αναλυτικής δομής εργασιών, μαζί με την προβλεπόμενη ημερομηνία έναρξης και ολοκλήρωσης κάθε εργασίας, με τη μορφή γραφήματος.</a:t>
            </a:r>
            <a:endParaRPr lang="en-US" dirty="0" smtClean="0">
              <a:latin typeface="Arial" charset="0"/>
              <a:cs typeface="Arial" charset="0"/>
            </a:endParaRPr>
          </a:p>
          <a:p>
            <a:pPr>
              <a:spcBef>
                <a:spcPct val="0"/>
              </a:spcBef>
            </a:pPr>
            <a:endParaRPr lang="en-US" dirty="0" smtClean="0">
              <a:latin typeface="Arial" charset="0"/>
              <a:cs typeface="Arial" charset="0"/>
            </a:endParaRP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329A1E-C2FB-4757-ACF8-C1D1A4D0E2A2}"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xmlns="" val="123288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05E76C-9C17-4072-A2BE-984DC63AE310}"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DE794-40E6-4E8D-A10C-FC227CB4211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898399-8209-42FA-B92D-CD45E2CD9BA9}"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DF43DD-9FC4-46F0-93EE-F9B3CC0A65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FAF7DD-EB5D-4249-B8E9-2BC07A253BC3}"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DE457-558E-4492-A350-3173536404F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8843C0-8631-4BAA-B490-1DCA14056DCF}"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5A4358-8057-473A-8C6F-5391E835C42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1522E2-8A3D-4578-9F16-6DE002D1C0BA}"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2811D5-0882-4FDC-A6C3-D9CD63FF9A7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F3A823-622D-4592-B44A-4604618E26EA}"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B2E282-FADF-48C8-ADEE-E449D5A1C4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D1A4E4-6C9F-4AAE-AEE2-8873C36FA2F9}" type="datetimeFigureOut">
              <a:rPr lang="en-US"/>
              <a:pPr>
                <a:defRPr/>
              </a:pPr>
              <a:t>2/18/2014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86B2EB-884B-42A1-8812-ABC22C4C42D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987640-FBBB-4BCA-A08D-73EC9AA297A8}" type="datetimeFigureOut">
              <a:rPr lang="en-US"/>
              <a:pPr>
                <a:defRPr/>
              </a:pPr>
              <a:t>2/18/2014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5FCA00-CA3F-49A6-A695-7537D2489DD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11C113-7201-4660-A185-FEA015937444}" type="datetimeFigureOut">
              <a:rPr lang="en-US"/>
              <a:pPr>
                <a:defRPr/>
              </a:pPr>
              <a:t>2/18/2014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1B7F66-AB43-46C6-88AF-3590DB89E4B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EBD53B-241D-4EA7-A393-6830A6CFE2A0}"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F3F4C3-8885-4DA3-93C0-FF157D3DE2D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DAE9BA-B308-4AA6-A955-3077B314EB96}"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0C42F9-113F-4910-9B93-35F986AFEB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21E495F-4996-4660-9D8F-3A7B845C7278}" type="datetimeFigureOut">
              <a:rPr lang="en-US"/>
              <a:pPr>
                <a:defRPr/>
              </a:pPr>
              <a:t>2/18/2014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71891B4-C7B6-4233-8ADA-9B69C9FAC77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1&#951;%20&#948;&#953;&#972;&#961;&#952;&#969;&#963;&#951;/1&#951;%20&#948;&#953;&#972;&#961;&#952;&#969;&#963;&#951;/Information%20Systems%20-%20&#922;&#917;&#934;&#913;&#923;&#913;&#921;&#927;%2012.doc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114800" y="1219200"/>
            <a:ext cx="4876800" cy="5334000"/>
          </a:xfrm>
        </p:spPr>
        <p:txBody>
          <a:bodyPr>
            <a:normAutofit/>
          </a:bodyPr>
          <a:lstStyle/>
          <a:p>
            <a:pPr>
              <a:buFont typeface="Wingdings 2" pitchFamily="18" charset="2"/>
              <a:buNone/>
            </a:pPr>
            <a:r>
              <a:rPr lang="en-US" dirty="0" smtClean="0"/>
              <a:t>PATRICIA WALLACE</a:t>
            </a:r>
            <a:endParaRPr lang="el-GR"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p>
          <a:p>
            <a:pPr marL="0" indent="0">
              <a:buFont typeface="Wingdings 2" pitchFamily="18" charset="2"/>
              <a:buNone/>
            </a:pPr>
            <a:r>
              <a:rPr lang="el-GR" i="1" dirty="0" smtClean="0"/>
              <a:t>Άνθρωποι, τεχνολογία, διαδικασίες</a:t>
            </a:r>
            <a:endParaRPr lang="el-GR" sz="3200" i="1" dirty="0" smtClean="0"/>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Υλοποίηση</a:t>
            </a:r>
            <a:endParaRPr lang="en-US" dirty="0" smtClean="0">
              <a:solidFill>
                <a:schemeClr val="bg1"/>
              </a:solidFill>
              <a:latin typeface="Arial" charset="0"/>
              <a:cs typeface="Arial" charset="0"/>
            </a:endParaRPr>
          </a:p>
        </p:txBody>
      </p:sp>
      <p:sp>
        <p:nvSpPr>
          <p:cNvPr id="30722" name="Content Placeholder 4"/>
          <p:cNvSpPr>
            <a:spLocks noGrp="1"/>
          </p:cNvSpPr>
          <p:nvPr>
            <p:ph idx="1"/>
          </p:nvPr>
        </p:nvSpPr>
        <p:spPr>
          <a:xfrm>
            <a:off x="457200" y="1600201"/>
            <a:ext cx="8229600" cy="13716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Προσπάθειες συντονισμού</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457200" y="274638"/>
            <a:ext cx="8229600" cy="1325562"/>
          </a:xfrm>
          <a:solidFill>
            <a:srgbClr val="D25F14"/>
          </a:solidFill>
        </p:spPr>
        <p:txBody>
          <a:bodyPr/>
          <a:lstStyle/>
          <a:p>
            <a:r>
              <a:rPr lang="el-GR" sz="4000" dirty="0" smtClean="0">
                <a:solidFill>
                  <a:schemeClr val="bg1"/>
                </a:solidFill>
                <a:latin typeface="Arial" charset="0"/>
                <a:cs typeface="Arial" charset="0"/>
              </a:rPr>
              <a:t>Παρακολούθηση και έλεγχος</a:t>
            </a:r>
            <a:endParaRPr lang="en-US" sz="4000" dirty="0" smtClean="0">
              <a:solidFill>
                <a:schemeClr val="bg1"/>
              </a:solidFill>
              <a:latin typeface="Arial" charset="0"/>
              <a:cs typeface="Arial" charset="0"/>
            </a:endParaRPr>
          </a:p>
        </p:txBody>
      </p:sp>
      <p:sp>
        <p:nvSpPr>
          <p:cNvPr id="32770"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Διαδικασία παρακολούθησης</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Προαπαιτούμενα </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Κρίσιμη διαδρομή</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Κλείσιμο</a:t>
            </a:r>
            <a:endParaRPr lang="en-US" dirty="0" smtClean="0">
              <a:solidFill>
                <a:schemeClr val="bg1"/>
              </a:solidFill>
              <a:latin typeface="Arial" charset="0"/>
              <a:cs typeface="Arial" charset="0"/>
            </a:endParaRPr>
          </a:p>
        </p:txBody>
      </p:sp>
      <p:sp>
        <p:nvSpPr>
          <p:cNvPr id="34818"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Τίθεται το τέλος του έργου με τρόπο οργανωμένο</a:t>
            </a:r>
          </a:p>
          <a:p>
            <a:pPr marL="465138" indent="-465138">
              <a:lnSpc>
                <a:spcPct val="125000"/>
              </a:lnSpc>
              <a:spcBef>
                <a:spcPct val="0"/>
              </a:spcBef>
            </a:pPr>
            <a:r>
              <a:rPr lang="el-GR" sz="3000" dirty="0" smtClean="0">
                <a:latin typeface="Arial" charset="0"/>
                <a:cs typeface="Arial" charset="0"/>
              </a:rPr>
              <a:t>Τεκμηρίωση των διδαγμάτων </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Ο ρόλος του </a:t>
            </a:r>
            <a:br>
              <a:rPr lang="el-GR" dirty="0" smtClean="0">
                <a:solidFill>
                  <a:schemeClr val="bg1"/>
                </a:solidFill>
                <a:latin typeface="Arial" charset="0"/>
                <a:cs typeface="Arial" charset="0"/>
              </a:rPr>
            </a:br>
            <a:r>
              <a:rPr lang="el-GR" dirty="0" smtClean="0">
                <a:solidFill>
                  <a:schemeClr val="bg1"/>
                </a:solidFill>
                <a:latin typeface="Arial" charset="0"/>
                <a:cs typeface="Arial" charset="0"/>
              </a:rPr>
              <a:t>διαχειριστή έργου</a:t>
            </a:r>
            <a:endParaRPr lang="en-US" dirty="0" smtClean="0">
              <a:solidFill>
                <a:schemeClr val="bg1"/>
              </a:solidFill>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7200" y="1725600"/>
            <a:ext cx="8495638" cy="345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Λογισμικά </a:t>
            </a:r>
            <a:br>
              <a:rPr lang="el-GR" dirty="0" smtClean="0">
                <a:solidFill>
                  <a:schemeClr val="bg1"/>
                </a:solidFill>
                <a:latin typeface="Arial" charset="0"/>
                <a:cs typeface="Arial" charset="0"/>
              </a:rPr>
            </a:br>
            <a:r>
              <a:rPr lang="el-GR" dirty="0" smtClean="0">
                <a:solidFill>
                  <a:schemeClr val="bg1"/>
                </a:solidFill>
                <a:latin typeface="Arial" charset="0"/>
                <a:cs typeface="Arial" charset="0"/>
              </a:rPr>
              <a:t>διαχείρισης έργου</a:t>
            </a:r>
            <a:endParaRPr lang="en-US" dirty="0" smtClean="0">
              <a:solidFill>
                <a:schemeClr val="bg1"/>
              </a:solidFill>
              <a:latin typeface="Arial" charset="0"/>
              <a:cs typeface="Arial" charset="0"/>
            </a:endParaRPr>
          </a:p>
        </p:txBody>
      </p:sp>
      <p:sp>
        <p:nvSpPr>
          <p:cNvPr id="38914" name="Content Placeholder 4"/>
          <p:cNvSpPr>
            <a:spLocks noGrp="1"/>
          </p:cNvSpPr>
          <p:nvPr>
            <p:ph idx="1"/>
          </p:nvPr>
        </p:nvSpPr>
        <p:spPr>
          <a:xfrm>
            <a:off x="457200" y="1600200"/>
            <a:ext cx="8229600" cy="1905000"/>
          </a:xfrm>
          <a:ln>
            <a:solidFill>
              <a:schemeClr val="tx1"/>
            </a:solidFill>
          </a:ln>
        </p:spPr>
        <p:txBody>
          <a:bodyPr/>
          <a:lstStyle/>
          <a:p>
            <a:pPr algn="just"/>
            <a:r>
              <a:rPr lang="el-GR" sz="2800" dirty="0" smtClean="0">
                <a:latin typeface="Arial" charset="0"/>
                <a:cs typeface="Arial" charset="0"/>
              </a:rPr>
              <a:t> </a:t>
            </a:r>
            <a:r>
              <a:rPr lang="el-GR" sz="2400" dirty="0" smtClean="0">
                <a:latin typeface="Arial" charset="0"/>
                <a:cs typeface="Arial" charset="0"/>
              </a:rPr>
              <a:t>Διαχείριση χρ</a:t>
            </a:r>
            <a:r>
              <a:rPr lang="el-GR" sz="2800" dirty="0" smtClean="0">
                <a:latin typeface="Arial" charset="0"/>
                <a:cs typeface="Arial" charset="0"/>
              </a:rPr>
              <a:t>όνου</a:t>
            </a:r>
          </a:p>
          <a:p>
            <a:pPr marL="465138" indent="-465138">
              <a:lnSpc>
                <a:spcPct val="125000"/>
              </a:lnSpc>
              <a:spcBef>
                <a:spcPct val="0"/>
              </a:spcBef>
            </a:pPr>
            <a:r>
              <a:rPr lang="el-GR" sz="2800" dirty="0" smtClean="0">
                <a:latin typeface="Arial" charset="0"/>
                <a:cs typeface="Arial" charset="0"/>
              </a:rPr>
              <a:t>Διαχείριση ανθρώπινου δυναμικού και πόρων</a:t>
            </a:r>
          </a:p>
          <a:p>
            <a:pPr marL="465138" indent="-465138">
              <a:lnSpc>
                <a:spcPct val="125000"/>
              </a:lnSpc>
              <a:spcBef>
                <a:spcPct val="0"/>
              </a:spcBef>
            </a:pPr>
            <a:r>
              <a:rPr lang="el-GR" sz="2800" dirty="0" smtClean="0">
                <a:latin typeface="Arial" charset="0"/>
                <a:cs typeface="Arial" charset="0"/>
              </a:rPr>
              <a:t>Διαχείριση κόστους</a:t>
            </a:r>
            <a:endParaRPr lang="en-US" sz="28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457200" y="3505200"/>
            <a:ext cx="8229600" cy="258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102.jpg"/>
          <p:cNvPicPr>
            <a:picLocks noChangeAspect="1"/>
          </p:cNvPicPr>
          <p:nvPr/>
        </p:nvPicPr>
        <p:blipFill>
          <a:blip r:embed="rId3" cstate="print"/>
          <a:stretch>
            <a:fillRect/>
          </a:stretch>
        </p:blipFill>
        <p:spPr>
          <a:xfrm>
            <a:off x="1981200" y="3657600"/>
            <a:ext cx="4990368" cy="22369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p:nvPr>
        </p:nvSpPr>
        <p:spPr>
          <a:xfrm>
            <a:off x="457200" y="274638"/>
            <a:ext cx="8229600" cy="1325562"/>
          </a:xfrm>
          <a:solidFill>
            <a:srgbClr val="D25F14"/>
          </a:solidFill>
        </p:spPr>
        <p:txBody>
          <a:bodyPr/>
          <a:lstStyle/>
          <a:p>
            <a:r>
              <a:rPr lang="el-GR" sz="4000" dirty="0" smtClean="0">
                <a:solidFill>
                  <a:schemeClr val="bg1"/>
                </a:solidFill>
                <a:latin typeface="Arial" charset="0"/>
                <a:cs typeface="Arial" charset="0"/>
              </a:rPr>
              <a:t>Γιατί αποτυγχάνουν τα έργα;</a:t>
            </a:r>
            <a:endParaRPr lang="en-US" sz="4000" dirty="0" smtClean="0">
              <a:solidFill>
                <a:schemeClr val="bg1"/>
              </a:solidFill>
              <a:latin typeface="Arial" charset="0"/>
              <a:cs typeface="Arial" charset="0"/>
            </a:endParaRPr>
          </a:p>
        </p:txBody>
      </p:sp>
      <p:sp>
        <p:nvSpPr>
          <p:cNvPr id="40962"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Έλλειψη υποστήριξης από την ανώτατη διοίκηση</a:t>
            </a:r>
          </a:p>
          <a:p>
            <a:pPr marL="465138" indent="-465138">
              <a:lnSpc>
                <a:spcPct val="125000"/>
              </a:lnSpc>
              <a:spcBef>
                <a:spcPct val="0"/>
              </a:spcBef>
            </a:pPr>
            <a:r>
              <a:rPr lang="el-GR" sz="2800" dirty="0" smtClean="0">
                <a:latin typeface="Arial" pitchFamily="34" charset="0"/>
                <a:cs typeface="Arial" pitchFamily="34" charset="0"/>
              </a:rPr>
              <a:t>Απουσία εμπλοκής των ενδιαφερομένων μερών </a:t>
            </a:r>
          </a:p>
          <a:p>
            <a:pPr marL="465138" indent="-465138">
              <a:lnSpc>
                <a:spcPct val="125000"/>
              </a:lnSpc>
              <a:spcBef>
                <a:spcPct val="0"/>
              </a:spcBef>
            </a:pPr>
            <a:r>
              <a:rPr lang="el-GR" sz="2800" dirty="0" smtClean="0">
                <a:latin typeface="Arial" pitchFamily="34" charset="0"/>
                <a:cs typeface="Arial" pitchFamily="34" charset="0"/>
              </a:rPr>
              <a:t>Ασαφείς απαιτήσεις</a:t>
            </a:r>
            <a:endParaRPr lang="en-US" sz="3000" dirty="0" smtClean="0">
              <a:latin typeface="Arial" charset="0"/>
              <a:cs typeface="Arial" charset="0"/>
            </a:endParaRPr>
          </a:p>
          <a:p>
            <a:pPr marL="465138" indent="-465138">
              <a:lnSpc>
                <a:spcPct val="125000"/>
              </a:lnSpc>
              <a:spcBef>
                <a:spcPct val="0"/>
              </a:spcBef>
            </a:pPr>
            <a:r>
              <a:rPr lang="el-GR" sz="2800" dirty="0" smtClean="0">
                <a:latin typeface="Arial" pitchFamily="34" charset="0"/>
                <a:cs typeface="Arial" pitchFamily="34" charset="0"/>
              </a:rPr>
              <a:t>Ανεξέλεγκτη αύξηση του φυσικού αντικειμένου </a:t>
            </a:r>
          </a:p>
          <a:p>
            <a:pPr marL="465138" indent="-465138">
              <a:lnSpc>
                <a:spcPct val="125000"/>
              </a:lnSpc>
              <a:spcBef>
                <a:spcPct val="0"/>
              </a:spcBef>
            </a:pPr>
            <a:r>
              <a:rPr lang="el-GR" sz="2800" dirty="0" smtClean="0">
                <a:latin typeface="Arial" pitchFamily="34" charset="0"/>
                <a:cs typeface="Arial" pitchFamily="34" charset="0"/>
              </a:rPr>
              <a:t>Κακή επικοινωνία</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Το φαινόμενο της «κλιμάκωσης της δέσμευσης»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Παράγοντες επιτυχίας</a:t>
            </a:r>
            <a:endParaRPr lang="en-US" dirty="0" smtClean="0">
              <a:solidFill>
                <a:schemeClr val="bg1"/>
              </a:solidFill>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81000" y="1600200"/>
            <a:ext cx="8090114" cy="525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a:xfrm>
            <a:off x="457200" y="274638"/>
            <a:ext cx="8229600" cy="1325562"/>
          </a:xfrm>
          <a:solidFill>
            <a:srgbClr val="5A7396"/>
          </a:solidFill>
        </p:spPr>
        <p:txBody>
          <a:bodyPr/>
          <a:lstStyle/>
          <a:p>
            <a:r>
              <a:rPr lang="el-GR" sz="3600" dirty="0" smtClean="0">
                <a:solidFill>
                  <a:schemeClr val="bg1"/>
                </a:solidFill>
                <a:latin typeface="Arial" charset="0"/>
                <a:cs typeface="Arial" charset="0"/>
              </a:rPr>
              <a:t>Στρατηγικός σχεδιασμός για τα πληροφοριακά συστήματα</a:t>
            </a:r>
            <a:endParaRPr lang="en-US" sz="3600" dirty="0" smtClean="0">
              <a:solidFill>
                <a:schemeClr val="bg1"/>
              </a:solidFill>
              <a:latin typeface="Arial" charset="0"/>
              <a:cs typeface="Arial" charset="0"/>
            </a:endParaRPr>
          </a:p>
        </p:txBody>
      </p:sp>
      <p:sp>
        <p:nvSpPr>
          <p:cNvPr id="45058"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Όραμα, αρχές και πολιτικές</a:t>
            </a:r>
          </a:p>
          <a:p>
            <a:pPr marL="465138" indent="-465138">
              <a:lnSpc>
                <a:spcPct val="125000"/>
              </a:lnSpc>
              <a:spcBef>
                <a:spcPct val="0"/>
              </a:spcBef>
            </a:pPr>
            <a:r>
              <a:rPr lang="el-GR" sz="3000" dirty="0" smtClean="0">
                <a:latin typeface="Arial" charset="0"/>
                <a:cs typeface="Arial" charset="0"/>
              </a:rPr>
              <a:t>Διαχείριση χαρτοφυλακίου έργου</a:t>
            </a:r>
          </a:p>
          <a:p>
            <a:pPr marL="465138" indent="-465138">
              <a:lnSpc>
                <a:spcPct val="125000"/>
              </a:lnSpc>
              <a:spcBef>
                <a:spcPct val="0"/>
              </a:spcBef>
            </a:pPr>
            <a:r>
              <a:rPr lang="el-GR" sz="3000" dirty="0" smtClean="0">
                <a:latin typeface="Arial" charset="0"/>
                <a:cs typeface="Arial" charset="0"/>
              </a:rPr>
              <a:t>Αποκατάσταση καταστροφών </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Όραμα, αρχές </a:t>
            </a:r>
            <a:br>
              <a:rPr lang="el-GR" dirty="0" smtClean="0">
                <a:solidFill>
                  <a:schemeClr val="bg1"/>
                </a:solidFill>
                <a:latin typeface="Arial" charset="0"/>
                <a:cs typeface="Arial" charset="0"/>
              </a:rPr>
            </a:br>
            <a:r>
              <a:rPr lang="el-GR" dirty="0" smtClean="0">
                <a:solidFill>
                  <a:schemeClr val="bg1"/>
                </a:solidFill>
                <a:latin typeface="Arial" charset="0"/>
                <a:cs typeface="Arial" charset="0"/>
              </a:rPr>
              <a:t>και πολιτικές</a:t>
            </a:r>
          </a:p>
        </p:txBody>
      </p:sp>
      <p:sp>
        <p:nvSpPr>
          <p:cNvPr id="47106"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Μοντέλα χρηματοδότησης</a:t>
            </a:r>
          </a:p>
          <a:p>
            <a:pPr marL="465138" indent="-465138">
              <a:lnSpc>
                <a:spcPct val="125000"/>
              </a:lnSpc>
              <a:spcBef>
                <a:spcPct val="0"/>
              </a:spcBef>
            </a:pPr>
            <a:r>
              <a:rPr lang="el-GR" sz="3000" dirty="0" smtClean="0">
                <a:latin typeface="Arial" charset="0"/>
                <a:cs typeface="Arial" charset="0"/>
              </a:rPr>
              <a:t>Πολιτικές ορθής χρήσης και ασφάλειας</a:t>
            </a:r>
          </a:p>
          <a:p>
            <a:pPr marL="465138" indent="-465138">
              <a:lnSpc>
                <a:spcPct val="125000"/>
              </a:lnSpc>
              <a:spcBef>
                <a:spcPct val="0"/>
              </a:spcBef>
            </a:pPr>
            <a:r>
              <a:rPr lang="el-GR" sz="3000" dirty="0" smtClean="0">
                <a:latin typeface="Arial" charset="0"/>
                <a:cs typeface="Arial" charset="0"/>
              </a:rPr>
              <a:t>Επιχειρησιακή αρχιτεκτονική</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2057400"/>
        </p:xfrm>
        <a:graphic>
          <a:graphicData uri="http://schemas.openxmlformats.org/drawingml/2006/table">
            <a:tbl>
              <a:tblPr firstRow="1" bandRow="1">
                <a:tableStyleId>{5940675A-B579-460E-94D1-54222C63F5DA}</a:tableStyleId>
              </a:tblPr>
              <a:tblGrid>
                <a:gridCol w="8229600"/>
              </a:tblGrid>
              <a:tr h="2057400">
                <a:tc>
                  <a:txBody>
                    <a:bodyPr/>
                    <a:lstStyle/>
                    <a:p>
                      <a:pPr marL="465138" indent="-465138">
                        <a:lnSpc>
                          <a:spcPct val="125000"/>
                        </a:lnSpc>
                        <a:buFont typeface="Arial" pitchFamily="34" charset="0"/>
                        <a:buChar char="•"/>
                      </a:pPr>
                      <a:r>
                        <a:rPr lang="el-GR" sz="3000" dirty="0" smtClean="0">
                          <a:latin typeface="Arial" pitchFamily="34" charset="0"/>
                          <a:cs typeface="Arial" pitchFamily="34" charset="0"/>
                        </a:rPr>
                        <a:t>Διαδικασίες επιλογής υλοποίησης έργου</a:t>
                      </a:r>
                    </a:p>
                    <a:p>
                      <a:pPr marL="465138" indent="-465138">
                        <a:lnSpc>
                          <a:spcPct val="125000"/>
                        </a:lnSpc>
                        <a:buFont typeface="Arial" pitchFamily="34" charset="0"/>
                        <a:buChar char="•"/>
                      </a:pPr>
                      <a:r>
                        <a:rPr lang="el-GR" sz="3000" dirty="0" smtClean="0">
                          <a:latin typeface="Arial" pitchFamily="34" charset="0"/>
                          <a:cs typeface="Arial" pitchFamily="34" charset="0"/>
                        </a:rPr>
                        <a:t>Διαχείριση του χαρτοφυλακίου </a:t>
                      </a:r>
                    </a:p>
                  </a:txBody>
                  <a:tcPr/>
                </a:tc>
              </a:tr>
            </a:tbl>
          </a:graphicData>
        </a:graphic>
      </p:graphicFrame>
      <p:sp>
        <p:nvSpPr>
          <p:cNvPr id="49162" name="Title 13"/>
          <p:cNvSpPr>
            <a:spLocks noGrp="1"/>
          </p:cNvSpPr>
          <p:nvPr>
            <p:ph type="title"/>
          </p:nvPr>
        </p:nvSpPr>
        <p:spPr/>
        <p:txBody>
          <a:bodyPr/>
          <a:lstStyle/>
          <a:p>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Διαχείριση χαρτοφυλακίου </a:t>
            </a:r>
          </a:p>
          <a:p>
            <a:pPr algn="ctr" fontAlgn="auto">
              <a:spcAft>
                <a:spcPts val="0"/>
              </a:spcAft>
              <a:defRPr/>
            </a:pPr>
            <a:r>
              <a:rPr lang="el-GR" sz="4400" dirty="0" smtClean="0">
                <a:solidFill>
                  <a:schemeClr val="bg1"/>
                </a:solidFill>
                <a:latin typeface="Arial" pitchFamily="34" charset="0"/>
                <a:ea typeface="+mj-ea"/>
                <a:cs typeface="Arial" pitchFamily="34" charset="0"/>
              </a:rPr>
              <a:t>έργου </a:t>
            </a:r>
            <a:endParaRPr lang="en-US" sz="4400" dirty="0">
              <a:solidFill>
                <a:schemeClr val="bg1"/>
              </a:solidFill>
              <a:latin typeface="Arial" pitchFamily="34" charset="0"/>
              <a:ea typeface="+mj-ea"/>
              <a:cs typeface="Arial" pitchFamily="34" charset="0"/>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ctrTitle"/>
          </p:nvPr>
        </p:nvSpPr>
        <p:spPr>
          <a:xfrm>
            <a:off x="685800" y="1987550"/>
            <a:ext cx="7772400" cy="1755775"/>
          </a:xfrm>
          <a:solidFill>
            <a:srgbClr val="D7553C"/>
          </a:solidFill>
          <a:ln>
            <a:solidFill>
              <a:schemeClr val="tx1"/>
            </a:solidFill>
          </a:ln>
        </p:spPr>
        <p:txBody>
          <a:bodyPr>
            <a:spAutoFit/>
          </a:bodyPr>
          <a:lstStyle/>
          <a:p>
            <a:r>
              <a:rPr lang="el-GR" sz="3600" dirty="0" smtClean="0">
                <a:solidFill>
                  <a:schemeClr val="bg1"/>
                </a:solidFill>
                <a:latin typeface="Arial" charset="0"/>
                <a:cs typeface="Arial" charset="0"/>
              </a:rPr>
              <a:t>Κεφάλαιο </a:t>
            </a:r>
            <a:r>
              <a:rPr lang="en-US" sz="3600" dirty="0" smtClean="0">
                <a:solidFill>
                  <a:schemeClr val="bg1"/>
                </a:solidFill>
                <a:latin typeface="Arial" charset="0"/>
                <a:cs typeface="Arial" charset="0"/>
              </a:rPr>
              <a:t>12:</a:t>
            </a:r>
            <a:br>
              <a:rPr lang="en-US" sz="3600" dirty="0" smtClean="0">
                <a:solidFill>
                  <a:schemeClr val="bg1"/>
                </a:solidFill>
                <a:latin typeface="Arial" charset="0"/>
                <a:cs typeface="Arial" charset="0"/>
              </a:rPr>
            </a:br>
            <a:r>
              <a:rPr lang="el-GR" sz="3600" dirty="0" smtClean="0">
                <a:solidFill>
                  <a:schemeClr val="bg1"/>
                </a:solidFill>
                <a:latin typeface="Arial" charset="0"/>
                <a:cs typeface="Arial" charset="0"/>
              </a:rPr>
              <a:t>Διαχείριση έργου και στρατηγικός σχεδιασμός</a:t>
            </a:r>
            <a:endParaRPr lang="en-US" sz="36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p:cNvSpPr>
            <a:spLocks noGrp="1"/>
          </p:cNvSpPr>
          <p:nvPr>
            <p:ph type="title"/>
          </p:nvPr>
        </p:nvSpPr>
        <p:spPr>
          <a:xfrm>
            <a:off x="457200" y="274638"/>
            <a:ext cx="8229600" cy="1325562"/>
          </a:xfrm>
          <a:solidFill>
            <a:srgbClr val="D25F14"/>
          </a:solidFill>
        </p:spPr>
        <p:txBody>
          <a:bodyPr/>
          <a:lstStyle/>
          <a:p>
            <a:r>
              <a:rPr lang="el-GR" sz="3200" dirty="0">
                <a:solidFill>
                  <a:schemeClr val="bg1"/>
                </a:solidFill>
                <a:latin typeface="Arial" charset="0"/>
                <a:cs typeface="Arial" charset="0"/>
              </a:rPr>
              <a:t>Αποκατάσταση καταστροφών και επιχειρησιακή συνέχεια</a:t>
            </a:r>
            <a:endParaRPr lang="en-US" sz="3200" dirty="0" smtClean="0">
              <a:solidFill>
                <a:schemeClr val="bg1"/>
              </a:solidFill>
              <a:latin typeface="Arial" charset="0"/>
              <a:cs typeface="Arial" charset="0"/>
            </a:endParaRPr>
          </a:p>
        </p:txBody>
      </p:sp>
      <p:sp>
        <p:nvSpPr>
          <p:cNvPr id="51202" name="Content Placeholder 4"/>
          <p:cNvSpPr>
            <a:spLocks noGrp="1"/>
          </p:cNvSpPr>
          <p:nvPr>
            <p:ph idx="1"/>
          </p:nvPr>
        </p:nvSpPr>
        <p:spPr>
          <a:xfrm>
            <a:off x="457200" y="1600201"/>
            <a:ext cx="8229600" cy="1981200"/>
          </a:xfrm>
          <a:ln>
            <a:solidFill>
              <a:schemeClr val="tx1"/>
            </a:solidFill>
          </a:ln>
        </p:spPr>
        <p:txBody>
          <a:bodyPr/>
          <a:lstStyle/>
          <a:p>
            <a:pPr marL="465138" indent="-465138">
              <a:lnSpc>
                <a:spcPct val="125000"/>
              </a:lnSpc>
              <a:spcBef>
                <a:spcPct val="0"/>
              </a:spcBef>
            </a:pPr>
            <a:r>
              <a:rPr lang="el-GR" sz="3000" dirty="0">
                <a:latin typeface="Arial" charset="0"/>
                <a:cs typeface="Arial" charset="0"/>
              </a:rPr>
              <a:t>Αποκατάσταση καταστροφών </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Επιχειρησιακή </a:t>
            </a:r>
            <a:r>
              <a:rPr lang="el-GR" sz="3000" dirty="0">
                <a:latin typeface="Arial" charset="0"/>
                <a:cs typeface="Arial" charset="0"/>
              </a:rPr>
              <a:t>συνέχεια</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a:xfrm>
            <a:off x="457200" y="274638"/>
            <a:ext cx="8229600" cy="1325562"/>
          </a:xfrm>
          <a:solidFill>
            <a:srgbClr val="D25F14"/>
          </a:solidFill>
        </p:spPr>
        <p:txBody>
          <a:bodyPr/>
          <a:lstStyle/>
          <a:p>
            <a:r>
              <a:rPr lang="el-GR" sz="4000" dirty="0" smtClean="0">
                <a:solidFill>
                  <a:schemeClr val="bg1"/>
                </a:solidFill>
                <a:latin typeface="Arial" charset="0"/>
                <a:cs typeface="Arial" charset="0"/>
              </a:rPr>
              <a:t>Ο ανθρώπινος παράγοντας</a:t>
            </a:r>
            <a:endParaRPr lang="en-US" sz="4000" dirty="0" smtClean="0">
              <a:solidFill>
                <a:schemeClr val="bg1"/>
              </a:solidFill>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521144" y="1771800"/>
            <a:ext cx="8470456" cy="42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p:cNvSpPr>
          <p:nvPr>
            <p:ph type="title"/>
          </p:nvPr>
        </p:nvSpPr>
        <p:spPr>
          <a:xfrm>
            <a:off x="457200" y="274638"/>
            <a:ext cx="8229600" cy="1325562"/>
          </a:xfrm>
          <a:solidFill>
            <a:srgbClr val="5A7396"/>
          </a:solidFill>
        </p:spPr>
        <p:txBody>
          <a:bodyPr/>
          <a:lstStyle/>
          <a:p>
            <a:r>
              <a:rPr lang="el-GR" dirty="0" smtClean="0">
                <a:solidFill>
                  <a:schemeClr val="bg1"/>
                </a:solidFill>
                <a:latin typeface="Arial" charset="0"/>
                <a:cs typeface="Arial" charset="0"/>
              </a:rPr>
              <a:t>Περίληψη</a:t>
            </a:r>
            <a:endParaRPr lang="en-US" dirty="0" smtClean="0">
              <a:solidFill>
                <a:schemeClr val="bg1"/>
              </a:solidFill>
              <a:latin typeface="Arial" charset="0"/>
              <a:cs typeface="Arial" charset="0"/>
            </a:endParaRPr>
          </a:p>
        </p:txBody>
      </p:sp>
      <p:sp>
        <p:nvSpPr>
          <p:cNvPr id="55298" name="Content Placeholder 4"/>
          <p:cNvSpPr>
            <a:spLocks noGrp="1"/>
          </p:cNvSpPr>
          <p:nvPr>
            <p:ph idx="1"/>
          </p:nvPr>
        </p:nvSpPr>
        <p:spPr>
          <a:ln>
            <a:solidFill>
              <a:schemeClr val="tx1"/>
            </a:solidFill>
          </a:ln>
        </p:spPr>
        <p:txBody>
          <a:bodyPr/>
          <a:lstStyle/>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Ορισμός του έργου </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Διαδικασίες διαχείρισης έργου</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Λογισμικό διαχείρισης έργου </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Επιτυχία και αποτυχία</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Στρατηγικός σχεδιασμός για τα πληροφοριακά συστήματα </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Ο ανθρώπινος παράγοντας</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677418340"/>
              </p:ext>
            </p:extLst>
          </p:nvPr>
        </p:nvGraphicFramePr>
        <p:xfrm>
          <a:off x="457200" y="1600200"/>
          <a:ext cx="8229600" cy="1295400"/>
        </p:xfrm>
        <a:graphic>
          <a:graphicData uri="http://schemas.openxmlformats.org/drawingml/2006/table">
            <a:tbl>
              <a:tblPr firstRow="1" bandRow="1">
                <a:tableStyleId>{5940675A-B579-460E-94D1-54222C63F5DA}</a:tableStyleId>
              </a:tblPr>
              <a:tblGrid>
                <a:gridCol w="8229600"/>
              </a:tblGrid>
              <a:tr h="1295400">
                <a:tc>
                  <a:txBody>
                    <a:bodyPr/>
                    <a:lstStyle/>
                    <a:p>
                      <a:pPr marL="465138" indent="-465138">
                        <a:lnSpc>
                          <a:spcPct val="100000"/>
                        </a:lnSpc>
                        <a:buFont typeface="Arial" pitchFamily="34" charset="0"/>
                        <a:buChar char="•"/>
                      </a:pPr>
                      <a:r>
                        <a:rPr lang="el-GR" sz="2400" kern="1200" dirty="0" smtClean="0">
                          <a:solidFill>
                            <a:schemeClr val="tx1"/>
                          </a:solidFill>
                          <a:latin typeface="Arial" pitchFamily="34" charset="0"/>
                          <a:ea typeface="+mn-ea"/>
                          <a:cs typeface="Arial" pitchFamily="34" charset="0"/>
                        </a:rPr>
                        <a:t>Ηγέτιδα εταιρεία ερευνών και παροχής συμβουλευτικών υπηρεσιών </a:t>
                      </a:r>
                    </a:p>
                    <a:p>
                      <a:pPr marL="465138" indent="-465138">
                        <a:lnSpc>
                          <a:spcPct val="125000"/>
                        </a:lnSpc>
                        <a:buFont typeface="Arial" pitchFamily="34" charset="0"/>
                        <a:buChar char="•"/>
                      </a:pPr>
                      <a:r>
                        <a:rPr lang="el-GR" sz="2400" dirty="0" smtClean="0">
                          <a:latin typeface="Arial" pitchFamily="34" charset="0"/>
                          <a:cs typeface="Arial" pitchFamily="34" charset="0"/>
                        </a:rPr>
                        <a:t>«Κύκλος δημοτικότητας» </a:t>
                      </a:r>
                      <a:endParaRPr lang="en-US" sz="2400" dirty="0">
                        <a:latin typeface="Arial" pitchFamily="34" charset="0"/>
                        <a:cs typeface="Arial" pitchFamily="34" charset="0"/>
                      </a:endParaRPr>
                    </a:p>
                  </a:txBody>
                  <a:tcPr/>
                </a:tc>
              </a:tr>
            </a:tbl>
          </a:graphicData>
        </a:graphic>
      </p:graphicFrame>
      <p:sp>
        <p:nvSpPr>
          <p:cNvPr id="57354" name="Title 14"/>
          <p:cNvSpPr>
            <a:spLocks noGrp="1"/>
          </p:cNvSpPr>
          <p:nvPr>
            <p:ph type="title"/>
          </p:nvPr>
        </p:nvSpPr>
        <p:spPr/>
        <p:txBody>
          <a:bodyPr/>
          <a:lstStyle/>
          <a:p>
            <a:endParaRPr lang="en-US" smtClean="0"/>
          </a:p>
        </p:txBody>
      </p:sp>
      <p:sp>
        <p:nvSpPr>
          <p:cNvPr id="16" name="Title 3"/>
          <p:cNvSpPr txBox="1">
            <a:spLocks/>
          </p:cNvSpPr>
          <p:nvPr/>
        </p:nvSpPr>
        <p:spPr>
          <a:xfrm>
            <a:off x="457200" y="274638"/>
            <a:ext cx="8229600" cy="1325562"/>
          </a:xfrm>
          <a:prstGeom prst="rect">
            <a:avLst/>
          </a:prstGeom>
          <a:solidFill>
            <a:srgbClr val="D7553C"/>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Μελέτη περίπτωσης 1:</a:t>
            </a:r>
          </a:p>
          <a:p>
            <a:pPr algn="ctr" fontAlgn="auto">
              <a:spcAft>
                <a:spcPts val="0"/>
              </a:spcAft>
              <a:defRPr/>
            </a:pPr>
            <a:r>
              <a:rPr lang="en-US" sz="4400" dirty="0" smtClean="0">
                <a:solidFill>
                  <a:schemeClr val="bg1"/>
                </a:solidFill>
                <a:latin typeface="Arial" pitchFamily="34" charset="0"/>
                <a:ea typeface="+mj-ea"/>
                <a:cs typeface="Arial" pitchFamily="34" charset="0"/>
              </a:rPr>
              <a:t>Gartner</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307104" y="3048000"/>
            <a:ext cx="4855696" cy="36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138627138"/>
              </p:ext>
            </p:extLst>
          </p:nvPr>
        </p:nvGraphicFramePr>
        <p:xfrm>
          <a:off x="457200" y="1600200"/>
          <a:ext cx="8229600" cy="4551997"/>
        </p:xfrm>
        <a:graphic>
          <a:graphicData uri="http://schemas.openxmlformats.org/drawingml/2006/table">
            <a:tbl>
              <a:tblPr firstRow="1" bandRow="1">
                <a:tableStyleId>{5940675A-B579-460E-94D1-54222C63F5DA}</a:tableStyleId>
              </a:tblPr>
              <a:tblGrid>
                <a:gridCol w="4114800"/>
                <a:gridCol w="4114800"/>
              </a:tblGrid>
              <a:tr h="457200">
                <a:tc>
                  <a:txBody>
                    <a:bodyPr/>
                    <a:lstStyle/>
                    <a:p>
                      <a:pPr marL="457200" indent="-457200" algn="ctr">
                        <a:lnSpc>
                          <a:spcPct val="125000"/>
                        </a:lnSpc>
                        <a:buFont typeface="Arial" pitchFamily="34" charset="0"/>
                        <a:buNone/>
                      </a:pPr>
                      <a:r>
                        <a:rPr lang="en-US" sz="3000" dirty="0" smtClean="0">
                          <a:solidFill>
                            <a:schemeClr val="bg1"/>
                          </a:solidFill>
                          <a:latin typeface="Arial" pitchFamily="34" charset="0"/>
                          <a:cs typeface="Arial" pitchFamily="34" charset="0"/>
                        </a:rPr>
                        <a:t>WestJet</a:t>
                      </a:r>
                      <a:endParaRPr lang="en-US" sz="3000" dirty="0">
                        <a:solidFill>
                          <a:schemeClr val="bg1"/>
                        </a:solidFill>
                        <a:latin typeface="Arial" pitchFamily="34" charset="0"/>
                        <a:cs typeface="Arial" pitchFamily="34" charset="0"/>
                      </a:endParaRPr>
                    </a:p>
                  </a:txBody>
                  <a:tcPr>
                    <a:solidFill>
                      <a:srgbClr val="4B649B"/>
                    </a:solidFill>
                  </a:tcPr>
                </a:tc>
                <a:tc>
                  <a:txBody>
                    <a:bodyPr/>
                    <a:lstStyle/>
                    <a:p>
                      <a:pPr marL="349250" indent="-349250" algn="ctr">
                        <a:lnSpc>
                          <a:spcPct val="125000"/>
                        </a:lnSpc>
                        <a:buFont typeface="Arial" pitchFamily="34" charset="0"/>
                        <a:buNone/>
                      </a:pPr>
                      <a:r>
                        <a:rPr lang="en-US" sz="3000" dirty="0" smtClean="0">
                          <a:solidFill>
                            <a:schemeClr val="bg1"/>
                          </a:solidFill>
                          <a:latin typeface="Arial" pitchFamily="34" charset="0"/>
                          <a:cs typeface="Arial" pitchFamily="34" charset="0"/>
                        </a:rPr>
                        <a:t>JetBlue</a:t>
                      </a:r>
                      <a:endParaRPr lang="en-US" sz="3000" dirty="0">
                        <a:solidFill>
                          <a:schemeClr val="bg1"/>
                        </a:solidFill>
                        <a:latin typeface="Arial" pitchFamily="34" charset="0"/>
                        <a:cs typeface="Arial" pitchFamily="34" charset="0"/>
                      </a:endParaRPr>
                    </a:p>
                  </a:txBody>
                  <a:tcPr>
                    <a:solidFill>
                      <a:srgbClr val="4B649B"/>
                    </a:solidFill>
                  </a:tcPr>
                </a:tc>
              </a:tr>
              <a:tr h="3889057">
                <a:tc>
                  <a:txBody>
                    <a:bodyPr/>
                    <a:lstStyle/>
                    <a:p>
                      <a:pPr marL="465138" indent="-465138">
                        <a:lnSpc>
                          <a:spcPct val="100000"/>
                        </a:lnSpc>
                        <a:buFont typeface="Arial" pitchFamily="34" charset="0"/>
                        <a:buChar char="•"/>
                      </a:pPr>
                      <a:r>
                        <a:rPr lang="el-GR" sz="2800" kern="1200" dirty="0" smtClean="0">
                          <a:solidFill>
                            <a:schemeClr val="tx1"/>
                          </a:solidFill>
                          <a:latin typeface="Arial" pitchFamily="34" charset="0"/>
                          <a:ea typeface="+mn-ea"/>
                          <a:cs typeface="Arial" pitchFamily="34" charset="0"/>
                        </a:rPr>
                        <a:t>Δεν προειδοποίησε τους πελάτες</a:t>
                      </a:r>
                      <a:endParaRPr lang="en-US" sz="2800" kern="1200" dirty="0" smtClean="0">
                        <a:solidFill>
                          <a:schemeClr val="tx1"/>
                        </a:solidFill>
                        <a:latin typeface="Arial" pitchFamily="34" charset="0"/>
                        <a:ea typeface="+mn-ea"/>
                        <a:cs typeface="Arial" pitchFamily="34" charset="0"/>
                      </a:endParaRPr>
                    </a:p>
                    <a:p>
                      <a:pPr marL="465138" indent="-465138">
                        <a:lnSpc>
                          <a:spcPct val="100000"/>
                        </a:lnSpc>
                        <a:buFont typeface="Arial" pitchFamily="34" charset="0"/>
                        <a:buChar char="•"/>
                      </a:pPr>
                      <a:r>
                        <a:rPr lang="el-GR" sz="2800" kern="1200" dirty="0" smtClean="0">
                          <a:solidFill>
                            <a:schemeClr val="tx1"/>
                          </a:solidFill>
                          <a:latin typeface="Arial" pitchFamily="34" charset="0"/>
                          <a:ea typeface="+mn-ea"/>
                          <a:cs typeface="Arial" pitchFamily="34" charset="0"/>
                        </a:rPr>
                        <a:t>Δε μείωσε τον όγκο των προς πώληση εισιτηρίων</a:t>
                      </a:r>
                    </a:p>
                    <a:p>
                      <a:pPr marL="465138" indent="-465138">
                        <a:lnSpc>
                          <a:spcPct val="100000"/>
                        </a:lnSpc>
                        <a:buFont typeface="Arial" pitchFamily="34" charset="0"/>
                        <a:buChar char="•"/>
                      </a:pPr>
                      <a:r>
                        <a:rPr lang="el-GR" sz="2800" kern="1200" dirty="0" smtClean="0">
                          <a:solidFill>
                            <a:schemeClr val="tx1"/>
                          </a:solidFill>
                          <a:latin typeface="Arial" pitchFamily="34" charset="0"/>
                          <a:ea typeface="+mn-ea"/>
                          <a:cs typeface="Arial" pitchFamily="34" charset="0"/>
                        </a:rPr>
                        <a:t>Πολλά προβλήματα στη μετεγκατάσταση </a:t>
                      </a:r>
                    </a:p>
                    <a:p>
                      <a:pPr marL="465138" indent="-465138">
                        <a:lnSpc>
                          <a:spcPct val="100000"/>
                        </a:lnSpc>
                        <a:buFont typeface="Arial" pitchFamily="34" charset="0"/>
                        <a:buChar char="•"/>
                      </a:pPr>
                      <a:r>
                        <a:rPr lang="el-GR" sz="2800" kern="1200" dirty="0" smtClean="0">
                          <a:solidFill>
                            <a:schemeClr val="tx1"/>
                          </a:solidFill>
                          <a:latin typeface="Arial" pitchFamily="34" charset="0"/>
                          <a:ea typeface="+mn-ea"/>
                          <a:cs typeface="Arial" pitchFamily="34" charset="0"/>
                        </a:rPr>
                        <a:t>Μακρά αναμονή</a:t>
                      </a:r>
                      <a:endParaRPr lang="en-US" sz="2800" kern="1200" dirty="0" smtClean="0">
                        <a:solidFill>
                          <a:schemeClr val="tx1"/>
                        </a:solidFill>
                        <a:latin typeface="Arial" pitchFamily="34" charset="0"/>
                        <a:ea typeface="+mn-ea"/>
                        <a:cs typeface="Arial" pitchFamily="34" charset="0"/>
                      </a:endParaRPr>
                    </a:p>
                  </a:txBody>
                  <a:tcPr/>
                </a:tc>
                <a:tc>
                  <a:txBody>
                    <a:bodyPr/>
                    <a:lstStyle/>
                    <a:p>
                      <a:pPr marL="465138" indent="-465138">
                        <a:lnSpc>
                          <a:spcPct val="100000"/>
                        </a:lnSpc>
                        <a:buFont typeface="Arial" pitchFamily="34" charset="0"/>
                        <a:buChar char="•"/>
                      </a:pPr>
                      <a:r>
                        <a:rPr lang="el-GR" sz="2800" kern="1200" dirty="0" smtClean="0">
                          <a:solidFill>
                            <a:schemeClr val="tx1"/>
                          </a:solidFill>
                          <a:latin typeface="Arial" pitchFamily="34" charset="0"/>
                          <a:ea typeface="+mn-ea"/>
                          <a:cs typeface="Arial" pitchFamily="34" charset="0"/>
                        </a:rPr>
                        <a:t>Επικοινώνησε με τους πελάτες</a:t>
                      </a:r>
                      <a:endParaRPr lang="en-US" sz="2800" kern="1200" dirty="0" smtClean="0">
                        <a:solidFill>
                          <a:schemeClr val="tx1"/>
                        </a:solidFill>
                        <a:latin typeface="Arial" pitchFamily="34" charset="0"/>
                        <a:ea typeface="+mn-ea"/>
                        <a:cs typeface="Arial" pitchFamily="34" charset="0"/>
                      </a:endParaRPr>
                    </a:p>
                    <a:p>
                      <a:pPr marL="465138" indent="-465138">
                        <a:lnSpc>
                          <a:spcPct val="100000"/>
                        </a:lnSpc>
                        <a:buFont typeface="Arial" pitchFamily="34" charset="0"/>
                        <a:buChar char="•"/>
                      </a:pPr>
                      <a:r>
                        <a:rPr lang="el-GR" sz="2800" kern="1200" dirty="0" smtClean="0">
                          <a:solidFill>
                            <a:schemeClr val="tx1"/>
                          </a:solidFill>
                          <a:latin typeface="Arial" pitchFamily="34" charset="0"/>
                          <a:ea typeface="+mn-ea"/>
                          <a:cs typeface="Arial" pitchFamily="34" charset="0"/>
                        </a:rPr>
                        <a:t>Εφεδρική ιστοσελίδα και προσωρινό προσωπικό </a:t>
                      </a:r>
                      <a:endParaRPr lang="en-US" sz="2800" kern="1200" dirty="0" smtClean="0">
                        <a:solidFill>
                          <a:schemeClr val="tx1"/>
                        </a:solidFill>
                        <a:latin typeface="Arial" pitchFamily="34" charset="0"/>
                        <a:ea typeface="+mn-ea"/>
                        <a:cs typeface="Arial" pitchFamily="34" charset="0"/>
                      </a:endParaRPr>
                    </a:p>
                    <a:p>
                      <a:pPr marL="465138" indent="-465138">
                        <a:lnSpc>
                          <a:spcPct val="100000"/>
                        </a:lnSpc>
                        <a:buFont typeface="Arial" pitchFamily="34" charset="0"/>
                        <a:buChar char="•"/>
                      </a:pPr>
                      <a:r>
                        <a:rPr lang="el-GR" sz="2800" kern="1200" dirty="0" smtClean="0">
                          <a:solidFill>
                            <a:schemeClr val="tx1"/>
                          </a:solidFill>
                          <a:latin typeface="Arial" pitchFamily="34" charset="0"/>
                          <a:ea typeface="+mn-ea"/>
                          <a:cs typeface="Arial" pitchFamily="34" charset="0"/>
                        </a:rPr>
                        <a:t>Οι παρατηρητές έδωσαν πολύ υψηλούς βαθμούς </a:t>
                      </a:r>
                      <a:endParaRPr lang="en-US" sz="2800" kern="1200" dirty="0" smtClean="0">
                        <a:solidFill>
                          <a:schemeClr val="tx1"/>
                        </a:solidFill>
                        <a:latin typeface="Arial" pitchFamily="34" charset="0"/>
                        <a:ea typeface="+mn-ea"/>
                        <a:cs typeface="Arial" pitchFamily="34" charset="0"/>
                      </a:endParaRPr>
                    </a:p>
                  </a:txBody>
                  <a:tcPr/>
                </a:tc>
              </a:tr>
            </a:tbl>
          </a:graphicData>
        </a:graphic>
      </p:graphicFrame>
      <p:sp>
        <p:nvSpPr>
          <p:cNvPr id="59406" name="Title 10"/>
          <p:cNvSpPr>
            <a:spLocks noGrp="1"/>
          </p:cNvSpPr>
          <p:nvPr>
            <p:ph type="title"/>
          </p:nvPr>
        </p:nvSpPr>
        <p:spPr/>
        <p:txBody>
          <a:bodyPr/>
          <a:lstStyle/>
          <a:p>
            <a:endParaRPr lang="en-US" smtClean="0"/>
          </a:p>
        </p:txBody>
      </p:sp>
      <p:sp>
        <p:nvSpPr>
          <p:cNvPr id="12" name="Title 3"/>
          <p:cNvSpPr txBox="1">
            <a:spLocks/>
          </p:cNvSpPr>
          <p:nvPr/>
        </p:nvSpPr>
        <p:spPr>
          <a:xfrm>
            <a:off x="457200" y="274638"/>
            <a:ext cx="8229600" cy="1325562"/>
          </a:xfrm>
          <a:prstGeom prst="rect">
            <a:avLst/>
          </a:prstGeom>
          <a:solidFill>
            <a:srgbClr val="D7553C"/>
          </a:solidFill>
          <a:ln>
            <a:noFill/>
          </a:ln>
        </p:spPr>
        <p:txBody>
          <a:bodyPr anchor="ctr">
            <a:normAutofit lnSpcReduction="10000"/>
          </a:bodyPr>
          <a:lstStyle/>
          <a:p>
            <a:pPr algn="ctr" fontAlgn="auto">
              <a:spcAft>
                <a:spcPts val="0"/>
              </a:spcAft>
              <a:defRPr/>
            </a:pPr>
            <a:r>
              <a:rPr lang="el-GR" sz="4400" dirty="0">
                <a:solidFill>
                  <a:schemeClr val="bg1"/>
                </a:solidFill>
                <a:latin typeface="Arial" pitchFamily="34" charset="0"/>
                <a:ea typeface="+mj-ea"/>
                <a:cs typeface="Arial" pitchFamily="34" charset="0"/>
              </a:rPr>
              <a:t>Μελέτη περίπτωσης </a:t>
            </a:r>
            <a:r>
              <a:rPr lang="el-GR" sz="4400" dirty="0" smtClean="0">
                <a:solidFill>
                  <a:schemeClr val="bg1"/>
                </a:solidFill>
                <a:latin typeface="Arial" pitchFamily="34" charset="0"/>
                <a:ea typeface="+mj-ea"/>
                <a:cs typeface="Arial" pitchFamily="34" charset="0"/>
              </a:rPr>
              <a:t>2:</a:t>
            </a:r>
            <a:endParaRPr lang="el-GR" sz="4400" dirty="0">
              <a:solidFill>
                <a:schemeClr val="bg1"/>
              </a:solidFill>
              <a:latin typeface="Arial" pitchFamily="34" charset="0"/>
              <a:ea typeface="+mj-ea"/>
              <a:cs typeface="Arial" pitchFamily="34" charset="0"/>
            </a:endParaRPr>
          </a:p>
          <a:p>
            <a:pPr algn="ctr" fontAlgn="auto">
              <a:spcAft>
                <a:spcPts val="0"/>
              </a:spcAft>
              <a:defRPr/>
            </a:pPr>
            <a:r>
              <a:rPr lang="en-US" sz="4400" dirty="0" smtClean="0">
                <a:solidFill>
                  <a:schemeClr val="bg1"/>
                </a:solidFill>
                <a:latin typeface="Arial" pitchFamily="34" charset="0"/>
                <a:ea typeface="+mj-ea"/>
                <a:cs typeface="Arial" pitchFamily="34" charset="0"/>
              </a:rPr>
              <a:t>JetBlue </a:t>
            </a:r>
            <a:r>
              <a:rPr lang="el-GR" sz="4400" dirty="0" smtClean="0">
                <a:solidFill>
                  <a:schemeClr val="bg1"/>
                </a:solidFill>
                <a:latin typeface="Arial" pitchFamily="34" charset="0"/>
                <a:ea typeface="+mj-ea"/>
                <a:cs typeface="Arial" pitchFamily="34" charset="0"/>
              </a:rPr>
              <a:t>και </a:t>
            </a:r>
            <a:r>
              <a:rPr lang="en-US" sz="4400" dirty="0" smtClean="0">
                <a:solidFill>
                  <a:schemeClr val="bg1"/>
                </a:solidFill>
                <a:latin typeface="Arial" pitchFamily="34" charset="0"/>
                <a:ea typeface="+mj-ea"/>
                <a:cs typeface="Arial" pitchFamily="34" charset="0"/>
              </a:rPr>
              <a:t>WestJet</a:t>
            </a:r>
            <a:endParaRPr lang="en-US" sz="44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457200" y="274638"/>
            <a:ext cx="8229600" cy="1325562"/>
          </a:xfrm>
          <a:solidFill>
            <a:srgbClr val="5A7396"/>
          </a:solidFill>
        </p:spPr>
        <p:txBody>
          <a:bodyPr/>
          <a:lstStyle/>
          <a:p>
            <a:r>
              <a:rPr lang="el-GR" dirty="0" smtClean="0">
                <a:solidFill>
                  <a:schemeClr val="bg1"/>
                </a:solidFill>
                <a:latin typeface="Arial" charset="0"/>
                <a:cs typeface="Arial" charset="0"/>
              </a:rPr>
              <a:t>Μαθησιακοί στόχοι</a:t>
            </a:r>
            <a:endParaRPr lang="en-US" dirty="0" smtClean="0">
              <a:solidFill>
                <a:schemeClr val="bg1"/>
              </a:solidFill>
              <a:latin typeface="Arial" charset="0"/>
              <a:cs typeface="Arial" charset="0"/>
            </a:endParaRPr>
          </a:p>
        </p:txBody>
      </p:sp>
      <p:sp>
        <p:nvSpPr>
          <p:cNvPr id="16386" name="Content Placeholder 4"/>
          <p:cNvSpPr>
            <a:spLocks noGrp="1"/>
          </p:cNvSpPr>
          <p:nvPr>
            <p:ph idx="1"/>
          </p:nvPr>
        </p:nvSpPr>
        <p:spPr>
          <a:ln>
            <a:solidFill>
              <a:schemeClr val="tx1"/>
            </a:solidFill>
          </a:ln>
        </p:spPr>
        <p:txBody>
          <a:bodyPr/>
          <a:lstStyle/>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Ορισμός του έργου </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Διαδικασίες διαχείρισης έργου</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Λογισμικό διαχείρισης έργου </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Επιτυχία και αποτυχία</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Στρατηγικός σχεδιασμός για τα πληροφοριακά συστήματα </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Ο ανθρώπινος παράγοντας</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a:xfrm>
            <a:off x="457200" y="274638"/>
            <a:ext cx="8229600" cy="1325562"/>
          </a:xfrm>
          <a:solidFill>
            <a:srgbClr val="5A7396"/>
          </a:solidFill>
        </p:spPr>
        <p:txBody>
          <a:bodyPr/>
          <a:lstStyle/>
          <a:p>
            <a:r>
              <a:rPr lang="el-GR" sz="4000" dirty="0" smtClean="0">
                <a:solidFill>
                  <a:schemeClr val="bg1"/>
                </a:solidFill>
                <a:latin typeface="Arial" charset="0"/>
                <a:cs typeface="Arial" charset="0"/>
              </a:rPr>
              <a:t>Ηλεκτρονικοί ιατρικοί φάκελοι </a:t>
            </a:r>
            <a:endParaRPr lang="en-US" sz="4000" dirty="0" smtClean="0">
              <a:solidFill>
                <a:schemeClr val="bg1"/>
              </a:solidFill>
              <a:latin typeface="Arial" charset="0"/>
              <a:cs typeface="Arial" charset="0"/>
            </a:endParaRPr>
          </a:p>
        </p:txBody>
      </p:sp>
      <p:sp>
        <p:nvSpPr>
          <p:cNvPr id="18434"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Έργο ύψους </a:t>
            </a:r>
            <a:r>
              <a:rPr lang="en-US" sz="3000" dirty="0" smtClean="0">
                <a:latin typeface="Arial" charset="0"/>
                <a:cs typeface="Arial" charset="0"/>
              </a:rPr>
              <a:t>$3 </a:t>
            </a:r>
            <a:r>
              <a:rPr lang="el-GR" sz="3000" dirty="0" smtClean="0">
                <a:latin typeface="Arial" charset="0"/>
                <a:cs typeface="Arial" charset="0"/>
              </a:rPr>
              <a:t>εκατομμυρίων καθυστερούσε</a:t>
            </a:r>
          </a:p>
          <a:p>
            <a:pPr marL="465138" indent="-465138">
              <a:lnSpc>
                <a:spcPct val="125000"/>
              </a:lnSpc>
              <a:spcBef>
                <a:spcPct val="0"/>
              </a:spcBef>
            </a:pPr>
            <a:r>
              <a:rPr lang="el-GR" sz="3000" dirty="0" smtClean="0">
                <a:latin typeface="Arial" charset="0"/>
                <a:cs typeface="Arial" charset="0"/>
              </a:rPr>
              <a:t>Ορισμένοι από τους ιατρούς δεν υποστήριζαν το έργο</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Πολλά έργα αντιμετωπίζουν προβλήματα εξαιτίας της διαχείρισης έργου</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hlinkClick r:id="rId3"/>
          </p:cNvPr>
          <p:cNvGraphicFramePr>
            <a:graphicFrameLocks noGrp="1"/>
          </p:cNvGraphicFramePr>
          <p:nvPr/>
        </p:nvGraphicFramePr>
        <p:xfrm>
          <a:off x="457200" y="1600200"/>
          <a:ext cx="8229600" cy="4551997"/>
        </p:xfrm>
        <a:graphic>
          <a:graphicData uri="http://schemas.openxmlformats.org/drawingml/2006/table">
            <a:tbl>
              <a:tblPr firstRow="1" bandRow="1">
                <a:tableStyleId>{5940675A-B579-460E-94D1-54222C63F5DA}</a:tableStyleId>
              </a:tblPr>
              <a:tblGrid>
                <a:gridCol w="4114800"/>
                <a:gridCol w="4114800"/>
              </a:tblGrid>
              <a:tr h="457200">
                <a:tc>
                  <a:txBody>
                    <a:bodyPr/>
                    <a:lstStyle/>
                    <a:p>
                      <a:pPr marL="457200" indent="-457200" algn="ctr">
                        <a:lnSpc>
                          <a:spcPct val="125000"/>
                        </a:lnSpc>
                        <a:buFont typeface="Arial" pitchFamily="34" charset="0"/>
                        <a:buNone/>
                      </a:pPr>
                      <a:r>
                        <a:rPr lang="el-GR" sz="3000" dirty="0" smtClean="0">
                          <a:solidFill>
                            <a:schemeClr val="bg1"/>
                          </a:solidFill>
                          <a:latin typeface="Arial" pitchFamily="34" charset="0"/>
                          <a:cs typeface="Arial" pitchFamily="34" charset="0"/>
                        </a:rPr>
                        <a:t>Έργα</a:t>
                      </a:r>
                      <a:endParaRPr lang="en-US" sz="3000" dirty="0">
                        <a:solidFill>
                          <a:schemeClr val="bg1"/>
                        </a:solidFill>
                        <a:latin typeface="Arial" pitchFamily="34" charset="0"/>
                        <a:cs typeface="Arial" pitchFamily="34" charset="0"/>
                      </a:endParaRPr>
                    </a:p>
                  </a:txBody>
                  <a:tcPr>
                    <a:solidFill>
                      <a:srgbClr val="D25F14"/>
                    </a:solidFill>
                  </a:tcPr>
                </a:tc>
                <a:tc>
                  <a:txBody>
                    <a:bodyPr/>
                    <a:lstStyle/>
                    <a:p>
                      <a:pPr marL="349250" indent="-349250" algn="ctr">
                        <a:lnSpc>
                          <a:spcPct val="125000"/>
                        </a:lnSpc>
                        <a:buFont typeface="Arial" pitchFamily="34" charset="0"/>
                        <a:buNone/>
                      </a:pPr>
                      <a:r>
                        <a:rPr lang="el-GR" sz="3000" dirty="0" smtClean="0">
                          <a:solidFill>
                            <a:schemeClr val="bg1"/>
                          </a:solidFill>
                          <a:latin typeface="Arial" pitchFamily="34" charset="0"/>
                          <a:cs typeface="Arial" pitchFamily="34" charset="0"/>
                        </a:rPr>
                        <a:t>Διαδικασίες</a:t>
                      </a:r>
                      <a:endParaRPr lang="en-US" sz="3000" dirty="0">
                        <a:solidFill>
                          <a:schemeClr val="bg1"/>
                        </a:solidFill>
                        <a:latin typeface="Arial" pitchFamily="34" charset="0"/>
                        <a:cs typeface="Arial" pitchFamily="34" charset="0"/>
                      </a:endParaRPr>
                    </a:p>
                  </a:txBody>
                  <a:tcPr>
                    <a:solidFill>
                      <a:srgbClr val="D25F14"/>
                    </a:solidFill>
                  </a:tcPr>
                </a:tc>
              </a:tr>
              <a:tr h="3889057">
                <a:tc>
                  <a:txBody>
                    <a:bodyPr/>
                    <a:lstStyle/>
                    <a:p>
                      <a:pPr marL="465138" indent="-465138">
                        <a:lnSpc>
                          <a:spcPct val="125000"/>
                        </a:lnSpc>
                        <a:buFont typeface="Arial" pitchFamily="34" charset="0"/>
                        <a:buChar char="•"/>
                      </a:pPr>
                      <a:r>
                        <a:rPr lang="el-GR" sz="2400" baseline="0" dirty="0" smtClean="0">
                          <a:latin typeface="Arial" pitchFamily="34" charset="0"/>
                          <a:cs typeface="Arial" pitchFamily="34" charset="0"/>
                        </a:rPr>
                        <a:t>Προσωρινή δραστηριότητα</a:t>
                      </a:r>
                      <a:endParaRPr lang="en-US" sz="2400" baseline="0" dirty="0" smtClean="0">
                        <a:latin typeface="Arial" pitchFamily="34" charset="0"/>
                        <a:cs typeface="Arial" pitchFamily="34" charset="0"/>
                      </a:endParaRPr>
                    </a:p>
                    <a:p>
                      <a:pPr marL="465138" indent="-465138">
                        <a:lnSpc>
                          <a:spcPct val="125000"/>
                        </a:lnSpc>
                        <a:buFont typeface="Arial" pitchFamily="34" charset="0"/>
                        <a:buChar char="•"/>
                      </a:pPr>
                      <a:r>
                        <a:rPr lang="el-GR" sz="2400" baseline="0" dirty="0" smtClean="0">
                          <a:latin typeface="Arial" pitchFamily="34" charset="0"/>
                          <a:cs typeface="Arial" pitchFamily="34" charset="0"/>
                        </a:rPr>
                        <a:t>Δικό του προϋπολογισμό &amp; χρονοπρογραμματισμό</a:t>
                      </a:r>
                      <a:endParaRPr lang="en-US" sz="2400" baseline="0" dirty="0" smtClean="0">
                        <a:latin typeface="Arial" pitchFamily="34" charset="0"/>
                        <a:cs typeface="Arial" pitchFamily="34" charset="0"/>
                      </a:endParaRPr>
                    </a:p>
                    <a:p>
                      <a:pPr marL="465138" indent="-465138">
                        <a:lnSpc>
                          <a:spcPct val="125000"/>
                        </a:lnSpc>
                        <a:buFont typeface="Arial" pitchFamily="34" charset="0"/>
                        <a:buChar char="•"/>
                      </a:pPr>
                      <a:r>
                        <a:rPr lang="el-GR" sz="2400" baseline="0" dirty="0" smtClean="0">
                          <a:latin typeface="Arial" pitchFamily="34" charset="0"/>
                          <a:cs typeface="Arial" pitchFamily="34" charset="0"/>
                        </a:rPr>
                        <a:t>Μοναδικότητα</a:t>
                      </a:r>
                      <a:endParaRPr lang="en-US" sz="2400" baseline="0" dirty="0" smtClean="0">
                        <a:latin typeface="Arial" pitchFamily="34" charset="0"/>
                        <a:cs typeface="Arial" pitchFamily="34" charset="0"/>
                      </a:endParaRPr>
                    </a:p>
                    <a:p>
                      <a:pPr marL="465138" indent="-465138">
                        <a:lnSpc>
                          <a:spcPct val="125000"/>
                        </a:lnSpc>
                        <a:buFont typeface="Arial" pitchFamily="34" charset="0"/>
                        <a:buChar char="•"/>
                      </a:pPr>
                      <a:r>
                        <a:rPr lang="el-GR" sz="2400" baseline="0" dirty="0" smtClean="0">
                          <a:latin typeface="Arial" pitchFamily="34" charset="0"/>
                          <a:cs typeface="Arial" pitchFamily="34" charset="0"/>
                        </a:rPr>
                        <a:t>Αβεβαιότητα</a:t>
                      </a:r>
                      <a:endParaRPr lang="en-US" sz="2400" baseline="0" dirty="0" smtClean="0">
                        <a:latin typeface="Arial" pitchFamily="34" charset="0"/>
                        <a:cs typeface="Arial" pitchFamily="34" charset="0"/>
                      </a:endParaRPr>
                    </a:p>
                  </a:txBody>
                  <a:tcPr/>
                </a:tc>
                <a:tc>
                  <a:txBody>
                    <a:bodyPr/>
                    <a:lstStyle/>
                    <a:p>
                      <a:pPr marL="465138" indent="-465138">
                        <a:lnSpc>
                          <a:spcPct val="125000"/>
                        </a:lnSpc>
                        <a:buFont typeface="Arial" pitchFamily="34" charset="0"/>
                        <a:buChar char="•"/>
                      </a:pPr>
                      <a:r>
                        <a:rPr lang="el-GR" sz="2400" dirty="0" smtClean="0">
                          <a:latin typeface="Arial" pitchFamily="34" charset="0"/>
                          <a:cs typeface="Arial" pitchFamily="34" charset="0"/>
                        </a:rPr>
                        <a:t>Επαναλαμβανόμενες</a:t>
                      </a:r>
                      <a:endParaRPr lang="en-US" sz="2400" dirty="0" smtClean="0">
                        <a:latin typeface="Arial" pitchFamily="34" charset="0"/>
                        <a:cs typeface="Arial" pitchFamily="34" charset="0"/>
                      </a:endParaRPr>
                    </a:p>
                    <a:p>
                      <a:pPr marL="465138" indent="-465138">
                        <a:lnSpc>
                          <a:spcPct val="125000"/>
                        </a:lnSpc>
                        <a:buFont typeface="Arial" pitchFamily="34" charset="0"/>
                        <a:buChar char="•"/>
                      </a:pPr>
                      <a:r>
                        <a:rPr lang="el-GR" sz="2400" dirty="0" smtClean="0">
                          <a:latin typeface="Arial" pitchFamily="34" charset="0"/>
                          <a:cs typeface="Arial" pitchFamily="34" charset="0"/>
                        </a:rPr>
                        <a:t>Αποτελεσματικές και οικονομικά αποδοτικές</a:t>
                      </a:r>
                      <a:endParaRPr lang="en-US" sz="2400" dirty="0" smtClean="0">
                        <a:latin typeface="Arial" pitchFamily="34" charset="0"/>
                        <a:cs typeface="Arial" pitchFamily="34" charset="0"/>
                      </a:endParaRPr>
                    </a:p>
                    <a:p>
                      <a:pPr marL="465138" indent="-465138">
                        <a:lnSpc>
                          <a:spcPct val="125000"/>
                        </a:lnSpc>
                        <a:buFont typeface="Arial" pitchFamily="34" charset="0"/>
                        <a:buChar char="•"/>
                      </a:pPr>
                      <a:r>
                        <a:rPr lang="el-GR" sz="2400" dirty="0" err="1" smtClean="0">
                          <a:latin typeface="Arial" pitchFamily="34" charset="0"/>
                          <a:cs typeface="Arial" pitchFamily="34" charset="0"/>
                        </a:rPr>
                        <a:t>Εξορθολογισμένες</a:t>
                      </a:r>
                      <a:r>
                        <a:rPr lang="el-GR" sz="2400" dirty="0" smtClean="0">
                          <a:latin typeface="Arial" pitchFamily="34" charset="0"/>
                          <a:cs typeface="Arial" pitchFamily="34" charset="0"/>
                        </a:rPr>
                        <a:t> και προβλέψιμες</a:t>
                      </a:r>
                      <a:endParaRPr lang="en-US" sz="2400" dirty="0">
                        <a:latin typeface="Arial" pitchFamily="34" charset="0"/>
                        <a:cs typeface="Arial" pitchFamily="34" charset="0"/>
                      </a:endParaRPr>
                    </a:p>
                  </a:txBody>
                  <a:tcPr/>
                </a:tc>
              </a:tr>
            </a:tbl>
          </a:graphicData>
        </a:graphic>
      </p:graphicFrame>
      <p:sp>
        <p:nvSpPr>
          <p:cNvPr id="20495" name="Title 10"/>
          <p:cNvSpPr>
            <a:spLocks noGrp="1"/>
          </p:cNvSpPr>
          <p:nvPr>
            <p:ph type="title"/>
          </p:nvPr>
        </p:nvSpPr>
        <p:spPr/>
        <p:txBody>
          <a:bodyPr/>
          <a:lstStyle/>
          <a:p>
            <a:endParaRPr lang="en-US" smtClean="0"/>
          </a:p>
        </p:txBody>
      </p:sp>
      <p:sp>
        <p:nvSpPr>
          <p:cNvPr id="12" name="Title 3"/>
          <p:cNvSpPr txBox="1">
            <a:spLocks/>
          </p:cNvSpPr>
          <p:nvPr/>
        </p:nvSpPr>
        <p:spPr>
          <a:xfrm>
            <a:off x="457200" y="274638"/>
            <a:ext cx="8229600" cy="1325562"/>
          </a:xfrm>
          <a:prstGeom prst="rect">
            <a:avLst/>
          </a:prstGeom>
          <a:solidFill>
            <a:srgbClr val="5A7396"/>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Έργα έναντι διαδικασιών</a:t>
            </a:r>
            <a:endParaRPr lang="en-US" sz="44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Ο τριπλός περιορισμός</a:t>
            </a:r>
            <a:endParaRPr lang="en-US" dirty="0" smtClean="0">
              <a:solidFill>
                <a:schemeClr val="bg1"/>
              </a:solidFill>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 y="1600200"/>
            <a:ext cx="82296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95400" y="1762125"/>
            <a:ext cx="6553200" cy="425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1844040"/>
        </p:xfrm>
        <a:graphic>
          <a:graphicData uri="http://schemas.openxmlformats.org/drawingml/2006/table">
            <a:tbl>
              <a:tblPr firstRow="1" bandRow="1">
                <a:tableStyleId>{5940675A-B579-460E-94D1-54222C63F5DA}</a:tableStyleId>
              </a:tblPr>
              <a:tblGrid>
                <a:gridCol w="8229600"/>
              </a:tblGrid>
              <a:tr h="1828800">
                <a:tc>
                  <a:txBody>
                    <a:bodyPr/>
                    <a:lstStyle/>
                    <a:p>
                      <a:pPr marL="465138" indent="-465138">
                        <a:lnSpc>
                          <a:spcPct val="125000"/>
                        </a:lnSpc>
                        <a:buFont typeface="Arial" pitchFamily="34" charset="0"/>
                        <a:buChar char="•"/>
                        <a:tabLst>
                          <a:tab pos="4122738" algn="l"/>
                          <a:tab pos="4456113" algn="l"/>
                        </a:tabLst>
                      </a:pPr>
                      <a:r>
                        <a:rPr lang="el-GR" sz="3000" dirty="0" smtClean="0">
                          <a:latin typeface="Arial" pitchFamily="34" charset="0"/>
                          <a:cs typeface="Arial" pitchFamily="34" charset="0"/>
                        </a:rPr>
                        <a:t>Εκκίνηση</a:t>
                      </a:r>
                      <a:r>
                        <a:rPr lang="en-US" sz="3000" dirty="0" smtClean="0">
                          <a:latin typeface="Arial" pitchFamily="34" charset="0"/>
                          <a:cs typeface="Arial" pitchFamily="34" charset="0"/>
                        </a:rPr>
                        <a:t>	</a:t>
                      </a:r>
                      <a:r>
                        <a:rPr lang="en-US" sz="2400" dirty="0" smtClean="0">
                          <a:latin typeface="Arial" pitchFamily="34" charset="0"/>
                          <a:cs typeface="Arial" pitchFamily="34" charset="0"/>
                          <a:sym typeface="Symbol"/>
                        </a:rPr>
                        <a:t>	</a:t>
                      </a:r>
                      <a:r>
                        <a:rPr lang="el-GR" sz="3000" dirty="0" smtClean="0">
                          <a:latin typeface="Arial" pitchFamily="34" charset="0"/>
                          <a:cs typeface="Arial" pitchFamily="34" charset="0"/>
                          <a:sym typeface="Symbol"/>
                        </a:rPr>
                        <a:t>Παρακολούθηση</a:t>
                      </a:r>
                      <a:endParaRPr lang="en-US" sz="3000" dirty="0" smtClean="0">
                        <a:latin typeface="Arial" pitchFamily="34" charset="0"/>
                        <a:cs typeface="Arial" pitchFamily="34" charset="0"/>
                      </a:endParaRPr>
                    </a:p>
                    <a:p>
                      <a:pPr marL="465138" indent="-465138">
                        <a:lnSpc>
                          <a:spcPct val="125000"/>
                        </a:lnSpc>
                        <a:buFont typeface="Arial" pitchFamily="34" charset="0"/>
                        <a:buChar char="•"/>
                        <a:tabLst>
                          <a:tab pos="4122738" algn="l"/>
                          <a:tab pos="4456113" algn="l"/>
                        </a:tabLst>
                      </a:pPr>
                      <a:r>
                        <a:rPr lang="el-GR" sz="3000" dirty="0" smtClean="0">
                          <a:latin typeface="Arial" pitchFamily="34" charset="0"/>
                          <a:cs typeface="Arial" pitchFamily="34" charset="0"/>
                        </a:rPr>
                        <a:t>Προγραμματισμός</a:t>
                      </a:r>
                      <a:r>
                        <a:rPr lang="en-US" sz="3000" dirty="0" smtClean="0">
                          <a:latin typeface="Arial" pitchFamily="34" charset="0"/>
                          <a:cs typeface="Arial" pitchFamily="34" charset="0"/>
                        </a:rPr>
                        <a:t>	</a:t>
                      </a:r>
                      <a:r>
                        <a:rPr lang="en-US" sz="2400" dirty="0" smtClean="0">
                          <a:latin typeface="Arial" pitchFamily="34" charset="0"/>
                          <a:cs typeface="Arial" pitchFamily="34" charset="0"/>
                          <a:sym typeface="Symbol"/>
                        </a:rPr>
                        <a:t></a:t>
                      </a:r>
                      <a:r>
                        <a:rPr lang="en-US" sz="3200" dirty="0" smtClean="0">
                          <a:latin typeface="Arial" pitchFamily="34" charset="0"/>
                          <a:cs typeface="Arial" pitchFamily="34" charset="0"/>
                          <a:sym typeface="Symbol"/>
                        </a:rPr>
                        <a:t>	</a:t>
                      </a:r>
                      <a:r>
                        <a:rPr lang="el-GR" sz="3200" dirty="0" smtClean="0">
                          <a:latin typeface="Arial" pitchFamily="34" charset="0"/>
                          <a:cs typeface="Arial" pitchFamily="34" charset="0"/>
                          <a:sym typeface="Symbol"/>
                        </a:rPr>
                        <a:t>Κλείσιμο</a:t>
                      </a:r>
                      <a:endParaRPr lang="en-US" sz="3000" dirty="0" smtClean="0">
                        <a:latin typeface="Arial" pitchFamily="34" charset="0"/>
                        <a:cs typeface="Arial" pitchFamily="34" charset="0"/>
                      </a:endParaRPr>
                    </a:p>
                    <a:p>
                      <a:pPr marL="465138" indent="-465138">
                        <a:lnSpc>
                          <a:spcPct val="125000"/>
                        </a:lnSpc>
                        <a:buFont typeface="Arial" pitchFamily="34" charset="0"/>
                        <a:buChar char="•"/>
                      </a:pPr>
                      <a:r>
                        <a:rPr lang="el-GR" sz="3000" dirty="0" smtClean="0">
                          <a:latin typeface="Arial" pitchFamily="34" charset="0"/>
                          <a:cs typeface="Arial" pitchFamily="34" charset="0"/>
                        </a:rPr>
                        <a:t>Υλοποίηση</a:t>
                      </a:r>
                      <a:endParaRPr lang="en-US" sz="3000" dirty="0" smtClean="0">
                        <a:latin typeface="Arial" pitchFamily="34" charset="0"/>
                        <a:cs typeface="Arial" pitchFamily="34" charset="0"/>
                      </a:endParaRPr>
                    </a:p>
                  </a:txBody>
                  <a:tcPr/>
                </a:tc>
              </a:tr>
            </a:tbl>
          </a:graphicData>
        </a:graphic>
      </p:graphicFrame>
      <p:sp>
        <p:nvSpPr>
          <p:cNvPr id="24586" name="Title 3"/>
          <p:cNvSpPr>
            <a:spLocks noGrp="1"/>
          </p:cNvSpPr>
          <p:nvPr>
            <p:ph type="title"/>
          </p:nvPr>
        </p:nvSpPr>
        <p:spPr>
          <a:xfrm>
            <a:off x="457200" y="274638"/>
            <a:ext cx="8229600" cy="1325562"/>
          </a:xfrm>
          <a:solidFill>
            <a:srgbClr val="5A7396"/>
          </a:solidFill>
        </p:spPr>
        <p:txBody>
          <a:bodyPr/>
          <a:lstStyle/>
          <a:p>
            <a:r>
              <a:rPr lang="el-GR" dirty="0" smtClean="0">
                <a:solidFill>
                  <a:schemeClr val="bg1"/>
                </a:solidFill>
                <a:latin typeface="Arial" charset="0"/>
                <a:cs typeface="Arial" charset="0"/>
              </a:rPr>
              <a:t>Οι διαδικασίες της </a:t>
            </a:r>
            <a:br>
              <a:rPr lang="el-GR" dirty="0" smtClean="0">
                <a:solidFill>
                  <a:schemeClr val="bg1"/>
                </a:solidFill>
                <a:latin typeface="Arial" charset="0"/>
                <a:cs typeface="Arial" charset="0"/>
              </a:rPr>
            </a:br>
            <a:r>
              <a:rPr lang="el-GR" dirty="0" smtClean="0">
                <a:solidFill>
                  <a:schemeClr val="bg1"/>
                </a:solidFill>
                <a:latin typeface="Arial" charset="0"/>
                <a:cs typeface="Arial" charset="0"/>
              </a:rPr>
              <a:t>διαχείρισης έργου</a:t>
            </a:r>
            <a:endParaRPr lang="en-US" dirty="0" smtClean="0">
              <a:solidFill>
                <a:schemeClr val="bg1"/>
              </a:solidFill>
              <a:latin typeface="Arial" charset="0"/>
              <a:cs typeface="Arial" charset="0"/>
            </a:endParaRPr>
          </a:p>
        </p:txBody>
      </p:sp>
      <p:sp>
        <p:nvSpPr>
          <p:cNvPr id="21" name="Rectangle 2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3" cstate="print"/>
          <a:srcRect b="-1232"/>
          <a:stretch>
            <a:fillRect/>
          </a:stretch>
        </p:blipFill>
        <p:spPr bwMode="auto">
          <a:xfrm>
            <a:off x="1093378" y="3505200"/>
            <a:ext cx="6831422"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Εκκίνηση</a:t>
            </a:r>
            <a:endParaRPr lang="en-US" dirty="0" smtClean="0">
              <a:solidFill>
                <a:schemeClr val="bg1"/>
              </a:solidFill>
              <a:latin typeface="Arial" charset="0"/>
              <a:cs typeface="Arial" charset="0"/>
            </a:endParaRPr>
          </a:p>
        </p:txBody>
      </p:sp>
      <p:sp>
        <p:nvSpPr>
          <p:cNvPr id="26626" name="Content Placeholder 4"/>
          <p:cNvSpPr>
            <a:spLocks noGrp="1"/>
          </p:cNvSpPr>
          <p:nvPr>
            <p:ph idx="1"/>
          </p:nvPr>
        </p:nvSpPr>
        <p:spPr>
          <a:xfrm>
            <a:off x="457200" y="1600201"/>
            <a:ext cx="8229600" cy="32004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Ομαδική εργασία</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Καταστατικό ή οδικός χάρτης έργου</a:t>
            </a:r>
          </a:p>
          <a:p>
            <a:pPr marL="465138" indent="-465138">
              <a:lnSpc>
                <a:spcPct val="125000"/>
              </a:lnSpc>
              <a:spcBef>
                <a:spcPct val="0"/>
              </a:spcBef>
            </a:pPr>
            <a:r>
              <a:rPr lang="el-GR" sz="3000" dirty="0" smtClean="0">
                <a:latin typeface="Arial" charset="0"/>
                <a:cs typeface="Arial" charset="0"/>
              </a:rPr>
              <a:t>Εναρκτήρια συνάντηση </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7"/>
          <p:cNvSpPr>
            <a:spLocks noGrp="1"/>
          </p:cNvSpPr>
          <p:nvPr>
            <p:ph sz="half" idx="2"/>
          </p:nvPr>
        </p:nvSpPr>
        <p:spPr>
          <a:xfrm>
            <a:off x="457200" y="1600200"/>
            <a:ext cx="4114800" cy="4525963"/>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Πλάνο διαχείρισης έργου</a:t>
            </a:r>
          </a:p>
          <a:p>
            <a:pPr marL="465138" indent="-465138">
              <a:lnSpc>
                <a:spcPct val="125000"/>
              </a:lnSpc>
              <a:spcBef>
                <a:spcPct val="0"/>
              </a:spcBef>
            </a:pPr>
            <a:r>
              <a:rPr lang="el-GR" sz="3000" dirty="0" smtClean="0">
                <a:latin typeface="Arial" charset="0"/>
                <a:cs typeface="Arial" charset="0"/>
              </a:rPr>
              <a:t>Παραδοτέα</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Αναλυτική δομή εργασιών</a:t>
            </a:r>
          </a:p>
          <a:p>
            <a:pPr marL="465138" indent="-465138">
              <a:lnSpc>
                <a:spcPct val="125000"/>
              </a:lnSpc>
              <a:spcBef>
                <a:spcPct val="0"/>
              </a:spcBef>
            </a:pPr>
            <a:r>
              <a:rPr lang="el-GR" sz="3000" dirty="0" smtClean="0">
                <a:latin typeface="Arial" charset="0"/>
                <a:cs typeface="Arial" charset="0"/>
              </a:rPr>
              <a:t>Διάγραμμα </a:t>
            </a:r>
            <a:r>
              <a:rPr lang="en-US" sz="3000" dirty="0" smtClean="0">
                <a:latin typeface="Arial" charset="0"/>
                <a:cs typeface="Arial" charset="0"/>
              </a:rPr>
              <a:t>Gantt</a:t>
            </a:r>
          </a:p>
        </p:txBody>
      </p:sp>
      <p:sp>
        <p:nvSpPr>
          <p:cNvPr id="14" name="Rectangle 13"/>
          <p:cNvSpPr/>
          <p:nvPr/>
        </p:nvSpPr>
        <p:spPr>
          <a:xfrm>
            <a:off x="4572000" y="1600200"/>
            <a:ext cx="4114800" cy="4516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7" name="Title 14"/>
          <p:cNvSpPr>
            <a:spLocks noGrp="1"/>
          </p:cNvSpPr>
          <p:nvPr>
            <p:ph type="title"/>
          </p:nvPr>
        </p:nvSpPr>
        <p:spPr/>
        <p:txBody>
          <a:bodyPr/>
          <a:lstStyle/>
          <a:p>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Προγραμματισμός </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101.jpg"/>
          <p:cNvPicPr>
            <a:picLocks noChangeAspect="1"/>
          </p:cNvPicPr>
          <p:nvPr/>
        </p:nvPicPr>
        <p:blipFill>
          <a:blip r:embed="rId3" cstate="print"/>
          <a:stretch>
            <a:fillRect/>
          </a:stretch>
        </p:blipFill>
        <p:spPr>
          <a:xfrm>
            <a:off x="4596563" y="2133600"/>
            <a:ext cx="4014037" cy="3314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5644</Words>
  <Application>Microsoft Office PowerPoint</Application>
  <PresentationFormat>Προβολή στην οθόνη (4:3)</PresentationFormat>
  <Paragraphs>233</Paragraphs>
  <Slides>25</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Office Theme</vt:lpstr>
      <vt:lpstr>Διαφάνεια 1</vt:lpstr>
      <vt:lpstr>Κεφάλαιο 12: Διαχείριση έργου και στρατηγικός σχεδιασμός</vt:lpstr>
      <vt:lpstr>Μαθησιακοί στόχοι</vt:lpstr>
      <vt:lpstr>Ηλεκτρονικοί ιατρικοί φάκελοι </vt:lpstr>
      <vt:lpstr>Διαφάνεια 5</vt:lpstr>
      <vt:lpstr>Ο τριπλός περιορισμός</vt:lpstr>
      <vt:lpstr>Οι διαδικασίες της  διαχείρισης έργου</vt:lpstr>
      <vt:lpstr>Εκκίνηση</vt:lpstr>
      <vt:lpstr>Διαφάνεια 9</vt:lpstr>
      <vt:lpstr>Υλοποίηση</vt:lpstr>
      <vt:lpstr>Παρακολούθηση και έλεγχος</vt:lpstr>
      <vt:lpstr>Κλείσιμο</vt:lpstr>
      <vt:lpstr>Ο ρόλος του  διαχειριστή έργου</vt:lpstr>
      <vt:lpstr>Λογισμικά  διαχείρισης έργου</vt:lpstr>
      <vt:lpstr>Γιατί αποτυγχάνουν τα έργα;</vt:lpstr>
      <vt:lpstr>Παράγοντες επιτυχίας</vt:lpstr>
      <vt:lpstr>Στρατηγικός σχεδιασμός για τα πληροφοριακά συστήματα</vt:lpstr>
      <vt:lpstr>Όραμα, αρχές  και πολιτικές</vt:lpstr>
      <vt:lpstr>Διαφάνεια 19</vt:lpstr>
      <vt:lpstr>Αποκατάσταση καταστροφών και επιχειρησιακή συνέχεια</vt:lpstr>
      <vt:lpstr>Ο ανθρώπινος παράγοντας</vt:lpstr>
      <vt:lpstr>Περίληψη</vt:lpstr>
      <vt:lpstr>Διαφάνεια 23</vt:lpstr>
      <vt:lpstr>Διαφάνεια 24</vt:lpstr>
      <vt:lpstr>Διαφάνεια 25</vt:lpstr>
    </vt:vector>
  </TitlesOfParts>
  <Company>University of Richmond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Project Management and Strategic Planning</dc:title>
  <dc:creator>Information Services</dc:creator>
  <cp:lastModifiedBy>EPIMELEIA</cp:lastModifiedBy>
  <cp:revision>169</cp:revision>
  <dcterms:created xsi:type="dcterms:W3CDTF">2011-05-06T21:38:06Z</dcterms:created>
  <dcterms:modified xsi:type="dcterms:W3CDTF">2014-02-18T14:10:21Z</dcterms:modified>
</cp:coreProperties>
</file>