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legacyDocTextInfo.bin" ContentType="application/vnd.ms-office.legacyDocTextInfo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ms-office.legacyDiagramTex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7" r:id="rId1"/>
  </p:sldMasterIdLst>
  <p:notesMasterIdLst>
    <p:notesMasterId r:id="rId17"/>
  </p:notesMasterIdLst>
  <p:sldIdLst>
    <p:sldId id="432" r:id="rId2"/>
    <p:sldId id="433" r:id="rId3"/>
    <p:sldId id="434" r:id="rId4"/>
    <p:sldId id="435" r:id="rId5"/>
    <p:sldId id="436" r:id="rId6"/>
    <p:sldId id="437" r:id="rId7"/>
    <p:sldId id="438" r:id="rId8"/>
    <p:sldId id="439" r:id="rId9"/>
    <p:sldId id="482" r:id="rId10"/>
    <p:sldId id="483" r:id="rId11"/>
    <p:sldId id="484" r:id="rId12"/>
    <p:sldId id="440" r:id="rId13"/>
    <p:sldId id="441" r:id="rId14"/>
    <p:sldId id="513" r:id="rId15"/>
    <p:sldId id="489" r:id="rId16"/>
  </p:sldIdLst>
  <p:sldSz cx="9144000" cy="6858000" type="screen4x3"/>
  <p:notesSz cx="6858000" cy="9144000"/>
  <p:defaultTextStyle>
    <a:defPPr>
      <a:defRPr lang="el-GR"/>
    </a:defPPr>
    <a:lvl1pPr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Bookman Old Style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Bookman Old Style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Bookman Old Style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Bookman Old Style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Bookman Old Style" pitchFamily="18" charset="0"/>
        <a:ea typeface="+mn-ea"/>
        <a:cs typeface="+mn-cs"/>
      </a:defRPr>
    </a:lvl5pPr>
    <a:lvl6pPr marL="2286000" algn="l" defTabSz="914400" rtl="0" eaLnBrk="1" latinLnBrk="0" hangingPunct="1">
      <a:defRPr sz="1000" kern="1200">
        <a:solidFill>
          <a:schemeClr val="tx1"/>
        </a:solidFill>
        <a:latin typeface="Bookman Old Style" pitchFamily="18" charset="0"/>
        <a:ea typeface="+mn-ea"/>
        <a:cs typeface="+mn-cs"/>
      </a:defRPr>
    </a:lvl6pPr>
    <a:lvl7pPr marL="2743200" algn="l" defTabSz="914400" rtl="0" eaLnBrk="1" latinLnBrk="0" hangingPunct="1">
      <a:defRPr sz="1000" kern="1200">
        <a:solidFill>
          <a:schemeClr val="tx1"/>
        </a:solidFill>
        <a:latin typeface="Bookman Old Style" pitchFamily="18" charset="0"/>
        <a:ea typeface="+mn-ea"/>
        <a:cs typeface="+mn-cs"/>
      </a:defRPr>
    </a:lvl7pPr>
    <a:lvl8pPr marL="3200400" algn="l" defTabSz="914400" rtl="0" eaLnBrk="1" latinLnBrk="0" hangingPunct="1">
      <a:defRPr sz="1000" kern="1200">
        <a:solidFill>
          <a:schemeClr val="tx1"/>
        </a:solidFill>
        <a:latin typeface="Bookman Old Style" pitchFamily="18" charset="0"/>
        <a:ea typeface="+mn-ea"/>
        <a:cs typeface="+mn-cs"/>
      </a:defRPr>
    </a:lvl8pPr>
    <a:lvl9pPr marL="3657600" algn="l" defTabSz="914400" rtl="0" eaLnBrk="1" latinLnBrk="0" hangingPunct="1">
      <a:defRPr sz="1000" kern="1200">
        <a:solidFill>
          <a:schemeClr val="tx1"/>
        </a:solidFill>
        <a:latin typeface="Bookman Old Style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  <a:srgbClr val="FF6600"/>
    <a:srgbClr val="000066"/>
    <a:srgbClr val="336600"/>
    <a:srgbClr val="808000"/>
    <a:srgbClr val="00CC00"/>
    <a:srgbClr val="FFFFFF"/>
    <a:srgbClr val="F6391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02" autoAdjust="0"/>
    <p:restoredTop sz="99768" autoAdjust="0"/>
  </p:normalViewPr>
  <p:slideViewPr>
    <p:cSldViewPr>
      <p:cViewPr>
        <p:scale>
          <a:sx n="75" d="100"/>
          <a:sy n="75" d="100"/>
        </p:scale>
        <p:origin x="-1620" y="-4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5" d="100"/>
        <a:sy n="25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06/relationships/legacyDocTextInfo" Target="legacyDocTextInfo.bin"/></Relationships>
</file>

<file path=ppt/drawings/_rels/vmlDrawing1.vml.rels><?xml version="1.0" encoding="UTF-8" standalone="yes"?>
<Relationships xmlns="http://schemas.openxmlformats.org/package/2006/relationships"><Relationship Id="rId3" Type="http://schemas.microsoft.com/office/2006/relationships/legacyDiagramText" Target="legacyDiagramText3.bin"/><Relationship Id="rId2" Type="http://schemas.microsoft.com/office/2006/relationships/legacyDiagramText" Target="legacyDiagramText2.bin"/><Relationship Id="rId1" Type="http://schemas.microsoft.com/office/2006/relationships/legacyDiagramText" Target="legacyDiagramText1.bin"/><Relationship Id="rId4" Type="http://schemas.microsoft.com/office/2006/relationships/legacyDiagramText" Target="legacyDiagramText4.bin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078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2078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78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78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078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409BE93-FEBC-4ACE-A11C-50C49B854D5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ookman Old Style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ookman Old Style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ookman Old Style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ookman Old Style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ookman Old Style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85800"/>
            <a:ext cx="7772400" cy="2127250"/>
          </a:xfrm>
        </p:spPr>
        <p:txBody>
          <a:bodyPr/>
          <a:lstStyle>
            <a:lvl1pPr algn="ctr">
              <a:defRPr sz="5800"/>
            </a:lvl1pPr>
          </a:lstStyle>
          <a:p>
            <a:r>
              <a:rPr lang="el-GR"/>
              <a:t>Κάντε κλικ για να επεξεργαστείτε τον τίτλο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70250"/>
            <a:ext cx="6400800" cy="22098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000"/>
            </a:lvl1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E9C5B9B6-D92C-4F69-8F75-CBFC56C75A3E}" type="slidenum">
              <a:rPr lang="el-GR"/>
              <a:pPr/>
              <a:t>‹#›</a:t>
            </a:fld>
            <a:endParaRPr lang="el-GR"/>
          </a:p>
        </p:txBody>
      </p:sp>
      <p:grpSp>
        <p:nvGrpSpPr>
          <p:cNvPr id="26631" name="Group 7"/>
          <p:cNvGrpSpPr>
            <a:grpSpLocks/>
          </p:cNvGrpSpPr>
          <p:nvPr/>
        </p:nvGrpSpPr>
        <p:grpSpPr bwMode="auto">
          <a:xfrm>
            <a:off x="228600" y="2889250"/>
            <a:ext cx="8610600" cy="201613"/>
            <a:chOff x="144" y="1680"/>
            <a:chExt cx="5424" cy="144"/>
          </a:xfrm>
        </p:grpSpPr>
        <p:sp>
          <p:nvSpPr>
            <p:cNvPr id="26632" name="Rectangle 8"/>
            <p:cNvSpPr>
              <a:spLocks noChangeArrowheads="1"/>
            </p:cNvSpPr>
            <p:nvPr userDrawn="1"/>
          </p:nvSpPr>
          <p:spPr bwMode="auto">
            <a:xfrm>
              <a:off x="144" y="1680"/>
              <a:ext cx="1808" cy="144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6633" name="Rectangle 9"/>
            <p:cNvSpPr>
              <a:spLocks noChangeArrowheads="1"/>
            </p:cNvSpPr>
            <p:nvPr userDrawn="1"/>
          </p:nvSpPr>
          <p:spPr bwMode="auto">
            <a:xfrm>
              <a:off x="1952" y="1680"/>
              <a:ext cx="1808" cy="144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6634" name="Rectangle 10"/>
            <p:cNvSpPr>
              <a:spLocks noChangeArrowheads="1"/>
            </p:cNvSpPr>
            <p:nvPr userDrawn="1"/>
          </p:nvSpPr>
          <p:spPr bwMode="auto">
            <a:xfrm>
              <a:off x="3760" y="1680"/>
              <a:ext cx="1808" cy="144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</p:grp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A3A435-AF7A-4A81-BE11-4F8A2FC63126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  <p:transition spd="med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0E91ED-EE7D-453E-A130-8CCDBF62DA78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  <p:transition spd="med"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Τίτλος, Κείμενο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394117AD-BE71-43F1-8955-912347C46B79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  <p:transition spd="med"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Τίτλος, Κείμενο και 2 Αντικεί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7" name="6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8" name="7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5C322207-8776-42FE-9906-F4D9CB52CE02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  <p:transition spd="med"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Τίτλος και Πίνακ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ίνακα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08936EB3-2DF4-4CE7-9D09-12BD4EFF6B5F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  <p:transition spd="med"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Τίτλος, Αντικείμενο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A2558E77-C1E2-4C49-A998-FB7748AA1779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  <p:transition spd="med"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Τίτλος, Clip Art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ClipArt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5F9684EB-1100-4337-951C-87D3DEA3BA5B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  <p:transition spd="med"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Τίτλος και Διάγραμμα ή Οργανόγραμμ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SmartArt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566C1EBA-108B-4C0A-A7F4-1E9C383624D6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  <p:transition spd="med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78773B-8A37-4EF4-9A6D-C2F760740008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  <p:transition spd="med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646AAE-7136-44AE-8EFB-47264B488134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  <p:transition spd="med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266F8D-B100-4338-98EA-A9102812ED98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  <p:transition spd="med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A365A1-2C75-4E47-A8FB-6A7EE8DF7C11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  <p:transition spd="med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B2EF66-53E3-4368-BDB1-3A0840BFEB64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  <p:transition spd="med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488B90-FA10-4D96-95ED-7E2EFD419DB1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  <p:transition spd="med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F11A68-176A-4A04-97EA-9FAD2932CA7A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  <p:transition spd="med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CCCCAF-1FD0-4F7A-BEAA-A0CB81D2F9CC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  <p:transition spd="med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Κάντε κλικ για να επεξεργαστείτε τον τίτλο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/>
            </a:lvl1pPr>
          </a:lstStyle>
          <a:p>
            <a:endParaRPr lang="el-GR"/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fld id="{91F869E7-B1DD-40D6-9DBD-E2CE05F0BE88}" type="slidenum">
              <a:rPr lang="el-GR"/>
              <a:pPr/>
              <a:t>‹#›</a:t>
            </a:fld>
            <a:endParaRPr lang="el-GR"/>
          </a:p>
        </p:txBody>
      </p:sp>
      <p:sp>
        <p:nvSpPr>
          <p:cNvPr id="25607" name="Rectangle 7"/>
          <p:cNvSpPr>
            <a:spLocks noChangeArrowheads="1"/>
          </p:cNvSpPr>
          <p:nvPr/>
        </p:nvSpPr>
        <p:spPr bwMode="auto">
          <a:xfrm>
            <a:off x="0" y="0"/>
            <a:ext cx="228600" cy="22860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25608" name="Line 8"/>
          <p:cNvSpPr>
            <a:spLocks noChangeShapeType="1"/>
          </p:cNvSpPr>
          <p:nvPr/>
        </p:nvSpPr>
        <p:spPr bwMode="auto">
          <a:xfrm>
            <a:off x="457200" y="1447800"/>
            <a:ext cx="80772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25609" name="Rectangle 9"/>
          <p:cNvSpPr>
            <a:spLocks noChangeArrowheads="1"/>
          </p:cNvSpPr>
          <p:nvPr/>
        </p:nvSpPr>
        <p:spPr bwMode="auto">
          <a:xfrm>
            <a:off x="0" y="2286000"/>
            <a:ext cx="228600" cy="22860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25610" name="Rectangle 10"/>
          <p:cNvSpPr>
            <a:spLocks noChangeArrowheads="1"/>
          </p:cNvSpPr>
          <p:nvPr/>
        </p:nvSpPr>
        <p:spPr bwMode="auto">
          <a:xfrm>
            <a:off x="0" y="4572000"/>
            <a:ext cx="228600" cy="22860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</p:sldLayoutIdLst>
  <p:transition spd="med">
    <p:wipe dir="r"/>
  </p:transition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ookman Old Style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ookman Old Style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ookman Old Style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ookman Old Style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ookman Old Style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ookman Old Style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ookman Old Style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ookman Old Style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p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p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1.v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675687" cy="792162"/>
          </a:xfrm>
        </p:spPr>
        <p:txBody>
          <a:bodyPr/>
          <a:lstStyle/>
          <a:p>
            <a:r>
              <a:rPr lang="el-GR" sz="2400" b="1"/>
              <a:t>Αφρώδη </a:t>
            </a:r>
            <a:r>
              <a:rPr lang="en-US" sz="2400" b="1"/>
              <a:t>(foam)</a:t>
            </a:r>
            <a:r>
              <a:rPr lang="el-GR" sz="2400" b="1"/>
              <a:t>, Υδροπολυμερή</a:t>
            </a:r>
            <a:r>
              <a:rPr lang="en-US" sz="2400" b="1"/>
              <a:t> (hydropolymers)</a:t>
            </a:r>
            <a:r>
              <a:rPr lang="el-GR" sz="2400" b="1"/>
              <a:t>, Υδροκυτταρικά</a:t>
            </a:r>
            <a:r>
              <a:rPr lang="en-US" sz="2400" b="1"/>
              <a:t> (hydrocellurar)</a:t>
            </a:r>
            <a:r>
              <a:rPr lang="el-GR" sz="2400" b="1"/>
              <a:t> Επιθέματα</a:t>
            </a:r>
          </a:p>
        </p:txBody>
      </p:sp>
      <p:sp>
        <p:nvSpPr>
          <p:cNvPr id="2519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906963" cy="3268663"/>
          </a:xfrm>
        </p:spPr>
        <p:txBody>
          <a:bodyPr/>
          <a:lstStyle/>
          <a:p>
            <a:r>
              <a:rPr lang="el-GR" sz="2200"/>
              <a:t>Κατασκευάζονται από πολυουρεθάνη ή σιλικόνη</a:t>
            </a:r>
          </a:p>
          <a:p>
            <a:r>
              <a:rPr lang="el-GR" sz="2200"/>
              <a:t>Διατίθενται σε διάφορες μορφές</a:t>
            </a:r>
          </a:p>
          <a:p>
            <a:r>
              <a:rPr lang="el-GR" sz="2200"/>
              <a:t>Παρουσιάζουν διαφορετικό βαθμό απορροφητικότητας</a:t>
            </a:r>
          </a:p>
          <a:p>
            <a:endParaRPr lang="el-GR" sz="2200"/>
          </a:p>
        </p:txBody>
      </p:sp>
      <p:sp>
        <p:nvSpPr>
          <p:cNvPr id="251908" name="Text Box 4"/>
          <p:cNvSpPr txBox="1">
            <a:spLocks noChangeArrowheads="1"/>
          </p:cNvSpPr>
          <p:nvPr/>
        </p:nvSpPr>
        <p:spPr bwMode="auto">
          <a:xfrm>
            <a:off x="2735263" y="5013325"/>
            <a:ext cx="6408737" cy="1552575"/>
          </a:xfrm>
          <a:prstGeom prst="rect">
            <a:avLst/>
          </a:prstGeom>
          <a:solidFill>
            <a:srgbClr val="FF3300"/>
          </a:solidFill>
          <a:ln w="9525">
            <a:noFill/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3300"/>
            </a:extrusionClr>
          </a:sp3d>
        </p:spPr>
        <p:txBody>
          <a:bodyPr>
            <a:spAutoFit/>
            <a:flatTx/>
          </a:bodyPr>
          <a:lstStyle/>
          <a:p>
            <a:pPr>
              <a:spcBef>
                <a:spcPct val="50000"/>
              </a:spcBef>
            </a:pPr>
            <a:r>
              <a:rPr lang="el-GR" sz="2400" b="1">
                <a:solidFill>
                  <a:schemeClr val="bg1"/>
                </a:solidFill>
                <a:latin typeface="Comic Sans MS" pitchFamily="66" charset="0"/>
              </a:rPr>
              <a:t>Χρήσεις:Σε έλκη σε διάφορα στάδια με μικρή – μέτρια εκροή υγρών, ειδικότερα κατά τη φάση της κοκκιοποίησης ή της επιθηλιοποίησης</a:t>
            </a:r>
          </a:p>
        </p:txBody>
      </p:sp>
      <p:sp>
        <p:nvSpPr>
          <p:cNvPr id="251909" name="Rectangle 5"/>
          <p:cNvSpPr>
            <a:spLocks noChangeArrowheads="1"/>
          </p:cNvSpPr>
          <p:nvPr/>
        </p:nvSpPr>
        <p:spPr bwMode="auto">
          <a:xfrm>
            <a:off x="395288" y="1125538"/>
            <a:ext cx="8153400" cy="241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eaLnBrk="0" hangingPunct="0">
              <a:lnSpc>
                <a:spcPct val="50000"/>
              </a:lnSpc>
              <a:spcBef>
                <a:spcPct val="50000"/>
              </a:spcBef>
            </a:pPr>
            <a:r>
              <a:rPr lang="fr-FR" sz="2000" b="1" i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Tielle</a:t>
            </a:r>
            <a:r>
              <a:rPr lang="el-GR" sz="2000" b="1" i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</a:t>
            </a:r>
            <a:r>
              <a:rPr lang="fr-FR" sz="2000"/>
              <a:t> </a:t>
            </a:r>
            <a:r>
              <a:rPr lang="fr-FR" sz="2000" b="1" i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Allevyn, Biatain,Syspur-derm, Suprasorb P…</a:t>
            </a:r>
          </a:p>
        </p:txBody>
      </p:sp>
      <p:pic>
        <p:nvPicPr>
          <p:cNvPr id="251910" name="Picture 6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 cstate="print"/>
          <a:srcRect l="20491" t="12357" r="27255" b="7597"/>
          <a:stretch>
            <a:fillRect/>
          </a:stretch>
        </p:blipFill>
        <p:spPr>
          <a:xfrm>
            <a:off x="5908675" y="1620838"/>
            <a:ext cx="2667000" cy="2752725"/>
          </a:xfrm>
          <a:noFill/>
          <a:ln/>
        </p:spPr>
      </p:pic>
      <p:pic>
        <p:nvPicPr>
          <p:cNvPr id="251911" name="Picture 7" descr="σάρωση0008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06400" y="5013325"/>
            <a:ext cx="1746250" cy="1844675"/>
          </a:xfrm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5154" name="Group 2"/>
          <p:cNvGrpSpPr>
            <a:grpSpLocks/>
          </p:cNvGrpSpPr>
          <p:nvPr/>
        </p:nvGrpSpPr>
        <p:grpSpPr bwMode="auto">
          <a:xfrm rot="18765256">
            <a:off x="4114800" y="4038600"/>
            <a:ext cx="457200" cy="457200"/>
            <a:chOff x="1392" y="2928"/>
            <a:chExt cx="288" cy="288"/>
          </a:xfrm>
        </p:grpSpPr>
        <p:sp>
          <p:nvSpPr>
            <p:cNvPr id="305155" name="Oval 3"/>
            <p:cNvSpPr>
              <a:spLocks noChangeArrowheads="1"/>
            </p:cNvSpPr>
            <p:nvPr/>
          </p:nvSpPr>
          <p:spPr bwMode="auto">
            <a:xfrm>
              <a:off x="1392" y="2928"/>
              <a:ext cx="288" cy="288"/>
            </a:xfrm>
            <a:prstGeom prst="ellipse">
              <a:avLst/>
            </a:prstGeom>
            <a:solidFill>
              <a:srgbClr val="F8641A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05156" name="Rectangle 4"/>
            <p:cNvSpPr>
              <a:spLocks noChangeArrowheads="1"/>
            </p:cNvSpPr>
            <p:nvPr/>
          </p:nvSpPr>
          <p:spPr bwMode="auto">
            <a:xfrm>
              <a:off x="1536" y="2928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</p:grpSp>
      <p:grpSp>
        <p:nvGrpSpPr>
          <p:cNvPr id="305157" name="Group 5"/>
          <p:cNvGrpSpPr>
            <a:grpSpLocks/>
          </p:cNvGrpSpPr>
          <p:nvPr/>
        </p:nvGrpSpPr>
        <p:grpSpPr bwMode="auto">
          <a:xfrm rot="18765256">
            <a:off x="2895600" y="4038600"/>
            <a:ext cx="457200" cy="457200"/>
            <a:chOff x="1392" y="2928"/>
            <a:chExt cx="288" cy="288"/>
          </a:xfrm>
        </p:grpSpPr>
        <p:sp>
          <p:nvSpPr>
            <p:cNvPr id="305158" name="Oval 6"/>
            <p:cNvSpPr>
              <a:spLocks noChangeArrowheads="1"/>
            </p:cNvSpPr>
            <p:nvPr/>
          </p:nvSpPr>
          <p:spPr bwMode="auto">
            <a:xfrm>
              <a:off x="1392" y="2928"/>
              <a:ext cx="288" cy="288"/>
            </a:xfrm>
            <a:prstGeom prst="ellipse">
              <a:avLst/>
            </a:prstGeom>
            <a:solidFill>
              <a:srgbClr val="F8641A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05159" name="Rectangle 7"/>
            <p:cNvSpPr>
              <a:spLocks noChangeArrowheads="1"/>
            </p:cNvSpPr>
            <p:nvPr/>
          </p:nvSpPr>
          <p:spPr bwMode="auto">
            <a:xfrm>
              <a:off x="1536" y="2928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</p:grpSp>
      <p:grpSp>
        <p:nvGrpSpPr>
          <p:cNvPr id="305160" name="Group 8"/>
          <p:cNvGrpSpPr>
            <a:grpSpLocks/>
          </p:cNvGrpSpPr>
          <p:nvPr/>
        </p:nvGrpSpPr>
        <p:grpSpPr bwMode="auto">
          <a:xfrm rot="18765256">
            <a:off x="1676400" y="4038600"/>
            <a:ext cx="457200" cy="457200"/>
            <a:chOff x="1392" y="2928"/>
            <a:chExt cx="288" cy="288"/>
          </a:xfrm>
        </p:grpSpPr>
        <p:sp>
          <p:nvSpPr>
            <p:cNvPr id="305161" name="Oval 9"/>
            <p:cNvSpPr>
              <a:spLocks noChangeArrowheads="1"/>
            </p:cNvSpPr>
            <p:nvPr/>
          </p:nvSpPr>
          <p:spPr bwMode="auto">
            <a:xfrm>
              <a:off x="1392" y="2928"/>
              <a:ext cx="288" cy="288"/>
            </a:xfrm>
            <a:prstGeom prst="ellipse">
              <a:avLst/>
            </a:prstGeom>
            <a:solidFill>
              <a:srgbClr val="F8641A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05162" name="Rectangle 10"/>
            <p:cNvSpPr>
              <a:spLocks noChangeArrowheads="1"/>
            </p:cNvSpPr>
            <p:nvPr/>
          </p:nvSpPr>
          <p:spPr bwMode="auto">
            <a:xfrm>
              <a:off x="1536" y="2928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</p:grpSp>
      <p:sp>
        <p:nvSpPr>
          <p:cNvPr id="305163" name="Rectangle 11"/>
          <p:cNvSpPr>
            <a:spLocks noGrp="1" noChangeArrowheads="1"/>
          </p:cNvSpPr>
          <p:nvPr>
            <p:ph type="title"/>
          </p:nvPr>
        </p:nvSpPr>
        <p:spPr>
          <a:xfrm>
            <a:off x="1066800" y="0"/>
            <a:ext cx="3962400" cy="1143000"/>
          </a:xfrm>
        </p:spPr>
        <p:txBody>
          <a:bodyPr/>
          <a:lstStyle/>
          <a:p>
            <a:pPr algn="r"/>
            <a:r>
              <a:rPr lang="fr-FR">
                <a:solidFill>
                  <a:srgbClr val="FAEF12"/>
                </a:solidFill>
                <a:latin typeface="Impact" pitchFamily="34" charset="0"/>
              </a:rPr>
              <a:t>Promogran™</a:t>
            </a:r>
            <a:endParaRPr lang="fr-FR"/>
          </a:p>
        </p:txBody>
      </p:sp>
      <p:sp>
        <p:nvSpPr>
          <p:cNvPr id="305164" name="Rectangle 12"/>
          <p:cNvSpPr>
            <a:spLocks noGrp="1" noChangeArrowheads="1"/>
          </p:cNvSpPr>
          <p:nvPr>
            <p:ph type="body" sz="half" idx="2"/>
          </p:nvPr>
        </p:nvSpPr>
        <p:spPr>
          <a:xfrm>
            <a:off x="6300788" y="2667000"/>
            <a:ext cx="2843212" cy="3570288"/>
          </a:xfrm>
        </p:spPr>
        <p:txBody>
          <a:bodyPr/>
          <a:lstStyle/>
          <a:p>
            <a:r>
              <a:rPr lang="el-GR"/>
              <a:t>Προστασία των αυξητικών παραγόντων</a:t>
            </a:r>
            <a:endParaRPr lang="fr-FR"/>
          </a:p>
          <a:p>
            <a:r>
              <a:rPr lang="el-GR"/>
              <a:t>Δέσμευση των πρωτεασών</a:t>
            </a:r>
            <a:endParaRPr lang="fr-FR"/>
          </a:p>
        </p:txBody>
      </p:sp>
      <p:pic>
        <p:nvPicPr>
          <p:cNvPr id="305165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0"/>
            <a:ext cx="3200400" cy="2362200"/>
          </a:xfrm>
          <a:prstGeom prst="rect">
            <a:avLst/>
          </a:prstGeom>
          <a:noFill/>
        </p:spPr>
      </p:pic>
      <p:pic>
        <p:nvPicPr>
          <p:cNvPr id="305166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19200"/>
            <a:ext cx="3352800" cy="2257425"/>
          </a:xfrm>
          <a:prstGeom prst="rect">
            <a:avLst/>
          </a:prstGeom>
          <a:noFill/>
        </p:spPr>
      </p:pic>
      <p:pic>
        <p:nvPicPr>
          <p:cNvPr id="305167" name="Picture 1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43200" y="1219200"/>
            <a:ext cx="3352800" cy="2266950"/>
          </a:xfrm>
          <a:prstGeom prst="rect">
            <a:avLst/>
          </a:prstGeom>
          <a:noFill/>
        </p:spPr>
      </p:pic>
      <p:grpSp>
        <p:nvGrpSpPr>
          <p:cNvPr id="305168" name="Group 16"/>
          <p:cNvGrpSpPr>
            <a:grpSpLocks/>
          </p:cNvGrpSpPr>
          <p:nvPr/>
        </p:nvGrpSpPr>
        <p:grpSpPr bwMode="auto">
          <a:xfrm>
            <a:off x="1600200" y="3733800"/>
            <a:ext cx="3352800" cy="533400"/>
            <a:chOff x="672" y="2544"/>
            <a:chExt cx="2112" cy="336"/>
          </a:xfrm>
        </p:grpSpPr>
        <p:sp>
          <p:nvSpPr>
            <p:cNvPr id="305169" name="Line 17"/>
            <p:cNvSpPr>
              <a:spLocks noChangeShapeType="1"/>
            </p:cNvSpPr>
            <p:nvPr/>
          </p:nvSpPr>
          <p:spPr bwMode="auto">
            <a:xfrm flipV="1">
              <a:off x="864" y="2544"/>
              <a:ext cx="192" cy="3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05170" name="Line 18"/>
            <p:cNvSpPr>
              <a:spLocks noChangeShapeType="1"/>
            </p:cNvSpPr>
            <p:nvPr/>
          </p:nvSpPr>
          <p:spPr bwMode="auto">
            <a:xfrm>
              <a:off x="1056" y="2544"/>
              <a:ext cx="192" cy="3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05171" name="Line 19"/>
            <p:cNvSpPr>
              <a:spLocks noChangeShapeType="1"/>
            </p:cNvSpPr>
            <p:nvPr/>
          </p:nvSpPr>
          <p:spPr bwMode="auto">
            <a:xfrm flipV="1">
              <a:off x="1248" y="2544"/>
              <a:ext cx="192" cy="3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05172" name="Line 20"/>
            <p:cNvSpPr>
              <a:spLocks noChangeShapeType="1"/>
            </p:cNvSpPr>
            <p:nvPr/>
          </p:nvSpPr>
          <p:spPr bwMode="auto">
            <a:xfrm flipV="1">
              <a:off x="2400" y="2544"/>
              <a:ext cx="192" cy="3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05173" name="Line 21"/>
            <p:cNvSpPr>
              <a:spLocks noChangeShapeType="1"/>
            </p:cNvSpPr>
            <p:nvPr/>
          </p:nvSpPr>
          <p:spPr bwMode="auto">
            <a:xfrm flipV="1">
              <a:off x="1632" y="2544"/>
              <a:ext cx="192" cy="3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05174" name="Line 22"/>
            <p:cNvSpPr>
              <a:spLocks noChangeShapeType="1"/>
            </p:cNvSpPr>
            <p:nvPr/>
          </p:nvSpPr>
          <p:spPr bwMode="auto">
            <a:xfrm flipV="1">
              <a:off x="2016" y="2544"/>
              <a:ext cx="192" cy="3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05175" name="Line 23"/>
            <p:cNvSpPr>
              <a:spLocks noChangeShapeType="1"/>
            </p:cNvSpPr>
            <p:nvPr/>
          </p:nvSpPr>
          <p:spPr bwMode="auto">
            <a:xfrm>
              <a:off x="1824" y="2544"/>
              <a:ext cx="192" cy="3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05176" name="Line 24"/>
            <p:cNvSpPr>
              <a:spLocks noChangeShapeType="1"/>
            </p:cNvSpPr>
            <p:nvPr/>
          </p:nvSpPr>
          <p:spPr bwMode="auto">
            <a:xfrm>
              <a:off x="1440" y="2544"/>
              <a:ext cx="192" cy="3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05177" name="Line 25"/>
            <p:cNvSpPr>
              <a:spLocks noChangeShapeType="1"/>
            </p:cNvSpPr>
            <p:nvPr/>
          </p:nvSpPr>
          <p:spPr bwMode="auto">
            <a:xfrm>
              <a:off x="2208" y="2544"/>
              <a:ext cx="192" cy="3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05178" name="Line 26"/>
            <p:cNvSpPr>
              <a:spLocks noChangeShapeType="1"/>
            </p:cNvSpPr>
            <p:nvPr/>
          </p:nvSpPr>
          <p:spPr bwMode="auto">
            <a:xfrm>
              <a:off x="672" y="2544"/>
              <a:ext cx="192" cy="3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05179" name="Line 27"/>
            <p:cNvSpPr>
              <a:spLocks noChangeShapeType="1"/>
            </p:cNvSpPr>
            <p:nvPr/>
          </p:nvSpPr>
          <p:spPr bwMode="auto">
            <a:xfrm>
              <a:off x="2592" y="2544"/>
              <a:ext cx="192" cy="3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</p:grpSp>
      <p:sp>
        <p:nvSpPr>
          <p:cNvPr id="305180" name="AutoShape 28"/>
          <p:cNvSpPr>
            <a:spLocks noChangeArrowheads="1"/>
          </p:cNvSpPr>
          <p:nvPr/>
        </p:nvSpPr>
        <p:spPr bwMode="auto">
          <a:xfrm rot="10765276">
            <a:off x="2286000" y="3733800"/>
            <a:ext cx="457200" cy="381000"/>
          </a:xfrm>
          <a:prstGeom prst="triangle">
            <a:avLst>
              <a:gd name="adj" fmla="val 50000"/>
            </a:avLst>
          </a:prstGeom>
          <a:solidFill>
            <a:srgbClr val="FFCC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305181" name="AutoShape 29"/>
          <p:cNvSpPr>
            <a:spLocks noChangeArrowheads="1"/>
          </p:cNvSpPr>
          <p:nvPr/>
        </p:nvSpPr>
        <p:spPr bwMode="auto">
          <a:xfrm rot="10765276">
            <a:off x="2895600" y="3733800"/>
            <a:ext cx="457200" cy="381000"/>
          </a:xfrm>
          <a:prstGeom prst="triangle">
            <a:avLst>
              <a:gd name="adj" fmla="val 50000"/>
            </a:avLst>
          </a:prstGeom>
          <a:solidFill>
            <a:srgbClr val="FFCC00"/>
          </a:solidFill>
          <a:ln w="12700">
            <a:noFill/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pPr algn="ctr" eaLnBrk="0" hangingPunct="0"/>
            <a:endParaRPr lang="fr-FR" sz="2400">
              <a:latin typeface="Times" charset="0"/>
            </a:endParaRPr>
          </a:p>
        </p:txBody>
      </p:sp>
      <p:sp>
        <p:nvSpPr>
          <p:cNvPr id="305182" name="AutoShape 30"/>
          <p:cNvSpPr>
            <a:spLocks noChangeArrowheads="1"/>
          </p:cNvSpPr>
          <p:nvPr/>
        </p:nvSpPr>
        <p:spPr bwMode="auto">
          <a:xfrm rot="10765276">
            <a:off x="1752600" y="5105400"/>
            <a:ext cx="457200" cy="381000"/>
          </a:xfrm>
          <a:prstGeom prst="triangle">
            <a:avLst>
              <a:gd name="adj" fmla="val 50000"/>
            </a:avLst>
          </a:prstGeom>
          <a:solidFill>
            <a:srgbClr val="FFCC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grpSp>
        <p:nvGrpSpPr>
          <p:cNvPr id="305183" name="Group 31"/>
          <p:cNvGrpSpPr>
            <a:grpSpLocks/>
          </p:cNvGrpSpPr>
          <p:nvPr/>
        </p:nvGrpSpPr>
        <p:grpSpPr bwMode="auto">
          <a:xfrm rot="18765256">
            <a:off x="1676400" y="5715000"/>
            <a:ext cx="457200" cy="457200"/>
            <a:chOff x="1392" y="2928"/>
            <a:chExt cx="288" cy="288"/>
          </a:xfrm>
        </p:grpSpPr>
        <p:sp>
          <p:nvSpPr>
            <p:cNvPr id="305184" name="Oval 32"/>
            <p:cNvSpPr>
              <a:spLocks noChangeArrowheads="1"/>
            </p:cNvSpPr>
            <p:nvPr/>
          </p:nvSpPr>
          <p:spPr bwMode="auto">
            <a:xfrm>
              <a:off x="1392" y="2928"/>
              <a:ext cx="288" cy="288"/>
            </a:xfrm>
            <a:prstGeom prst="ellipse">
              <a:avLst/>
            </a:prstGeom>
            <a:solidFill>
              <a:srgbClr val="F8641A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05185" name="Rectangle 33"/>
            <p:cNvSpPr>
              <a:spLocks noChangeArrowheads="1"/>
            </p:cNvSpPr>
            <p:nvPr/>
          </p:nvSpPr>
          <p:spPr bwMode="auto">
            <a:xfrm>
              <a:off x="1536" y="2928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</p:grpSp>
      <p:sp>
        <p:nvSpPr>
          <p:cNvPr id="305186" name="Line 34"/>
          <p:cNvSpPr>
            <a:spLocks noChangeShapeType="1"/>
          </p:cNvSpPr>
          <p:nvPr/>
        </p:nvSpPr>
        <p:spPr bwMode="auto">
          <a:xfrm>
            <a:off x="1524000" y="6553200"/>
            <a:ext cx="914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305187" name="Text Box 35"/>
          <p:cNvSpPr txBox="1">
            <a:spLocks noChangeArrowheads="1"/>
          </p:cNvSpPr>
          <p:nvPr/>
        </p:nvSpPr>
        <p:spPr bwMode="auto">
          <a:xfrm>
            <a:off x="2667000" y="6324600"/>
            <a:ext cx="1341438" cy="401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fr-FR" sz="2000" b="1">
                <a:effectLst>
                  <a:outerShdw blurRad="38100" dist="38100" dir="2700000" algn="tl">
                    <a:srgbClr val="C0C0C0"/>
                  </a:outerShdw>
                </a:effectLst>
                <a:latin typeface="Impact" pitchFamily="34" charset="0"/>
              </a:rPr>
              <a:t>Promogran</a:t>
            </a:r>
          </a:p>
        </p:txBody>
      </p:sp>
      <p:sp>
        <p:nvSpPr>
          <p:cNvPr id="305188" name="Text Box 36"/>
          <p:cNvSpPr txBox="1">
            <a:spLocks noChangeArrowheads="1"/>
          </p:cNvSpPr>
          <p:nvPr/>
        </p:nvSpPr>
        <p:spPr bwMode="auto">
          <a:xfrm>
            <a:off x="2286000" y="5791200"/>
            <a:ext cx="1117600" cy="401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fr-FR" sz="2000" b="1">
                <a:effectLst>
                  <a:outerShdw blurRad="38100" dist="38100" dir="2700000" algn="tl">
                    <a:srgbClr val="C0C0C0"/>
                  </a:outerShdw>
                </a:effectLst>
                <a:latin typeface="Impact" pitchFamily="34" charset="0"/>
              </a:rPr>
              <a:t>Protease</a:t>
            </a:r>
          </a:p>
        </p:txBody>
      </p:sp>
      <p:sp>
        <p:nvSpPr>
          <p:cNvPr id="305189" name="Text Box 37"/>
          <p:cNvSpPr txBox="1">
            <a:spLocks noChangeArrowheads="1"/>
          </p:cNvSpPr>
          <p:nvPr/>
        </p:nvSpPr>
        <p:spPr bwMode="auto">
          <a:xfrm>
            <a:off x="2209800" y="5029200"/>
            <a:ext cx="1743075" cy="401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fr-FR" sz="2000" b="1">
                <a:effectLst>
                  <a:outerShdw blurRad="38100" dist="38100" dir="2700000" algn="tl">
                    <a:srgbClr val="C0C0C0"/>
                  </a:outerShdw>
                </a:effectLst>
                <a:latin typeface="Impact" pitchFamily="34" charset="0"/>
              </a:rPr>
              <a:t>Growth Factors</a:t>
            </a:r>
          </a:p>
        </p:txBody>
      </p:sp>
      <p:grpSp>
        <p:nvGrpSpPr>
          <p:cNvPr id="305190" name="Group 38"/>
          <p:cNvGrpSpPr>
            <a:grpSpLocks/>
          </p:cNvGrpSpPr>
          <p:nvPr/>
        </p:nvGrpSpPr>
        <p:grpSpPr bwMode="auto">
          <a:xfrm rot="18765256">
            <a:off x="4787900" y="5876925"/>
            <a:ext cx="457200" cy="457200"/>
            <a:chOff x="1392" y="2928"/>
            <a:chExt cx="288" cy="288"/>
          </a:xfrm>
        </p:grpSpPr>
        <p:sp>
          <p:nvSpPr>
            <p:cNvPr id="305191" name="Oval 39"/>
            <p:cNvSpPr>
              <a:spLocks noChangeArrowheads="1"/>
            </p:cNvSpPr>
            <p:nvPr/>
          </p:nvSpPr>
          <p:spPr bwMode="auto">
            <a:xfrm>
              <a:off x="1392" y="2928"/>
              <a:ext cx="288" cy="288"/>
            </a:xfrm>
            <a:prstGeom prst="ellipse">
              <a:avLst/>
            </a:prstGeom>
            <a:solidFill>
              <a:srgbClr val="F8641A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05192" name="Rectangle 40"/>
            <p:cNvSpPr>
              <a:spLocks noChangeArrowheads="1"/>
            </p:cNvSpPr>
            <p:nvPr/>
          </p:nvSpPr>
          <p:spPr bwMode="auto">
            <a:xfrm>
              <a:off x="1536" y="2928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</p:grpSp>
      <p:sp>
        <p:nvSpPr>
          <p:cNvPr id="305193" name="AutoShape 41"/>
          <p:cNvSpPr>
            <a:spLocks noChangeArrowheads="1"/>
          </p:cNvSpPr>
          <p:nvPr/>
        </p:nvSpPr>
        <p:spPr bwMode="auto">
          <a:xfrm rot="10765276">
            <a:off x="4787900" y="5661025"/>
            <a:ext cx="457200" cy="381000"/>
          </a:xfrm>
          <a:prstGeom prst="triangle">
            <a:avLst>
              <a:gd name="adj" fmla="val 50000"/>
            </a:avLst>
          </a:prstGeom>
          <a:solidFill>
            <a:srgbClr val="FFCC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305194" name="Text Box 42"/>
          <p:cNvSpPr txBox="1">
            <a:spLocks noChangeArrowheads="1"/>
          </p:cNvSpPr>
          <p:nvPr/>
        </p:nvSpPr>
        <p:spPr bwMode="auto">
          <a:xfrm>
            <a:off x="5435600" y="5805488"/>
            <a:ext cx="1030288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fr-FR" sz="2000" b="1">
                <a:effectLst>
                  <a:outerShdw blurRad="38100" dist="38100" dir="2700000" algn="tl">
                    <a:srgbClr val="C0C0C0"/>
                  </a:outerShdw>
                </a:effectLst>
                <a:latin typeface="Impact" pitchFamily="34" charset="0"/>
              </a:rPr>
              <a:t>inactive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78" name="AutoShape 2" descr="pcm3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el-GR"/>
          </a:p>
        </p:txBody>
      </p:sp>
      <p:sp>
        <p:nvSpPr>
          <p:cNvPr id="306179" name="Rectangle 3"/>
          <p:cNvSpPr>
            <a:spLocks noChangeArrowheads="1"/>
          </p:cNvSpPr>
          <p:nvPr/>
        </p:nvSpPr>
        <p:spPr bwMode="auto">
          <a:xfrm>
            <a:off x="3132138" y="1341438"/>
            <a:ext cx="5113337" cy="52546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marL="568325" indent="-568325">
              <a:lnSpc>
                <a:spcPct val="115000"/>
              </a:lnSpc>
              <a:spcBef>
                <a:spcPct val="20000"/>
              </a:spcBef>
              <a:buClr>
                <a:srgbClr val="A50021"/>
              </a:buClr>
              <a:buFont typeface="Wingdings" pitchFamily="2" charset="2"/>
              <a:buChar char="ü"/>
            </a:pPr>
            <a:r>
              <a:rPr lang="el-GR" sz="2800"/>
              <a:t>Υψηλή ωσμωτικότητα</a:t>
            </a:r>
            <a:endParaRPr lang="en-IE" sz="2800"/>
          </a:p>
          <a:p>
            <a:pPr marL="568325" indent="-568325">
              <a:lnSpc>
                <a:spcPct val="115000"/>
              </a:lnSpc>
              <a:spcBef>
                <a:spcPct val="20000"/>
              </a:spcBef>
              <a:buClr>
                <a:srgbClr val="A50021"/>
              </a:buClr>
              <a:buFont typeface="Wingdings" pitchFamily="2" charset="2"/>
              <a:buChar char="ü"/>
            </a:pPr>
            <a:r>
              <a:rPr lang="el-GR" sz="2800"/>
              <a:t>Μεταβάλει το </a:t>
            </a:r>
            <a:r>
              <a:rPr lang="en-IE" sz="2800"/>
              <a:t>PH</a:t>
            </a:r>
          </a:p>
          <a:p>
            <a:pPr marL="568325" indent="-568325">
              <a:lnSpc>
                <a:spcPct val="115000"/>
              </a:lnSpc>
              <a:spcBef>
                <a:spcPct val="20000"/>
              </a:spcBef>
              <a:buClr>
                <a:srgbClr val="A50021"/>
              </a:buClr>
              <a:buFont typeface="Wingdings" pitchFamily="2" charset="2"/>
              <a:buChar char="ü"/>
            </a:pPr>
            <a:r>
              <a:rPr lang="el-GR" sz="2800"/>
              <a:t>Έχει αντιφλεγμονώδη επίδραση εξαιτίας των</a:t>
            </a:r>
            <a:r>
              <a:rPr lang="en-GB" sz="2800"/>
              <a:t> </a:t>
            </a:r>
            <a:r>
              <a:rPr lang="el-GR" sz="2800"/>
              <a:t>αντιόξινων</a:t>
            </a:r>
            <a:endParaRPr lang="en-GB" sz="2800"/>
          </a:p>
          <a:p>
            <a:pPr marL="568325" indent="-568325">
              <a:lnSpc>
                <a:spcPct val="115000"/>
              </a:lnSpc>
              <a:spcBef>
                <a:spcPct val="20000"/>
              </a:spcBef>
              <a:buClr>
                <a:srgbClr val="A50021"/>
              </a:buClr>
              <a:buFont typeface="Wingdings" pitchFamily="2" charset="2"/>
              <a:buChar char="ü"/>
            </a:pPr>
            <a:r>
              <a:rPr lang="el-GR" sz="2800"/>
              <a:t>Δημιουργεί υπεροξείδιο του υδρογόνου σε χαμηλά επίπεδα και διεγείρει την αγγειογένεση</a:t>
            </a:r>
            <a:r>
              <a:rPr lang="en-GB" sz="2800"/>
              <a:t> &amp; </a:t>
            </a:r>
            <a:r>
              <a:rPr lang="el-GR" sz="2800"/>
              <a:t>ινογένεση </a:t>
            </a:r>
            <a:endParaRPr lang="en-IE" sz="2800"/>
          </a:p>
        </p:txBody>
      </p:sp>
      <p:pic>
        <p:nvPicPr>
          <p:cNvPr id="306180" name="Picture 4" descr="bee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2205038"/>
            <a:ext cx="2898775" cy="2978150"/>
          </a:xfrm>
          <a:prstGeom prst="rect">
            <a:avLst/>
          </a:prstGeom>
          <a:noFill/>
          <a:ln w="38100">
            <a:solidFill>
              <a:schemeClr val="bg2"/>
            </a:solidFill>
            <a:miter lim="800000"/>
            <a:headEnd/>
            <a:tailEnd/>
          </a:ln>
        </p:spPr>
      </p:pic>
      <p:sp>
        <p:nvSpPr>
          <p:cNvPr id="306181" name="Text Box 5"/>
          <p:cNvSpPr txBox="1">
            <a:spLocks noChangeArrowheads="1"/>
          </p:cNvSpPr>
          <p:nvPr/>
        </p:nvSpPr>
        <p:spPr bwMode="auto">
          <a:xfrm>
            <a:off x="539750" y="5878513"/>
            <a:ext cx="2717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GB" sz="28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(Molan, 1999)</a:t>
            </a:r>
            <a:endParaRPr lang="en-US" sz="2800" b="1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06182" name="Rectangle 6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7813"/>
            <a:ext cx="8229600" cy="1139825"/>
          </a:xfrm>
        </p:spPr>
        <p:txBody>
          <a:bodyPr/>
          <a:lstStyle/>
          <a:p>
            <a:pPr algn="ctr"/>
            <a:r>
              <a:rPr lang="el-GR" b="1">
                <a:solidFill>
                  <a:srgbClr val="A50021"/>
                </a:solidFill>
              </a:rPr>
              <a:t/>
            </a:r>
            <a:br>
              <a:rPr lang="el-GR" b="1">
                <a:solidFill>
                  <a:srgbClr val="A50021"/>
                </a:solidFill>
              </a:rPr>
            </a:br>
            <a:r>
              <a:rPr lang="el-GR" b="1">
                <a:solidFill>
                  <a:srgbClr val="A50021"/>
                </a:solidFill>
              </a:rPr>
              <a:t/>
            </a:r>
            <a:br>
              <a:rPr lang="el-GR" b="1">
                <a:solidFill>
                  <a:srgbClr val="A50021"/>
                </a:solidFill>
              </a:rPr>
            </a:br>
            <a:r>
              <a:rPr lang="el-GR" sz="3600" b="1"/>
              <a:t>ΜΕΛΙ</a:t>
            </a:r>
            <a:endParaRPr lang="en-US" sz="3600" b="1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Κριτήρια Επιλογής Επιθεμάτων</a:t>
            </a:r>
            <a:endParaRPr lang="en-US"/>
          </a:p>
        </p:txBody>
      </p:sp>
      <p:sp>
        <p:nvSpPr>
          <p:cNvPr id="260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69900" indent="-469900"/>
            <a:r>
              <a:rPr lang="el-GR"/>
              <a:t>Να διατηρούν το περιβάλλον του τραύματος υγρό</a:t>
            </a:r>
          </a:p>
          <a:p>
            <a:pPr marL="469900" indent="-469900"/>
            <a:r>
              <a:rPr lang="el-GR"/>
              <a:t>Να ελέγχουν το εξίδρωμα</a:t>
            </a:r>
          </a:p>
          <a:p>
            <a:pPr marL="469900" indent="-469900"/>
            <a:r>
              <a:rPr lang="el-GR"/>
              <a:t>Να μην κολλούν και προκαλούν τραυματισμό κατά την αφαίρεση</a:t>
            </a:r>
          </a:p>
          <a:p>
            <a:pPr marL="469900" indent="-469900"/>
            <a:r>
              <a:rPr lang="el-GR"/>
              <a:t>Να διατηρούν την κατάλληλη θερμοκρασία</a:t>
            </a:r>
          </a:p>
          <a:p>
            <a:pPr marL="469900" indent="-469900"/>
            <a:r>
              <a:rPr lang="el-GR"/>
              <a:t>Να είναι ανεκτά από τον ασθενή </a:t>
            </a:r>
            <a:endParaRPr lang="en-US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z="4000"/>
              <a:t>Ερωτήματα κατά την επιλογή Επιθεμάτων</a:t>
            </a:r>
            <a:endParaRPr lang="en-US" sz="4000"/>
          </a:p>
        </p:txBody>
      </p:sp>
      <p:sp>
        <p:nvSpPr>
          <p:cNvPr id="261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69900" indent="-469900"/>
            <a:r>
              <a:rPr lang="el-GR"/>
              <a:t>Κατάσταση έλκους (μέγεθος, σχήμα, βάθος – ύπαρξη κοιλοτήτων, εντόπιση)</a:t>
            </a:r>
          </a:p>
          <a:p>
            <a:pPr marL="469900" indent="-469900"/>
            <a:r>
              <a:rPr lang="el-GR"/>
              <a:t>Ποσότητα εξιδρώματος έλκους </a:t>
            </a:r>
          </a:p>
          <a:p>
            <a:pPr marL="469900" indent="-469900"/>
            <a:r>
              <a:rPr lang="el-GR"/>
              <a:t>Ύπαρξη εσχάρας – νεκρωμάτων  </a:t>
            </a:r>
          </a:p>
          <a:p>
            <a:pPr marL="469900" indent="-469900"/>
            <a:r>
              <a:rPr lang="el-GR"/>
              <a:t>Ύπαρξη λοίμωξης</a:t>
            </a:r>
          </a:p>
          <a:p>
            <a:pPr marL="469900" indent="-469900"/>
            <a:r>
              <a:rPr lang="el-GR"/>
              <a:t>Διαθεσιμότητα υλικών – κόστος  </a:t>
            </a:r>
            <a:endParaRPr lang="en-US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69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333375"/>
            <a:ext cx="8459787" cy="1143000"/>
          </a:xfrm>
        </p:spPr>
        <p:txBody>
          <a:bodyPr/>
          <a:lstStyle/>
          <a:p>
            <a:r>
              <a:rPr lang="el-GR" b="1"/>
              <a:t>Χρόνοι αλλαγής επιθεμάτων</a:t>
            </a:r>
            <a:endParaRPr lang="en-US" b="1"/>
          </a:p>
        </p:txBody>
      </p:sp>
      <p:graphicFrame>
        <p:nvGraphicFramePr>
          <p:cNvPr id="370691" name="Organization Chart 3"/>
          <p:cNvGraphicFramePr>
            <a:graphicFrameLocks/>
          </p:cNvGraphicFramePr>
          <p:nvPr/>
        </p:nvGraphicFramePr>
        <p:xfrm>
          <a:off x="0" y="1701800"/>
          <a:ext cx="9144000" cy="4895850"/>
        </p:xfrm>
        <a:graphic>
          <a:graphicData uri="http://schemas.openxmlformats.org/drawingml/2006/compatibility">
            <com:legacyDrawing xmlns:com="http://schemas.openxmlformats.org/drawingml/2006/compatibility" spid="_x0000_s370691"/>
          </a:graphicData>
        </a:graphic>
      </p:graphicFrame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2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188913"/>
            <a:ext cx="8820150" cy="1219200"/>
          </a:xfrm>
        </p:spPr>
        <p:txBody>
          <a:bodyPr/>
          <a:lstStyle/>
          <a:p>
            <a:pPr algn="ctr"/>
            <a:r>
              <a:rPr lang="el-GR" sz="2000" b="1"/>
              <a:t>ΟΙ ΤΥΠΟΙ ΕΠΙΘΕΜΑΤΩΝ ΕΙΝΑΙ ΣΧΕΔΙΑΣΜΕΝΟΙ ΓΙΑ ΝΑ ΥΠΟΣΤΗΡΙΖΟΥΝ ΤΗΝ ΚΑΤΑΛΛΗΛΗ ΥΓΡΑΣΙΑ ΑΝΑΛΟΓΑ ΜΕ ΤΑ ΧΑΡΑΚΤΗΡΙΣΤΙΚΑ ΚΑΙ ΤΙΣ ΑΝΑΓΚΕΣ ΤΟΥ ΕΛΚΟΥΣ</a:t>
            </a:r>
          </a:p>
        </p:txBody>
      </p:sp>
      <p:sp>
        <p:nvSpPr>
          <p:cNvPr id="337923" name="Text Box 3"/>
          <p:cNvSpPr txBox="1">
            <a:spLocks noChangeArrowheads="1"/>
          </p:cNvSpPr>
          <p:nvPr/>
        </p:nvSpPr>
        <p:spPr bwMode="auto">
          <a:xfrm>
            <a:off x="179388" y="1916113"/>
            <a:ext cx="1873250" cy="70167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l-GR" sz="2000" b="1">
                <a:solidFill>
                  <a:schemeClr val="bg1"/>
                </a:solidFill>
              </a:rPr>
              <a:t>Υγροποίηση έλκους</a:t>
            </a:r>
            <a:r>
              <a:rPr lang="el-GR" sz="2000"/>
              <a:t> </a:t>
            </a:r>
          </a:p>
        </p:txBody>
      </p:sp>
      <p:sp>
        <p:nvSpPr>
          <p:cNvPr id="337924" name="Text Box 4"/>
          <p:cNvSpPr txBox="1">
            <a:spLocks noChangeArrowheads="1"/>
          </p:cNvSpPr>
          <p:nvPr/>
        </p:nvSpPr>
        <p:spPr bwMode="auto">
          <a:xfrm>
            <a:off x="2411413" y="1916113"/>
            <a:ext cx="1655762" cy="701675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l-GR" sz="2000" b="1">
                <a:solidFill>
                  <a:schemeClr val="bg1"/>
                </a:solidFill>
              </a:rPr>
              <a:t>Διατήρηση Υγρασίας</a:t>
            </a:r>
            <a:r>
              <a:rPr lang="el-GR" sz="2000"/>
              <a:t> </a:t>
            </a:r>
          </a:p>
        </p:txBody>
      </p:sp>
      <p:sp>
        <p:nvSpPr>
          <p:cNvPr id="337925" name="Text Box 5"/>
          <p:cNvSpPr txBox="1">
            <a:spLocks noChangeArrowheads="1"/>
          </p:cNvSpPr>
          <p:nvPr/>
        </p:nvSpPr>
        <p:spPr bwMode="auto">
          <a:xfrm>
            <a:off x="4643438" y="1916113"/>
            <a:ext cx="1943100" cy="701675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l-GR" sz="2000" b="1">
                <a:solidFill>
                  <a:schemeClr val="bg1"/>
                </a:solidFill>
              </a:rPr>
              <a:t>Έλεγχος εξιδρώματος</a:t>
            </a:r>
            <a:r>
              <a:rPr lang="el-GR" sz="2000"/>
              <a:t> </a:t>
            </a:r>
          </a:p>
        </p:txBody>
      </p:sp>
      <p:sp>
        <p:nvSpPr>
          <p:cNvPr id="337926" name="Line 6"/>
          <p:cNvSpPr>
            <a:spLocks noChangeShapeType="1"/>
          </p:cNvSpPr>
          <p:nvPr/>
        </p:nvSpPr>
        <p:spPr bwMode="auto">
          <a:xfrm>
            <a:off x="395288" y="2997200"/>
            <a:ext cx="6697662" cy="0"/>
          </a:xfrm>
          <a:prstGeom prst="line">
            <a:avLst/>
          </a:prstGeom>
          <a:noFill/>
          <a:ln w="76200">
            <a:solidFill>
              <a:srgbClr val="000066"/>
            </a:solidFill>
            <a:round/>
            <a:headEnd/>
            <a:tailEnd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337927" name="Text Box 7"/>
          <p:cNvSpPr txBox="1">
            <a:spLocks noChangeArrowheads="1"/>
          </p:cNvSpPr>
          <p:nvPr/>
        </p:nvSpPr>
        <p:spPr bwMode="auto">
          <a:xfrm>
            <a:off x="179388" y="4149725"/>
            <a:ext cx="863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l-GR" sz="2000" b="1"/>
              <a:t>Ξηρό</a:t>
            </a:r>
            <a:r>
              <a:rPr lang="el-GR" sz="2000"/>
              <a:t> </a:t>
            </a:r>
          </a:p>
        </p:txBody>
      </p:sp>
      <p:sp>
        <p:nvSpPr>
          <p:cNvPr id="337928" name="Text Box 8"/>
          <p:cNvSpPr txBox="1">
            <a:spLocks noChangeArrowheads="1"/>
          </p:cNvSpPr>
          <p:nvPr/>
        </p:nvSpPr>
        <p:spPr bwMode="auto">
          <a:xfrm>
            <a:off x="2627313" y="4149725"/>
            <a:ext cx="863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l-GR" sz="2000" b="1">
                <a:solidFill>
                  <a:schemeClr val="hlink"/>
                </a:solidFill>
              </a:rPr>
              <a:t>Υγρό</a:t>
            </a:r>
            <a:r>
              <a:rPr lang="el-GR" sz="2000">
                <a:solidFill>
                  <a:schemeClr val="hlink"/>
                </a:solidFill>
              </a:rPr>
              <a:t> </a:t>
            </a:r>
          </a:p>
        </p:txBody>
      </p:sp>
      <p:sp>
        <p:nvSpPr>
          <p:cNvPr id="337929" name="Text Box 9"/>
          <p:cNvSpPr txBox="1">
            <a:spLocks noChangeArrowheads="1"/>
          </p:cNvSpPr>
          <p:nvPr/>
        </p:nvSpPr>
        <p:spPr bwMode="auto">
          <a:xfrm>
            <a:off x="4140200" y="4221163"/>
            <a:ext cx="14398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l-GR" sz="2000" b="1">
                <a:solidFill>
                  <a:srgbClr val="FF6600"/>
                </a:solidFill>
              </a:rPr>
              <a:t>Έκκριση</a:t>
            </a:r>
            <a:r>
              <a:rPr lang="el-GR" sz="2000">
                <a:solidFill>
                  <a:srgbClr val="FF6600"/>
                </a:solidFill>
              </a:rPr>
              <a:t> </a:t>
            </a:r>
          </a:p>
        </p:txBody>
      </p:sp>
      <p:sp>
        <p:nvSpPr>
          <p:cNvPr id="337930" name="Text Box 10"/>
          <p:cNvSpPr txBox="1">
            <a:spLocks noChangeArrowheads="1"/>
          </p:cNvSpPr>
          <p:nvPr/>
        </p:nvSpPr>
        <p:spPr bwMode="auto">
          <a:xfrm>
            <a:off x="6084888" y="4005263"/>
            <a:ext cx="15843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l-GR" sz="2000" b="1">
                <a:solidFill>
                  <a:srgbClr val="CC3300"/>
                </a:solidFill>
              </a:rPr>
              <a:t>Μεγάλη Έκκριση</a:t>
            </a:r>
            <a:r>
              <a:rPr lang="el-GR" sz="2000"/>
              <a:t> </a:t>
            </a:r>
          </a:p>
        </p:txBody>
      </p:sp>
      <p:sp>
        <p:nvSpPr>
          <p:cNvPr id="337931" name="Text Box 11"/>
          <p:cNvSpPr txBox="1">
            <a:spLocks noChangeArrowheads="1"/>
          </p:cNvSpPr>
          <p:nvPr/>
        </p:nvSpPr>
        <p:spPr bwMode="auto">
          <a:xfrm>
            <a:off x="179388" y="5084763"/>
            <a:ext cx="1512887" cy="998537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lnSpc>
                <a:spcPct val="70000"/>
              </a:lnSpc>
              <a:spcBef>
                <a:spcPct val="50000"/>
              </a:spcBef>
            </a:pPr>
            <a:r>
              <a:rPr lang="el-GR" sz="1800" b="1">
                <a:solidFill>
                  <a:schemeClr val="bg1"/>
                </a:solidFill>
              </a:rPr>
              <a:t>Υδρογέλες </a:t>
            </a:r>
            <a:endParaRPr lang="en-US" sz="1800" b="1">
              <a:solidFill>
                <a:schemeClr val="bg1"/>
              </a:solidFill>
            </a:endParaRPr>
          </a:p>
          <a:p>
            <a:pPr eaLnBrk="0" hangingPunct="0">
              <a:lnSpc>
                <a:spcPct val="70000"/>
              </a:lnSpc>
              <a:spcBef>
                <a:spcPct val="50000"/>
              </a:spcBef>
            </a:pPr>
            <a:r>
              <a:rPr lang="el-GR" sz="1800" b="1">
                <a:solidFill>
                  <a:schemeClr val="bg1"/>
                </a:solidFill>
              </a:rPr>
              <a:t>(δίνουν υγρασία στο έλκος) </a:t>
            </a:r>
          </a:p>
        </p:txBody>
      </p:sp>
      <p:sp>
        <p:nvSpPr>
          <p:cNvPr id="337932" name="Text Box 12"/>
          <p:cNvSpPr txBox="1">
            <a:spLocks noChangeArrowheads="1"/>
          </p:cNvSpPr>
          <p:nvPr/>
        </p:nvSpPr>
        <p:spPr bwMode="auto">
          <a:xfrm>
            <a:off x="2051050" y="5229225"/>
            <a:ext cx="2089150" cy="614363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lnSpc>
                <a:spcPct val="70000"/>
              </a:lnSpc>
              <a:spcBef>
                <a:spcPct val="50000"/>
              </a:spcBef>
            </a:pPr>
            <a:r>
              <a:rPr lang="el-GR" sz="1800" b="1">
                <a:solidFill>
                  <a:schemeClr val="bg1"/>
                </a:solidFill>
              </a:rPr>
              <a:t>Διαφανή </a:t>
            </a:r>
            <a:endParaRPr lang="en-US" sz="1800" b="1">
              <a:solidFill>
                <a:schemeClr val="bg1"/>
              </a:solidFill>
            </a:endParaRPr>
          </a:p>
          <a:p>
            <a:pPr eaLnBrk="0" hangingPunct="0">
              <a:lnSpc>
                <a:spcPct val="70000"/>
              </a:lnSpc>
              <a:spcBef>
                <a:spcPct val="50000"/>
              </a:spcBef>
            </a:pPr>
            <a:r>
              <a:rPr lang="el-GR" sz="1800" b="1">
                <a:solidFill>
                  <a:schemeClr val="bg1"/>
                </a:solidFill>
              </a:rPr>
              <a:t>Υδροκολλοειδή</a:t>
            </a:r>
            <a:r>
              <a:rPr lang="el-GR" sz="1800"/>
              <a:t> </a:t>
            </a:r>
          </a:p>
        </p:txBody>
      </p:sp>
      <p:sp>
        <p:nvSpPr>
          <p:cNvPr id="337933" name="Text Box 13"/>
          <p:cNvSpPr txBox="1">
            <a:spLocks noChangeArrowheads="1"/>
          </p:cNvSpPr>
          <p:nvPr/>
        </p:nvSpPr>
        <p:spPr bwMode="auto">
          <a:xfrm>
            <a:off x="4356100" y="5229225"/>
            <a:ext cx="1223963" cy="36671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l-GR" sz="1800" b="1">
                <a:solidFill>
                  <a:schemeClr val="bg1"/>
                </a:solidFill>
              </a:rPr>
              <a:t>Αφρώδη </a:t>
            </a:r>
          </a:p>
        </p:txBody>
      </p:sp>
      <p:sp>
        <p:nvSpPr>
          <p:cNvPr id="337934" name="Text Box 14"/>
          <p:cNvSpPr txBox="1">
            <a:spLocks noChangeArrowheads="1"/>
          </p:cNvSpPr>
          <p:nvPr/>
        </p:nvSpPr>
        <p:spPr bwMode="auto">
          <a:xfrm>
            <a:off x="6011863" y="5300663"/>
            <a:ext cx="1512887" cy="614362"/>
          </a:xfrm>
          <a:prstGeom prst="rect">
            <a:avLst/>
          </a:prstGeom>
          <a:solidFill>
            <a:srgbClr val="CC33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lnSpc>
                <a:spcPct val="70000"/>
              </a:lnSpc>
              <a:spcBef>
                <a:spcPct val="50000"/>
              </a:spcBef>
            </a:pPr>
            <a:r>
              <a:rPr lang="el-GR" sz="1800" b="1">
                <a:solidFill>
                  <a:schemeClr val="bg1"/>
                </a:solidFill>
              </a:rPr>
              <a:t>Αλγινικά </a:t>
            </a:r>
            <a:endParaRPr lang="en-US" sz="1800" b="1">
              <a:solidFill>
                <a:schemeClr val="bg1"/>
              </a:solidFill>
            </a:endParaRPr>
          </a:p>
          <a:p>
            <a:pPr algn="ctr" eaLnBrk="0" hangingPunct="0">
              <a:lnSpc>
                <a:spcPct val="70000"/>
              </a:lnSpc>
              <a:spcBef>
                <a:spcPct val="50000"/>
              </a:spcBef>
            </a:pPr>
            <a:r>
              <a:rPr lang="el-GR" sz="1800" b="1">
                <a:solidFill>
                  <a:schemeClr val="bg1"/>
                </a:solidFill>
              </a:rPr>
              <a:t>Ιδροϊνώδη</a:t>
            </a:r>
          </a:p>
        </p:txBody>
      </p:sp>
      <p:sp>
        <p:nvSpPr>
          <p:cNvPr id="337935" name="Rectangle 15"/>
          <p:cNvSpPr>
            <a:spLocks noChangeArrowheads="1"/>
          </p:cNvSpPr>
          <p:nvPr/>
        </p:nvSpPr>
        <p:spPr bwMode="auto">
          <a:xfrm>
            <a:off x="7451725" y="1412875"/>
            <a:ext cx="1692275" cy="48244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el-GR" sz="1200" b="1">
              <a:solidFill>
                <a:srgbClr val="000080"/>
              </a:solidFill>
            </a:endParaRPr>
          </a:p>
          <a:p>
            <a:pPr algn="ctr"/>
            <a:endParaRPr lang="en-US" sz="1800" b="1">
              <a:solidFill>
                <a:srgbClr val="993300"/>
              </a:solidFill>
            </a:endParaRPr>
          </a:p>
          <a:p>
            <a:pPr algn="ctr"/>
            <a:r>
              <a:rPr lang="el-GR" sz="1800" b="1">
                <a:solidFill>
                  <a:srgbClr val="993300"/>
                </a:solidFill>
              </a:rPr>
              <a:t>Σκοπός των Επιθεμάτων</a:t>
            </a:r>
          </a:p>
          <a:p>
            <a:pPr algn="ctr"/>
            <a:endParaRPr lang="el-GR" sz="1800" b="1">
              <a:solidFill>
                <a:srgbClr val="993300"/>
              </a:solidFill>
            </a:endParaRPr>
          </a:p>
          <a:p>
            <a:pPr algn="ctr"/>
            <a:r>
              <a:rPr lang="el-GR" sz="1800" b="1">
                <a:solidFill>
                  <a:srgbClr val="993300"/>
                </a:solidFill>
              </a:rPr>
              <a:t>Χαρακτηριστικά Υγρασίας Έλκους</a:t>
            </a:r>
          </a:p>
          <a:p>
            <a:pPr algn="ctr"/>
            <a:endParaRPr lang="el-GR" sz="1800" b="1">
              <a:solidFill>
                <a:srgbClr val="993300"/>
              </a:solidFill>
            </a:endParaRPr>
          </a:p>
          <a:p>
            <a:pPr algn="ctr"/>
            <a:endParaRPr lang="el-GR" sz="1800" b="1">
              <a:solidFill>
                <a:srgbClr val="993300"/>
              </a:solidFill>
            </a:endParaRPr>
          </a:p>
          <a:p>
            <a:pPr algn="ctr"/>
            <a:endParaRPr lang="el-GR" sz="1800" b="1">
              <a:solidFill>
                <a:srgbClr val="993300"/>
              </a:solidFill>
            </a:endParaRPr>
          </a:p>
          <a:p>
            <a:pPr algn="ctr"/>
            <a:endParaRPr lang="el-GR" sz="1800" b="1">
              <a:solidFill>
                <a:srgbClr val="993300"/>
              </a:solidFill>
            </a:endParaRPr>
          </a:p>
          <a:p>
            <a:pPr algn="ctr"/>
            <a:endParaRPr lang="el-GR" sz="1800" b="1">
              <a:solidFill>
                <a:srgbClr val="993300"/>
              </a:solidFill>
            </a:endParaRPr>
          </a:p>
          <a:p>
            <a:pPr algn="ctr"/>
            <a:r>
              <a:rPr lang="el-GR" sz="1800" b="1">
                <a:solidFill>
                  <a:srgbClr val="993300"/>
                </a:solidFill>
              </a:rPr>
              <a:t>Είδος Επιθέματος </a:t>
            </a:r>
            <a:endParaRPr lang="el-GR" sz="1800"/>
          </a:p>
        </p:txBody>
      </p:sp>
      <p:sp>
        <p:nvSpPr>
          <p:cNvPr id="337936" name="Line 16"/>
          <p:cNvSpPr>
            <a:spLocks noChangeShapeType="1"/>
          </p:cNvSpPr>
          <p:nvPr/>
        </p:nvSpPr>
        <p:spPr bwMode="auto">
          <a:xfrm>
            <a:off x="611188" y="3213100"/>
            <a:ext cx="0" cy="863600"/>
          </a:xfrm>
          <a:prstGeom prst="line">
            <a:avLst/>
          </a:prstGeom>
          <a:noFill/>
          <a:ln w="38100">
            <a:solidFill>
              <a:srgbClr val="000066"/>
            </a:solidFill>
            <a:round/>
            <a:headEnd/>
            <a:tailEnd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337937" name="Line 17"/>
          <p:cNvSpPr>
            <a:spLocks noChangeShapeType="1"/>
          </p:cNvSpPr>
          <p:nvPr/>
        </p:nvSpPr>
        <p:spPr bwMode="auto">
          <a:xfrm>
            <a:off x="3059113" y="3213100"/>
            <a:ext cx="0" cy="863600"/>
          </a:xfrm>
          <a:prstGeom prst="line">
            <a:avLst/>
          </a:prstGeom>
          <a:noFill/>
          <a:ln w="38100">
            <a:solidFill>
              <a:srgbClr val="000066"/>
            </a:solidFill>
            <a:round/>
            <a:headEnd/>
            <a:tailEnd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337938" name="Line 18"/>
          <p:cNvSpPr>
            <a:spLocks noChangeShapeType="1"/>
          </p:cNvSpPr>
          <p:nvPr/>
        </p:nvSpPr>
        <p:spPr bwMode="auto">
          <a:xfrm>
            <a:off x="4859338" y="3213100"/>
            <a:ext cx="0" cy="863600"/>
          </a:xfrm>
          <a:prstGeom prst="line">
            <a:avLst/>
          </a:prstGeom>
          <a:noFill/>
          <a:ln w="38100">
            <a:solidFill>
              <a:srgbClr val="000066"/>
            </a:solidFill>
            <a:round/>
            <a:headEnd/>
            <a:tailEnd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337939" name="Line 19"/>
          <p:cNvSpPr>
            <a:spLocks noChangeShapeType="1"/>
          </p:cNvSpPr>
          <p:nvPr/>
        </p:nvSpPr>
        <p:spPr bwMode="auto">
          <a:xfrm>
            <a:off x="6659563" y="3213100"/>
            <a:ext cx="0" cy="863600"/>
          </a:xfrm>
          <a:prstGeom prst="line">
            <a:avLst/>
          </a:prstGeom>
          <a:noFill/>
          <a:ln w="38100">
            <a:solidFill>
              <a:srgbClr val="000066"/>
            </a:solidFill>
            <a:round/>
            <a:headEnd/>
            <a:tailEnd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337940" name="Line 20"/>
          <p:cNvSpPr>
            <a:spLocks noChangeShapeType="1"/>
          </p:cNvSpPr>
          <p:nvPr/>
        </p:nvSpPr>
        <p:spPr bwMode="auto">
          <a:xfrm>
            <a:off x="539750" y="4652963"/>
            <a:ext cx="0" cy="288925"/>
          </a:xfrm>
          <a:prstGeom prst="line">
            <a:avLst/>
          </a:prstGeom>
          <a:noFill/>
          <a:ln w="38100">
            <a:solidFill>
              <a:srgbClr val="00006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337941" name="Line 21"/>
          <p:cNvSpPr>
            <a:spLocks noChangeShapeType="1"/>
          </p:cNvSpPr>
          <p:nvPr/>
        </p:nvSpPr>
        <p:spPr bwMode="auto">
          <a:xfrm>
            <a:off x="3059113" y="4652963"/>
            <a:ext cx="0" cy="288925"/>
          </a:xfrm>
          <a:prstGeom prst="line">
            <a:avLst/>
          </a:prstGeom>
          <a:noFill/>
          <a:ln w="38100">
            <a:solidFill>
              <a:srgbClr val="00006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337942" name="Line 22"/>
          <p:cNvSpPr>
            <a:spLocks noChangeShapeType="1"/>
          </p:cNvSpPr>
          <p:nvPr/>
        </p:nvSpPr>
        <p:spPr bwMode="auto">
          <a:xfrm>
            <a:off x="4859338" y="4797425"/>
            <a:ext cx="0" cy="288925"/>
          </a:xfrm>
          <a:prstGeom prst="line">
            <a:avLst/>
          </a:prstGeom>
          <a:noFill/>
          <a:ln w="38100">
            <a:solidFill>
              <a:srgbClr val="00006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337943" name="Line 23"/>
          <p:cNvSpPr>
            <a:spLocks noChangeShapeType="1"/>
          </p:cNvSpPr>
          <p:nvPr/>
        </p:nvSpPr>
        <p:spPr bwMode="auto">
          <a:xfrm>
            <a:off x="6732588" y="4868863"/>
            <a:ext cx="0" cy="288925"/>
          </a:xfrm>
          <a:prstGeom prst="line">
            <a:avLst/>
          </a:prstGeom>
          <a:noFill/>
          <a:ln w="38100">
            <a:solidFill>
              <a:srgbClr val="00006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l-GR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1700213"/>
            <a:ext cx="3887787" cy="3657600"/>
          </a:xfrm>
        </p:spPr>
        <p:txBody>
          <a:bodyPr/>
          <a:lstStyle/>
          <a:p>
            <a:r>
              <a:rPr lang="el-GR" sz="2600"/>
              <a:t>Διατηρούν το περιβάλλον υγρό</a:t>
            </a:r>
          </a:p>
          <a:p>
            <a:r>
              <a:rPr lang="el-GR" sz="2600"/>
              <a:t>Μπορούν να χρησιμοποιηθούν σαν πρόσθετα επιθέματα</a:t>
            </a:r>
          </a:p>
          <a:p>
            <a:endParaRPr lang="el-GR" sz="2600"/>
          </a:p>
          <a:p>
            <a:endParaRPr lang="el-GR"/>
          </a:p>
        </p:txBody>
      </p:sp>
      <p:sp>
        <p:nvSpPr>
          <p:cNvPr id="252931" name="Text Box 3"/>
          <p:cNvSpPr txBox="1">
            <a:spLocks noChangeArrowheads="1"/>
          </p:cNvSpPr>
          <p:nvPr/>
        </p:nvSpPr>
        <p:spPr bwMode="auto">
          <a:xfrm>
            <a:off x="2124075" y="5084763"/>
            <a:ext cx="6696075" cy="1552575"/>
          </a:xfrm>
          <a:prstGeom prst="rect">
            <a:avLst/>
          </a:prstGeom>
          <a:solidFill>
            <a:srgbClr val="FF3300"/>
          </a:solidFill>
          <a:ln w="9525">
            <a:noFill/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3300"/>
            </a:extrusionClr>
          </a:sp3d>
        </p:spPr>
        <p:txBody>
          <a:bodyPr>
            <a:spAutoFit/>
            <a:flatTx/>
          </a:bodyPr>
          <a:lstStyle/>
          <a:p>
            <a:pPr>
              <a:spcBef>
                <a:spcPct val="50000"/>
              </a:spcBef>
            </a:pPr>
            <a:r>
              <a:rPr lang="el-GR" sz="2400" b="1">
                <a:solidFill>
                  <a:schemeClr val="bg1"/>
                </a:solidFill>
                <a:latin typeface="Comic Sans MS" pitchFamily="66" charset="0"/>
              </a:rPr>
              <a:t>Χρήσεις: Δεν πρέπει να χρησιμοποιούνται σε συνδυασμό με οξειδωτικά διαλύματα, διότι καταστρέφεται το κεντρικό απορροφητικό υδροκυτταρικό τμήμα του επιθέματος</a:t>
            </a:r>
          </a:p>
        </p:txBody>
      </p:sp>
      <p:pic>
        <p:nvPicPr>
          <p:cNvPr id="25293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1863" y="1038225"/>
            <a:ext cx="2881312" cy="2103438"/>
          </a:xfrm>
          <a:prstGeom prst="rect">
            <a:avLst/>
          </a:prstGeom>
          <a:noFill/>
        </p:spPr>
      </p:pic>
      <p:pic>
        <p:nvPicPr>
          <p:cNvPr id="25293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2997200"/>
            <a:ext cx="2808288" cy="2057400"/>
          </a:xfrm>
          <a:prstGeom prst="rect">
            <a:avLst/>
          </a:prstGeom>
          <a:noFill/>
        </p:spPr>
      </p:pic>
      <p:sp>
        <p:nvSpPr>
          <p:cNvPr id="252934" name="Rectangle 6"/>
          <p:cNvSpPr>
            <a:spLocks noGrp="1" noChangeArrowheads="1"/>
          </p:cNvSpPr>
          <p:nvPr>
            <p:ph type="title"/>
          </p:nvPr>
        </p:nvSpPr>
        <p:spPr>
          <a:xfrm>
            <a:off x="250825" y="188913"/>
            <a:ext cx="8893175" cy="647700"/>
          </a:xfrm>
          <a:noFill/>
          <a:ln/>
        </p:spPr>
        <p:txBody>
          <a:bodyPr/>
          <a:lstStyle/>
          <a:p>
            <a:r>
              <a:rPr lang="el-GR" sz="2400" b="1"/>
              <a:t>Αφρώδη </a:t>
            </a:r>
            <a:r>
              <a:rPr lang="en-US" sz="2400" b="1"/>
              <a:t>(foam)</a:t>
            </a:r>
            <a:r>
              <a:rPr lang="el-GR" sz="2400" b="1"/>
              <a:t>, Υδροπολυμερή</a:t>
            </a:r>
            <a:r>
              <a:rPr lang="en-US" sz="2400" b="1"/>
              <a:t> (hydropolymers)</a:t>
            </a:r>
            <a:r>
              <a:rPr lang="el-GR" sz="2400" b="1"/>
              <a:t>, Υδροκυτταρικά</a:t>
            </a:r>
            <a:r>
              <a:rPr lang="en-US" sz="2400" b="1"/>
              <a:t> (hydrocellurar)</a:t>
            </a:r>
            <a:r>
              <a:rPr lang="el-GR" sz="2400" b="1"/>
              <a:t> Επιθέματα</a:t>
            </a:r>
          </a:p>
        </p:txBody>
      </p:sp>
      <p:sp>
        <p:nvSpPr>
          <p:cNvPr id="252935" name="Rectangle 7"/>
          <p:cNvSpPr>
            <a:spLocks noChangeArrowheads="1"/>
          </p:cNvSpPr>
          <p:nvPr/>
        </p:nvSpPr>
        <p:spPr bwMode="auto">
          <a:xfrm>
            <a:off x="395288" y="1125538"/>
            <a:ext cx="8153400" cy="241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eaLnBrk="0" hangingPunct="0">
              <a:lnSpc>
                <a:spcPct val="50000"/>
              </a:lnSpc>
              <a:spcBef>
                <a:spcPct val="50000"/>
              </a:spcBef>
            </a:pPr>
            <a:r>
              <a:rPr lang="fr-FR" sz="2000" b="1" i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Allevyn, Biatain, Tielle, </a:t>
            </a:r>
            <a:r>
              <a:rPr lang="fr-FR" sz="2000" b="1" i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Syspur-derm</a:t>
            </a:r>
            <a:r>
              <a:rPr lang="fr-FR" sz="2000" b="1" i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…</a:t>
            </a:r>
          </a:p>
        </p:txBody>
      </p:sp>
      <p:pic>
        <p:nvPicPr>
          <p:cNvPr id="252936" name="Picture 8" descr="σάρωση0009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 l="30544" r="11502" b="10875"/>
          <a:stretch>
            <a:fillRect/>
          </a:stretch>
        </p:blipFill>
        <p:spPr>
          <a:xfrm>
            <a:off x="4057650" y="3303588"/>
            <a:ext cx="1851025" cy="1762125"/>
          </a:xfrm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333375"/>
            <a:ext cx="6870700" cy="431800"/>
          </a:xfrm>
        </p:spPr>
        <p:txBody>
          <a:bodyPr/>
          <a:lstStyle/>
          <a:p>
            <a:r>
              <a:rPr lang="el-GR" sz="3700" b="1"/>
              <a:t>Υδρογέλες</a:t>
            </a:r>
          </a:p>
        </p:txBody>
      </p:sp>
      <p:sp>
        <p:nvSpPr>
          <p:cNvPr id="2539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1700213"/>
            <a:ext cx="5400675" cy="3657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l-GR" sz="2600"/>
              <a:t>Είναι κατασκευασμένα από αδιάλυτα πολυμερή και περιέχουν μεγαλύτερη ποσότητα νερού</a:t>
            </a:r>
          </a:p>
          <a:p>
            <a:pPr>
              <a:lnSpc>
                <a:spcPct val="90000"/>
              </a:lnSpc>
            </a:pPr>
            <a:r>
              <a:rPr lang="el-GR" sz="2600"/>
              <a:t>Ενυδατώνουν τα «ξηρά» τραύματα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l-GR" sz="2600"/>
          </a:p>
          <a:p>
            <a:pPr>
              <a:lnSpc>
                <a:spcPct val="90000"/>
              </a:lnSpc>
            </a:pPr>
            <a:endParaRPr lang="el-GR" sz="2400"/>
          </a:p>
          <a:p>
            <a:pPr>
              <a:lnSpc>
                <a:spcPct val="90000"/>
              </a:lnSpc>
            </a:pPr>
            <a:endParaRPr lang="el-GR" sz="2400"/>
          </a:p>
        </p:txBody>
      </p:sp>
      <p:sp>
        <p:nvSpPr>
          <p:cNvPr id="253956" name="Text Box 4"/>
          <p:cNvSpPr txBox="1">
            <a:spLocks noChangeArrowheads="1"/>
          </p:cNvSpPr>
          <p:nvPr/>
        </p:nvSpPr>
        <p:spPr bwMode="auto">
          <a:xfrm>
            <a:off x="1979613" y="5013325"/>
            <a:ext cx="6767512" cy="1373188"/>
          </a:xfrm>
          <a:prstGeom prst="rect">
            <a:avLst/>
          </a:prstGeom>
          <a:solidFill>
            <a:srgbClr val="FF3300"/>
          </a:solidFill>
          <a:ln w="9525">
            <a:noFill/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3300"/>
            </a:extrusionClr>
          </a:sp3d>
        </p:spPr>
        <p:txBody>
          <a:bodyPr>
            <a:spAutoFit/>
            <a:flatTx/>
          </a:bodyPr>
          <a:lstStyle/>
          <a:p>
            <a:pPr>
              <a:spcBef>
                <a:spcPct val="50000"/>
              </a:spcBef>
            </a:pPr>
            <a:r>
              <a:rPr lang="el-GR" sz="2800" b="1">
                <a:solidFill>
                  <a:schemeClr val="bg1"/>
                </a:solidFill>
                <a:latin typeface="Comic Sans MS" pitchFamily="66" charset="0"/>
              </a:rPr>
              <a:t>Χρήσεις:σε έλκη με μικρή εκροή εξιδρώματος, βοηθούν στην αφαίρεση των νεκρωμάτων (εσχάρες</a:t>
            </a:r>
            <a:r>
              <a:rPr lang="el-GR" sz="2400" b="1">
                <a:solidFill>
                  <a:schemeClr val="bg1"/>
                </a:solidFill>
                <a:latin typeface="Comic Sans MS" pitchFamily="66" charset="0"/>
              </a:rPr>
              <a:t>)</a:t>
            </a:r>
          </a:p>
        </p:txBody>
      </p:sp>
      <p:pic>
        <p:nvPicPr>
          <p:cNvPr id="253957" name="Picture 5" descr="σάρωση001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r="27521" b="33508"/>
          <a:stretch>
            <a:fillRect/>
          </a:stretch>
        </p:blipFill>
        <p:spPr>
          <a:xfrm>
            <a:off x="5364163" y="2276475"/>
            <a:ext cx="3384550" cy="1922463"/>
          </a:xfrm>
        </p:spPr>
      </p:pic>
      <p:sp>
        <p:nvSpPr>
          <p:cNvPr id="253958" name="Text Box 6"/>
          <p:cNvSpPr txBox="1">
            <a:spLocks noChangeArrowheads="1"/>
          </p:cNvSpPr>
          <p:nvPr/>
        </p:nvSpPr>
        <p:spPr bwMode="auto">
          <a:xfrm>
            <a:off x="395288" y="908050"/>
            <a:ext cx="70564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fr-FR" sz="2000" i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Nu-gel,</a:t>
            </a:r>
            <a:r>
              <a:rPr lang="fr-FR" sz="2000"/>
              <a:t> </a:t>
            </a:r>
            <a:r>
              <a:rPr lang="fr-FR" sz="2000" i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Intrasite, Purilon, Hydrogel, hypergel …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558800"/>
          </a:xfrm>
        </p:spPr>
        <p:txBody>
          <a:bodyPr/>
          <a:lstStyle/>
          <a:p>
            <a:r>
              <a:rPr lang="el-GR" sz="3700" b="1"/>
              <a:t>Υδρογέλες</a:t>
            </a:r>
          </a:p>
        </p:txBody>
      </p:sp>
      <p:sp>
        <p:nvSpPr>
          <p:cNvPr id="25497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l-GR" sz="3200"/>
              <a:t>Προάγουν την αυτόλυση</a:t>
            </a:r>
          </a:p>
          <a:p>
            <a:r>
              <a:rPr lang="el-GR" sz="3200"/>
              <a:t>Απαιτούν τη χρησιμοποίηση πρόσθετου επιθέματος</a:t>
            </a:r>
          </a:p>
          <a:p>
            <a:pPr>
              <a:buFont typeface="Wingdings" pitchFamily="2" charset="2"/>
              <a:buNone/>
            </a:pPr>
            <a:endParaRPr lang="el-GR" sz="3200"/>
          </a:p>
          <a:p>
            <a:endParaRPr lang="el-GR"/>
          </a:p>
          <a:p>
            <a:endParaRPr lang="el-GR" sz="2400"/>
          </a:p>
        </p:txBody>
      </p:sp>
      <p:pic>
        <p:nvPicPr>
          <p:cNvPr id="254980" name="Picture 4" descr="1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 cstate="print"/>
          <a:srcRect r="53200" b="32739"/>
          <a:stretch>
            <a:fillRect/>
          </a:stretch>
        </p:blipFill>
        <p:spPr>
          <a:xfrm>
            <a:off x="4857750" y="1927225"/>
            <a:ext cx="3051175" cy="4051300"/>
          </a:xfrm>
          <a:noFill/>
          <a:ln/>
        </p:spPr>
      </p:pic>
      <p:sp>
        <p:nvSpPr>
          <p:cNvPr id="254981" name="Text Box 5"/>
          <p:cNvSpPr txBox="1">
            <a:spLocks noChangeArrowheads="1"/>
          </p:cNvSpPr>
          <p:nvPr/>
        </p:nvSpPr>
        <p:spPr bwMode="auto">
          <a:xfrm>
            <a:off x="323850" y="908050"/>
            <a:ext cx="80645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fr-FR" sz="2000" i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Nu-gel</a:t>
            </a:r>
            <a:r>
              <a:rPr lang="el-GR" sz="2000" i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,</a:t>
            </a:r>
            <a:r>
              <a:rPr lang="fr-FR" sz="2000" i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Intrasite, Purilon, hydrogel, </a:t>
            </a:r>
            <a:r>
              <a:rPr lang="fr-FR" sz="2000" i="1">
                <a:effectLst>
                  <a:outerShdw blurRad="38100" dist="38100" dir="2700000" algn="tl">
                    <a:srgbClr val="C0C0C0"/>
                  </a:outerShdw>
                </a:effectLst>
              </a:rPr>
              <a:t>hypergel</a:t>
            </a:r>
            <a:r>
              <a:rPr lang="fr-FR" sz="2000"/>
              <a:t> </a:t>
            </a:r>
            <a:r>
              <a:rPr lang="fr-FR" sz="2000" i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…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7362"/>
          </a:xfrm>
        </p:spPr>
        <p:txBody>
          <a:bodyPr/>
          <a:lstStyle/>
          <a:p>
            <a:r>
              <a:rPr lang="el-GR" sz="3700" b="1"/>
              <a:t>Αλγινικά Επιθέματα</a:t>
            </a:r>
          </a:p>
        </p:txBody>
      </p:sp>
      <p:sp>
        <p:nvSpPr>
          <p:cNvPr id="2560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1752600"/>
            <a:ext cx="4103688" cy="4267200"/>
          </a:xfrm>
        </p:spPr>
        <p:txBody>
          <a:bodyPr/>
          <a:lstStyle/>
          <a:p>
            <a:r>
              <a:rPr lang="el-GR" sz="2200"/>
              <a:t>Περιέχουν αλγινικό ασβέστιο ή νάτριο που προέρχεται από τα φύκια</a:t>
            </a:r>
          </a:p>
          <a:p>
            <a:r>
              <a:rPr lang="el-GR" sz="2200"/>
              <a:t>Έχουν υψηλή απορροφητικότητα (μέχρι 40 φορές το βάρος τους)</a:t>
            </a:r>
          </a:p>
          <a:p>
            <a:endParaRPr lang="el-GR" sz="2200"/>
          </a:p>
          <a:p>
            <a:endParaRPr lang="el-GR"/>
          </a:p>
        </p:txBody>
      </p:sp>
      <p:pic>
        <p:nvPicPr>
          <p:cNvPr id="256004" name="Picture 4" descr="σάρωση0005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084888" y="1484313"/>
            <a:ext cx="2733675" cy="1749425"/>
          </a:xfrm>
        </p:spPr>
      </p:pic>
      <p:sp>
        <p:nvSpPr>
          <p:cNvPr id="256005" name="Text Box 5"/>
          <p:cNvSpPr txBox="1">
            <a:spLocks noChangeArrowheads="1"/>
          </p:cNvSpPr>
          <p:nvPr/>
        </p:nvSpPr>
        <p:spPr bwMode="auto">
          <a:xfrm>
            <a:off x="1547813" y="5300663"/>
            <a:ext cx="7199312" cy="1373187"/>
          </a:xfrm>
          <a:prstGeom prst="rect">
            <a:avLst/>
          </a:prstGeom>
          <a:solidFill>
            <a:srgbClr val="FF3300"/>
          </a:solidFill>
          <a:ln w="9525">
            <a:noFill/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3300"/>
            </a:extrusionClr>
          </a:sp3d>
        </p:spPr>
        <p:txBody>
          <a:bodyPr>
            <a:spAutoFit/>
            <a:flatTx/>
          </a:bodyPr>
          <a:lstStyle/>
          <a:p>
            <a:pPr>
              <a:spcBef>
                <a:spcPct val="50000"/>
              </a:spcBef>
            </a:pPr>
            <a:r>
              <a:rPr lang="el-GR" sz="2800" b="1">
                <a:solidFill>
                  <a:schemeClr val="bg1"/>
                </a:solidFill>
                <a:latin typeface="Comic Sans MS" pitchFamily="66" charset="0"/>
              </a:rPr>
              <a:t>Χρήσεις:σε έλκη με μέτρια ή μεγάλη παραγωγή εξιδρώματος, σε επιφανειακά έλκη και κοιλότητες</a:t>
            </a:r>
          </a:p>
        </p:txBody>
      </p:sp>
      <p:sp>
        <p:nvSpPr>
          <p:cNvPr id="256006" name="Rectangle 6"/>
          <p:cNvSpPr>
            <a:spLocks noChangeArrowheads="1"/>
          </p:cNvSpPr>
          <p:nvPr/>
        </p:nvSpPr>
        <p:spPr bwMode="auto">
          <a:xfrm>
            <a:off x="323850" y="765175"/>
            <a:ext cx="8367713" cy="5778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r>
              <a:rPr lang="fr-FR" sz="2000" i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Kaltostat, Algisite, Algosteril, Comfeel Seasorb, Melgisorb,  Sorbsan, Tegagel, Sorbalgon, Suprasorb A, Melgisorb …</a:t>
            </a:r>
          </a:p>
        </p:txBody>
      </p:sp>
      <p:pic>
        <p:nvPicPr>
          <p:cNvPr id="256007" name="Picture 7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00563" y="2922588"/>
            <a:ext cx="2232025" cy="1890712"/>
          </a:xfrm>
          <a:noFill/>
          <a:ln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1628775"/>
            <a:ext cx="5400675" cy="3744913"/>
          </a:xfrm>
        </p:spPr>
        <p:txBody>
          <a:bodyPr/>
          <a:lstStyle/>
          <a:p>
            <a:r>
              <a:rPr lang="el-GR" sz="2200"/>
              <a:t>Διατίθενται σε διάφορα σχήματα (επίπεδα φύλλα, κορδόνι, κορδέλα)</a:t>
            </a:r>
          </a:p>
          <a:p>
            <a:r>
              <a:rPr lang="el-GR" sz="2200"/>
              <a:t>Όταν απελευθερώνονται ιόντα ασβεστίου ενεργοποιούνται τα αιμοπετάλια, με αποτέλεσμα αιμόσταση και απελευθέρωση αυξητικών παραγόντων </a:t>
            </a:r>
          </a:p>
          <a:p>
            <a:endParaRPr lang="el-GR" sz="2200"/>
          </a:p>
          <a:p>
            <a:endParaRPr lang="el-GR" sz="2200"/>
          </a:p>
        </p:txBody>
      </p:sp>
      <p:sp>
        <p:nvSpPr>
          <p:cNvPr id="257027" name="Text Box 3"/>
          <p:cNvSpPr txBox="1">
            <a:spLocks noChangeArrowheads="1"/>
          </p:cNvSpPr>
          <p:nvPr/>
        </p:nvSpPr>
        <p:spPr bwMode="auto">
          <a:xfrm>
            <a:off x="971550" y="5300663"/>
            <a:ext cx="7921625" cy="1373187"/>
          </a:xfrm>
          <a:prstGeom prst="rect">
            <a:avLst/>
          </a:prstGeom>
          <a:solidFill>
            <a:srgbClr val="FF3300"/>
          </a:solidFill>
          <a:ln w="9525">
            <a:noFill/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3300"/>
            </a:extrusionClr>
          </a:sp3d>
        </p:spPr>
        <p:txBody>
          <a:bodyPr>
            <a:spAutoFit/>
            <a:flatTx/>
          </a:bodyPr>
          <a:lstStyle/>
          <a:p>
            <a:pPr>
              <a:spcBef>
                <a:spcPct val="50000"/>
              </a:spcBef>
            </a:pPr>
            <a:r>
              <a:rPr lang="el-GR" sz="2800" b="1">
                <a:solidFill>
                  <a:schemeClr val="bg1"/>
                </a:solidFill>
                <a:latin typeface="Comic Sans MS" pitchFamily="66" charset="0"/>
              </a:rPr>
              <a:t>Χρήσεις:συνδυάζονται με πρόσθετα επιθέματα, χρειάζονται αλλαγή κάθε 2-4 ημέρες ανάλογα με την παραγωγή εξιδρώματος</a:t>
            </a:r>
          </a:p>
        </p:txBody>
      </p:sp>
      <p:sp>
        <p:nvSpPr>
          <p:cNvPr id="257028" name="Rectangle 4"/>
          <p:cNvSpPr>
            <a:spLocks noGrp="1" noChangeArrowheads="1"/>
          </p:cNvSpPr>
          <p:nvPr>
            <p:ph type="title"/>
          </p:nvPr>
        </p:nvSpPr>
        <p:spPr>
          <a:xfrm>
            <a:off x="755650" y="0"/>
            <a:ext cx="6870700" cy="647700"/>
          </a:xfrm>
          <a:noFill/>
          <a:ln/>
        </p:spPr>
        <p:txBody>
          <a:bodyPr/>
          <a:lstStyle/>
          <a:p>
            <a:r>
              <a:rPr lang="el-GR" sz="4000" b="1"/>
              <a:t>Αλγινικά Επιθέματα</a:t>
            </a:r>
          </a:p>
        </p:txBody>
      </p:sp>
      <p:sp>
        <p:nvSpPr>
          <p:cNvPr id="257029" name="Rectangle 5"/>
          <p:cNvSpPr>
            <a:spLocks noChangeArrowheads="1"/>
          </p:cNvSpPr>
          <p:nvPr/>
        </p:nvSpPr>
        <p:spPr bwMode="auto">
          <a:xfrm>
            <a:off x="395288" y="765175"/>
            <a:ext cx="8367712" cy="5778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r>
              <a:rPr lang="fr-FR" sz="2000" i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Kaltostat, Algisite, Algosteril, Comfeel Seasorb, Melgisorb,  Sorbsan, Tegagel, Suprasorb A,</a:t>
            </a:r>
            <a:r>
              <a:rPr lang="fr-FR" sz="2000" i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fr-FR" sz="2000" i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Melgisorb …</a:t>
            </a:r>
          </a:p>
        </p:txBody>
      </p:sp>
      <p:pic>
        <p:nvPicPr>
          <p:cNvPr id="257030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795963" y="2133600"/>
            <a:ext cx="3144837" cy="2108200"/>
          </a:xfrm>
          <a:noFill/>
          <a:ln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333375"/>
            <a:ext cx="7848600" cy="952500"/>
          </a:xfrm>
        </p:spPr>
        <p:txBody>
          <a:bodyPr/>
          <a:lstStyle/>
          <a:p>
            <a:r>
              <a:rPr lang="el-GR" b="1"/>
              <a:t>Επιθέματα Αργύρου </a:t>
            </a:r>
          </a:p>
        </p:txBody>
      </p:sp>
      <p:sp>
        <p:nvSpPr>
          <p:cNvPr id="2580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1916113"/>
            <a:ext cx="5111750" cy="3457575"/>
          </a:xfrm>
        </p:spPr>
        <p:txBody>
          <a:bodyPr/>
          <a:lstStyle/>
          <a:p>
            <a:r>
              <a:rPr lang="el-GR" sz="2400"/>
              <a:t>Περιέχουν άργυρο, ο οποίος είναι γνωστός αντιμικροβιακός παράγοντας, αποτελεσματικός σε ένα ευρύ φάσμα μικροβίων</a:t>
            </a:r>
          </a:p>
          <a:p>
            <a:r>
              <a:rPr lang="el-GR" sz="2400"/>
              <a:t>Ο άργυρος απελευθερώνεται από το επίθεμα ανάλογα με την ποσότητα του εξιδρώματος και την παρουσία βακτηριδίων</a:t>
            </a:r>
          </a:p>
          <a:p>
            <a:endParaRPr lang="el-GR" sz="2400"/>
          </a:p>
          <a:p>
            <a:endParaRPr lang="el-GR" sz="2000"/>
          </a:p>
        </p:txBody>
      </p:sp>
      <p:sp>
        <p:nvSpPr>
          <p:cNvPr id="258052" name="Text Box 4"/>
          <p:cNvSpPr txBox="1">
            <a:spLocks noChangeArrowheads="1"/>
          </p:cNvSpPr>
          <p:nvPr/>
        </p:nvSpPr>
        <p:spPr bwMode="auto">
          <a:xfrm>
            <a:off x="1835150" y="5516563"/>
            <a:ext cx="6985000" cy="946150"/>
          </a:xfrm>
          <a:prstGeom prst="rect">
            <a:avLst/>
          </a:prstGeom>
          <a:solidFill>
            <a:srgbClr val="FF3300"/>
          </a:solidFill>
          <a:ln w="9525">
            <a:noFill/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3300"/>
            </a:extrusionClr>
          </a:sp3d>
        </p:spPr>
        <p:txBody>
          <a:bodyPr>
            <a:spAutoFit/>
            <a:flatTx/>
          </a:bodyPr>
          <a:lstStyle/>
          <a:p>
            <a:pPr>
              <a:spcBef>
                <a:spcPct val="50000"/>
              </a:spcBef>
            </a:pPr>
            <a:r>
              <a:rPr lang="el-GR" sz="2800" b="1">
                <a:solidFill>
                  <a:schemeClr val="bg1"/>
                </a:solidFill>
                <a:latin typeface="Comic Sans MS" pitchFamily="66" charset="0"/>
              </a:rPr>
              <a:t>Χρήσεις:ενδείκνυνται σε έλκη με τοπική λοίμωξη, νεκρωτικά, δύσοσμα</a:t>
            </a:r>
          </a:p>
        </p:txBody>
      </p:sp>
      <p:pic>
        <p:nvPicPr>
          <p:cNvPr id="258053" name="Picture 5" descr="σάρωση0007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508625" y="1916113"/>
            <a:ext cx="3194050" cy="3160712"/>
          </a:xfrm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188913"/>
            <a:ext cx="4608513" cy="1096962"/>
          </a:xfrm>
        </p:spPr>
        <p:txBody>
          <a:bodyPr/>
          <a:lstStyle/>
          <a:p>
            <a:r>
              <a:rPr lang="el-GR" sz="3700" b="1"/>
              <a:t>Επιθέματα Ενεργού Αργύρου</a:t>
            </a:r>
          </a:p>
        </p:txBody>
      </p:sp>
      <p:pic>
        <p:nvPicPr>
          <p:cNvPr id="259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871538"/>
            <a:ext cx="3581400" cy="290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9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3940175"/>
            <a:ext cx="4267200" cy="2917825"/>
          </a:xfrm>
          <a:prstGeom prst="rect">
            <a:avLst/>
          </a:prstGeom>
          <a:noFill/>
        </p:spPr>
      </p:pic>
      <p:sp>
        <p:nvSpPr>
          <p:cNvPr id="259077" name="Text Box 5"/>
          <p:cNvSpPr txBox="1">
            <a:spLocks noChangeArrowheads="1"/>
          </p:cNvSpPr>
          <p:nvPr/>
        </p:nvSpPr>
        <p:spPr bwMode="auto">
          <a:xfrm>
            <a:off x="4038600" y="6035675"/>
            <a:ext cx="5105400" cy="822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fr-FR" sz="2400" b="1" i="1">
                <a:solidFill>
                  <a:srgbClr val="F0B3B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Hydrocolloid + charcoal Hydrocellular + charcoal</a:t>
            </a:r>
            <a:endParaRPr lang="fr-FR" sz="2400">
              <a:latin typeface="Impact" pitchFamily="34" charset="0"/>
            </a:endParaRPr>
          </a:p>
        </p:txBody>
      </p:sp>
      <p:pic>
        <p:nvPicPr>
          <p:cNvPr id="25907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4284663"/>
            <a:ext cx="3505200" cy="2573337"/>
          </a:xfrm>
          <a:prstGeom prst="rect">
            <a:avLst/>
          </a:prstGeom>
          <a:noFill/>
        </p:spPr>
      </p:pic>
      <p:sp>
        <p:nvSpPr>
          <p:cNvPr id="259079" name="Text Box 7"/>
          <p:cNvSpPr txBox="1">
            <a:spLocks noChangeArrowheads="1"/>
          </p:cNvSpPr>
          <p:nvPr/>
        </p:nvSpPr>
        <p:spPr bwMode="auto">
          <a:xfrm>
            <a:off x="990600" y="6400800"/>
            <a:ext cx="32004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fr-FR" sz="2400" b="1" i="1">
                <a:solidFill>
                  <a:srgbClr val="F0B3B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Charcoal + silver </a:t>
            </a:r>
            <a:endParaRPr lang="fr-FR" sz="2400">
              <a:latin typeface="Impact" pitchFamily="34" charset="0"/>
            </a:endParaRPr>
          </a:p>
        </p:txBody>
      </p:sp>
      <p:sp>
        <p:nvSpPr>
          <p:cNvPr id="259080" name="Text Box 8"/>
          <p:cNvSpPr txBox="1">
            <a:spLocks noChangeArrowheads="1"/>
          </p:cNvSpPr>
          <p:nvPr/>
        </p:nvSpPr>
        <p:spPr bwMode="auto">
          <a:xfrm>
            <a:off x="1371600" y="5715000"/>
            <a:ext cx="3240088" cy="463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fr-FR" sz="2400" b="1">
                <a:solidFill>
                  <a:srgbClr val="FAEF1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Impact" pitchFamily="34" charset="0"/>
              </a:rPr>
              <a:t>Actisorb Plus 25™</a:t>
            </a:r>
            <a:endParaRPr lang="fr-FR" sz="2400" b="1">
              <a:effectLst>
                <a:outerShdw blurRad="38100" dist="38100" dir="2700000" algn="tl">
                  <a:srgbClr val="C0C0C0"/>
                </a:outerShdw>
              </a:effectLst>
              <a:latin typeface="Impact" pitchFamily="34" charset="0"/>
            </a:endParaRPr>
          </a:p>
        </p:txBody>
      </p:sp>
      <p:sp>
        <p:nvSpPr>
          <p:cNvPr id="259081" name="Text Box 9"/>
          <p:cNvSpPr txBox="1">
            <a:spLocks noChangeArrowheads="1"/>
          </p:cNvSpPr>
          <p:nvPr/>
        </p:nvSpPr>
        <p:spPr bwMode="auto">
          <a:xfrm>
            <a:off x="6443663" y="4267200"/>
            <a:ext cx="2700337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fr-FR" sz="2400" b="1">
                <a:solidFill>
                  <a:srgbClr val="FAEF1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Impact" pitchFamily="34" charset="0"/>
              </a:rPr>
              <a:t>Contreet H ™</a:t>
            </a:r>
          </a:p>
        </p:txBody>
      </p:sp>
      <p:sp>
        <p:nvSpPr>
          <p:cNvPr id="259082" name="Text Box 10"/>
          <p:cNvSpPr txBox="1">
            <a:spLocks noChangeArrowheads="1"/>
          </p:cNvSpPr>
          <p:nvPr/>
        </p:nvSpPr>
        <p:spPr bwMode="auto">
          <a:xfrm>
            <a:off x="6372225" y="3276600"/>
            <a:ext cx="277177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fr-FR" sz="2400" b="1">
                <a:solidFill>
                  <a:srgbClr val="FAEF1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Impact" pitchFamily="34" charset="0"/>
              </a:rPr>
              <a:t>Urgotul SSD ™</a:t>
            </a:r>
          </a:p>
        </p:txBody>
      </p:sp>
      <p:sp>
        <p:nvSpPr>
          <p:cNvPr id="259083" name="Rectangle 11"/>
          <p:cNvSpPr>
            <a:spLocks noChangeArrowheads="1"/>
          </p:cNvSpPr>
          <p:nvPr/>
        </p:nvSpPr>
        <p:spPr bwMode="auto">
          <a:xfrm>
            <a:off x="609600" y="1752600"/>
            <a:ext cx="4038600" cy="25352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eaLnBrk="0" hangingPunct="0">
              <a:lnSpc>
                <a:spcPct val="70000"/>
              </a:lnSpc>
              <a:spcBef>
                <a:spcPct val="5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</a:pPr>
            <a:r>
              <a:rPr lang="fr-FR" sz="2400" b="1">
                <a:effectLst>
                  <a:outerShdw blurRad="38100" dist="38100" dir="2700000" algn="tl">
                    <a:srgbClr val="C0C0C0"/>
                  </a:outerShdw>
                </a:effectLst>
                <a:latin typeface="Times" charset="0"/>
              </a:rPr>
              <a:t> </a:t>
            </a:r>
            <a:r>
              <a:rPr lang="fr-FR" sz="2000" b="1">
                <a:effectLst>
                  <a:outerShdw blurRad="38100" dist="38100" dir="2700000" algn="tl">
                    <a:srgbClr val="C0C0C0"/>
                  </a:outerShdw>
                </a:effectLst>
              </a:rPr>
              <a:t>Acticoat 7</a:t>
            </a:r>
          </a:p>
          <a:p>
            <a:pPr eaLnBrk="0" hangingPunct="0">
              <a:lnSpc>
                <a:spcPct val="70000"/>
              </a:lnSpc>
              <a:spcBef>
                <a:spcPct val="5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</a:pPr>
            <a:r>
              <a:rPr lang="fr-FR" sz="2000" b="1">
                <a:effectLst>
                  <a:outerShdw blurRad="38100" dist="38100" dir="2700000" algn="tl">
                    <a:srgbClr val="C0C0C0"/>
                  </a:outerShdw>
                </a:effectLst>
              </a:rPr>
              <a:t> Aquacel silver</a:t>
            </a:r>
          </a:p>
          <a:p>
            <a:pPr eaLnBrk="0" hangingPunct="0">
              <a:lnSpc>
                <a:spcPct val="70000"/>
              </a:lnSpc>
              <a:spcBef>
                <a:spcPct val="5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</a:pPr>
            <a:r>
              <a:rPr lang="fr-FR" sz="2000" b="1">
                <a:effectLst>
                  <a:outerShdw blurRad="38100" dist="38100" dir="2700000" algn="tl">
                    <a:srgbClr val="C0C0C0"/>
                  </a:outerShdw>
                </a:effectLst>
              </a:rPr>
              <a:t> Silvercel</a:t>
            </a:r>
          </a:p>
          <a:p>
            <a:pPr eaLnBrk="0" hangingPunct="0">
              <a:lnSpc>
                <a:spcPct val="70000"/>
              </a:lnSpc>
              <a:spcBef>
                <a:spcPct val="5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</a:pPr>
            <a:r>
              <a:rPr lang="fr-FR" sz="2000" b="1">
                <a:effectLst>
                  <a:outerShdw blurRad="38100" dist="38100" dir="2700000" algn="tl">
                    <a:srgbClr val="C0C0C0"/>
                  </a:outerShdw>
                </a:effectLst>
              </a:rPr>
              <a:t> Contreet / Biatain silver</a:t>
            </a:r>
          </a:p>
          <a:p>
            <a:pPr eaLnBrk="0" hangingPunct="0">
              <a:lnSpc>
                <a:spcPct val="70000"/>
              </a:lnSpc>
              <a:spcBef>
                <a:spcPct val="5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</a:pPr>
            <a:r>
              <a:rPr lang="fr-FR" sz="2000" b="1">
                <a:effectLst>
                  <a:outerShdw blurRad="38100" dist="38100" dir="2700000" algn="tl">
                    <a:srgbClr val="C0C0C0"/>
                  </a:outerShdw>
                </a:effectLst>
              </a:rPr>
              <a:t> Urgotul SSD, Altreet </a:t>
            </a:r>
          </a:p>
          <a:p>
            <a:pPr eaLnBrk="0" hangingPunct="0">
              <a:lnSpc>
                <a:spcPct val="70000"/>
              </a:lnSpc>
              <a:spcBef>
                <a:spcPct val="5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</a:pPr>
            <a:r>
              <a:rPr lang="fr-FR" sz="2000" b="1">
                <a:effectLst>
                  <a:outerShdw blurRad="38100" dist="38100" dir="2700000" algn="tl">
                    <a:srgbClr val="C0C0C0"/>
                  </a:outerShdw>
                </a:effectLst>
              </a:rPr>
              <a:t> Actisorb Plus 25</a:t>
            </a:r>
          </a:p>
          <a:p>
            <a:pPr eaLnBrk="0" hangingPunct="0">
              <a:lnSpc>
                <a:spcPct val="70000"/>
              </a:lnSpc>
              <a:spcBef>
                <a:spcPct val="5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</a:pPr>
            <a:r>
              <a:rPr lang="el-GR" sz="2000" b="1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fr-FR" sz="2000" b="1">
                <a:effectLst>
                  <a:outerShdw blurRad="38100" dist="38100" dir="2700000" algn="tl">
                    <a:srgbClr val="C0C0C0"/>
                  </a:outerShdw>
                </a:effectLst>
              </a:rPr>
              <a:t>Prisma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13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7620000" cy="685800"/>
          </a:xfrm>
        </p:spPr>
        <p:txBody>
          <a:bodyPr/>
          <a:lstStyle/>
          <a:p>
            <a:r>
              <a:rPr lang="el-GR" b="1"/>
              <a:t>ΕΠΙΘΕΜΑΤΑ ΣΙΛΙΚΟΝΗΣ</a:t>
            </a:r>
            <a:endParaRPr lang="fr-FR" b="1"/>
          </a:p>
        </p:txBody>
      </p:sp>
      <p:sp>
        <p:nvSpPr>
          <p:cNvPr id="30413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600200"/>
            <a:ext cx="4475163" cy="4530725"/>
          </a:xfrm>
        </p:spPr>
        <p:txBody>
          <a:bodyPr/>
          <a:lstStyle/>
          <a:p>
            <a:r>
              <a:rPr lang="el-GR"/>
              <a:t>Χαμηλής προσκολλητικότητας επιθέματα από στρώμα μαλακής σιλικόνης</a:t>
            </a:r>
            <a:endParaRPr lang="fr-FR"/>
          </a:p>
          <a:p>
            <a:r>
              <a:rPr lang="el-GR"/>
              <a:t>Ατραυματικά κατά την αφαίρεσή τους </a:t>
            </a:r>
            <a:endParaRPr lang="fr-FR"/>
          </a:p>
        </p:txBody>
      </p:sp>
      <p:pic>
        <p:nvPicPr>
          <p:cNvPr id="30413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3733800"/>
            <a:ext cx="4008438" cy="2913063"/>
          </a:xfrm>
          <a:prstGeom prst="rect">
            <a:avLst/>
          </a:prstGeom>
          <a:noFill/>
        </p:spPr>
      </p:pic>
      <p:pic>
        <p:nvPicPr>
          <p:cNvPr id="30413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3413" y="4386263"/>
            <a:ext cx="3100387" cy="2227262"/>
          </a:xfrm>
          <a:prstGeom prst="rect">
            <a:avLst/>
          </a:prstGeom>
          <a:noFill/>
        </p:spPr>
      </p:pic>
      <p:pic>
        <p:nvPicPr>
          <p:cNvPr id="30413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1066800"/>
            <a:ext cx="4114800" cy="2503488"/>
          </a:xfrm>
          <a:prstGeom prst="rect">
            <a:avLst/>
          </a:prstGeom>
          <a:noFill/>
        </p:spPr>
      </p:pic>
      <p:sp>
        <p:nvSpPr>
          <p:cNvPr id="304135" name="Rectangle 7"/>
          <p:cNvSpPr>
            <a:spLocks noChangeArrowheads="1"/>
          </p:cNvSpPr>
          <p:nvPr/>
        </p:nvSpPr>
        <p:spPr bwMode="auto">
          <a:xfrm>
            <a:off x="6570663" y="3733800"/>
            <a:ext cx="2573337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fr-FR" sz="3200">
                <a:solidFill>
                  <a:srgbClr val="FFFF00"/>
                </a:solidFill>
              </a:rPr>
              <a:t>Mepilex</a:t>
            </a:r>
          </a:p>
        </p:txBody>
      </p:sp>
      <p:sp>
        <p:nvSpPr>
          <p:cNvPr id="304136" name="Rectangle 8"/>
          <p:cNvSpPr>
            <a:spLocks noChangeArrowheads="1"/>
          </p:cNvSpPr>
          <p:nvPr/>
        </p:nvSpPr>
        <p:spPr bwMode="auto">
          <a:xfrm>
            <a:off x="1676400" y="5867400"/>
            <a:ext cx="2573338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fr-FR" sz="3200">
                <a:solidFill>
                  <a:srgbClr val="FFFF00"/>
                </a:solidFill>
              </a:rPr>
              <a:t>Mepitel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Επίπεδο">
  <a:themeElements>
    <a:clrScheme name="Επίπεδο 6">
      <a:dk1>
        <a:srgbClr val="000000"/>
      </a:dk1>
      <a:lt1>
        <a:srgbClr val="FFFFFF"/>
      </a:lt1>
      <a:dk2>
        <a:srgbClr val="666699"/>
      </a:dk2>
      <a:lt2>
        <a:srgbClr val="FFCC00"/>
      </a:lt2>
      <a:accent1>
        <a:srgbClr val="FF9900"/>
      </a:accent1>
      <a:accent2>
        <a:srgbClr val="FF0000"/>
      </a:accent2>
      <a:accent3>
        <a:srgbClr val="FFFFFF"/>
      </a:accent3>
      <a:accent4>
        <a:srgbClr val="000000"/>
      </a:accent4>
      <a:accent5>
        <a:srgbClr val="FFCAAA"/>
      </a:accent5>
      <a:accent6>
        <a:srgbClr val="E70000"/>
      </a:accent6>
      <a:hlink>
        <a:srgbClr val="666699"/>
      </a:hlink>
      <a:folHlink>
        <a:srgbClr val="999966"/>
      </a:folHlink>
    </a:clrScheme>
    <a:fontScheme name="Επίπεδο">
      <a:majorFont>
        <a:latin typeface="Bookman Old Style"/>
        <a:ea typeface=""/>
        <a:cs typeface=""/>
      </a:majorFont>
      <a:minorFont>
        <a:latin typeface="Bookman Old Styl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Επίπεδο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Επίπεδο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Επίπεδο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Επίπεδο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Επίπεδο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Επίπεδο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Επίπεδο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Επίπεδο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Level</Template>
  <TotalTime>2606</TotalTime>
  <Words>597</Words>
  <Application>Microsoft Office PowerPoint</Application>
  <PresentationFormat>Προβολή στην οθόνη (4:3)</PresentationFormat>
  <Paragraphs>118</Paragraphs>
  <Slides>15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8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15</vt:i4>
      </vt:variant>
    </vt:vector>
  </HeadingPairs>
  <TitlesOfParts>
    <vt:vector size="24" baseType="lpstr">
      <vt:lpstr>Bookman Old Style</vt:lpstr>
      <vt:lpstr>Wingdings</vt:lpstr>
      <vt:lpstr>Times New Roman</vt:lpstr>
      <vt:lpstr>Wingdings 3</vt:lpstr>
      <vt:lpstr>Comic Sans MS</vt:lpstr>
      <vt:lpstr>Arial</vt:lpstr>
      <vt:lpstr>Impact</vt:lpstr>
      <vt:lpstr>Times</vt:lpstr>
      <vt:lpstr>Επίπεδο</vt:lpstr>
      <vt:lpstr>Αφρώδη (foam), Υδροπολυμερή (hydropolymers), Υδροκυτταρικά (hydrocellurar) Επιθέματα</vt:lpstr>
      <vt:lpstr>Αφρώδη (foam), Υδροπολυμερή (hydropolymers), Υδροκυτταρικά (hydrocellurar) Επιθέματα</vt:lpstr>
      <vt:lpstr>Υδρογέλες</vt:lpstr>
      <vt:lpstr>Υδρογέλες</vt:lpstr>
      <vt:lpstr>Αλγινικά Επιθέματα</vt:lpstr>
      <vt:lpstr>Αλγινικά Επιθέματα</vt:lpstr>
      <vt:lpstr>Επιθέματα Αργύρου </vt:lpstr>
      <vt:lpstr>Επιθέματα Ενεργού Αργύρου</vt:lpstr>
      <vt:lpstr>ΕΠΙΘΕΜΑΤΑ ΣΙΛΙΚΟΝΗΣ</vt:lpstr>
      <vt:lpstr>Promogran™</vt:lpstr>
      <vt:lpstr>  ΜΕΛΙ</vt:lpstr>
      <vt:lpstr>Κριτήρια Επιλογής Επιθεμάτων</vt:lpstr>
      <vt:lpstr>Ερωτήματα κατά την επιλογή Επιθεμάτων</vt:lpstr>
      <vt:lpstr>Χρόνοι αλλαγής επιθεμάτων</vt:lpstr>
      <vt:lpstr>ΟΙ ΤΥΠΟΙ ΕΠΙΘΕΜΑΤΩΝ ΕΙΝΑΙ ΣΧΕΔΙΑΣΜΕΝΟΙ ΓΙΑ ΝΑ ΥΠΟΣΤΗΡΙΖΟΥΝ ΤΗΝ ΚΑΤΑΛΛΗΛΗ ΥΓΡΑΣΙΑ ΑΝΑΛΟΓΑ ΜΕ ΤΑ ΧΑΡΑΚΤΗΡΙΣΤΙΚΑ ΚΑΙ ΤΙΣ ΑΝΑΓΚΕΣ ΤΟΥ ΕΛΚΟΥΣ</vt:lpstr>
    </vt:vector>
  </TitlesOfParts>
  <Company>-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maria</dc:creator>
  <cp:lastModifiedBy>Χρήστης των Windows</cp:lastModifiedBy>
  <cp:revision>140</cp:revision>
  <dcterms:created xsi:type="dcterms:W3CDTF">2004-12-06T13:43:12Z</dcterms:created>
  <dcterms:modified xsi:type="dcterms:W3CDTF">2018-05-18T04:14:56Z</dcterms:modified>
</cp:coreProperties>
</file>