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  <p:sldMasterId id="2147483708" r:id="rId2"/>
  </p:sldMasterIdLst>
  <p:notesMasterIdLst>
    <p:notesMasterId r:id="rId20"/>
  </p:notesMasterIdLst>
  <p:sldIdLst>
    <p:sldId id="256" r:id="rId3"/>
    <p:sldId id="264" r:id="rId4"/>
    <p:sldId id="272" r:id="rId5"/>
    <p:sldId id="266" r:id="rId6"/>
    <p:sldId id="271" r:id="rId7"/>
    <p:sldId id="282" r:id="rId8"/>
    <p:sldId id="274" r:id="rId9"/>
    <p:sldId id="275" r:id="rId10"/>
    <p:sldId id="267" r:id="rId11"/>
    <p:sldId id="268" r:id="rId12"/>
    <p:sldId id="276" r:id="rId13"/>
    <p:sldId id="277" r:id="rId14"/>
    <p:sldId id="279" r:id="rId15"/>
    <p:sldId id="280" r:id="rId16"/>
    <p:sldId id="281" r:id="rId17"/>
    <p:sldId id="283" r:id="rId18"/>
    <p:sldId id="284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526" autoAdjust="0"/>
    <p:restoredTop sz="83394" autoAdjust="0"/>
  </p:normalViewPr>
  <p:slideViewPr>
    <p:cSldViewPr>
      <p:cViewPr varScale="1">
        <p:scale>
          <a:sx n="74" d="100"/>
          <a:sy n="74" d="100"/>
        </p:scale>
        <p:origin x="1445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6ACAE28-30A1-48E7-B191-49651DB85113}" type="doc">
      <dgm:prSet loTypeId="urn:microsoft.com/office/officeart/2005/8/layout/process1" loCatId="process" qsTypeId="urn:microsoft.com/office/officeart/2005/8/quickstyle/simple1" qsCatId="simple" csTypeId="urn:microsoft.com/office/officeart/2005/8/colors/colorful2" csCatId="colorful" phldr="1"/>
      <dgm:spPr/>
    </dgm:pt>
    <dgm:pt modelId="{CD944F74-E823-4551-BEA4-B2051129EEF8}">
      <dgm:prSet phldrT="[Text]" custT="1"/>
      <dgm:spPr/>
      <dgm:t>
        <a:bodyPr/>
        <a:lstStyle/>
        <a:p>
          <a:r>
            <a:rPr lang="el-GR" sz="1200" dirty="0" smtClean="0"/>
            <a:t>Αναγνώριση του ερευνητικού προβλήματος</a:t>
          </a:r>
          <a:endParaRPr lang="en-GB" sz="1200" dirty="0"/>
        </a:p>
      </dgm:t>
    </dgm:pt>
    <dgm:pt modelId="{C94B0320-BA5C-42DC-BB14-D235556AAA97}" type="parTrans" cxnId="{DA624387-5B7C-44AE-9DF1-7B914EE73308}">
      <dgm:prSet/>
      <dgm:spPr/>
      <dgm:t>
        <a:bodyPr/>
        <a:lstStyle/>
        <a:p>
          <a:endParaRPr lang="en-GB"/>
        </a:p>
      </dgm:t>
    </dgm:pt>
    <dgm:pt modelId="{DD09B770-4559-4EB8-A357-C4D3B0886361}" type="sibTrans" cxnId="{DA624387-5B7C-44AE-9DF1-7B914EE73308}">
      <dgm:prSet/>
      <dgm:spPr/>
      <dgm:t>
        <a:bodyPr/>
        <a:lstStyle/>
        <a:p>
          <a:endParaRPr lang="en-GB"/>
        </a:p>
      </dgm:t>
    </dgm:pt>
    <dgm:pt modelId="{138B9CE8-3B22-4938-A7EA-95F42ABE2678}">
      <dgm:prSet phldrT="[Text]" custT="1"/>
      <dgm:spPr/>
      <dgm:t>
        <a:bodyPr/>
        <a:lstStyle/>
        <a:p>
          <a:r>
            <a:rPr lang="el-GR" sz="1200" dirty="0" smtClean="0"/>
            <a:t>Ανασκόπηση της βιβλιογραφίας</a:t>
          </a:r>
          <a:endParaRPr lang="en-GB" sz="1200" dirty="0"/>
        </a:p>
      </dgm:t>
    </dgm:pt>
    <dgm:pt modelId="{32CAB06A-82F6-42E7-BFC8-D61F8C88E318}" type="parTrans" cxnId="{5931FD15-9BE6-4B24-95E3-7B3DA23AAC29}">
      <dgm:prSet/>
      <dgm:spPr/>
      <dgm:t>
        <a:bodyPr/>
        <a:lstStyle/>
        <a:p>
          <a:endParaRPr lang="en-GB"/>
        </a:p>
      </dgm:t>
    </dgm:pt>
    <dgm:pt modelId="{6D55F719-053A-4AF7-9535-03271A8E9CD6}" type="sibTrans" cxnId="{5931FD15-9BE6-4B24-95E3-7B3DA23AAC29}">
      <dgm:prSet/>
      <dgm:spPr/>
      <dgm:t>
        <a:bodyPr/>
        <a:lstStyle/>
        <a:p>
          <a:endParaRPr lang="en-GB"/>
        </a:p>
      </dgm:t>
    </dgm:pt>
    <dgm:pt modelId="{9E6CA0F1-590B-480F-8C6D-A23BC10FA1E8}">
      <dgm:prSet phldrT="[Text]" custT="1"/>
      <dgm:spPr/>
      <dgm:t>
        <a:bodyPr/>
        <a:lstStyle/>
        <a:p>
          <a:r>
            <a:rPr lang="el-GR" sz="1300" dirty="0" smtClean="0"/>
            <a:t>Προσδιορισμός του σκοπού έρευνας</a:t>
          </a:r>
          <a:endParaRPr lang="en-GB" sz="1300" dirty="0"/>
        </a:p>
      </dgm:t>
    </dgm:pt>
    <dgm:pt modelId="{2039C849-076F-4896-A637-DD3970B31B64}" type="parTrans" cxnId="{A9899D1D-4A82-4A63-ABAA-A9F25A009349}">
      <dgm:prSet/>
      <dgm:spPr/>
      <dgm:t>
        <a:bodyPr/>
        <a:lstStyle/>
        <a:p>
          <a:endParaRPr lang="en-GB"/>
        </a:p>
      </dgm:t>
    </dgm:pt>
    <dgm:pt modelId="{5D83708A-7592-49C8-B6AA-39A6DD35011C}" type="sibTrans" cxnId="{A9899D1D-4A82-4A63-ABAA-A9F25A009349}">
      <dgm:prSet/>
      <dgm:spPr/>
      <dgm:t>
        <a:bodyPr/>
        <a:lstStyle/>
        <a:p>
          <a:endParaRPr lang="en-GB"/>
        </a:p>
      </dgm:t>
    </dgm:pt>
    <dgm:pt modelId="{E3E8AEEA-5DF9-4573-8387-EE760727B3E8}">
      <dgm:prSet custT="1"/>
      <dgm:spPr/>
      <dgm:t>
        <a:bodyPr/>
        <a:lstStyle/>
        <a:p>
          <a:r>
            <a:rPr lang="el-GR" sz="1300" dirty="0" smtClean="0"/>
            <a:t>Συγκέντρωση των δεδομένων</a:t>
          </a:r>
          <a:endParaRPr lang="en-GB" sz="1300" dirty="0"/>
        </a:p>
      </dgm:t>
    </dgm:pt>
    <dgm:pt modelId="{D8B8F974-3DEA-46B0-96A9-D4D4B3E65495}" type="parTrans" cxnId="{69CEAC5D-93FB-460C-8D51-81BB9D65DD3D}">
      <dgm:prSet/>
      <dgm:spPr/>
      <dgm:t>
        <a:bodyPr/>
        <a:lstStyle/>
        <a:p>
          <a:endParaRPr lang="en-GB"/>
        </a:p>
      </dgm:t>
    </dgm:pt>
    <dgm:pt modelId="{E20DDBAA-F123-45B4-9237-BEE8A661F183}" type="sibTrans" cxnId="{69CEAC5D-93FB-460C-8D51-81BB9D65DD3D}">
      <dgm:prSet/>
      <dgm:spPr/>
      <dgm:t>
        <a:bodyPr/>
        <a:lstStyle/>
        <a:p>
          <a:endParaRPr lang="en-GB"/>
        </a:p>
      </dgm:t>
    </dgm:pt>
    <dgm:pt modelId="{E61FD7F0-C638-4406-B46E-A54DBE9D74C4}">
      <dgm:prSet/>
      <dgm:spPr/>
      <dgm:t>
        <a:bodyPr/>
        <a:lstStyle/>
        <a:p>
          <a:r>
            <a:rPr lang="el-GR" dirty="0" smtClean="0"/>
            <a:t>Ανάλυση και ερμηνεία των δεδομένων</a:t>
          </a:r>
          <a:endParaRPr lang="en-GB" dirty="0"/>
        </a:p>
      </dgm:t>
    </dgm:pt>
    <dgm:pt modelId="{77BF1478-DE41-4470-B965-0C6F61AC3AA1}" type="parTrans" cxnId="{428290A7-4487-4F51-A9B4-5EFC63FA2093}">
      <dgm:prSet/>
      <dgm:spPr/>
      <dgm:t>
        <a:bodyPr/>
        <a:lstStyle/>
        <a:p>
          <a:endParaRPr lang="en-GB"/>
        </a:p>
      </dgm:t>
    </dgm:pt>
    <dgm:pt modelId="{08B07F2F-C427-403D-B4D0-D667E53603E2}" type="sibTrans" cxnId="{428290A7-4487-4F51-A9B4-5EFC63FA2093}">
      <dgm:prSet/>
      <dgm:spPr/>
      <dgm:t>
        <a:bodyPr/>
        <a:lstStyle/>
        <a:p>
          <a:endParaRPr lang="en-GB"/>
        </a:p>
      </dgm:t>
    </dgm:pt>
    <dgm:pt modelId="{FE7DA920-9EC5-4F05-92C3-48E854F2B48E}">
      <dgm:prSet/>
      <dgm:spPr/>
      <dgm:t>
        <a:bodyPr/>
        <a:lstStyle/>
        <a:p>
          <a:r>
            <a:rPr lang="el-GR" dirty="0" smtClean="0"/>
            <a:t>Αναφορά και αξιολόγηση της έρευνας</a:t>
          </a:r>
          <a:endParaRPr lang="en-GB" dirty="0"/>
        </a:p>
      </dgm:t>
    </dgm:pt>
    <dgm:pt modelId="{756B3BF5-1D58-4E9D-8421-7EE1BB41E643}" type="parTrans" cxnId="{816E5CA6-E34E-4ACD-B4F5-45423F8BBF54}">
      <dgm:prSet/>
      <dgm:spPr/>
      <dgm:t>
        <a:bodyPr/>
        <a:lstStyle/>
        <a:p>
          <a:endParaRPr lang="en-GB"/>
        </a:p>
      </dgm:t>
    </dgm:pt>
    <dgm:pt modelId="{9B774781-8D40-4BBC-BA4D-9EF72ED669F0}" type="sibTrans" cxnId="{816E5CA6-E34E-4ACD-B4F5-45423F8BBF54}">
      <dgm:prSet/>
      <dgm:spPr/>
      <dgm:t>
        <a:bodyPr/>
        <a:lstStyle/>
        <a:p>
          <a:endParaRPr lang="en-GB"/>
        </a:p>
      </dgm:t>
    </dgm:pt>
    <dgm:pt modelId="{380EBC9B-ED5E-4AFC-9F3E-7EF2E092BD1D}" type="pres">
      <dgm:prSet presAssocID="{C6ACAE28-30A1-48E7-B191-49651DB85113}" presName="Name0" presStyleCnt="0">
        <dgm:presLayoutVars>
          <dgm:dir/>
          <dgm:resizeHandles val="exact"/>
        </dgm:presLayoutVars>
      </dgm:prSet>
      <dgm:spPr/>
    </dgm:pt>
    <dgm:pt modelId="{A35D2500-CEF2-4F80-A69D-F4639816F338}" type="pres">
      <dgm:prSet presAssocID="{CD944F74-E823-4551-BEA4-B2051129EEF8}" presName="node" presStyleLbl="node1" presStyleIdx="0" presStyleCnt="6" custScaleX="124517" custScaleY="90930" custLinFactY="100000" custLinFactNeighborX="20024" custLinFactNeighborY="13640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31C8B04-C162-4AEF-B979-8A487F8D9919}" type="pres">
      <dgm:prSet presAssocID="{DD09B770-4559-4EB8-A357-C4D3B0886361}" presName="sibTrans" presStyleLbl="sibTrans2D1" presStyleIdx="0" presStyleCnt="5" custLinFactNeighborX="19488" custLinFactNeighborY="-573"/>
      <dgm:spPr/>
      <dgm:t>
        <a:bodyPr/>
        <a:lstStyle/>
        <a:p>
          <a:endParaRPr lang="en-GB"/>
        </a:p>
      </dgm:t>
    </dgm:pt>
    <dgm:pt modelId="{1539E3E1-981D-431D-AFA0-2C93101EA5FB}" type="pres">
      <dgm:prSet presAssocID="{DD09B770-4559-4EB8-A357-C4D3B0886361}" presName="connectorText" presStyleLbl="sibTrans2D1" presStyleIdx="0" presStyleCnt="5"/>
      <dgm:spPr/>
      <dgm:t>
        <a:bodyPr/>
        <a:lstStyle/>
        <a:p>
          <a:endParaRPr lang="en-GB"/>
        </a:p>
      </dgm:t>
    </dgm:pt>
    <dgm:pt modelId="{9F8083F0-1460-416A-83A2-A63AF7FD9765}" type="pres">
      <dgm:prSet presAssocID="{138B9CE8-3B22-4938-A7EA-95F42ABE2678}" presName="node" presStyleLbl="node1" presStyleIdx="1" presStyleCnt="6" custScaleX="135214" custScaleY="89020" custLinFactY="37080" custLinFactNeighborX="-36079" custLinFactNeighborY="10000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4411A10-7AC1-47A7-8994-EB0FC658E2F1}" type="pres">
      <dgm:prSet presAssocID="{6D55F719-053A-4AF7-9535-03271A8E9CD6}" presName="sibTrans" presStyleLbl="sibTrans2D1" presStyleIdx="1" presStyleCnt="5" custLinFactNeighborX="-14477" custLinFactNeighborY="-752"/>
      <dgm:spPr/>
      <dgm:t>
        <a:bodyPr/>
        <a:lstStyle/>
        <a:p>
          <a:endParaRPr lang="en-GB"/>
        </a:p>
      </dgm:t>
    </dgm:pt>
    <dgm:pt modelId="{AB37554D-1FFE-40EE-B201-81475EA3770C}" type="pres">
      <dgm:prSet presAssocID="{6D55F719-053A-4AF7-9535-03271A8E9CD6}" presName="connectorText" presStyleLbl="sibTrans2D1" presStyleIdx="1" presStyleCnt="5"/>
      <dgm:spPr/>
      <dgm:t>
        <a:bodyPr/>
        <a:lstStyle/>
        <a:p>
          <a:endParaRPr lang="en-GB"/>
        </a:p>
      </dgm:t>
    </dgm:pt>
    <dgm:pt modelId="{9FF31357-07F3-4257-849D-6035B77237DF}" type="pres">
      <dgm:prSet presAssocID="{9E6CA0F1-590B-480F-8C6D-A23BC10FA1E8}" presName="node" presStyleLbl="node1" presStyleIdx="2" presStyleCnt="6" custScaleX="159950" custScaleY="89020" custLinFactNeighborX="-74525" custLinFactNeighborY="3653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7E6477E-139A-4B8B-9DCF-E6213697707A}" type="pres">
      <dgm:prSet presAssocID="{5D83708A-7592-49C8-B6AA-39A6DD35011C}" presName="sibTrans" presStyleLbl="sibTrans2D1" presStyleIdx="2" presStyleCnt="5" custLinFactNeighborX="27073" custLinFactNeighborY="13634"/>
      <dgm:spPr/>
      <dgm:t>
        <a:bodyPr/>
        <a:lstStyle/>
        <a:p>
          <a:endParaRPr lang="en-GB"/>
        </a:p>
      </dgm:t>
    </dgm:pt>
    <dgm:pt modelId="{52E9A43C-90CC-4EA9-82BC-A7E88589F4E7}" type="pres">
      <dgm:prSet presAssocID="{5D83708A-7592-49C8-B6AA-39A6DD35011C}" presName="connectorText" presStyleLbl="sibTrans2D1" presStyleIdx="2" presStyleCnt="5"/>
      <dgm:spPr/>
      <dgm:t>
        <a:bodyPr/>
        <a:lstStyle/>
        <a:p>
          <a:endParaRPr lang="en-GB"/>
        </a:p>
      </dgm:t>
    </dgm:pt>
    <dgm:pt modelId="{9A47A048-A3B9-4396-B6EC-78F6EB600DF6}" type="pres">
      <dgm:prSet presAssocID="{E3E8AEEA-5DF9-4573-8387-EE760727B3E8}" presName="node" presStyleLbl="node1" presStyleIdx="3" presStyleCnt="6" custScaleX="141940" custScaleY="97686" custLinFactX="-12165" custLinFactNeighborX="-100000" custLinFactNeighborY="-6276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D1B8E3C-6136-44F2-B05E-89E8C8E0B112}" type="pres">
      <dgm:prSet presAssocID="{E20DDBAA-F123-45B4-9237-BEE8A661F183}" presName="sibTrans" presStyleLbl="sibTrans2D1" presStyleIdx="3" presStyleCnt="5" custLinFactNeighborX="-25146" custLinFactNeighborY="1215"/>
      <dgm:spPr/>
      <dgm:t>
        <a:bodyPr/>
        <a:lstStyle/>
        <a:p>
          <a:endParaRPr lang="en-GB"/>
        </a:p>
      </dgm:t>
    </dgm:pt>
    <dgm:pt modelId="{62F7AF26-5F74-462C-894A-FB51F26F6C25}" type="pres">
      <dgm:prSet presAssocID="{E20DDBAA-F123-45B4-9237-BEE8A661F183}" presName="connectorText" presStyleLbl="sibTrans2D1" presStyleIdx="3" presStyleCnt="5"/>
      <dgm:spPr/>
      <dgm:t>
        <a:bodyPr/>
        <a:lstStyle/>
        <a:p>
          <a:endParaRPr lang="en-GB"/>
        </a:p>
      </dgm:t>
    </dgm:pt>
    <dgm:pt modelId="{DD1FF057-9287-498D-AF6D-5BD7D55029E2}" type="pres">
      <dgm:prSet presAssocID="{E61FD7F0-C638-4406-B46E-A54DBE9D74C4}" presName="node" presStyleLbl="node1" presStyleIdx="4" presStyleCnt="6" custScaleX="136885" custScaleY="98003" custLinFactX="-38831" custLinFactY="-66249" custLinFactNeighborX="-100000" custLinFactNeighborY="-10000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BB2202D-CB92-498A-8C41-57F9F98DA3EB}" type="pres">
      <dgm:prSet presAssocID="{08B07F2F-C427-403D-B4D0-D667E53603E2}" presName="sibTrans" presStyleLbl="sibTrans2D1" presStyleIdx="4" presStyleCnt="5" custAng="20928256" custLinFactNeighborX="-3460" custLinFactNeighborY="10457"/>
      <dgm:spPr/>
      <dgm:t>
        <a:bodyPr/>
        <a:lstStyle/>
        <a:p>
          <a:endParaRPr lang="en-GB"/>
        </a:p>
      </dgm:t>
    </dgm:pt>
    <dgm:pt modelId="{121E5683-58C6-4706-804A-57A22ABC8883}" type="pres">
      <dgm:prSet presAssocID="{08B07F2F-C427-403D-B4D0-D667E53603E2}" presName="connectorText" presStyleLbl="sibTrans2D1" presStyleIdx="4" presStyleCnt="5"/>
      <dgm:spPr/>
      <dgm:t>
        <a:bodyPr/>
        <a:lstStyle/>
        <a:p>
          <a:endParaRPr lang="en-GB"/>
        </a:p>
      </dgm:t>
    </dgm:pt>
    <dgm:pt modelId="{FC737819-62BD-4D5E-87BC-12CE710271A1}" type="pres">
      <dgm:prSet presAssocID="{FE7DA920-9EC5-4F05-92C3-48E854F2B48E}" presName="node" presStyleLbl="node1" presStyleIdx="5" presStyleCnt="6" custScaleX="156977" custScaleY="91424" custLinFactX="-55103" custLinFactY="-100000" custLinFactNeighborX="-100000" custLinFactNeighborY="-16407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428290A7-4487-4F51-A9B4-5EFC63FA2093}" srcId="{C6ACAE28-30A1-48E7-B191-49651DB85113}" destId="{E61FD7F0-C638-4406-B46E-A54DBE9D74C4}" srcOrd="4" destOrd="0" parTransId="{77BF1478-DE41-4470-B965-0C6F61AC3AA1}" sibTransId="{08B07F2F-C427-403D-B4D0-D667E53603E2}"/>
    <dgm:cxn modelId="{852AF816-1081-4C51-A5AC-73691456AAF9}" type="presOf" srcId="{5D83708A-7592-49C8-B6AA-39A6DD35011C}" destId="{52E9A43C-90CC-4EA9-82BC-A7E88589F4E7}" srcOrd="1" destOrd="0" presId="urn:microsoft.com/office/officeart/2005/8/layout/process1"/>
    <dgm:cxn modelId="{20CECDEC-1BFD-4386-81E1-396F550666C5}" type="presOf" srcId="{9E6CA0F1-590B-480F-8C6D-A23BC10FA1E8}" destId="{9FF31357-07F3-4257-849D-6035B77237DF}" srcOrd="0" destOrd="0" presId="urn:microsoft.com/office/officeart/2005/8/layout/process1"/>
    <dgm:cxn modelId="{5482DBD6-FF7E-45CF-8B21-E13A0DFF6393}" type="presOf" srcId="{FE7DA920-9EC5-4F05-92C3-48E854F2B48E}" destId="{FC737819-62BD-4D5E-87BC-12CE710271A1}" srcOrd="0" destOrd="0" presId="urn:microsoft.com/office/officeart/2005/8/layout/process1"/>
    <dgm:cxn modelId="{E844185F-93C8-4D91-93ED-11727BD0A49C}" type="presOf" srcId="{E20DDBAA-F123-45B4-9237-BEE8A661F183}" destId="{62F7AF26-5F74-462C-894A-FB51F26F6C25}" srcOrd="1" destOrd="0" presId="urn:microsoft.com/office/officeart/2005/8/layout/process1"/>
    <dgm:cxn modelId="{E80AD137-43A6-414A-BF35-032BDCEF35E7}" type="presOf" srcId="{E3E8AEEA-5DF9-4573-8387-EE760727B3E8}" destId="{9A47A048-A3B9-4396-B6EC-78F6EB600DF6}" srcOrd="0" destOrd="0" presId="urn:microsoft.com/office/officeart/2005/8/layout/process1"/>
    <dgm:cxn modelId="{A06EFDF2-B3B5-4DAE-A736-F12E856E5045}" type="presOf" srcId="{C6ACAE28-30A1-48E7-B191-49651DB85113}" destId="{380EBC9B-ED5E-4AFC-9F3E-7EF2E092BD1D}" srcOrd="0" destOrd="0" presId="urn:microsoft.com/office/officeart/2005/8/layout/process1"/>
    <dgm:cxn modelId="{F57F165D-C109-46CA-AAF5-E52DB61FF7A4}" type="presOf" srcId="{08B07F2F-C427-403D-B4D0-D667E53603E2}" destId="{1BB2202D-CB92-498A-8C41-57F9F98DA3EB}" srcOrd="0" destOrd="0" presId="urn:microsoft.com/office/officeart/2005/8/layout/process1"/>
    <dgm:cxn modelId="{C20423D2-89D7-4F29-A4F4-EBC34B994188}" type="presOf" srcId="{6D55F719-053A-4AF7-9535-03271A8E9CD6}" destId="{AB37554D-1FFE-40EE-B201-81475EA3770C}" srcOrd="1" destOrd="0" presId="urn:microsoft.com/office/officeart/2005/8/layout/process1"/>
    <dgm:cxn modelId="{DA624387-5B7C-44AE-9DF1-7B914EE73308}" srcId="{C6ACAE28-30A1-48E7-B191-49651DB85113}" destId="{CD944F74-E823-4551-BEA4-B2051129EEF8}" srcOrd="0" destOrd="0" parTransId="{C94B0320-BA5C-42DC-BB14-D235556AAA97}" sibTransId="{DD09B770-4559-4EB8-A357-C4D3B0886361}"/>
    <dgm:cxn modelId="{A9899D1D-4A82-4A63-ABAA-A9F25A009349}" srcId="{C6ACAE28-30A1-48E7-B191-49651DB85113}" destId="{9E6CA0F1-590B-480F-8C6D-A23BC10FA1E8}" srcOrd="2" destOrd="0" parTransId="{2039C849-076F-4896-A637-DD3970B31B64}" sibTransId="{5D83708A-7592-49C8-B6AA-39A6DD35011C}"/>
    <dgm:cxn modelId="{9221FBC1-0A96-4064-BD80-04672FEFCFED}" type="presOf" srcId="{DD09B770-4559-4EB8-A357-C4D3B0886361}" destId="{031C8B04-C162-4AEF-B979-8A487F8D9919}" srcOrd="0" destOrd="0" presId="urn:microsoft.com/office/officeart/2005/8/layout/process1"/>
    <dgm:cxn modelId="{5931FD15-9BE6-4B24-95E3-7B3DA23AAC29}" srcId="{C6ACAE28-30A1-48E7-B191-49651DB85113}" destId="{138B9CE8-3B22-4938-A7EA-95F42ABE2678}" srcOrd="1" destOrd="0" parTransId="{32CAB06A-82F6-42E7-BFC8-D61F8C88E318}" sibTransId="{6D55F719-053A-4AF7-9535-03271A8E9CD6}"/>
    <dgm:cxn modelId="{DF5A5FB8-F619-46CF-9E51-C6F98708CFBA}" type="presOf" srcId="{E20DDBAA-F123-45B4-9237-BEE8A661F183}" destId="{4D1B8E3C-6136-44F2-B05E-89E8C8E0B112}" srcOrd="0" destOrd="0" presId="urn:microsoft.com/office/officeart/2005/8/layout/process1"/>
    <dgm:cxn modelId="{8A147831-6AF6-46C6-84B9-E2956A0DB392}" type="presOf" srcId="{138B9CE8-3B22-4938-A7EA-95F42ABE2678}" destId="{9F8083F0-1460-416A-83A2-A63AF7FD9765}" srcOrd="0" destOrd="0" presId="urn:microsoft.com/office/officeart/2005/8/layout/process1"/>
    <dgm:cxn modelId="{69CEAC5D-93FB-460C-8D51-81BB9D65DD3D}" srcId="{C6ACAE28-30A1-48E7-B191-49651DB85113}" destId="{E3E8AEEA-5DF9-4573-8387-EE760727B3E8}" srcOrd="3" destOrd="0" parTransId="{D8B8F974-3DEA-46B0-96A9-D4D4B3E65495}" sibTransId="{E20DDBAA-F123-45B4-9237-BEE8A661F183}"/>
    <dgm:cxn modelId="{816E5CA6-E34E-4ACD-B4F5-45423F8BBF54}" srcId="{C6ACAE28-30A1-48E7-B191-49651DB85113}" destId="{FE7DA920-9EC5-4F05-92C3-48E854F2B48E}" srcOrd="5" destOrd="0" parTransId="{756B3BF5-1D58-4E9D-8421-7EE1BB41E643}" sibTransId="{9B774781-8D40-4BBC-BA4D-9EF72ED669F0}"/>
    <dgm:cxn modelId="{30BF41AD-581B-42BA-B5BE-B8659284CBCA}" type="presOf" srcId="{CD944F74-E823-4551-BEA4-B2051129EEF8}" destId="{A35D2500-CEF2-4F80-A69D-F4639816F338}" srcOrd="0" destOrd="0" presId="urn:microsoft.com/office/officeart/2005/8/layout/process1"/>
    <dgm:cxn modelId="{75668942-918A-4547-AC98-458D728162E7}" type="presOf" srcId="{08B07F2F-C427-403D-B4D0-D667E53603E2}" destId="{121E5683-58C6-4706-804A-57A22ABC8883}" srcOrd="1" destOrd="0" presId="urn:microsoft.com/office/officeart/2005/8/layout/process1"/>
    <dgm:cxn modelId="{49273F22-3350-46CA-AB61-B5AA67362CCD}" type="presOf" srcId="{5D83708A-7592-49C8-B6AA-39A6DD35011C}" destId="{37E6477E-139A-4B8B-9DCF-E6213697707A}" srcOrd="0" destOrd="0" presId="urn:microsoft.com/office/officeart/2005/8/layout/process1"/>
    <dgm:cxn modelId="{B777D0C5-0183-4D1A-95F9-EDA132A0B411}" type="presOf" srcId="{E61FD7F0-C638-4406-B46E-A54DBE9D74C4}" destId="{DD1FF057-9287-498D-AF6D-5BD7D55029E2}" srcOrd="0" destOrd="0" presId="urn:microsoft.com/office/officeart/2005/8/layout/process1"/>
    <dgm:cxn modelId="{D6A284D1-2B2D-44C1-B9E2-AD4F42E59F3D}" type="presOf" srcId="{6D55F719-053A-4AF7-9535-03271A8E9CD6}" destId="{F4411A10-7AC1-47A7-8994-EB0FC658E2F1}" srcOrd="0" destOrd="0" presId="urn:microsoft.com/office/officeart/2005/8/layout/process1"/>
    <dgm:cxn modelId="{74D080DE-D9D0-40CE-9CFC-E858942A59BA}" type="presOf" srcId="{DD09B770-4559-4EB8-A357-C4D3B0886361}" destId="{1539E3E1-981D-431D-AFA0-2C93101EA5FB}" srcOrd="1" destOrd="0" presId="urn:microsoft.com/office/officeart/2005/8/layout/process1"/>
    <dgm:cxn modelId="{22D0CF16-92B1-486C-81BC-5390AFD13D24}" type="presParOf" srcId="{380EBC9B-ED5E-4AFC-9F3E-7EF2E092BD1D}" destId="{A35D2500-CEF2-4F80-A69D-F4639816F338}" srcOrd="0" destOrd="0" presId="urn:microsoft.com/office/officeart/2005/8/layout/process1"/>
    <dgm:cxn modelId="{1FBDA182-66B6-4C6C-A4AD-56B042A9C702}" type="presParOf" srcId="{380EBC9B-ED5E-4AFC-9F3E-7EF2E092BD1D}" destId="{031C8B04-C162-4AEF-B979-8A487F8D9919}" srcOrd="1" destOrd="0" presId="urn:microsoft.com/office/officeart/2005/8/layout/process1"/>
    <dgm:cxn modelId="{4287AD0F-95C2-4A09-9EA0-408B80CFFBB1}" type="presParOf" srcId="{031C8B04-C162-4AEF-B979-8A487F8D9919}" destId="{1539E3E1-981D-431D-AFA0-2C93101EA5FB}" srcOrd="0" destOrd="0" presId="urn:microsoft.com/office/officeart/2005/8/layout/process1"/>
    <dgm:cxn modelId="{B4C92316-9E9D-48C7-9B38-9E05E566D6FB}" type="presParOf" srcId="{380EBC9B-ED5E-4AFC-9F3E-7EF2E092BD1D}" destId="{9F8083F0-1460-416A-83A2-A63AF7FD9765}" srcOrd="2" destOrd="0" presId="urn:microsoft.com/office/officeart/2005/8/layout/process1"/>
    <dgm:cxn modelId="{2766A956-0F0D-452E-BBFA-B9B125904144}" type="presParOf" srcId="{380EBC9B-ED5E-4AFC-9F3E-7EF2E092BD1D}" destId="{F4411A10-7AC1-47A7-8994-EB0FC658E2F1}" srcOrd="3" destOrd="0" presId="urn:microsoft.com/office/officeart/2005/8/layout/process1"/>
    <dgm:cxn modelId="{ABE20FBE-9A9A-40DF-8866-F2DD93726C4B}" type="presParOf" srcId="{F4411A10-7AC1-47A7-8994-EB0FC658E2F1}" destId="{AB37554D-1FFE-40EE-B201-81475EA3770C}" srcOrd="0" destOrd="0" presId="urn:microsoft.com/office/officeart/2005/8/layout/process1"/>
    <dgm:cxn modelId="{63503507-192D-4944-ACCE-21734C5A194F}" type="presParOf" srcId="{380EBC9B-ED5E-4AFC-9F3E-7EF2E092BD1D}" destId="{9FF31357-07F3-4257-849D-6035B77237DF}" srcOrd="4" destOrd="0" presId="urn:microsoft.com/office/officeart/2005/8/layout/process1"/>
    <dgm:cxn modelId="{C39C6D3C-D090-414F-A833-589141F0E47B}" type="presParOf" srcId="{380EBC9B-ED5E-4AFC-9F3E-7EF2E092BD1D}" destId="{37E6477E-139A-4B8B-9DCF-E6213697707A}" srcOrd="5" destOrd="0" presId="urn:microsoft.com/office/officeart/2005/8/layout/process1"/>
    <dgm:cxn modelId="{9DADE181-915A-4F4C-B217-DBD316A019D1}" type="presParOf" srcId="{37E6477E-139A-4B8B-9DCF-E6213697707A}" destId="{52E9A43C-90CC-4EA9-82BC-A7E88589F4E7}" srcOrd="0" destOrd="0" presId="urn:microsoft.com/office/officeart/2005/8/layout/process1"/>
    <dgm:cxn modelId="{97C9EDC1-87F3-4E6E-871F-9B18DCEED544}" type="presParOf" srcId="{380EBC9B-ED5E-4AFC-9F3E-7EF2E092BD1D}" destId="{9A47A048-A3B9-4396-B6EC-78F6EB600DF6}" srcOrd="6" destOrd="0" presId="urn:microsoft.com/office/officeart/2005/8/layout/process1"/>
    <dgm:cxn modelId="{35BAC35A-9299-4CAC-B7DF-614783439B1C}" type="presParOf" srcId="{380EBC9B-ED5E-4AFC-9F3E-7EF2E092BD1D}" destId="{4D1B8E3C-6136-44F2-B05E-89E8C8E0B112}" srcOrd="7" destOrd="0" presId="urn:microsoft.com/office/officeart/2005/8/layout/process1"/>
    <dgm:cxn modelId="{34DCA58D-79C4-477F-ACEC-34917DF25CC1}" type="presParOf" srcId="{4D1B8E3C-6136-44F2-B05E-89E8C8E0B112}" destId="{62F7AF26-5F74-462C-894A-FB51F26F6C25}" srcOrd="0" destOrd="0" presId="urn:microsoft.com/office/officeart/2005/8/layout/process1"/>
    <dgm:cxn modelId="{B7E9BED3-B82D-4DC9-8A22-7505CB21D0A5}" type="presParOf" srcId="{380EBC9B-ED5E-4AFC-9F3E-7EF2E092BD1D}" destId="{DD1FF057-9287-498D-AF6D-5BD7D55029E2}" srcOrd="8" destOrd="0" presId="urn:microsoft.com/office/officeart/2005/8/layout/process1"/>
    <dgm:cxn modelId="{1BE4E261-044D-48C8-A03E-B35407CF81EA}" type="presParOf" srcId="{380EBC9B-ED5E-4AFC-9F3E-7EF2E092BD1D}" destId="{1BB2202D-CB92-498A-8C41-57F9F98DA3EB}" srcOrd="9" destOrd="0" presId="urn:microsoft.com/office/officeart/2005/8/layout/process1"/>
    <dgm:cxn modelId="{B89453DA-10BE-417D-8EEE-96CB773CFCC3}" type="presParOf" srcId="{1BB2202D-CB92-498A-8C41-57F9F98DA3EB}" destId="{121E5683-58C6-4706-804A-57A22ABC8883}" srcOrd="0" destOrd="0" presId="urn:microsoft.com/office/officeart/2005/8/layout/process1"/>
    <dgm:cxn modelId="{91F97004-6506-4D57-AA30-566A34BB0D6E}" type="presParOf" srcId="{380EBC9B-ED5E-4AFC-9F3E-7EF2E092BD1D}" destId="{FC737819-62BD-4D5E-87BC-12CE710271A1}" srcOrd="1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5D2500-CEF2-4F80-A69D-F4639816F338}">
      <dsp:nvSpPr>
        <dsp:cNvPr id="0" name=""/>
        <dsp:cNvSpPr/>
      </dsp:nvSpPr>
      <dsp:spPr>
        <a:xfrm>
          <a:off x="71476" y="4902023"/>
          <a:ext cx="1032592" cy="88292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200" kern="1200" dirty="0" smtClean="0"/>
            <a:t>Αναγνώριση του ερευνητικού προβλήματος</a:t>
          </a:r>
          <a:endParaRPr lang="en-GB" sz="1200" kern="1200" dirty="0"/>
        </a:p>
      </dsp:txBody>
      <dsp:txXfrm>
        <a:off x="97336" y="4927883"/>
        <a:ext cx="980872" cy="831203"/>
      </dsp:txXfrm>
    </dsp:sp>
    <dsp:sp modelId="{031C8B04-C162-4AEF-B979-8A487F8D9919}">
      <dsp:nvSpPr>
        <dsp:cNvPr id="0" name=""/>
        <dsp:cNvSpPr/>
      </dsp:nvSpPr>
      <dsp:spPr>
        <a:xfrm rot="19303853">
          <a:off x="1153020" y="4767824"/>
          <a:ext cx="106935" cy="20566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800" kern="1200"/>
        </a:p>
      </dsp:txBody>
      <dsp:txXfrm>
        <a:off x="1156467" y="4818890"/>
        <a:ext cx="74855" cy="123397"/>
      </dsp:txXfrm>
    </dsp:sp>
    <dsp:sp modelId="{9F8083F0-1460-416A-83A2-A63AF7FD9765}">
      <dsp:nvSpPr>
        <dsp:cNvPr id="0" name=""/>
        <dsp:cNvSpPr/>
      </dsp:nvSpPr>
      <dsp:spPr>
        <a:xfrm>
          <a:off x="1249680" y="3946847"/>
          <a:ext cx="1121300" cy="864377"/>
        </a:xfrm>
        <a:prstGeom prst="roundRect">
          <a:avLst>
            <a:gd name="adj" fmla="val 10000"/>
          </a:avLst>
        </a:prstGeom>
        <a:solidFill>
          <a:schemeClr val="accent2">
            <a:hueOff val="936304"/>
            <a:satOff val="-1168"/>
            <a:lumOff val="27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200" kern="1200" dirty="0" smtClean="0"/>
            <a:t>Ανασκόπηση της βιβλιογραφίας</a:t>
          </a:r>
          <a:endParaRPr lang="en-GB" sz="1200" kern="1200" dirty="0"/>
        </a:p>
      </dsp:txBody>
      <dsp:txXfrm>
        <a:off x="1274997" y="3972164"/>
        <a:ext cx="1070666" cy="813743"/>
      </dsp:txXfrm>
    </dsp:sp>
    <dsp:sp modelId="{F4411A10-7AC1-47A7-8994-EB0FC658E2F1}">
      <dsp:nvSpPr>
        <dsp:cNvPr id="0" name=""/>
        <dsp:cNvSpPr/>
      </dsp:nvSpPr>
      <dsp:spPr>
        <a:xfrm rot="19538540">
          <a:off x="2394747" y="3808575"/>
          <a:ext cx="151000" cy="20566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1170380"/>
            <a:satOff val="-1460"/>
            <a:lumOff val="34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800" kern="1200"/>
        </a:p>
      </dsp:txBody>
      <dsp:txXfrm>
        <a:off x="2398699" y="3862490"/>
        <a:ext cx="105700" cy="123397"/>
      </dsp:txXfrm>
    </dsp:sp>
    <dsp:sp modelId="{9FF31357-07F3-4257-849D-6035B77237DF}">
      <dsp:nvSpPr>
        <dsp:cNvPr id="0" name=""/>
        <dsp:cNvSpPr/>
      </dsp:nvSpPr>
      <dsp:spPr>
        <a:xfrm>
          <a:off x="2575162" y="2970592"/>
          <a:ext cx="1326430" cy="864377"/>
        </a:xfrm>
        <a:prstGeom prst="roundRect">
          <a:avLst>
            <a:gd name="adj" fmla="val 10000"/>
          </a:avLst>
        </a:prstGeom>
        <a:solidFill>
          <a:schemeClr val="accent2">
            <a:hueOff val="1872608"/>
            <a:satOff val="-2336"/>
            <a:lumOff val="54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300" kern="1200" dirty="0" smtClean="0"/>
            <a:t>Προσδιορισμός του σκοπού έρευνας</a:t>
          </a:r>
          <a:endParaRPr lang="en-GB" sz="1300" kern="1200" dirty="0"/>
        </a:p>
      </dsp:txBody>
      <dsp:txXfrm>
        <a:off x="2600479" y="2995909"/>
        <a:ext cx="1275796" cy="813743"/>
      </dsp:txXfrm>
    </dsp:sp>
    <dsp:sp modelId="{37E6477E-139A-4B8B-9DCF-E6213697707A}">
      <dsp:nvSpPr>
        <dsp:cNvPr id="0" name=""/>
        <dsp:cNvSpPr/>
      </dsp:nvSpPr>
      <dsp:spPr>
        <a:xfrm rot="19524361">
          <a:off x="3932209" y="2830834"/>
          <a:ext cx="117761" cy="20566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800" kern="1200"/>
        </a:p>
      </dsp:txBody>
      <dsp:txXfrm>
        <a:off x="3935332" y="2881995"/>
        <a:ext cx="82433" cy="123397"/>
      </dsp:txXfrm>
    </dsp:sp>
    <dsp:sp modelId="{9A47A048-A3B9-4396-B6EC-78F6EB600DF6}">
      <dsp:nvSpPr>
        <dsp:cNvPr id="0" name=""/>
        <dsp:cNvSpPr/>
      </dsp:nvSpPr>
      <dsp:spPr>
        <a:xfrm>
          <a:off x="4047918" y="1964265"/>
          <a:ext cx="1177077" cy="948523"/>
        </a:xfrm>
        <a:prstGeom prst="roundRect">
          <a:avLst>
            <a:gd name="adj" fmla="val 10000"/>
          </a:avLst>
        </a:prstGeom>
        <a:solidFill>
          <a:schemeClr val="accent2">
            <a:hueOff val="2808911"/>
            <a:satOff val="-3503"/>
            <a:lumOff val="82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300" kern="1200" dirty="0" smtClean="0"/>
            <a:t>Συγκέντρωση των δεδομένων</a:t>
          </a:r>
          <a:endParaRPr lang="en-GB" sz="1300" kern="1200" dirty="0"/>
        </a:p>
      </dsp:txBody>
      <dsp:txXfrm>
        <a:off x="4075699" y="1992046"/>
        <a:ext cx="1121515" cy="892961"/>
      </dsp:txXfrm>
    </dsp:sp>
    <dsp:sp modelId="{4D1B8E3C-6136-44F2-B05E-89E8C8E0B112}">
      <dsp:nvSpPr>
        <dsp:cNvPr id="0" name=""/>
        <dsp:cNvSpPr/>
      </dsp:nvSpPr>
      <dsp:spPr>
        <a:xfrm rot="19294627">
          <a:off x="5225730" y="1826170"/>
          <a:ext cx="74804" cy="20566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3511139"/>
            <a:satOff val="-4379"/>
            <a:lumOff val="103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800" kern="1200"/>
        </a:p>
      </dsp:txBody>
      <dsp:txXfrm>
        <a:off x="5228160" y="1874275"/>
        <a:ext cx="52363" cy="123397"/>
      </dsp:txXfrm>
    </dsp:sp>
    <dsp:sp modelId="{DD1FF057-9287-498D-AF6D-5BD7D55029E2}">
      <dsp:nvSpPr>
        <dsp:cNvPr id="0" name=""/>
        <dsp:cNvSpPr/>
      </dsp:nvSpPr>
      <dsp:spPr>
        <a:xfrm>
          <a:off x="5335572" y="957933"/>
          <a:ext cx="1135157" cy="951601"/>
        </a:xfrm>
        <a:prstGeom prst="roundRect">
          <a:avLst>
            <a:gd name="adj" fmla="val 10000"/>
          </a:avLst>
        </a:prstGeom>
        <a:solidFill>
          <a:schemeClr val="accent2">
            <a:hueOff val="3745215"/>
            <a:satOff val="-4671"/>
            <a:lumOff val="109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100" kern="1200" dirty="0" smtClean="0"/>
            <a:t>Ανάλυση και ερμηνεία των δεδομένων</a:t>
          </a:r>
          <a:endParaRPr lang="en-GB" sz="1100" kern="1200" dirty="0"/>
        </a:p>
      </dsp:txBody>
      <dsp:txXfrm>
        <a:off x="5363443" y="985804"/>
        <a:ext cx="1079415" cy="895859"/>
      </dsp:txXfrm>
    </dsp:sp>
    <dsp:sp modelId="{1BB2202D-CB92-498A-8C41-57F9F98DA3EB}">
      <dsp:nvSpPr>
        <dsp:cNvPr id="0" name=""/>
        <dsp:cNvSpPr/>
      </dsp:nvSpPr>
      <dsp:spPr>
        <a:xfrm rot="18896175">
          <a:off x="6504921" y="903458"/>
          <a:ext cx="125600" cy="20566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800" kern="1200"/>
        </a:p>
      </dsp:txBody>
      <dsp:txXfrm>
        <a:off x="6510454" y="957927"/>
        <a:ext cx="87920" cy="123397"/>
      </dsp:txXfrm>
    </dsp:sp>
    <dsp:sp modelId="{FC737819-62BD-4D5E-87BC-12CE710271A1}">
      <dsp:nvSpPr>
        <dsp:cNvPr id="0" name=""/>
        <dsp:cNvSpPr/>
      </dsp:nvSpPr>
      <dsp:spPr>
        <a:xfrm>
          <a:off x="6667500" y="40020"/>
          <a:ext cx="1301776" cy="887720"/>
        </a:xfrm>
        <a:prstGeom prst="roundRect">
          <a:avLst>
            <a:gd name="adj" fmla="val 1000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100" kern="1200" dirty="0" smtClean="0"/>
            <a:t>Αναφορά και αξιολόγηση της έρευνας</a:t>
          </a:r>
          <a:endParaRPr lang="en-GB" sz="1100" kern="1200" dirty="0"/>
        </a:p>
      </dsp:txBody>
      <dsp:txXfrm>
        <a:off x="6693500" y="66020"/>
        <a:ext cx="1249776" cy="8357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4F526C-FECF-4E7D-8100-E5342554725B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A88305-C981-4661-A1C3-E3B70126FB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03234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88305-C981-4661-A1C3-E3B70126FBBD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31468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smtClean="0"/>
          </a:p>
        </p:txBody>
      </p:sp>
      <p:sp>
        <p:nvSpPr>
          <p:cNvPr id="29700" name="3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3C2E238-7968-4E63-AB3E-A170665FAE3C}" type="slidenum">
              <a:rPr lang="el-GR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l-GR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25871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smtClean="0"/>
          </a:p>
        </p:txBody>
      </p:sp>
      <p:sp>
        <p:nvSpPr>
          <p:cNvPr id="29700" name="3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3C2E238-7968-4E63-AB3E-A170665FAE3C}" type="slidenum">
              <a:rPr lang="el-GR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l-GR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47945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smtClean="0"/>
          </a:p>
        </p:txBody>
      </p:sp>
      <p:sp>
        <p:nvSpPr>
          <p:cNvPr id="29700" name="3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3C2E238-7968-4E63-AB3E-A170665FAE3C}" type="slidenum">
              <a:rPr lang="el-GR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l-GR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42786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dirty="0" smtClean="0"/>
          </a:p>
        </p:txBody>
      </p:sp>
      <p:sp>
        <p:nvSpPr>
          <p:cNvPr id="31748" name="3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33ADAF0-8825-4460-99F8-98D1B6E9B867}" type="slidenum">
              <a:rPr lang="el-GR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l-GR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27198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dirty="0" smtClean="0"/>
          </a:p>
        </p:txBody>
      </p:sp>
      <p:sp>
        <p:nvSpPr>
          <p:cNvPr id="32772" name="3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457867B-36E5-4125-BBE2-2A02342B354B}" type="slidenum">
              <a:rPr lang="el-GR" smtClean="0">
                <a:solidFill>
                  <a:prstClr val="black"/>
                </a:solidFill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l-GR" smtClean="0">
              <a:solidFill>
                <a:prstClr val="black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86058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dirty="0" smtClean="0"/>
          </a:p>
        </p:txBody>
      </p:sp>
      <p:sp>
        <p:nvSpPr>
          <p:cNvPr id="32772" name="3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457867B-36E5-4125-BBE2-2A02342B354B}" type="slidenum">
              <a:rPr lang="el-GR" smtClean="0">
                <a:solidFill>
                  <a:prstClr val="black"/>
                </a:solidFill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l-GR" smtClean="0">
              <a:solidFill>
                <a:prstClr val="black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47178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88305-C981-4661-A1C3-E3B70126FBBD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0464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469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2103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862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4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l-GR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5" name="18 - Ορθογώνιο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l-GR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6" name="17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l-GR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7" name="15 - Ορθογώνιο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l-GR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10" name="11 - Ορθογώνιο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defTabSz="457200"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11" name="6 - Ευθεία γραμμή σύνδεσης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defTabSz="457200"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12" name="9 - Ορθογώνιο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defTabSz="457200">
              <a:defRPr/>
            </a:pPr>
            <a:endParaRPr lang="en-US" dirty="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13" name="12 - Έλλειψη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13 - Έλλειψη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15" name="27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5241DC-D4B1-4A41-87BD-AF0187C0DA4C}" type="datetimeFigureOut">
              <a:rPr lang="en-US"/>
              <a:pPr>
                <a:defRPr/>
              </a:pPr>
              <a:t>3/2/2019</a:t>
            </a:fld>
            <a:endParaRPr lang="en-US"/>
          </a:p>
        </p:txBody>
      </p:sp>
      <p:sp>
        <p:nvSpPr>
          <p:cNvPr id="16" name="1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6D0C537D-3C31-4FB3-B9F2-D91772F0D488}" type="slidenum">
              <a:rPr lang="en-US">
                <a:solidFill>
                  <a:srgbClr val="8CADAE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58321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8" name="7 - Θέση περιεχομένου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226C91-D916-4C4D-B3FD-17B9F5474754}" type="datetimeFigureOut">
              <a:rPr lang="en-US"/>
              <a:pPr>
                <a:defRPr/>
              </a:pPr>
              <a:t>3/2/2019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A8F443-626A-428B-B7FC-68F4F43ED6EB}" type="slidenum">
              <a:rPr lang="en-US">
                <a:solidFill>
                  <a:srgbClr val="8CADAE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3400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6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l-GR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5" name="14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l-GR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6" name="15 - Ορθογώνιο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l-GR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7" name="17 - Ορθογώνιο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l-GR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8" name="18 - Ορθογώνιο"/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l-GR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9" name="11 - Ορθογώνιο"/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l-GR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10" name="12 - Ορθογώνιο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defTabSz="457200"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11" name="13 - Ορθογώνιο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defTabSz="457200">
              <a:defRPr/>
            </a:pPr>
            <a:endParaRPr lang="en-US" dirty="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12" name="7 - Ευθεία γραμμή σύνδεσης"/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defTabSz="457200"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13" name="9 - Έλλειψη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10 - Έλλειψη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15" name="4 - Θέση υποσέλιδου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3 - Θέση ημερομηνίας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0D8429-2334-4CB7-8530-FD6352941583}" type="datetimeFigureOut">
              <a:rPr lang="en-US"/>
              <a:pPr>
                <a:defRPr/>
              </a:pPr>
              <a:t>3/2/2019</a:t>
            </a:fld>
            <a:endParaRPr lang="en-US"/>
          </a:p>
        </p:txBody>
      </p:sp>
      <p:sp>
        <p:nvSpPr>
          <p:cNvPr id="17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AFD47ADB-A3B5-41A5-A842-9CB863CEEB55}" type="slidenum">
              <a:rPr lang="en-US">
                <a:solidFill>
                  <a:srgbClr val="8CADAE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8778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7 - Ευθεία γραμμή σύνδεσης"/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 algn="ctr">
            <a:solidFill>
              <a:schemeClr val="tx2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l-GR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10" name="9 - Θέση περιεχομένου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12" name="11 - Θέση περιεχομένου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6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7BD09-1141-4173-A47B-B6108D1A59BC}" type="datetimeFigureOut">
              <a:rPr lang="en-US"/>
              <a:pPr>
                <a:defRPr/>
              </a:pPr>
              <a:t>3/2/2019</a:t>
            </a:fld>
            <a:endParaRPr lang="en-US"/>
          </a:p>
        </p:txBody>
      </p:sp>
      <p:sp>
        <p:nvSpPr>
          <p:cNvPr id="7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6E632C-A8E7-4F85-A224-6DE09F6A479C}" type="slidenum">
              <a:rPr lang="en-US">
                <a:solidFill>
                  <a:srgbClr val="8CADAE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58571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9 - Ευθεία γραμμή σύνδεσης"/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 algn="ctr">
            <a:solidFill>
              <a:schemeClr val="tx2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l-GR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8" name="19 - Ορθογώνιο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l-GR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9" name="18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l-GR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10" name="20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l-GR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11" name="21 - Ορθογώνιο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l-GR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12" name="10 - Ορθογώνιο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12 - Ορθογώνιο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defTabSz="457200"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14" name="14 - Ευθεία γραμμή σύνδεσης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defTabSz="457200"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15" name="17 - Ορθογώνιο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defTabSz="457200">
              <a:defRPr/>
            </a:pPr>
            <a:endParaRPr lang="en-US" dirty="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16" name="24 - Έλλειψη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26 - Έλλειψη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24" name="23 - Θέση περιεχομένου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26" name="2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23" name="22 - Τίτλος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18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C6AE5-2742-4835-8768-27E3BF294CAD}" type="datetimeFigureOut">
              <a:rPr lang="en-US"/>
              <a:pPr>
                <a:defRPr/>
              </a:pPr>
              <a:t>3/2/2019</a:t>
            </a:fld>
            <a:endParaRPr lang="en-US"/>
          </a:p>
        </p:txBody>
      </p:sp>
      <p:sp>
        <p:nvSpPr>
          <p:cNvPr id="19" name="7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" name="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9BCA3464-F78D-4BCD-B5C9-71B46048B390}" type="slidenum">
              <a:rPr lang="en-US">
                <a:solidFill>
                  <a:srgbClr val="8CADAE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91241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C5F2EF-FC1D-4387-960E-DB6FBEAFB4FE}" type="datetimeFigureOut">
              <a:rPr lang="en-US"/>
              <a:pPr>
                <a:defRPr/>
              </a:pPr>
              <a:t>3/2/2019</a:t>
            </a:fld>
            <a:endParaRPr lang="en-US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107B26-E6C5-43CC-BFE5-42764BD6BE9F}" type="slidenum">
              <a:rPr lang="en-US">
                <a:solidFill>
                  <a:srgbClr val="8CADAE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80874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6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l-GR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3" name="7 - Ορθογώνιο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l-GR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4" name="9 - Ορθογώνιο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l-GR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5" name="8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l-GR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6" name="4 - Ορθογώνιο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defTabSz="457200"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7" name="5 - Ορθογώνιο"/>
          <p:cNvSpPr>
            <a:spLocks noChangeArrowheads="1"/>
          </p:cNvSpPr>
          <p:nvPr/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defTabSz="457200">
              <a:defRPr/>
            </a:pPr>
            <a:endParaRPr lang="en-US" dirty="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8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ACF398-0E9B-4BB4-8C0A-55BA544B913F}" type="datetimeFigureOut">
              <a:rPr lang="en-US"/>
              <a:pPr>
                <a:defRPr/>
              </a:pPr>
              <a:t>3/2/2019</a:t>
            </a:fld>
            <a:endParaRPr lang="en-US"/>
          </a:p>
        </p:txBody>
      </p:sp>
      <p:sp>
        <p:nvSpPr>
          <p:cNvPr id="9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178FCFA1-3EC7-4A21-A221-8226BF4D2E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5440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8 - Ορθογώνιο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defTabSz="457200"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6" name="14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l-GR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7" name="17 - Ορθογώνιο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l-GR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8" name="15 - Ορθογώνιο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l-GR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9" name="16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l-GR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10" name="12 - Ορθογώνιο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7 - Ορθογώνιο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defTabSz="457200">
              <a:defRPr/>
            </a:pPr>
            <a:endParaRPr lang="en-US" dirty="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12" name="8 - Ευθεία γραμμή σύνδεσης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defTabSz="457200"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13" name="9 - Έλλειψη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10 - Έλλειψη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20 - Ορθογώνιο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defTabSz="457200"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20" name="19 - Θέση περιεχομένου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16" name="6 - Θέση αριθμού διαφάνειας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B3C56277-7D2F-497D-BE50-F228A1ECCE45}" type="slidenum">
              <a:rPr lang="en-US">
                <a:solidFill>
                  <a:srgbClr val="8CADAE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17" name="4 - Θέση ημερομηνίας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61961D-D907-485C-BB67-16181BB7A946}" type="datetimeFigureOut">
              <a:rPr lang="en-US"/>
              <a:pPr>
                <a:defRPr/>
              </a:pPr>
              <a:t>3/2/2019</a:t>
            </a:fld>
            <a:endParaRPr lang="en-US"/>
          </a:p>
        </p:txBody>
      </p:sp>
      <p:sp>
        <p:nvSpPr>
          <p:cNvPr id="18" name="5 - Θέση υποσέλιδου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1660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20059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0 - Ευθεία γραμμή σύνδεσης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defTabSz="457200"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6" name="18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l-GR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7" name="15 - Ορθογώνιο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l-GR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8" name="16 - Ορθογώνιο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l-GR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9" name="17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l-GR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10" name="19 - Ορθογώνιο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defTabSz="457200"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11" name="7 - Ορθογώνιο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14 - Ορθογώνιο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defTabSz="457200">
              <a:defRPr/>
            </a:pPr>
            <a:endParaRPr lang="en-US" dirty="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13" name="11 - Έλλειψη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12 - Έλλειψη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21 - Ορθογώνιο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defTabSz="457200"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l-GR" noProof="0" smtClean="0"/>
              <a:t>Κάντε κλικ στο εικονίδιο για να προσθέσετε μια εικόνα</a:t>
            </a:r>
            <a:endParaRPr lang="en-US" noProof="0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16" name="6 - Θέση αριθμού διαφάνειας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E44B82-B8CD-4127-90EA-A9F33BE12DAA}" type="slidenum">
              <a:rPr lang="en-US">
                <a:solidFill>
                  <a:srgbClr val="8CADAE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17" name="4 - Θέση ημερομηνίας"/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38AF6B-3B71-41B4-A62F-DF09BE5554F2}" type="datetimeFigureOut">
              <a:rPr lang="en-US"/>
              <a:pPr>
                <a:defRPr/>
              </a:pPr>
              <a:t>3/2/2019</a:t>
            </a:fld>
            <a:endParaRPr lang="en-US"/>
          </a:p>
        </p:txBody>
      </p:sp>
      <p:sp>
        <p:nvSpPr>
          <p:cNvPr id="18" name="5 - Θέση υποσέλιδου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1868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C53A11-80BD-4B3E-B3C5-684EF096E7F4}" type="datetimeFigureOut">
              <a:rPr lang="en-US"/>
              <a:pPr>
                <a:defRPr/>
              </a:pPr>
              <a:t>3/2/2019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530E12-135A-4E73-9206-B771B232D3DA}" type="slidenum">
              <a:rPr lang="en-US">
                <a:solidFill>
                  <a:srgbClr val="8CADAE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14761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6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l-GR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5" name="7 - Ορθογώνιο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l-GR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6" name="8 - Ορθογώνιο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l-GR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7" name="9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l-GR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8" name="10 - Ορθογώνιο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defTabSz="457200"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9" name="11 - Ορθογώνιο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defTabSz="457200">
              <a:defRPr/>
            </a:pPr>
            <a:endParaRPr lang="en-US" dirty="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10" name="12 - Ευθεία γραμμή σύνδεσης"/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defTabSz="457200"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11" name="13 - Έλλειψη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14 - Έλλειψη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13" name="5 - Θέση αριθμού διαφάνειας"/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93A973-B95E-472E-AFA6-9A7ED679C35F}" type="slidenum">
              <a:rPr lang="en-US">
                <a:solidFill>
                  <a:srgbClr val="8CADAE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14" name="3 - Θέση ημερομηνίας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D90B8-0C0A-461F-9D5E-3B23D99FD07B}" type="datetimeFigureOut">
              <a:rPr lang="en-US"/>
              <a:pPr>
                <a:defRPr/>
              </a:pPr>
              <a:t>3/2/2019</a:t>
            </a:fld>
            <a:endParaRPr lang="en-US"/>
          </a:p>
        </p:txBody>
      </p:sp>
      <p:sp>
        <p:nvSpPr>
          <p:cNvPr id="15" name="4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1427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208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60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243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447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291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158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24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548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6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l-GR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1027" name="15 - Ορθογώνιο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l-GR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1028" name="17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l-GR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1029" name="18 - Ορθογώνιο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l-GR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9" name="8 - Ορθογώνιο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defTabSz="457200"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 defTabSz="457200">
              <a:defRPr/>
            </a:pPr>
            <a:fld id="{346127AC-B6A2-4718-89CA-D87C85B53380}" type="datetimeFigureOut">
              <a:rPr lang="en-US"/>
              <a:pPr defTabSz="457200">
                <a:defRPr/>
              </a:pPr>
              <a:t>3/2/2019</a:t>
            </a:fld>
            <a:endParaRPr lang="en-US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 defTabSz="457200">
              <a:defRPr/>
            </a:pPr>
            <a:endParaRPr lang="en-US"/>
          </a:p>
        </p:txBody>
      </p:sp>
      <p:sp>
        <p:nvSpPr>
          <p:cNvPr id="8" name="7 - Ορθογώνιο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defTabSz="457200">
              <a:defRPr/>
            </a:pPr>
            <a:endParaRPr lang="en-US" dirty="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10" name="9 - Ευθεία γραμμή σύνδεσης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defTabSz="457200"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12" name="11 - Έλλειψη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14 - Έλλειψη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600">
                <a:solidFill>
                  <a:schemeClr val="accent3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457200">
              <a:defRPr/>
            </a:pPr>
            <a:fld id="{18C36B5D-F68B-4300-9B18-7F5626ECDA19}" type="slidenum">
              <a:rPr lang="en-US">
                <a:solidFill>
                  <a:srgbClr val="8CADAE">
                    <a:shade val="75000"/>
                  </a:srgbClr>
                </a:solidFill>
              </a:rPr>
              <a:pPr defTabSz="457200">
                <a:defRPr/>
              </a:pPr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1038" name="21 - Θέση τίτλου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Kλικ για επεξεργασία του τίτλου</a:t>
            </a:r>
            <a:endParaRPr lang="en-US" smtClean="0"/>
          </a:p>
        </p:txBody>
      </p:sp>
      <p:sp>
        <p:nvSpPr>
          <p:cNvPr id="1039" name="12 - Θέση κειμένου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482481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rgbClr val="7B989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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8CADAE"/>
        </a:buClr>
        <a:buSzPct val="75000"/>
        <a:buFont typeface="Wingdings 2" pitchFamily="18" charset="2"/>
        <a:buChar char="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C7B70"/>
        </a:buClr>
        <a:buSzPct val="70000"/>
        <a:buFont typeface="Wingdings" pitchFamily="2" charset="2"/>
        <a:buChar char="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8FB08C"/>
        </a:buClr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eacea.ec.europa.eu/national-policies/eurydice/home_en" TargetMode="External"/><Relationship Id="rId2" Type="http://schemas.openxmlformats.org/officeDocument/2006/relationships/hyperlink" Target="https://eric.ed.gov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c.europa.eu/social/main.jsp?langId=en&amp;catId=1135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427019"/>
            <a:ext cx="7772400" cy="2438399"/>
          </a:xfrm>
        </p:spPr>
        <p:txBody>
          <a:bodyPr>
            <a:normAutofit/>
          </a:bodyPr>
          <a:lstStyle/>
          <a:p>
            <a:r>
              <a:rPr lang="el-GR" dirty="0" smtClean="0"/>
              <a:t>Μεθοδολογία κοινωνικής και εκπαιδευτικής έρευνας</a:t>
            </a:r>
            <a:br>
              <a:rPr lang="el-GR" dirty="0" smtClean="0"/>
            </a:br>
            <a:r>
              <a:rPr lang="el-GR" sz="3600" dirty="0" smtClean="0"/>
              <a:t>2</a:t>
            </a:r>
            <a:r>
              <a:rPr lang="el-GR" sz="3600" baseline="30000" dirty="0" smtClean="0"/>
              <a:t>η</a:t>
            </a:r>
            <a:r>
              <a:rPr lang="el-GR" sz="3600" dirty="0" smtClean="0"/>
              <a:t> διάλεξη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l-GR" dirty="0" smtClean="0"/>
          </a:p>
          <a:p>
            <a:r>
              <a:rPr lang="el-GR" dirty="0" smtClean="0"/>
              <a:t>Ακαδημαϊκό έτος 2018-2019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29326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838200"/>
          </a:xfrm>
        </p:spPr>
        <p:txBody>
          <a:bodyPr>
            <a:normAutofit/>
          </a:bodyPr>
          <a:lstStyle/>
          <a:p>
            <a:r>
              <a:rPr lang="el-GR" sz="3600" b="1" dirty="0" smtClean="0"/>
              <a:t>Πως ξεχωρίζουμε τις αξιόπιστες πηγές;</a:t>
            </a:r>
            <a:endParaRPr lang="en-GB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382000" cy="5059363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l-GR" dirty="0" smtClean="0"/>
              <a:t>Η ακαδημαϊκή αξιοπιστία του περιοδικού.</a:t>
            </a:r>
          </a:p>
          <a:p>
            <a:pPr lvl="1">
              <a:spcAft>
                <a:spcPts val="600"/>
              </a:spcAft>
            </a:pPr>
            <a:r>
              <a:rPr lang="en-GB" dirty="0" smtClean="0"/>
              <a:t>Journal Metrics (Impact Factor, Citescore, SJR)</a:t>
            </a:r>
          </a:p>
          <a:p>
            <a:pPr>
              <a:spcAft>
                <a:spcPts val="600"/>
              </a:spcAft>
            </a:pPr>
            <a:r>
              <a:rPr lang="el-GR" dirty="0" smtClean="0"/>
              <a:t>Η ακαδημαϊκή αξιοπιστία των ερευνητών/συγγραφέων και ερευνητών.</a:t>
            </a:r>
          </a:p>
          <a:p>
            <a:pPr>
              <a:spcAft>
                <a:spcPts val="600"/>
              </a:spcAft>
            </a:pPr>
            <a:r>
              <a:rPr lang="el-GR" dirty="0" smtClean="0"/>
              <a:t>Η εγκυρότητα/αξιοπιστία των ερευνητικών κέντρων/πανεπιστημίων</a:t>
            </a:r>
            <a:r>
              <a:rPr lang="en-GB" dirty="0" smtClean="0"/>
              <a:t>/</a:t>
            </a:r>
            <a:r>
              <a:rPr lang="el-GR" dirty="0" smtClean="0"/>
              <a:t>οργανισμών από όπου προέρχεται η έρευνα.</a:t>
            </a:r>
          </a:p>
          <a:p>
            <a:pPr>
              <a:spcAft>
                <a:spcPts val="600"/>
              </a:spcAft>
            </a:pPr>
            <a:r>
              <a:rPr lang="el-GR" dirty="0" smtClean="0"/>
              <a:t>Η ποιότητα του ερευνητικού σχεδιασμού.</a:t>
            </a:r>
          </a:p>
        </p:txBody>
      </p:sp>
    </p:spTree>
    <p:extLst>
      <p:ext uri="{BB962C8B-B14F-4D97-AF65-F5344CB8AC3E}">
        <p14:creationId xmlns:p14="http://schemas.microsoft.com/office/powerpoint/2010/main" val="9398234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127" y="152400"/>
            <a:ext cx="8229600" cy="944562"/>
          </a:xfrm>
        </p:spPr>
        <p:txBody>
          <a:bodyPr>
            <a:normAutofit/>
          </a:bodyPr>
          <a:lstStyle/>
          <a:p>
            <a:r>
              <a:rPr lang="el-GR" sz="4000" b="1" dirty="0" smtClean="0"/>
              <a:t>Που αναζητούμε τις πηγές;</a:t>
            </a:r>
            <a:endParaRPr lang="en-GB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219200"/>
            <a:ext cx="8229600" cy="5181600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  <a:spcAft>
                <a:spcPts val="300"/>
              </a:spcAft>
            </a:pPr>
            <a:r>
              <a:rPr lang="el-GR" sz="2400" dirty="0" smtClean="0"/>
              <a:t>Βιβλιοθήκη</a:t>
            </a:r>
          </a:p>
          <a:p>
            <a:pPr>
              <a:lnSpc>
                <a:spcPct val="110000"/>
              </a:lnSpc>
              <a:spcAft>
                <a:spcPts val="300"/>
              </a:spcAft>
            </a:pPr>
            <a:r>
              <a:rPr lang="el-GR" sz="2400" dirty="0" smtClean="0"/>
              <a:t>Ηλεκτρονική βιβλιοθήκη (</a:t>
            </a:r>
            <a:r>
              <a:rPr lang="en-GB" sz="2400" dirty="0" smtClean="0"/>
              <a:t>electronic database)</a:t>
            </a:r>
            <a:endParaRPr lang="el-GR" sz="2400" dirty="0" smtClean="0"/>
          </a:p>
          <a:p>
            <a:pPr lvl="1">
              <a:lnSpc>
                <a:spcPct val="110000"/>
              </a:lnSpc>
              <a:spcAft>
                <a:spcPts val="300"/>
              </a:spcAft>
            </a:pPr>
            <a:r>
              <a:rPr lang="en-GB" sz="2400" dirty="0" smtClean="0">
                <a:hlinkClick r:id="rId2"/>
              </a:rPr>
              <a:t>ERIC</a:t>
            </a:r>
            <a:r>
              <a:rPr lang="en-GB" sz="2400" dirty="0" smtClean="0"/>
              <a:t> (Education Resources Information Center)</a:t>
            </a:r>
          </a:p>
          <a:p>
            <a:pPr lvl="1">
              <a:lnSpc>
                <a:spcPct val="110000"/>
              </a:lnSpc>
              <a:spcAft>
                <a:spcPts val="300"/>
              </a:spcAft>
            </a:pPr>
            <a:r>
              <a:rPr lang="en-GB" sz="2400" dirty="0" smtClean="0"/>
              <a:t>Google scholar</a:t>
            </a:r>
          </a:p>
          <a:p>
            <a:pPr lvl="1">
              <a:lnSpc>
                <a:spcPct val="110000"/>
              </a:lnSpc>
              <a:spcAft>
                <a:spcPts val="300"/>
              </a:spcAft>
            </a:pPr>
            <a:r>
              <a:rPr lang="en-GB" sz="2400" dirty="0" smtClean="0"/>
              <a:t>Web of science</a:t>
            </a:r>
          </a:p>
          <a:p>
            <a:pPr>
              <a:lnSpc>
                <a:spcPct val="110000"/>
              </a:lnSpc>
              <a:spcAft>
                <a:spcPts val="300"/>
              </a:spcAft>
            </a:pPr>
            <a:r>
              <a:rPr lang="el-GR" sz="2400" dirty="0" smtClean="0"/>
              <a:t>Διεθνή δίκτυα</a:t>
            </a:r>
          </a:p>
          <a:p>
            <a:pPr lvl="1">
              <a:lnSpc>
                <a:spcPct val="110000"/>
              </a:lnSpc>
              <a:spcAft>
                <a:spcPts val="300"/>
              </a:spcAft>
            </a:pPr>
            <a:r>
              <a:rPr lang="en-GB" sz="2400" dirty="0" smtClean="0">
                <a:hlinkClick r:id="rId3"/>
              </a:rPr>
              <a:t>Eurydice</a:t>
            </a:r>
            <a:r>
              <a:rPr lang="en-GB" sz="2400" dirty="0" smtClean="0"/>
              <a:t> (Education Information Network)</a:t>
            </a:r>
          </a:p>
          <a:p>
            <a:pPr lvl="1">
              <a:lnSpc>
                <a:spcPct val="110000"/>
              </a:lnSpc>
              <a:spcAft>
                <a:spcPts val="300"/>
              </a:spcAft>
            </a:pPr>
            <a:r>
              <a:rPr lang="en-GB" sz="2400" dirty="0" smtClean="0">
                <a:hlinkClick r:id="rId4"/>
              </a:rPr>
              <a:t>ESPN</a:t>
            </a:r>
            <a:r>
              <a:rPr lang="en-GB" sz="2400" dirty="0" smtClean="0"/>
              <a:t> (European Social Policy Network)</a:t>
            </a:r>
          </a:p>
          <a:p>
            <a:pPr>
              <a:lnSpc>
                <a:spcPct val="110000"/>
              </a:lnSpc>
              <a:spcAft>
                <a:spcPts val="300"/>
              </a:spcAft>
            </a:pPr>
            <a:r>
              <a:rPr lang="el-GR" sz="2400" dirty="0" smtClean="0"/>
              <a:t>Δικτύωση (</a:t>
            </a:r>
            <a:r>
              <a:rPr lang="en-GB" sz="2400" dirty="0" smtClean="0"/>
              <a:t>networking) </a:t>
            </a:r>
            <a:r>
              <a:rPr lang="el-GR" sz="2400" dirty="0" smtClean="0"/>
              <a:t>με άλλους ερευνητές.</a:t>
            </a:r>
          </a:p>
          <a:p>
            <a:pPr>
              <a:lnSpc>
                <a:spcPct val="110000"/>
              </a:lnSpc>
              <a:spcAft>
                <a:spcPts val="300"/>
              </a:spcAft>
            </a:pPr>
            <a:r>
              <a:rPr lang="el-GR" sz="2400" dirty="0" smtClean="0"/>
              <a:t>Μηχανές αναζήτησης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7055016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l-GR" b="1" dirty="0" smtClean="0"/>
              <a:t>Βιβλία ή άρθρα;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229600" cy="5059363"/>
          </a:xfrm>
        </p:spPr>
        <p:txBody>
          <a:bodyPr>
            <a:normAutofit fontScale="92500"/>
          </a:bodyPr>
          <a:lstStyle/>
          <a:p>
            <a:pPr algn="just">
              <a:spcAft>
                <a:spcPts val="400"/>
              </a:spcAft>
            </a:pPr>
            <a:r>
              <a:rPr lang="el-GR" dirty="0" smtClean="0"/>
              <a:t>Τα βιβλία προσφέρουν μεγάλο πλούτο πηγών, θεωριών και προσεγγίσεων. </a:t>
            </a:r>
          </a:p>
          <a:p>
            <a:pPr lvl="1" algn="just">
              <a:spcAft>
                <a:spcPts val="400"/>
              </a:spcAft>
            </a:pPr>
            <a:r>
              <a:rPr lang="el-GR" dirty="0" smtClean="0"/>
              <a:t>Δυσκολότερο να τα βρεις ηλεκτρονικά.</a:t>
            </a:r>
          </a:p>
          <a:p>
            <a:pPr lvl="1" algn="just">
              <a:spcAft>
                <a:spcPts val="400"/>
              </a:spcAft>
            </a:pPr>
            <a:r>
              <a:rPr lang="el-GR" dirty="0" smtClean="0"/>
              <a:t>Ίσως να μην καλύπτεται η τρέχουσα βιβλιογραφία.</a:t>
            </a:r>
          </a:p>
          <a:p>
            <a:pPr algn="just">
              <a:spcAft>
                <a:spcPts val="400"/>
              </a:spcAft>
            </a:pPr>
            <a:r>
              <a:rPr lang="el-GR" dirty="0" smtClean="0"/>
              <a:t>Από την άλλη τα επιστημονικά άρθρα είναι ευκολότερα να τα διαβάσεις και ηλεκτρονικά προσβάσιμα. </a:t>
            </a:r>
          </a:p>
          <a:p>
            <a:pPr lvl="1" algn="just">
              <a:spcAft>
                <a:spcPts val="400"/>
              </a:spcAft>
            </a:pPr>
            <a:r>
              <a:rPr lang="el-GR" dirty="0" smtClean="0"/>
              <a:t>Το μειονέκτημα είναι ότι το κάθε άρθρο είναι εστιασμένο σε συγκεκριμένο ερευνητικό ερώτημα &amp;  προσέγγιση.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169966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454025" y="381000"/>
            <a:ext cx="8534400" cy="758825"/>
          </a:xfrm>
        </p:spPr>
        <p:txBody>
          <a:bodyPr/>
          <a:lstStyle/>
          <a:p>
            <a:pPr eaLnBrk="1" hangingPunct="1"/>
            <a:r>
              <a:rPr lang="el-GR" sz="3600" b="1" dirty="0" smtClean="0">
                <a:solidFill>
                  <a:schemeClr val="tx1"/>
                </a:solidFill>
                <a:latin typeface="Calibri" panose="020F0502020204030204" pitchFamily="34" charset="0"/>
                <a:ea typeface="Baskerville"/>
                <a:cs typeface="Calibri" panose="020F0502020204030204" pitchFamily="34" charset="0"/>
              </a:rPr>
              <a:t>Συνήθεις ερωτήσεις</a:t>
            </a:r>
            <a:endParaRPr lang="en-US" sz="3600" b="1" dirty="0" smtClean="0">
              <a:solidFill>
                <a:schemeClr val="tx1"/>
              </a:solidFill>
              <a:latin typeface="Calibri" panose="020F0502020204030204" pitchFamily="34" charset="0"/>
              <a:ea typeface="Baskerville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6425" y="1600200"/>
            <a:ext cx="8229600" cy="4648200"/>
          </a:xfrm>
        </p:spPr>
        <p:txBody>
          <a:bodyPr>
            <a:noAutofit/>
          </a:bodyPr>
          <a:lstStyle/>
          <a:p>
            <a:pPr eaLnBrk="1" hangingPunct="1">
              <a:lnSpc>
                <a:spcPct val="110000"/>
              </a:lnSpc>
              <a:spcAft>
                <a:spcPts val="400"/>
              </a:spcAft>
              <a:buFont typeface="Wingdings" pitchFamily="2" charset="2"/>
              <a:buChar char="Ø"/>
            </a:pPr>
            <a:r>
              <a:rPr lang="el-GR" sz="2400" dirty="0" smtClean="0">
                <a:latin typeface="Calibri" panose="020F0502020204030204" pitchFamily="34" charset="0"/>
                <a:ea typeface="Baskerville"/>
                <a:cs typeface="Calibri" panose="020F0502020204030204" pitchFamily="34" charset="0"/>
              </a:rPr>
              <a:t>Μπορούμε να χρησιμοποιούμε μη ακαδημαϊκό υλικο;</a:t>
            </a:r>
            <a:endParaRPr lang="en-US" sz="2400" dirty="0" smtClean="0">
              <a:latin typeface="Calibri" panose="020F0502020204030204" pitchFamily="34" charset="0"/>
              <a:ea typeface="Baskerville"/>
              <a:cs typeface="Calibri" panose="020F0502020204030204" pitchFamily="34" charset="0"/>
            </a:endParaRPr>
          </a:p>
          <a:p>
            <a:pPr eaLnBrk="1" hangingPunct="1">
              <a:lnSpc>
                <a:spcPct val="110000"/>
              </a:lnSpc>
              <a:spcAft>
                <a:spcPts val="400"/>
              </a:spcAft>
              <a:buFont typeface="Wingdings" pitchFamily="2" charset="2"/>
              <a:buChar char="Ø"/>
            </a:pPr>
            <a:r>
              <a:rPr lang="el-GR" sz="2400" dirty="0" smtClean="0">
                <a:latin typeface="Calibri" panose="020F0502020204030204" pitchFamily="34" charset="0"/>
                <a:ea typeface="Baskerville"/>
                <a:cs typeface="Calibri" panose="020F0502020204030204" pitchFamily="34" charset="0"/>
              </a:rPr>
              <a:t>Μπορούμε να χρησιμοποιούμε διπλωματικές θέσεις και διδακτορικές διατριβές; </a:t>
            </a:r>
            <a:endParaRPr lang="en-US" sz="2400" dirty="0" smtClean="0">
              <a:latin typeface="Calibri" panose="020F0502020204030204" pitchFamily="34" charset="0"/>
              <a:ea typeface="Baskerville"/>
              <a:cs typeface="Calibri" panose="020F0502020204030204" pitchFamily="34" charset="0"/>
            </a:endParaRPr>
          </a:p>
          <a:p>
            <a:pPr eaLnBrk="1" hangingPunct="1">
              <a:lnSpc>
                <a:spcPct val="110000"/>
              </a:lnSpc>
              <a:spcAft>
                <a:spcPts val="400"/>
              </a:spcAft>
              <a:buFont typeface="Wingdings" pitchFamily="2" charset="2"/>
              <a:buChar char="Ø"/>
            </a:pPr>
            <a:r>
              <a:rPr lang="el-GR" sz="2400" dirty="0" smtClean="0">
                <a:latin typeface="Calibri" panose="020F0502020204030204" pitchFamily="34" charset="0"/>
                <a:ea typeface="Baskerville"/>
                <a:cs typeface="Calibri" panose="020F0502020204030204" pitchFamily="34" charset="0"/>
              </a:rPr>
              <a:t>Μπορούμε να χρησιμοποιούμε παράθεση («..») στην ανασκόπηση</a:t>
            </a:r>
            <a:r>
              <a:rPr lang="el-GR" sz="2400" dirty="0" smtClean="0">
                <a:latin typeface="Calibri" panose="020F0502020204030204" pitchFamily="34" charset="0"/>
                <a:ea typeface="Baskerville"/>
                <a:cs typeface="Calibri" panose="020F0502020204030204" pitchFamily="34" charset="0"/>
              </a:rPr>
              <a:t>;</a:t>
            </a:r>
          </a:p>
          <a:p>
            <a:pPr eaLnBrk="1" hangingPunct="1">
              <a:lnSpc>
                <a:spcPct val="110000"/>
              </a:lnSpc>
              <a:spcAft>
                <a:spcPts val="400"/>
              </a:spcAft>
              <a:buFont typeface="Wingdings" pitchFamily="2" charset="2"/>
              <a:buChar char="Ø"/>
            </a:pPr>
            <a:r>
              <a:rPr lang="el-GR" sz="2400" dirty="0" smtClean="0">
                <a:latin typeface="Calibri" panose="020F0502020204030204" pitchFamily="34" charset="0"/>
                <a:ea typeface="Baskerville"/>
                <a:cs typeface="Calibri" panose="020F0502020204030204" pitchFamily="34" charset="0"/>
              </a:rPr>
              <a:t>Μπορούμε να χρησιμοποιούμε στατιστικά και νομοθεσίες στην ανασκόπηση;</a:t>
            </a:r>
            <a:endParaRPr lang="en-US" sz="2400" dirty="0" smtClean="0">
              <a:latin typeface="Calibri" panose="020F0502020204030204" pitchFamily="34" charset="0"/>
              <a:ea typeface="Baskerville"/>
              <a:cs typeface="Calibri" panose="020F0502020204030204" pitchFamily="34" charset="0"/>
            </a:endParaRPr>
          </a:p>
          <a:p>
            <a:pPr eaLnBrk="1" hangingPunct="1">
              <a:lnSpc>
                <a:spcPct val="110000"/>
              </a:lnSpc>
              <a:spcAft>
                <a:spcPts val="400"/>
              </a:spcAft>
              <a:buFont typeface="Wingdings" pitchFamily="2" charset="2"/>
              <a:buChar char="Ø"/>
            </a:pPr>
            <a:r>
              <a:rPr lang="el-GR" sz="2400" dirty="0" smtClean="0">
                <a:latin typeface="Calibri" panose="020F0502020204030204" pitchFamily="34" charset="0"/>
                <a:ea typeface="Baskerville"/>
                <a:cs typeface="Calibri" panose="020F0502020204030204" pitchFamily="34" charset="0"/>
              </a:rPr>
              <a:t>Αν δεν βρίσκουμε αρκετή βιβλιογραφία</a:t>
            </a:r>
            <a:r>
              <a:rPr lang="el-GR" sz="2400" dirty="0" smtClean="0">
                <a:latin typeface="Calibri" panose="020F0502020204030204" pitchFamily="34" charset="0"/>
                <a:ea typeface="Baskerville"/>
                <a:cs typeface="Calibri" panose="020F0502020204030204" pitchFamily="34" charset="0"/>
              </a:rPr>
              <a:t>;</a:t>
            </a:r>
            <a:endParaRPr lang="en-US" sz="2400" dirty="0" smtClean="0">
              <a:latin typeface="Calibri" panose="020F0502020204030204" pitchFamily="34" charset="0"/>
              <a:ea typeface="Baskerville"/>
              <a:cs typeface="Calibri" panose="020F0502020204030204" pitchFamily="34" charset="0"/>
            </a:endParaRPr>
          </a:p>
          <a:p>
            <a:pPr eaLnBrk="1" hangingPunct="1">
              <a:lnSpc>
                <a:spcPct val="110000"/>
              </a:lnSpc>
              <a:spcAft>
                <a:spcPts val="400"/>
              </a:spcAft>
              <a:buFont typeface="Wingdings" pitchFamily="2" charset="2"/>
              <a:buChar char="Ø"/>
            </a:pPr>
            <a:r>
              <a:rPr lang="el-GR" sz="2400" dirty="0" smtClean="0">
                <a:latin typeface="Calibri" panose="020F0502020204030204" pitchFamily="34" charset="0"/>
                <a:ea typeface="Baskerville"/>
                <a:cs typeface="Calibri" panose="020F0502020204030204" pitchFamily="34" charset="0"/>
              </a:rPr>
              <a:t>Πρέπει να υπάρχει ισορροπία ανάμεσα σε άρθρα και βιβλία</a:t>
            </a:r>
            <a:r>
              <a:rPr lang="en-US" sz="2400" dirty="0" smtClean="0">
                <a:latin typeface="Calibri" panose="020F0502020204030204" pitchFamily="34" charset="0"/>
                <a:ea typeface="Baskerville"/>
                <a:cs typeface="Calibri" panose="020F0502020204030204" pitchFamily="34" charset="0"/>
              </a:rPr>
              <a:t>?</a:t>
            </a:r>
            <a:endParaRPr lang="en-US" sz="2400" dirty="0" smtClean="0">
              <a:latin typeface="Calibri" panose="020F0502020204030204" pitchFamily="34" charset="0"/>
              <a:ea typeface="Baskerville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6343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277380" y="304800"/>
            <a:ext cx="8534400" cy="758825"/>
          </a:xfrm>
        </p:spPr>
        <p:txBody>
          <a:bodyPr/>
          <a:lstStyle/>
          <a:p>
            <a:pPr eaLnBrk="1" hangingPunct="1"/>
            <a:r>
              <a:rPr lang="el-GR" sz="2800" b="1" dirty="0" smtClean="0">
                <a:solidFill>
                  <a:schemeClr val="tx1"/>
                </a:solidFill>
                <a:latin typeface="Calibri" panose="020F0502020204030204" pitchFamily="34" charset="0"/>
                <a:ea typeface="Baskerville"/>
                <a:cs typeface="Calibri" panose="020F0502020204030204" pitchFamily="34" charset="0"/>
              </a:rPr>
              <a:t>Βιβλιογραφικές παραπομπές και αναφορές</a:t>
            </a:r>
            <a:endParaRPr lang="en-US" sz="2800" b="1" dirty="0" smtClean="0">
              <a:solidFill>
                <a:schemeClr val="tx1"/>
              </a:solidFill>
              <a:latin typeface="Calibri" panose="020F0502020204030204" pitchFamily="34" charset="0"/>
              <a:ea typeface="Baskerville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47544" y="1511300"/>
            <a:ext cx="8229600" cy="5346700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110000"/>
              </a:lnSpc>
              <a:spcAft>
                <a:spcPts val="400"/>
              </a:spcAft>
              <a:buFont typeface="Wingdings" pitchFamily="2" charset="2"/>
              <a:buChar char="Ø"/>
            </a:pPr>
            <a:r>
              <a:rPr lang="el-GR" sz="2400" dirty="0" smtClean="0">
                <a:latin typeface="Calibri" panose="020F0502020204030204" pitchFamily="34" charset="0"/>
                <a:ea typeface="Baskerville"/>
                <a:cs typeface="Calibri" panose="020F0502020204030204" pitchFamily="34" charset="0"/>
              </a:rPr>
              <a:t>Κάθε αναφορά σε γεγονότα, στοιχεία ή ερμηνείες που προέρχεται από εξωτερικές πηγές θα πρέπει να </a:t>
            </a:r>
            <a:r>
              <a:rPr lang="el-GR" sz="2400" b="1" dirty="0" smtClean="0">
                <a:latin typeface="Calibri" panose="020F0502020204030204" pitchFamily="34" charset="0"/>
                <a:ea typeface="Baskerville"/>
                <a:cs typeface="Calibri" panose="020F0502020204030204" pitchFamily="34" charset="0"/>
              </a:rPr>
              <a:t>επισημαίνεται μέσα στο κείμενο</a:t>
            </a:r>
            <a:r>
              <a:rPr lang="el-GR" sz="2400" dirty="0" smtClean="0">
                <a:latin typeface="Calibri" panose="020F0502020204030204" pitchFamily="34" charset="0"/>
                <a:ea typeface="Baskerville"/>
                <a:cs typeface="Calibri" panose="020F0502020204030204" pitchFamily="34" charset="0"/>
              </a:rPr>
              <a:t> και </a:t>
            </a:r>
            <a:r>
              <a:rPr lang="el-GR" sz="2400" b="1" dirty="0" smtClean="0">
                <a:latin typeface="Calibri" panose="020F0502020204030204" pitchFamily="34" charset="0"/>
                <a:ea typeface="Baskerville"/>
                <a:cs typeface="Calibri" panose="020F0502020204030204" pitchFamily="34" charset="0"/>
              </a:rPr>
              <a:t>στο τέλος της μελέτης</a:t>
            </a:r>
            <a:r>
              <a:rPr lang="el-GR" sz="2400" dirty="0" smtClean="0">
                <a:latin typeface="Calibri" panose="020F0502020204030204" pitchFamily="34" charset="0"/>
                <a:ea typeface="Baskerville"/>
                <a:cs typeface="Calibri" panose="020F0502020204030204" pitchFamily="34" charset="0"/>
              </a:rPr>
              <a:t>. </a:t>
            </a:r>
          </a:p>
          <a:p>
            <a:pPr algn="just" eaLnBrk="1" hangingPunct="1">
              <a:lnSpc>
                <a:spcPct val="110000"/>
              </a:lnSpc>
              <a:spcAft>
                <a:spcPts val="400"/>
              </a:spcAft>
              <a:buFont typeface="Wingdings" pitchFamily="2" charset="2"/>
              <a:buChar char="Ø"/>
            </a:pPr>
            <a:r>
              <a:rPr lang="el-GR" sz="2400" dirty="0" smtClean="0">
                <a:latin typeface="Calibri" panose="020F0502020204030204" pitchFamily="34" charset="0"/>
                <a:ea typeface="Baskerville"/>
                <a:cs typeface="Calibri" panose="020F0502020204030204" pitchFamily="34" charset="0"/>
              </a:rPr>
              <a:t>Μέσα στο κείμενο: οποιαδήποτε αναφορά σε πηγές συνοδεύεται με το όνομα του συγγραφέα και τη χρονολογία μέσα σε παρένθεση. Παράδειγμα:</a:t>
            </a:r>
          </a:p>
          <a:p>
            <a:pPr algn="just" eaLnBrk="1" hangingPunct="1">
              <a:lnSpc>
                <a:spcPct val="110000"/>
              </a:lnSpc>
              <a:spcAft>
                <a:spcPts val="400"/>
              </a:spcAft>
              <a:buFont typeface="Wingdings" pitchFamily="2" charset="2"/>
              <a:buChar char="Ø"/>
            </a:pPr>
            <a:r>
              <a:rPr lang="el-GR" sz="2400" dirty="0">
                <a:latin typeface="Calibri" panose="020F0502020204030204" pitchFamily="34" charset="0"/>
                <a:ea typeface="Baskerville"/>
                <a:cs typeface="Calibri" panose="020F0502020204030204" pitchFamily="34" charset="0"/>
              </a:rPr>
              <a:t> </a:t>
            </a:r>
            <a:r>
              <a:rPr lang="el-GR" sz="2400" dirty="0" smtClean="0">
                <a:latin typeface="Calibri" panose="020F0502020204030204" pitchFamily="34" charset="0"/>
                <a:ea typeface="Baskerville"/>
                <a:cs typeface="Calibri" panose="020F0502020204030204" pitchFamily="34" charset="0"/>
              </a:rPr>
              <a:t>Η δια βίου μάθηση αφορά </a:t>
            </a:r>
            <a:r>
              <a:rPr lang="el-GR" sz="2400" dirty="0">
                <a:latin typeface="Calibri" panose="020F0502020204030204" pitchFamily="34" charset="0"/>
                <a:ea typeface="Baskerville"/>
                <a:cs typeface="Calibri" panose="020F0502020204030204" pitchFamily="34" charset="0"/>
              </a:rPr>
              <a:t>ουσιαστικά οποιαδήποτε μορφή μάθησης λαμβάνει χώρα σε κάθε είδους </a:t>
            </a:r>
            <a:r>
              <a:rPr lang="el-GR" sz="2400" dirty="0" smtClean="0">
                <a:latin typeface="Calibri" panose="020F0502020204030204" pitchFamily="34" charset="0"/>
                <a:ea typeface="Baskerville"/>
                <a:cs typeface="Calibri" panose="020F0502020204030204" pitchFamily="34" charset="0"/>
              </a:rPr>
              <a:t>τυπικό ή άτυπο </a:t>
            </a:r>
            <a:r>
              <a:rPr lang="el-GR" sz="2400" dirty="0">
                <a:latin typeface="Calibri" panose="020F0502020204030204" pitchFamily="34" charset="0"/>
                <a:ea typeface="Baskerville"/>
                <a:cs typeface="Calibri" panose="020F0502020204030204" pitchFamily="34" charset="0"/>
              </a:rPr>
              <a:t>εκπαιδευτικό περιβάλλον στο οποίο συμμετέχουν πολίτες κάθε ηλικίας </a:t>
            </a:r>
            <a:r>
              <a:rPr lang="el-GR" sz="2400" dirty="0" smtClean="0">
                <a:latin typeface="Calibri" panose="020F0502020204030204" pitchFamily="34" charset="0"/>
                <a:ea typeface="Baskerville"/>
                <a:cs typeface="Calibri" panose="020F0502020204030204" pitchFamily="34" charset="0"/>
              </a:rPr>
              <a:t>και μορφωτικού </a:t>
            </a:r>
            <a:r>
              <a:rPr lang="el-GR" sz="2400" dirty="0">
                <a:latin typeface="Calibri" panose="020F0502020204030204" pitchFamily="34" charset="0"/>
                <a:ea typeface="Baskerville"/>
                <a:cs typeface="Calibri" panose="020F0502020204030204" pitchFamily="34" charset="0"/>
              </a:rPr>
              <a:t>επιπέδου (Καραλής, 2008</a:t>
            </a:r>
            <a:r>
              <a:rPr lang="el-GR" sz="2400" dirty="0" smtClean="0">
                <a:latin typeface="Calibri" panose="020F0502020204030204" pitchFamily="34" charset="0"/>
                <a:ea typeface="Baskerville"/>
                <a:cs typeface="Calibri" panose="020F0502020204030204" pitchFamily="34" charset="0"/>
              </a:rPr>
              <a:t>).</a:t>
            </a:r>
            <a:endParaRPr lang="en-US" sz="2400" dirty="0" smtClean="0">
              <a:latin typeface="Calibri" panose="020F0502020204030204" pitchFamily="34" charset="0"/>
              <a:ea typeface="Baskerville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8115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304800"/>
            <a:ext cx="8534400" cy="758825"/>
          </a:xfrm>
        </p:spPr>
        <p:txBody>
          <a:bodyPr/>
          <a:lstStyle/>
          <a:p>
            <a:r>
              <a:rPr lang="el-GR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Βιβλιογραφικές παραπομπές και αναφορές</a:t>
            </a:r>
            <a:endParaRPr lang="en-GB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2971800"/>
            <a:ext cx="8689848" cy="3581400"/>
          </a:xfrm>
        </p:spPr>
        <p:txBody>
          <a:bodyPr/>
          <a:lstStyle/>
          <a:p>
            <a:pPr marL="0" indent="0">
              <a:spcAft>
                <a:spcPts val="600"/>
              </a:spcAft>
              <a:buNone/>
            </a:pPr>
            <a:r>
              <a:rPr lang="en-GB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References/</a:t>
            </a:r>
            <a:r>
              <a:rPr lang="el-GR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Βιβλιογραφία</a:t>
            </a:r>
            <a:endParaRPr lang="en-GB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spcAft>
                <a:spcPts val="1200"/>
              </a:spcAft>
              <a:buNone/>
            </a:pP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Adams, K. S. &amp; Christenson, S. L. (2000). Trust and the family–school relationship examination of parent–teacher differences in elementary and secondary grades. Journal of School Psychology, 38(2), 477-497.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Antonopoulou, K., Koutrouba, K. &amp; Babalis, T. (2011). Parental involvement in secondary education schools: the views of parents in Greece. Educational Studies, 37(3), 333-344.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GB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Bejou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, A. (2013). An empirical investigation of the correlates of satisfaction in public schools. Journal of Relationship Marketing, 12(4), 243-260.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230955" y="1455648"/>
            <a:ext cx="867599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Πλήρεις παραπομπές στο τέλος της μελέτης</a:t>
            </a:r>
          </a:p>
          <a:p>
            <a:r>
              <a:rPr lang="el-G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Διαφορετικά στυλ: </a:t>
            </a:r>
            <a:r>
              <a:rPr lang="en-GB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APA (American Psychological Association), Chicago Publication Style,  Harvard, </a:t>
            </a:r>
            <a:r>
              <a:rPr lang="el-G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κ.α.</a:t>
            </a:r>
            <a:endParaRPr lang="en-GB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14867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625" y="228601"/>
            <a:ext cx="8534400" cy="609600"/>
          </a:xfrm>
        </p:spPr>
        <p:txBody>
          <a:bodyPr/>
          <a:lstStyle/>
          <a:p>
            <a:r>
              <a:rPr lang="el-GR" dirty="0" smtClean="0"/>
              <a:t>Δραστηριότητα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219200"/>
            <a:ext cx="8503920" cy="4879848"/>
          </a:xfrm>
        </p:spPr>
        <p:txBody>
          <a:bodyPr/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l-GR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Επιλέξτε μία από τις παρακάτω θεματικές περιοχές: </a:t>
            </a:r>
            <a:endParaRPr lang="en-GB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l-GR" sz="2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Θεματικές περιοχές:</a:t>
            </a:r>
            <a:endParaRPr lang="en-GB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el-GR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Σχολικός εκφοβισμός</a:t>
            </a:r>
            <a:endParaRPr lang="en-GB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el-GR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Κοινωνικοοικονομικό υπόβαθρο και σχολική επίδοση</a:t>
            </a:r>
            <a:endParaRPr lang="en-GB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"/>
            </a:pPr>
            <a:r>
              <a:rPr lang="el-GR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Παιδική </a:t>
            </a:r>
            <a:r>
              <a:rPr lang="el-GR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φτώχεια</a:t>
            </a:r>
            <a:endParaRPr lang="en-GB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l-GR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Στη συνέχεια αναζητήστε τρείς σχετικές βιβλιογραφικές πηγές (άρθρα, </a:t>
            </a:r>
            <a:r>
              <a:rPr lang="el-GR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κεφάλαια </a:t>
            </a:r>
            <a:r>
              <a:rPr lang="el-GR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από συλλογικούς τόμους, ερευνητικές εκθέσεις) και σχολιάστε τις στη βάση της ακόλουθης φόρμας:</a:t>
            </a:r>
            <a:endParaRPr lang="en-GB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887054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304800"/>
            <a:ext cx="7315200" cy="6324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29313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l-GR" sz="4000" dirty="0" smtClean="0"/>
              <a:t>Στάδια διεξαγωγής της έρευνας</a:t>
            </a:r>
            <a:endParaRPr lang="en-GB" sz="4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9803968"/>
              </p:ext>
            </p:extLst>
          </p:nvPr>
        </p:nvGraphicFramePr>
        <p:xfrm>
          <a:off x="190500" y="990600"/>
          <a:ext cx="8763000" cy="6096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334000" y="4144314"/>
            <a:ext cx="3582555" cy="2485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1688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35D2500-CEF2-4F80-A69D-F4639816F33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graphicEl>
                                              <a:dgm id="{A35D2500-CEF2-4F80-A69D-F4639816F33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graphicEl>
                                              <a:dgm id="{A35D2500-CEF2-4F80-A69D-F4639816F33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graphicEl>
                                              <a:dgm id="{A35D2500-CEF2-4F80-A69D-F4639816F33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31C8B04-C162-4AEF-B979-8A487F8D991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graphicEl>
                                              <a:dgm id="{031C8B04-C162-4AEF-B979-8A487F8D991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graphicEl>
                                              <a:dgm id="{031C8B04-C162-4AEF-B979-8A487F8D991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graphicEl>
                                              <a:dgm id="{031C8B04-C162-4AEF-B979-8A487F8D991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F8083F0-1460-416A-83A2-A63AF7FD97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graphicEl>
                                              <a:dgm id="{9F8083F0-1460-416A-83A2-A63AF7FD976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graphicEl>
                                              <a:dgm id="{9F8083F0-1460-416A-83A2-A63AF7FD97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graphicEl>
                                              <a:dgm id="{9F8083F0-1460-416A-83A2-A63AF7FD97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4411A10-7AC1-47A7-8994-EB0FC658E2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>
                                            <p:graphicEl>
                                              <a:dgm id="{F4411A10-7AC1-47A7-8994-EB0FC658E2F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graphicEl>
                                              <a:dgm id="{F4411A10-7AC1-47A7-8994-EB0FC658E2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graphicEl>
                                              <a:dgm id="{F4411A10-7AC1-47A7-8994-EB0FC658E2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FF31357-07F3-4257-849D-6035B77237D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>
                                            <p:graphicEl>
                                              <a:dgm id="{9FF31357-07F3-4257-849D-6035B77237D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graphicEl>
                                              <a:dgm id="{9FF31357-07F3-4257-849D-6035B77237D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graphicEl>
                                              <a:dgm id="{9FF31357-07F3-4257-849D-6035B77237D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7E6477E-139A-4B8B-9DCF-E6213697707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">
                                            <p:graphicEl>
                                              <a:dgm id="{37E6477E-139A-4B8B-9DCF-E6213697707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graphicEl>
                                              <a:dgm id="{37E6477E-139A-4B8B-9DCF-E6213697707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>
                                            <p:graphicEl>
                                              <a:dgm id="{37E6477E-139A-4B8B-9DCF-E6213697707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A47A048-A3B9-4396-B6EC-78F6EB600D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">
                                            <p:graphicEl>
                                              <a:dgm id="{9A47A048-A3B9-4396-B6EC-78F6EB600DF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graphicEl>
                                              <a:dgm id="{9A47A048-A3B9-4396-B6EC-78F6EB600D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>
                                            <p:graphicEl>
                                              <a:dgm id="{9A47A048-A3B9-4396-B6EC-78F6EB600D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D1B8E3C-6136-44F2-B05E-89E8C8E0B11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4">
                                            <p:graphicEl>
                                              <a:dgm id="{4D1B8E3C-6136-44F2-B05E-89E8C8E0B11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graphicEl>
                                              <a:dgm id="{4D1B8E3C-6136-44F2-B05E-89E8C8E0B11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">
                                            <p:graphicEl>
                                              <a:dgm id="{4D1B8E3C-6136-44F2-B05E-89E8C8E0B11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D1FF057-9287-498D-AF6D-5BD7D55029E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4">
                                            <p:graphicEl>
                                              <a:dgm id="{DD1FF057-9287-498D-AF6D-5BD7D55029E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">
                                            <p:graphicEl>
                                              <a:dgm id="{DD1FF057-9287-498D-AF6D-5BD7D55029E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graphicEl>
                                              <a:dgm id="{DD1FF057-9287-498D-AF6D-5BD7D55029E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BB2202D-CB92-498A-8C41-57F9F98DA3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4">
                                            <p:graphicEl>
                                              <a:dgm id="{1BB2202D-CB92-498A-8C41-57F9F98DA3E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">
                                            <p:graphicEl>
                                              <a:dgm id="{1BB2202D-CB92-498A-8C41-57F9F98DA3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">
                                            <p:graphicEl>
                                              <a:dgm id="{1BB2202D-CB92-498A-8C41-57F9F98DA3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C737819-62BD-4D5E-87BC-12CE710271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4">
                                            <p:graphicEl>
                                              <a:dgm id="{FC737819-62BD-4D5E-87BC-12CE710271A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">
                                            <p:graphicEl>
                                              <a:dgm id="{FC737819-62BD-4D5E-87BC-12CE710271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4">
                                            <p:graphicEl>
                                              <a:dgm id="{FC737819-62BD-4D5E-87BC-12CE710271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one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 idx="4294967295"/>
          </p:nvPr>
        </p:nvSpPr>
        <p:spPr>
          <a:xfrm>
            <a:off x="283325" y="304800"/>
            <a:ext cx="8534400" cy="758825"/>
          </a:xfrm>
        </p:spPr>
        <p:txBody>
          <a:bodyPr/>
          <a:lstStyle/>
          <a:p>
            <a:pPr eaLnBrk="1" hangingPunct="1"/>
            <a:r>
              <a:rPr lang="el-GR" sz="3600" b="1" dirty="0" smtClean="0">
                <a:solidFill>
                  <a:schemeClr val="tx1"/>
                </a:solidFill>
                <a:ea typeface="Baskerville"/>
                <a:cs typeface="Baskerville"/>
              </a:rPr>
              <a:t>Η ανασκόπηση της βιβλιογραφίας</a:t>
            </a:r>
            <a:endParaRPr lang="en-US" sz="3600" b="1" dirty="0" smtClean="0">
              <a:solidFill>
                <a:schemeClr val="tx1"/>
              </a:solidFill>
              <a:ea typeface="Baskerville"/>
              <a:cs typeface="Baskerville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278851" y="1371600"/>
            <a:ext cx="8504238" cy="5029199"/>
          </a:xfrm>
          <a:noFill/>
          <a:ln>
            <a:noFill/>
          </a:ln>
        </p:spPr>
        <p:txBody>
          <a:bodyPr>
            <a:normAutofit fontScale="92500"/>
          </a:bodyPr>
          <a:lstStyle/>
          <a:p>
            <a:pPr algn="just" eaLnBrk="1" hangingPunct="1">
              <a:buFont typeface="Wingdings" pitchFamily="2" charset="2"/>
              <a:buChar char="Ø"/>
            </a:pPr>
            <a:r>
              <a:rPr lang="el-GR" sz="2900" dirty="0" smtClean="0">
                <a:ea typeface="Baskerville"/>
                <a:cs typeface="Baskerville"/>
              </a:rPr>
              <a:t>Η ανασκόπηση της βιβλιογραφίας (</a:t>
            </a:r>
            <a:r>
              <a:rPr lang="en-US" sz="2900" dirty="0">
                <a:ea typeface="Baskerville"/>
                <a:cs typeface="Baskerville"/>
              </a:rPr>
              <a:t>l</a:t>
            </a:r>
            <a:r>
              <a:rPr lang="en-US" sz="2900" dirty="0" smtClean="0">
                <a:ea typeface="Baskerville"/>
                <a:cs typeface="Baskerville"/>
              </a:rPr>
              <a:t>iterature review) </a:t>
            </a:r>
            <a:r>
              <a:rPr lang="el-GR" sz="2900" dirty="0" smtClean="0">
                <a:ea typeface="Baskerville"/>
                <a:cs typeface="Baskerville"/>
              </a:rPr>
              <a:t>είναι πολύ σημαντικό στάδιο της εμπειρικής έρευνας. </a:t>
            </a:r>
          </a:p>
          <a:p>
            <a:pPr algn="just" eaLnBrk="1" hangingPunct="1">
              <a:buFont typeface="Wingdings" pitchFamily="2" charset="2"/>
              <a:buChar char="Ø"/>
            </a:pPr>
            <a:r>
              <a:rPr lang="el-GR" sz="2900" dirty="0" smtClean="0">
                <a:ea typeface="Baskerville"/>
                <a:cs typeface="Baskerville"/>
              </a:rPr>
              <a:t>Βοηθάει τον ερευνητή να εντοπίσει ερευνητικό υλικό καθώς και βιβλιογραφικά κενά στη βάση των οποίων θα στηρίξει τη δική του μελέτη.</a:t>
            </a:r>
          </a:p>
          <a:p>
            <a:pPr algn="just" eaLnBrk="1" hangingPunct="1">
              <a:buFont typeface="Wingdings" pitchFamily="2" charset="2"/>
              <a:buChar char="Ø"/>
            </a:pPr>
            <a:r>
              <a:rPr lang="el-GR" sz="2900" dirty="0" smtClean="0">
                <a:ea typeface="Baskerville"/>
                <a:cs typeface="Baskerville"/>
              </a:rPr>
              <a:t>Πολλές φορές δεν γνωρίζουμε σε βάθος το αντικείμενο που θέλουμε να μελετήσουμε οπότε η βιβλιογραφική ανασκόπηση καθίσταται απαραίτητη.</a:t>
            </a:r>
          </a:p>
          <a:p>
            <a:pPr algn="just" eaLnBrk="1" hangingPunct="1">
              <a:buFont typeface="Wingdings" pitchFamily="2" charset="2"/>
              <a:buChar char="Ø"/>
            </a:pPr>
            <a:r>
              <a:rPr lang="el-GR" sz="2900" dirty="0" smtClean="0">
                <a:ea typeface="Baskerville"/>
                <a:cs typeface="Baskerville"/>
              </a:rPr>
              <a:t>Αλλά ακόμα και αν το γνωρίζουμε η ανασκόπηση μας ενημερώνει για νέες έρευνες, ευρήματα και προσεγγίσεις.</a:t>
            </a:r>
            <a:endParaRPr lang="en-US" sz="2900" dirty="0" smtClean="0">
              <a:ea typeface="Baskerville"/>
              <a:cs typeface="Baskerville"/>
            </a:endParaRPr>
          </a:p>
          <a:p>
            <a:pPr marL="0" indent="0" algn="just" eaLnBrk="1" hangingPunct="1">
              <a:buNone/>
            </a:pPr>
            <a:endParaRPr lang="en-US" sz="2900" dirty="0">
              <a:ea typeface="Baskerville"/>
              <a:cs typeface="Baskerville"/>
            </a:endParaRPr>
          </a:p>
        </p:txBody>
      </p:sp>
    </p:spTree>
    <p:extLst>
      <p:ext uri="{BB962C8B-B14F-4D97-AF65-F5344CB8AC3E}">
        <p14:creationId xmlns:p14="http://schemas.microsoft.com/office/powerpoint/2010/main" val="2004574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l-GR" b="1" dirty="0" smtClean="0"/>
              <a:t>Ανασκόπηση της βιβλιογραφίας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127" y="1524000"/>
            <a:ext cx="8229600" cy="510540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30000"/>
              </a:lnSpc>
              <a:spcAft>
                <a:spcPts val="600"/>
              </a:spcAft>
            </a:pPr>
            <a:r>
              <a:rPr lang="el-GR" dirty="0" smtClean="0"/>
              <a:t>Βασίζεται σε:</a:t>
            </a:r>
          </a:p>
          <a:p>
            <a:pPr lvl="1">
              <a:lnSpc>
                <a:spcPct val="130000"/>
              </a:lnSpc>
              <a:spcAft>
                <a:spcPts val="600"/>
              </a:spcAft>
            </a:pPr>
            <a:r>
              <a:rPr lang="el-GR" dirty="0" smtClean="0"/>
              <a:t>Άρθρα σε ακαδημαϊκά περιοδικά με τη διαδικασία της κρίσης (</a:t>
            </a:r>
            <a:r>
              <a:rPr lang="en-GB" dirty="0" smtClean="0"/>
              <a:t>papers in peer-reviewed academic journals).</a:t>
            </a:r>
            <a:endParaRPr lang="el-GR" dirty="0" smtClean="0"/>
          </a:p>
          <a:p>
            <a:pPr lvl="1">
              <a:lnSpc>
                <a:spcPct val="130000"/>
              </a:lnSpc>
              <a:spcAft>
                <a:spcPts val="600"/>
              </a:spcAft>
            </a:pPr>
            <a:r>
              <a:rPr lang="el-GR" dirty="0" smtClean="0"/>
              <a:t>Βιβλία</a:t>
            </a:r>
            <a:r>
              <a:rPr lang="el-GR" dirty="0"/>
              <a:t> </a:t>
            </a:r>
            <a:r>
              <a:rPr lang="el-GR" dirty="0" smtClean="0"/>
              <a:t>&amp; μονογραφίες</a:t>
            </a:r>
            <a:r>
              <a:rPr lang="en-GB" dirty="0" smtClean="0"/>
              <a:t> (books, monographs).</a:t>
            </a:r>
          </a:p>
          <a:p>
            <a:pPr lvl="1">
              <a:lnSpc>
                <a:spcPct val="130000"/>
              </a:lnSpc>
              <a:spcAft>
                <a:spcPts val="600"/>
              </a:spcAft>
            </a:pPr>
            <a:r>
              <a:rPr lang="el-GR" dirty="0" smtClean="0"/>
              <a:t>Κεφάλαια σε συλλογικούς τόμους (</a:t>
            </a:r>
            <a:r>
              <a:rPr lang="en-GB" dirty="0" smtClean="0"/>
              <a:t>chapters</a:t>
            </a:r>
            <a:r>
              <a:rPr lang="el-GR" dirty="0" smtClean="0"/>
              <a:t> </a:t>
            </a:r>
            <a:r>
              <a:rPr lang="en-GB" dirty="0" smtClean="0"/>
              <a:t>in collective volumes).</a:t>
            </a:r>
            <a:endParaRPr lang="el-GR" dirty="0" smtClean="0"/>
          </a:p>
          <a:p>
            <a:pPr lvl="1">
              <a:lnSpc>
                <a:spcPct val="130000"/>
              </a:lnSpc>
              <a:spcAft>
                <a:spcPts val="600"/>
              </a:spcAft>
            </a:pPr>
            <a:r>
              <a:rPr lang="el-GR" dirty="0" smtClean="0"/>
              <a:t>Πρακτικά επιστημονικών συνεδρίων</a:t>
            </a:r>
            <a:r>
              <a:rPr lang="en-GB" dirty="0" smtClean="0"/>
              <a:t> (conference proceedings).</a:t>
            </a:r>
            <a:endParaRPr lang="el-GR" dirty="0" smtClean="0"/>
          </a:p>
          <a:p>
            <a:pPr lvl="1">
              <a:lnSpc>
                <a:spcPct val="130000"/>
              </a:lnSpc>
              <a:spcAft>
                <a:spcPts val="600"/>
              </a:spcAft>
            </a:pPr>
            <a:r>
              <a:rPr lang="el-GR" dirty="0" smtClean="0"/>
              <a:t>Επιστημονικές εκθέσεις</a:t>
            </a:r>
            <a:r>
              <a:rPr lang="en-GB" dirty="0" smtClean="0"/>
              <a:t> (technical/scientific reports)</a:t>
            </a:r>
            <a:r>
              <a:rPr lang="el-GR" dirty="0" smtClean="0"/>
              <a:t>.</a:t>
            </a:r>
          </a:p>
          <a:p>
            <a:pPr lvl="1">
              <a:lnSpc>
                <a:spcPct val="130000"/>
              </a:lnSpc>
              <a:spcAft>
                <a:spcPts val="600"/>
              </a:spcAft>
            </a:pPr>
            <a:r>
              <a:rPr lang="el-GR" dirty="0" smtClean="0"/>
              <a:t>Διδακτορικές και μεταπτυχιακές διατριβές.</a:t>
            </a:r>
          </a:p>
          <a:p>
            <a:pPr lvl="1">
              <a:lnSpc>
                <a:spcPct val="130000"/>
              </a:lnSpc>
              <a:spcAft>
                <a:spcPts val="600"/>
              </a:spcAft>
            </a:pPr>
            <a:r>
              <a:rPr lang="el-GR" dirty="0" smtClean="0"/>
              <a:t>Άλλες πήγες.</a:t>
            </a:r>
          </a:p>
        </p:txBody>
      </p:sp>
    </p:spTree>
    <p:extLst>
      <p:ext uri="{BB962C8B-B14F-4D97-AF65-F5344CB8AC3E}">
        <p14:creationId xmlns:p14="http://schemas.microsoft.com/office/powerpoint/2010/main" val="8679149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600" b="1" dirty="0" smtClean="0"/>
              <a:t>Με την ανασκόπηση της βιβλιογραφίας παρουσιάζουμε:</a:t>
            </a:r>
            <a:endParaRPr lang="en-GB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382000" cy="4525963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l-GR" sz="3300" dirty="0"/>
              <a:t>τ</a:t>
            </a:r>
            <a:r>
              <a:rPr lang="el-GR" sz="3300" dirty="0" smtClean="0"/>
              <a:t>ην κεντρική τάση του επιστημονικού πεδίου,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l-GR" sz="3300" dirty="0" smtClean="0"/>
              <a:t>ενδεχόμενες θεωρητικές και εμπειρικές συγκρούσεις,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l-GR" sz="3300" dirty="0" smtClean="0"/>
              <a:t>πιθανά κενά στην επιστημονική γνώση (που η μελέτη μας θα επιχειρήσει να καλύψει),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l-GR" sz="3300" dirty="0" smtClean="0"/>
              <a:t>ζητήματα πρακτικού ενδιαφέροντος.</a:t>
            </a:r>
            <a:endParaRPr lang="en-GB" sz="3300" dirty="0"/>
          </a:p>
        </p:txBody>
      </p:sp>
    </p:spTree>
    <p:extLst>
      <p:ext uri="{BB962C8B-B14F-4D97-AF65-F5344CB8AC3E}">
        <p14:creationId xmlns:p14="http://schemas.microsoft.com/office/powerpoint/2010/main" val="31907697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 idx="4294967295"/>
          </p:nvPr>
        </p:nvSpPr>
        <p:spPr>
          <a:xfrm>
            <a:off x="259080" y="304800"/>
            <a:ext cx="8534400" cy="990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l-GR" sz="3600" b="1" dirty="0" smtClean="0">
                <a:solidFill>
                  <a:schemeClr val="tx1"/>
                </a:solidFill>
                <a:ea typeface="Baskerville"/>
                <a:cs typeface="Baskerville"/>
              </a:rPr>
              <a:t>Συστατικά στοιχεία μιας καλής βιβλιογραφικής ανασκόπησης</a:t>
            </a:r>
            <a:endParaRPr lang="en-US" sz="3600" b="1" dirty="0" smtClean="0">
              <a:solidFill>
                <a:schemeClr val="tx1"/>
              </a:solidFill>
              <a:ea typeface="Baskerville"/>
              <a:cs typeface="Baskerville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289242" y="1676400"/>
            <a:ext cx="8504238" cy="4978399"/>
          </a:xfrm>
          <a:noFill/>
          <a:ln>
            <a:noFill/>
          </a:ln>
        </p:spPr>
        <p:txBody>
          <a:bodyPr>
            <a:normAutofit/>
          </a:bodyPr>
          <a:lstStyle/>
          <a:p>
            <a:pPr algn="just" eaLnBrk="1" hangingPunct="1">
              <a:spcAft>
                <a:spcPts val="600"/>
              </a:spcAft>
              <a:buFont typeface="Wingdings" pitchFamily="2" charset="2"/>
              <a:buChar char="Ø"/>
            </a:pPr>
            <a:r>
              <a:rPr lang="el-GR" sz="2900" dirty="0" smtClean="0">
                <a:ea typeface="Baskerville"/>
                <a:cs typeface="Baskerville"/>
              </a:rPr>
              <a:t> Πλήρης παρουσίαση της σχετικής βιβλιογραφίας</a:t>
            </a:r>
          </a:p>
          <a:p>
            <a:pPr algn="just" eaLnBrk="1" hangingPunct="1">
              <a:spcAft>
                <a:spcPts val="600"/>
              </a:spcAft>
              <a:buFont typeface="Wingdings" pitchFamily="2" charset="2"/>
              <a:buChar char="Ø"/>
            </a:pPr>
            <a:r>
              <a:rPr lang="el-GR" sz="2900" dirty="0">
                <a:ea typeface="Baskerville"/>
                <a:cs typeface="Baskerville"/>
              </a:rPr>
              <a:t> </a:t>
            </a:r>
            <a:r>
              <a:rPr lang="el-GR" sz="2900" dirty="0" smtClean="0">
                <a:ea typeface="Baskerville"/>
                <a:cs typeface="Baskerville"/>
              </a:rPr>
              <a:t>Σωστή παρουσίαση των ευρημάτων της βιβλιογραφίας δίχως αλλοιώσεις.</a:t>
            </a:r>
          </a:p>
          <a:p>
            <a:pPr algn="just" eaLnBrk="1" hangingPunct="1">
              <a:spcAft>
                <a:spcPts val="600"/>
              </a:spcAft>
              <a:buFont typeface="Wingdings" pitchFamily="2" charset="2"/>
              <a:buChar char="Ø"/>
            </a:pPr>
            <a:r>
              <a:rPr lang="el-GR" sz="2900" dirty="0" smtClean="0">
                <a:ea typeface="Baskerville"/>
                <a:cs typeface="Baskerville"/>
              </a:rPr>
              <a:t> Χρήση πηγών υψηλής ποιότητας.</a:t>
            </a:r>
            <a:endParaRPr lang="el-GR" sz="2900" dirty="0" smtClean="0">
              <a:ea typeface="Baskerville"/>
              <a:cs typeface="Baskerville"/>
            </a:endParaRPr>
          </a:p>
          <a:p>
            <a:pPr algn="just" eaLnBrk="1" hangingPunct="1">
              <a:spcAft>
                <a:spcPts val="600"/>
              </a:spcAft>
              <a:buFont typeface="Wingdings" pitchFamily="2" charset="2"/>
              <a:buChar char="Ø"/>
            </a:pPr>
            <a:r>
              <a:rPr lang="el-GR" sz="2900" dirty="0">
                <a:ea typeface="Baskerville"/>
                <a:cs typeface="Baskerville"/>
              </a:rPr>
              <a:t> </a:t>
            </a:r>
            <a:r>
              <a:rPr lang="el-GR" sz="2900" dirty="0" smtClean="0">
                <a:ea typeface="Baskerville"/>
                <a:cs typeface="Baskerville"/>
              </a:rPr>
              <a:t>Επιτυχημένη σύνθεση των βιβλιογραφικών πηγών.</a:t>
            </a:r>
          </a:p>
          <a:p>
            <a:pPr lvl="1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l-GR" sz="2500" dirty="0" smtClean="0">
                <a:ea typeface="Baskerville"/>
                <a:cs typeface="Baskerville"/>
              </a:rPr>
              <a:t>Κριτική και συνθετική ικανότητα του ερευνητή.</a:t>
            </a:r>
            <a:endParaRPr lang="en-US" sz="2500" dirty="0" smtClean="0">
              <a:ea typeface="Baskerville"/>
              <a:cs typeface="Baskerville"/>
            </a:endParaRPr>
          </a:p>
          <a:p>
            <a:pPr algn="just" eaLnBrk="1" hangingPunct="1">
              <a:buFont typeface="Wingdings" pitchFamily="2" charset="2"/>
              <a:buChar char="Ø"/>
            </a:pPr>
            <a:endParaRPr lang="en-US" sz="2900" dirty="0" smtClean="0">
              <a:ea typeface="Baskerville"/>
              <a:cs typeface="Baskerville"/>
            </a:endParaRPr>
          </a:p>
        </p:txBody>
      </p:sp>
    </p:spTree>
    <p:extLst>
      <p:ext uri="{BB962C8B-B14F-4D97-AF65-F5344CB8AC3E}">
        <p14:creationId xmlns:p14="http://schemas.microsoft.com/office/powerpoint/2010/main" val="3926425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 idx="4294967295"/>
          </p:nvPr>
        </p:nvSpPr>
        <p:spPr>
          <a:xfrm>
            <a:off x="259080" y="304800"/>
            <a:ext cx="8534400" cy="990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l-GR" sz="3600" b="1" dirty="0" smtClean="0">
                <a:solidFill>
                  <a:schemeClr val="tx1"/>
                </a:solidFill>
                <a:ea typeface="Baskerville"/>
                <a:cs typeface="Baskerville"/>
              </a:rPr>
              <a:t>Συνηθισμένα προβλήματα που παρατηρούνται στις ανασκοπήσεις</a:t>
            </a:r>
            <a:endParaRPr lang="en-US" sz="3600" b="1" dirty="0" smtClean="0">
              <a:solidFill>
                <a:schemeClr val="tx1"/>
              </a:solidFill>
              <a:ea typeface="Baskerville"/>
              <a:cs typeface="Baskerville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289242" y="1676400"/>
            <a:ext cx="8504238" cy="4978399"/>
          </a:xfrm>
          <a:noFill/>
          <a:ln>
            <a:noFill/>
          </a:ln>
        </p:spPr>
        <p:txBody>
          <a:bodyPr>
            <a:normAutofit lnSpcReduction="10000"/>
          </a:bodyPr>
          <a:lstStyle/>
          <a:p>
            <a:pPr algn="just" eaLnBrk="1" hangingPunct="1">
              <a:spcAft>
                <a:spcPts val="600"/>
              </a:spcAft>
              <a:buFont typeface="Wingdings" pitchFamily="2" charset="2"/>
              <a:buChar char="Ø"/>
            </a:pPr>
            <a:r>
              <a:rPr lang="el-GR" sz="2900" dirty="0" smtClean="0">
                <a:ea typeface="Baskerville"/>
                <a:cs typeface="Baskerville"/>
              </a:rPr>
              <a:t> Χρήση πηγών με χαμηλή συνάφεια με το πραγματευόμενο ερευνητικό πρόβλημα. </a:t>
            </a:r>
          </a:p>
          <a:p>
            <a:pPr algn="just" eaLnBrk="1" hangingPunct="1">
              <a:spcAft>
                <a:spcPts val="600"/>
              </a:spcAft>
              <a:buFont typeface="Wingdings" pitchFamily="2" charset="2"/>
              <a:buChar char="Ø"/>
            </a:pPr>
            <a:r>
              <a:rPr lang="el-GR" sz="2900" dirty="0" smtClean="0">
                <a:ea typeface="Baskerville"/>
                <a:cs typeface="Baskerville"/>
              </a:rPr>
              <a:t> Χρήση πηγών χαμηλής αξιοπιστίας.</a:t>
            </a:r>
            <a:endParaRPr lang="el-GR" sz="2900" dirty="0" smtClean="0">
              <a:ea typeface="Baskerville"/>
              <a:cs typeface="Baskerville"/>
            </a:endParaRPr>
          </a:p>
          <a:p>
            <a:pPr algn="just" eaLnBrk="1" hangingPunct="1">
              <a:spcAft>
                <a:spcPts val="600"/>
              </a:spcAft>
              <a:buFont typeface="Wingdings" pitchFamily="2" charset="2"/>
              <a:buChar char="Ø"/>
            </a:pPr>
            <a:r>
              <a:rPr lang="el-GR" sz="2900" dirty="0" smtClean="0">
                <a:ea typeface="Baskerville"/>
                <a:cs typeface="Baskerville"/>
              </a:rPr>
              <a:t> Παράθεση υπερβολικά μεγάλου αριθμού μελετών    δίχως λογική σύνδεση.</a:t>
            </a:r>
          </a:p>
          <a:p>
            <a:pPr algn="just" eaLnBrk="1" hangingPunct="1">
              <a:spcAft>
                <a:spcPts val="600"/>
              </a:spcAft>
              <a:buFont typeface="Wingdings" pitchFamily="2" charset="2"/>
              <a:buChar char="Ø"/>
            </a:pPr>
            <a:r>
              <a:rPr lang="el-GR" sz="2900" dirty="0" smtClean="0">
                <a:ea typeface="Baskerville"/>
                <a:cs typeface="Baskerville"/>
              </a:rPr>
              <a:t> Χρήση πηγών που δεν είναι πρόσφατες.</a:t>
            </a:r>
            <a:endParaRPr lang="en-US" sz="2900" dirty="0" smtClean="0">
              <a:ea typeface="Baskerville"/>
              <a:cs typeface="Baskerville"/>
            </a:endParaRPr>
          </a:p>
          <a:p>
            <a:pPr algn="just" eaLnBrk="1" hangingPunct="1">
              <a:spcAft>
                <a:spcPts val="600"/>
              </a:spcAft>
              <a:buFont typeface="Wingdings" pitchFamily="2" charset="2"/>
              <a:buChar char="Ø"/>
            </a:pPr>
            <a:r>
              <a:rPr lang="el-GR" sz="2900" dirty="0" smtClean="0">
                <a:ea typeface="Baskerville"/>
                <a:cs typeface="Baskerville"/>
              </a:rPr>
              <a:t> Ο ερευνητές δεν καταφέρνει να σχηματίσει μια σύνθεση των πηγών αλλά απλώς τις σταχυολογεί.</a:t>
            </a:r>
          </a:p>
          <a:p>
            <a:pPr algn="just" eaLnBrk="1" hangingPunct="1">
              <a:spcAft>
                <a:spcPts val="600"/>
              </a:spcAft>
              <a:buFont typeface="Wingdings" pitchFamily="2" charset="2"/>
              <a:buChar char="Ø"/>
            </a:pPr>
            <a:r>
              <a:rPr lang="el-GR" sz="2900" dirty="0" smtClean="0">
                <a:ea typeface="Baskerville"/>
                <a:cs typeface="Baskerville"/>
              </a:rPr>
              <a:t> Παράφραση προηγούμενων βιβλιογραφικών ανασκοπήσεων.</a:t>
            </a:r>
            <a:endParaRPr lang="en-US" sz="2900" dirty="0">
              <a:ea typeface="Baskerville"/>
              <a:cs typeface="Baskerville"/>
            </a:endParaRPr>
          </a:p>
          <a:p>
            <a:pPr algn="just" eaLnBrk="1" hangingPunct="1">
              <a:buFont typeface="Wingdings" pitchFamily="2" charset="2"/>
              <a:buChar char="Ø"/>
            </a:pPr>
            <a:endParaRPr lang="en-US" sz="2900" dirty="0" smtClean="0">
              <a:ea typeface="Baskerville"/>
              <a:cs typeface="Baskerville"/>
            </a:endParaRPr>
          </a:p>
          <a:p>
            <a:pPr algn="just" eaLnBrk="1" hangingPunct="1">
              <a:buFont typeface="Wingdings" pitchFamily="2" charset="2"/>
              <a:buChar char="Ø"/>
            </a:pPr>
            <a:endParaRPr lang="en-US" sz="2900" dirty="0" smtClean="0">
              <a:ea typeface="Baskerville"/>
              <a:cs typeface="Baskerville"/>
            </a:endParaRPr>
          </a:p>
        </p:txBody>
      </p:sp>
    </p:spTree>
    <p:extLst>
      <p:ext uri="{BB962C8B-B14F-4D97-AF65-F5344CB8AC3E}">
        <p14:creationId xmlns:p14="http://schemas.microsoft.com/office/powerpoint/2010/main" val="1456109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pPr eaLnBrk="1" hangingPunct="1"/>
            <a:r>
              <a:rPr lang="el-GR" sz="3600" b="1" dirty="0" smtClean="0">
                <a:solidFill>
                  <a:schemeClr val="tx1"/>
                </a:solidFill>
                <a:ea typeface="Baskerville"/>
                <a:cs typeface="Baskerville"/>
              </a:rPr>
              <a:t>Γενικές οδηγίες</a:t>
            </a:r>
            <a:endParaRPr lang="en-US" sz="3600" b="1" dirty="0" smtClean="0">
              <a:solidFill>
                <a:schemeClr val="tx1"/>
              </a:solidFill>
              <a:ea typeface="Baskerville"/>
              <a:cs typeface="Baskerville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19881" y="1371600"/>
            <a:ext cx="8504238" cy="5105400"/>
          </a:xfrm>
        </p:spPr>
        <p:txBody>
          <a:bodyPr>
            <a:normAutofit fontScale="25000" lnSpcReduction="20000"/>
          </a:bodyPr>
          <a:lstStyle/>
          <a:p>
            <a:pPr algn="just" eaLnBrk="1" hangingPunct="1">
              <a:lnSpc>
                <a:spcPct val="130000"/>
              </a:lnSpc>
              <a:spcAft>
                <a:spcPts val="400"/>
              </a:spcAft>
              <a:buFont typeface="Wingdings" pitchFamily="2" charset="2"/>
              <a:buChar char="Ø"/>
            </a:pPr>
            <a:r>
              <a:rPr lang="el-GR" sz="10000" dirty="0" smtClean="0"/>
              <a:t>Συγκεντρώνουμε  συναφές υλικό.</a:t>
            </a:r>
            <a:endParaRPr lang="en-US" sz="10000" dirty="0"/>
          </a:p>
          <a:p>
            <a:pPr algn="just" eaLnBrk="1" hangingPunct="1">
              <a:lnSpc>
                <a:spcPct val="130000"/>
              </a:lnSpc>
              <a:spcAft>
                <a:spcPts val="400"/>
              </a:spcAft>
              <a:buFont typeface="Wingdings" pitchFamily="2" charset="2"/>
              <a:buChar char="Ø"/>
            </a:pPr>
            <a:r>
              <a:rPr lang="el-GR" sz="10000" dirty="0" smtClean="0"/>
              <a:t>Κατάλληλο υλικό συνήθως προέρχεται από ακαδημαϊκές πηγές που έχουν δημοσιευτεί με τη διαδικασία της κρίσης. </a:t>
            </a:r>
            <a:endParaRPr lang="en-US" sz="10000" dirty="0"/>
          </a:p>
          <a:p>
            <a:pPr algn="just" eaLnBrk="1" hangingPunct="1">
              <a:lnSpc>
                <a:spcPct val="130000"/>
              </a:lnSpc>
              <a:spcAft>
                <a:spcPts val="400"/>
              </a:spcAft>
              <a:buFont typeface="Wingdings" pitchFamily="2" charset="2"/>
              <a:buChar char="Ø"/>
            </a:pPr>
            <a:r>
              <a:rPr lang="el-GR" sz="10000" dirty="0" smtClean="0"/>
              <a:t>Το πιο σημαντικό είναι ότι η βιβλιογραφική ανασκόπηση θα πρέπει να προσφέρει μια σύνθεση των ευρημάτων των πηγών και όχι απλά τα περιγράφει.</a:t>
            </a:r>
          </a:p>
          <a:p>
            <a:pPr algn="just" eaLnBrk="1" hangingPunct="1">
              <a:lnSpc>
                <a:spcPct val="130000"/>
              </a:lnSpc>
              <a:spcAft>
                <a:spcPts val="400"/>
              </a:spcAft>
              <a:buFont typeface="Wingdings" pitchFamily="2" charset="2"/>
              <a:buChar char="Ø"/>
            </a:pPr>
            <a:r>
              <a:rPr lang="el-GR" sz="10000" dirty="0" smtClean="0"/>
              <a:t>Με αυτό τον τρόπο προσφέρει ένα στέρεο θεωρητικό και εννοιολογικό υπόβαθρο για τη δημιουργία ερευνητικών ερωτημάτων και την επιλογή της κατάλληλης βιβλιογραφίας. </a:t>
            </a:r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dirty="0" smtClean="0">
              <a:cs typeface="Baskerville"/>
            </a:endParaRPr>
          </a:p>
        </p:txBody>
      </p:sp>
    </p:spTree>
    <p:extLst>
      <p:ext uri="{BB962C8B-B14F-4D97-AF65-F5344CB8AC3E}">
        <p14:creationId xmlns:p14="http://schemas.microsoft.com/office/powerpoint/2010/main" val="2346486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49362"/>
          </a:xfrm>
        </p:spPr>
        <p:txBody>
          <a:bodyPr>
            <a:noAutofit/>
          </a:bodyPr>
          <a:lstStyle/>
          <a:p>
            <a:r>
              <a:rPr lang="el-GR" sz="3300" b="1" dirty="0" smtClean="0"/>
              <a:t>Τα στάδια της βιβλιογραφικής ανασκόπησης</a:t>
            </a:r>
            <a:endParaRPr lang="en-GB" sz="33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25963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l-GR" dirty="0" smtClean="0"/>
              <a:t>Προσδιορισμός των όρων κλειδιών</a:t>
            </a:r>
          </a:p>
          <a:p>
            <a:pPr>
              <a:lnSpc>
                <a:spcPct val="110000"/>
              </a:lnSpc>
            </a:pPr>
            <a:r>
              <a:rPr lang="el-GR" dirty="0" smtClean="0"/>
              <a:t>Εντοπισμός της βιβλιογραφίας</a:t>
            </a:r>
          </a:p>
          <a:p>
            <a:pPr>
              <a:lnSpc>
                <a:spcPct val="110000"/>
              </a:lnSpc>
            </a:pPr>
            <a:r>
              <a:rPr lang="el-GR" dirty="0" smtClean="0"/>
              <a:t>Αξιολόγηση και επιλογή της βιβλιογραφίας</a:t>
            </a:r>
          </a:p>
          <a:p>
            <a:pPr>
              <a:lnSpc>
                <a:spcPct val="110000"/>
              </a:lnSpc>
            </a:pPr>
            <a:r>
              <a:rPr lang="el-GR" dirty="0" smtClean="0"/>
              <a:t>Ανάγνωση, Κατανόηση και Οργάνωση του υλικού</a:t>
            </a:r>
          </a:p>
          <a:p>
            <a:pPr>
              <a:lnSpc>
                <a:spcPct val="110000"/>
              </a:lnSpc>
            </a:pPr>
            <a:r>
              <a:rPr lang="el-GR" dirty="0" smtClean="0"/>
              <a:t>Συγγραφή της ανασκόπησης της βιβλιογραφίας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98329227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Δημοτικός">
  <a:themeElements>
    <a:clrScheme name="Δημοτικός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Δημοτικός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Δημοτικός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26129</TotalTime>
  <Words>906</Words>
  <Application>Microsoft Office PowerPoint</Application>
  <PresentationFormat>On-screen Show (4:3)</PresentationFormat>
  <Paragraphs>109</Paragraphs>
  <Slides>17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6" baseType="lpstr">
      <vt:lpstr>Arial</vt:lpstr>
      <vt:lpstr>Baskerville</vt:lpstr>
      <vt:lpstr>Calibri</vt:lpstr>
      <vt:lpstr>Georgia</vt:lpstr>
      <vt:lpstr>Times New Roman</vt:lpstr>
      <vt:lpstr>Wingdings</vt:lpstr>
      <vt:lpstr>Wingdings 2</vt:lpstr>
      <vt:lpstr>Office Theme</vt:lpstr>
      <vt:lpstr>Δημοτικός</vt:lpstr>
      <vt:lpstr>Μεθοδολογία κοινωνικής και εκπαιδευτικής έρευνας 2η διάλεξη</vt:lpstr>
      <vt:lpstr>Στάδια διεξαγωγής της έρευνας</vt:lpstr>
      <vt:lpstr>Η ανασκόπηση της βιβλιογραφίας</vt:lpstr>
      <vt:lpstr>Ανασκόπηση της βιβλιογραφίας</vt:lpstr>
      <vt:lpstr>Με την ανασκόπηση της βιβλιογραφίας παρουσιάζουμε:</vt:lpstr>
      <vt:lpstr>Συστατικά στοιχεία μιας καλής βιβλιογραφικής ανασκόπησης</vt:lpstr>
      <vt:lpstr>Συνηθισμένα προβλήματα που παρατηρούνται στις ανασκοπήσεις</vt:lpstr>
      <vt:lpstr>Γενικές οδηγίες</vt:lpstr>
      <vt:lpstr>Τα στάδια της βιβλιογραφικής ανασκόπησης</vt:lpstr>
      <vt:lpstr>Πως ξεχωρίζουμε τις αξιόπιστες πηγές;</vt:lpstr>
      <vt:lpstr>Που αναζητούμε τις πηγές;</vt:lpstr>
      <vt:lpstr>Βιβλία ή άρθρα;</vt:lpstr>
      <vt:lpstr>Συνήθεις ερωτήσεις</vt:lpstr>
      <vt:lpstr>Βιβλιογραφικές παραπομπές και αναφορές</vt:lpstr>
      <vt:lpstr>Βιβλιογραφικές παραπομπές και αναφορές</vt:lpstr>
      <vt:lpstr>Δραστηριότητα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Εισαγωγή στα οικονομικά της εκπαίδευσης</dc:title>
  <dc:creator>ck</dc:creator>
  <cp:lastModifiedBy>christos koutsampelas</cp:lastModifiedBy>
  <cp:revision>327</cp:revision>
  <dcterms:created xsi:type="dcterms:W3CDTF">2006-08-16T00:00:00Z</dcterms:created>
  <dcterms:modified xsi:type="dcterms:W3CDTF">2019-03-04T13:20:45Z</dcterms:modified>
</cp:coreProperties>
</file>