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0"/>
  </p:notesMasterIdLst>
  <p:sldIdLst>
    <p:sldId id="256" r:id="rId3"/>
    <p:sldId id="264" r:id="rId4"/>
    <p:sldId id="272" r:id="rId5"/>
    <p:sldId id="266" r:id="rId6"/>
    <p:sldId id="271" r:id="rId7"/>
    <p:sldId id="282" r:id="rId8"/>
    <p:sldId id="274" r:id="rId9"/>
    <p:sldId id="275" r:id="rId10"/>
    <p:sldId id="267" r:id="rId11"/>
    <p:sldId id="268" r:id="rId12"/>
    <p:sldId id="276" r:id="rId13"/>
    <p:sldId id="277" r:id="rId14"/>
    <p:sldId id="279" r:id="rId15"/>
    <p:sldId id="280" r:id="rId16"/>
    <p:sldId id="281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6" autoAdjust="0"/>
    <p:restoredTop sz="83394" autoAdjust="0"/>
  </p:normalViewPr>
  <p:slideViewPr>
    <p:cSldViewPr>
      <p:cViewPr varScale="1">
        <p:scale>
          <a:sx n="74" d="100"/>
          <a:sy n="74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CAE28-30A1-48E7-B191-49651DB85113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CD944F74-E823-4551-BEA4-B2051129EEF8}">
      <dgm:prSet phldrT="[Text]" custT="1"/>
      <dgm:spPr/>
      <dgm:t>
        <a:bodyPr/>
        <a:lstStyle/>
        <a:p>
          <a:r>
            <a:rPr lang="el-GR" sz="1200" dirty="0" smtClean="0"/>
            <a:t>Αναγνώριση του ερευνητικού προβλήματος</a:t>
          </a:r>
          <a:endParaRPr lang="en-GB" sz="1200" dirty="0"/>
        </a:p>
      </dgm:t>
    </dgm:pt>
    <dgm:pt modelId="{C94B0320-BA5C-42DC-BB14-D235556AAA97}" type="parTrans" cxnId="{DA624387-5B7C-44AE-9DF1-7B914EE73308}">
      <dgm:prSet/>
      <dgm:spPr/>
      <dgm:t>
        <a:bodyPr/>
        <a:lstStyle/>
        <a:p>
          <a:endParaRPr lang="en-GB"/>
        </a:p>
      </dgm:t>
    </dgm:pt>
    <dgm:pt modelId="{DD09B770-4559-4EB8-A357-C4D3B0886361}" type="sibTrans" cxnId="{DA624387-5B7C-44AE-9DF1-7B914EE73308}">
      <dgm:prSet/>
      <dgm:spPr/>
      <dgm:t>
        <a:bodyPr/>
        <a:lstStyle/>
        <a:p>
          <a:endParaRPr lang="en-GB"/>
        </a:p>
      </dgm:t>
    </dgm:pt>
    <dgm:pt modelId="{138B9CE8-3B22-4938-A7EA-95F42ABE2678}">
      <dgm:prSet phldrT="[Text]" custT="1"/>
      <dgm:spPr/>
      <dgm:t>
        <a:bodyPr/>
        <a:lstStyle/>
        <a:p>
          <a:r>
            <a:rPr lang="el-GR" sz="1200" dirty="0" smtClean="0"/>
            <a:t>Ανασκόπηση της βιβλιογραφίας</a:t>
          </a:r>
          <a:endParaRPr lang="en-GB" sz="1200" dirty="0"/>
        </a:p>
      </dgm:t>
    </dgm:pt>
    <dgm:pt modelId="{32CAB06A-82F6-42E7-BFC8-D61F8C88E318}" type="parTrans" cxnId="{5931FD15-9BE6-4B24-95E3-7B3DA23AAC29}">
      <dgm:prSet/>
      <dgm:spPr/>
      <dgm:t>
        <a:bodyPr/>
        <a:lstStyle/>
        <a:p>
          <a:endParaRPr lang="en-GB"/>
        </a:p>
      </dgm:t>
    </dgm:pt>
    <dgm:pt modelId="{6D55F719-053A-4AF7-9535-03271A8E9CD6}" type="sibTrans" cxnId="{5931FD15-9BE6-4B24-95E3-7B3DA23AAC29}">
      <dgm:prSet/>
      <dgm:spPr/>
      <dgm:t>
        <a:bodyPr/>
        <a:lstStyle/>
        <a:p>
          <a:endParaRPr lang="en-GB"/>
        </a:p>
      </dgm:t>
    </dgm:pt>
    <dgm:pt modelId="{9E6CA0F1-590B-480F-8C6D-A23BC10FA1E8}">
      <dgm:prSet phldrT="[Text]" custT="1"/>
      <dgm:spPr/>
      <dgm:t>
        <a:bodyPr/>
        <a:lstStyle/>
        <a:p>
          <a:r>
            <a:rPr lang="el-GR" sz="1300" dirty="0" smtClean="0"/>
            <a:t>Προσδιορισμός του σκοπού έρευνας</a:t>
          </a:r>
          <a:endParaRPr lang="en-GB" sz="1300" dirty="0"/>
        </a:p>
      </dgm:t>
    </dgm:pt>
    <dgm:pt modelId="{2039C849-076F-4896-A637-DD3970B31B64}" type="parTrans" cxnId="{A9899D1D-4A82-4A63-ABAA-A9F25A009349}">
      <dgm:prSet/>
      <dgm:spPr/>
      <dgm:t>
        <a:bodyPr/>
        <a:lstStyle/>
        <a:p>
          <a:endParaRPr lang="en-GB"/>
        </a:p>
      </dgm:t>
    </dgm:pt>
    <dgm:pt modelId="{5D83708A-7592-49C8-B6AA-39A6DD35011C}" type="sibTrans" cxnId="{A9899D1D-4A82-4A63-ABAA-A9F25A009349}">
      <dgm:prSet/>
      <dgm:spPr/>
      <dgm:t>
        <a:bodyPr/>
        <a:lstStyle/>
        <a:p>
          <a:endParaRPr lang="en-GB"/>
        </a:p>
      </dgm:t>
    </dgm:pt>
    <dgm:pt modelId="{E3E8AEEA-5DF9-4573-8387-EE760727B3E8}">
      <dgm:prSet custT="1"/>
      <dgm:spPr/>
      <dgm:t>
        <a:bodyPr/>
        <a:lstStyle/>
        <a:p>
          <a:r>
            <a:rPr lang="el-GR" sz="1300" dirty="0" smtClean="0"/>
            <a:t>Συγκέντρωση των δεδομένων</a:t>
          </a:r>
          <a:endParaRPr lang="en-GB" sz="1300" dirty="0"/>
        </a:p>
      </dgm:t>
    </dgm:pt>
    <dgm:pt modelId="{D8B8F974-3DEA-46B0-96A9-D4D4B3E65495}" type="parTrans" cxnId="{69CEAC5D-93FB-460C-8D51-81BB9D65DD3D}">
      <dgm:prSet/>
      <dgm:spPr/>
      <dgm:t>
        <a:bodyPr/>
        <a:lstStyle/>
        <a:p>
          <a:endParaRPr lang="en-GB"/>
        </a:p>
      </dgm:t>
    </dgm:pt>
    <dgm:pt modelId="{E20DDBAA-F123-45B4-9237-BEE8A661F183}" type="sibTrans" cxnId="{69CEAC5D-93FB-460C-8D51-81BB9D65DD3D}">
      <dgm:prSet/>
      <dgm:spPr/>
      <dgm:t>
        <a:bodyPr/>
        <a:lstStyle/>
        <a:p>
          <a:endParaRPr lang="en-GB"/>
        </a:p>
      </dgm:t>
    </dgm:pt>
    <dgm:pt modelId="{E61FD7F0-C638-4406-B46E-A54DBE9D74C4}">
      <dgm:prSet/>
      <dgm:spPr/>
      <dgm:t>
        <a:bodyPr/>
        <a:lstStyle/>
        <a:p>
          <a:r>
            <a:rPr lang="el-GR" dirty="0" smtClean="0"/>
            <a:t>Ανάλυση και ερμηνεία των δεδομένων</a:t>
          </a:r>
          <a:endParaRPr lang="en-GB" dirty="0"/>
        </a:p>
      </dgm:t>
    </dgm:pt>
    <dgm:pt modelId="{77BF1478-DE41-4470-B965-0C6F61AC3AA1}" type="parTrans" cxnId="{428290A7-4487-4F51-A9B4-5EFC63FA2093}">
      <dgm:prSet/>
      <dgm:spPr/>
      <dgm:t>
        <a:bodyPr/>
        <a:lstStyle/>
        <a:p>
          <a:endParaRPr lang="en-GB"/>
        </a:p>
      </dgm:t>
    </dgm:pt>
    <dgm:pt modelId="{08B07F2F-C427-403D-B4D0-D667E53603E2}" type="sibTrans" cxnId="{428290A7-4487-4F51-A9B4-5EFC63FA2093}">
      <dgm:prSet/>
      <dgm:spPr/>
      <dgm:t>
        <a:bodyPr/>
        <a:lstStyle/>
        <a:p>
          <a:endParaRPr lang="en-GB"/>
        </a:p>
      </dgm:t>
    </dgm:pt>
    <dgm:pt modelId="{FE7DA920-9EC5-4F05-92C3-48E854F2B48E}">
      <dgm:prSet/>
      <dgm:spPr/>
      <dgm:t>
        <a:bodyPr/>
        <a:lstStyle/>
        <a:p>
          <a:r>
            <a:rPr lang="el-GR" dirty="0" smtClean="0"/>
            <a:t>Αναφορά και αξιολόγηση της έρευνας</a:t>
          </a:r>
          <a:endParaRPr lang="en-GB" dirty="0"/>
        </a:p>
      </dgm:t>
    </dgm:pt>
    <dgm:pt modelId="{756B3BF5-1D58-4E9D-8421-7EE1BB41E643}" type="parTrans" cxnId="{816E5CA6-E34E-4ACD-B4F5-45423F8BBF54}">
      <dgm:prSet/>
      <dgm:spPr/>
      <dgm:t>
        <a:bodyPr/>
        <a:lstStyle/>
        <a:p>
          <a:endParaRPr lang="en-GB"/>
        </a:p>
      </dgm:t>
    </dgm:pt>
    <dgm:pt modelId="{9B774781-8D40-4BBC-BA4D-9EF72ED669F0}" type="sibTrans" cxnId="{816E5CA6-E34E-4ACD-B4F5-45423F8BBF54}">
      <dgm:prSet/>
      <dgm:spPr/>
      <dgm:t>
        <a:bodyPr/>
        <a:lstStyle/>
        <a:p>
          <a:endParaRPr lang="en-GB"/>
        </a:p>
      </dgm:t>
    </dgm:pt>
    <dgm:pt modelId="{380EBC9B-ED5E-4AFC-9F3E-7EF2E092BD1D}" type="pres">
      <dgm:prSet presAssocID="{C6ACAE28-30A1-48E7-B191-49651DB85113}" presName="Name0" presStyleCnt="0">
        <dgm:presLayoutVars>
          <dgm:dir/>
          <dgm:resizeHandles val="exact"/>
        </dgm:presLayoutVars>
      </dgm:prSet>
      <dgm:spPr/>
    </dgm:pt>
    <dgm:pt modelId="{A35D2500-CEF2-4F80-A69D-F4639816F338}" type="pres">
      <dgm:prSet presAssocID="{CD944F74-E823-4551-BEA4-B2051129EEF8}" presName="node" presStyleLbl="node1" presStyleIdx="0" presStyleCnt="6" custScaleX="124517" custScaleY="90930" custLinFactY="100000" custLinFactNeighborX="20024" custLinFactNeighborY="1364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1C8B04-C162-4AEF-B979-8A487F8D9919}" type="pres">
      <dgm:prSet presAssocID="{DD09B770-4559-4EB8-A357-C4D3B0886361}" presName="sibTrans" presStyleLbl="sibTrans2D1" presStyleIdx="0" presStyleCnt="5" custLinFactNeighborX="19488" custLinFactNeighborY="-573"/>
      <dgm:spPr/>
      <dgm:t>
        <a:bodyPr/>
        <a:lstStyle/>
        <a:p>
          <a:endParaRPr lang="en-GB"/>
        </a:p>
      </dgm:t>
    </dgm:pt>
    <dgm:pt modelId="{1539E3E1-981D-431D-AFA0-2C93101EA5FB}" type="pres">
      <dgm:prSet presAssocID="{DD09B770-4559-4EB8-A357-C4D3B0886361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9F8083F0-1460-416A-83A2-A63AF7FD9765}" type="pres">
      <dgm:prSet presAssocID="{138B9CE8-3B22-4938-A7EA-95F42ABE2678}" presName="node" presStyleLbl="node1" presStyleIdx="1" presStyleCnt="6" custScaleX="135214" custScaleY="89020" custLinFactY="37080" custLinFactNeighborX="-36079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411A10-7AC1-47A7-8994-EB0FC658E2F1}" type="pres">
      <dgm:prSet presAssocID="{6D55F719-053A-4AF7-9535-03271A8E9CD6}" presName="sibTrans" presStyleLbl="sibTrans2D1" presStyleIdx="1" presStyleCnt="5" custLinFactNeighborX="-14477" custLinFactNeighborY="-752"/>
      <dgm:spPr/>
      <dgm:t>
        <a:bodyPr/>
        <a:lstStyle/>
        <a:p>
          <a:endParaRPr lang="en-GB"/>
        </a:p>
      </dgm:t>
    </dgm:pt>
    <dgm:pt modelId="{AB37554D-1FFE-40EE-B201-81475EA3770C}" type="pres">
      <dgm:prSet presAssocID="{6D55F719-053A-4AF7-9535-03271A8E9CD6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9FF31357-07F3-4257-849D-6035B77237DF}" type="pres">
      <dgm:prSet presAssocID="{9E6CA0F1-590B-480F-8C6D-A23BC10FA1E8}" presName="node" presStyleLbl="node1" presStyleIdx="2" presStyleCnt="6" custScaleX="159950" custScaleY="89020" custLinFactNeighborX="-74525" custLinFactNeighborY="365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E6477E-139A-4B8B-9DCF-E6213697707A}" type="pres">
      <dgm:prSet presAssocID="{5D83708A-7592-49C8-B6AA-39A6DD35011C}" presName="sibTrans" presStyleLbl="sibTrans2D1" presStyleIdx="2" presStyleCnt="5" custLinFactNeighborX="27073" custLinFactNeighborY="13634"/>
      <dgm:spPr/>
      <dgm:t>
        <a:bodyPr/>
        <a:lstStyle/>
        <a:p>
          <a:endParaRPr lang="en-GB"/>
        </a:p>
      </dgm:t>
    </dgm:pt>
    <dgm:pt modelId="{52E9A43C-90CC-4EA9-82BC-A7E88589F4E7}" type="pres">
      <dgm:prSet presAssocID="{5D83708A-7592-49C8-B6AA-39A6DD35011C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9A47A048-A3B9-4396-B6EC-78F6EB600DF6}" type="pres">
      <dgm:prSet presAssocID="{E3E8AEEA-5DF9-4573-8387-EE760727B3E8}" presName="node" presStyleLbl="node1" presStyleIdx="3" presStyleCnt="6" custScaleX="141940" custScaleY="97686" custLinFactX="-12165" custLinFactNeighborX="-100000" custLinFactNeighborY="-627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1B8E3C-6136-44F2-B05E-89E8C8E0B112}" type="pres">
      <dgm:prSet presAssocID="{E20DDBAA-F123-45B4-9237-BEE8A661F183}" presName="sibTrans" presStyleLbl="sibTrans2D1" presStyleIdx="3" presStyleCnt="5" custLinFactNeighborX="-25146" custLinFactNeighborY="1215"/>
      <dgm:spPr/>
      <dgm:t>
        <a:bodyPr/>
        <a:lstStyle/>
        <a:p>
          <a:endParaRPr lang="en-GB"/>
        </a:p>
      </dgm:t>
    </dgm:pt>
    <dgm:pt modelId="{62F7AF26-5F74-462C-894A-FB51F26F6C25}" type="pres">
      <dgm:prSet presAssocID="{E20DDBAA-F123-45B4-9237-BEE8A661F183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DD1FF057-9287-498D-AF6D-5BD7D55029E2}" type="pres">
      <dgm:prSet presAssocID="{E61FD7F0-C638-4406-B46E-A54DBE9D74C4}" presName="node" presStyleLbl="node1" presStyleIdx="4" presStyleCnt="6" custScaleX="136885" custScaleY="98003" custLinFactX="-38831" custLinFactY="-6624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B2202D-CB92-498A-8C41-57F9F98DA3EB}" type="pres">
      <dgm:prSet presAssocID="{08B07F2F-C427-403D-B4D0-D667E53603E2}" presName="sibTrans" presStyleLbl="sibTrans2D1" presStyleIdx="4" presStyleCnt="5" custAng="20928256" custLinFactNeighborX="-3460" custLinFactNeighborY="10457"/>
      <dgm:spPr/>
      <dgm:t>
        <a:bodyPr/>
        <a:lstStyle/>
        <a:p>
          <a:endParaRPr lang="en-GB"/>
        </a:p>
      </dgm:t>
    </dgm:pt>
    <dgm:pt modelId="{121E5683-58C6-4706-804A-57A22ABC8883}" type="pres">
      <dgm:prSet presAssocID="{08B07F2F-C427-403D-B4D0-D667E53603E2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FC737819-62BD-4D5E-87BC-12CE710271A1}" type="pres">
      <dgm:prSet presAssocID="{FE7DA920-9EC5-4F05-92C3-48E854F2B48E}" presName="node" presStyleLbl="node1" presStyleIdx="5" presStyleCnt="6" custScaleX="156977" custScaleY="91424" custLinFactX="-55103" custLinFactY="-100000" custLinFactNeighborX="-100000" custLinFactNeighborY="-1640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28290A7-4487-4F51-A9B4-5EFC63FA2093}" srcId="{C6ACAE28-30A1-48E7-B191-49651DB85113}" destId="{E61FD7F0-C638-4406-B46E-A54DBE9D74C4}" srcOrd="4" destOrd="0" parTransId="{77BF1478-DE41-4470-B965-0C6F61AC3AA1}" sibTransId="{08B07F2F-C427-403D-B4D0-D667E53603E2}"/>
    <dgm:cxn modelId="{852AF816-1081-4C51-A5AC-73691456AAF9}" type="presOf" srcId="{5D83708A-7592-49C8-B6AA-39A6DD35011C}" destId="{52E9A43C-90CC-4EA9-82BC-A7E88589F4E7}" srcOrd="1" destOrd="0" presId="urn:microsoft.com/office/officeart/2005/8/layout/process1"/>
    <dgm:cxn modelId="{20CECDEC-1BFD-4386-81E1-396F550666C5}" type="presOf" srcId="{9E6CA0F1-590B-480F-8C6D-A23BC10FA1E8}" destId="{9FF31357-07F3-4257-849D-6035B77237DF}" srcOrd="0" destOrd="0" presId="urn:microsoft.com/office/officeart/2005/8/layout/process1"/>
    <dgm:cxn modelId="{5482DBD6-FF7E-45CF-8B21-E13A0DFF6393}" type="presOf" srcId="{FE7DA920-9EC5-4F05-92C3-48E854F2B48E}" destId="{FC737819-62BD-4D5E-87BC-12CE710271A1}" srcOrd="0" destOrd="0" presId="urn:microsoft.com/office/officeart/2005/8/layout/process1"/>
    <dgm:cxn modelId="{E844185F-93C8-4D91-93ED-11727BD0A49C}" type="presOf" srcId="{E20DDBAA-F123-45B4-9237-BEE8A661F183}" destId="{62F7AF26-5F74-462C-894A-FB51F26F6C25}" srcOrd="1" destOrd="0" presId="urn:microsoft.com/office/officeart/2005/8/layout/process1"/>
    <dgm:cxn modelId="{E80AD137-43A6-414A-BF35-032BDCEF35E7}" type="presOf" srcId="{E3E8AEEA-5DF9-4573-8387-EE760727B3E8}" destId="{9A47A048-A3B9-4396-B6EC-78F6EB600DF6}" srcOrd="0" destOrd="0" presId="urn:microsoft.com/office/officeart/2005/8/layout/process1"/>
    <dgm:cxn modelId="{A06EFDF2-B3B5-4DAE-A736-F12E856E5045}" type="presOf" srcId="{C6ACAE28-30A1-48E7-B191-49651DB85113}" destId="{380EBC9B-ED5E-4AFC-9F3E-7EF2E092BD1D}" srcOrd="0" destOrd="0" presId="urn:microsoft.com/office/officeart/2005/8/layout/process1"/>
    <dgm:cxn modelId="{F57F165D-C109-46CA-AAF5-E52DB61FF7A4}" type="presOf" srcId="{08B07F2F-C427-403D-B4D0-D667E53603E2}" destId="{1BB2202D-CB92-498A-8C41-57F9F98DA3EB}" srcOrd="0" destOrd="0" presId="urn:microsoft.com/office/officeart/2005/8/layout/process1"/>
    <dgm:cxn modelId="{C20423D2-89D7-4F29-A4F4-EBC34B994188}" type="presOf" srcId="{6D55F719-053A-4AF7-9535-03271A8E9CD6}" destId="{AB37554D-1FFE-40EE-B201-81475EA3770C}" srcOrd="1" destOrd="0" presId="urn:microsoft.com/office/officeart/2005/8/layout/process1"/>
    <dgm:cxn modelId="{DA624387-5B7C-44AE-9DF1-7B914EE73308}" srcId="{C6ACAE28-30A1-48E7-B191-49651DB85113}" destId="{CD944F74-E823-4551-BEA4-B2051129EEF8}" srcOrd="0" destOrd="0" parTransId="{C94B0320-BA5C-42DC-BB14-D235556AAA97}" sibTransId="{DD09B770-4559-4EB8-A357-C4D3B0886361}"/>
    <dgm:cxn modelId="{A9899D1D-4A82-4A63-ABAA-A9F25A009349}" srcId="{C6ACAE28-30A1-48E7-B191-49651DB85113}" destId="{9E6CA0F1-590B-480F-8C6D-A23BC10FA1E8}" srcOrd="2" destOrd="0" parTransId="{2039C849-076F-4896-A637-DD3970B31B64}" sibTransId="{5D83708A-7592-49C8-B6AA-39A6DD35011C}"/>
    <dgm:cxn modelId="{9221FBC1-0A96-4064-BD80-04672FEFCFED}" type="presOf" srcId="{DD09B770-4559-4EB8-A357-C4D3B0886361}" destId="{031C8B04-C162-4AEF-B979-8A487F8D9919}" srcOrd="0" destOrd="0" presId="urn:microsoft.com/office/officeart/2005/8/layout/process1"/>
    <dgm:cxn modelId="{5931FD15-9BE6-4B24-95E3-7B3DA23AAC29}" srcId="{C6ACAE28-30A1-48E7-B191-49651DB85113}" destId="{138B9CE8-3B22-4938-A7EA-95F42ABE2678}" srcOrd="1" destOrd="0" parTransId="{32CAB06A-82F6-42E7-BFC8-D61F8C88E318}" sibTransId="{6D55F719-053A-4AF7-9535-03271A8E9CD6}"/>
    <dgm:cxn modelId="{DF5A5FB8-F619-46CF-9E51-C6F98708CFBA}" type="presOf" srcId="{E20DDBAA-F123-45B4-9237-BEE8A661F183}" destId="{4D1B8E3C-6136-44F2-B05E-89E8C8E0B112}" srcOrd="0" destOrd="0" presId="urn:microsoft.com/office/officeart/2005/8/layout/process1"/>
    <dgm:cxn modelId="{8A147831-6AF6-46C6-84B9-E2956A0DB392}" type="presOf" srcId="{138B9CE8-3B22-4938-A7EA-95F42ABE2678}" destId="{9F8083F0-1460-416A-83A2-A63AF7FD9765}" srcOrd="0" destOrd="0" presId="urn:microsoft.com/office/officeart/2005/8/layout/process1"/>
    <dgm:cxn modelId="{69CEAC5D-93FB-460C-8D51-81BB9D65DD3D}" srcId="{C6ACAE28-30A1-48E7-B191-49651DB85113}" destId="{E3E8AEEA-5DF9-4573-8387-EE760727B3E8}" srcOrd="3" destOrd="0" parTransId="{D8B8F974-3DEA-46B0-96A9-D4D4B3E65495}" sibTransId="{E20DDBAA-F123-45B4-9237-BEE8A661F183}"/>
    <dgm:cxn modelId="{816E5CA6-E34E-4ACD-B4F5-45423F8BBF54}" srcId="{C6ACAE28-30A1-48E7-B191-49651DB85113}" destId="{FE7DA920-9EC5-4F05-92C3-48E854F2B48E}" srcOrd="5" destOrd="0" parTransId="{756B3BF5-1D58-4E9D-8421-7EE1BB41E643}" sibTransId="{9B774781-8D40-4BBC-BA4D-9EF72ED669F0}"/>
    <dgm:cxn modelId="{30BF41AD-581B-42BA-B5BE-B8659284CBCA}" type="presOf" srcId="{CD944F74-E823-4551-BEA4-B2051129EEF8}" destId="{A35D2500-CEF2-4F80-A69D-F4639816F338}" srcOrd="0" destOrd="0" presId="urn:microsoft.com/office/officeart/2005/8/layout/process1"/>
    <dgm:cxn modelId="{75668942-918A-4547-AC98-458D728162E7}" type="presOf" srcId="{08B07F2F-C427-403D-B4D0-D667E53603E2}" destId="{121E5683-58C6-4706-804A-57A22ABC8883}" srcOrd="1" destOrd="0" presId="urn:microsoft.com/office/officeart/2005/8/layout/process1"/>
    <dgm:cxn modelId="{49273F22-3350-46CA-AB61-B5AA67362CCD}" type="presOf" srcId="{5D83708A-7592-49C8-B6AA-39A6DD35011C}" destId="{37E6477E-139A-4B8B-9DCF-E6213697707A}" srcOrd="0" destOrd="0" presId="urn:microsoft.com/office/officeart/2005/8/layout/process1"/>
    <dgm:cxn modelId="{B777D0C5-0183-4D1A-95F9-EDA132A0B411}" type="presOf" srcId="{E61FD7F0-C638-4406-B46E-A54DBE9D74C4}" destId="{DD1FF057-9287-498D-AF6D-5BD7D55029E2}" srcOrd="0" destOrd="0" presId="urn:microsoft.com/office/officeart/2005/8/layout/process1"/>
    <dgm:cxn modelId="{D6A284D1-2B2D-44C1-B9E2-AD4F42E59F3D}" type="presOf" srcId="{6D55F719-053A-4AF7-9535-03271A8E9CD6}" destId="{F4411A10-7AC1-47A7-8994-EB0FC658E2F1}" srcOrd="0" destOrd="0" presId="urn:microsoft.com/office/officeart/2005/8/layout/process1"/>
    <dgm:cxn modelId="{74D080DE-D9D0-40CE-9CFC-E858942A59BA}" type="presOf" srcId="{DD09B770-4559-4EB8-A357-C4D3B0886361}" destId="{1539E3E1-981D-431D-AFA0-2C93101EA5FB}" srcOrd="1" destOrd="0" presId="urn:microsoft.com/office/officeart/2005/8/layout/process1"/>
    <dgm:cxn modelId="{22D0CF16-92B1-486C-81BC-5390AFD13D24}" type="presParOf" srcId="{380EBC9B-ED5E-4AFC-9F3E-7EF2E092BD1D}" destId="{A35D2500-CEF2-4F80-A69D-F4639816F338}" srcOrd="0" destOrd="0" presId="urn:microsoft.com/office/officeart/2005/8/layout/process1"/>
    <dgm:cxn modelId="{1FBDA182-66B6-4C6C-A4AD-56B042A9C702}" type="presParOf" srcId="{380EBC9B-ED5E-4AFC-9F3E-7EF2E092BD1D}" destId="{031C8B04-C162-4AEF-B979-8A487F8D9919}" srcOrd="1" destOrd="0" presId="urn:microsoft.com/office/officeart/2005/8/layout/process1"/>
    <dgm:cxn modelId="{4287AD0F-95C2-4A09-9EA0-408B80CFFBB1}" type="presParOf" srcId="{031C8B04-C162-4AEF-B979-8A487F8D9919}" destId="{1539E3E1-981D-431D-AFA0-2C93101EA5FB}" srcOrd="0" destOrd="0" presId="urn:microsoft.com/office/officeart/2005/8/layout/process1"/>
    <dgm:cxn modelId="{B4C92316-9E9D-48C7-9B38-9E05E566D6FB}" type="presParOf" srcId="{380EBC9B-ED5E-4AFC-9F3E-7EF2E092BD1D}" destId="{9F8083F0-1460-416A-83A2-A63AF7FD9765}" srcOrd="2" destOrd="0" presId="urn:microsoft.com/office/officeart/2005/8/layout/process1"/>
    <dgm:cxn modelId="{2766A956-0F0D-452E-BBFA-B9B125904144}" type="presParOf" srcId="{380EBC9B-ED5E-4AFC-9F3E-7EF2E092BD1D}" destId="{F4411A10-7AC1-47A7-8994-EB0FC658E2F1}" srcOrd="3" destOrd="0" presId="urn:microsoft.com/office/officeart/2005/8/layout/process1"/>
    <dgm:cxn modelId="{ABE20FBE-9A9A-40DF-8866-F2DD93726C4B}" type="presParOf" srcId="{F4411A10-7AC1-47A7-8994-EB0FC658E2F1}" destId="{AB37554D-1FFE-40EE-B201-81475EA3770C}" srcOrd="0" destOrd="0" presId="urn:microsoft.com/office/officeart/2005/8/layout/process1"/>
    <dgm:cxn modelId="{63503507-192D-4944-ACCE-21734C5A194F}" type="presParOf" srcId="{380EBC9B-ED5E-4AFC-9F3E-7EF2E092BD1D}" destId="{9FF31357-07F3-4257-849D-6035B77237DF}" srcOrd="4" destOrd="0" presId="urn:microsoft.com/office/officeart/2005/8/layout/process1"/>
    <dgm:cxn modelId="{C39C6D3C-D090-414F-A833-589141F0E47B}" type="presParOf" srcId="{380EBC9B-ED5E-4AFC-9F3E-7EF2E092BD1D}" destId="{37E6477E-139A-4B8B-9DCF-E6213697707A}" srcOrd="5" destOrd="0" presId="urn:microsoft.com/office/officeart/2005/8/layout/process1"/>
    <dgm:cxn modelId="{9DADE181-915A-4F4C-B217-DBD316A019D1}" type="presParOf" srcId="{37E6477E-139A-4B8B-9DCF-E6213697707A}" destId="{52E9A43C-90CC-4EA9-82BC-A7E88589F4E7}" srcOrd="0" destOrd="0" presId="urn:microsoft.com/office/officeart/2005/8/layout/process1"/>
    <dgm:cxn modelId="{97C9EDC1-87F3-4E6E-871F-9B18DCEED544}" type="presParOf" srcId="{380EBC9B-ED5E-4AFC-9F3E-7EF2E092BD1D}" destId="{9A47A048-A3B9-4396-B6EC-78F6EB600DF6}" srcOrd="6" destOrd="0" presId="urn:microsoft.com/office/officeart/2005/8/layout/process1"/>
    <dgm:cxn modelId="{35BAC35A-9299-4CAC-B7DF-614783439B1C}" type="presParOf" srcId="{380EBC9B-ED5E-4AFC-9F3E-7EF2E092BD1D}" destId="{4D1B8E3C-6136-44F2-B05E-89E8C8E0B112}" srcOrd="7" destOrd="0" presId="urn:microsoft.com/office/officeart/2005/8/layout/process1"/>
    <dgm:cxn modelId="{34DCA58D-79C4-477F-ACEC-34917DF25CC1}" type="presParOf" srcId="{4D1B8E3C-6136-44F2-B05E-89E8C8E0B112}" destId="{62F7AF26-5F74-462C-894A-FB51F26F6C25}" srcOrd="0" destOrd="0" presId="urn:microsoft.com/office/officeart/2005/8/layout/process1"/>
    <dgm:cxn modelId="{B7E9BED3-B82D-4DC9-8A22-7505CB21D0A5}" type="presParOf" srcId="{380EBC9B-ED5E-4AFC-9F3E-7EF2E092BD1D}" destId="{DD1FF057-9287-498D-AF6D-5BD7D55029E2}" srcOrd="8" destOrd="0" presId="urn:microsoft.com/office/officeart/2005/8/layout/process1"/>
    <dgm:cxn modelId="{1BE4E261-044D-48C8-A03E-B35407CF81EA}" type="presParOf" srcId="{380EBC9B-ED5E-4AFC-9F3E-7EF2E092BD1D}" destId="{1BB2202D-CB92-498A-8C41-57F9F98DA3EB}" srcOrd="9" destOrd="0" presId="urn:microsoft.com/office/officeart/2005/8/layout/process1"/>
    <dgm:cxn modelId="{B89453DA-10BE-417D-8EEE-96CB773CFCC3}" type="presParOf" srcId="{1BB2202D-CB92-498A-8C41-57F9F98DA3EB}" destId="{121E5683-58C6-4706-804A-57A22ABC8883}" srcOrd="0" destOrd="0" presId="urn:microsoft.com/office/officeart/2005/8/layout/process1"/>
    <dgm:cxn modelId="{91F97004-6506-4D57-AA30-566A34BB0D6E}" type="presParOf" srcId="{380EBC9B-ED5E-4AFC-9F3E-7EF2E092BD1D}" destId="{FC737819-62BD-4D5E-87BC-12CE710271A1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D2500-CEF2-4F80-A69D-F4639816F338}">
      <dsp:nvSpPr>
        <dsp:cNvPr id="0" name=""/>
        <dsp:cNvSpPr/>
      </dsp:nvSpPr>
      <dsp:spPr>
        <a:xfrm>
          <a:off x="71476" y="4902023"/>
          <a:ext cx="1032592" cy="8829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Αναγνώριση του ερευνητικού προβλήματος</a:t>
          </a:r>
          <a:endParaRPr lang="en-GB" sz="1200" kern="1200" dirty="0"/>
        </a:p>
      </dsp:txBody>
      <dsp:txXfrm>
        <a:off x="97336" y="4927883"/>
        <a:ext cx="980872" cy="831203"/>
      </dsp:txXfrm>
    </dsp:sp>
    <dsp:sp modelId="{031C8B04-C162-4AEF-B979-8A487F8D9919}">
      <dsp:nvSpPr>
        <dsp:cNvPr id="0" name=""/>
        <dsp:cNvSpPr/>
      </dsp:nvSpPr>
      <dsp:spPr>
        <a:xfrm rot="19303853">
          <a:off x="1153020" y="4767824"/>
          <a:ext cx="106935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156467" y="4818890"/>
        <a:ext cx="74855" cy="123397"/>
      </dsp:txXfrm>
    </dsp:sp>
    <dsp:sp modelId="{9F8083F0-1460-416A-83A2-A63AF7FD9765}">
      <dsp:nvSpPr>
        <dsp:cNvPr id="0" name=""/>
        <dsp:cNvSpPr/>
      </dsp:nvSpPr>
      <dsp:spPr>
        <a:xfrm>
          <a:off x="1249680" y="3946847"/>
          <a:ext cx="1121300" cy="864377"/>
        </a:xfrm>
        <a:prstGeom prst="roundRect">
          <a:avLst>
            <a:gd name="adj" fmla="val 1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Ανασκόπηση της βιβλιογραφίας</a:t>
          </a:r>
          <a:endParaRPr lang="en-GB" sz="1200" kern="1200" dirty="0"/>
        </a:p>
      </dsp:txBody>
      <dsp:txXfrm>
        <a:off x="1274997" y="3972164"/>
        <a:ext cx="1070666" cy="813743"/>
      </dsp:txXfrm>
    </dsp:sp>
    <dsp:sp modelId="{F4411A10-7AC1-47A7-8994-EB0FC658E2F1}">
      <dsp:nvSpPr>
        <dsp:cNvPr id="0" name=""/>
        <dsp:cNvSpPr/>
      </dsp:nvSpPr>
      <dsp:spPr>
        <a:xfrm rot="19538540">
          <a:off x="2394747" y="3808575"/>
          <a:ext cx="151000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2398699" y="3862490"/>
        <a:ext cx="105700" cy="123397"/>
      </dsp:txXfrm>
    </dsp:sp>
    <dsp:sp modelId="{9FF31357-07F3-4257-849D-6035B77237DF}">
      <dsp:nvSpPr>
        <dsp:cNvPr id="0" name=""/>
        <dsp:cNvSpPr/>
      </dsp:nvSpPr>
      <dsp:spPr>
        <a:xfrm>
          <a:off x="2575162" y="2970592"/>
          <a:ext cx="1326430" cy="864377"/>
        </a:xfrm>
        <a:prstGeom prst="roundRect">
          <a:avLst>
            <a:gd name="adj" fmla="val 1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Προσδιορισμός του σκοπού έρευνας</a:t>
          </a:r>
          <a:endParaRPr lang="en-GB" sz="1300" kern="1200" dirty="0"/>
        </a:p>
      </dsp:txBody>
      <dsp:txXfrm>
        <a:off x="2600479" y="2995909"/>
        <a:ext cx="1275796" cy="813743"/>
      </dsp:txXfrm>
    </dsp:sp>
    <dsp:sp modelId="{37E6477E-139A-4B8B-9DCF-E6213697707A}">
      <dsp:nvSpPr>
        <dsp:cNvPr id="0" name=""/>
        <dsp:cNvSpPr/>
      </dsp:nvSpPr>
      <dsp:spPr>
        <a:xfrm rot="19524361">
          <a:off x="3932209" y="2830834"/>
          <a:ext cx="117761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935332" y="2881995"/>
        <a:ext cx="82433" cy="123397"/>
      </dsp:txXfrm>
    </dsp:sp>
    <dsp:sp modelId="{9A47A048-A3B9-4396-B6EC-78F6EB600DF6}">
      <dsp:nvSpPr>
        <dsp:cNvPr id="0" name=""/>
        <dsp:cNvSpPr/>
      </dsp:nvSpPr>
      <dsp:spPr>
        <a:xfrm>
          <a:off x="4047918" y="1964265"/>
          <a:ext cx="1177077" cy="948523"/>
        </a:xfrm>
        <a:prstGeom prst="roundRect">
          <a:avLst>
            <a:gd name="adj" fmla="val 1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Συγκέντρωση των δεδομένων</a:t>
          </a:r>
          <a:endParaRPr lang="en-GB" sz="1300" kern="1200" dirty="0"/>
        </a:p>
      </dsp:txBody>
      <dsp:txXfrm>
        <a:off x="4075699" y="1992046"/>
        <a:ext cx="1121515" cy="892961"/>
      </dsp:txXfrm>
    </dsp:sp>
    <dsp:sp modelId="{4D1B8E3C-6136-44F2-B05E-89E8C8E0B112}">
      <dsp:nvSpPr>
        <dsp:cNvPr id="0" name=""/>
        <dsp:cNvSpPr/>
      </dsp:nvSpPr>
      <dsp:spPr>
        <a:xfrm rot="19294627">
          <a:off x="5225730" y="1826170"/>
          <a:ext cx="74804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5228160" y="1874275"/>
        <a:ext cx="52363" cy="123397"/>
      </dsp:txXfrm>
    </dsp:sp>
    <dsp:sp modelId="{DD1FF057-9287-498D-AF6D-5BD7D55029E2}">
      <dsp:nvSpPr>
        <dsp:cNvPr id="0" name=""/>
        <dsp:cNvSpPr/>
      </dsp:nvSpPr>
      <dsp:spPr>
        <a:xfrm>
          <a:off x="5335572" y="957933"/>
          <a:ext cx="1135157" cy="951601"/>
        </a:xfrm>
        <a:prstGeom prst="roundRect">
          <a:avLst>
            <a:gd name="adj" fmla="val 1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Ανάλυση και ερμηνεία των δεδομένων</a:t>
          </a:r>
          <a:endParaRPr lang="en-GB" sz="1100" kern="1200" dirty="0"/>
        </a:p>
      </dsp:txBody>
      <dsp:txXfrm>
        <a:off x="5363443" y="985804"/>
        <a:ext cx="1079415" cy="895859"/>
      </dsp:txXfrm>
    </dsp:sp>
    <dsp:sp modelId="{1BB2202D-CB92-498A-8C41-57F9F98DA3EB}">
      <dsp:nvSpPr>
        <dsp:cNvPr id="0" name=""/>
        <dsp:cNvSpPr/>
      </dsp:nvSpPr>
      <dsp:spPr>
        <a:xfrm rot="18896175">
          <a:off x="6504921" y="903458"/>
          <a:ext cx="125600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6510454" y="957927"/>
        <a:ext cx="87920" cy="123397"/>
      </dsp:txXfrm>
    </dsp:sp>
    <dsp:sp modelId="{FC737819-62BD-4D5E-87BC-12CE710271A1}">
      <dsp:nvSpPr>
        <dsp:cNvPr id="0" name=""/>
        <dsp:cNvSpPr/>
      </dsp:nvSpPr>
      <dsp:spPr>
        <a:xfrm>
          <a:off x="6667500" y="40020"/>
          <a:ext cx="1301776" cy="88772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Αναφορά και αξιολόγηση της έρευνας</a:t>
          </a:r>
          <a:endParaRPr lang="en-GB" sz="1100" kern="1200" dirty="0"/>
        </a:p>
      </dsp:txBody>
      <dsp:txXfrm>
        <a:off x="6693500" y="66020"/>
        <a:ext cx="1249776" cy="835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F526C-FECF-4E7D-8100-E5342554725B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305-C981-4661-A1C3-E3B70126FB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2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88305-C981-4661-A1C3-E3B70126FB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4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97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C2E238-7968-4E63-AB3E-A170665FAE3C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l-G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87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97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C2E238-7968-4E63-AB3E-A170665FAE3C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l-G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94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97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C2E238-7968-4E63-AB3E-A170665FAE3C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l-G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78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 smtClean="0"/>
          </a:p>
        </p:txBody>
      </p:sp>
      <p:sp>
        <p:nvSpPr>
          <p:cNvPr id="3174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ADAF0-8825-4460-99F8-98D1B6E9B867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l-G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19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 smtClean="0"/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7867B-36E5-4125-BBE2-2A02342B354B}" type="slidenum">
              <a:rPr lang="el-GR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l-G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605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 smtClean="0"/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7867B-36E5-4125-BBE2-2A02342B354B}" type="slidenum">
              <a:rPr lang="el-GR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l-G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717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88305-C981-4661-A1C3-E3B70126FBB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4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18 - Ορθογώνιο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11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6 - Ευθεία γραμμή σύνδεσης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3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5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41DC-D4B1-4A41-87BD-AF0187C0DA4C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16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D0C537D-3C31-4FB3-B9F2-D91772F0D48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32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6C91-D916-4C4D-B3FD-17B9F5474754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F443-626A-428B-B7FC-68F4F43ED6EB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0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11 - Ορθογώνιο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12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9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0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8429-2334-4CB7-8530-FD6352941583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1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D47ADB-A3B5-41A5-A842-9CB863CEEB55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7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Ευθεία γραμμή σύνδεσης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BD09-1141-4173-A47B-B6108D1A59BC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632C-A8E7-4F85-A224-6DE09F6A47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57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10 - Ορθογώνιο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14 - Ευθεία γραμμή σύνδεσης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1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24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26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6AE5-2742-4835-8768-27E3BF294CAD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1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BCA3464-F78D-4BCD-B5C9-71B46048B390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24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5F2EF-FC1D-4387-960E-DB6FBEAFB4FE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07B26-E6C5-43CC-BFE5-42764BD6BE9F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8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5 - Ορθογώνιο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F398-0E9B-4BB4-8C0A-55BA544B913F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9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8FCFA1-3EC7-4A21-A221-8226BF4D2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44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0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20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3C56277-7D2F-497D-BE50-F228A1ECCE45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1961D-D907-485C-BB67-16181BB7A946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66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0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4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2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21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44B82-B8CD-4127-90EA-A9F33BE12DAA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8AF6B-3B71-41B4-A62F-DF09BE5554F2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86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3A11-80BD-4B3E-B3C5-684EF096E7F4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0E12-135A-4E73-9206-B771B232D3DA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76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10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11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13 - Έλλειψη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4 - Έλλειψη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3" name="5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A973-B95E-472E-AFA6-9A7ED679C35F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90B8-0C0A-461F-9D5E-3B23D99FD07B}" type="datetimeFigureOut">
              <a:rPr lang="en-US"/>
              <a:pPr>
                <a:defRPr/>
              </a:pPr>
              <a:t>3/2/2019</a:t>
            </a:fld>
            <a:endParaRPr lang="en-US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4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0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5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4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7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346127AC-B6A2-4718-89CA-D87C85B53380}" type="datetimeFigureOut">
              <a:rPr lang="en-US"/>
              <a:pPr defTabSz="457200">
                <a:defRPr/>
              </a:pPr>
              <a:t>3/2/2019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14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18C36B5D-F68B-4300-9B18-7F5626ECDA19}" type="slidenum">
              <a:rPr lang="en-US">
                <a:solidFill>
                  <a:srgbClr val="8CADAE">
                    <a:shade val="75000"/>
                  </a:srgb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39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248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acea.ec.europa.eu/national-policies/eurydice/home_en" TargetMode="External"/><Relationship Id="rId2" Type="http://schemas.openxmlformats.org/officeDocument/2006/relationships/hyperlink" Target="https://eric.ed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social/main.jsp?langId=en&amp;catId=113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27019"/>
            <a:ext cx="7772400" cy="2438399"/>
          </a:xfrm>
        </p:spPr>
        <p:txBody>
          <a:bodyPr>
            <a:normAutofit/>
          </a:bodyPr>
          <a:lstStyle/>
          <a:p>
            <a:r>
              <a:rPr lang="el-GR" dirty="0" smtClean="0"/>
              <a:t>Μεθοδολογία κοινωνικής και εκπαιδευτικής έρευνας</a:t>
            </a:r>
            <a:br>
              <a:rPr lang="el-GR" dirty="0" smtClean="0"/>
            </a:br>
            <a:r>
              <a:rPr lang="el-GR" sz="3600" dirty="0" smtClean="0"/>
              <a:t>2</a:t>
            </a:r>
            <a:r>
              <a:rPr lang="el-GR" sz="3600" baseline="30000" dirty="0" smtClean="0"/>
              <a:t>η</a:t>
            </a:r>
            <a:r>
              <a:rPr lang="el-GR" sz="3600" dirty="0" smtClean="0"/>
              <a:t> διάλεξη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Ακαδημαϊκό έτος 2018-2019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3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Πως ξεχωρίζουμε τις αξιόπιστες πηγές;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593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dirty="0" smtClean="0"/>
              <a:t>Η ακαδημαϊκή αξιοπιστία του περιοδικού.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Journal Metrics (Impact Factor, Citescore, SJR)</a:t>
            </a:r>
          </a:p>
          <a:p>
            <a:pPr>
              <a:spcAft>
                <a:spcPts val="600"/>
              </a:spcAft>
            </a:pPr>
            <a:r>
              <a:rPr lang="el-GR" dirty="0" smtClean="0"/>
              <a:t>Η ακαδημαϊκή αξιοπιστία των ερευνητών/συγγραφέων και ερευνητών.</a:t>
            </a:r>
          </a:p>
          <a:p>
            <a:pPr>
              <a:spcAft>
                <a:spcPts val="600"/>
              </a:spcAft>
            </a:pPr>
            <a:r>
              <a:rPr lang="el-GR" dirty="0" smtClean="0"/>
              <a:t>Η εγκυρότητα/αξιοπιστία των ερευνητικών κέντρων/πανεπιστημίων</a:t>
            </a:r>
            <a:r>
              <a:rPr lang="en-GB" dirty="0" smtClean="0"/>
              <a:t>/</a:t>
            </a:r>
            <a:r>
              <a:rPr lang="el-GR" dirty="0" smtClean="0"/>
              <a:t>οργανισμών από όπου προέρχεται η έρευνα.</a:t>
            </a:r>
          </a:p>
          <a:p>
            <a:pPr>
              <a:spcAft>
                <a:spcPts val="600"/>
              </a:spcAft>
            </a:pPr>
            <a:r>
              <a:rPr lang="el-GR" dirty="0" smtClean="0"/>
              <a:t>Η ποιότητα του ερευνητικού σχεδιασμού.</a:t>
            </a:r>
          </a:p>
        </p:txBody>
      </p:sp>
    </p:spTree>
    <p:extLst>
      <p:ext uri="{BB962C8B-B14F-4D97-AF65-F5344CB8AC3E}">
        <p14:creationId xmlns:p14="http://schemas.microsoft.com/office/powerpoint/2010/main" val="939823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7" y="152400"/>
            <a:ext cx="8229600" cy="94456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Που αναζητούμε τις πηγές;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l-GR" sz="2400" dirty="0" smtClean="0"/>
              <a:t>Βιβλιοθήκη</a:t>
            </a:r>
          </a:p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l-GR" sz="2400" dirty="0" smtClean="0"/>
              <a:t>Ηλεκτρονική βιβλιοθήκη (</a:t>
            </a:r>
            <a:r>
              <a:rPr lang="en-GB" sz="2400" dirty="0" smtClean="0"/>
              <a:t>electronic database)</a:t>
            </a:r>
            <a:endParaRPr lang="el-GR" sz="2400" dirty="0" smtClean="0"/>
          </a:p>
          <a:p>
            <a:pPr lvl="1">
              <a:lnSpc>
                <a:spcPct val="110000"/>
              </a:lnSpc>
              <a:spcAft>
                <a:spcPts val="300"/>
              </a:spcAft>
            </a:pPr>
            <a:r>
              <a:rPr lang="en-GB" sz="2400" dirty="0" smtClean="0">
                <a:hlinkClick r:id="rId2"/>
              </a:rPr>
              <a:t>ERIC</a:t>
            </a:r>
            <a:r>
              <a:rPr lang="en-GB" sz="2400" dirty="0" smtClean="0"/>
              <a:t> (Education Resources Information Center)</a:t>
            </a:r>
          </a:p>
          <a:p>
            <a:pPr lvl="1">
              <a:lnSpc>
                <a:spcPct val="110000"/>
              </a:lnSpc>
              <a:spcAft>
                <a:spcPts val="300"/>
              </a:spcAft>
            </a:pPr>
            <a:r>
              <a:rPr lang="en-GB" sz="2400" dirty="0" smtClean="0"/>
              <a:t>Google scholar</a:t>
            </a:r>
          </a:p>
          <a:p>
            <a:pPr lvl="1">
              <a:lnSpc>
                <a:spcPct val="110000"/>
              </a:lnSpc>
              <a:spcAft>
                <a:spcPts val="300"/>
              </a:spcAft>
            </a:pPr>
            <a:r>
              <a:rPr lang="en-GB" sz="2400" dirty="0" smtClean="0"/>
              <a:t>Web of science</a:t>
            </a:r>
          </a:p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l-GR" sz="2400" dirty="0" smtClean="0"/>
              <a:t>Διεθνή δίκτυα</a:t>
            </a:r>
          </a:p>
          <a:p>
            <a:pPr lvl="1">
              <a:lnSpc>
                <a:spcPct val="110000"/>
              </a:lnSpc>
              <a:spcAft>
                <a:spcPts val="300"/>
              </a:spcAft>
            </a:pPr>
            <a:r>
              <a:rPr lang="en-GB" sz="2400" dirty="0" smtClean="0">
                <a:hlinkClick r:id="rId3"/>
              </a:rPr>
              <a:t>Eurydice</a:t>
            </a:r>
            <a:r>
              <a:rPr lang="en-GB" sz="2400" dirty="0" smtClean="0"/>
              <a:t> (Education Information Network)</a:t>
            </a:r>
          </a:p>
          <a:p>
            <a:pPr lvl="1">
              <a:lnSpc>
                <a:spcPct val="110000"/>
              </a:lnSpc>
              <a:spcAft>
                <a:spcPts val="300"/>
              </a:spcAft>
            </a:pPr>
            <a:r>
              <a:rPr lang="en-GB" sz="2400" dirty="0" smtClean="0">
                <a:hlinkClick r:id="rId4"/>
              </a:rPr>
              <a:t>ESPN</a:t>
            </a:r>
            <a:r>
              <a:rPr lang="en-GB" sz="2400" dirty="0" smtClean="0"/>
              <a:t> (European Social Policy Network)</a:t>
            </a:r>
          </a:p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l-GR" sz="2400" dirty="0" smtClean="0"/>
              <a:t>Δικτύωση (</a:t>
            </a:r>
            <a:r>
              <a:rPr lang="en-GB" sz="2400" dirty="0" smtClean="0"/>
              <a:t>networking) </a:t>
            </a:r>
            <a:r>
              <a:rPr lang="el-GR" sz="2400" dirty="0" smtClean="0"/>
              <a:t>με άλλους ερευνητές.</a:t>
            </a:r>
          </a:p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l-GR" sz="2400" dirty="0" smtClean="0"/>
              <a:t>Μηχανές αναζήτησης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05501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b="1" dirty="0" smtClean="0"/>
              <a:t>Βιβλία ή άρθρα;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059363"/>
          </a:xfrm>
        </p:spPr>
        <p:txBody>
          <a:bodyPr>
            <a:normAutofit fontScale="92500"/>
          </a:bodyPr>
          <a:lstStyle/>
          <a:p>
            <a:pPr algn="just">
              <a:spcAft>
                <a:spcPts val="400"/>
              </a:spcAft>
            </a:pPr>
            <a:r>
              <a:rPr lang="el-GR" dirty="0" smtClean="0"/>
              <a:t>Τα βιβλία προσφέρουν μεγάλο πλούτο πηγών, θεωριών και προσεγγίσεων. </a:t>
            </a:r>
          </a:p>
          <a:p>
            <a:pPr lvl="1" algn="just">
              <a:spcAft>
                <a:spcPts val="400"/>
              </a:spcAft>
            </a:pPr>
            <a:r>
              <a:rPr lang="el-GR" dirty="0" smtClean="0"/>
              <a:t>Δυσκολότερο να τα βρεις ηλεκτρονικά.</a:t>
            </a:r>
          </a:p>
          <a:p>
            <a:pPr lvl="1" algn="just">
              <a:spcAft>
                <a:spcPts val="400"/>
              </a:spcAft>
            </a:pPr>
            <a:r>
              <a:rPr lang="el-GR" dirty="0" smtClean="0"/>
              <a:t>Ίσως να μην καλύπτεται η τρέχουσα βιβλιογραφία.</a:t>
            </a:r>
          </a:p>
          <a:p>
            <a:pPr algn="just">
              <a:spcAft>
                <a:spcPts val="400"/>
              </a:spcAft>
            </a:pPr>
            <a:r>
              <a:rPr lang="el-GR" dirty="0" smtClean="0"/>
              <a:t>Από την άλλη τα επιστημονικά άρθρα είναι ευκολότερα να τα διαβάσεις και ηλεκτρονικά προσβάσιμα. </a:t>
            </a:r>
          </a:p>
          <a:p>
            <a:pPr lvl="1" algn="just">
              <a:spcAft>
                <a:spcPts val="400"/>
              </a:spcAft>
            </a:pPr>
            <a:r>
              <a:rPr lang="el-GR" dirty="0" smtClean="0"/>
              <a:t>Το μειονέκτημα είναι ότι το κάθε άρθρο είναι εστιασμένο σε συγκεκριμένο ερευνητικό ερώτημα &amp;  προσέγγιση.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996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4025" y="381000"/>
            <a:ext cx="8534400" cy="758825"/>
          </a:xfrm>
        </p:spPr>
        <p:txBody>
          <a:bodyPr/>
          <a:lstStyle/>
          <a:p>
            <a:pPr eaLnBrk="1" hangingPunct="1"/>
            <a:r>
              <a:rPr lang="el-GR" sz="3600" b="1" dirty="0" smtClean="0">
                <a:solidFill>
                  <a:schemeClr val="tx1"/>
                </a:solidFill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Συνήθεις ερωτήσεις</a:t>
            </a:r>
            <a:endParaRPr lang="en-US" sz="3600" b="1" dirty="0" smtClean="0">
              <a:solidFill>
                <a:schemeClr val="tx1"/>
              </a:solidFill>
              <a:latin typeface="Calibri" panose="020F0502020204030204" pitchFamily="34" charset="0"/>
              <a:ea typeface="Baskerville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6425" y="1600200"/>
            <a:ext cx="8229600" cy="46482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Μπορούμε να χρησιμοποιούμε μη ακαδημαϊκό υλικο;</a:t>
            </a:r>
            <a:endParaRPr lang="en-US" sz="2400" dirty="0" smtClean="0">
              <a:latin typeface="Calibri" panose="020F0502020204030204" pitchFamily="34" charset="0"/>
              <a:ea typeface="Baskerville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Μπορούμε να χρησιμοποιούμε διπλωματικές θέσεις και διδακτορικές διατριβές; </a:t>
            </a:r>
            <a:endParaRPr lang="en-US" sz="2400" dirty="0" smtClean="0">
              <a:latin typeface="Calibri" panose="020F0502020204030204" pitchFamily="34" charset="0"/>
              <a:ea typeface="Baskerville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Μπορούμε να χρησιμοποιούμε παράθεση («..») στην ανασκόπηση</a:t>
            </a: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11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Μπορούμε να χρησιμοποιούμε στατιστικά και νομοθεσίες στην ανασκόπηση;</a:t>
            </a:r>
            <a:endParaRPr lang="en-US" sz="2400" dirty="0" smtClean="0">
              <a:latin typeface="Calibri" panose="020F0502020204030204" pitchFamily="34" charset="0"/>
              <a:ea typeface="Baskerville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Αν δεν βρίσκουμε αρκετή βιβλιογραφία</a:t>
            </a: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;</a:t>
            </a:r>
            <a:endParaRPr lang="en-US" sz="2400" dirty="0" smtClean="0">
              <a:latin typeface="Calibri" panose="020F0502020204030204" pitchFamily="34" charset="0"/>
              <a:ea typeface="Baskerville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Πρέπει να υπάρχει ισορροπία ανάμεσα σε άρθρα και βιβλία</a:t>
            </a:r>
            <a:r>
              <a:rPr lang="en-US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?</a:t>
            </a:r>
            <a:endParaRPr lang="en-US" sz="2400" dirty="0" smtClean="0">
              <a:latin typeface="Calibri" panose="020F0502020204030204" pitchFamily="34" charset="0"/>
              <a:ea typeface="Baskerville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77380" y="304800"/>
            <a:ext cx="8534400" cy="758825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Βιβλιογραφικές παραπομπές και αναφορές</a:t>
            </a:r>
            <a:endParaRPr lang="en-US" sz="2800" b="1" dirty="0" smtClean="0">
              <a:solidFill>
                <a:schemeClr val="tx1"/>
              </a:solidFill>
              <a:latin typeface="Calibri" panose="020F0502020204030204" pitchFamily="34" charset="0"/>
              <a:ea typeface="Baskerville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7544" y="1511300"/>
            <a:ext cx="8229600" cy="53467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1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Κάθε αναφορά σε γεγονότα, στοιχεία ή ερμηνείες που προέρχεται από εξωτερικές πηγές θα πρέπει να </a:t>
            </a:r>
            <a:r>
              <a:rPr lang="el-GR" sz="2400" b="1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επισημαίνεται μέσα στο κείμενο</a:t>
            </a: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 και </a:t>
            </a:r>
            <a:r>
              <a:rPr lang="el-GR" sz="2400" b="1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στο τέλος της μελέτης</a:t>
            </a: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. </a:t>
            </a:r>
          </a:p>
          <a:p>
            <a:pPr algn="just" eaLnBrk="1" hangingPunct="1">
              <a:lnSpc>
                <a:spcPct val="11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Μέσα στο κείμενο: οποιαδήποτε αναφορά σε πηγές συνοδεύεται με το όνομα του συγγραφέα και τη χρονολογία μέσα σε παρένθεση. Παράδειγμα:</a:t>
            </a:r>
          </a:p>
          <a:p>
            <a:pPr algn="just" eaLnBrk="1" hangingPunct="1">
              <a:lnSpc>
                <a:spcPct val="11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2400" dirty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Η δια βίου μάθηση αφορά </a:t>
            </a:r>
            <a:r>
              <a:rPr lang="el-GR" sz="2400" dirty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ουσιαστικά οποιαδήποτε μορφή μάθησης λαμβάνει χώρα σε κάθε είδους </a:t>
            </a: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τυπικό ή άτυπο </a:t>
            </a:r>
            <a:r>
              <a:rPr lang="el-GR" sz="2400" dirty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εκπαιδευτικό περιβάλλον στο οποίο συμμετέχουν πολίτες κάθε ηλικίας </a:t>
            </a: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και μορφωτικού </a:t>
            </a:r>
            <a:r>
              <a:rPr lang="el-GR" sz="2400" dirty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επιπέδου (Καραλής, 2008</a:t>
            </a:r>
            <a:r>
              <a:rPr lang="el-GR" sz="2400" dirty="0" smtClean="0">
                <a:latin typeface="Calibri" panose="020F0502020204030204" pitchFamily="34" charset="0"/>
                <a:ea typeface="Baskerville"/>
                <a:cs typeface="Calibri" panose="020F0502020204030204" pitchFamily="34" charset="0"/>
              </a:rPr>
              <a:t>).</a:t>
            </a:r>
            <a:endParaRPr lang="en-US" sz="2400" dirty="0" smtClean="0">
              <a:latin typeface="Calibri" panose="020F0502020204030204" pitchFamily="34" charset="0"/>
              <a:ea typeface="Baskerville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825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Βιβλιογραφικές παραπομπές και αναφορές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689848" cy="3581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References/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Βιβλιογραφία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Adams, K. S. &amp; Christenson, S. L. (2000). Trust and the family–school relationship examination of parent–teacher differences in elementary and secondary grades. Journal of School Psychology, 38(2), 477-497.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Antonopoulou, K., Koutrouba, K. &amp; Babalis, T. (2011). Parental involvement in secondary education schools: the views of parents in Greece. Educational Studies, 37(3), 333-344.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Bejou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A. (2013). An empirical investigation of the correlates of satisfaction in public schools. Journal of Relationship Marketing, 12(4), 243-260.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0955" y="1455648"/>
            <a:ext cx="8675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Πλήρεις παραπομπές στο τέλος της μελέτης</a:t>
            </a: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Διαφορετικά στυλ: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APA (American Psychological Association), Chicago Publication Style,  Harvard,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κ.α.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86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09600"/>
          </a:xfrm>
        </p:spPr>
        <p:txBody>
          <a:bodyPr/>
          <a:lstStyle/>
          <a:p>
            <a:r>
              <a:rPr lang="el-GR" dirty="0" smtClean="0"/>
              <a:t>Δραστηριότητα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19200"/>
            <a:ext cx="8503920" cy="4879848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Επιλέξτε μία από τις παρακάτω θεματικές περιοχές: 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Θεματικές περιοχές: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Σχολικός εκφοβισμός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Κοινωνικοοικονομικό υπόβαθρο και σχολική επίδοση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Παιδική </a:t>
            </a: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φτώχεια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Στη συνέχεια αναζητήστε τρείς σχετικές βιβλιογραφικές πηγές (άρθρα, </a:t>
            </a: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κεφάλαια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συλλογικούς τόμους, ερευνητικές εκθέσεις) και σχολιάστε τις στη βάση της ακόλουθης φόρμας: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705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4800"/>
            <a:ext cx="73152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93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Στάδια διεξαγωγής της έρευνας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803968"/>
              </p:ext>
            </p:extLst>
          </p:nvPr>
        </p:nvGraphicFramePr>
        <p:xfrm>
          <a:off x="190500" y="990600"/>
          <a:ext cx="8763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4000" y="4144314"/>
            <a:ext cx="3582555" cy="248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283325" y="304800"/>
            <a:ext cx="8534400" cy="758825"/>
          </a:xfrm>
        </p:spPr>
        <p:txBody>
          <a:bodyPr/>
          <a:lstStyle/>
          <a:p>
            <a:pPr eaLnBrk="1" hangingPunct="1"/>
            <a:r>
              <a:rPr lang="el-GR" sz="3600" b="1" dirty="0" smtClean="0">
                <a:solidFill>
                  <a:schemeClr val="tx1"/>
                </a:solidFill>
                <a:ea typeface="Baskerville"/>
                <a:cs typeface="Baskerville"/>
              </a:rPr>
              <a:t>Η ανασκόπηση της βιβλιογραφίας</a:t>
            </a:r>
            <a:endParaRPr lang="en-US" sz="3600" b="1" dirty="0" smtClean="0">
              <a:solidFill>
                <a:schemeClr val="tx1"/>
              </a:solidFill>
              <a:ea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8851" y="1371600"/>
            <a:ext cx="8504238" cy="5029199"/>
          </a:xfrm>
          <a:noFill/>
          <a:ln>
            <a:noFill/>
          </a:ln>
        </p:spPr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Η ανασκόπηση της βιβλιογραφίας (</a:t>
            </a:r>
            <a:r>
              <a:rPr lang="en-US" sz="2900" dirty="0">
                <a:ea typeface="Baskerville"/>
                <a:cs typeface="Baskerville"/>
              </a:rPr>
              <a:t>l</a:t>
            </a:r>
            <a:r>
              <a:rPr lang="en-US" sz="2900" dirty="0" smtClean="0">
                <a:ea typeface="Baskerville"/>
                <a:cs typeface="Baskerville"/>
              </a:rPr>
              <a:t>iterature review) </a:t>
            </a:r>
            <a:r>
              <a:rPr lang="el-GR" sz="2900" dirty="0" smtClean="0">
                <a:ea typeface="Baskerville"/>
                <a:cs typeface="Baskerville"/>
              </a:rPr>
              <a:t>είναι πολύ σημαντικό στάδιο της εμπειρικής έρευνας.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Βοηθάει τον ερευνητή να εντοπίσει ερευνητικό υλικό καθώς και βιβλιογραφικά κενά στη βάση των οποίων θα στηρίξει τη δική του μελέτη.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Πολλές φορές δεν γνωρίζουμε σε βάθος το αντικείμενο που θέλουμε να μελετήσουμε οπότε η βιβλιογραφική ανασκόπηση καθίσταται απαραίτητη.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Αλλά ακόμα και αν το γνωρίζουμε η ανασκόπηση μας ενημερώνει για νέες έρευνες, ευρήματα και προσεγγίσεις.</a:t>
            </a:r>
            <a:endParaRPr lang="en-US" sz="2900" dirty="0" smtClean="0">
              <a:ea typeface="Baskerville"/>
              <a:cs typeface="Baskerville"/>
            </a:endParaRPr>
          </a:p>
          <a:p>
            <a:pPr marL="0" indent="0" algn="just" eaLnBrk="1" hangingPunct="1">
              <a:buNone/>
            </a:pPr>
            <a:endParaRPr lang="en-US" sz="2900" dirty="0">
              <a:ea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0045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b="1" dirty="0" smtClean="0"/>
              <a:t>Ανασκόπηση της βιβλιογραφίας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Βασίζεται σε:</a:t>
            </a: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Άρθρα σε ακαδημαϊκά περιοδικά με τη διαδικασία της κρίσης (</a:t>
            </a:r>
            <a:r>
              <a:rPr lang="en-GB" dirty="0" smtClean="0"/>
              <a:t>papers in peer-reviewed academic journals).</a:t>
            </a:r>
            <a:endParaRPr lang="el-GR" dirty="0" smtClean="0"/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Βιβλία</a:t>
            </a:r>
            <a:r>
              <a:rPr lang="el-GR" dirty="0"/>
              <a:t> </a:t>
            </a:r>
            <a:r>
              <a:rPr lang="el-GR" dirty="0" smtClean="0"/>
              <a:t>&amp; μονογραφίες</a:t>
            </a:r>
            <a:r>
              <a:rPr lang="en-GB" dirty="0" smtClean="0"/>
              <a:t> (books, monographs).</a:t>
            </a: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Κεφάλαια σε συλλογικούς τόμους (</a:t>
            </a:r>
            <a:r>
              <a:rPr lang="en-GB" dirty="0" smtClean="0"/>
              <a:t>chapters</a:t>
            </a:r>
            <a:r>
              <a:rPr lang="el-GR" dirty="0" smtClean="0"/>
              <a:t> </a:t>
            </a:r>
            <a:r>
              <a:rPr lang="en-GB" dirty="0" smtClean="0"/>
              <a:t>in collective volumes).</a:t>
            </a:r>
            <a:endParaRPr lang="el-GR" dirty="0" smtClean="0"/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Πρακτικά επιστημονικών συνεδρίων</a:t>
            </a:r>
            <a:r>
              <a:rPr lang="en-GB" dirty="0" smtClean="0"/>
              <a:t> (conference proceedings).</a:t>
            </a:r>
            <a:endParaRPr lang="el-GR" dirty="0" smtClean="0"/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Επιστημονικές εκθέσεις</a:t>
            </a:r>
            <a:r>
              <a:rPr lang="en-GB" dirty="0" smtClean="0"/>
              <a:t> (technical/scientific reports)</a:t>
            </a:r>
            <a:r>
              <a:rPr lang="el-GR" dirty="0" smtClean="0"/>
              <a:t>.</a:t>
            </a: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Διδακτορικές και μεταπτυχιακές διατριβές.</a:t>
            </a: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Άλλες πήγες.</a:t>
            </a:r>
          </a:p>
        </p:txBody>
      </p:sp>
    </p:spTree>
    <p:extLst>
      <p:ext uri="{BB962C8B-B14F-4D97-AF65-F5344CB8AC3E}">
        <p14:creationId xmlns:p14="http://schemas.microsoft.com/office/powerpoint/2010/main" val="86791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/>
              <a:t>Με την ανασκόπηση της βιβλιογραφίας παρουσιάζουμε: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259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l-GR" sz="3300" dirty="0"/>
              <a:t>τ</a:t>
            </a:r>
            <a:r>
              <a:rPr lang="el-GR" sz="3300" dirty="0" smtClean="0"/>
              <a:t>ην κεντρική τάση του επιστημονικού πεδίου,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l-GR" sz="3300" dirty="0" smtClean="0"/>
              <a:t>ενδεχόμενες θεωρητικές και εμπειρικές συγκρούσεις,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l-GR" sz="3300" dirty="0" smtClean="0"/>
              <a:t>πιθανά κενά στην επιστημονική γνώση (που η μελέτη μας θα επιχειρήσει να καλύψει),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l-GR" sz="3300" dirty="0" smtClean="0"/>
              <a:t>ζητήματα πρακτικού ενδιαφέροντος.</a:t>
            </a:r>
            <a:endParaRPr lang="en-GB" sz="3300" dirty="0"/>
          </a:p>
        </p:txBody>
      </p:sp>
    </p:spTree>
    <p:extLst>
      <p:ext uri="{BB962C8B-B14F-4D97-AF65-F5344CB8AC3E}">
        <p14:creationId xmlns:p14="http://schemas.microsoft.com/office/powerpoint/2010/main" val="319076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259080" y="304800"/>
            <a:ext cx="8534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 dirty="0" smtClean="0">
                <a:solidFill>
                  <a:schemeClr val="tx1"/>
                </a:solidFill>
                <a:ea typeface="Baskerville"/>
                <a:cs typeface="Baskerville"/>
              </a:rPr>
              <a:t>Συστατικά στοιχεία μιας καλής βιβλιογραφικής ανασκόπησης</a:t>
            </a:r>
            <a:endParaRPr lang="en-US" sz="3600" b="1" dirty="0" smtClean="0">
              <a:solidFill>
                <a:schemeClr val="tx1"/>
              </a:solidFill>
              <a:ea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89242" y="1676400"/>
            <a:ext cx="8504238" cy="4978399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 Πλήρης παρουσίαση της σχετικής βιβλιογραφίας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900" dirty="0">
                <a:ea typeface="Baskerville"/>
                <a:cs typeface="Baskerville"/>
              </a:rPr>
              <a:t> </a:t>
            </a:r>
            <a:r>
              <a:rPr lang="el-GR" sz="2900" dirty="0" smtClean="0">
                <a:ea typeface="Baskerville"/>
                <a:cs typeface="Baskerville"/>
              </a:rPr>
              <a:t>Σωστή παρουσίαση των ευρημάτων της βιβλιογραφίας δίχως αλλοιώσεις.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 Χρήση πηγών υψηλής ποιότητας.</a:t>
            </a:r>
            <a:endParaRPr lang="el-GR" sz="2900" dirty="0" smtClean="0">
              <a:ea typeface="Baskerville"/>
              <a:cs typeface="Baskerville"/>
            </a:endParaRP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900" dirty="0">
                <a:ea typeface="Baskerville"/>
                <a:cs typeface="Baskerville"/>
              </a:rPr>
              <a:t> </a:t>
            </a:r>
            <a:r>
              <a:rPr lang="el-GR" sz="2900" dirty="0" smtClean="0">
                <a:ea typeface="Baskerville"/>
                <a:cs typeface="Baskerville"/>
              </a:rPr>
              <a:t>Επιτυχημένη σύνθεση των βιβλιογραφικών πηγών.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500" dirty="0" smtClean="0">
                <a:ea typeface="Baskerville"/>
                <a:cs typeface="Baskerville"/>
              </a:rPr>
              <a:t>Κριτική και συνθετική ικανότητα του ερευνητή.</a:t>
            </a:r>
            <a:endParaRPr lang="en-US" sz="2500" dirty="0" smtClean="0">
              <a:ea typeface="Baskerville"/>
              <a:cs typeface="Baskerville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US" sz="2900" dirty="0" smtClean="0">
              <a:ea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9264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259080" y="304800"/>
            <a:ext cx="8534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 dirty="0" smtClean="0">
                <a:solidFill>
                  <a:schemeClr val="tx1"/>
                </a:solidFill>
                <a:ea typeface="Baskerville"/>
                <a:cs typeface="Baskerville"/>
              </a:rPr>
              <a:t>Συνηθισμένα προβλήματα που παρατηρούνται στις ανασκοπήσεις</a:t>
            </a:r>
            <a:endParaRPr lang="en-US" sz="3600" b="1" dirty="0" smtClean="0">
              <a:solidFill>
                <a:schemeClr val="tx1"/>
              </a:solidFill>
              <a:ea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89242" y="1676400"/>
            <a:ext cx="8504238" cy="4978399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 Χρήση πηγών με χαμηλή συνάφεια με το πραγματευόμενο ερευνητικό πρόβλημα. 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 Χρήση πηγών χαμηλής αξιοπιστίας.</a:t>
            </a:r>
            <a:endParaRPr lang="el-GR" sz="2900" dirty="0" smtClean="0">
              <a:ea typeface="Baskerville"/>
              <a:cs typeface="Baskerville"/>
            </a:endParaRP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 Παράθεση υπερβολικά μεγάλου αριθμού μελετών    δίχως λογική σύνδεση.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 Χρήση πηγών που δεν είναι πρόσφατες.</a:t>
            </a:r>
            <a:endParaRPr lang="en-US" sz="2900" dirty="0" smtClean="0">
              <a:ea typeface="Baskerville"/>
              <a:cs typeface="Baskerville"/>
            </a:endParaRP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 Ο ερευνητές δεν καταφέρνει να σχηματίσει μια σύνθεση των πηγών αλλά απλώς τις σταχυολογεί.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900" dirty="0" smtClean="0">
                <a:ea typeface="Baskerville"/>
                <a:cs typeface="Baskerville"/>
              </a:rPr>
              <a:t> Παράφραση προηγούμενων βιβλιογραφικών ανασκοπήσεων.</a:t>
            </a:r>
            <a:endParaRPr lang="en-US" sz="2900" dirty="0">
              <a:ea typeface="Baskerville"/>
              <a:cs typeface="Baskerville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US" sz="2900" dirty="0" smtClean="0">
              <a:ea typeface="Baskerville"/>
              <a:cs typeface="Baskerville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US" sz="2900" dirty="0" smtClean="0">
              <a:ea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4561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l-GR" sz="3600" b="1" dirty="0" smtClean="0">
                <a:solidFill>
                  <a:schemeClr val="tx1"/>
                </a:solidFill>
                <a:ea typeface="Baskerville"/>
                <a:cs typeface="Baskerville"/>
              </a:rPr>
              <a:t>Γενικές οδηγίες</a:t>
            </a:r>
            <a:endParaRPr lang="en-US" sz="3600" b="1" dirty="0" smtClean="0">
              <a:solidFill>
                <a:schemeClr val="tx1"/>
              </a:solidFill>
              <a:ea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9881" y="1371600"/>
            <a:ext cx="8504238" cy="5105400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13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10000" dirty="0" smtClean="0"/>
              <a:t>Συγκεντρώνουμε  συναφές υλικό.</a:t>
            </a:r>
            <a:endParaRPr lang="en-US" sz="10000" dirty="0"/>
          </a:p>
          <a:p>
            <a:pPr algn="just" eaLnBrk="1" hangingPunct="1">
              <a:lnSpc>
                <a:spcPct val="13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10000" dirty="0" smtClean="0"/>
              <a:t>Κατάλληλο υλικό συνήθως προέρχεται από ακαδημαϊκές πηγές που έχουν δημοσιευτεί με τη διαδικασία της κρίσης. </a:t>
            </a:r>
            <a:endParaRPr lang="en-US" sz="10000" dirty="0"/>
          </a:p>
          <a:p>
            <a:pPr algn="just" eaLnBrk="1" hangingPunct="1">
              <a:lnSpc>
                <a:spcPct val="13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10000" dirty="0" smtClean="0"/>
              <a:t>Το πιο σημαντικό είναι ότι η βιβλιογραφική ανασκόπηση θα πρέπει να προσφέρει μια σύνθεση των ευρημάτων των πηγών και όχι απλά τα περιγράφει.</a:t>
            </a:r>
          </a:p>
          <a:p>
            <a:pPr algn="just" eaLnBrk="1" hangingPunct="1">
              <a:lnSpc>
                <a:spcPct val="130000"/>
              </a:lnSpc>
              <a:spcAft>
                <a:spcPts val="400"/>
              </a:spcAft>
              <a:buFont typeface="Wingdings" pitchFamily="2" charset="2"/>
              <a:buChar char="Ø"/>
            </a:pPr>
            <a:r>
              <a:rPr lang="el-GR" sz="10000" dirty="0" smtClean="0"/>
              <a:t>Με αυτό τον τρόπο προσφέρει ένα στέρεο θεωρητικό και εννοιολογικό υπόβαθρο για τη δημιουργία ερευνητικών ερωτημάτων και την επιλογή της κατάλληλης βιβλιογραφίας.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3464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l-GR" sz="3300" b="1" dirty="0" smtClean="0"/>
              <a:t>Τα στάδια της βιβλιογραφικής ανασκόπησης</a:t>
            </a:r>
            <a:endParaRPr lang="en-GB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l-GR" dirty="0" smtClean="0"/>
              <a:t>Προσδιορισμός των όρων κλειδιών</a:t>
            </a:r>
          </a:p>
          <a:p>
            <a:pPr>
              <a:lnSpc>
                <a:spcPct val="110000"/>
              </a:lnSpc>
            </a:pPr>
            <a:r>
              <a:rPr lang="el-GR" dirty="0" smtClean="0"/>
              <a:t>Εντοπισμός της βιβλιογραφίας</a:t>
            </a:r>
          </a:p>
          <a:p>
            <a:pPr>
              <a:lnSpc>
                <a:spcPct val="110000"/>
              </a:lnSpc>
            </a:pPr>
            <a:r>
              <a:rPr lang="el-GR" dirty="0" smtClean="0"/>
              <a:t>Αξιολόγηση και επιλογή της βιβλιογραφίας</a:t>
            </a:r>
          </a:p>
          <a:p>
            <a:pPr>
              <a:lnSpc>
                <a:spcPct val="110000"/>
              </a:lnSpc>
            </a:pPr>
            <a:r>
              <a:rPr lang="el-GR" dirty="0" smtClean="0"/>
              <a:t>Ανάγνωση, Κατανόηση και Οργάνωση του υλικού</a:t>
            </a:r>
          </a:p>
          <a:p>
            <a:pPr>
              <a:lnSpc>
                <a:spcPct val="110000"/>
              </a:lnSpc>
            </a:pPr>
            <a:r>
              <a:rPr lang="el-GR" dirty="0" smtClean="0"/>
              <a:t>Συγγραφή της ανασκόπησης της βιβλιογραφίας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32922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26129</TotalTime>
  <Words>906</Words>
  <Application>Microsoft Office PowerPoint</Application>
  <PresentationFormat>On-screen Show (4:3)</PresentationFormat>
  <Paragraphs>109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Baskerville</vt:lpstr>
      <vt:lpstr>Calibri</vt:lpstr>
      <vt:lpstr>Georgia</vt:lpstr>
      <vt:lpstr>Times New Roman</vt:lpstr>
      <vt:lpstr>Wingdings</vt:lpstr>
      <vt:lpstr>Wingdings 2</vt:lpstr>
      <vt:lpstr>Office Theme</vt:lpstr>
      <vt:lpstr>Δημοτικός</vt:lpstr>
      <vt:lpstr>Μεθοδολογία κοινωνικής και εκπαιδευτικής έρευνας 2η διάλεξη</vt:lpstr>
      <vt:lpstr>Στάδια διεξαγωγής της έρευνας</vt:lpstr>
      <vt:lpstr>Η ανασκόπηση της βιβλιογραφίας</vt:lpstr>
      <vt:lpstr>Ανασκόπηση της βιβλιογραφίας</vt:lpstr>
      <vt:lpstr>Με την ανασκόπηση της βιβλιογραφίας παρουσιάζουμε:</vt:lpstr>
      <vt:lpstr>Συστατικά στοιχεία μιας καλής βιβλιογραφικής ανασκόπησης</vt:lpstr>
      <vt:lpstr>Συνηθισμένα προβλήματα που παρατηρούνται στις ανασκοπήσεις</vt:lpstr>
      <vt:lpstr>Γενικές οδηγίες</vt:lpstr>
      <vt:lpstr>Τα στάδια της βιβλιογραφικής ανασκόπησης</vt:lpstr>
      <vt:lpstr>Πως ξεχωρίζουμε τις αξιόπιστες πηγές;</vt:lpstr>
      <vt:lpstr>Που αναζητούμε τις πηγές;</vt:lpstr>
      <vt:lpstr>Βιβλία ή άρθρα;</vt:lpstr>
      <vt:lpstr>Συνήθεις ερωτήσεις</vt:lpstr>
      <vt:lpstr>Βιβλιογραφικές παραπομπές και αναφορές</vt:lpstr>
      <vt:lpstr>Βιβλιογραφικές παραπομπές και αναφορές</vt:lpstr>
      <vt:lpstr>Δραστηριότητα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οικονομικά της εκπαίδευσης</dc:title>
  <dc:creator>ck</dc:creator>
  <cp:lastModifiedBy>christos koutsampelas</cp:lastModifiedBy>
  <cp:revision>327</cp:revision>
  <dcterms:created xsi:type="dcterms:W3CDTF">2006-08-16T00:00:00Z</dcterms:created>
  <dcterms:modified xsi:type="dcterms:W3CDTF">2019-03-04T13:20:45Z</dcterms:modified>
</cp:coreProperties>
</file>