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6" r:id="rId1"/>
  </p:sldMasterIdLst>
  <p:sldIdLst>
    <p:sldId id="256" r:id="rId2"/>
    <p:sldId id="290" r:id="rId3"/>
    <p:sldId id="291" r:id="rId4"/>
    <p:sldId id="292" r:id="rId5"/>
    <p:sldId id="293" r:id="rId6"/>
    <p:sldId id="294" r:id="rId7"/>
    <p:sldId id="295" r:id="rId8"/>
    <p:sldId id="297" r:id="rId9"/>
    <p:sldId id="298" r:id="rId10"/>
    <p:sldId id="299" r:id="rId11"/>
    <p:sldId id="300" r:id="rId12"/>
    <p:sldId id="301" r:id="rId13"/>
    <p:sldId id="289"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7470233A-B768-45D5-95EC-EA81BCFEE488}" type="datetimeFigureOut">
              <a:rPr lang="en-US"/>
              <a:pPr>
                <a:defRPr/>
              </a:pPr>
              <a:t>1/13/2016</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5C16F16D-8E6A-42BD-8A2A-EFA3BB3EB97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BB2D196-8F73-4823-8293-32CC1B45D812}" type="datetimeFigureOut">
              <a:rPr lang="en-US"/>
              <a:pPr>
                <a:defRPr/>
              </a:pPr>
              <a:t>1/13/2016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9BF972C-2688-4939-A22D-0783D242A0F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39BEA09D-7ADF-442A-AF66-18FC4F6C054A}" type="datetimeFigureOut">
              <a:rPr lang="en-US"/>
              <a:pPr>
                <a:defRPr/>
              </a:pPr>
              <a:t>1/13/2016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D76CB8D-AF0B-4BEE-9F5B-4A2396F87D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B18184C0-905B-48C2-9903-99056C2B5BC3}" type="datetimeFigureOut">
              <a:rPr lang="en-US"/>
              <a:pPr>
                <a:defRPr/>
              </a:pPr>
              <a:t>1/13/2016</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86D4157-8B22-4658-ACD8-0AD49B8F8F1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18971815-C81B-40DD-AD0D-CB0738D58B5E}" type="datetimeFigureOut">
              <a:rPr lang="en-US"/>
              <a:pPr>
                <a:defRPr/>
              </a:pPr>
              <a:t>1/13/2016</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DBA9482F-4131-4AFE-AF89-FC19C09346C0}"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687E1C78-DF71-4A42-A18F-6EB88A088BBD}" type="datetimeFigureOut">
              <a:rPr lang="en-US"/>
              <a:pPr>
                <a:defRPr/>
              </a:pPr>
              <a:t>1/13/2016</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EC63F164-C9F4-4A64-848C-35C42EE89F3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0471FE65-7DB5-4A61-BDA4-2B855038534C}" type="datetimeFigureOut">
              <a:rPr lang="en-US"/>
              <a:pPr>
                <a:defRPr/>
              </a:pPr>
              <a:t>1/13/2016</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CCCF4A4C-921A-4BB0-8265-3166459DF6A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2F138D-45A1-491E-A64C-22EFC671C2AE}" type="datetimeFigureOut">
              <a:rPr lang="en-US"/>
              <a:pPr>
                <a:defRPr/>
              </a:pPr>
              <a:t>1/13/2016</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90F5CB70-A155-4E53-9F08-192FB0F89952}"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6660134-7E90-4297-B078-B32795F5C9FF}" type="datetimeFigureOut">
              <a:rPr lang="en-US"/>
              <a:pPr>
                <a:defRPr/>
              </a:pPr>
              <a:t>1/13/2016</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CB12DAF5-0FCB-496C-AB5F-BF460DB3037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7C9748D8-8BCE-4A73-96C0-C1049DC3E837}" type="datetimeFigureOut">
              <a:rPr lang="en-US"/>
              <a:pPr>
                <a:defRPr/>
              </a:pPr>
              <a:t>1/13/2016</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E296C4FC-289A-47F8-9C12-A8BE2A36C43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537D800-AD7E-4B05-9DE4-3FFF5156B4FD}" type="datetimeFigureOut">
              <a:rPr lang="en-US"/>
              <a:pPr>
                <a:defRPr/>
              </a:pPr>
              <a:t>1/13/2016</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ABDFA083-55FD-47F1-9B41-C4E53E177CC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566FBF4E-7547-4806-94CB-DC22556EC9AF}" type="datetimeFigureOut">
              <a:rPr lang="en-US"/>
              <a:pPr>
                <a:defRPr/>
              </a:pPr>
              <a:t>1/13/2016</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1EF650CA-8757-4C10-8A40-143A079C23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68" r:id="rId1"/>
    <p:sldLayoutId id="2147484367" r:id="rId2"/>
    <p:sldLayoutId id="2147484369" r:id="rId3"/>
    <p:sldLayoutId id="2147484370" r:id="rId4"/>
    <p:sldLayoutId id="2147484371" r:id="rId5"/>
    <p:sldLayoutId id="2147484372" r:id="rId6"/>
    <p:sldLayoutId id="2147484366" r:id="rId7"/>
    <p:sldLayoutId id="2147484373" r:id="rId8"/>
    <p:sldLayoutId id="2147484374" r:id="rId9"/>
    <p:sldLayoutId id="2147484365" r:id="rId10"/>
    <p:sldLayoutId id="21474843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papalouk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mpapalouka@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ubtitle 2"/>
          <p:cNvSpPr>
            <a:spLocks noGrp="1"/>
          </p:cNvSpPr>
          <p:nvPr>
            <p:ph type="subTitle" idx="1"/>
          </p:nvPr>
        </p:nvSpPr>
        <p:spPr>
          <a:xfrm>
            <a:off x="304800" y="0"/>
            <a:ext cx="8686800" cy="4811713"/>
          </a:xfrm>
        </p:spPr>
        <p:txBody>
          <a:bodyPr/>
          <a:lstStyle/>
          <a:p>
            <a:pPr marR="0" algn="ctr">
              <a:lnSpc>
                <a:spcPct val="90000"/>
              </a:lnSpc>
            </a:pPr>
            <a:endParaRPr lang="el-GR" sz="1600" b="1" smtClean="0">
              <a:solidFill>
                <a:schemeClr val="tx1"/>
              </a:solidFill>
            </a:endParaRPr>
          </a:p>
          <a:p>
            <a:pPr marR="0" algn="ctr">
              <a:lnSpc>
                <a:spcPct val="90000"/>
              </a:lnSpc>
            </a:pPr>
            <a:endParaRPr lang="el-GR" sz="2000" b="1" smtClean="0">
              <a:solidFill>
                <a:schemeClr val="tx1"/>
              </a:solidFill>
              <a:latin typeface="Arial" charset="0"/>
            </a:endParaRPr>
          </a:p>
          <a:p>
            <a:pPr marR="0" algn="ctr">
              <a:lnSpc>
                <a:spcPct val="90000"/>
              </a:lnSpc>
            </a:pPr>
            <a:endParaRPr lang="el-GR" sz="2000" b="1" smtClean="0">
              <a:solidFill>
                <a:schemeClr val="tx1"/>
              </a:solidFill>
              <a:latin typeface="Arial" charset="0"/>
            </a:endParaRPr>
          </a:p>
          <a:p>
            <a:pPr marR="0" algn="ctr">
              <a:lnSpc>
                <a:spcPct val="90000"/>
              </a:lnSpc>
            </a:pPr>
            <a:r>
              <a:rPr lang="el-GR" b="1" smtClean="0">
                <a:solidFill>
                  <a:schemeClr val="tx1"/>
                </a:solidFill>
              </a:rPr>
              <a:t>Αθλητικό Στοίχημα: Μονοπώλια και Ολιγοπώλια</a:t>
            </a:r>
            <a:r>
              <a:rPr lang="el-GR" smtClean="0">
                <a:solidFill>
                  <a:schemeClr val="tx1"/>
                </a:solidFill>
              </a:rPr>
              <a:t> </a:t>
            </a:r>
            <a:r>
              <a:rPr lang="el-GR" sz="3100" b="1" smtClean="0">
                <a:solidFill>
                  <a:schemeClr val="tx1"/>
                </a:solidFill>
                <a:latin typeface="Arial" charset="0"/>
              </a:rPr>
              <a:t/>
            </a:r>
            <a:br>
              <a:rPr lang="el-GR" sz="3100" b="1" smtClean="0">
                <a:solidFill>
                  <a:schemeClr val="tx1"/>
                </a:solidFill>
                <a:latin typeface="Arial" charset="0"/>
              </a:rPr>
            </a:br>
            <a:endParaRPr lang="el-GR" sz="3100" b="1" smtClean="0">
              <a:solidFill>
                <a:schemeClr val="tx1"/>
              </a:solidFill>
              <a:latin typeface="Arial" charset="0"/>
            </a:endParaRPr>
          </a:p>
          <a:p>
            <a:pPr marR="0" algn="ctr">
              <a:lnSpc>
                <a:spcPct val="90000"/>
              </a:lnSpc>
            </a:pPr>
            <a:endParaRPr lang="el-GR" sz="3100" b="1" smtClean="0">
              <a:solidFill>
                <a:schemeClr val="tx1"/>
              </a:solidFill>
              <a:latin typeface="Arial" charset="0"/>
            </a:endParaRPr>
          </a:p>
          <a:p>
            <a:pPr marR="0" algn="ctr">
              <a:lnSpc>
                <a:spcPct val="90000"/>
              </a:lnSpc>
            </a:pPr>
            <a:r>
              <a:rPr lang="el-GR" sz="2400" b="1" smtClean="0">
                <a:solidFill>
                  <a:srgbClr val="898989"/>
                </a:solidFill>
              </a:rPr>
              <a:t>Μ. Παπαλουκάς</a:t>
            </a:r>
          </a:p>
          <a:p>
            <a:pPr marR="0" algn="ctr">
              <a:lnSpc>
                <a:spcPct val="90000"/>
              </a:lnSpc>
            </a:pPr>
            <a:r>
              <a:rPr lang="el-GR" sz="2400" b="1" smtClean="0">
                <a:solidFill>
                  <a:srgbClr val="898989"/>
                </a:solidFill>
              </a:rPr>
              <a:t>Δικηγόρος</a:t>
            </a:r>
          </a:p>
          <a:p>
            <a:pPr marR="0" algn="ctr">
              <a:lnSpc>
                <a:spcPct val="90000"/>
              </a:lnSpc>
            </a:pPr>
            <a:r>
              <a:rPr lang="el-GR" sz="2400" b="1" smtClean="0">
                <a:solidFill>
                  <a:srgbClr val="898989"/>
                </a:solidFill>
              </a:rPr>
              <a:t>Αναπλ. Καθηγητής Αθλητικού Δικαίου</a:t>
            </a:r>
          </a:p>
          <a:p>
            <a:pPr marR="0" algn="ctr">
              <a:lnSpc>
                <a:spcPct val="90000"/>
              </a:lnSpc>
            </a:pPr>
            <a:endParaRPr lang="el-GR" sz="2200" smtClean="0">
              <a:solidFill>
                <a:srgbClr val="898989"/>
              </a:solidFill>
            </a:endParaRPr>
          </a:p>
          <a:p>
            <a:pPr marR="0" algn="ctr">
              <a:lnSpc>
                <a:spcPct val="90000"/>
              </a:lnSpc>
            </a:pPr>
            <a:endParaRPr lang="el-GR" sz="2000" smtClean="0">
              <a:solidFill>
                <a:srgbClr val="898989"/>
              </a:solidFill>
              <a:latin typeface="Arial" charset="0"/>
            </a:endParaRPr>
          </a:p>
          <a:p>
            <a:pPr marR="0" algn="ctr">
              <a:lnSpc>
                <a:spcPct val="90000"/>
              </a:lnSpc>
            </a:pPr>
            <a:endParaRPr lang="el-GR" sz="2000" smtClean="0">
              <a:solidFill>
                <a:srgbClr val="898989"/>
              </a:solidFill>
              <a:latin typeface="Arial" charset="0"/>
            </a:endParaRPr>
          </a:p>
          <a:p>
            <a:pPr marR="0" algn="ctr">
              <a:lnSpc>
                <a:spcPct val="90000"/>
              </a:lnSpc>
            </a:pPr>
            <a:r>
              <a:rPr lang="en-US" sz="2000" smtClean="0">
                <a:solidFill>
                  <a:srgbClr val="898989"/>
                </a:solidFill>
                <a:hlinkClick r:id="rId2"/>
              </a:rPr>
              <a:t>mpapalouka@gmail.com</a:t>
            </a:r>
            <a:endParaRPr lang="en-US" sz="2000" smtClean="0">
              <a:solidFill>
                <a:srgbClr val="898989"/>
              </a:solidFill>
            </a:endParaRPr>
          </a:p>
          <a:p>
            <a:pPr marR="0" algn="ctr">
              <a:lnSpc>
                <a:spcPct val="90000"/>
              </a:lnSpc>
            </a:pPr>
            <a:endParaRPr lang="el-GR" sz="2000" b="1" smtClean="0">
              <a:solidFill>
                <a:schemeClr val="tx1"/>
              </a:solidFill>
              <a:latin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Content Placeholder 1"/>
          <p:cNvSpPr>
            <a:spLocks noGrp="1"/>
          </p:cNvSpPr>
          <p:nvPr>
            <p:ph idx="1"/>
          </p:nvPr>
        </p:nvSpPr>
        <p:spPr>
          <a:xfrm>
            <a:off x="152400" y="228600"/>
            <a:ext cx="8991600" cy="7315200"/>
          </a:xfrm>
        </p:spPr>
        <p:txBody>
          <a:bodyPr/>
          <a:lstStyle/>
          <a:p>
            <a:pPr algn="ctr">
              <a:buFont typeface="Wingdings 3" pitchFamily="18" charset="2"/>
              <a:buNone/>
            </a:pPr>
            <a:r>
              <a:rPr lang="el-GR" sz="3600" b="1" u="sng" smtClean="0"/>
              <a:t>Το Ελληνικό Σύστημα</a:t>
            </a:r>
            <a:endParaRPr lang="el-GR" sz="3600" u="sng" smtClean="0"/>
          </a:p>
          <a:p>
            <a:pPr algn="ctr">
              <a:buFont typeface="Wingdings 3" pitchFamily="18" charset="2"/>
              <a:buNone/>
            </a:pPr>
            <a:endParaRPr lang="el-GR" sz="2800" smtClean="0"/>
          </a:p>
          <a:p>
            <a:pPr algn="ctr">
              <a:buFont typeface="Wingdings 3" pitchFamily="18" charset="2"/>
              <a:buNone/>
            </a:pPr>
            <a:r>
              <a:rPr lang="el-GR" sz="2800" b="1" smtClean="0"/>
              <a:t>Στοίχημα μέσω Διαδικτύου:</a:t>
            </a:r>
            <a:r>
              <a:rPr lang="el-GR" sz="2800" smtClean="0"/>
              <a:t> </a:t>
            </a:r>
          </a:p>
          <a:p>
            <a:pPr algn="ctr">
              <a:buFont typeface="Wingdings 3" pitchFamily="18" charset="2"/>
              <a:buNone/>
            </a:pPr>
            <a:r>
              <a:rPr lang="el-GR" sz="2800" smtClean="0"/>
              <a:t>Ολιγοπώλιο (αδειοδότηση περισσοτέρων του ενός παρόχων)</a:t>
            </a:r>
          </a:p>
          <a:p>
            <a:pPr algn="ctr">
              <a:buFont typeface="Wingdings 3" pitchFamily="18" charset="2"/>
              <a:buNone/>
            </a:pPr>
            <a:endParaRPr lang="el-GR" sz="2800" smtClean="0"/>
          </a:p>
          <a:p>
            <a:pPr algn="ctr">
              <a:buFont typeface="Wingdings 3" pitchFamily="18" charset="2"/>
              <a:buNone/>
            </a:pPr>
            <a:r>
              <a:rPr lang="el-GR" sz="2800" b="1" smtClean="0"/>
              <a:t>Στοίχημα εκτός Διαδικτύου:</a:t>
            </a:r>
            <a:r>
              <a:rPr lang="el-GR" sz="2800" smtClean="0"/>
              <a:t> </a:t>
            </a:r>
          </a:p>
          <a:p>
            <a:pPr algn="ctr">
              <a:buFont typeface="Wingdings 3" pitchFamily="18" charset="2"/>
              <a:buNone/>
            </a:pPr>
            <a:r>
              <a:rPr lang="el-GR" sz="2800" smtClean="0"/>
              <a:t>Μονοπώλιο (αδειοδότηση ενός παρόχου)</a:t>
            </a:r>
            <a:endParaRPr lang="en-GB" sz="28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p:cNvSpPr>
          <p:nvPr>
            <p:ph type="body" idx="1"/>
          </p:nvPr>
        </p:nvSpPr>
        <p:spPr>
          <a:xfrm>
            <a:off x="0" y="152400"/>
            <a:ext cx="9144000" cy="6705600"/>
          </a:xfrm>
        </p:spPr>
        <p:txBody>
          <a:bodyPr/>
          <a:lstStyle/>
          <a:p>
            <a:pPr>
              <a:lnSpc>
                <a:spcPct val="90000"/>
              </a:lnSpc>
              <a:buFont typeface="Wingdings 3" pitchFamily="18" charset="2"/>
              <a:buNone/>
            </a:pPr>
            <a:endParaRPr lang="el-GR" sz="2800" b="1" smtClean="0"/>
          </a:p>
          <a:p>
            <a:pPr>
              <a:lnSpc>
                <a:spcPct val="90000"/>
              </a:lnSpc>
              <a:buFont typeface="Wingdings 3" pitchFamily="18" charset="2"/>
              <a:buNone/>
            </a:pPr>
            <a:r>
              <a:rPr lang="el-GR" sz="2800" b="1" smtClean="0"/>
              <a:t>Προσοχή:</a:t>
            </a:r>
            <a:r>
              <a:rPr lang="el-GR" sz="2800" smtClean="0"/>
              <a:t> </a:t>
            </a:r>
            <a:r>
              <a:rPr lang="el-GR" sz="2800" b="1" smtClean="0"/>
              <a:t>το ευρωπαϊκό δικαστήριο έχει κρίνει ότι κάθε χώρα και επομένως και η  Ελλάδα έχει θεωρητικά πάντα δικαίωμα να αλλάξει την επιλογή της και να επιλέξει το μονοπώλιο.</a:t>
            </a:r>
          </a:p>
          <a:p>
            <a:pPr>
              <a:lnSpc>
                <a:spcPct val="90000"/>
              </a:lnSpc>
              <a:buFont typeface="Wingdings 3" pitchFamily="18" charset="2"/>
              <a:buNone/>
            </a:pPr>
            <a:endParaRPr lang="el-GR" sz="2800" b="1" smtClean="0"/>
          </a:p>
          <a:p>
            <a:pPr>
              <a:lnSpc>
                <a:spcPct val="90000"/>
              </a:lnSpc>
              <a:buFont typeface="Wingdings 3" pitchFamily="18" charset="2"/>
              <a:buNone/>
            </a:pPr>
            <a:endParaRPr lang="el-GR" sz="2800" b="1" smtClean="0"/>
          </a:p>
          <a:p>
            <a:pPr>
              <a:lnSpc>
                <a:spcPct val="90000"/>
              </a:lnSpc>
              <a:buFont typeface="Wingdings 3" pitchFamily="18" charset="2"/>
              <a:buNone/>
            </a:pPr>
            <a:r>
              <a:rPr lang="el-GR" sz="2800" smtClean="0"/>
              <a:t> Όμως εφόσον επιλέγει να επιτρέψει σε ξένες έστω και ευρωπαϊκές στοιχηματικές εταιρείες να παρέχουν στοιχηματικές υπηρεσίες από το διαδίκτυο σε ελληνικό έδαφος, αυτό σημαίνει ότι </a:t>
            </a:r>
            <a:r>
              <a:rPr lang="el-GR" sz="2800" b="1" u="sng" smtClean="0"/>
              <a:t>δεν ακολουθεί συνεπή πολιτική</a:t>
            </a:r>
            <a:r>
              <a:rPr lang="el-GR" sz="2800" smtClean="0"/>
              <a:t> καθώς επιβάλει περιορισμό Ελλήνων παρόχων και μη περιορισμό των αλλοδαπών παρόχων</a:t>
            </a:r>
            <a:r>
              <a:rPr lang="el-GR"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Grp="1"/>
          </p:cNvSpPr>
          <p:nvPr>
            <p:ph type="body" idx="1"/>
          </p:nvPr>
        </p:nvSpPr>
        <p:spPr>
          <a:xfrm>
            <a:off x="0" y="0"/>
            <a:ext cx="9144000" cy="6858000"/>
          </a:xfrm>
        </p:spPr>
        <p:txBody>
          <a:bodyPr/>
          <a:lstStyle/>
          <a:p>
            <a:pPr>
              <a:buFont typeface="Wingdings 3" pitchFamily="18" charset="2"/>
              <a:buNone/>
            </a:pPr>
            <a:endParaRPr lang="el-GR" b="1" smtClean="0"/>
          </a:p>
          <a:p>
            <a:pPr>
              <a:buFont typeface="Wingdings 3" pitchFamily="18" charset="2"/>
              <a:buNone/>
            </a:pPr>
            <a:r>
              <a:rPr lang="el-GR" b="1" smtClean="0"/>
              <a:t>Στοίχημα μέσω Διαδικτύου</a:t>
            </a:r>
          </a:p>
          <a:p>
            <a:pPr>
              <a:buFont typeface="Wingdings 3" pitchFamily="18" charset="2"/>
              <a:buNone/>
            </a:pPr>
            <a:endParaRPr lang="el-GR" b="1" smtClean="0"/>
          </a:p>
          <a:p>
            <a:pPr>
              <a:buFont typeface="Wingdings 3" pitchFamily="18" charset="2"/>
              <a:buNone/>
            </a:pPr>
            <a:r>
              <a:rPr lang="el-GR" b="1" smtClean="0"/>
              <a:t>Οσον αφορά στις σχέσεις ΟΠΑΠ και λοιπών αδειοδοτηθέντων παρόχων</a:t>
            </a:r>
            <a:r>
              <a:rPr lang="el-GR" smtClean="0"/>
              <a:t> τα πράγματα είναι ξεκάθαρα.</a:t>
            </a:r>
          </a:p>
          <a:p>
            <a:pPr>
              <a:buFont typeface="Wingdings 3" pitchFamily="18" charset="2"/>
              <a:buNone/>
            </a:pPr>
            <a:endParaRPr lang="el-GR" smtClean="0"/>
          </a:p>
          <a:p>
            <a:pPr>
              <a:buFont typeface="Wingdings 3" pitchFamily="18" charset="2"/>
              <a:buNone/>
            </a:pPr>
            <a:r>
              <a:rPr lang="el-GR" b="1" smtClean="0"/>
              <a:t>Όσον αφορά στις σχέσεις Ελλήνων αδειοδοτηθέντων και ξένων μη αδειοδοτηθέντων, </a:t>
            </a:r>
            <a:r>
              <a:rPr lang="el-GR" smtClean="0"/>
              <a:t>η αδράνεια της χώρας μας να προστατεύσει την επιλογή της για ένα ολιγοπώλιο διαδικτυακού στοιχήματος καθιστά και την επιλογή της μη συνεπή, που σημαίνει ότι κινδυνεύει να προσβληθεί ενώπιον των αρμοδίων οργάνων. </a:t>
            </a:r>
          </a:p>
          <a:p>
            <a:pPr>
              <a:buFont typeface="Wingdings 3" pitchFamily="18" charset="2"/>
              <a:buNone/>
            </a:pPr>
            <a:endParaRPr lang="el-GR" smtClean="0"/>
          </a:p>
          <a:p>
            <a:pPr>
              <a:buFont typeface="Wingdings 3" pitchFamily="18" charset="2"/>
              <a:buNone/>
            </a:pPr>
            <a:endParaRPr 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ubtitle 2"/>
          <p:cNvSpPr>
            <a:spLocks noGrp="1"/>
          </p:cNvSpPr>
          <p:nvPr>
            <p:ph type="subTitle" idx="1"/>
          </p:nvPr>
        </p:nvSpPr>
        <p:spPr>
          <a:xfrm>
            <a:off x="685800" y="685800"/>
            <a:ext cx="7772400" cy="5638800"/>
          </a:xfrm>
        </p:spPr>
        <p:txBody>
          <a:bodyPr/>
          <a:lstStyle/>
          <a:p>
            <a:pPr marR="0" algn="ctr" eaLnBrk="1" hangingPunct="1"/>
            <a:endParaRPr lang="en-US" sz="4000" smtClean="0">
              <a:solidFill>
                <a:srgbClr val="35385A"/>
              </a:solidFill>
            </a:endParaRPr>
          </a:p>
          <a:p>
            <a:pPr marR="0" algn="ctr" eaLnBrk="1" hangingPunct="1"/>
            <a:r>
              <a:rPr lang="el-GR" sz="4000" smtClean="0">
                <a:solidFill>
                  <a:srgbClr val="35385A"/>
                </a:solidFill>
              </a:rPr>
              <a:t>Ευχαριστώ</a:t>
            </a:r>
          </a:p>
          <a:p>
            <a:pPr marR="0" algn="ctr" eaLnBrk="1" hangingPunct="1"/>
            <a:endParaRPr lang="en-US" sz="4000" smtClean="0">
              <a:solidFill>
                <a:srgbClr val="35385A"/>
              </a:solidFill>
            </a:endParaRPr>
          </a:p>
          <a:p>
            <a:pPr marR="0" algn="ctr" eaLnBrk="1" hangingPunct="1"/>
            <a:endParaRPr lang="en-US" sz="4000" smtClean="0">
              <a:solidFill>
                <a:srgbClr val="35385A"/>
              </a:solidFill>
            </a:endParaRPr>
          </a:p>
          <a:p>
            <a:pPr marR="0" eaLnBrk="1" hangingPunct="1"/>
            <a:endParaRPr lang="en-US" sz="4000" smtClean="0">
              <a:solidFill>
                <a:srgbClr val="474B78"/>
              </a:solidFill>
            </a:endParaRPr>
          </a:p>
          <a:p>
            <a:pPr marR="0" algn="ctr" eaLnBrk="1" hangingPunct="1"/>
            <a:r>
              <a:rPr lang="en-US" sz="4000" smtClean="0">
                <a:solidFill>
                  <a:srgbClr val="474B78"/>
                </a:solidFill>
                <a:hlinkClick r:id="rId2"/>
              </a:rPr>
              <a:t>mpapalouka@gmail.com</a:t>
            </a:r>
            <a:endParaRPr lang="en-US" sz="4000" smtClean="0">
              <a:solidFill>
                <a:srgbClr val="474B78"/>
              </a:solidFill>
            </a:endParaRPr>
          </a:p>
          <a:p>
            <a:pPr marR="0" eaLnBrk="1" hangingPunct="1"/>
            <a:endParaRPr lang="el-G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Content Placeholder 1"/>
          <p:cNvSpPr>
            <a:spLocks noGrp="1"/>
          </p:cNvSpPr>
          <p:nvPr>
            <p:ph idx="1"/>
          </p:nvPr>
        </p:nvSpPr>
        <p:spPr>
          <a:xfrm>
            <a:off x="0" y="0"/>
            <a:ext cx="8229600" cy="5778500"/>
          </a:xfrm>
        </p:spPr>
        <p:txBody>
          <a:bodyPr/>
          <a:lstStyle/>
          <a:p>
            <a:pPr marL="795338" indent="-685800"/>
            <a:r>
              <a:rPr lang="el-GR" b="1" u="sng" smtClean="0"/>
              <a:t>Ι. Οικονομικά: Τα Υπερ του Στοιχηματισμού</a:t>
            </a:r>
            <a:endParaRPr lang="el-GR" smtClean="0"/>
          </a:p>
          <a:p>
            <a:pPr marL="795338" indent="-685800"/>
            <a:endParaRPr lang="el-GR" smtClean="0"/>
          </a:p>
          <a:p>
            <a:pPr marL="795338" indent="-685800"/>
            <a:r>
              <a:rPr lang="el-GR" smtClean="0"/>
              <a:t>Ο στοιχηματισμός αποτελεί μια ραγδαία αναπτυσσόμενη επιχειρηματική δραστηριότητα</a:t>
            </a:r>
          </a:p>
          <a:p>
            <a:pPr marL="795338" indent="-685800">
              <a:buFont typeface="Wingdings 3" pitchFamily="18" charset="2"/>
              <a:buNone/>
            </a:pPr>
            <a:endParaRPr lang="el-GR" smtClean="0"/>
          </a:p>
          <a:p>
            <a:pPr marL="795338" indent="-685800"/>
            <a:r>
              <a:rPr lang="el-GR" smtClean="0"/>
              <a:t>Συνιστά μια σημαντική ενίσχυση στα δημοσιονομικά της χώρας </a:t>
            </a:r>
          </a:p>
          <a:p>
            <a:pPr marL="795338" indent="-685800"/>
            <a:endParaRPr lang="el-GR" smtClean="0"/>
          </a:p>
          <a:p>
            <a:pPr marL="795338" indent="-685800"/>
            <a:r>
              <a:rPr lang="el-GR" smtClean="0"/>
              <a:t>Καταπολεμά την ανεργία</a:t>
            </a:r>
          </a:p>
          <a:p>
            <a:pPr marL="795338" indent="-685800"/>
            <a:endParaRPr lang="el-GR" smtClean="0"/>
          </a:p>
          <a:p>
            <a:pPr marL="795338" indent="-685800"/>
            <a:r>
              <a:rPr lang="el-GR" smtClean="0"/>
              <a:t>χρηματοδοτεί οικειοθελώς πολιτιστικές, αθλητικές και κοινωνικές δραστηριότητες</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Content Placeholder 1"/>
          <p:cNvSpPr>
            <a:spLocks noGrp="1"/>
          </p:cNvSpPr>
          <p:nvPr>
            <p:ph idx="1"/>
          </p:nvPr>
        </p:nvSpPr>
        <p:spPr>
          <a:xfrm>
            <a:off x="457200" y="0"/>
            <a:ext cx="8229600" cy="7315200"/>
          </a:xfrm>
        </p:spPr>
        <p:txBody>
          <a:bodyPr/>
          <a:lstStyle/>
          <a:p>
            <a:pPr marL="795338" indent="-685800">
              <a:buFont typeface="Wingdings 3" pitchFamily="18" charset="2"/>
              <a:buNone/>
            </a:pPr>
            <a:endParaRPr lang="el-GR" smtClean="0"/>
          </a:p>
          <a:p>
            <a:pPr marL="795338" indent="-685800"/>
            <a:r>
              <a:rPr lang="el-GR" b="1" u="sng" smtClean="0"/>
              <a:t>Κοινωνικά: Τα Κατά του Στοιχηματισμού</a:t>
            </a:r>
            <a:endParaRPr lang="el-GR" smtClean="0"/>
          </a:p>
          <a:p>
            <a:pPr marL="795338" indent="-685800"/>
            <a:endParaRPr lang="el-GR" smtClean="0"/>
          </a:p>
          <a:p>
            <a:pPr marL="795338" indent="-685800"/>
            <a:r>
              <a:rPr lang="el-GR" smtClean="0"/>
              <a:t>Ο στοιχηματισμός είναι και μια επικίνδυνη συνήθεια </a:t>
            </a:r>
          </a:p>
          <a:p>
            <a:pPr marL="795338" indent="-685800"/>
            <a:endParaRPr lang="el-GR" smtClean="0"/>
          </a:p>
          <a:p>
            <a:pPr marL="795338" indent="-685800"/>
            <a:r>
              <a:rPr lang="el-GR" smtClean="0"/>
              <a:t>Στα τυχερά παιγνίδια κατά κανόνα οι παίκτες χάνουν, περισσότερα από όσα κερδίζουν</a:t>
            </a:r>
          </a:p>
          <a:p>
            <a:pPr marL="795338" indent="-685800"/>
            <a:endParaRPr lang="el-GR" smtClean="0"/>
          </a:p>
          <a:p>
            <a:pPr marL="795338" indent="-685800"/>
            <a:r>
              <a:rPr lang="el-GR" smtClean="0"/>
              <a:t>Ο διοργανωτής τυχερών παιγνιδιών έχει στα χέρια του ένα εργαλείο για «ξέπλυμα» χρήματος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Content Placeholder 1"/>
          <p:cNvSpPr>
            <a:spLocks noGrp="1"/>
          </p:cNvSpPr>
          <p:nvPr>
            <p:ph idx="1"/>
          </p:nvPr>
        </p:nvSpPr>
        <p:spPr>
          <a:xfrm>
            <a:off x="0" y="0"/>
            <a:ext cx="9144000" cy="6007100"/>
          </a:xfrm>
        </p:spPr>
        <p:txBody>
          <a:bodyPr/>
          <a:lstStyle/>
          <a:p>
            <a:pPr marL="795338" indent="-685800">
              <a:buFont typeface="Wingdings 3" pitchFamily="18" charset="2"/>
              <a:buNone/>
            </a:pPr>
            <a:endParaRPr lang="el-GR" b="1" u="sng" smtClean="0"/>
          </a:p>
          <a:p>
            <a:pPr marL="795338" indent="-685800">
              <a:buFont typeface="Wingdings 3" pitchFamily="18" charset="2"/>
              <a:buNone/>
            </a:pPr>
            <a:r>
              <a:rPr lang="el-GR" b="1" u="sng" smtClean="0"/>
              <a:t>    Η Απάντηση του Κράτους στους Κινδύνους</a:t>
            </a:r>
            <a:endParaRPr lang="el-GR" smtClean="0"/>
          </a:p>
          <a:p>
            <a:pPr marL="795338" indent="-685800">
              <a:buFont typeface="Wingdings 3" pitchFamily="18" charset="2"/>
              <a:buNone/>
            </a:pPr>
            <a:endParaRPr lang="el-GR" smtClean="0"/>
          </a:p>
          <a:p>
            <a:pPr marL="795338" indent="-685800"/>
            <a:r>
              <a:rPr lang="el-GR" smtClean="0"/>
              <a:t>Λόγω της προσφοράς των στοιχηματικών επιχειρήσεων στα οικονομικά της χώρας και στην αθλητική και πολιτιστική κοινότητα, τα κράτη προσπαθούν να ισορροπήσουν ανάμεσα στην προστασία του καταναλωτή και της Δημόσιας Τάξης αφενός και αφετέρου του σεβασμού των προσπαθειών των στοιχηματικών επιχειρήσεων για τη διατήρηση και  ενίσχυση των κερδών τους.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1"/>
          <p:cNvSpPr>
            <a:spLocks noGrp="1"/>
          </p:cNvSpPr>
          <p:nvPr>
            <p:ph idx="1"/>
          </p:nvPr>
        </p:nvSpPr>
        <p:spPr>
          <a:xfrm>
            <a:off x="457200" y="762000"/>
            <a:ext cx="8229600" cy="5245100"/>
          </a:xfrm>
        </p:spPr>
        <p:txBody>
          <a:bodyPr/>
          <a:lstStyle/>
          <a:p>
            <a:pPr marL="795338" indent="-685800"/>
            <a:r>
              <a:rPr lang="el-GR" b="1" u="sng" smtClean="0"/>
              <a:t>Ευρωπαϊκοί Κανόνες</a:t>
            </a:r>
            <a:endParaRPr lang="el-GR" smtClean="0"/>
          </a:p>
          <a:p>
            <a:pPr marL="795338" indent="-685800"/>
            <a:endParaRPr lang="el-GR" smtClean="0"/>
          </a:p>
          <a:p>
            <a:pPr marL="795338" indent="-685800"/>
            <a:r>
              <a:rPr lang="el-GR" smtClean="0"/>
              <a:t>Η βασική ελευθερία των επιχειρήσεων σε όλο τον ευρωπαϊκό χώρο να μετακινούνται και να εγκαθίστανται σε όποια χώρα επιθυμούν.</a:t>
            </a:r>
          </a:p>
          <a:p>
            <a:pPr marL="795338" indent="-685800">
              <a:buFont typeface="Wingdings 3" pitchFamily="18" charset="2"/>
              <a:buNone/>
            </a:pPr>
            <a:endParaRPr lang="el-GR" smtClean="0"/>
          </a:p>
          <a:p>
            <a:pPr marL="795338" indent="-685800"/>
            <a:r>
              <a:rPr lang="el-GR" smtClean="0"/>
              <a:t>Το ευρωπαϊκό δίκαιο του ανταγωνισμού προστατεύει την αγορά από τη νόθευση του ελεύθερου ανταγωνισμού.</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Content Placeholder 1"/>
          <p:cNvSpPr>
            <a:spLocks noGrp="1"/>
          </p:cNvSpPr>
          <p:nvPr>
            <p:ph idx="1"/>
          </p:nvPr>
        </p:nvSpPr>
        <p:spPr>
          <a:xfrm>
            <a:off x="0" y="152400"/>
            <a:ext cx="9144000" cy="5854700"/>
          </a:xfrm>
        </p:spPr>
        <p:txBody>
          <a:bodyPr/>
          <a:lstStyle/>
          <a:p>
            <a:pPr marL="795338" indent="-685800"/>
            <a:r>
              <a:rPr lang="el-GR" b="1" u="sng" smtClean="0"/>
              <a:t>Το Ευρωπαϊκό Δικαστήριο</a:t>
            </a:r>
            <a:endParaRPr lang="el-GR" smtClean="0"/>
          </a:p>
          <a:p>
            <a:pPr marL="795338" indent="-685800"/>
            <a:endParaRPr lang="el-GR" smtClean="0"/>
          </a:p>
          <a:p>
            <a:pPr marL="795338" indent="-685800"/>
            <a:r>
              <a:rPr lang="el-GR" smtClean="0"/>
              <a:t>Το Ευρωπαϊκό Δικαστήριο θεώρησε ότι βασικός στόχος ενός δημοκρατικού και σύγχρονου κράτους πρόνοιας είναι η βελτίωση των οικονομικών των νοικοκυριών, η ενίσχυση του οικογενειακού προϋπολογισμού. </a:t>
            </a:r>
          </a:p>
          <a:p>
            <a:pPr marL="795338" indent="-685800"/>
            <a:r>
              <a:rPr lang="el-GR" smtClean="0"/>
              <a:t>Επομένως μια χωρίς περιορισμούς αγορά τυχερών παιγνίων, που θα συνεπαγόταν αύξηση του μέρους εκείνου του προϋπολογισμού των νοικοκυριών που αφιερώνεται στα παιγνίδια, θα είχε ως αναγκαία συνέπεια, για τα περισσότερα νοικοκυριά, μείωση των πόρων τους.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Content Placeholder 1"/>
          <p:cNvSpPr>
            <a:spLocks noGrp="1"/>
          </p:cNvSpPr>
          <p:nvPr>
            <p:ph idx="1"/>
          </p:nvPr>
        </p:nvSpPr>
        <p:spPr>
          <a:xfrm>
            <a:off x="0" y="0"/>
            <a:ext cx="9144000" cy="6629400"/>
          </a:xfrm>
        </p:spPr>
        <p:txBody>
          <a:bodyPr/>
          <a:lstStyle/>
          <a:p>
            <a:pPr marL="795338" indent="-685800"/>
            <a:r>
              <a:rPr lang="el-GR" b="1" u="sng" smtClean="0"/>
              <a:t>Η Ευρωπαϊκή Στοιχηματική Αγορά</a:t>
            </a:r>
            <a:endParaRPr lang="el-GR" smtClean="0"/>
          </a:p>
          <a:p>
            <a:pPr marL="795338" indent="-685800"/>
            <a:endParaRPr lang="el-GR" smtClean="0"/>
          </a:p>
          <a:p>
            <a:pPr marL="795338" indent="-685800"/>
            <a:r>
              <a:rPr lang="el-GR" smtClean="0"/>
              <a:t>Δεν υπάρχει μια γενική ευρωπαϊκή ρύθμιση η οποία να επιβάλει πανευρωπαϊκά την εφαρμογή μονοπωλίου, ολιγοπωλίου ή πλήρους απελευθέρωσης της αγοράς στοιχημάτων. </a:t>
            </a:r>
          </a:p>
          <a:p>
            <a:pPr marL="795338" indent="-685800"/>
            <a:endParaRPr lang="el-GR" smtClean="0"/>
          </a:p>
          <a:p>
            <a:pPr marL="795338" indent="-685800"/>
            <a:r>
              <a:rPr lang="el-GR" smtClean="0"/>
              <a:t>Ελλείψει ευρωπαϊκής ρύθμισης, που θα εναρμόνιζε τις εθνικές νομοθεσίες, τα κράτη μέλη είναι ελεύθερα να επιλέξουν το βαθμό προστασίας του κοινού που επιθυμούν και επομένως το βαθμό περιορισμού της στοιχηματικής δραστηριότητας και τα μέτρα, που θα λάβουν προς το σκοπό αυτό.</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Content Placeholder 1"/>
          <p:cNvSpPr>
            <a:spLocks noGrp="1"/>
          </p:cNvSpPr>
          <p:nvPr>
            <p:ph idx="1"/>
          </p:nvPr>
        </p:nvSpPr>
        <p:spPr>
          <a:xfrm>
            <a:off x="0" y="457200"/>
            <a:ext cx="9144000" cy="5549900"/>
          </a:xfrm>
        </p:spPr>
        <p:txBody>
          <a:bodyPr/>
          <a:lstStyle/>
          <a:p>
            <a:pPr marL="623888" indent="-514350">
              <a:buFont typeface="Wingdings 3" pitchFamily="18" charset="2"/>
              <a:buNone/>
            </a:pPr>
            <a:r>
              <a:rPr lang="el-GR" b="1" smtClean="0"/>
              <a:t>  </a:t>
            </a:r>
            <a:r>
              <a:rPr lang="el-GR" sz="2800" b="1" u="sng" smtClean="0"/>
              <a:t>Δυο Λόγοι Επιβολής Περιορισμών στην Αγορά</a:t>
            </a:r>
          </a:p>
          <a:p>
            <a:pPr marL="623888" indent="-514350">
              <a:buFont typeface="Wingdings 3" pitchFamily="18" charset="2"/>
              <a:buNone/>
            </a:pPr>
            <a:endParaRPr lang="el-GR" smtClean="0"/>
          </a:p>
          <a:p>
            <a:pPr marL="623888" indent="-514350">
              <a:buFont typeface="Wingdings 3" pitchFamily="18" charset="2"/>
              <a:buNone/>
            </a:pPr>
            <a:endParaRPr lang="el-GR" smtClean="0"/>
          </a:p>
          <a:p>
            <a:pPr marL="623888" indent="-514350">
              <a:buFont typeface="Wingdings 3" pitchFamily="18" charset="2"/>
              <a:buNone/>
            </a:pPr>
            <a:r>
              <a:rPr lang="el-GR" smtClean="0"/>
              <a:t>1. Ο στόχος του περιορισμού της προσφοράς των τυχερών παιγνίων</a:t>
            </a:r>
          </a:p>
          <a:p>
            <a:pPr marL="623888" indent="-514350">
              <a:buFont typeface="Wingdings 3" pitchFamily="18" charset="2"/>
              <a:buNone/>
            </a:pPr>
            <a:endParaRPr lang="el-GR" smtClean="0"/>
          </a:p>
          <a:p>
            <a:pPr marL="623888" indent="-514350">
              <a:buFont typeface="Wingdings 3" pitchFamily="18" charset="2"/>
              <a:buNone/>
            </a:pPr>
            <a:r>
              <a:rPr lang="el-GR" smtClean="0"/>
              <a:t>2. Η καταπολέμηση της συναφούς με τα τυχερά παίγνια εγκληματικότητας. </a:t>
            </a:r>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
          <p:cNvSpPr>
            <a:spLocks noGrp="1"/>
          </p:cNvSpPr>
          <p:nvPr>
            <p:ph idx="1"/>
          </p:nvPr>
        </p:nvSpPr>
        <p:spPr>
          <a:xfrm>
            <a:off x="0" y="457200"/>
            <a:ext cx="9144000" cy="6705600"/>
          </a:xfrm>
        </p:spPr>
        <p:txBody>
          <a:bodyPr/>
          <a:lstStyle/>
          <a:p>
            <a:pPr marL="623888" indent="-514350" algn="ctr">
              <a:buFont typeface="Wingdings 3" pitchFamily="18" charset="2"/>
              <a:buNone/>
            </a:pPr>
            <a:r>
              <a:rPr lang="el-GR" sz="3200" b="1" smtClean="0"/>
              <a:t>Τρεις Βασικές Ευρωπαϊκές Υποθέσεις</a:t>
            </a:r>
          </a:p>
          <a:p>
            <a:pPr marL="623888" indent="-514350" algn="ctr">
              <a:buFont typeface="Wingdings 3" pitchFamily="18" charset="2"/>
              <a:buNone/>
            </a:pPr>
            <a:endParaRPr lang="el-GR" sz="3200" smtClean="0"/>
          </a:p>
          <a:p>
            <a:pPr marL="623888" indent="-514350" algn="ctr">
              <a:buFont typeface="Wingdings 3" pitchFamily="18" charset="2"/>
              <a:buNone/>
            </a:pPr>
            <a:r>
              <a:rPr lang="en-US" sz="3200" smtClean="0"/>
              <a:t>1. </a:t>
            </a:r>
            <a:r>
              <a:rPr lang="el-GR" sz="3200" smtClean="0"/>
              <a:t>Πορτογαλλία: </a:t>
            </a:r>
            <a:r>
              <a:rPr lang="en-US" sz="3200" smtClean="0"/>
              <a:t>SANTA CASA</a:t>
            </a:r>
          </a:p>
          <a:p>
            <a:pPr marL="623888" indent="-514350" algn="ctr">
              <a:buFont typeface="Wingdings 3" pitchFamily="18" charset="2"/>
              <a:buNone/>
            </a:pPr>
            <a:endParaRPr lang="el-GR" sz="3200" smtClean="0"/>
          </a:p>
          <a:p>
            <a:pPr marL="623888" indent="-514350" algn="ctr">
              <a:buFont typeface="Wingdings 3" pitchFamily="18" charset="2"/>
              <a:buNone/>
            </a:pPr>
            <a:r>
              <a:rPr lang="el-GR" sz="3200" smtClean="0"/>
              <a:t>2. Γερμανία:</a:t>
            </a:r>
            <a:r>
              <a:rPr lang="en-US" sz="3200" smtClean="0"/>
              <a:t> MARKUS STOSS</a:t>
            </a:r>
          </a:p>
          <a:p>
            <a:pPr marL="623888" indent="-514350" algn="ctr">
              <a:buFont typeface="Wingdings 3" pitchFamily="18" charset="2"/>
              <a:buNone/>
            </a:pPr>
            <a:endParaRPr lang="el-GR" sz="3200" smtClean="0"/>
          </a:p>
          <a:p>
            <a:pPr marL="623888" indent="-514350" algn="ctr">
              <a:buFont typeface="Wingdings 3" pitchFamily="18" charset="2"/>
              <a:buNone/>
            </a:pPr>
            <a:r>
              <a:rPr lang="el-GR" sz="3200" smtClean="0"/>
              <a:t>3. Ελλάδα: </a:t>
            </a:r>
            <a:r>
              <a:rPr lang="en-US" sz="3200" smtClean="0"/>
              <a:t>Stanleybet &amp; William Hill</a:t>
            </a:r>
            <a:endParaRPr lang="el-GR" sz="3200" smtClean="0"/>
          </a:p>
          <a:p>
            <a:pPr marL="623888" indent="-514350">
              <a:buFont typeface="Wingdings 3" pitchFamily="18" charset="2"/>
              <a:buNone/>
            </a:pPr>
            <a:endParaRPr lang="el-GR" sz="32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457</TotalTime>
  <Words>490</Words>
  <Application>Microsoft Office PowerPoint</Application>
  <PresentationFormat>Προβολή στην οθόνη (4:3)</PresentationFormat>
  <Paragraphs>84</Paragraphs>
  <Slides>13</Slides>
  <Notes>0</Notes>
  <HiddenSlides>0</HiddenSlides>
  <MMClips>0</MMClips>
  <ScaleCrop>false</ScaleCrop>
  <HeadingPairs>
    <vt:vector size="6" baseType="variant">
      <vt:variant>
        <vt:lpstr>Γραμματοσειρές που χρησιμοποιούνται</vt:lpstr>
      </vt:variant>
      <vt:variant>
        <vt:i4>6</vt:i4>
      </vt:variant>
      <vt:variant>
        <vt:lpstr>Πρότυπο σχεδίασης</vt:lpstr>
      </vt:variant>
      <vt:variant>
        <vt:i4>8</vt:i4>
      </vt:variant>
      <vt:variant>
        <vt:lpstr>Τίτλοι διαφανειών</vt:lpstr>
      </vt:variant>
      <vt:variant>
        <vt:i4>13</vt:i4>
      </vt:variant>
    </vt:vector>
  </HeadingPairs>
  <TitlesOfParts>
    <vt:vector size="27" baseType="lpstr">
      <vt:lpstr>Arial</vt:lpstr>
      <vt:lpstr>Lucida Sans Unicode</vt:lpstr>
      <vt:lpstr>Wingdings 3</vt:lpstr>
      <vt:lpstr>Verdana</vt:lpstr>
      <vt:lpstr>Wingdings 2</vt:lpstr>
      <vt:lpstr>Calibri</vt:lpstr>
      <vt:lpstr>Concourse</vt:lpstr>
      <vt:lpstr>Concourse</vt:lpstr>
      <vt:lpstr>Concourse</vt:lpstr>
      <vt:lpstr>Concourse</vt:lpstr>
      <vt:lpstr>Concourse</vt:lpstr>
      <vt:lpstr>Concourse</vt:lpstr>
      <vt:lpstr>Concourse</vt:lpstr>
      <vt:lpstr>Concourse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the applicable law The ex aequo et bono pro</dc:title>
  <dc:creator>Σέργιος</dc:creator>
  <cp:lastModifiedBy>User</cp:lastModifiedBy>
  <cp:revision>54</cp:revision>
  <dcterms:created xsi:type="dcterms:W3CDTF">2006-08-16T00:00:00Z</dcterms:created>
  <dcterms:modified xsi:type="dcterms:W3CDTF">2016-01-13T18:12:27Z</dcterms:modified>
</cp:coreProperties>
</file>