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306" r:id="rId6"/>
    <p:sldId id="307" r:id="rId7"/>
    <p:sldId id="308" r:id="rId8"/>
    <p:sldId id="309" r:id="rId9"/>
    <p:sldId id="310" r:id="rId10"/>
    <p:sldId id="311" r:id="rId11"/>
    <p:sldId id="312" r:id="rId12"/>
    <p:sldId id="313" r:id="rId13"/>
    <p:sldId id="314" r:id="rId14"/>
    <p:sldId id="315" r:id="rId15"/>
    <p:sldId id="316" r:id="rId16"/>
    <p:sldId id="30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384" autoAdjust="0"/>
  </p:normalViewPr>
  <p:slideViewPr>
    <p:cSldViewPr snapToGrid="0" showGuides="1">
      <p:cViewPr varScale="1">
        <p:scale>
          <a:sx n="74" d="100"/>
          <a:sy n="74" d="100"/>
        </p:scale>
        <p:origin x="540"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10/2/2018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10/2/2018</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l-GR" smtClean="0"/>
              <a:t>Στυλ κύριου τίτλου</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r>
              <a:rPr lang="en-US" smtClean="0"/>
              <a:t>07/11/2017</a:t>
            </a:r>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r>
              <a:rPr lang="en-US" smtClean="0"/>
              <a:t>Research Methods and Skills</a:t>
            </a:r>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l-GR" smtClean="0"/>
              <a:t>Στυλ κύριου τίτλου</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a:p>
        </p:txBody>
      </p:sp>
      <p:sp>
        <p:nvSpPr>
          <p:cNvPr id="5" name="Date Placeholder 4"/>
          <p:cNvSpPr>
            <a:spLocks noGrp="1"/>
          </p:cNvSpPr>
          <p:nvPr>
            <p:ph type="dt" sz="half" idx="10"/>
          </p:nvPr>
        </p:nvSpPr>
        <p:spPr/>
        <p:txBody>
          <a:bodyPr/>
          <a:lstStyle/>
          <a:p>
            <a:r>
              <a:rPr lang="en-US" smtClean="0"/>
              <a:t>07/11/2017</a:t>
            </a:r>
            <a:endParaRPr/>
          </a:p>
        </p:txBody>
      </p:sp>
      <p:sp>
        <p:nvSpPr>
          <p:cNvPr id="6" name="Footer Placeholder 5"/>
          <p:cNvSpPr>
            <a:spLocks noGrp="1"/>
          </p:cNvSpPr>
          <p:nvPr>
            <p:ph type="ftr" sz="quarter" idx="11"/>
          </p:nvPr>
        </p:nvSpPr>
        <p:spPr/>
        <p:txBody>
          <a:bodyPr/>
          <a:lstStyle/>
          <a:p>
            <a:r>
              <a:rPr lang="en-US" smtClean="0"/>
              <a:t>Research Methods and Skills</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4" name="Date Placeholder 3"/>
          <p:cNvSpPr>
            <a:spLocks noGrp="1"/>
          </p:cNvSpPr>
          <p:nvPr>
            <p:ph type="dt" sz="half" idx="10"/>
          </p:nvPr>
        </p:nvSpPr>
        <p:spPr/>
        <p:txBody>
          <a:bodyPr/>
          <a:lstStyle/>
          <a:p>
            <a:r>
              <a:rPr lang="en-US" smtClean="0"/>
              <a:t>07/11/2017</a:t>
            </a:r>
            <a:endParaRPr/>
          </a:p>
        </p:txBody>
      </p:sp>
      <p:sp>
        <p:nvSpPr>
          <p:cNvPr id="5" name="Footer Placeholder 4"/>
          <p:cNvSpPr>
            <a:spLocks noGrp="1"/>
          </p:cNvSpPr>
          <p:nvPr>
            <p:ph type="ftr" sz="quarter" idx="11"/>
          </p:nvPr>
        </p:nvSpPr>
        <p:spPr/>
        <p:txBody>
          <a:bodyPr/>
          <a:lstStyle/>
          <a:p>
            <a:r>
              <a:rPr lang="en-US" smtClean="0"/>
              <a:t>Research Methods and Skills</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l-GR" smtClean="0"/>
              <a:t>Στυλ κύριου τίτλου</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4" name="Date Placeholder 3"/>
          <p:cNvSpPr>
            <a:spLocks noGrp="1"/>
          </p:cNvSpPr>
          <p:nvPr>
            <p:ph type="dt" sz="half" idx="10"/>
          </p:nvPr>
        </p:nvSpPr>
        <p:spPr/>
        <p:txBody>
          <a:bodyPr/>
          <a:lstStyle/>
          <a:p>
            <a:r>
              <a:rPr lang="en-US" smtClean="0"/>
              <a:t>07/11/2017</a:t>
            </a:r>
            <a:endParaRPr/>
          </a:p>
        </p:txBody>
      </p:sp>
      <p:sp>
        <p:nvSpPr>
          <p:cNvPr id="5" name="Footer Placeholder 4"/>
          <p:cNvSpPr>
            <a:spLocks noGrp="1"/>
          </p:cNvSpPr>
          <p:nvPr>
            <p:ph type="ftr" sz="quarter" idx="11"/>
          </p:nvPr>
        </p:nvSpPr>
        <p:spPr/>
        <p:txBody>
          <a:bodyPr/>
          <a:lstStyle/>
          <a:p>
            <a:r>
              <a:rPr lang="en-US" smtClean="0"/>
              <a:t>Research Methods and Skills</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4" name="Date Placeholder 3"/>
          <p:cNvSpPr>
            <a:spLocks noGrp="1"/>
          </p:cNvSpPr>
          <p:nvPr>
            <p:ph type="dt" sz="half" idx="10"/>
          </p:nvPr>
        </p:nvSpPr>
        <p:spPr/>
        <p:txBody>
          <a:bodyPr/>
          <a:lstStyle/>
          <a:p>
            <a:r>
              <a:rPr lang="en-US" smtClean="0"/>
              <a:t>07/11/2017</a:t>
            </a:r>
            <a:endParaRPr/>
          </a:p>
        </p:txBody>
      </p:sp>
      <p:sp>
        <p:nvSpPr>
          <p:cNvPr id="5" name="Footer Placeholder 4"/>
          <p:cNvSpPr>
            <a:spLocks noGrp="1"/>
          </p:cNvSpPr>
          <p:nvPr>
            <p:ph type="ftr" sz="quarter" idx="11"/>
          </p:nvPr>
        </p:nvSpPr>
        <p:spPr/>
        <p:txBody>
          <a:bodyPr/>
          <a:lstStyle/>
          <a:p>
            <a:r>
              <a:rPr lang="en-US" smtClean="0"/>
              <a:t>Research Methods and Skills</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l-GR" smtClean="0"/>
              <a:t>Στυλ κύριου τίτλου</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l-GR" smtClean="0"/>
              <a:t>Κάντε κλικ στο εικονίδιο για να προσθέσετε εικόνα</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l-GR" smtClean="0"/>
              <a:t>Στυλ κύριου τίτλου</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r>
              <a:rPr lang="en-US" smtClean="0"/>
              <a:t>07/11/2017</a:t>
            </a:r>
            <a:endParaRPr/>
          </a:p>
        </p:txBody>
      </p:sp>
      <p:sp>
        <p:nvSpPr>
          <p:cNvPr id="5" name="Footer Placeholder 4"/>
          <p:cNvSpPr>
            <a:spLocks noGrp="1"/>
          </p:cNvSpPr>
          <p:nvPr>
            <p:ph type="ftr" sz="quarter" idx="11"/>
          </p:nvPr>
        </p:nvSpPr>
        <p:spPr/>
        <p:txBody>
          <a:bodyPr/>
          <a:lstStyle/>
          <a:p>
            <a:r>
              <a:rPr lang="en-US" smtClean="0"/>
              <a:t>Research Methods and Skills</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5" name="Date Placeholder 4"/>
          <p:cNvSpPr>
            <a:spLocks noGrp="1"/>
          </p:cNvSpPr>
          <p:nvPr>
            <p:ph type="dt" sz="half" idx="10"/>
          </p:nvPr>
        </p:nvSpPr>
        <p:spPr/>
        <p:txBody>
          <a:bodyPr/>
          <a:lstStyle/>
          <a:p>
            <a:r>
              <a:rPr lang="en-US" smtClean="0"/>
              <a:t>07/11/2017</a:t>
            </a:r>
            <a:endParaRPr/>
          </a:p>
        </p:txBody>
      </p:sp>
      <p:sp>
        <p:nvSpPr>
          <p:cNvPr id="6" name="Footer Placeholder 5"/>
          <p:cNvSpPr>
            <a:spLocks noGrp="1"/>
          </p:cNvSpPr>
          <p:nvPr>
            <p:ph type="ftr" sz="quarter" idx="11"/>
          </p:nvPr>
        </p:nvSpPr>
        <p:spPr/>
        <p:txBody>
          <a:bodyPr/>
          <a:lstStyle/>
          <a:p>
            <a:r>
              <a:rPr lang="en-US" smtClean="0"/>
              <a:t>Research Methods and Skills</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4900" y="2424112"/>
            <a:ext cx="4919472" cy="37480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166110" y="2424112"/>
            <a:ext cx="4919472" cy="37480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7" name="Date Placeholder 6"/>
          <p:cNvSpPr>
            <a:spLocks noGrp="1"/>
          </p:cNvSpPr>
          <p:nvPr>
            <p:ph type="dt" sz="half" idx="10"/>
          </p:nvPr>
        </p:nvSpPr>
        <p:spPr/>
        <p:txBody>
          <a:bodyPr/>
          <a:lstStyle/>
          <a:p>
            <a:r>
              <a:rPr lang="en-US" smtClean="0"/>
              <a:t>07/11/2017</a:t>
            </a:r>
            <a:endParaRPr/>
          </a:p>
        </p:txBody>
      </p:sp>
      <p:sp>
        <p:nvSpPr>
          <p:cNvPr id="8" name="Footer Placeholder 7"/>
          <p:cNvSpPr>
            <a:spLocks noGrp="1"/>
          </p:cNvSpPr>
          <p:nvPr>
            <p:ph type="ftr" sz="quarter" idx="11"/>
          </p:nvPr>
        </p:nvSpPr>
        <p:spPr/>
        <p:txBody>
          <a:bodyPr/>
          <a:lstStyle/>
          <a:p>
            <a:r>
              <a:rPr lang="en-US" smtClean="0"/>
              <a:t>Research Methods and Skills</a:t>
            </a:r>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a:p>
        </p:txBody>
      </p:sp>
      <p:sp>
        <p:nvSpPr>
          <p:cNvPr id="3" name="Date Placeholder 2"/>
          <p:cNvSpPr>
            <a:spLocks noGrp="1"/>
          </p:cNvSpPr>
          <p:nvPr>
            <p:ph type="dt" sz="half" idx="10"/>
          </p:nvPr>
        </p:nvSpPr>
        <p:spPr/>
        <p:txBody>
          <a:bodyPr/>
          <a:lstStyle/>
          <a:p>
            <a:r>
              <a:rPr lang="en-US" smtClean="0"/>
              <a:t>07/11/2017</a:t>
            </a:r>
            <a:endParaRPr/>
          </a:p>
        </p:txBody>
      </p:sp>
      <p:sp>
        <p:nvSpPr>
          <p:cNvPr id="4" name="Footer Placeholder 3"/>
          <p:cNvSpPr>
            <a:spLocks noGrp="1"/>
          </p:cNvSpPr>
          <p:nvPr>
            <p:ph type="ftr" sz="quarter" idx="11"/>
          </p:nvPr>
        </p:nvSpPr>
        <p:spPr/>
        <p:txBody>
          <a:bodyPr/>
          <a:lstStyle/>
          <a:p>
            <a:r>
              <a:rPr lang="en-US" smtClean="0"/>
              <a:t>Research Methods and Skills</a:t>
            </a:r>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07/11/2017</a:t>
            </a:r>
            <a:endParaRPr/>
          </a:p>
        </p:txBody>
      </p:sp>
      <p:sp>
        <p:nvSpPr>
          <p:cNvPr id="3" name="Footer Placeholder 2"/>
          <p:cNvSpPr>
            <a:spLocks noGrp="1"/>
          </p:cNvSpPr>
          <p:nvPr>
            <p:ph type="ftr" sz="quarter" idx="11"/>
          </p:nvPr>
        </p:nvSpPr>
        <p:spPr/>
        <p:txBody>
          <a:bodyPr/>
          <a:lstStyle/>
          <a:p>
            <a:r>
              <a:rPr lang="en-US" smtClean="0"/>
              <a:t>Research Methods and Skills</a:t>
            </a:r>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l-GR" smtClean="0"/>
              <a:t>Στυλ κύριου τίτλου</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5" name="Date Placeholder 4"/>
          <p:cNvSpPr>
            <a:spLocks noGrp="1"/>
          </p:cNvSpPr>
          <p:nvPr>
            <p:ph type="dt" sz="half" idx="10"/>
          </p:nvPr>
        </p:nvSpPr>
        <p:spPr/>
        <p:txBody>
          <a:bodyPr/>
          <a:lstStyle/>
          <a:p>
            <a:r>
              <a:rPr lang="en-US" smtClean="0"/>
              <a:t>07/11/2017</a:t>
            </a:r>
            <a:endParaRPr/>
          </a:p>
        </p:txBody>
      </p:sp>
      <p:sp>
        <p:nvSpPr>
          <p:cNvPr id="6" name="Footer Placeholder 5"/>
          <p:cNvSpPr>
            <a:spLocks noGrp="1"/>
          </p:cNvSpPr>
          <p:nvPr>
            <p:ph type="ftr" sz="quarter" idx="11"/>
          </p:nvPr>
        </p:nvSpPr>
        <p:spPr/>
        <p:txBody>
          <a:bodyPr/>
          <a:lstStyle/>
          <a:p>
            <a:r>
              <a:rPr lang="en-US" smtClean="0"/>
              <a:t>Research Methods and Skills</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l-GR" smtClean="0"/>
              <a:t>Στυλ κύριου τίτλου</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r>
              <a:rPr lang="en-US" smtClean="0"/>
              <a:t>07/11/2017</a:t>
            </a:r>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r>
              <a:rPr lang="en-US" smtClean="0"/>
              <a:t>Research Methods and Skills</a:t>
            </a:r>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normAutofit/>
          </a:bodyPr>
          <a:lstStyle/>
          <a:p>
            <a:r>
              <a:rPr lang="el-GR" dirty="0" smtClean="0">
                <a:solidFill>
                  <a:srgbClr val="002060"/>
                </a:solidFill>
                <a:latin typeface="Bookman Old Style"/>
              </a:rPr>
              <a:t>ΔΟΜΗ ΕΚΘΕΣΗΣ ΠΡΟΟΔΟΥ </a:t>
            </a:r>
            <a:r>
              <a:rPr lang="el-GR" dirty="0" err="1" smtClean="0">
                <a:solidFill>
                  <a:srgbClr val="002060"/>
                </a:solidFill>
                <a:latin typeface="Bookman Old Style"/>
              </a:rPr>
              <a:t>υδ</a:t>
            </a:r>
            <a:endParaRPr lang="en-US" dirty="0"/>
          </a:p>
        </p:txBody>
      </p:sp>
      <p:sp>
        <p:nvSpPr>
          <p:cNvPr id="7" name="Subtitle 6"/>
          <p:cNvSpPr>
            <a:spLocks noGrp="1"/>
          </p:cNvSpPr>
          <p:nvPr>
            <p:ph type="subTitle" idx="1"/>
          </p:nvPr>
        </p:nvSpPr>
        <p:spPr/>
        <p:txBody>
          <a:bodyPr/>
          <a:lstStyle/>
          <a:p>
            <a:r>
              <a:rPr lang="el-GR" dirty="0" smtClean="0"/>
              <a:t>Τμήμα Οικονομικών Επιστημών</a:t>
            </a:r>
          </a:p>
          <a:p>
            <a:r>
              <a:rPr lang="el-GR" dirty="0" smtClean="0"/>
              <a:t>Πανεπιστήμιο Πελοποννήσου</a:t>
            </a:r>
            <a:endParaRPr lang="en-US" dirty="0"/>
          </a:p>
        </p:txBody>
      </p:sp>
      <p:pic>
        <p:nvPicPr>
          <p:cNvPr id="4" name="Picture Placeholder 3" descr="Open book on table, blurred shelves of books in backgroun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Εμπειρικά Αποτελέσματα</a:t>
            </a:r>
            <a:endParaRPr lang="en-US" dirty="0"/>
          </a:p>
        </p:txBody>
      </p:sp>
      <p:sp>
        <p:nvSpPr>
          <p:cNvPr id="3" name="Θέση περιεχομένου 2"/>
          <p:cNvSpPr>
            <a:spLocks noGrp="1"/>
          </p:cNvSpPr>
          <p:nvPr>
            <p:ph idx="1"/>
          </p:nvPr>
        </p:nvSpPr>
        <p:spPr/>
        <p:txBody>
          <a:bodyPr/>
          <a:lstStyle/>
          <a:p>
            <a:endParaRPr lang="en-US"/>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10</a:t>
            </a:fld>
            <a:endParaRPr lang="en-US"/>
          </a:p>
        </p:txBody>
      </p:sp>
      <p:pic>
        <p:nvPicPr>
          <p:cNvPr id="7" name="Εικόνα 6"/>
          <p:cNvPicPr>
            <a:picLocks noChangeAspect="1"/>
          </p:cNvPicPr>
          <p:nvPr/>
        </p:nvPicPr>
        <p:blipFill>
          <a:blip r:embed="rId2"/>
          <a:stretch>
            <a:fillRect/>
          </a:stretch>
        </p:blipFill>
        <p:spPr>
          <a:xfrm>
            <a:off x="1104899" y="1600200"/>
            <a:ext cx="10047105" cy="3911958"/>
          </a:xfrm>
          <a:prstGeom prst="rect">
            <a:avLst/>
          </a:prstGeom>
        </p:spPr>
      </p:pic>
      <p:sp>
        <p:nvSpPr>
          <p:cNvPr id="9" name="TextBox 8"/>
          <p:cNvSpPr txBox="1"/>
          <p:nvPr/>
        </p:nvSpPr>
        <p:spPr>
          <a:xfrm>
            <a:off x="1104899" y="4494727"/>
            <a:ext cx="9764870" cy="369332"/>
          </a:xfrm>
          <a:prstGeom prst="rect">
            <a:avLst/>
          </a:prstGeom>
          <a:noFill/>
          <a:ln>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179145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Εμπειρικά Αποτελέσματα</a:t>
            </a:r>
            <a:endParaRPr lang="en-US" dirty="0"/>
          </a:p>
        </p:txBody>
      </p:sp>
      <p:sp>
        <p:nvSpPr>
          <p:cNvPr id="3" name="Θέση περιεχομένου 2"/>
          <p:cNvSpPr>
            <a:spLocks noGrp="1"/>
          </p:cNvSpPr>
          <p:nvPr>
            <p:ph idx="1"/>
          </p:nvPr>
        </p:nvSpPr>
        <p:spPr/>
        <p:txBody>
          <a:bodyPr/>
          <a:lstStyle/>
          <a:p>
            <a:endParaRPr lang="en-US"/>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11</a:t>
            </a:fld>
            <a:endParaRPr lang="en-US"/>
          </a:p>
        </p:txBody>
      </p:sp>
      <p:pic>
        <p:nvPicPr>
          <p:cNvPr id="7" name="Εικόνα 6"/>
          <p:cNvPicPr>
            <a:picLocks noChangeAspect="1"/>
          </p:cNvPicPr>
          <p:nvPr/>
        </p:nvPicPr>
        <p:blipFill>
          <a:blip r:embed="rId2"/>
          <a:stretch>
            <a:fillRect/>
          </a:stretch>
        </p:blipFill>
        <p:spPr>
          <a:xfrm>
            <a:off x="2500694" y="1553358"/>
            <a:ext cx="7189094" cy="4665683"/>
          </a:xfrm>
          <a:prstGeom prst="rect">
            <a:avLst/>
          </a:prstGeom>
        </p:spPr>
      </p:pic>
      <p:sp>
        <p:nvSpPr>
          <p:cNvPr id="8" name="TextBox 7"/>
          <p:cNvSpPr txBox="1"/>
          <p:nvPr/>
        </p:nvSpPr>
        <p:spPr>
          <a:xfrm>
            <a:off x="2500694" y="1803042"/>
            <a:ext cx="7189094" cy="369332"/>
          </a:xfrm>
          <a:prstGeom prst="rect">
            <a:avLst/>
          </a:prstGeom>
          <a:noFill/>
          <a:ln>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538930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endParaRPr lang="en-US" dirty="0"/>
          </a:p>
        </p:txBody>
      </p:sp>
      <p:sp>
        <p:nvSpPr>
          <p:cNvPr id="3" name="Θέση περιεχομένου 2"/>
          <p:cNvSpPr>
            <a:spLocks noGrp="1"/>
          </p:cNvSpPr>
          <p:nvPr>
            <p:ph idx="1"/>
          </p:nvPr>
        </p:nvSpPr>
        <p:spPr/>
        <p:txBody>
          <a:bodyPr/>
          <a:lstStyle/>
          <a:p>
            <a:r>
              <a:rPr lang="en-US" dirty="0" smtClean="0"/>
              <a:t>Brief</a:t>
            </a:r>
            <a:endParaRPr lang="en-US" dirty="0"/>
          </a:p>
          <a:p>
            <a:r>
              <a:rPr lang="en-US" dirty="0" smtClean="0"/>
              <a:t>Summary </a:t>
            </a:r>
            <a:r>
              <a:rPr lang="en-US" dirty="0"/>
              <a:t>of RQ and why it matters</a:t>
            </a:r>
          </a:p>
          <a:p>
            <a:r>
              <a:rPr lang="en-US" dirty="0" smtClean="0"/>
              <a:t>Summary </a:t>
            </a:r>
            <a:r>
              <a:rPr lang="en-US" dirty="0"/>
              <a:t>of what your original contribution is</a:t>
            </a:r>
          </a:p>
          <a:p>
            <a:r>
              <a:rPr lang="en-US" dirty="0" smtClean="0"/>
              <a:t>Opportunities </a:t>
            </a:r>
            <a:r>
              <a:rPr lang="en-US" dirty="0"/>
              <a:t>for further research (only real ones)</a:t>
            </a:r>
          </a:p>
          <a:p>
            <a:r>
              <a:rPr lang="en-US" dirty="0"/>
              <a:t>-</a:t>
            </a:r>
            <a:r>
              <a:rPr lang="en-US" b="1" dirty="0"/>
              <a:t>Remember: Your grandma’ should be able to read and understand your abstract and also most of your introduction and conclusion (don’t confuse obscurity with depth –don’t try to sound erudite –don’t try to impress your readers: talk to them!) </a:t>
            </a:r>
            <a:endParaRPr lang="en-US" dirty="0"/>
          </a:p>
          <a:p>
            <a:endParaRPr lang="en-US"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12</a:t>
            </a:fld>
            <a:endParaRPr lang="en-US"/>
          </a:p>
        </p:txBody>
      </p:sp>
    </p:spTree>
    <p:extLst>
      <p:ext uri="{BB962C8B-B14F-4D97-AF65-F5344CB8AC3E}">
        <p14:creationId xmlns:p14="http://schemas.microsoft.com/office/powerpoint/2010/main" val="2801175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pPr algn="ctr"/>
            <a:r>
              <a:rPr lang="el-GR" dirty="0" smtClean="0"/>
              <a:t>Σας </a:t>
            </a:r>
            <a:r>
              <a:rPr lang="el-GR" dirty="0" err="1" smtClean="0"/>
              <a:t>ευχαριστουμε</a:t>
            </a:r>
            <a:r>
              <a:rPr lang="el-GR" dirty="0" smtClean="0"/>
              <a:t>!!!</a:t>
            </a:r>
            <a:endParaRPr lang="en-US" dirty="0"/>
          </a:p>
        </p:txBody>
      </p:sp>
      <p:sp>
        <p:nvSpPr>
          <p:cNvPr id="6" name="Θέση αριθμού διαφάνειας 5"/>
          <p:cNvSpPr>
            <a:spLocks noGrp="1"/>
          </p:cNvSpPr>
          <p:nvPr>
            <p:ph type="sldNum" sz="quarter" idx="4294967295"/>
          </p:nvPr>
        </p:nvSpPr>
        <p:spPr>
          <a:xfrm>
            <a:off x="10363200" y="6356350"/>
            <a:ext cx="1828800" cy="365125"/>
          </a:xfrm>
        </p:spPr>
        <p:txBody>
          <a:bodyPr/>
          <a:lstStyle/>
          <a:p>
            <a:fld id="{0FF54DE5-C571-48E8-A5BC-B369434E2F44}" type="slidenum">
              <a:rPr lang="en-US" smtClean="0"/>
              <a:t>13</a:t>
            </a:fld>
            <a:endParaRPr lang="en-US"/>
          </a:p>
        </p:txBody>
      </p:sp>
      <p:pic>
        <p:nvPicPr>
          <p:cNvPr id="1030" name="Picture 6" descr="Αποτέλεσμα εικόνας για αποφοίτηση"/>
          <p:cNvPicPr>
            <a:picLocks noGrp="1" noChangeAspect="1" noChangeArrowheads="1"/>
          </p:cNvPicPr>
          <p:nvPr>
            <p:ph type="pic" sz="quarter" idx="13"/>
          </p:nvPr>
        </p:nvPicPr>
        <p:blipFill>
          <a:blip r:embed="rId2">
            <a:extLst>
              <a:ext uri="{28A0092B-C50C-407E-A947-70E740481C1C}">
                <a14:useLocalDpi xmlns:a14="http://schemas.microsoft.com/office/drawing/2010/main" val="0"/>
              </a:ext>
            </a:extLst>
          </a:blip>
          <a:srcRect l="12409" r="12409"/>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8117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withEffect">
                                  <p:stCondLst>
                                    <p:cond delay="0"/>
                                  </p:stCondLst>
                                  <p:iterate type="lt">
                                    <p:tmPct val="4000"/>
                                  </p:iterate>
                                  <p:childTnLst>
                                    <p:set>
                                      <p:cBhvr override="childStyle">
                                        <p:cTn id="6" dur="250" fill="hold"/>
                                        <p:tgtEl>
                                          <p:spTgt spid="7"/>
                                        </p:tgtEl>
                                        <p:attrNameLst>
                                          <p:attrName>style.color</p:attrName>
                                        </p:attrNameLst>
                                      </p:cBhvr>
                                      <p:to>
                                        <p:clrVal>
                                          <a:schemeClr val="accent2"/>
                                        </p:clrVal>
                                      </p:to>
                                    </p:set>
                                    <p:set>
                                      <p:cBhvr>
                                        <p:cTn id="7" dur="250" fill="hold"/>
                                        <p:tgtEl>
                                          <p:spTgt spid="7"/>
                                        </p:tgtEl>
                                        <p:attrNameLst>
                                          <p:attrName>fillcolor</p:attrName>
                                        </p:attrNameLst>
                                      </p:cBhvr>
                                      <p:to>
                                        <p:clrVal>
                                          <a:schemeClr val="accent2"/>
                                        </p:clrVal>
                                      </p:to>
                                    </p:set>
                                    <p:set>
                                      <p:cBhvr>
                                        <p:cTn id="8" dur="250" fill="hold"/>
                                        <p:tgtEl>
                                          <p:spTgt spid="7"/>
                                        </p:tgtEl>
                                        <p:attrNameLst>
                                          <p:attrName>fill.type</p:attrName>
                                        </p:attrNameLst>
                                      </p:cBhvr>
                                      <p:to>
                                        <p:strVal val="solid"/>
                                      </p:to>
                                    </p:set>
                                  </p:childTnLst>
                                </p:cTn>
                              </p:par>
                              <p:par>
                                <p:cTn id="9" presetID="23" presetClass="entr" presetSubtype="16" fill="hold" nodeType="withEffect">
                                  <p:stCondLst>
                                    <p:cond delay="0"/>
                                  </p:stCondLst>
                                  <p:childTnLst>
                                    <p:set>
                                      <p:cBhvr>
                                        <p:cTn id="10" dur="1" fill="hold">
                                          <p:stCondLst>
                                            <p:cond delay="0"/>
                                          </p:stCondLst>
                                        </p:cTn>
                                        <p:tgtEl>
                                          <p:spTgt spid="1030"/>
                                        </p:tgtEl>
                                        <p:attrNameLst>
                                          <p:attrName>style.visibility</p:attrName>
                                        </p:attrNameLst>
                                      </p:cBhvr>
                                      <p:to>
                                        <p:strVal val="visible"/>
                                      </p:to>
                                    </p:set>
                                    <p:anim calcmode="lin" valueType="num">
                                      <p:cBhvr>
                                        <p:cTn id="11" dur="500" fill="hold"/>
                                        <p:tgtEl>
                                          <p:spTgt spid="1030"/>
                                        </p:tgtEl>
                                        <p:attrNameLst>
                                          <p:attrName>ppt_w</p:attrName>
                                        </p:attrNameLst>
                                      </p:cBhvr>
                                      <p:tavLst>
                                        <p:tav tm="0">
                                          <p:val>
                                            <p:fltVal val="0"/>
                                          </p:val>
                                        </p:tav>
                                        <p:tav tm="100000">
                                          <p:val>
                                            <p:strVal val="#ppt_w"/>
                                          </p:val>
                                        </p:tav>
                                      </p:tavLst>
                                    </p:anim>
                                    <p:anim calcmode="lin" valueType="num">
                                      <p:cBhvr>
                                        <p:cTn id="12" dur="500" fill="hold"/>
                                        <p:tgtEl>
                                          <p:spTgt spid="10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Γενικές Οδηγίες</a:t>
            </a:r>
            <a:endParaRPr lang="en-US" dirty="0"/>
          </a:p>
        </p:txBody>
      </p:sp>
      <p:sp>
        <p:nvSpPr>
          <p:cNvPr id="6" name="Θέση περιεχομένου 5"/>
          <p:cNvSpPr>
            <a:spLocks noGrp="1"/>
          </p:cNvSpPr>
          <p:nvPr>
            <p:ph idx="1"/>
          </p:nvPr>
        </p:nvSpPr>
        <p:spPr/>
        <p:txBody>
          <a:bodyPr/>
          <a:lstStyle/>
          <a:p>
            <a:pPr marL="363538" indent="-363538">
              <a:lnSpc>
                <a:spcPct val="150000"/>
              </a:lnSpc>
              <a:buFont typeface="Wingdings" pitchFamily="2" charset="2"/>
              <a:buChar char="q"/>
            </a:pPr>
            <a:r>
              <a:rPr lang="el-GR" dirty="0" smtClean="0"/>
              <a:t>Η </a:t>
            </a:r>
            <a:r>
              <a:rPr lang="el-GR" dirty="0"/>
              <a:t>χρονική διάρκεια της κάθε παρουσίασης δεν θα πρέπει να υπερβαίνει τα 15 λεπτά, ενώ 5 ακόμα λεπτά θα υπάρχουν για πιθανές ερωτήσεις.</a:t>
            </a:r>
          </a:p>
          <a:p>
            <a:r>
              <a:rPr lang="el-GR" dirty="0"/>
              <a:t>Θα πρέπει να </a:t>
            </a:r>
            <a:r>
              <a:rPr lang="el-GR" dirty="0" smtClean="0"/>
              <a:t>επικεντρωθείτε: </a:t>
            </a:r>
            <a:endParaRPr lang="el-GR" dirty="0"/>
          </a:p>
          <a:p>
            <a:pPr lvl="1"/>
            <a:r>
              <a:rPr lang="el-GR" dirty="0"/>
              <a:t>Στη συνεισφορά του κάθε </a:t>
            </a:r>
            <a:r>
              <a:rPr lang="el-GR" dirty="0" smtClean="0"/>
              <a:t>κεφαλαίου της διδακτορικής διατριβής</a:t>
            </a:r>
            <a:endParaRPr lang="el-GR" dirty="0"/>
          </a:p>
          <a:p>
            <a:pPr lvl="1"/>
            <a:r>
              <a:rPr lang="el-GR" dirty="0"/>
              <a:t>Στα εμπειρικά αποτελέσματα της έρευνάς </a:t>
            </a:r>
            <a:r>
              <a:rPr lang="el-GR" dirty="0" smtClean="0"/>
              <a:t>σας</a:t>
            </a:r>
          </a:p>
          <a:p>
            <a:r>
              <a:rPr lang="el-GR" b="1" dirty="0" smtClean="0">
                <a:solidFill>
                  <a:srgbClr val="FF0000"/>
                </a:solidFill>
              </a:rPr>
              <a:t>Θα πρέπει να ακολουθήσετε την προτεινόμενη δομή.</a:t>
            </a:r>
            <a:endParaRPr lang="en-US" b="1" dirty="0">
              <a:solidFill>
                <a:srgbClr val="FF0000"/>
              </a:solidFill>
            </a:endParaRPr>
          </a:p>
          <a:p>
            <a:endParaRPr lang="en-US" dirty="0"/>
          </a:p>
        </p:txBody>
      </p:sp>
    </p:spTree>
    <p:extLst>
      <p:ext uri="{BB962C8B-B14F-4D97-AF65-F5344CB8AC3E}">
        <p14:creationId xmlns:p14="http://schemas.microsoft.com/office/powerpoint/2010/main" val="1299808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Προτεινόμενη Δομή</a:t>
            </a:r>
            <a:endParaRPr lang="en-US" dirty="0"/>
          </a:p>
        </p:txBody>
      </p:sp>
      <p:sp>
        <p:nvSpPr>
          <p:cNvPr id="3" name="Θέση περιεχομένου 2"/>
          <p:cNvSpPr>
            <a:spLocks noGrp="1"/>
          </p:cNvSpPr>
          <p:nvPr>
            <p:ph idx="1"/>
          </p:nvPr>
        </p:nvSpPr>
        <p:spPr/>
        <p:txBody>
          <a:bodyPr/>
          <a:lstStyle/>
          <a:p>
            <a:r>
              <a:rPr lang="el-GR" dirty="0" smtClean="0"/>
              <a:t>Γενικά στοιχεία της διδακτορικής διατριβής (δείτε τη διαφάνεια στη σελίδα 4).</a:t>
            </a:r>
          </a:p>
          <a:p>
            <a:r>
              <a:rPr lang="el-GR" dirty="0" smtClean="0"/>
              <a:t>Συνολική ερευνητική πορεία (δείτε τη διαφάνεια στη σελίδα 5).</a:t>
            </a:r>
          </a:p>
          <a:p>
            <a:r>
              <a:rPr lang="el-GR" dirty="0"/>
              <a:t>Η παρουσίαση του κάθε κεφαλαίου της διδακτορικής </a:t>
            </a:r>
            <a:r>
              <a:rPr lang="el-GR" dirty="0" smtClean="0"/>
              <a:t>διατριβής, </a:t>
            </a:r>
            <a:r>
              <a:rPr lang="el-GR" dirty="0"/>
              <a:t>θα πρέπει να περιλαμβάνει:</a:t>
            </a:r>
          </a:p>
          <a:p>
            <a:pPr lvl="1"/>
            <a:r>
              <a:rPr lang="el-GR" dirty="0" smtClean="0"/>
              <a:t>Σύνοψη (1 διαφάνεια</a:t>
            </a:r>
            <a:r>
              <a:rPr lang="en-US" dirty="0" smtClean="0"/>
              <a:t>, </a:t>
            </a:r>
            <a:r>
              <a:rPr lang="el-GR" dirty="0" smtClean="0"/>
              <a:t>δείτε τη διαφάνεια στη σελίδα 6)</a:t>
            </a:r>
            <a:endParaRPr lang="el-GR" dirty="0"/>
          </a:p>
          <a:p>
            <a:pPr lvl="1"/>
            <a:r>
              <a:rPr lang="el-GR" dirty="0"/>
              <a:t>Βιβλιογραφική </a:t>
            </a:r>
            <a:r>
              <a:rPr lang="el-GR" dirty="0" smtClean="0"/>
              <a:t>Ανασκόπηση (1 διαφάνεια</a:t>
            </a:r>
            <a:r>
              <a:rPr lang="en-US" dirty="0" smtClean="0"/>
              <a:t>, </a:t>
            </a:r>
            <a:r>
              <a:rPr lang="el-GR" dirty="0" smtClean="0"/>
              <a:t>δείτε τη διαφάνεια στη σελίδα 7)</a:t>
            </a:r>
            <a:endParaRPr lang="el-GR" dirty="0"/>
          </a:p>
          <a:p>
            <a:pPr lvl="1"/>
            <a:r>
              <a:rPr lang="el-GR" dirty="0"/>
              <a:t>Περιγραφή </a:t>
            </a:r>
            <a:r>
              <a:rPr lang="el-GR" dirty="0" smtClean="0"/>
              <a:t>Δεδομένων (1 διαφάνεια</a:t>
            </a:r>
            <a:r>
              <a:rPr lang="en-US" dirty="0" smtClean="0"/>
              <a:t>, </a:t>
            </a:r>
            <a:r>
              <a:rPr lang="el-GR" dirty="0" smtClean="0"/>
              <a:t>δείτε διαφάνεια στη σελίδα 8)</a:t>
            </a:r>
            <a:endParaRPr lang="el-GR" dirty="0"/>
          </a:p>
          <a:p>
            <a:pPr lvl="1"/>
            <a:r>
              <a:rPr lang="el-GR" dirty="0"/>
              <a:t>Περιγραφή </a:t>
            </a:r>
            <a:r>
              <a:rPr lang="el-GR" dirty="0" smtClean="0"/>
              <a:t>Μεθοδολογίας (1 διαφάνεια, δείτε διαφάνεια στη σελίδα 9)</a:t>
            </a:r>
            <a:endParaRPr lang="el-GR" dirty="0"/>
          </a:p>
          <a:p>
            <a:pPr lvl="1"/>
            <a:r>
              <a:rPr lang="el-GR" dirty="0"/>
              <a:t>Εμπειρικά </a:t>
            </a:r>
            <a:r>
              <a:rPr lang="el-GR" dirty="0" smtClean="0"/>
              <a:t>Αποτελέσματα (πίνακες με τα αποτελέσματα, δείτε διαφάνειες στις σελίδες 10 και 11)</a:t>
            </a:r>
            <a:endParaRPr lang="el-GR" dirty="0"/>
          </a:p>
          <a:p>
            <a:pPr lvl="1"/>
            <a:r>
              <a:rPr lang="el-GR" dirty="0" smtClean="0"/>
              <a:t>Συμπεράσματα (1 διαφάνεια, δείτε τη διαφάνεια στη σελίδα 12)</a:t>
            </a:r>
          </a:p>
          <a:p>
            <a:endParaRPr lang="el-GR" dirty="0" smtClean="0"/>
          </a:p>
          <a:p>
            <a:endParaRPr lang="el-GR" dirty="0" smtClean="0"/>
          </a:p>
          <a:p>
            <a:endParaRPr lang="en-US"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3</a:t>
            </a:fld>
            <a:endParaRPr lang="en-US"/>
          </a:p>
        </p:txBody>
      </p:sp>
    </p:spTree>
    <p:extLst>
      <p:ext uri="{BB962C8B-B14F-4D97-AF65-F5344CB8AC3E}">
        <p14:creationId xmlns:p14="http://schemas.microsoft.com/office/powerpoint/2010/main" val="2303514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Γενικά στοιχεία της διδακτορικής διατριβής</a:t>
            </a:r>
            <a:endParaRPr lang="en-US" dirty="0"/>
          </a:p>
        </p:txBody>
      </p:sp>
      <p:sp>
        <p:nvSpPr>
          <p:cNvPr id="3" name="Θέση περιεχομένου 2"/>
          <p:cNvSpPr>
            <a:spLocks noGrp="1"/>
          </p:cNvSpPr>
          <p:nvPr>
            <p:ph idx="1"/>
          </p:nvPr>
        </p:nvSpPr>
        <p:spPr/>
        <p:txBody>
          <a:bodyPr/>
          <a:lstStyle/>
          <a:p>
            <a:pPr marL="363538" lvl="1" indent="-363538">
              <a:spcBef>
                <a:spcPts val="300"/>
              </a:spcBef>
              <a:buSzPct val="68000"/>
              <a:buFont typeface="Wingdings" pitchFamily="2" charset="2"/>
              <a:buChar char="q"/>
            </a:pPr>
            <a:r>
              <a:rPr lang="el-GR" sz="2400" dirty="0"/>
              <a:t>Ονοματεπώνυμο υποψήφιου διδάκτορα</a:t>
            </a:r>
          </a:p>
          <a:p>
            <a:pPr marL="363538" lvl="1" indent="-363538">
              <a:spcBef>
                <a:spcPts val="300"/>
              </a:spcBef>
              <a:buSzPct val="68000"/>
              <a:buFont typeface="Wingdings" pitchFamily="2" charset="2"/>
              <a:buChar char="q"/>
            </a:pPr>
            <a:endParaRPr lang="en-US" sz="2400" dirty="0"/>
          </a:p>
          <a:p>
            <a:pPr marL="363538" lvl="1" indent="-363538">
              <a:spcBef>
                <a:spcPts val="300"/>
              </a:spcBef>
              <a:buSzPct val="68000"/>
              <a:buFont typeface="Wingdings" pitchFamily="2" charset="2"/>
              <a:buChar char="q"/>
            </a:pPr>
            <a:r>
              <a:rPr lang="el-GR" sz="2400" dirty="0"/>
              <a:t>Τίτλος διδακτορικής έρευνας</a:t>
            </a:r>
          </a:p>
          <a:p>
            <a:pPr marL="363538" lvl="1" indent="-363538">
              <a:spcBef>
                <a:spcPts val="300"/>
              </a:spcBef>
              <a:buSzPct val="68000"/>
              <a:buFont typeface="Wingdings" pitchFamily="2" charset="2"/>
              <a:buChar char="q"/>
            </a:pPr>
            <a:r>
              <a:rPr lang="en-US" sz="2400" dirty="0"/>
              <a:t>Keywords</a:t>
            </a:r>
          </a:p>
          <a:p>
            <a:pPr marL="363538" lvl="1" indent="-363538">
              <a:spcBef>
                <a:spcPts val="300"/>
              </a:spcBef>
              <a:buSzPct val="68000"/>
              <a:buFont typeface="Wingdings" pitchFamily="2" charset="2"/>
              <a:buChar char="q"/>
            </a:pPr>
            <a:r>
              <a:rPr lang="el-GR" sz="2400" dirty="0"/>
              <a:t>Τομέας εξειδίκευσης</a:t>
            </a:r>
          </a:p>
          <a:p>
            <a:pPr marL="363538" lvl="1" indent="-363538">
              <a:spcBef>
                <a:spcPts val="300"/>
              </a:spcBef>
              <a:buSzPct val="68000"/>
              <a:buFont typeface="Wingdings" pitchFamily="2" charset="2"/>
              <a:buChar char="q"/>
            </a:pPr>
            <a:endParaRPr lang="en-US" sz="2400" dirty="0"/>
          </a:p>
          <a:p>
            <a:pPr marL="363538" lvl="1" indent="-363538">
              <a:spcBef>
                <a:spcPts val="300"/>
              </a:spcBef>
              <a:buSzPct val="68000"/>
              <a:buFont typeface="Wingdings" pitchFamily="2" charset="2"/>
              <a:buChar char="q"/>
            </a:pPr>
            <a:r>
              <a:rPr lang="el-GR" sz="2400" dirty="0"/>
              <a:t>Επιβλέπων Καθηγητής</a:t>
            </a:r>
          </a:p>
          <a:p>
            <a:pPr marL="363538" lvl="1" indent="-363538">
              <a:spcBef>
                <a:spcPts val="300"/>
              </a:spcBef>
              <a:buSzPct val="68000"/>
              <a:buFont typeface="Wingdings" pitchFamily="2" charset="2"/>
              <a:buChar char="q"/>
            </a:pPr>
            <a:r>
              <a:rPr lang="el-GR" sz="2400" dirty="0"/>
              <a:t>1ο Μέλος Τριμελούς Επιτροπής</a:t>
            </a:r>
          </a:p>
          <a:p>
            <a:pPr marL="363538" lvl="1" indent="-363538">
              <a:spcBef>
                <a:spcPts val="300"/>
              </a:spcBef>
              <a:buSzPct val="68000"/>
              <a:buFont typeface="Wingdings" pitchFamily="2" charset="2"/>
              <a:buChar char="q"/>
            </a:pPr>
            <a:r>
              <a:rPr lang="el-GR" sz="2400" dirty="0"/>
              <a:t>2ο Μέλος Τριμελούς Επιτροπής</a:t>
            </a:r>
          </a:p>
          <a:p>
            <a:pPr marL="363538" lvl="1" indent="-363538">
              <a:spcBef>
                <a:spcPts val="300"/>
              </a:spcBef>
              <a:buSzPct val="68000"/>
              <a:buFont typeface="Wingdings" pitchFamily="2" charset="2"/>
              <a:buChar char="q"/>
            </a:pPr>
            <a:endParaRPr lang="en-US" sz="2400" dirty="0"/>
          </a:p>
          <a:p>
            <a:pPr marL="363538" lvl="1" indent="-363538">
              <a:spcBef>
                <a:spcPts val="300"/>
              </a:spcBef>
              <a:buSzPct val="68000"/>
              <a:buFont typeface="Wingdings" pitchFamily="2" charset="2"/>
              <a:buChar char="q"/>
            </a:pPr>
            <a:r>
              <a:rPr lang="el-GR" sz="2400" dirty="0"/>
              <a:t>Ημερομηνία έναρξης διδακτορικής έρευνας</a:t>
            </a:r>
          </a:p>
          <a:p>
            <a:endParaRPr lang="en-US"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4</a:t>
            </a:fld>
            <a:endParaRPr lang="en-US"/>
          </a:p>
        </p:txBody>
      </p:sp>
    </p:spTree>
    <p:extLst>
      <p:ext uri="{BB962C8B-B14F-4D97-AF65-F5344CB8AC3E}">
        <p14:creationId xmlns:p14="http://schemas.microsoft.com/office/powerpoint/2010/main" val="2491596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Συνολική ερευνητική πορεία</a:t>
            </a:r>
            <a:endParaRPr lang="en-US" dirty="0"/>
          </a:p>
        </p:txBody>
      </p:sp>
      <p:sp>
        <p:nvSpPr>
          <p:cNvPr id="3" name="Θέση περιεχομένου 2"/>
          <p:cNvSpPr>
            <a:spLocks noGrp="1"/>
          </p:cNvSpPr>
          <p:nvPr>
            <p:ph idx="1"/>
          </p:nvPr>
        </p:nvSpPr>
        <p:spPr/>
        <p:txBody>
          <a:bodyPr/>
          <a:lstStyle/>
          <a:p>
            <a:r>
              <a:rPr lang="en-US" dirty="0" smtClean="0"/>
              <a:t>Working papers:</a:t>
            </a:r>
          </a:p>
          <a:p>
            <a:pPr lvl="1"/>
            <a:r>
              <a:rPr lang="en-US" dirty="0" smtClean="0"/>
              <a:t>…</a:t>
            </a:r>
            <a:endParaRPr lang="el-GR" dirty="0" smtClean="0"/>
          </a:p>
          <a:p>
            <a:r>
              <a:rPr lang="en-US" dirty="0" smtClean="0"/>
              <a:t>Conferences:</a:t>
            </a:r>
          </a:p>
          <a:p>
            <a:pPr lvl="1"/>
            <a:r>
              <a:rPr lang="en-US" dirty="0" smtClean="0"/>
              <a:t>…</a:t>
            </a:r>
          </a:p>
          <a:p>
            <a:r>
              <a:rPr lang="en-US" dirty="0" smtClean="0"/>
              <a:t>Submitted papers:</a:t>
            </a:r>
          </a:p>
          <a:p>
            <a:pPr lvl="1"/>
            <a:r>
              <a:rPr lang="en-US" dirty="0" smtClean="0"/>
              <a:t>…</a:t>
            </a:r>
          </a:p>
          <a:p>
            <a:r>
              <a:rPr lang="en-US" dirty="0" smtClean="0"/>
              <a:t>Publications: </a:t>
            </a:r>
          </a:p>
          <a:p>
            <a:pPr lvl="1"/>
            <a:r>
              <a:rPr lang="en-US" dirty="0" smtClean="0"/>
              <a:t>…</a:t>
            </a:r>
            <a:endParaRPr lang="en-US"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5</a:t>
            </a:fld>
            <a:endParaRPr lang="en-US"/>
          </a:p>
        </p:txBody>
      </p:sp>
    </p:spTree>
    <p:extLst>
      <p:ext uri="{BB962C8B-B14F-4D97-AF65-F5344CB8AC3E}">
        <p14:creationId xmlns:p14="http://schemas.microsoft.com/office/powerpoint/2010/main" val="3316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Σύνοψη</a:t>
            </a:r>
            <a:endParaRPr lang="en-US" dirty="0"/>
          </a:p>
        </p:txBody>
      </p:sp>
      <p:sp>
        <p:nvSpPr>
          <p:cNvPr id="3" name="Θέση περιεχομένου 2"/>
          <p:cNvSpPr>
            <a:spLocks noGrp="1"/>
          </p:cNvSpPr>
          <p:nvPr>
            <p:ph idx="1"/>
          </p:nvPr>
        </p:nvSpPr>
        <p:spPr/>
        <p:txBody>
          <a:bodyPr>
            <a:normAutofit/>
          </a:bodyPr>
          <a:lstStyle/>
          <a:p>
            <a:r>
              <a:rPr lang="en-US" b="1" dirty="0" smtClean="0"/>
              <a:t>Abstract – Key Points</a:t>
            </a:r>
            <a:endParaRPr lang="en-US" dirty="0" smtClean="0"/>
          </a:p>
          <a:p>
            <a:r>
              <a:rPr lang="en-US" dirty="0" smtClean="0"/>
              <a:t>Short </a:t>
            </a:r>
            <a:r>
              <a:rPr lang="en-US" dirty="0"/>
              <a:t>and to the point (NO MORE THAN </a:t>
            </a:r>
            <a:r>
              <a:rPr lang="el-GR" dirty="0" smtClean="0"/>
              <a:t>150 </a:t>
            </a:r>
            <a:r>
              <a:rPr lang="en-US" dirty="0" smtClean="0"/>
              <a:t>WORDS</a:t>
            </a:r>
            <a:r>
              <a:rPr lang="en-US" dirty="0"/>
              <a:t>)</a:t>
            </a:r>
          </a:p>
          <a:p>
            <a:r>
              <a:rPr lang="en-US" b="1" dirty="0" smtClean="0"/>
              <a:t>No references</a:t>
            </a:r>
          </a:p>
          <a:p>
            <a:r>
              <a:rPr lang="en-US" dirty="0" smtClean="0"/>
              <a:t>What </a:t>
            </a:r>
            <a:r>
              <a:rPr lang="en-US" dirty="0"/>
              <a:t>should it contain?</a:t>
            </a:r>
          </a:p>
          <a:p>
            <a:pPr lvl="1"/>
            <a:r>
              <a:rPr lang="en-US" b="1" dirty="0" smtClean="0"/>
              <a:t>What </a:t>
            </a:r>
            <a:r>
              <a:rPr lang="en-US" b="1" dirty="0"/>
              <a:t>the RQ is</a:t>
            </a:r>
            <a:endParaRPr lang="en-US" dirty="0"/>
          </a:p>
          <a:p>
            <a:pPr lvl="1"/>
            <a:r>
              <a:rPr lang="en-US" b="1" dirty="0" smtClean="0"/>
              <a:t>Why </a:t>
            </a:r>
            <a:r>
              <a:rPr lang="en-US" b="1" dirty="0"/>
              <a:t>your RQ matters</a:t>
            </a:r>
            <a:endParaRPr lang="en-US" dirty="0"/>
          </a:p>
          <a:p>
            <a:pPr lvl="1"/>
            <a:r>
              <a:rPr lang="en-US" b="1" dirty="0" smtClean="0"/>
              <a:t>What </a:t>
            </a:r>
            <a:r>
              <a:rPr lang="en-US" b="1" dirty="0"/>
              <a:t>the answer to your RQ is (Contribution)</a:t>
            </a:r>
            <a:endParaRPr lang="en-US" dirty="0"/>
          </a:p>
          <a:p>
            <a:pPr lvl="1"/>
            <a:r>
              <a:rPr lang="en-US" b="1" dirty="0" smtClean="0"/>
              <a:t>Why </a:t>
            </a:r>
            <a:r>
              <a:rPr lang="en-US" b="1" dirty="0"/>
              <a:t>your answer is GREAT! </a:t>
            </a:r>
            <a:endParaRPr lang="en-US" dirty="0" smtClean="0"/>
          </a:p>
          <a:p>
            <a:endParaRPr lang="en-US" dirty="0" smtClean="0"/>
          </a:p>
          <a:p>
            <a:endParaRPr lang="en-US" b="1"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6</a:t>
            </a:fld>
            <a:endParaRPr lang="en-US"/>
          </a:p>
        </p:txBody>
      </p:sp>
    </p:spTree>
    <p:extLst>
      <p:ext uri="{BB962C8B-B14F-4D97-AF65-F5344CB8AC3E}">
        <p14:creationId xmlns:p14="http://schemas.microsoft.com/office/powerpoint/2010/main" val="3603383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Βιβλιογραφική Ανασκόπηση</a:t>
            </a:r>
            <a:endParaRPr lang="en-US" dirty="0"/>
          </a:p>
        </p:txBody>
      </p:sp>
      <p:sp>
        <p:nvSpPr>
          <p:cNvPr id="3" name="Θέση περιεχομένου 2"/>
          <p:cNvSpPr>
            <a:spLocks noGrp="1"/>
          </p:cNvSpPr>
          <p:nvPr>
            <p:ph idx="1"/>
          </p:nvPr>
        </p:nvSpPr>
        <p:spPr/>
        <p:txBody>
          <a:bodyPr>
            <a:normAutofit/>
          </a:bodyPr>
          <a:lstStyle/>
          <a:p>
            <a:r>
              <a:rPr lang="en-US" dirty="0" smtClean="0"/>
              <a:t>The most important papers (</a:t>
            </a:r>
            <a:r>
              <a:rPr lang="en-US" b="1" dirty="0" smtClean="0">
                <a:solidFill>
                  <a:srgbClr val="FF0000"/>
                </a:solidFill>
              </a:rPr>
              <a:t>no more than 4</a:t>
            </a:r>
            <a:r>
              <a:rPr lang="en-US" dirty="0" smtClean="0"/>
              <a:t>):</a:t>
            </a:r>
          </a:p>
          <a:p>
            <a:pPr lvl="1"/>
            <a:r>
              <a:rPr lang="en-US" dirty="0"/>
              <a:t>Moreira, A. &amp; Muir, T., 2017. Volatility-Managed Portfolios. The Journal of Finance, 72(4), pp.1611–1644. </a:t>
            </a:r>
          </a:p>
          <a:p>
            <a:pPr lvl="1"/>
            <a:r>
              <a:rPr lang="en-US" dirty="0"/>
              <a:t>Barroso, P. &amp; Santa-Clara, P., 2015. Momentum has its moments. Journal of Financial Economics, 116(1), pp.111–120</a:t>
            </a:r>
            <a:r>
              <a:rPr lang="en-US" dirty="0" smtClean="0"/>
              <a:t>.</a:t>
            </a:r>
          </a:p>
          <a:p>
            <a:pPr lvl="1"/>
            <a:r>
              <a:rPr lang="en-US" dirty="0" err="1"/>
              <a:t>Frazzini</a:t>
            </a:r>
            <a:r>
              <a:rPr lang="en-US" dirty="0"/>
              <a:t>, A. &amp; Pedersen, L.H., 2014. Betting against beta. Journal of Financial Economics, 111(1), pp.1–25</a:t>
            </a:r>
            <a:r>
              <a:rPr lang="en-US" dirty="0" smtClean="0"/>
              <a:t>.</a:t>
            </a:r>
            <a:endParaRPr lang="el-GR" dirty="0" smtClean="0"/>
          </a:p>
          <a:p>
            <a:r>
              <a:rPr lang="en-US" b="1" dirty="0" smtClean="0">
                <a:solidFill>
                  <a:srgbClr val="FF0000"/>
                </a:solidFill>
              </a:rPr>
              <a:t>Contribution</a:t>
            </a:r>
            <a:r>
              <a:rPr lang="en-US" dirty="0" smtClean="0"/>
              <a:t>:</a:t>
            </a:r>
          </a:p>
          <a:p>
            <a:pPr lvl="1"/>
            <a:r>
              <a:rPr lang="en-US" dirty="0"/>
              <a:t>W</a:t>
            </a:r>
            <a:r>
              <a:rPr lang="en-US" dirty="0" smtClean="0"/>
              <a:t>e </a:t>
            </a:r>
            <a:r>
              <a:rPr lang="en-US" dirty="0"/>
              <a:t>develop a method to decompose the performance of the risk-scaled factors to its constituents (small, large, long, and short legs</a:t>
            </a:r>
            <a:r>
              <a:rPr lang="en-US" dirty="0" smtClean="0"/>
              <a:t>).</a:t>
            </a:r>
          </a:p>
          <a:p>
            <a:pPr lvl="1"/>
            <a:r>
              <a:rPr lang="en-US" dirty="0"/>
              <a:t>W</a:t>
            </a:r>
            <a:r>
              <a:rPr lang="en-US" dirty="0" smtClean="0"/>
              <a:t>e </a:t>
            </a:r>
            <a:r>
              <a:rPr lang="en-US" dirty="0"/>
              <a:t>investigate whether the conditional models explain the outperformance of the risk-scaled </a:t>
            </a:r>
            <a:r>
              <a:rPr lang="en-US" dirty="0" smtClean="0"/>
              <a:t>strategies.</a:t>
            </a:r>
          </a:p>
          <a:p>
            <a:pPr lvl="1"/>
            <a:r>
              <a:rPr lang="en-US" dirty="0" smtClean="0"/>
              <a:t>We focus on </a:t>
            </a:r>
            <a:r>
              <a:rPr lang="en-US" dirty="0"/>
              <a:t>the risk-scaled long-only style portfolios and extend the literature since Barroso and Santa-Clara (2015) and Moreira and Muir (2017) examine the performance of the long/short volatility-managed </a:t>
            </a:r>
            <a:r>
              <a:rPr lang="en-US" dirty="0" smtClean="0"/>
              <a:t>factors.</a:t>
            </a:r>
          </a:p>
          <a:p>
            <a:pPr lvl="1"/>
            <a:r>
              <a:rPr lang="en-US" dirty="0"/>
              <a:t>W</a:t>
            </a:r>
            <a:r>
              <a:rPr lang="en-US" dirty="0" smtClean="0"/>
              <a:t>e </a:t>
            </a:r>
            <a:r>
              <a:rPr lang="en-US" dirty="0"/>
              <a:t>apply the risk scaling strategy to an extended universe of markets to investigate whether the reported findings that are based on the US market also hold for other markets </a:t>
            </a:r>
            <a:r>
              <a:rPr lang="en-US" dirty="0" smtClean="0"/>
              <a:t>too.</a:t>
            </a:r>
            <a:endParaRPr lang="en-US" dirty="0"/>
          </a:p>
          <a:p>
            <a:endParaRPr lang="en-US" dirty="0" smtClean="0"/>
          </a:p>
          <a:p>
            <a:endParaRPr lang="en-US"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7</a:t>
            </a:fld>
            <a:endParaRPr lang="en-US"/>
          </a:p>
        </p:txBody>
      </p:sp>
    </p:spTree>
    <p:extLst>
      <p:ext uri="{BB962C8B-B14F-4D97-AF65-F5344CB8AC3E}">
        <p14:creationId xmlns:p14="http://schemas.microsoft.com/office/powerpoint/2010/main" val="269678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Περιγραφή Δεδομένων</a:t>
            </a:r>
            <a:endParaRPr lang="en-US" dirty="0"/>
          </a:p>
        </p:txBody>
      </p:sp>
      <p:sp>
        <p:nvSpPr>
          <p:cNvPr id="3" name="Θέση περιεχομένου 2"/>
          <p:cNvSpPr>
            <a:spLocks noGrp="1"/>
          </p:cNvSpPr>
          <p:nvPr>
            <p:ph idx="1"/>
          </p:nvPr>
        </p:nvSpPr>
        <p:spPr/>
        <p:txBody>
          <a:bodyPr>
            <a:normAutofit fontScale="92500" lnSpcReduction="10000"/>
          </a:bodyPr>
          <a:lstStyle/>
          <a:p>
            <a:pPr marL="363538" lvl="1" indent="-363538">
              <a:spcBef>
                <a:spcPts val="300"/>
              </a:spcBef>
              <a:buSzPct val="68000"/>
              <a:buFont typeface="Wingdings" pitchFamily="2" charset="2"/>
              <a:buChar char="q"/>
            </a:pPr>
            <a:r>
              <a:rPr lang="el-GR" sz="2200" dirty="0"/>
              <a:t>Ποιες είναι οι πηγές των στοιχείων που χρησιμοποιείτε για τη διδακτορική σας έρευνα ή για το </a:t>
            </a:r>
            <a:r>
              <a:rPr lang="en-US" sz="2200" dirty="0"/>
              <a:t>paper </a:t>
            </a:r>
            <a:r>
              <a:rPr lang="el-GR" sz="2200" dirty="0"/>
              <a:t>που δουλεύετε αυτήν την </a:t>
            </a:r>
            <a:r>
              <a:rPr lang="el-GR" sz="2200" dirty="0" smtClean="0"/>
              <a:t>περίοδο;</a:t>
            </a:r>
          </a:p>
          <a:p>
            <a:pPr marL="820738" lvl="2" indent="-363538">
              <a:spcBef>
                <a:spcPts val="300"/>
              </a:spcBef>
              <a:buSzPct val="68000"/>
              <a:buFont typeface="Wingdings" pitchFamily="2" charset="2"/>
              <a:buChar char="q"/>
            </a:pPr>
            <a:r>
              <a:rPr lang="el-GR" sz="2000" dirty="0" smtClean="0"/>
              <a:t>…</a:t>
            </a:r>
          </a:p>
          <a:p>
            <a:pPr marL="363538" lvl="1" indent="-363538">
              <a:spcBef>
                <a:spcPts val="300"/>
              </a:spcBef>
              <a:buSzPct val="68000"/>
              <a:buFont typeface="Wingdings" pitchFamily="2" charset="2"/>
              <a:buChar char="q"/>
            </a:pPr>
            <a:r>
              <a:rPr lang="el-GR" sz="2200" dirty="0" smtClean="0"/>
              <a:t>Τα </a:t>
            </a:r>
            <a:r>
              <a:rPr lang="el-GR" sz="2200" dirty="0"/>
              <a:t>δεδομένα σας προέρχονται από έρευνες πεδίου ή από δευτερογενείς πηγές</a:t>
            </a:r>
            <a:r>
              <a:rPr lang="el-GR" sz="2200" dirty="0" smtClean="0"/>
              <a:t>;</a:t>
            </a:r>
          </a:p>
          <a:p>
            <a:pPr marL="820738" lvl="2" indent="-363538">
              <a:spcBef>
                <a:spcPts val="300"/>
              </a:spcBef>
              <a:buSzPct val="68000"/>
              <a:buFont typeface="Wingdings" pitchFamily="2" charset="2"/>
              <a:buChar char="q"/>
            </a:pPr>
            <a:r>
              <a:rPr lang="el-GR" sz="2000" dirty="0" smtClean="0"/>
              <a:t>…</a:t>
            </a:r>
            <a:endParaRPr lang="el-GR" sz="2000" dirty="0"/>
          </a:p>
          <a:p>
            <a:pPr marL="363538" lvl="1" indent="-363538">
              <a:spcBef>
                <a:spcPts val="300"/>
              </a:spcBef>
              <a:buSzPct val="68000"/>
              <a:buFont typeface="Wingdings" pitchFamily="2" charset="2"/>
              <a:buChar char="q"/>
            </a:pPr>
            <a:r>
              <a:rPr lang="el-GR" sz="2200" dirty="0" smtClean="0"/>
              <a:t>Βρίσκεστε </a:t>
            </a:r>
            <a:r>
              <a:rPr lang="el-GR" sz="2200" dirty="0"/>
              <a:t>σε στάδιο συλλογής ή επεξεργασίας</a:t>
            </a:r>
            <a:r>
              <a:rPr lang="el-GR" sz="2200" dirty="0" smtClean="0"/>
              <a:t>;</a:t>
            </a:r>
          </a:p>
          <a:p>
            <a:pPr marL="820738" lvl="2" indent="-363538">
              <a:spcBef>
                <a:spcPts val="300"/>
              </a:spcBef>
              <a:buSzPct val="68000"/>
              <a:buFont typeface="Wingdings" pitchFamily="2" charset="2"/>
              <a:buChar char="q"/>
            </a:pPr>
            <a:r>
              <a:rPr lang="el-GR" sz="2000" dirty="0" smtClean="0"/>
              <a:t>…</a:t>
            </a:r>
            <a:endParaRPr lang="el-GR" sz="2000" dirty="0"/>
          </a:p>
          <a:p>
            <a:pPr marL="363538" lvl="1" indent="-363538">
              <a:spcBef>
                <a:spcPts val="300"/>
              </a:spcBef>
              <a:buSzPct val="68000"/>
              <a:buFont typeface="Wingdings" pitchFamily="2" charset="2"/>
              <a:buChar char="q"/>
            </a:pPr>
            <a:r>
              <a:rPr lang="el-GR" sz="2200" dirty="0" smtClean="0"/>
              <a:t>Ποια </a:t>
            </a:r>
            <a:r>
              <a:rPr lang="el-GR" sz="2200" dirty="0"/>
              <a:t>χρονική περίοδο καλύπτουν τα δεδομένα που χρησιμοποιείτε; </a:t>
            </a:r>
            <a:endParaRPr lang="el-GR" sz="2200" dirty="0" smtClean="0"/>
          </a:p>
          <a:p>
            <a:pPr marL="820738" lvl="2" indent="-363538">
              <a:spcBef>
                <a:spcPts val="300"/>
              </a:spcBef>
              <a:buSzPct val="68000"/>
              <a:buFont typeface="Wingdings" pitchFamily="2" charset="2"/>
              <a:buChar char="q"/>
            </a:pPr>
            <a:r>
              <a:rPr lang="el-GR" sz="2000" dirty="0" smtClean="0"/>
              <a:t>…</a:t>
            </a:r>
            <a:endParaRPr lang="el-GR" sz="2000" dirty="0"/>
          </a:p>
          <a:p>
            <a:pPr marL="363538" lvl="1" indent="-363538">
              <a:spcBef>
                <a:spcPts val="300"/>
              </a:spcBef>
              <a:buSzPct val="68000"/>
              <a:buFont typeface="Wingdings" pitchFamily="2" charset="2"/>
              <a:buChar char="q"/>
            </a:pPr>
            <a:r>
              <a:rPr lang="el-GR" sz="2200" dirty="0" smtClean="0"/>
              <a:t>Πόσες </a:t>
            </a:r>
            <a:r>
              <a:rPr lang="el-GR" sz="2200" dirty="0"/>
              <a:t>παρατηρήσεις έχετε</a:t>
            </a:r>
            <a:r>
              <a:rPr lang="el-GR" sz="2200" dirty="0" smtClean="0"/>
              <a:t>;</a:t>
            </a:r>
          </a:p>
          <a:p>
            <a:pPr marL="820738" lvl="2" indent="-363538">
              <a:spcBef>
                <a:spcPts val="300"/>
              </a:spcBef>
              <a:buSzPct val="68000"/>
              <a:buFont typeface="Wingdings" pitchFamily="2" charset="2"/>
              <a:buChar char="q"/>
            </a:pPr>
            <a:r>
              <a:rPr lang="el-GR" sz="2000" dirty="0" smtClean="0"/>
              <a:t>…</a:t>
            </a:r>
            <a:endParaRPr lang="el-GR" sz="2000" dirty="0"/>
          </a:p>
          <a:p>
            <a:pPr marL="363538" lvl="1" indent="-363538">
              <a:spcBef>
                <a:spcPts val="300"/>
              </a:spcBef>
              <a:buSzPct val="68000"/>
              <a:buFont typeface="Wingdings" pitchFamily="2" charset="2"/>
              <a:buChar char="q"/>
            </a:pPr>
            <a:r>
              <a:rPr lang="el-GR" sz="2200" dirty="0" smtClean="0"/>
              <a:t>Σε </a:t>
            </a:r>
            <a:r>
              <a:rPr lang="el-GR" sz="2200" dirty="0"/>
              <a:t>τι επίπεδο ανάλυσης είναι τα δεδομένα για την έρευνά σας (π.χ. άτομα, επιχειρήσεις, κλάδοι, χώρες); </a:t>
            </a:r>
            <a:endParaRPr lang="el-GR" sz="2200" dirty="0" smtClean="0"/>
          </a:p>
          <a:p>
            <a:pPr marL="820738" lvl="2" indent="-363538">
              <a:spcBef>
                <a:spcPts val="300"/>
              </a:spcBef>
              <a:buSzPct val="68000"/>
              <a:buFont typeface="Wingdings" pitchFamily="2" charset="2"/>
              <a:buChar char="q"/>
            </a:pPr>
            <a:r>
              <a:rPr lang="el-GR" sz="2000" dirty="0" smtClean="0"/>
              <a:t>…</a:t>
            </a:r>
          </a:p>
          <a:p>
            <a:pPr marL="363538" lvl="1" indent="-363538">
              <a:spcBef>
                <a:spcPts val="300"/>
              </a:spcBef>
              <a:buSzPct val="68000"/>
              <a:buFont typeface="Wingdings" pitchFamily="2" charset="2"/>
              <a:buChar char="q"/>
            </a:pPr>
            <a:r>
              <a:rPr lang="el-GR" sz="2200" dirty="0"/>
              <a:t>Προσθέστε έναν πίνακα ή διάγραμμα για να περιγράψτε τα δεδομένα σας.</a:t>
            </a:r>
            <a:endParaRPr lang="en-US" sz="2200" dirty="0"/>
          </a:p>
        </p:txBody>
      </p:sp>
      <p:sp>
        <p:nvSpPr>
          <p:cNvPr id="6" name="Θέση αριθμού διαφάνειας 5"/>
          <p:cNvSpPr>
            <a:spLocks noGrp="1"/>
          </p:cNvSpPr>
          <p:nvPr>
            <p:ph type="sldNum" sz="quarter" idx="12"/>
          </p:nvPr>
        </p:nvSpPr>
        <p:spPr/>
        <p:txBody>
          <a:bodyPr/>
          <a:lstStyle/>
          <a:p>
            <a:fld id="{0FF54DE5-C571-48E8-A5BC-B369434E2F44}" type="slidenum">
              <a:rPr lang="en-US" smtClean="0"/>
              <a:t>8</a:t>
            </a:fld>
            <a:endParaRPr lang="en-US"/>
          </a:p>
        </p:txBody>
      </p:sp>
    </p:spTree>
    <p:extLst>
      <p:ext uri="{BB962C8B-B14F-4D97-AF65-F5344CB8AC3E}">
        <p14:creationId xmlns:p14="http://schemas.microsoft.com/office/powerpoint/2010/main" val="3937380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Περιγραφή Μεθοδολογίας</a:t>
            </a:r>
            <a:endParaRPr lang="en-US"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lstStyle/>
              <a:p>
                <a:r>
                  <a:rPr lang="en-US" dirty="0"/>
                  <a:t>W</a:t>
                </a:r>
                <a:r>
                  <a:rPr lang="en-US" dirty="0" smtClean="0"/>
                  <a:t>e </a:t>
                </a:r>
                <a:r>
                  <a:rPr lang="en-US" dirty="0"/>
                  <a:t>evaluate the strategy by estimating the following </a:t>
                </a:r>
                <a:r>
                  <a:rPr lang="en-US" dirty="0" smtClean="0"/>
                  <a:t>equation:</a:t>
                </a:r>
              </a:p>
              <a:p>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𝑟</m:t>
                        </m:r>
                      </m:e>
                      <m:sub>
                        <m:r>
                          <a:rPr lang="en-US" i="1">
                            <a:latin typeface="Cambria Math" panose="02040503050406030204" pitchFamily="18" charset="0"/>
                          </a:rPr>
                          <m:t>𝑡</m:t>
                        </m:r>
                      </m:sub>
                      <m:sup>
                        <m:r>
                          <a:rPr lang="en-US" i="1">
                            <a:latin typeface="Cambria Math" panose="02040503050406030204" pitchFamily="18" charset="0"/>
                          </a:rPr>
                          <m:t>∗</m:t>
                        </m:r>
                      </m:sup>
                    </m:sSubSup>
                    <m:r>
                      <a:rPr lang="en-US">
                        <a:latin typeface="Cambria Math" panose="02040503050406030204" pitchFamily="18" charset="0"/>
                      </a:rPr>
                      <m:t>=</m:t>
                    </m:r>
                    <m:r>
                      <a:rPr lang="en-US" i="1">
                        <a:latin typeface="Cambria Math" panose="02040503050406030204" pitchFamily="18" charset="0"/>
                      </a:rPr>
                      <m:t>𝛼</m:t>
                    </m:r>
                    <m:r>
                      <a:rPr lang="en-US">
                        <a:latin typeface="Cambria Math" panose="02040503050406030204" pitchFamily="18" charset="0"/>
                      </a:rPr>
                      <m:t>+</m:t>
                    </m:r>
                    <m:r>
                      <a:rPr lang="en-US" i="1">
                        <a:latin typeface="Cambria Math" panose="02040503050406030204" pitchFamily="18" charset="0"/>
                      </a:rPr>
                      <m:t>𝑏</m:t>
                    </m:r>
                    <m:sSub>
                      <m:sSubPr>
                        <m:ctrlPr>
                          <a:rPr lang="en-US" i="1">
                            <a:latin typeface="Cambria Math" panose="02040503050406030204" pitchFamily="18" charset="0"/>
                          </a:rPr>
                        </m:ctrlPr>
                      </m:sSubPr>
                      <m:e>
                        <m:r>
                          <a:rPr lang="en-US" i="1">
                            <a:latin typeface="Cambria Math" panose="02040503050406030204" pitchFamily="18" charset="0"/>
                          </a:rPr>
                          <m:t>𝑀𝐾𝑇</m:t>
                        </m:r>
                      </m:e>
                      <m:sub>
                        <m:r>
                          <a:rPr lang="en-US" i="1">
                            <a:latin typeface="Cambria Math" panose="02040503050406030204" pitchFamily="18" charset="0"/>
                          </a:rPr>
                          <m:t>𝑡</m:t>
                        </m:r>
                      </m:sub>
                    </m:sSub>
                    <m:r>
                      <a:rPr lang="en-US">
                        <a:latin typeface="Cambria Math" panose="02040503050406030204" pitchFamily="18" charset="0"/>
                      </a:rPr>
                      <m:t>+</m:t>
                    </m:r>
                    <m:r>
                      <a:rPr lang="en-US" i="1">
                        <a:latin typeface="Cambria Math" panose="02040503050406030204" pitchFamily="18" charset="0"/>
                      </a:rPr>
                      <m:t>𝑠</m:t>
                    </m:r>
                    <m:sSub>
                      <m:sSubPr>
                        <m:ctrlPr>
                          <a:rPr lang="en-US" i="1">
                            <a:latin typeface="Cambria Math" panose="02040503050406030204" pitchFamily="18" charset="0"/>
                          </a:rPr>
                        </m:ctrlPr>
                      </m:sSubPr>
                      <m:e>
                        <m:r>
                          <a:rPr lang="en-US" i="1">
                            <a:latin typeface="Cambria Math" panose="02040503050406030204" pitchFamily="18" charset="0"/>
                          </a:rPr>
                          <m:t>𝑆𝑀𝐵</m:t>
                        </m:r>
                      </m:e>
                      <m:sub>
                        <m:r>
                          <a:rPr lang="en-US" i="1">
                            <a:latin typeface="Cambria Math" panose="02040503050406030204" pitchFamily="18" charset="0"/>
                          </a:rPr>
                          <m:t>𝑡</m:t>
                        </m:r>
                      </m:sub>
                    </m:sSub>
                    <m:r>
                      <a:rPr lang="en-US">
                        <a:latin typeface="Cambria Math" panose="02040503050406030204" pitchFamily="18" charset="0"/>
                      </a:rPr>
                      <m:t>+</m:t>
                    </m:r>
                    <m:r>
                      <a:rPr lang="en-US" i="1">
                        <a:latin typeface="Cambria Math" panose="02040503050406030204" pitchFamily="18" charset="0"/>
                      </a:rPr>
                      <m:t>h</m:t>
                    </m:r>
                    <m:sSub>
                      <m:sSubPr>
                        <m:ctrlPr>
                          <a:rPr lang="en-US" i="1">
                            <a:latin typeface="Cambria Math" panose="02040503050406030204" pitchFamily="18" charset="0"/>
                          </a:rPr>
                        </m:ctrlPr>
                      </m:sSubPr>
                      <m:e>
                        <m:r>
                          <a:rPr lang="en-US" i="1">
                            <a:latin typeface="Cambria Math" panose="02040503050406030204" pitchFamily="18" charset="0"/>
                          </a:rPr>
                          <m:t>𝐻𝑀𝐿𝑂</m:t>
                        </m:r>
                      </m:e>
                      <m:sub>
                        <m:r>
                          <a:rPr lang="en-US" i="1">
                            <a:latin typeface="Cambria Math" panose="02040503050406030204" pitchFamily="18" charset="0"/>
                          </a:rPr>
                          <m:t>𝑡</m:t>
                        </m:r>
                      </m:sub>
                    </m:sSub>
                    <m:r>
                      <a:rPr lang="en-US">
                        <a:latin typeface="Cambria Math" panose="02040503050406030204" pitchFamily="18" charset="0"/>
                      </a:rPr>
                      <m:t>+</m:t>
                    </m:r>
                    <m:r>
                      <a:rPr lang="en-US" i="1">
                        <a:latin typeface="Cambria Math" panose="02040503050406030204" pitchFamily="18" charset="0"/>
                      </a:rPr>
                      <m:t>𝑟</m:t>
                    </m:r>
                    <m:sSub>
                      <m:sSubPr>
                        <m:ctrlPr>
                          <a:rPr lang="en-US" i="1">
                            <a:latin typeface="Cambria Math" panose="02040503050406030204" pitchFamily="18" charset="0"/>
                          </a:rPr>
                        </m:ctrlPr>
                      </m:sSubPr>
                      <m:e>
                        <m:r>
                          <a:rPr lang="en-US" i="1">
                            <a:latin typeface="Cambria Math" panose="02040503050406030204" pitchFamily="18" charset="0"/>
                          </a:rPr>
                          <m:t>𝑅𝑀𝑊</m:t>
                        </m:r>
                      </m:e>
                      <m:sub>
                        <m:r>
                          <a:rPr lang="en-US" i="1">
                            <a:latin typeface="Cambria Math" panose="02040503050406030204" pitchFamily="18" charset="0"/>
                          </a:rPr>
                          <m:t>𝑡</m:t>
                        </m:r>
                      </m:sub>
                    </m:sSub>
                    <m:r>
                      <a:rPr lang="en-US">
                        <a:latin typeface="Cambria Math" panose="02040503050406030204" pitchFamily="18" charset="0"/>
                      </a:rPr>
                      <m:t>+</m:t>
                    </m:r>
                    <m:r>
                      <a:rPr lang="en-US" i="1">
                        <a:latin typeface="Cambria Math" panose="02040503050406030204" pitchFamily="18" charset="0"/>
                      </a:rPr>
                      <m:t>𝑐</m:t>
                    </m:r>
                    <m:sSub>
                      <m:sSubPr>
                        <m:ctrlPr>
                          <a:rPr lang="en-US" i="1">
                            <a:latin typeface="Cambria Math" panose="02040503050406030204" pitchFamily="18" charset="0"/>
                          </a:rPr>
                        </m:ctrlPr>
                      </m:sSubPr>
                      <m:e>
                        <m:r>
                          <a:rPr lang="en-US" i="1">
                            <a:latin typeface="Cambria Math" panose="02040503050406030204" pitchFamily="18" charset="0"/>
                          </a:rPr>
                          <m:t>𝐶𝑀𝐴</m:t>
                        </m:r>
                      </m:e>
                      <m:sub>
                        <m:r>
                          <a:rPr lang="en-US" i="1">
                            <a:latin typeface="Cambria Math" panose="02040503050406030204" pitchFamily="18" charset="0"/>
                          </a:rPr>
                          <m:t>𝑡</m:t>
                        </m:r>
                      </m:sub>
                    </m:sSub>
                    <m:r>
                      <a:rPr lang="en-US">
                        <a:latin typeface="Cambria Math" panose="02040503050406030204" pitchFamily="18" charset="0"/>
                      </a:rPr>
                      <m:t>+</m:t>
                    </m:r>
                    <m:r>
                      <a:rPr lang="en-US" i="1">
                        <a:latin typeface="Cambria Math" panose="02040503050406030204" pitchFamily="18" charset="0"/>
                      </a:rPr>
                      <m:t>𝑤</m:t>
                    </m:r>
                    <m:sSub>
                      <m:sSubPr>
                        <m:ctrlPr>
                          <a:rPr lang="en-US" i="1">
                            <a:latin typeface="Cambria Math" panose="02040503050406030204" pitchFamily="18" charset="0"/>
                          </a:rPr>
                        </m:ctrlPr>
                      </m:sSubPr>
                      <m:e>
                        <m:r>
                          <a:rPr lang="en-US" i="1">
                            <a:latin typeface="Cambria Math" panose="02040503050406030204" pitchFamily="18" charset="0"/>
                          </a:rPr>
                          <m:t>𝑊𝑀𝐿</m:t>
                        </m:r>
                      </m:e>
                      <m:sub>
                        <m:r>
                          <a:rPr lang="en-US" i="1">
                            <a:latin typeface="Cambria Math" panose="02040503050406030204" pitchFamily="18" charset="0"/>
                          </a:rPr>
                          <m:t>𝑡</m:t>
                        </m:r>
                      </m:sub>
                    </m:sSub>
                    <m:r>
                      <a:rPr lang="en-US">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𝑡</m:t>
                        </m:r>
                      </m:sub>
                    </m:sSub>
                    <m:r>
                      <m:rPr>
                        <m:nor/>
                      </m:rPr>
                      <a:rPr lang="en-US"/>
                      <m:t>,</m:t>
                    </m:r>
                  </m:oMath>
                </a14:m>
                <a:endParaRPr lang="en-US" dirty="0" smtClean="0"/>
              </a:p>
              <a:p>
                <a:r>
                  <a:rPr lang="en-US" dirty="0" smtClean="0"/>
                  <a:t>where … </a:t>
                </a:r>
              </a:p>
              <a:p>
                <a:pPr marL="363538" lvl="1" indent="-363538">
                  <a:spcBef>
                    <a:spcPts val="300"/>
                  </a:spcBef>
                  <a:buSzPct val="68000"/>
                  <a:buFont typeface="Wingdings" pitchFamily="2" charset="2"/>
                  <a:buChar char="q"/>
                </a:pPr>
                <a:r>
                  <a:rPr lang="el-GR" sz="2200" dirty="0"/>
                  <a:t>Γιατί αυτή η μεθοδολογία είναι κατάλληλη ή/και απαραίτητη για την έρευνά σας;</a:t>
                </a:r>
              </a:p>
              <a:p>
                <a:pPr marL="763588" lvl="2" indent="-363538">
                  <a:spcBef>
                    <a:spcPts val="300"/>
                  </a:spcBef>
                  <a:buSzPct val="68000"/>
                  <a:buFont typeface="Wingdings" pitchFamily="2" charset="2"/>
                  <a:buChar char="q"/>
                </a:pPr>
                <a:r>
                  <a:rPr lang="en-US" sz="2000" dirty="0" smtClean="0"/>
                  <a:t>…</a:t>
                </a:r>
              </a:p>
              <a:p>
                <a:pPr marL="306388" lvl="1" indent="-363538">
                  <a:spcBef>
                    <a:spcPts val="300"/>
                  </a:spcBef>
                  <a:buSzPct val="68000"/>
                  <a:buFont typeface="Wingdings" pitchFamily="2" charset="2"/>
                  <a:buChar char="q"/>
                </a:pPr>
                <a:r>
                  <a:rPr lang="el-GR" sz="2200" dirty="0"/>
                  <a:t>Ποιο λογισμικό πρόγραμμα χρησιμοποιείτε για την εφαρμογή της </a:t>
                </a:r>
                <a:r>
                  <a:rPr lang="el-GR" sz="2200" dirty="0" smtClean="0"/>
                  <a:t>μεθοδολογίας;</a:t>
                </a:r>
              </a:p>
              <a:p>
                <a:pPr marL="763588" lvl="2" indent="-363538">
                  <a:spcBef>
                    <a:spcPts val="300"/>
                  </a:spcBef>
                  <a:buSzPct val="68000"/>
                  <a:buFont typeface="Wingdings" pitchFamily="2" charset="2"/>
                  <a:buChar char="q"/>
                </a:pPr>
                <a:r>
                  <a:rPr lang="el-GR" sz="2000" dirty="0" smtClean="0"/>
                  <a:t>…</a:t>
                </a:r>
                <a:endParaRPr lang="el-GR" sz="2000" dirty="0"/>
              </a:p>
              <a:p>
                <a:endParaRPr lang="en-US"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0">
                <a:blip r:embed="rId2"/>
                <a:stretch>
                  <a:fillRect l="-1465" t="-1333"/>
                </a:stretch>
              </a:blipFill>
            </p:spPr>
            <p:txBody>
              <a:bodyPr/>
              <a:lstStyle/>
              <a:p>
                <a:r>
                  <a:rPr lang="en-US">
                    <a:noFill/>
                  </a:rPr>
                  <a:t> </a:t>
                </a:r>
              </a:p>
            </p:txBody>
          </p:sp>
        </mc:Fallback>
      </mc:AlternateContent>
      <p:sp>
        <p:nvSpPr>
          <p:cNvPr id="6" name="Θέση αριθμού διαφάνειας 5"/>
          <p:cNvSpPr>
            <a:spLocks noGrp="1"/>
          </p:cNvSpPr>
          <p:nvPr>
            <p:ph type="sldNum" sz="quarter" idx="12"/>
          </p:nvPr>
        </p:nvSpPr>
        <p:spPr/>
        <p:txBody>
          <a:bodyPr/>
          <a:lstStyle/>
          <a:p>
            <a:fld id="{0FF54DE5-C571-48E8-A5BC-B369434E2F44}" type="slidenum">
              <a:rPr lang="en-US" smtClean="0"/>
              <a:t>9</a:t>
            </a:fld>
            <a:endParaRPr lang="en-US"/>
          </a:p>
        </p:txBody>
      </p:sp>
    </p:spTree>
    <p:extLst>
      <p:ext uri="{BB962C8B-B14F-4D97-AF65-F5344CB8AC3E}">
        <p14:creationId xmlns:p14="http://schemas.microsoft.com/office/powerpoint/2010/main" val="3407768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DDBB83-77C1-4099-A0AA-289882E745E2}">
  <ds:schemaRefs>
    <ds:schemaRef ds:uri="4873beb7-5857-4685-be1f-d57550cc96cc"/>
    <ds:schemaRef ds:uri="http://www.w3.org/XML/1998/namespace"/>
    <ds:schemaRef ds:uri="http://schemas.microsoft.com/office/2006/documentManagement/types"/>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tf03431380</Template>
  <TotalTime>710</TotalTime>
  <Words>697</Words>
  <Application>Microsoft Office PowerPoint</Application>
  <PresentationFormat>Ευρεία οθόνη</PresentationFormat>
  <Paragraphs>105</Paragraphs>
  <Slides>13</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13</vt:i4>
      </vt:variant>
    </vt:vector>
  </HeadingPairs>
  <TitlesOfParts>
    <vt:vector size="20" baseType="lpstr">
      <vt:lpstr>Arial</vt:lpstr>
      <vt:lpstr>Bookman Old Style</vt:lpstr>
      <vt:lpstr>Cambria Math</vt:lpstr>
      <vt:lpstr>Euphemia</vt:lpstr>
      <vt:lpstr>Plantagenet Cherokee</vt:lpstr>
      <vt:lpstr>Wingdings</vt:lpstr>
      <vt:lpstr>Academic Literature 16x9</vt:lpstr>
      <vt:lpstr>ΔΟΜΗ ΕΚΘΕΣΗΣ ΠΡΟΟΔΟΥ υδ</vt:lpstr>
      <vt:lpstr>Γενικές Οδηγίες</vt:lpstr>
      <vt:lpstr>Προτεινόμενη Δομή</vt:lpstr>
      <vt:lpstr>Γενικά στοιχεία της διδακτορικής διατριβής</vt:lpstr>
      <vt:lpstr>Συνολική ερευνητική πορεία</vt:lpstr>
      <vt:lpstr>Σύνοψη</vt:lpstr>
      <vt:lpstr>Βιβλιογραφική Ανασκόπηση</vt:lpstr>
      <vt:lpstr>Περιγραφή Δεδομένων</vt:lpstr>
      <vt:lpstr>Περιγραφή Μεθοδολογίας</vt:lpstr>
      <vt:lpstr>Εμπειρικά Αποτελέσματα</vt:lpstr>
      <vt:lpstr>Εμπειρικά Αποτελέσματα</vt:lpstr>
      <vt:lpstr>Συμπεράσματα</vt:lpstr>
      <vt:lpstr>Σας ευχαριστουμε!!!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 Layout</dc:title>
  <dc:creator>Timotheos Angelidis</dc:creator>
  <cp:lastModifiedBy>Timotheos Angelidis</cp:lastModifiedBy>
  <cp:revision>76</cp:revision>
  <dcterms:created xsi:type="dcterms:W3CDTF">2017-01-03T04:19:23Z</dcterms:created>
  <dcterms:modified xsi:type="dcterms:W3CDTF">2018-10-02T14:20:37Z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