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17.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1" r:id="rId1"/>
  </p:sldMasterIdLst>
  <p:notesMasterIdLst>
    <p:notesMasterId r:id="rId20"/>
  </p:notesMasterIdLst>
  <p:sldIdLst>
    <p:sldId id="336" r:id="rId2"/>
    <p:sldId id="462" r:id="rId3"/>
    <p:sldId id="463" r:id="rId4"/>
    <p:sldId id="465" r:id="rId5"/>
    <p:sldId id="471" r:id="rId6"/>
    <p:sldId id="472" r:id="rId7"/>
    <p:sldId id="473" r:id="rId8"/>
    <p:sldId id="474" r:id="rId9"/>
    <p:sldId id="475" r:id="rId10"/>
    <p:sldId id="476" r:id="rId11"/>
    <p:sldId id="477" r:id="rId12"/>
    <p:sldId id="478" r:id="rId13"/>
    <p:sldId id="466" r:id="rId14"/>
    <p:sldId id="468" r:id="rId15"/>
    <p:sldId id="467" r:id="rId16"/>
    <p:sldId id="469" r:id="rId17"/>
    <p:sldId id="464" r:id="rId18"/>
    <p:sldId id="470"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99FF3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1" autoAdjust="0"/>
    <p:restoredTop sz="94660"/>
  </p:normalViewPr>
  <p:slideViewPr>
    <p:cSldViewPr snapToGrid="0">
      <p:cViewPr varScale="1">
        <p:scale>
          <a:sx n="88" d="100"/>
          <a:sy n="88" d="100"/>
        </p:scale>
        <p:origin x="355" y="6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___________________Microsoft_Excel.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___________________Microsoft_Excel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embeddings/oleObject1.bin"/></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___________________Microsoft_Excel2.xlsx"/></Relationships>
</file>

<file path=ppt/charts/_rels/chart5.xml.rels><?xml version="1.0" encoding="UTF-8" standalone="yes"?>
<Relationships xmlns="http://schemas.openxmlformats.org/package/2006/relationships"><Relationship Id="rId2" Type="http://schemas.openxmlformats.org/officeDocument/2006/relationships/package" Target="../embeddings/___________________Microsoft_Excel3.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l-GR" sz="1000" b="1">
                <a:solidFill>
                  <a:schemeClr val="tx1"/>
                </a:solidFill>
              </a:rPr>
              <a:t>Ανεργία ως ποσοστό ενεργού πληθυσμού</a:t>
            </a:r>
          </a:p>
          <a:p>
            <a:pPr>
              <a:defRPr sz="1000">
                <a:solidFill>
                  <a:schemeClr val="tx1"/>
                </a:solidFill>
              </a:defRPr>
            </a:pPr>
            <a:r>
              <a:rPr lang="el-GR" sz="1000" b="1">
                <a:solidFill>
                  <a:schemeClr val="tx1"/>
                </a:solidFill>
              </a:rPr>
              <a:t>στην ΕΕ-28</a:t>
            </a:r>
            <a:endParaRPr lang="en-US" sz="1000" b="1">
              <a:solidFill>
                <a:schemeClr val="tx1"/>
              </a:solidFill>
            </a:endParaRPr>
          </a:p>
        </c:rich>
      </c:tx>
      <c:layout>
        <c:manualLayout>
          <c:xMode val="edge"/>
          <c:yMode val="edge"/>
          <c:x val="0.28680041682224822"/>
          <c:y val="0"/>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l-GR"/>
        </a:p>
      </c:txPr>
    </c:title>
    <c:autoTitleDeleted val="0"/>
    <c:plotArea>
      <c:layout/>
      <c:barChart>
        <c:barDir val="col"/>
        <c:grouping val="clustered"/>
        <c:varyColors val="0"/>
        <c:ser>
          <c:idx val="0"/>
          <c:order val="0"/>
          <c:tx>
            <c:strRef>
              <c:f>Data!$A$110</c:f>
              <c:strCache>
                <c:ptCount val="1"/>
                <c:pt idx="0">
                  <c:v>European Union (current composition)</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l-G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Data!$B$109:$S$109</c:f>
              <c:strCache>
                <c:ptCount val="18"/>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strCache>
            </c:strRef>
          </c:cat>
          <c:val>
            <c:numRef>
              <c:f>Data!$B$110:$S$110</c:f>
              <c:numCache>
                <c:formatCode>#,##0.0</c:formatCode>
                <c:ptCount val="18"/>
                <c:pt idx="0">
                  <c:v>8.9</c:v>
                </c:pt>
                <c:pt idx="1">
                  <c:v>8.7000000000000011</c:v>
                </c:pt>
                <c:pt idx="2">
                  <c:v>9</c:v>
                </c:pt>
                <c:pt idx="3">
                  <c:v>9.2000000000000011</c:v>
                </c:pt>
                <c:pt idx="4">
                  <c:v>9.3000000000000007</c:v>
                </c:pt>
                <c:pt idx="5">
                  <c:v>9</c:v>
                </c:pt>
                <c:pt idx="6">
                  <c:v>8.2000000000000011</c:v>
                </c:pt>
                <c:pt idx="7">
                  <c:v>7.2</c:v>
                </c:pt>
                <c:pt idx="8">
                  <c:v>7</c:v>
                </c:pt>
                <c:pt idx="9">
                  <c:v>9</c:v>
                </c:pt>
                <c:pt idx="10">
                  <c:v>9.6</c:v>
                </c:pt>
                <c:pt idx="11">
                  <c:v>9.7000000000000011</c:v>
                </c:pt>
                <c:pt idx="12">
                  <c:v>10.5</c:v>
                </c:pt>
                <c:pt idx="13">
                  <c:v>10.9</c:v>
                </c:pt>
                <c:pt idx="14">
                  <c:v>10.200000000000001</c:v>
                </c:pt>
                <c:pt idx="15">
                  <c:v>9.4</c:v>
                </c:pt>
                <c:pt idx="16">
                  <c:v>8.6</c:v>
                </c:pt>
                <c:pt idx="17">
                  <c:v>7.6</c:v>
                </c:pt>
              </c:numCache>
            </c:numRef>
          </c:val>
          <c:extLst>
            <c:ext xmlns:c16="http://schemas.microsoft.com/office/drawing/2014/chart" uri="{C3380CC4-5D6E-409C-BE32-E72D297353CC}">
              <c16:uniqueId val="{00000000-DBEA-41A0-9893-5E56753A482A}"/>
            </c:ext>
          </c:extLst>
        </c:ser>
        <c:dLbls>
          <c:showLegendKey val="0"/>
          <c:showVal val="1"/>
          <c:showCatName val="0"/>
          <c:showSerName val="0"/>
          <c:showPercent val="0"/>
          <c:showBubbleSize val="0"/>
        </c:dLbls>
        <c:gapWidth val="50"/>
        <c:overlap val="-24"/>
        <c:axId val="281492056"/>
        <c:axId val="281493232"/>
      </c:barChart>
      <c:catAx>
        <c:axId val="28149205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1493232"/>
        <c:crosses val="autoZero"/>
        <c:auto val="1"/>
        <c:lblAlgn val="ctr"/>
        <c:lblOffset val="100"/>
        <c:noMultiLvlLbl val="0"/>
      </c:catAx>
      <c:valAx>
        <c:axId val="28149323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149205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l-G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l-GR" sz="1000" b="1">
                <a:solidFill>
                  <a:schemeClr val="tx1"/>
                </a:solidFill>
              </a:rPr>
              <a:t>Ποσοστά όσων παρακολούθησαν μόνο Υποχρεωτική Εκπαίδευση </a:t>
            </a:r>
          </a:p>
          <a:p>
            <a:pPr>
              <a:defRPr sz="1000">
                <a:solidFill>
                  <a:schemeClr val="tx1"/>
                </a:solidFill>
              </a:defRPr>
            </a:pPr>
            <a:r>
              <a:rPr lang="el-GR" sz="1000" b="1">
                <a:solidFill>
                  <a:schemeClr val="tx1"/>
                </a:solidFill>
              </a:rPr>
              <a:t>στην ΕΕ-28</a:t>
            </a:r>
          </a:p>
        </c:rich>
      </c:tx>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l-GR"/>
        </a:p>
      </c:txPr>
    </c:title>
    <c:autoTitleDeleted val="0"/>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l-G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Data!$L$12:$AA$12</c:f>
              <c:strCach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strCache>
            </c:strRef>
          </c:cat>
          <c:val>
            <c:numRef>
              <c:f>Data!$L$13:$AA$13</c:f>
              <c:numCache>
                <c:formatCode>#,##0.0</c:formatCode>
                <c:ptCount val="16"/>
                <c:pt idx="0">
                  <c:v>37</c:v>
                </c:pt>
                <c:pt idx="1">
                  <c:v>35.9</c:v>
                </c:pt>
                <c:pt idx="2">
                  <c:v>34.9</c:v>
                </c:pt>
                <c:pt idx="3">
                  <c:v>34.1</c:v>
                </c:pt>
                <c:pt idx="4">
                  <c:v>33.5</c:v>
                </c:pt>
                <c:pt idx="5">
                  <c:v>32.9</c:v>
                </c:pt>
                <c:pt idx="6">
                  <c:v>32.200000000000003</c:v>
                </c:pt>
                <c:pt idx="7">
                  <c:v>31.5</c:v>
                </c:pt>
                <c:pt idx="8">
                  <c:v>30.8</c:v>
                </c:pt>
                <c:pt idx="9">
                  <c:v>29.7</c:v>
                </c:pt>
                <c:pt idx="10">
                  <c:v>28.8</c:v>
                </c:pt>
                <c:pt idx="11">
                  <c:v>27.9</c:v>
                </c:pt>
                <c:pt idx="12">
                  <c:v>27.5</c:v>
                </c:pt>
                <c:pt idx="13">
                  <c:v>26.9</c:v>
                </c:pt>
                <c:pt idx="14">
                  <c:v>26.5</c:v>
                </c:pt>
                <c:pt idx="15">
                  <c:v>26</c:v>
                </c:pt>
              </c:numCache>
            </c:numRef>
          </c:val>
          <c:extLst>
            <c:ext xmlns:c16="http://schemas.microsoft.com/office/drawing/2014/chart" uri="{C3380CC4-5D6E-409C-BE32-E72D297353CC}">
              <c16:uniqueId val="{00000000-CAE8-4467-B8EE-8C769222C638}"/>
            </c:ext>
          </c:extLst>
        </c:ser>
        <c:dLbls>
          <c:showLegendKey val="0"/>
          <c:showVal val="1"/>
          <c:showCatName val="0"/>
          <c:showSerName val="0"/>
          <c:showPercent val="0"/>
          <c:showBubbleSize val="0"/>
        </c:dLbls>
        <c:gapWidth val="50"/>
        <c:overlap val="-24"/>
        <c:axId val="281492448"/>
        <c:axId val="281492840"/>
      </c:barChart>
      <c:catAx>
        <c:axId val="2814924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1492840"/>
        <c:crosses val="autoZero"/>
        <c:auto val="1"/>
        <c:lblAlgn val="ctr"/>
        <c:lblOffset val="100"/>
        <c:noMultiLvlLbl val="0"/>
      </c:catAx>
      <c:valAx>
        <c:axId val="28149284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149244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l-G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r>
              <a:rPr lang="el-GR" sz="1000" b="1"/>
              <a:t>Ποσοστά όσων παρακολούθησαν Δευτεροβάθμια Εκπαίδευση </a:t>
            </a:r>
          </a:p>
          <a:p>
            <a:pPr>
              <a:defRPr sz="1000"/>
            </a:pPr>
            <a:r>
              <a:rPr lang="el-GR" sz="1000" b="1"/>
              <a:t>στην ΕΕ-28</a:t>
            </a:r>
          </a:p>
        </c:rich>
      </c:tx>
      <c:layout>
        <c:manualLayout>
          <c:xMode val="edge"/>
          <c:yMode val="edge"/>
          <c:x val="0.20531330260768288"/>
          <c:y val="1.8518518518518517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l-GR"/>
        </a:p>
      </c:txPr>
    </c:title>
    <c:autoTitleDeleted val="0"/>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l-G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'[Γράφημα στο Microsoft Word]Data'!$L$112:$AA$112</c:f>
              <c:strCach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strCache>
            </c:strRef>
          </c:cat>
          <c:val>
            <c:numRef>
              <c:f>'[Γράφημα στο Microsoft Word]Data'!$L$113:$AA$113</c:f>
              <c:numCache>
                <c:formatCode>#,##0.0</c:formatCode>
                <c:ptCount val="16"/>
                <c:pt idx="0">
                  <c:v>45.6</c:v>
                </c:pt>
                <c:pt idx="1">
                  <c:v>46</c:v>
                </c:pt>
                <c:pt idx="2">
                  <c:v>46</c:v>
                </c:pt>
                <c:pt idx="3">
                  <c:v>46.3</c:v>
                </c:pt>
                <c:pt idx="4">
                  <c:v>46.4</c:v>
                </c:pt>
                <c:pt idx="5">
                  <c:v>46.6</c:v>
                </c:pt>
                <c:pt idx="6">
                  <c:v>46.6</c:v>
                </c:pt>
                <c:pt idx="7">
                  <c:v>46.5</c:v>
                </c:pt>
                <c:pt idx="8">
                  <c:v>46.5</c:v>
                </c:pt>
                <c:pt idx="9">
                  <c:v>46.6</c:v>
                </c:pt>
                <c:pt idx="10">
                  <c:v>46.6</c:v>
                </c:pt>
                <c:pt idx="11">
                  <c:v>46.7</c:v>
                </c:pt>
                <c:pt idx="12">
                  <c:v>46.5</c:v>
                </c:pt>
                <c:pt idx="13">
                  <c:v>46.4</c:v>
                </c:pt>
                <c:pt idx="14">
                  <c:v>46.2</c:v>
                </c:pt>
                <c:pt idx="15">
                  <c:v>46.1</c:v>
                </c:pt>
              </c:numCache>
            </c:numRef>
          </c:val>
          <c:extLst>
            <c:ext xmlns:c16="http://schemas.microsoft.com/office/drawing/2014/chart" uri="{C3380CC4-5D6E-409C-BE32-E72D297353CC}">
              <c16:uniqueId val="{00000000-2040-45CF-B19E-E67D9C3D04B1}"/>
            </c:ext>
          </c:extLst>
        </c:ser>
        <c:dLbls>
          <c:showLegendKey val="0"/>
          <c:showVal val="0"/>
          <c:showCatName val="0"/>
          <c:showSerName val="0"/>
          <c:showPercent val="0"/>
          <c:showBubbleSize val="0"/>
        </c:dLbls>
        <c:gapWidth val="50"/>
        <c:overlap val="-24"/>
        <c:axId val="249682176"/>
        <c:axId val="249682568"/>
      </c:barChart>
      <c:catAx>
        <c:axId val="24968217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49682568"/>
        <c:crosses val="autoZero"/>
        <c:auto val="1"/>
        <c:lblAlgn val="ctr"/>
        <c:lblOffset val="100"/>
        <c:noMultiLvlLbl val="0"/>
      </c:catAx>
      <c:valAx>
        <c:axId val="24968256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4968217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l-GR"/>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r>
              <a:rPr lang="el-GR" sz="1000" b="1">
                <a:solidFill>
                  <a:schemeClr val="tx1"/>
                </a:solidFill>
              </a:rPr>
              <a:t>Ποσοστά όσων παρακολούθησαν Τριτοβάθμια Εκπαίδευση </a:t>
            </a:r>
          </a:p>
          <a:p>
            <a:pPr>
              <a:defRPr sz="1000">
                <a:solidFill>
                  <a:schemeClr val="tx1"/>
                </a:solidFill>
              </a:defRPr>
            </a:pPr>
            <a:r>
              <a:rPr lang="el-GR" sz="1000" b="1">
                <a:solidFill>
                  <a:schemeClr val="tx1"/>
                </a:solidFill>
              </a:rPr>
              <a:t>στην ΕΕ-28 </a:t>
            </a:r>
          </a:p>
        </c:rich>
      </c:tx>
      <c:layout>
        <c:manualLayout>
          <c:xMode val="edge"/>
          <c:yMode val="edge"/>
          <c:x val="0.18838693969069026"/>
          <c:y val="1.8518518518518517E-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l-GR"/>
        </a:p>
      </c:txPr>
    </c:title>
    <c:autoTitleDeleted val="0"/>
    <c:plotArea>
      <c:layout/>
      <c:barChart>
        <c:barDir val="col"/>
        <c:grouping val="clustered"/>
        <c:varyColors val="0"/>
        <c:ser>
          <c:idx val="0"/>
          <c:order val="0"/>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el-G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Data!$L$162:$AA$162</c:f>
              <c:strCache>
                <c:ptCount val="16"/>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strCache>
            </c:strRef>
          </c:cat>
          <c:val>
            <c:numRef>
              <c:f>Data!$L$163:$AA$163</c:f>
              <c:numCache>
                <c:formatCode>#,##0.0</c:formatCode>
                <c:ptCount val="16"/>
                <c:pt idx="0">
                  <c:v>17.399999999999999</c:v>
                </c:pt>
                <c:pt idx="1">
                  <c:v>18.100000000000001</c:v>
                </c:pt>
                <c:pt idx="2">
                  <c:v>19.100000000000001</c:v>
                </c:pt>
                <c:pt idx="3">
                  <c:v>19.600000000000001</c:v>
                </c:pt>
                <c:pt idx="4">
                  <c:v>20</c:v>
                </c:pt>
                <c:pt idx="5">
                  <c:v>20.5</c:v>
                </c:pt>
                <c:pt idx="6">
                  <c:v>21.2</c:v>
                </c:pt>
                <c:pt idx="7">
                  <c:v>22</c:v>
                </c:pt>
                <c:pt idx="8">
                  <c:v>22.8</c:v>
                </c:pt>
                <c:pt idx="9">
                  <c:v>23.7</c:v>
                </c:pt>
                <c:pt idx="10">
                  <c:v>24.6</c:v>
                </c:pt>
                <c:pt idx="11">
                  <c:v>25.4</c:v>
                </c:pt>
                <c:pt idx="12">
                  <c:v>26</c:v>
                </c:pt>
                <c:pt idx="13">
                  <c:v>26.7</c:v>
                </c:pt>
                <c:pt idx="14">
                  <c:v>27.3</c:v>
                </c:pt>
                <c:pt idx="15">
                  <c:v>27.9</c:v>
                </c:pt>
              </c:numCache>
            </c:numRef>
          </c:val>
          <c:extLst>
            <c:ext xmlns:c16="http://schemas.microsoft.com/office/drawing/2014/chart" uri="{C3380CC4-5D6E-409C-BE32-E72D297353CC}">
              <c16:uniqueId val="{00000000-D773-4820-BCF0-02862F6E6A64}"/>
            </c:ext>
          </c:extLst>
        </c:ser>
        <c:dLbls>
          <c:showLegendKey val="0"/>
          <c:showVal val="0"/>
          <c:showCatName val="0"/>
          <c:showSerName val="0"/>
          <c:showPercent val="0"/>
          <c:showBubbleSize val="0"/>
        </c:dLbls>
        <c:gapWidth val="50"/>
        <c:overlap val="-24"/>
        <c:axId val="281496760"/>
        <c:axId val="284950968"/>
      </c:barChart>
      <c:catAx>
        <c:axId val="281496760"/>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4950968"/>
        <c:crosses val="autoZero"/>
        <c:auto val="1"/>
        <c:lblAlgn val="ctr"/>
        <c:lblOffset val="100"/>
        <c:noMultiLvlLbl val="0"/>
      </c:catAx>
      <c:valAx>
        <c:axId val="28495096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l-GR"/>
          </a:p>
        </c:txPr>
        <c:crossAx val="28149676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l-GR"/>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3"/>
    </mc:Choice>
    <mc:Fallback>
      <c:style val="3"/>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cap="none" spc="50" baseline="0">
                <a:solidFill>
                  <a:schemeClr val="tx1"/>
                </a:solidFill>
                <a:latin typeface="Times New Roman" panose="02020603050405020304" pitchFamily="18" charset="0"/>
                <a:ea typeface="+mn-ea"/>
                <a:cs typeface="Times New Roman" panose="02020603050405020304" pitchFamily="18" charset="0"/>
              </a:defRPr>
            </a:pPr>
            <a:r>
              <a:rPr lang="el-GR" sz="1400">
                <a:solidFill>
                  <a:schemeClr val="tx1"/>
                </a:solidFill>
                <a:latin typeface="Times New Roman" panose="02020603050405020304" pitchFamily="18" charset="0"/>
                <a:cs typeface="Times New Roman" panose="02020603050405020304" pitchFamily="18" charset="0"/>
              </a:rPr>
              <a:t>Ποσοστό πληθυσμού εκτεθειμένου σε κίνδυνο φτώχειας ή κοινωνικού αποκλεισμού</a:t>
            </a:r>
          </a:p>
        </c:rich>
      </c:tx>
      <c:layout>
        <c:manualLayout>
          <c:xMode val="edge"/>
          <c:yMode val="edge"/>
          <c:x val="0.12749725833143094"/>
          <c:y val="1.4953271028037412E-2"/>
        </c:manualLayout>
      </c:layout>
      <c:overlay val="0"/>
      <c:spPr>
        <a:noFill/>
        <a:ln>
          <a:noFill/>
        </a:ln>
        <a:effectLst/>
      </c:spPr>
    </c:title>
    <c:autoTitleDeleted val="0"/>
    <c:plotArea>
      <c:layout>
        <c:manualLayout>
          <c:layoutTarget val="inner"/>
          <c:xMode val="edge"/>
          <c:yMode val="edge"/>
          <c:x val="3.4597742951304036E-2"/>
          <c:y val="8.612534648122297E-2"/>
          <c:w val="0.94947748795244247"/>
          <c:h val="0.74074974727099219"/>
        </c:manualLayout>
      </c:layout>
      <c:barChart>
        <c:barDir val="col"/>
        <c:grouping val="clustered"/>
        <c:varyColors val="0"/>
        <c:ser>
          <c:idx val="0"/>
          <c:order val="0"/>
          <c:tx>
            <c:strRef>
              <c:f>Φύλλο1!$B$4</c:f>
              <c:strCache>
                <c:ptCount val="1"/>
                <c:pt idx="0">
                  <c:v>2003</c:v>
                </c:pt>
              </c:strCache>
            </c:strRef>
          </c:tx>
          <c:spPr>
            <a:noFill/>
            <a:ln w="25400" cap="flat" cmpd="sng" algn="ctr">
              <a:solidFill>
                <a:schemeClr val="accent1">
                  <a:shade val="38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Φύλλο1!$B$5:$B$34</c:f>
              <c:numCache>
                <c:formatCode>General</c:formatCode>
                <c:ptCount val="30"/>
                <c:pt idx="2">
                  <c:v>15</c:v>
                </c:pt>
                <c:pt idx="3">
                  <c:v>21.8</c:v>
                </c:pt>
                <c:pt idx="8">
                  <c:v>16.100000000000001</c:v>
                </c:pt>
                <c:pt idx="9">
                  <c:v>31.1</c:v>
                </c:pt>
                <c:pt idx="11">
                  <c:v>23.1</c:v>
                </c:pt>
                <c:pt idx="18">
                  <c:v>13.8</c:v>
                </c:pt>
              </c:numCache>
            </c:numRef>
          </c:val>
          <c:extLst>
            <c:ext xmlns:c16="http://schemas.microsoft.com/office/drawing/2014/chart" uri="{C3380CC4-5D6E-409C-BE32-E72D297353CC}">
              <c16:uniqueId val="{00000000-0F1F-454B-9635-EDB0362B37FD}"/>
            </c:ext>
          </c:extLst>
        </c:ser>
        <c:ser>
          <c:idx val="1"/>
          <c:order val="1"/>
          <c:tx>
            <c:strRef>
              <c:f>Φύλλο1!$C$4</c:f>
              <c:strCache>
                <c:ptCount val="1"/>
                <c:pt idx="0">
                  <c:v>2004</c:v>
                </c:pt>
              </c:strCache>
            </c:strRef>
          </c:tx>
          <c:spPr>
            <a:noFill/>
            <a:ln w="25400" cap="flat" cmpd="sng" algn="ctr">
              <a:solidFill>
                <a:schemeClr val="accent1">
                  <a:shade val="47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Φύλλο1!$C$5:$C$34</c:f>
              <c:numCache>
                <c:formatCode>General</c:formatCode>
                <c:ptCount val="30"/>
                <c:pt idx="2">
                  <c:v>16.100000000000001</c:v>
                </c:pt>
                <c:pt idx="3">
                  <c:v>20.3</c:v>
                </c:pt>
                <c:pt idx="6">
                  <c:v>18.7</c:v>
                </c:pt>
                <c:pt idx="8">
                  <c:v>15.8</c:v>
                </c:pt>
                <c:pt idx="9">
                  <c:v>28.6</c:v>
                </c:pt>
                <c:pt idx="10">
                  <c:v>25</c:v>
                </c:pt>
                <c:pt idx="11">
                  <c:v>22.7</c:v>
                </c:pt>
                <c:pt idx="12">
                  <c:v>23.8</c:v>
                </c:pt>
                <c:pt idx="13">
                  <c:v>24.4</c:v>
                </c:pt>
                <c:pt idx="18">
                  <c:v>14.9</c:v>
                </c:pt>
                <c:pt idx="23">
                  <c:v>26</c:v>
                </c:pt>
                <c:pt idx="27">
                  <c:v>15.8</c:v>
                </c:pt>
                <c:pt idx="29">
                  <c:v>16.3</c:v>
                </c:pt>
              </c:numCache>
            </c:numRef>
          </c:val>
          <c:extLst>
            <c:ext xmlns:c16="http://schemas.microsoft.com/office/drawing/2014/chart" uri="{C3380CC4-5D6E-409C-BE32-E72D297353CC}">
              <c16:uniqueId val="{00000001-0F1F-454B-9635-EDB0362B37FD}"/>
            </c:ext>
          </c:extLst>
        </c:ser>
        <c:ser>
          <c:idx val="2"/>
          <c:order val="2"/>
          <c:tx>
            <c:strRef>
              <c:f>Φύλλο1!$D$4</c:f>
              <c:strCache>
                <c:ptCount val="1"/>
                <c:pt idx="0">
                  <c:v>2005</c:v>
                </c:pt>
              </c:strCache>
            </c:strRef>
          </c:tx>
          <c:spPr>
            <a:noFill/>
            <a:ln w="25400" cap="flat" cmpd="sng" algn="ctr">
              <a:solidFill>
                <a:schemeClr val="accent1">
                  <a:shade val="56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Φύλλο1!$D$5:$D$34</c:f>
              <c:numCache>
                <c:formatCode>General</c:formatCode>
                <c:ptCount val="30"/>
                <c:pt idx="0">
                  <c:v>24.5</c:v>
                </c:pt>
                <c:pt idx="1">
                  <c:v>20.5</c:v>
                </c:pt>
                <c:pt idx="2">
                  <c:v>15.8</c:v>
                </c:pt>
                <c:pt idx="3">
                  <c:v>21.4</c:v>
                </c:pt>
                <c:pt idx="5">
                  <c:v>23.6</c:v>
                </c:pt>
                <c:pt idx="6">
                  <c:v>17.600000000000001</c:v>
                </c:pt>
                <c:pt idx="7">
                  <c:v>17</c:v>
                </c:pt>
                <c:pt idx="8">
                  <c:v>16.2</c:v>
                </c:pt>
                <c:pt idx="9">
                  <c:v>27.1</c:v>
                </c:pt>
                <c:pt idx="10">
                  <c:v>24.3</c:v>
                </c:pt>
                <c:pt idx="11">
                  <c:v>24.1</c:v>
                </c:pt>
                <c:pt idx="12">
                  <c:v>23.1</c:v>
                </c:pt>
                <c:pt idx="13">
                  <c:v>23.5</c:v>
                </c:pt>
                <c:pt idx="15">
                  <c:v>23.9</c:v>
                </c:pt>
                <c:pt idx="16">
                  <c:v>43.3</c:v>
                </c:pt>
                <c:pt idx="17">
                  <c:v>38.9</c:v>
                </c:pt>
                <c:pt idx="18">
                  <c:v>16.2</c:v>
                </c:pt>
                <c:pt idx="19">
                  <c:v>18.899999999999999</c:v>
                </c:pt>
                <c:pt idx="20">
                  <c:v>15.6</c:v>
                </c:pt>
                <c:pt idx="21">
                  <c:v>31.3</c:v>
                </c:pt>
                <c:pt idx="22">
                  <c:v>44.7</c:v>
                </c:pt>
                <c:pt idx="23">
                  <c:v>25.2</c:v>
                </c:pt>
                <c:pt idx="25">
                  <c:v>30.7</c:v>
                </c:pt>
                <c:pt idx="26">
                  <c:v>16.399999999999999</c:v>
                </c:pt>
                <c:pt idx="27">
                  <c:v>13.4</c:v>
                </c:pt>
                <c:pt idx="28">
                  <c:v>17.8</c:v>
                </c:pt>
                <c:pt idx="29">
                  <c:v>16.2</c:v>
                </c:pt>
              </c:numCache>
            </c:numRef>
          </c:val>
          <c:extLst>
            <c:ext xmlns:c16="http://schemas.microsoft.com/office/drawing/2014/chart" uri="{C3380CC4-5D6E-409C-BE32-E72D297353CC}">
              <c16:uniqueId val="{00000002-0F1F-454B-9635-EDB0362B37FD}"/>
            </c:ext>
          </c:extLst>
        </c:ser>
        <c:ser>
          <c:idx val="3"/>
          <c:order val="3"/>
          <c:tx>
            <c:strRef>
              <c:f>Φύλλο1!$E$4</c:f>
              <c:strCache>
                <c:ptCount val="1"/>
                <c:pt idx="0">
                  <c:v>2006</c:v>
                </c:pt>
              </c:strCache>
            </c:strRef>
          </c:tx>
          <c:spPr>
            <a:noFill/>
            <a:ln w="25400" cap="flat" cmpd="sng" algn="ctr">
              <a:solidFill>
                <a:schemeClr val="accent1">
                  <a:shade val="65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Φύλλο1!$E$5:$E$34</c:f>
              <c:numCache>
                <c:formatCode>General</c:formatCode>
                <c:ptCount val="30"/>
                <c:pt idx="0">
                  <c:v>23.9</c:v>
                </c:pt>
                <c:pt idx="1">
                  <c:v>20.6</c:v>
                </c:pt>
                <c:pt idx="2">
                  <c:v>15.7</c:v>
                </c:pt>
                <c:pt idx="3">
                  <c:v>20</c:v>
                </c:pt>
                <c:pt idx="4">
                  <c:v>60.5</c:v>
                </c:pt>
                <c:pt idx="5">
                  <c:v>22.1</c:v>
                </c:pt>
                <c:pt idx="6">
                  <c:v>17.3</c:v>
                </c:pt>
                <c:pt idx="7">
                  <c:v>18.899999999999999</c:v>
                </c:pt>
                <c:pt idx="8">
                  <c:v>15.5</c:v>
                </c:pt>
                <c:pt idx="9">
                  <c:v>27.5</c:v>
                </c:pt>
                <c:pt idx="10">
                  <c:v>20</c:v>
                </c:pt>
                <c:pt idx="11">
                  <c:v>22</c:v>
                </c:pt>
                <c:pt idx="12">
                  <c:v>22.6</c:v>
                </c:pt>
                <c:pt idx="13">
                  <c:v>23.8</c:v>
                </c:pt>
                <c:pt idx="15">
                  <c:v>23.3</c:v>
                </c:pt>
                <c:pt idx="16">
                  <c:v>39</c:v>
                </c:pt>
                <c:pt idx="17">
                  <c:v>33.9</c:v>
                </c:pt>
                <c:pt idx="18">
                  <c:v>15.8</c:v>
                </c:pt>
                <c:pt idx="19">
                  <c:v>17.899999999999999</c:v>
                </c:pt>
                <c:pt idx="20">
                  <c:v>14.6</c:v>
                </c:pt>
                <c:pt idx="21">
                  <c:v>31.1</c:v>
                </c:pt>
                <c:pt idx="22">
                  <c:v>39</c:v>
                </c:pt>
                <c:pt idx="23">
                  <c:v>23.9</c:v>
                </c:pt>
                <c:pt idx="25">
                  <c:v>25.6</c:v>
                </c:pt>
                <c:pt idx="26">
                  <c:v>15.3</c:v>
                </c:pt>
                <c:pt idx="27">
                  <c:v>15.9</c:v>
                </c:pt>
                <c:pt idx="28">
                  <c:v>16.600000000000001</c:v>
                </c:pt>
                <c:pt idx="29">
                  <c:v>16.3</c:v>
                </c:pt>
              </c:numCache>
            </c:numRef>
          </c:val>
          <c:extLst>
            <c:ext xmlns:c16="http://schemas.microsoft.com/office/drawing/2014/chart" uri="{C3380CC4-5D6E-409C-BE32-E72D297353CC}">
              <c16:uniqueId val="{00000003-0F1F-454B-9635-EDB0362B37FD}"/>
            </c:ext>
          </c:extLst>
        </c:ser>
        <c:ser>
          <c:idx val="4"/>
          <c:order val="4"/>
          <c:tx>
            <c:strRef>
              <c:f>Φύλλο1!$F$4</c:f>
              <c:strCache>
                <c:ptCount val="1"/>
                <c:pt idx="0">
                  <c:v>2007</c:v>
                </c:pt>
              </c:strCache>
            </c:strRef>
          </c:tx>
          <c:spPr>
            <a:noFill/>
            <a:ln w="25400" cap="flat" cmpd="sng" algn="ctr">
              <a:solidFill>
                <a:schemeClr val="accent1">
                  <a:shade val="73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Φύλλο1!$F$5:$F$34</c:f>
              <c:numCache>
                <c:formatCode>General</c:formatCode>
                <c:ptCount val="30"/>
                <c:pt idx="0">
                  <c:v>23</c:v>
                </c:pt>
                <c:pt idx="1">
                  <c:v>20.2</c:v>
                </c:pt>
                <c:pt idx="2">
                  <c:v>14.5</c:v>
                </c:pt>
                <c:pt idx="3">
                  <c:v>19.899999999999999</c:v>
                </c:pt>
                <c:pt idx="4">
                  <c:v>59.4</c:v>
                </c:pt>
                <c:pt idx="5">
                  <c:v>21.1</c:v>
                </c:pt>
                <c:pt idx="6">
                  <c:v>18</c:v>
                </c:pt>
                <c:pt idx="7">
                  <c:v>18.8</c:v>
                </c:pt>
                <c:pt idx="8">
                  <c:v>15.9</c:v>
                </c:pt>
                <c:pt idx="9">
                  <c:v>26.8</c:v>
                </c:pt>
                <c:pt idx="10">
                  <c:v>19.399999999999999</c:v>
                </c:pt>
                <c:pt idx="11">
                  <c:v>21.6</c:v>
                </c:pt>
                <c:pt idx="12">
                  <c:v>21.9</c:v>
                </c:pt>
                <c:pt idx="13">
                  <c:v>23.8</c:v>
                </c:pt>
                <c:pt idx="15">
                  <c:v>22.7</c:v>
                </c:pt>
                <c:pt idx="16">
                  <c:v>32.300000000000004</c:v>
                </c:pt>
                <c:pt idx="17">
                  <c:v>26.3</c:v>
                </c:pt>
                <c:pt idx="18">
                  <c:v>15</c:v>
                </c:pt>
                <c:pt idx="19">
                  <c:v>18.600000000000001</c:v>
                </c:pt>
                <c:pt idx="20">
                  <c:v>14.6</c:v>
                </c:pt>
                <c:pt idx="21">
                  <c:v>28.6</c:v>
                </c:pt>
                <c:pt idx="22">
                  <c:v>33.5</c:v>
                </c:pt>
                <c:pt idx="23">
                  <c:v>24</c:v>
                </c:pt>
                <c:pt idx="24">
                  <c:v>46.1</c:v>
                </c:pt>
                <c:pt idx="25">
                  <c:v>19.399999999999999</c:v>
                </c:pt>
                <c:pt idx="26">
                  <c:v>15</c:v>
                </c:pt>
                <c:pt idx="27">
                  <c:v>13.6</c:v>
                </c:pt>
                <c:pt idx="28">
                  <c:v>14.2</c:v>
                </c:pt>
                <c:pt idx="29">
                  <c:v>15.8</c:v>
                </c:pt>
              </c:numCache>
            </c:numRef>
          </c:val>
          <c:extLst>
            <c:ext xmlns:c16="http://schemas.microsoft.com/office/drawing/2014/chart" uri="{C3380CC4-5D6E-409C-BE32-E72D297353CC}">
              <c16:uniqueId val="{00000004-0F1F-454B-9635-EDB0362B37FD}"/>
            </c:ext>
          </c:extLst>
        </c:ser>
        <c:ser>
          <c:idx val="5"/>
          <c:order val="5"/>
          <c:tx>
            <c:strRef>
              <c:f>Φύλλο1!$G$4</c:f>
              <c:strCache>
                <c:ptCount val="1"/>
                <c:pt idx="0">
                  <c:v>2008</c:v>
                </c:pt>
              </c:strCache>
            </c:strRef>
          </c:tx>
          <c:spPr>
            <a:noFill/>
            <a:ln w="25400" cap="flat" cmpd="sng" algn="ctr">
              <a:solidFill>
                <a:schemeClr val="accent1">
                  <a:shade val="82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Φύλλο1!$G$5:$G$34</c:f>
              <c:numCache>
                <c:formatCode>General</c:formatCode>
                <c:ptCount val="30"/>
                <c:pt idx="0">
                  <c:v>22.3</c:v>
                </c:pt>
                <c:pt idx="1">
                  <c:v>20.2</c:v>
                </c:pt>
                <c:pt idx="2">
                  <c:v>18.899999999999999</c:v>
                </c:pt>
                <c:pt idx="3">
                  <c:v>19.100000000000001</c:v>
                </c:pt>
                <c:pt idx="4">
                  <c:v>43</c:v>
                </c:pt>
                <c:pt idx="5">
                  <c:v>21.7</c:v>
                </c:pt>
                <c:pt idx="6">
                  <c:v>17.3</c:v>
                </c:pt>
                <c:pt idx="7">
                  <c:v>18.5</c:v>
                </c:pt>
                <c:pt idx="8">
                  <c:v>15.7</c:v>
                </c:pt>
                <c:pt idx="9">
                  <c:v>26.3</c:v>
                </c:pt>
                <c:pt idx="10">
                  <c:v>18.899999999999999</c:v>
                </c:pt>
                <c:pt idx="11">
                  <c:v>22.7</c:v>
                </c:pt>
                <c:pt idx="12">
                  <c:v>22.4</c:v>
                </c:pt>
                <c:pt idx="13">
                  <c:v>23.5</c:v>
                </c:pt>
                <c:pt idx="15">
                  <c:v>20.5</c:v>
                </c:pt>
                <c:pt idx="16">
                  <c:v>31.4</c:v>
                </c:pt>
                <c:pt idx="17">
                  <c:v>25.9</c:v>
                </c:pt>
                <c:pt idx="18">
                  <c:v>14.2</c:v>
                </c:pt>
                <c:pt idx="19">
                  <c:v>18.7</c:v>
                </c:pt>
                <c:pt idx="20">
                  <c:v>14.3</c:v>
                </c:pt>
                <c:pt idx="21">
                  <c:v>27.3</c:v>
                </c:pt>
                <c:pt idx="22">
                  <c:v>29.9</c:v>
                </c:pt>
                <c:pt idx="23">
                  <c:v>25</c:v>
                </c:pt>
                <c:pt idx="24">
                  <c:v>43</c:v>
                </c:pt>
                <c:pt idx="25">
                  <c:v>18.899999999999999</c:v>
                </c:pt>
                <c:pt idx="26">
                  <c:v>16.600000000000001</c:v>
                </c:pt>
                <c:pt idx="27">
                  <c:v>15.8</c:v>
                </c:pt>
                <c:pt idx="28">
                  <c:v>13.3</c:v>
                </c:pt>
                <c:pt idx="29">
                  <c:v>15.9</c:v>
                </c:pt>
              </c:numCache>
            </c:numRef>
          </c:val>
          <c:extLst>
            <c:ext xmlns:c16="http://schemas.microsoft.com/office/drawing/2014/chart" uri="{C3380CC4-5D6E-409C-BE32-E72D297353CC}">
              <c16:uniqueId val="{00000005-0F1F-454B-9635-EDB0362B37FD}"/>
            </c:ext>
          </c:extLst>
        </c:ser>
        <c:ser>
          <c:idx val="6"/>
          <c:order val="6"/>
          <c:tx>
            <c:strRef>
              <c:f>Φύλλο1!$H$4</c:f>
              <c:strCache>
                <c:ptCount val="1"/>
                <c:pt idx="0">
                  <c:v>2009</c:v>
                </c:pt>
              </c:strCache>
            </c:strRef>
          </c:tx>
          <c:spPr>
            <a:noFill/>
            <a:ln w="25400" cap="flat" cmpd="sng" algn="ctr">
              <a:solidFill>
                <a:schemeClr val="accent1">
                  <a:shade val="91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Φύλλο1!$H$5:$H$34</c:f>
              <c:numCache>
                <c:formatCode>General</c:formatCode>
                <c:ptCount val="30"/>
                <c:pt idx="0">
                  <c:v>22</c:v>
                </c:pt>
                <c:pt idx="1">
                  <c:v>20.3</c:v>
                </c:pt>
                <c:pt idx="2">
                  <c:v>17.600000000000001</c:v>
                </c:pt>
                <c:pt idx="3">
                  <c:v>18.5</c:v>
                </c:pt>
                <c:pt idx="4">
                  <c:v>44.1</c:v>
                </c:pt>
                <c:pt idx="5">
                  <c:v>21.1</c:v>
                </c:pt>
                <c:pt idx="6">
                  <c:v>17.100000000000001</c:v>
                </c:pt>
                <c:pt idx="7">
                  <c:v>18.8</c:v>
                </c:pt>
                <c:pt idx="8">
                  <c:v>17</c:v>
                </c:pt>
                <c:pt idx="9">
                  <c:v>26.1</c:v>
                </c:pt>
                <c:pt idx="10">
                  <c:v>21.1</c:v>
                </c:pt>
                <c:pt idx="11">
                  <c:v>25</c:v>
                </c:pt>
                <c:pt idx="12">
                  <c:v>23.8</c:v>
                </c:pt>
                <c:pt idx="13">
                  <c:v>22.9</c:v>
                </c:pt>
                <c:pt idx="15">
                  <c:v>20.9</c:v>
                </c:pt>
                <c:pt idx="16">
                  <c:v>36</c:v>
                </c:pt>
                <c:pt idx="17">
                  <c:v>27.5</c:v>
                </c:pt>
                <c:pt idx="18">
                  <c:v>16</c:v>
                </c:pt>
                <c:pt idx="19">
                  <c:v>19.100000000000001</c:v>
                </c:pt>
                <c:pt idx="20">
                  <c:v>14.3</c:v>
                </c:pt>
                <c:pt idx="21">
                  <c:v>29.1</c:v>
                </c:pt>
                <c:pt idx="22">
                  <c:v>27</c:v>
                </c:pt>
                <c:pt idx="23">
                  <c:v>24</c:v>
                </c:pt>
                <c:pt idx="24">
                  <c:v>41.8</c:v>
                </c:pt>
                <c:pt idx="25">
                  <c:v>18</c:v>
                </c:pt>
                <c:pt idx="26">
                  <c:v>15.1</c:v>
                </c:pt>
                <c:pt idx="27">
                  <c:v>16.600000000000001</c:v>
                </c:pt>
                <c:pt idx="28">
                  <c:v>12.3</c:v>
                </c:pt>
                <c:pt idx="29">
                  <c:v>15.8</c:v>
                </c:pt>
              </c:numCache>
            </c:numRef>
          </c:val>
          <c:extLst>
            <c:ext xmlns:c16="http://schemas.microsoft.com/office/drawing/2014/chart" uri="{C3380CC4-5D6E-409C-BE32-E72D297353CC}">
              <c16:uniqueId val="{00000006-0F1F-454B-9635-EDB0362B37FD}"/>
            </c:ext>
          </c:extLst>
        </c:ser>
        <c:ser>
          <c:idx val="7"/>
          <c:order val="7"/>
          <c:tx>
            <c:strRef>
              <c:f>Φύλλο1!$I$4</c:f>
              <c:strCache>
                <c:ptCount val="1"/>
                <c:pt idx="0">
                  <c:v>2010</c:v>
                </c:pt>
              </c:strCache>
            </c:strRef>
          </c:tx>
          <c:spPr>
            <a:noFill/>
            <a:ln w="25400" cap="flat" cmpd="sng" algn="ctr">
              <a:solidFill>
                <a:schemeClr val="accent1"/>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Φύλλο1!$I$5:$I$34</c:f>
              <c:numCache>
                <c:formatCode>General</c:formatCode>
                <c:ptCount val="30"/>
                <c:pt idx="0">
                  <c:v>22.6</c:v>
                </c:pt>
                <c:pt idx="1">
                  <c:v>20.9</c:v>
                </c:pt>
                <c:pt idx="2">
                  <c:v>17.3</c:v>
                </c:pt>
                <c:pt idx="3">
                  <c:v>20</c:v>
                </c:pt>
                <c:pt idx="4">
                  <c:v>47.3</c:v>
                </c:pt>
                <c:pt idx="5">
                  <c:v>22.1</c:v>
                </c:pt>
                <c:pt idx="6">
                  <c:v>18.399999999999999</c:v>
                </c:pt>
                <c:pt idx="7">
                  <c:v>18.600000000000001</c:v>
                </c:pt>
                <c:pt idx="8">
                  <c:v>17.7</c:v>
                </c:pt>
                <c:pt idx="9">
                  <c:v>26</c:v>
                </c:pt>
                <c:pt idx="10">
                  <c:v>21.5</c:v>
                </c:pt>
                <c:pt idx="11">
                  <c:v>26.5</c:v>
                </c:pt>
                <c:pt idx="12">
                  <c:v>25.5</c:v>
                </c:pt>
                <c:pt idx="13">
                  <c:v>23.1</c:v>
                </c:pt>
                <c:pt idx="14">
                  <c:v>30.1</c:v>
                </c:pt>
                <c:pt idx="15">
                  <c:v>22.8</c:v>
                </c:pt>
                <c:pt idx="16">
                  <c:v>37.6</c:v>
                </c:pt>
                <c:pt idx="17">
                  <c:v>33.700000000000003</c:v>
                </c:pt>
                <c:pt idx="18">
                  <c:v>16.5</c:v>
                </c:pt>
                <c:pt idx="19">
                  <c:v>20.100000000000001</c:v>
                </c:pt>
                <c:pt idx="20">
                  <c:v>14.1</c:v>
                </c:pt>
                <c:pt idx="21">
                  <c:v>29.4</c:v>
                </c:pt>
                <c:pt idx="22">
                  <c:v>27</c:v>
                </c:pt>
                <c:pt idx="23">
                  <c:v>24.8</c:v>
                </c:pt>
                <c:pt idx="24">
                  <c:v>40.5</c:v>
                </c:pt>
                <c:pt idx="25">
                  <c:v>19.600000000000001</c:v>
                </c:pt>
                <c:pt idx="26">
                  <c:v>16.5</c:v>
                </c:pt>
                <c:pt idx="27">
                  <c:v>16.600000000000001</c:v>
                </c:pt>
                <c:pt idx="28">
                  <c:v>12.7</c:v>
                </c:pt>
                <c:pt idx="29">
                  <c:v>16</c:v>
                </c:pt>
              </c:numCache>
            </c:numRef>
          </c:val>
          <c:extLst>
            <c:ext xmlns:c16="http://schemas.microsoft.com/office/drawing/2014/chart" uri="{C3380CC4-5D6E-409C-BE32-E72D297353CC}">
              <c16:uniqueId val="{00000007-0F1F-454B-9635-EDB0362B37FD}"/>
            </c:ext>
          </c:extLst>
        </c:ser>
        <c:ser>
          <c:idx val="8"/>
          <c:order val="8"/>
          <c:tx>
            <c:strRef>
              <c:f>Φύλλο1!$J$4</c:f>
              <c:strCache>
                <c:ptCount val="1"/>
                <c:pt idx="0">
                  <c:v>2011</c:v>
                </c:pt>
              </c:strCache>
            </c:strRef>
          </c:tx>
          <c:spPr>
            <a:noFill/>
            <a:ln w="25400" cap="flat" cmpd="sng" algn="ctr">
              <a:solidFill>
                <a:schemeClr val="accent1">
                  <a:tint val="92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Φύλλο1!$J$5:$J$34</c:f>
              <c:numCache>
                <c:formatCode>General</c:formatCode>
                <c:ptCount val="30"/>
                <c:pt idx="0">
                  <c:v>23.1</c:v>
                </c:pt>
                <c:pt idx="1">
                  <c:v>21.8</c:v>
                </c:pt>
                <c:pt idx="2">
                  <c:v>17.899999999999999</c:v>
                </c:pt>
                <c:pt idx="3">
                  <c:v>20.399999999999999</c:v>
                </c:pt>
                <c:pt idx="4">
                  <c:v>47.7</c:v>
                </c:pt>
                <c:pt idx="5">
                  <c:v>21.4</c:v>
                </c:pt>
                <c:pt idx="6">
                  <c:v>18.600000000000001</c:v>
                </c:pt>
                <c:pt idx="7">
                  <c:v>18.5</c:v>
                </c:pt>
                <c:pt idx="8">
                  <c:v>17.2</c:v>
                </c:pt>
                <c:pt idx="9">
                  <c:v>29.6</c:v>
                </c:pt>
                <c:pt idx="10">
                  <c:v>23.2</c:v>
                </c:pt>
                <c:pt idx="11">
                  <c:v>29</c:v>
                </c:pt>
                <c:pt idx="12">
                  <c:v>26.1</c:v>
                </c:pt>
                <c:pt idx="13">
                  <c:v>26.3</c:v>
                </c:pt>
                <c:pt idx="14">
                  <c:v>31.7</c:v>
                </c:pt>
                <c:pt idx="15">
                  <c:v>22.8</c:v>
                </c:pt>
                <c:pt idx="16">
                  <c:v>39.9</c:v>
                </c:pt>
                <c:pt idx="17">
                  <c:v>33</c:v>
                </c:pt>
                <c:pt idx="18">
                  <c:v>15.6</c:v>
                </c:pt>
                <c:pt idx="19">
                  <c:v>20.9</c:v>
                </c:pt>
                <c:pt idx="20">
                  <c:v>14.9</c:v>
                </c:pt>
                <c:pt idx="21">
                  <c:v>31.1</c:v>
                </c:pt>
                <c:pt idx="22">
                  <c:v>26.6</c:v>
                </c:pt>
                <c:pt idx="23">
                  <c:v>23.8</c:v>
                </c:pt>
                <c:pt idx="24">
                  <c:v>39.9</c:v>
                </c:pt>
                <c:pt idx="25">
                  <c:v>19.5</c:v>
                </c:pt>
                <c:pt idx="26">
                  <c:v>17.399999999999999</c:v>
                </c:pt>
                <c:pt idx="27">
                  <c:v>16.899999999999999</c:v>
                </c:pt>
                <c:pt idx="28">
                  <c:v>13.7</c:v>
                </c:pt>
                <c:pt idx="29">
                  <c:v>17.3</c:v>
                </c:pt>
              </c:numCache>
            </c:numRef>
          </c:val>
          <c:extLst>
            <c:ext xmlns:c16="http://schemas.microsoft.com/office/drawing/2014/chart" uri="{C3380CC4-5D6E-409C-BE32-E72D297353CC}">
              <c16:uniqueId val="{00000008-0F1F-454B-9635-EDB0362B37FD}"/>
            </c:ext>
          </c:extLst>
        </c:ser>
        <c:ser>
          <c:idx val="9"/>
          <c:order val="9"/>
          <c:tx>
            <c:strRef>
              <c:f>Φύλλο1!$K$4</c:f>
              <c:strCache>
                <c:ptCount val="1"/>
                <c:pt idx="0">
                  <c:v>2012</c:v>
                </c:pt>
              </c:strCache>
            </c:strRef>
          </c:tx>
          <c:spPr>
            <a:noFill/>
            <a:ln w="25400" cap="flat" cmpd="sng" algn="ctr">
              <a:solidFill>
                <a:schemeClr val="accent1">
                  <a:tint val="83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Φύλλο1!$K$5:$K$34</c:f>
              <c:numCache>
                <c:formatCode>General</c:formatCode>
                <c:ptCount val="30"/>
                <c:pt idx="0">
                  <c:v>23.7</c:v>
                </c:pt>
                <c:pt idx="1">
                  <c:v>22.2</c:v>
                </c:pt>
                <c:pt idx="2">
                  <c:v>17.3</c:v>
                </c:pt>
                <c:pt idx="3">
                  <c:v>20.9</c:v>
                </c:pt>
                <c:pt idx="4">
                  <c:v>47.6</c:v>
                </c:pt>
                <c:pt idx="5">
                  <c:v>23.4</c:v>
                </c:pt>
                <c:pt idx="6">
                  <c:v>18.399999999999999</c:v>
                </c:pt>
                <c:pt idx="7">
                  <c:v>18.100000000000001</c:v>
                </c:pt>
                <c:pt idx="8">
                  <c:v>17.399999999999999</c:v>
                </c:pt>
                <c:pt idx="9">
                  <c:v>33.9</c:v>
                </c:pt>
                <c:pt idx="10">
                  <c:v>22.3</c:v>
                </c:pt>
                <c:pt idx="11">
                  <c:v>30</c:v>
                </c:pt>
                <c:pt idx="12">
                  <c:v>27.3</c:v>
                </c:pt>
                <c:pt idx="13">
                  <c:v>27.8</c:v>
                </c:pt>
                <c:pt idx="14">
                  <c:v>31.8</c:v>
                </c:pt>
                <c:pt idx="15">
                  <c:v>25.1</c:v>
                </c:pt>
                <c:pt idx="16">
                  <c:v>35.5</c:v>
                </c:pt>
                <c:pt idx="17">
                  <c:v>31.4</c:v>
                </c:pt>
                <c:pt idx="18">
                  <c:v>17.3</c:v>
                </c:pt>
                <c:pt idx="19">
                  <c:v>21.9</c:v>
                </c:pt>
                <c:pt idx="20">
                  <c:v>13.6</c:v>
                </c:pt>
                <c:pt idx="21">
                  <c:v>32.9</c:v>
                </c:pt>
                <c:pt idx="22">
                  <c:v>26.1</c:v>
                </c:pt>
                <c:pt idx="23">
                  <c:v>24.6</c:v>
                </c:pt>
                <c:pt idx="24">
                  <c:v>42.5</c:v>
                </c:pt>
                <c:pt idx="25">
                  <c:v>19.7</c:v>
                </c:pt>
                <c:pt idx="26">
                  <c:v>18.3</c:v>
                </c:pt>
                <c:pt idx="27">
                  <c:v>16.8</c:v>
                </c:pt>
                <c:pt idx="28">
                  <c:v>13.7</c:v>
                </c:pt>
                <c:pt idx="29">
                  <c:v>17</c:v>
                </c:pt>
              </c:numCache>
            </c:numRef>
          </c:val>
          <c:extLst>
            <c:ext xmlns:c16="http://schemas.microsoft.com/office/drawing/2014/chart" uri="{C3380CC4-5D6E-409C-BE32-E72D297353CC}">
              <c16:uniqueId val="{00000009-0F1F-454B-9635-EDB0362B37FD}"/>
            </c:ext>
          </c:extLst>
        </c:ser>
        <c:ser>
          <c:idx val="10"/>
          <c:order val="10"/>
          <c:tx>
            <c:strRef>
              <c:f>Φύλλο1!$L$4</c:f>
              <c:strCache>
                <c:ptCount val="1"/>
                <c:pt idx="0">
                  <c:v>2013</c:v>
                </c:pt>
              </c:strCache>
            </c:strRef>
          </c:tx>
          <c:spPr>
            <a:noFill/>
            <a:ln w="25400" cap="flat" cmpd="sng" algn="ctr">
              <a:solidFill>
                <a:schemeClr val="accent1">
                  <a:tint val="74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Φύλλο1!$L$5:$L$34</c:f>
              <c:numCache>
                <c:formatCode>General</c:formatCode>
                <c:ptCount val="30"/>
                <c:pt idx="0">
                  <c:v>23.7</c:v>
                </c:pt>
                <c:pt idx="1">
                  <c:v>22.2</c:v>
                </c:pt>
                <c:pt idx="2">
                  <c:v>17.399999999999999</c:v>
                </c:pt>
                <c:pt idx="3">
                  <c:v>20.399999999999999</c:v>
                </c:pt>
                <c:pt idx="4">
                  <c:v>46.5</c:v>
                </c:pt>
                <c:pt idx="5">
                  <c:v>23.6</c:v>
                </c:pt>
                <c:pt idx="6">
                  <c:v>17.3</c:v>
                </c:pt>
                <c:pt idx="7">
                  <c:v>18.8</c:v>
                </c:pt>
                <c:pt idx="8">
                  <c:v>18.100000000000001</c:v>
                </c:pt>
                <c:pt idx="9">
                  <c:v>34.6</c:v>
                </c:pt>
                <c:pt idx="10">
                  <c:v>22.5</c:v>
                </c:pt>
                <c:pt idx="11">
                  <c:v>29.4</c:v>
                </c:pt>
                <c:pt idx="12">
                  <c:v>27.9</c:v>
                </c:pt>
                <c:pt idx="13">
                  <c:v>27.1</c:v>
                </c:pt>
                <c:pt idx="14">
                  <c:v>29.6</c:v>
                </c:pt>
                <c:pt idx="15">
                  <c:v>26.8</c:v>
                </c:pt>
                <c:pt idx="16">
                  <c:v>34.200000000000003</c:v>
                </c:pt>
                <c:pt idx="17">
                  <c:v>28.3</c:v>
                </c:pt>
                <c:pt idx="18">
                  <c:v>18.600000000000001</c:v>
                </c:pt>
                <c:pt idx="19">
                  <c:v>23.1</c:v>
                </c:pt>
                <c:pt idx="20">
                  <c:v>14.9</c:v>
                </c:pt>
                <c:pt idx="21">
                  <c:v>34.4</c:v>
                </c:pt>
                <c:pt idx="22">
                  <c:v>25.5</c:v>
                </c:pt>
                <c:pt idx="23">
                  <c:v>27.5</c:v>
                </c:pt>
                <c:pt idx="24">
                  <c:v>41.3</c:v>
                </c:pt>
                <c:pt idx="25">
                  <c:v>19.3</c:v>
                </c:pt>
                <c:pt idx="26">
                  <c:v>19.399999999999999</c:v>
                </c:pt>
                <c:pt idx="27">
                  <c:v>16.899999999999999</c:v>
                </c:pt>
                <c:pt idx="28">
                  <c:v>13.1</c:v>
                </c:pt>
                <c:pt idx="29">
                  <c:v>15.7</c:v>
                </c:pt>
              </c:numCache>
            </c:numRef>
          </c:val>
          <c:extLst>
            <c:ext xmlns:c16="http://schemas.microsoft.com/office/drawing/2014/chart" uri="{C3380CC4-5D6E-409C-BE32-E72D297353CC}">
              <c16:uniqueId val="{0000000A-0F1F-454B-9635-EDB0362B37FD}"/>
            </c:ext>
          </c:extLst>
        </c:ser>
        <c:ser>
          <c:idx val="11"/>
          <c:order val="11"/>
          <c:tx>
            <c:strRef>
              <c:f>Φύλλο1!$M$4</c:f>
              <c:strCache>
                <c:ptCount val="1"/>
                <c:pt idx="0">
                  <c:v>2014</c:v>
                </c:pt>
              </c:strCache>
            </c:strRef>
          </c:tx>
          <c:spPr>
            <a:noFill/>
            <a:ln w="25400" cap="flat" cmpd="sng" algn="ctr">
              <a:solidFill>
                <a:schemeClr val="accent1">
                  <a:tint val="65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Φύλλο1!$M$5:$M$34</c:f>
              <c:numCache>
                <c:formatCode>General</c:formatCode>
                <c:ptCount val="30"/>
                <c:pt idx="0">
                  <c:v>23.5</c:v>
                </c:pt>
                <c:pt idx="1">
                  <c:v>22.6</c:v>
                </c:pt>
                <c:pt idx="2">
                  <c:v>17.7</c:v>
                </c:pt>
                <c:pt idx="3">
                  <c:v>20.9</c:v>
                </c:pt>
                <c:pt idx="4">
                  <c:v>38.800000000000004</c:v>
                </c:pt>
                <c:pt idx="5">
                  <c:v>22.9</c:v>
                </c:pt>
                <c:pt idx="6">
                  <c:v>17.5</c:v>
                </c:pt>
                <c:pt idx="7">
                  <c:v>19.5</c:v>
                </c:pt>
                <c:pt idx="8">
                  <c:v>17.600000000000001</c:v>
                </c:pt>
                <c:pt idx="9">
                  <c:v>35.300000000000004</c:v>
                </c:pt>
                <c:pt idx="10">
                  <c:v>24.5</c:v>
                </c:pt>
                <c:pt idx="11">
                  <c:v>27.4</c:v>
                </c:pt>
                <c:pt idx="12">
                  <c:v>29.4</c:v>
                </c:pt>
                <c:pt idx="13">
                  <c:v>27</c:v>
                </c:pt>
                <c:pt idx="14">
                  <c:v>28.6</c:v>
                </c:pt>
                <c:pt idx="15">
                  <c:v>26</c:v>
                </c:pt>
                <c:pt idx="16">
                  <c:v>30.6</c:v>
                </c:pt>
                <c:pt idx="17">
                  <c:v>25.5</c:v>
                </c:pt>
                <c:pt idx="18">
                  <c:v>18.5</c:v>
                </c:pt>
                <c:pt idx="19">
                  <c:v>22.9</c:v>
                </c:pt>
                <c:pt idx="20">
                  <c:v>15.8</c:v>
                </c:pt>
                <c:pt idx="21">
                  <c:v>31.4</c:v>
                </c:pt>
                <c:pt idx="22">
                  <c:v>24.7</c:v>
                </c:pt>
                <c:pt idx="23">
                  <c:v>26.7</c:v>
                </c:pt>
                <c:pt idx="24">
                  <c:v>40</c:v>
                </c:pt>
                <c:pt idx="25">
                  <c:v>18.100000000000001</c:v>
                </c:pt>
                <c:pt idx="26">
                  <c:v>19.3</c:v>
                </c:pt>
                <c:pt idx="27">
                  <c:v>17.2</c:v>
                </c:pt>
                <c:pt idx="28">
                  <c:v>13.3</c:v>
                </c:pt>
                <c:pt idx="29">
                  <c:v>16.899999999999999</c:v>
                </c:pt>
              </c:numCache>
            </c:numRef>
          </c:val>
          <c:extLst>
            <c:ext xmlns:c16="http://schemas.microsoft.com/office/drawing/2014/chart" uri="{C3380CC4-5D6E-409C-BE32-E72D297353CC}">
              <c16:uniqueId val="{0000000B-0F1F-454B-9635-EDB0362B37FD}"/>
            </c:ext>
          </c:extLst>
        </c:ser>
        <c:ser>
          <c:idx val="12"/>
          <c:order val="12"/>
          <c:tx>
            <c:strRef>
              <c:f>Φύλλο1!$N$4</c:f>
              <c:strCache>
                <c:ptCount val="1"/>
                <c:pt idx="0">
                  <c:v>2015</c:v>
                </c:pt>
              </c:strCache>
            </c:strRef>
          </c:tx>
          <c:spPr>
            <a:noFill/>
            <a:ln w="25400" cap="flat" cmpd="sng" algn="ctr">
              <a:solidFill>
                <a:schemeClr val="accent1">
                  <a:tint val="57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Φύλλο1!$N$5:$N$34</c:f>
              <c:numCache>
                <c:formatCode>General</c:formatCode>
                <c:ptCount val="30"/>
                <c:pt idx="0">
                  <c:v>23</c:v>
                </c:pt>
                <c:pt idx="1">
                  <c:v>22.3</c:v>
                </c:pt>
                <c:pt idx="2">
                  <c:v>17.5</c:v>
                </c:pt>
                <c:pt idx="3">
                  <c:v>20</c:v>
                </c:pt>
                <c:pt idx="4">
                  <c:v>39.5</c:v>
                </c:pt>
                <c:pt idx="5">
                  <c:v>22.5</c:v>
                </c:pt>
                <c:pt idx="6">
                  <c:v>17.100000000000001</c:v>
                </c:pt>
                <c:pt idx="7">
                  <c:v>18.8</c:v>
                </c:pt>
                <c:pt idx="8">
                  <c:v>17.5</c:v>
                </c:pt>
                <c:pt idx="9">
                  <c:v>34.800000000000004</c:v>
                </c:pt>
                <c:pt idx="10">
                  <c:v>22.2</c:v>
                </c:pt>
                <c:pt idx="11">
                  <c:v>25.4</c:v>
                </c:pt>
                <c:pt idx="12">
                  <c:v>29</c:v>
                </c:pt>
                <c:pt idx="13">
                  <c:v>27.7</c:v>
                </c:pt>
                <c:pt idx="14">
                  <c:v>28.4</c:v>
                </c:pt>
                <c:pt idx="15">
                  <c:v>28.1</c:v>
                </c:pt>
                <c:pt idx="16">
                  <c:v>27.9</c:v>
                </c:pt>
                <c:pt idx="17">
                  <c:v>28.2</c:v>
                </c:pt>
                <c:pt idx="18">
                  <c:v>17.7</c:v>
                </c:pt>
                <c:pt idx="19">
                  <c:v>21.9</c:v>
                </c:pt>
                <c:pt idx="20">
                  <c:v>15.9</c:v>
                </c:pt>
                <c:pt idx="21">
                  <c:v>28</c:v>
                </c:pt>
                <c:pt idx="22">
                  <c:v>23.7</c:v>
                </c:pt>
                <c:pt idx="23">
                  <c:v>25.9</c:v>
                </c:pt>
                <c:pt idx="24">
                  <c:v>36.5</c:v>
                </c:pt>
                <c:pt idx="25">
                  <c:v>18.100000000000001</c:v>
                </c:pt>
                <c:pt idx="26">
                  <c:v>17.5</c:v>
                </c:pt>
                <c:pt idx="27">
                  <c:v>17.399999999999999</c:v>
                </c:pt>
                <c:pt idx="28">
                  <c:v>12.3</c:v>
                </c:pt>
                <c:pt idx="29">
                  <c:v>16.8</c:v>
                </c:pt>
              </c:numCache>
            </c:numRef>
          </c:val>
          <c:extLst>
            <c:ext xmlns:c16="http://schemas.microsoft.com/office/drawing/2014/chart" uri="{C3380CC4-5D6E-409C-BE32-E72D297353CC}">
              <c16:uniqueId val="{0000000C-0F1F-454B-9635-EDB0362B37FD}"/>
            </c:ext>
          </c:extLst>
        </c:ser>
        <c:ser>
          <c:idx val="13"/>
          <c:order val="13"/>
          <c:tx>
            <c:strRef>
              <c:f>Φύλλο1!$O$4</c:f>
              <c:strCache>
                <c:ptCount val="1"/>
                <c:pt idx="0">
                  <c:v>2016</c:v>
                </c:pt>
              </c:strCache>
            </c:strRef>
          </c:tx>
          <c:spPr>
            <a:noFill/>
            <a:ln w="25400" cap="flat" cmpd="sng" algn="ctr">
              <a:solidFill>
                <a:schemeClr val="accent1">
                  <a:tint val="48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Φύλλο1!$O$5:$O$34</c:f>
              <c:numCache>
                <c:formatCode>General</c:formatCode>
                <c:ptCount val="30"/>
                <c:pt idx="0">
                  <c:v>22.5</c:v>
                </c:pt>
                <c:pt idx="1">
                  <c:v>22.1</c:v>
                </c:pt>
                <c:pt idx="2">
                  <c:v>16.899999999999999</c:v>
                </c:pt>
                <c:pt idx="3">
                  <c:v>19.399999999999999</c:v>
                </c:pt>
                <c:pt idx="4">
                  <c:v>38.5</c:v>
                </c:pt>
                <c:pt idx="5">
                  <c:v>21.1</c:v>
                </c:pt>
                <c:pt idx="6">
                  <c:v>17.3</c:v>
                </c:pt>
                <c:pt idx="7">
                  <c:v>18.100000000000001</c:v>
                </c:pt>
                <c:pt idx="8">
                  <c:v>16.3</c:v>
                </c:pt>
                <c:pt idx="9">
                  <c:v>34.4</c:v>
                </c:pt>
                <c:pt idx="10">
                  <c:v>21.9</c:v>
                </c:pt>
                <c:pt idx="11">
                  <c:v>23.2</c:v>
                </c:pt>
                <c:pt idx="12">
                  <c:v>28</c:v>
                </c:pt>
                <c:pt idx="13">
                  <c:v>29.1</c:v>
                </c:pt>
                <c:pt idx="14">
                  <c:v>27.3</c:v>
                </c:pt>
                <c:pt idx="15">
                  <c:v>26.6</c:v>
                </c:pt>
                <c:pt idx="16">
                  <c:v>26</c:v>
                </c:pt>
                <c:pt idx="17">
                  <c:v>28.5</c:v>
                </c:pt>
                <c:pt idx="18">
                  <c:v>18.7</c:v>
                </c:pt>
                <c:pt idx="19">
                  <c:v>20</c:v>
                </c:pt>
                <c:pt idx="20">
                  <c:v>16.100000000000001</c:v>
                </c:pt>
                <c:pt idx="21">
                  <c:v>26</c:v>
                </c:pt>
                <c:pt idx="22">
                  <c:v>21.6</c:v>
                </c:pt>
                <c:pt idx="23">
                  <c:v>24.1</c:v>
                </c:pt>
                <c:pt idx="24">
                  <c:v>37.800000000000004</c:v>
                </c:pt>
                <c:pt idx="25">
                  <c:v>18.100000000000001</c:v>
                </c:pt>
                <c:pt idx="26">
                  <c:v>16.899999999999999</c:v>
                </c:pt>
                <c:pt idx="27">
                  <c:v>17</c:v>
                </c:pt>
                <c:pt idx="28">
                  <c:v>12</c:v>
                </c:pt>
                <c:pt idx="29">
                  <c:v>16.600000000000001</c:v>
                </c:pt>
              </c:numCache>
            </c:numRef>
          </c:val>
          <c:extLst>
            <c:ext xmlns:c16="http://schemas.microsoft.com/office/drawing/2014/chart" uri="{C3380CC4-5D6E-409C-BE32-E72D297353CC}">
              <c16:uniqueId val="{0000000D-0F1F-454B-9635-EDB0362B37FD}"/>
            </c:ext>
          </c:extLst>
        </c:ser>
        <c:ser>
          <c:idx val="14"/>
          <c:order val="14"/>
          <c:tx>
            <c:strRef>
              <c:f>Φύλλο1!$P$4</c:f>
              <c:strCache>
                <c:ptCount val="1"/>
                <c:pt idx="0">
                  <c:v>2017</c:v>
                </c:pt>
              </c:strCache>
            </c:strRef>
          </c:tx>
          <c:spPr>
            <a:noFill/>
            <a:ln w="25400" cap="flat" cmpd="sng" algn="ctr">
              <a:solidFill>
                <a:schemeClr val="accent1">
                  <a:tint val="39000"/>
                </a:schemeClr>
              </a:solidFill>
              <a:miter lim="800000"/>
            </a:ln>
            <a:effectLst/>
          </c:spPr>
          <c:invertIfNegative val="0"/>
          <c:cat>
            <c:strRef>
              <c:f>Φύλλο1!$A$5:$A$34</c:f>
              <c:strCache>
                <c:ptCount val="30"/>
                <c:pt idx="0">
                  <c:v>ΕΕ-28</c:v>
                </c:pt>
                <c:pt idx="1">
                  <c:v>ΕΑ-19</c:v>
                </c:pt>
                <c:pt idx="2">
                  <c:v>Αυστρία</c:v>
                </c:pt>
                <c:pt idx="3">
                  <c:v>Βέλγιο</c:v>
                </c:pt>
                <c:pt idx="4">
                  <c:v>Βουλγαρία</c:v>
                </c:pt>
                <c:pt idx="5">
                  <c:v>Βρετανία</c:v>
                </c:pt>
                <c:pt idx="6">
                  <c:v>Γαλλία</c:v>
                </c:pt>
                <c:pt idx="7">
                  <c:v>Γερμανία</c:v>
                </c:pt>
                <c:pt idx="8">
                  <c:v>Δανία </c:v>
                </c:pt>
                <c:pt idx="9">
                  <c:v>Ελλάδα</c:v>
                </c:pt>
                <c:pt idx="10">
                  <c:v>Εσθονία</c:v>
                </c:pt>
                <c:pt idx="11">
                  <c:v>Ιρλανδία</c:v>
                </c:pt>
                <c:pt idx="12">
                  <c:v>Ισπανία</c:v>
                </c:pt>
                <c:pt idx="13">
                  <c:v>Ιταλία</c:v>
                </c:pt>
                <c:pt idx="14">
                  <c:v>Κροατία</c:v>
                </c:pt>
                <c:pt idx="15">
                  <c:v>Κύπρος</c:v>
                </c:pt>
                <c:pt idx="16">
                  <c:v>Λετονία</c:v>
                </c:pt>
                <c:pt idx="17">
                  <c:v>Λιθουανία</c:v>
                </c:pt>
                <c:pt idx="18">
                  <c:v>Λουξεμβούργο</c:v>
                </c:pt>
                <c:pt idx="19">
                  <c:v>Μάλτα</c:v>
                </c:pt>
                <c:pt idx="20">
                  <c:v>Ολλανδία</c:v>
                </c:pt>
                <c:pt idx="21">
                  <c:v>Ουγγαρία</c:v>
                </c:pt>
                <c:pt idx="22">
                  <c:v>Πολωνία</c:v>
                </c:pt>
                <c:pt idx="23">
                  <c:v>Πορτογαλία</c:v>
                </c:pt>
                <c:pt idx="24">
                  <c:v>Ρουμανία</c:v>
                </c:pt>
                <c:pt idx="25">
                  <c:v>Σλοβακία</c:v>
                </c:pt>
                <c:pt idx="26">
                  <c:v>Σλοβενία</c:v>
                </c:pt>
                <c:pt idx="27">
                  <c:v>Σουηδία</c:v>
                </c:pt>
                <c:pt idx="28">
                  <c:v>Τσεχία</c:v>
                </c:pt>
                <c:pt idx="29">
                  <c:v>Φινλανδία</c:v>
                </c:pt>
              </c:strCache>
            </c:strRef>
          </c:cat>
          <c:val>
            <c:numRef>
              <c:f>Φύλλο1!$P$5:$P$34</c:f>
              <c:numCache>
                <c:formatCode>General</c:formatCode>
                <c:ptCount val="30"/>
                <c:pt idx="3">
                  <c:v>19.100000000000001</c:v>
                </c:pt>
                <c:pt idx="4">
                  <c:v>37.200000000000003</c:v>
                </c:pt>
                <c:pt idx="8">
                  <c:v>17.8</c:v>
                </c:pt>
                <c:pt idx="16">
                  <c:v>24.9</c:v>
                </c:pt>
                <c:pt idx="21">
                  <c:v>25</c:v>
                </c:pt>
                <c:pt idx="24">
                  <c:v>34.6</c:v>
                </c:pt>
                <c:pt idx="29">
                  <c:v>15.6</c:v>
                </c:pt>
              </c:numCache>
            </c:numRef>
          </c:val>
          <c:extLst>
            <c:ext xmlns:c16="http://schemas.microsoft.com/office/drawing/2014/chart" uri="{C3380CC4-5D6E-409C-BE32-E72D297353CC}">
              <c16:uniqueId val="{0000000E-0F1F-454B-9635-EDB0362B37FD}"/>
            </c:ext>
          </c:extLst>
        </c:ser>
        <c:dLbls>
          <c:showLegendKey val="0"/>
          <c:showVal val="0"/>
          <c:showCatName val="0"/>
          <c:showSerName val="0"/>
          <c:showPercent val="0"/>
          <c:showBubbleSize val="0"/>
        </c:dLbls>
        <c:gapWidth val="164"/>
        <c:overlap val="-35"/>
        <c:axId val="284954888"/>
        <c:axId val="284951360"/>
      </c:barChart>
      <c:catAx>
        <c:axId val="2849548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itchFamily="18" charset="0"/>
                <a:ea typeface="+mn-ea"/>
                <a:cs typeface="Times New Roman" pitchFamily="18" charset="0"/>
              </a:defRPr>
            </a:pPr>
            <a:endParaRPr lang="el-GR"/>
          </a:p>
        </c:txPr>
        <c:crossAx val="284951360"/>
        <c:crosses val="autoZero"/>
        <c:auto val="1"/>
        <c:lblAlgn val="ctr"/>
        <c:lblOffset val="100"/>
        <c:noMultiLvlLbl val="0"/>
      </c:catAx>
      <c:valAx>
        <c:axId val="28495136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Times New Roman" pitchFamily="18" charset="0"/>
                <a:ea typeface="+mn-ea"/>
                <a:cs typeface="Times New Roman" pitchFamily="18" charset="0"/>
              </a:defRPr>
            </a:pPr>
            <a:endParaRPr lang="el-GR"/>
          </a:p>
        </c:txPr>
        <c:crossAx val="284954888"/>
        <c:crosses val="autoZero"/>
        <c:crossBetween val="between"/>
      </c:valAx>
      <c:spPr>
        <a:noFill/>
        <a:ln>
          <a:noFill/>
        </a:ln>
        <a:effectLst/>
      </c:spPr>
    </c:plotArea>
    <c:legend>
      <c:legendPos val="t"/>
      <c:layout>
        <c:manualLayout>
          <c:xMode val="edge"/>
          <c:yMode val="edge"/>
          <c:x val="0.14691723684915392"/>
          <c:y val="0.95439252336448721"/>
          <c:w val="0.6975725026852847"/>
          <c:h val="3.9132631785512795E-2"/>
        </c:manualLayout>
      </c:layout>
      <c:overlay val="0"/>
      <c:spPr>
        <a:noFill/>
        <a:ln>
          <a:noFill/>
        </a:ln>
        <a:effectLst/>
      </c:spPr>
      <c:txPr>
        <a:bodyPr rot="0" spcFirstLastPara="1" vertOverflow="ellipsis" vert="horz" wrap="square" anchor="ctr" anchorCtr="1"/>
        <a:lstStyle/>
        <a:p>
          <a:pPr>
            <a:defRPr sz="900" b="1" i="0" u="none" strike="noStrike" kern="1200" baseline="0">
              <a:solidFill>
                <a:sysClr val="windowText" lastClr="000000"/>
              </a:solidFill>
              <a:latin typeface="Times New Roman" pitchFamily="18" charset="0"/>
              <a:ea typeface="+mn-ea"/>
              <a:cs typeface="Times New Roman" pitchFamily="18" charset="0"/>
            </a:defRPr>
          </a:pPr>
          <a:endParaRPr lang="el-G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l-GR"/>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F67DA-B1D0-4B5D-92F3-94B0DAC9A4C0}" type="datetimeFigureOut">
              <a:rPr lang="el-GR" smtClean="0"/>
              <a:pPr/>
              <a:t>24/2/2020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5B91A-367F-436A-94F1-8F24C58EA27F}" type="slidenum">
              <a:rPr lang="el-GR" smtClean="0"/>
              <a:pPr/>
              <a:t>‹#›</a:t>
            </a:fld>
            <a:endParaRPr lang="el-GR"/>
          </a:p>
        </p:txBody>
      </p:sp>
    </p:spTree>
    <p:extLst>
      <p:ext uri="{BB962C8B-B14F-4D97-AF65-F5344CB8AC3E}">
        <p14:creationId xmlns:p14="http://schemas.microsoft.com/office/powerpoint/2010/main" val="2097215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a:t>
            </a:fld>
            <a:endParaRPr lang="el-GR">
              <a:solidFill>
                <a:prstClr val="black"/>
              </a:solidFill>
            </a:endParaRPr>
          </a:p>
        </p:txBody>
      </p:sp>
    </p:spTree>
    <p:extLst>
      <p:ext uri="{BB962C8B-B14F-4D97-AF65-F5344CB8AC3E}">
        <p14:creationId xmlns:p14="http://schemas.microsoft.com/office/powerpoint/2010/main" val="3564327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10</a:t>
            </a:fld>
            <a:endParaRPr lang="el-GR">
              <a:solidFill>
                <a:prstClr val="black"/>
              </a:solidFill>
            </a:endParaRPr>
          </a:p>
        </p:txBody>
      </p:sp>
    </p:spTree>
    <p:extLst>
      <p:ext uri="{BB962C8B-B14F-4D97-AF65-F5344CB8AC3E}">
        <p14:creationId xmlns:p14="http://schemas.microsoft.com/office/powerpoint/2010/main" val="42188898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11</a:t>
            </a:fld>
            <a:endParaRPr lang="el-GR">
              <a:solidFill>
                <a:prstClr val="black"/>
              </a:solidFill>
            </a:endParaRPr>
          </a:p>
        </p:txBody>
      </p:sp>
    </p:spTree>
    <p:extLst>
      <p:ext uri="{BB962C8B-B14F-4D97-AF65-F5344CB8AC3E}">
        <p14:creationId xmlns:p14="http://schemas.microsoft.com/office/powerpoint/2010/main" val="35638495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1181426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13</a:t>
            </a:fld>
            <a:endParaRPr lang="el-GR">
              <a:solidFill>
                <a:prstClr val="black"/>
              </a:solidFill>
            </a:endParaRPr>
          </a:p>
        </p:txBody>
      </p:sp>
    </p:spTree>
    <p:extLst>
      <p:ext uri="{BB962C8B-B14F-4D97-AF65-F5344CB8AC3E}">
        <p14:creationId xmlns:p14="http://schemas.microsoft.com/office/powerpoint/2010/main" val="662726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14</a:t>
            </a:fld>
            <a:endParaRPr lang="el-GR">
              <a:solidFill>
                <a:prstClr val="black"/>
              </a:solidFill>
            </a:endParaRPr>
          </a:p>
        </p:txBody>
      </p:sp>
    </p:spTree>
    <p:extLst>
      <p:ext uri="{BB962C8B-B14F-4D97-AF65-F5344CB8AC3E}">
        <p14:creationId xmlns:p14="http://schemas.microsoft.com/office/powerpoint/2010/main" val="27390977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15</a:t>
            </a:fld>
            <a:endParaRPr lang="el-GR">
              <a:solidFill>
                <a:prstClr val="black"/>
              </a:solidFill>
            </a:endParaRPr>
          </a:p>
        </p:txBody>
      </p:sp>
    </p:spTree>
    <p:extLst>
      <p:ext uri="{BB962C8B-B14F-4D97-AF65-F5344CB8AC3E}">
        <p14:creationId xmlns:p14="http://schemas.microsoft.com/office/powerpoint/2010/main" val="40444663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12961058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774534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694318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3631685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3</a:t>
            </a:fld>
            <a:endParaRPr lang="el-GR">
              <a:solidFill>
                <a:prstClr val="black"/>
              </a:solidFill>
            </a:endParaRPr>
          </a:p>
        </p:txBody>
      </p:sp>
    </p:spTree>
    <p:extLst>
      <p:ext uri="{BB962C8B-B14F-4D97-AF65-F5344CB8AC3E}">
        <p14:creationId xmlns:p14="http://schemas.microsoft.com/office/powerpoint/2010/main" val="16580034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4253699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5</a:t>
            </a:fld>
            <a:endParaRPr lang="el-GR">
              <a:solidFill>
                <a:prstClr val="black"/>
              </a:solidFill>
            </a:endParaRPr>
          </a:p>
        </p:txBody>
      </p:sp>
    </p:spTree>
    <p:extLst>
      <p:ext uri="{BB962C8B-B14F-4D97-AF65-F5344CB8AC3E}">
        <p14:creationId xmlns:p14="http://schemas.microsoft.com/office/powerpoint/2010/main" val="2649257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6</a:t>
            </a:fld>
            <a:endParaRPr lang="el-GR">
              <a:solidFill>
                <a:prstClr val="black"/>
              </a:solidFill>
            </a:endParaRPr>
          </a:p>
        </p:txBody>
      </p:sp>
    </p:spTree>
    <p:extLst>
      <p:ext uri="{BB962C8B-B14F-4D97-AF65-F5344CB8AC3E}">
        <p14:creationId xmlns:p14="http://schemas.microsoft.com/office/powerpoint/2010/main" val="819725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7</a:t>
            </a:fld>
            <a:endParaRPr lang="el-GR">
              <a:solidFill>
                <a:prstClr val="black"/>
              </a:solidFill>
            </a:endParaRPr>
          </a:p>
        </p:txBody>
      </p:sp>
    </p:spTree>
    <p:extLst>
      <p:ext uri="{BB962C8B-B14F-4D97-AF65-F5344CB8AC3E}">
        <p14:creationId xmlns:p14="http://schemas.microsoft.com/office/powerpoint/2010/main" val="4039768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8</a:t>
            </a:fld>
            <a:endParaRPr lang="el-GR">
              <a:solidFill>
                <a:prstClr val="black"/>
              </a:solidFill>
            </a:endParaRPr>
          </a:p>
        </p:txBody>
      </p:sp>
    </p:spTree>
    <p:extLst>
      <p:ext uri="{BB962C8B-B14F-4D97-AF65-F5344CB8AC3E}">
        <p14:creationId xmlns:p14="http://schemas.microsoft.com/office/powerpoint/2010/main" val="4280714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9</a:t>
            </a:fld>
            <a:endParaRPr lang="el-GR">
              <a:solidFill>
                <a:prstClr val="black"/>
              </a:solidFill>
            </a:endParaRPr>
          </a:p>
        </p:txBody>
      </p:sp>
    </p:spTree>
    <p:extLst>
      <p:ext uri="{BB962C8B-B14F-4D97-AF65-F5344CB8AC3E}">
        <p14:creationId xmlns:p14="http://schemas.microsoft.com/office/powerpoint/2010/main" val="119413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2DC1550-1E27-44F5-BC40-11466A9E695F}"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7704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455C409-9411-4E85-9F05-C7A406CFC18F}"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221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40FFD5-8D4B-4333-98AB-12860A3F61A8}"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4015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34F4CD9-85CA-4E77-8DDB-36F05A28A74C}"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9378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BD5F803-4F62-4D65-B3A1-E50A04328289}"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323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334B8BA-B3E6-4589-A9B0-5D002F2C2EAC}"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846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6E89FC61-D508-44B4-856D-40EEEC28C40D}" type="datetime1">
              <a:rPr lang="en-US" smtClean="0"/>
              <a:pPr/>
              <a:t>2/24/2020</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0584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FBF5A05-8736-488F-BCCB-5CF73BE9CC06}" type="datetime1">
              <a:rPr lang="en-US" smtClean="0"/>
              <a:pPr/>
              <a:t>2/24/2020</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672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A646135-19A3-4BDE-9DA1-02ABEEC08843}" type="datetime1">
              <a:rPr lang="en-US" smtClean="0"/>
              <a:pPr/>
              <a:t>2/24/2020</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6120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A7FF34F-FD74-4D44-A2C7-68E55295288B}"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609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9086801-30A2-450B-8498-9F2257CCB19F}"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9443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5D6A4C-5CCA-4000-B434-9B51A844BC54}" type="datetime1">
              <a:rPr lang="en-US" smtClean="0"/>
              <a:pPr/>
              <a:t>2/24/2020</a:t>
            </a:fld>
            <a:endParaRPr lang="en-US" dirty="0"/>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236750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1" y="131763"/>
            <a:ext cx="12192000" cy="681037"/>
          </a:xfrm>
          <a:solidFill>
            <a:schemeClr val="accent1">
              <a:lumMod val="75000"/>
            </a:schemeClr>
          </a:solidFill>
        </p:spPr>
        <p:txBody>
          <a:bodyPr>
            <a:noAutofit/>
          </a:bodyPr>
          <a:lstStyle/>
          <a:p>
            <a:r>
              <a:rPr lang="el-GR" sz="3600" b="1" i="1" dirty="0" smtClean="0">
                <a:solidFill>
                  <a:schemeClr val="bg1"/>
                </a:solidFill>
              </a:rPr>
              <a:t>Το Ευρωπαϊκό Φαινόμενο:</a:t>
            </a:r>
            <a:r>
              <a:rPr lang="en-US" sz="3600" b="1" i="1" dirty="0">
                <a:solidFill>
                  <a:schemeClr val="bg1"/>
                </a:solidFill>
              </a:rPr>
              <a:t> </a:t>
            </a:r>
            <a:r>
              <a:rPr lang="el-GR" sz="3600" b="1" i="1" cap="none" dirty="0" smtClean="0">
                <a:solidFill>
                  <a:srgbClr val="FFFF00"/>
                </a:solidFill>
              </a:rPr>
              <a:t>Ιστορία, Θεσμοί Πολιτικές</a:t>
            </a:r>
            <a:endParaRPr lang="el-GR" sz="3600" b="1" i="1" cap="none" dirty="0">
              <a:solidFill>
                <a:srgbClr val="FFFF00"/>
              </a:solidFill>
            </a:endParaRPr>
          </a:p>
        </p:txBody>
      </p:sp>
      <p:pic>
        <p:nvPicPr>
          <p:cNvPr id="7" name="Εικόνα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351" y="991648"/>
            <a:ext cx="5297899" cy="5607031"/>
          </a:xfrm>
          <a:prstGeom prst="rect">
            <a:avLst/>
          </a:prstGeom>
        </p:spPr>
      </p:pic>
      <p:pic>
        <p:nvPicPr>
          <p:cNvPr id="8" name="Εικόνα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73949" y="5827154"/>
            <a:ext cx="2743200" cy="771525"/>
          </a:xfrm>
          <a:prstGeom prst="rect">
            <a:avLst/>
          </a:prstGeom>
        </p:spPr>
      </p:pic>
      <p:pic>
        <p:nvPicPr>
          <p:cNvPr id="10" name="Εικόνα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02562" y="4617660"/>
            <a:ext cx="2085975" cy="1200150"/>
          </a:xfrm>
          <a:prstGeom prst="rect">
            <a:avLst/>
          </a:prstGeom>
        </p:spPr>
      </p:pic>
      <p:sp>
        <p:nvSpPr>
          <p:cNvPr id="4" name="TextBox 3"/>
          <p:cNvSpPr txBox="1"/>
          <p:nvPr/>
        </p:nvSpPr>
        <p:spPr>
          <a:xfrm>
            <a:off x="5803900" y="1930400"/>
            <a:ext cx="6121400" cy="1200329"/>
          </a:xfrm>
          <a:prstGeom prst="rect">
            <a:avLst/>
          </a:prstGeom>
          <a:noFill/>
        </p:spPr>
        <p:txBody>
          <a:bodyPr wrap="square" rtlCol="0">
            <a:spAutoFit/>
          </a:bodyPr>
          <a:lstStyle/>
          <a:p>
            <a:pPr algn="ctr"/>
            <a:r>
              <a:rPr lang="el-GR" sz="2400" b="1" dirty="0" smtClean="0">
                <a:solidFill>
                  <a:srgbClr val="FFFF00"/>
                </a:solidFill>
              </a:rPr>
              <a:t>Κεφάλαιο </a:t>
            </a:r>
            <a:r>
              <a:rPr lang="en-US" sz="2400" b="1" dirty="0" smtClean="0">
                <a:solidFill>
                  <a:srgbClr val="FFFF00"/>
                </a:solidFill>
              </a:rPr>
              <a:t>1</a:t>
            </a:r>
            <a:r>
              <a:rPr lang="el-GR" sz="2400" b="1" dirty="0">
                <a:solidFill>
                  <a:srgbClr val="FFFF00"/>
                </a:solidFill>
              </a:rPr>
              <a:t>8</a:t>
            </a:r>
            <a:r>
              <a:rPr lang="el-GR" sz="2400" b="1" baseline="30000" dirty="0" smtClean="0">
                <a:solidFill>
                  <a:srgbClr val="FFFF00"/>
                </a:solidFill>
              </a:rPr>
              <a:t>ο</a:t>
            </a:r>
            <a:endParaRPr lang="el-GR" sz="2400" b="1" dirty="0" smtClean="0">
              <a:solidFill>
                <a:srgbClr val="FFFF00"/>
              </a:solidFill>
            </a:endParaRPr>
          </a:p>
          <a:p>
            <a:pPr algn="ctr"/>
            <a:endParaRPr lang="el-GR" sz="2400" b="1" dirty="0" smtClean="0">
              <a:solidFill>
                <a:srgbClr val="FFFF00"/>
              </a:solidFill>
            </a:endParaRPr>
          </a:p>
          <a:p>
            <a:pPr algn="ctr"/>
            <a:r>
              <a:rPr lang="el-GR" sz="2400" b="1" dirty="0" smtClean="0">
                <a:solidFill>
                  <a:srgbClr val="FFFF00"/>
                </a:solidFill>
              </a:rPr>
              <a:t>Η </a:t>
            </a:r>
            <a:r>
              <a:rPr lang="el-GR" sz="2400" b="1" dirty="0">
                <a:solidFill>
                  <a:srgbClr val="FFFF00"/>
                </a:solidFill>
              </a:rPr>
              <a:t>Κοινωνική </a:t>
            </a:r>
            <a:r>
              <a:rPr lang="el-GR" sz="2400" b="1" dirty="0" smtClean="0">
                <a:solidFill>
                  <a:srgbClr val="FFFF00"/>
                </a:solidFill>
              </a:rPr>
              <a:t>Πολιτική</a:t>
            </a:r>
          </a:p>
        </p:txBody>
      </p:sp>
    </p:spTree>
    <p:extLst>
      <p:ext uri="{BB962C8B-B14F-4D97-AF65-F5344CB8AC3E}">
        <p14:creationId xmlns:p14="http://schemas.microsoft.com/office/powerpoint/2010/main" val="61826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10</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3139321"/>
          </a:xfrm>
          <a:prstGeom prst="rect">
            <a:avLst/>
          </a:prstGeom>
          <a:noFill/>
        </p:spPr>
        <p:txBody>
          <a:bodyPr wrap="square" rtlCol="0">
            <a:spAutoFit/>
          </a:bodyPr>
          <a:lstStyle/>
          <a:p>
            <a:r>
              <a:rPr lang="el-GR" b="1" dirty="0" smtClean="0">
                <a:solidFill>
                  <a:srgbClr val="FFFF00"/>
                </a:solidFill>
              </a:rPr>
              <a:t>Η </a:t>
            </a:r>
            <a:r>
              <a:rPr lang="el-GR" b="1" i="1" dirty="0" smtClean="0">
                <a:solidFill>
                  <a:srgbClr val="FFFF00"/>
                </a:solidFill>
              </a:rPr>
              <a:t>Συνθήκη της </a:t>
            </a:r>
            <a:r>
              <a:rPr lang="el-GR" b="1" i="1" dirty="0">
                <a:solidFill>
                  <a:srgbClr val="FFFF00"/>
                </a:solidFill>
              </a:rPr>
              <a:t>Λισσαβόνας – </a:t>
            </a:r>
            <a:r>
              <a:rPr lang="el-GR" b="1" dirty="0">
                <a:solidFill>
                  <a:srgbClr val="FFFF00"/>
                </a:solidFill>
              </a:rPr>
              <a:t>Ο</a:t>
            </a:r>
            <a:r>
              <a:rPr lang="el-GR" b="1" i="1" dirty="0">
                <a:solidFill>
                  <a:srgbClr val="FFFF00"/>
                </a:solidFill>
              </a:rPr>
              <a:t> Χάρτης των Θεμελιωδών Δικαιωμάτων</a:t>
            </a:r>
            <a:endParaRPr lang="el-GR" b="1" dirty="0" smtClean="0">
              <a:solidFill>
                <a:srgbClr val="FFFF00"/>
              </a:solidFill>
            </a:endParaRPr>
          </a:p>
          <a:p>
            <a:pPr marL="285750" indent="-285750" algn="just">
              <a:buFont typeface="Arial" panose="020B0604020202020204" pitchFamily="34" charset="0"/>
              <a:buChar char="•"/>
            </a:pPr>
            <a:r>
              <a:rPr lang="el-GR" b="1" dirty="0">
                <a:solidFill>
                  <a:prstClr val="white"/>
                </a:solidFill>
              </a:rPr>
              <a:t>Η Συνθήκη της Λισσαβόνας του </a:t>
            </a:r>
            <a:r>
              <a:rPr lang="el-GR" b="1" dirty="0" smtClean="0">
                <a:solidFill>
                  <a:prstClr val="white"/>
                </a:solidFill>
              </a:rPr>
              <a:t>2007 ενσωμάτωσε </a:t>
            </a:r>
            <a:r>
              <a:rPr lang="el-GR" b="1" dirty="0">
                <a:solidFill>
                  <a:prstClr val="white"/>
                </a:solidFill>
              </a:rPr>
              <a:t>τον </a:t>
            </a:r>
            <a:r>
              <a:rPr lang="el-GR" b="1" i="1" dirty="0">
                <a:solidFill>
                  <a:srgbClr val="FFFF00"/>
                </a:solidFill>
              </a:rPr>
              <a:t>Χάρτη των Θεμελιωδών Δικαιωμάτων της Ευρωπαϊκής Ένωσης </a:t>
            </a:r>
            <a:r>
              <a:rPr lang="el-GR" b="1" dirty="0">
                <a:solidFill>
                  <a:prstClr val="white"/>
                </a:solidFill>
              </a:rPr>
              <a:t>ως αναπόσπαστο τμήμα </a:t>
            </a:r>
            <a:r>
              <a:rPr lang="el-GR" b="1" dirty="0" smtClean="0">
                <a:solidFill>
                  <a:prstClr val="white"/>
                </a:solidFill>
              </a:rPr>
              <a:t>της</a:t>
            </a:r>
            <a:r>
              <a:rPr lang="el-GR" b="1" dirty="0">
                <a:solidFill>
                  <a:prstClr val="white"/>
                </a:solidFill>
              </a:rPr>
              <a:t>.</a:t>
            </a:r>
          </a:p>
          <a:p>
            <a:pPr marL="285750" indent="-285750" algn="just">
              <a:buFont typeface="Arial" panose="020B0604020202020204" pitchFamily="34" charset="0"/>
              <a:buChar char="•"/>
            </a:pPr>
            <a:r>
              <a:rPr lang="el-GR" b="1" dirty="0">
                <a:solidFill>
                  <a:prstClr val="white"/>
                </a:solidFill>
              </a:rPr>
              <a:t>Π</a:t>
            </a:r>
            <a:r>
              <a:rPr lang="el-GR" b="1" dirty="0" smtClean="0">
                <a:solidFill>
                  <a:prstClr val="white"/>
                </a:solidFill>
              </a:rPr>
              <a:t>εριλάμβανε </a:t>
            </a:r>
            <a:r>
              <a:rPr lang="el-GR" b="1" dirty="0">
                <a:solidFill>
                  <a:prstClr val="white"/>
                </a:solidFill>
              </a:rPr>
              <a:t>για πρώτη φόρα σε ενιαίο κείμενο, το σύνολο των αστικών, πολιτικών, οικονομικών και κοινωνικών δικαιωμάτων των ευρωπαίων πολιτών </a:t>
            </a:r>
            <a:r>
              <a:rPr lang="el-GR" b="1" dirty="0" smtClean="0">
                <a:solidFill>
                  <a:prstClr val="white"/>
                </a:solidFill>
              </a:rPr>
              <a:t>και </a:t>
            </a:r>
            <a:r>
              <a:rPr lang="el-GR" b="1" dirty="0">
                <a:solidFill>
                  <a:prstClr val="white"/>
                </a:solidFill>
              </a:rPr>
              <a:t>όλων των προσώπων που ζουν στην ΕΕ.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Βασίστηκε </a:t>
            </a:r>
            <a:r>
              <a:rPr lang="el-GR" b="1" dirty="0">
                <a:solidFill>
                  <a:prstClr val="white"/>
                </a:solidFill>
              </a:rPr>
              <a:t>στη </a:t>
            </a:r>
            <a:r>
              <a:rPr lang="el-GR" b="1" i="1" dirty="0">
                <a:solidFill>
                  <a:prstClr val="white"/>
                </a:solidFill>
              </a:rPr>
              <a:t>Σύμβαση για την Προστασία των Ανθρωπίνων Δικαιωμάτων και των Θεμελιωδών Ελευθεριών</a:t>
            </a:r>
            <a:r>
              <a:rPr lang="el-GR" b="1" dirty="0">
                <a:solidFill>
                  <a:prstClr val="white"/>
                </a:solidFill>
              </a:rPr>
              <a:t>, που υπογράφηκε στη Ρώμη </a:t>
            </a:r>
            <a:r>
              <a:rPr lang="el-GR" b="1" dirty="0" smtClean="0">
                <a:solidFill>
                  <a:prstClr val="white"/>
                </a:solidFill>
              </a:rPr>
              <a:t>το Νοέμβριο 1950 </a:t>
            </a:r>
            <a:r>
              <a:rPr lang="el-GR" b="1" dirty="0">
                <a:solidFill>
                  <a:prstClr val="white"/>
                </a:solidFill>
              </a:rPr>
              <a:t>και στην </a:t>
            </a:r>
            <a:r>
              <a:rPr lang="el-GR" b="1" i="1" dirty="0">
                <a:solidFill>
                  <a:prstClr val="white"/>
                </a:solidFill>
              </a:rPr>
              <a:t>Τελική Πράξη του </a:t>
            </a:r>
            <a:r>
              <a:rPr lang="el-GR" b="1" i="1" dirty="0" err="1">
                <a:solidFill>
                  <a:prstClr val="white"/>
                </a:solidFill>
              </a:rPr>
              <a:t>Helsinki</a:t>
            </a:r>
            <a:r>
              <a:rPr lang="el-GR" b="1" dirty="0">
                <a:solidFill>
                  <a:prstClr val="white"/>
                </a:solidFill>
              </a:rPr>
              <a:t>, που υπογράφηκε στο πλαίσιο της ΔΑΣΕ </a:t>
            </a:r>
            <a:r>
              <a:rPr lang="el-GR" b="1" dirty="0" smtClean="0">
                <a:solidFill>
                  <a:prstClr val="white"/>
                </a:solidFill>
              </a:rPr>
              <a:t>τον Αύγουστο 1975</a:t>
            </a:r>
            <a:r>
              <a:rPr lang="el-GR" b="1" dirty="0">
                <a:solidFill>
                  <a:prstClr val="white"/>
                </a:solidFill>
              </a:rPr>
              <a:t>. </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1600438"/>
          </a:xfrm>
          <a:prstGeom prst="rect">
            <a:avLst/>
          </a:prstGeom>
        </p:spPr>
        <p:txBody>
          <a:bodyPr wrap="square">
            <a:spAutoFit/>
          </a:bodyPr>
          <a:lstStyle/>
          <a:p>
            <a:pPr algn="just"/>
            <a:r>
              <a:rPr lang="el-GR" sz="1400" b="1" dirty="0" smtClean="0">
                <a:solidFill>
                  <a:srgbClr val="FFFF00"/>
                </a:solidFill>
              </a:rPr>
              <a:t>Τα κεφάλαια του </a:t>
            </a:r>
            <a:r>
              <a:rPr lang="el-GR" sz="1400" b="1" i="1" dirty="0" smtClean="0">
                <a:solidFill>
                  <a:schemeClr val="bg1"/>
                </a:solidFill>
              </a:rPr>
              <a:t>Χάρτη </a:t>
            </a:r>
            <a:r>
              <a:rPr lang="el-GR" sz="1400" b="1" i="1" dirty="0">
                <a:solidFill>
                  <a:schemeClr val="bg1"/>
                </a:solidFill>
              </a:rPr>
              <a:t>των Θεμελιωδών </a:t>
            </a:r>
            <a:r>
              <a:rPr lang="el-GR" sz="1400" b="1" i="1" dirty="0" smtClean="0">
                <a:solidFill>
                  <a:schemeClr val="bg1"/>
                </a:solidFill>
              </a:rPr>
              <a:t>Δικαιωμάτων</a:t>
            </a:r>
          </a:p>
          <a:p>
            <a:pPr marL="107950" indent="-107950" algn="just">
              <a:buFont typeface="Calibri" panose="020F0502020204030204" pitchFamily="34" charset="0"/>
              <a:buChar char="−"/>
            </a:pPr>
            <a:r>
              <a:rPr lang="el-GR" sz="1400" b="1" dirty="0" smtClean="0">
                <a:solidFill>
                  <a:srgbClr val="FFFF00"/>
                </a:solidFill>
              </a:rPr>
              <a:t>Αξιοπρέπεια  </a:t>
            </a:r>
          </a:p>
          <a:p>
            <a:pPr marL="107950" indent="-107950" algn="just">
              <a:buFont typeface="Calibri" panose="020F0502020204030204" pitchFamily="34" charset="0"/>
              <a:buChar char="−"/>
            </a:pPr>
            <a:r>
              <a:rPr lang="el-GR" sz="1400" b="1" dirty="0" smtClean="0">
                <a:solidFill>
                  <a:srgbClr val="FFFF00"/>
                </a:solidFill>
              </a:rPr>
              <a:t>Ελευθερία</a:t>
            </a:r>
          </a:p>
          <a:p>
            <a:pPr marL="107950" indent="-107950" algn="just">
              <a:buFont typeface="Calibri" panose="020F0502020204030204" pitchFamily="34" charset="0"/>
              <a:buChar char="−"/>
            </a:pPr>
            <a:r>
              <a:rPr lang="el-GR" sz="1400" b="1" dirty="0" smtClean="0">
                <a:solidFill>
                  <a:srgbClr val="FFFF00"/>
                </a:solidFill>
              </a:rPr>
              <a:t>Ισότητα</a:t>
            </a:r>
          </a:p>
          <a:p>
            <a:pPr marL="107950" indent="-107950" algn="just">
              <a:buFont typeface="Calibri" panose="020F0502020204030204" pitchFamily="34" charset="0"/>
              <a:buChar char="−"/>
            </a:pPr>
            <a:r>
              <a:rPr lang="el-GR" sz="1400" b="1" dirty="0" smtClean="0">
                <a:solidFill>
                  <a:srgbClr val="FFFF00"/>
                </a:solidFill>
              </a:rPr>
              <a:t>Αλληλεγγύη</a:t>
            </a:r>
          </a:p>
          <a:p>
            <a:pPr marL="107950" indent="-107950" algn="just">
              <a:buFont typeface="Calibri" panose="020F0502020204030204" pitchFamily="34" charset="0"/>
              <a:buChar char="−"/>
            </a:pPr>
            <a:r>
              <a:rPr lang="el-GR" sz="1400" b="1" dirty="0" smtClean="0">
                <a:solidFill>
                  <a:srgbClr val="FFFF00"/>
                </a:solidFill>
              </a:rPr>
              <a:t>Δικαιώματα </a:t>
            </a:r>
            <a:r>
              <a:rPr lang="el-GR" sz="1400" b="1" dirty="0">
                <a:solidFill>
                  <a:srgbClr val="FFFF00"/>
                </a:solidFill>
              </a:rPr>
              <a:t>των </a:t>
            </a:r>
            <a:r>
              <a:rPr lang="el-GR" sz="1400" b="1" dirty="0" smtClean="0">
                <a:solidFill>
                  <a:srgbClr val="FFFF00"/>
                </a:solidFill>
              </a:rPr>
              <a:t>πολιτών</a:t>
            </a:r>
          </a:p>
          <a:p>
            <a:pPr marL="107950" indent="-107950" algn="just">
              <a:buFont typeface="Calibri" panose="020F0502020204030204" pitchFamily="34" charset="0"/>
              <a:buChar char="−"/>
            </a:pPr>
            <a:r>
              <a:rPr lang="el-GR" sz="1400" b="1" dirty="0" smtClean="0">
                <a:solidFill>
                  <a:srgbClr val="FFFF00"/>
                </a:solidFill>
              </a:rPr>
              <a:t>Δικαιοσύνη</a:t>
            </a:r>
            <a:endParaRPr lang="el-GR" sz="1400" b="1" dirty="0">
              <a:solidFill>
                <a:srgbClr val="FFFF00"/>
              </a:solidFill>
            </a:endParaRPr>
          </a:p>
        </p:txBody>
      </p:sp>
    </p:spTree>
    <p:extLst>
      <p:ext uri="{BB962C8B-B14F-4D97-AF65-F5344CB8AC3E}">
        <p14:creationId xmlns:p14="http://schemas.microsoft.com/office/powerpoint/2010/main" val="4039844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11</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Μετά </a:t>
            </a:r>
            <a:r>
              <a:rPr lang="el-GR" b="1" dirty="0">
                <a:solidFill>
                  <a:srgbClr val="FFFF00"/>
                </a:solidFill>
              </a:rPr>
              <a:t>τη </a:t>
            </a:r>
            <a:r>
              <a:rPr lang="el-GR" b="1" i="1" dirty="0">
                <a:solidFill>
                  <a:srgbClr val="FFFF00"/>
                </a:solidFill>
              </a:rPr>
              <a:t>Συνθήκη της Λισσαβόνας – Η Στρατηγική «Ευρώπη </a:t>
            </a:r>
            <a:r>
              <a:rPr lang="el-GR" b="1" i="1" dirty="0" smtClean="0">
                <a:solidFill>
                  <a:srgbClr val="FFFF00"/>
                </a:solidFill>
              </a:rPr>
              <a:t>2020»</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Η </a:t>
            </a:r>
            <a:r>
              <a:rPr lang="el-GR" b="1" i="1" dirty="0">
                <a:solidFill>
                  <a:srgbClr val="FFFF00"/>
                </a:solidFill>
              </a:rPr>
              <a:t>Στρατηγική «Ευρώπη 2020» </a:t>
            </a:r>
            <a:r>
              <a:rPr lang="el-GR" b="1" dirty="0" smtClean="0">
                <a:solidFill>
                  <a:prstClr val="white"/>
                </a:solidFill>
              </a:rPr>
              <a:t>εγκρίθηκε </a:t>
            </a:r>
            <a:r>
              <a:rPr lang="el-GR" b="1" dirty="0">
                <a:solidFill>
                  <a:prstClr val="white"/>
                </a:solidFill>
              </a:rPr>
              <a:t>από το Ευρωπαϊκό Συμβούλιο </a:t>
            </a:r>
            <a:r>
              <a:rPr lang="el-GR" b="1" dirty="0" smtClean="0">
                <a:solidFill>
                  <a:prstClr val="white"/>
                </a:solidFill>
              </a:rPr>
              <a:t>του Μαρτίου 2010 και </a:t>
            </a:r>
            <a:r>
              <a:rPr lang="el-GR" b="1" dirty="0">
                <a:solidFill>
                  <a:prstClr val="white"/>
                </a:solidFill>
              </a:rPr>
              <a:t>καθόριζε τρεις προτεραιότητες για την </a:t>
            </a:r>
            <a:r>
              <a:rPr lang="el-GR" b="1" dirty="0" smtClean="0">
                <a:solidFill>
                  <a:prstClr val="white"/>
                </a:solidFill>
              </a:rPr>
              <a:t>ανάπτυξη: α) έξυπνης</a:t>
            </a:r>
            <a:r>
              <a:rPr lang="el-GR" b="1" dirty="0">
                <a:solidFill>
                  <a:prstClr val="white"/>
                </a:solidFill>
              </a:rPr>
              <a:t>, </a:t>
            </a:r>
            <a:r>
              <a:rPr lang="el-GR" b="1" dirty="0" smtClean="0">
                <a:solidFill>
                  <a:prstClr val="white"/>
                </a:solidFill>
              </a:rPr>
              <a:t>β) βιώσιμης</a:t>
            </a:r>
            <a:r>
              <a:rPr lang="el-GR" b="1" dirty="0">
                <a:solidFill>
                  <a:prstClr val="white"/>
                </a:solidFill>
              </a:rPr>
              <a:t>, </a:t>
            </a:r>
            <a:r>
              <a:rPr lang="el-GR" b="1" dirty="0" smtClean="0">
                <a:solidFill>
                  <a:prstClr val="white"/>
                </a:solidFill>
              </a:rPr>
              <a:t>και γ) χωρίς αποκλεισμούς.</a:t>
            </a:r>
          </a:p>
          <a:p>
            <a:pPr marL="285750" indent="-285750" algn="just">
              <a:buFont typeface="Arial" panose="020B0604020202020204" pitchFamily="34" charset="0"/>
              <a:buChar char="•"/>
            </a:pPr>
            <a:r>
              <a:rPr lang="el-GR" b="1" dirty="0">
                <a:solidFill>
                  <a:prstClr val="white"/>
                </a:solidFill>
              </a:rPr>
              <a:t>Για την αξιολόγηση της </a:t>
            </a:r>
            <a:r>
              <a:rPr lang="el-GR" b="1" dirty="0" smtClean="0">
                <a:solidFill>
                  <a:prstClr val="white"/>
                </a:solidFill>
              </a:rPr>
              <a:t>υλοποίησης </a:t>
            </a:r>
            <a:r>
              <a:rPr lang="el-GR" b="1" dirty="0">
                <a:solidFill>
                  <a:prstClr val="white"/>
                </a:solidFill>
              </a:rPr>
              <a:t>της </a:t>
            </a:r>
            <a:r>
              <a:rPr lang="el-GR" b="1" i="1" dirty="0">
                <a:solidFill>
                  <a:prstClr val="white"/>
                </a:solidFill>
              </a:rPr>
              <a:t>Στρατηγικής «Ευρώπη 2020» </a:t>
            </a:r>
            <a:r>
              <a:rPr lang="el-GR" b="1" dirty="0">
                <a:solidFill>
                  <a:prstClr val="white"/>
                </a:solidFill>
              </a:rPr>
              <a:t>συμφωνήθηκαν πέντε πρωταρχικοί στόχοι </a:t>
            </a:r>
            <a:r>
              <a:rPr lang="el-GR" b="1" dirty="0" smtClean="0">
                <a:solidFill>
                  <a:prstClr val="white"/>
                </a:solidFill>
              </a:rPr>
              <a:t>στους οποίους ιδιαίτερη </a:t>
            </a:r>
            <a:r>
              <a:rPr lang="el-GR" b="1" dirty="0">
                <a:solidFill>
                  <a:prstClr val="white"/>
                </a:solidFill>
              </a:rPr>
              <a:t>σημασία για την κοινωνική πολιτική </a:t>
            </a:r>
            <a:r>
              <a:rPr lang="el-GR" b="1" dirty="0" smtClean="0">
                <a:solidFill>
                  <a:prstClr val="white"/>
                </a:solidFill>
              </a:rPr>
              <a:t>έχουν: </a:t>
            </a:r>
          </a:p>
          <a:p>
            <a:pPr marL="534988" lvl="1" indent="-285750" algn="just">
              <a:buFont typeface="Courier New" panose="02070309020205020404" pitchFamily="49" charset="0"/>
              <a:buChar char="o"/>
            </a:pPr>
            <a:r>
              <a:rPr lang="el-GR" b="1" dirty="0" smtClean="0">
                <a:solidFill>
                  <a:schemeClr val="bg1"/>
                </a:solidFill>
              </a:rPr>
              <a:t>Στόχος </a:t>
            </a:r>
            <a:r>
              <a:rPr lang="el-GR" b="1" dirty="0">
                <a:solidFill>
                  <a:schemeClr val="bg1"/>
                </a:solidFill>
              </a:rPr>
              <a:t>της απασχόλησης </a:t>
            </a:r>
            <a:r>
              <a:rPr lang="el-GR" b="1" dirty="0" smtClean="0">
                <a:solidFill>
                  <a:schemeClr val="bg1"/>
                </a:solidFill>
              </a:rPr>
              <a:t>με </a:t>
            </a:r>
            <a:r>
              <a:rPr lang="el-GR" b="1" dirty="0">
                <a:solidFill>
                  <a:schemeClr val="bg1"/>
                </a:solidFill>
              </a:rPr>
              <a:t>αύξηση της απασχόλησης της ηλικιακής κατηγορίας 20 – 64 ετών από 69% σε τουλάχιστον 75%. </a:t>
            </a:r>
            <a:endParaRPr lang="el-GR" b="1" dirty="0" smtClean="0">
              <a:solidFill>
                <a:schemeClr val="bg1"/>
              </a:solidFill>
            </a:endParaRPr>
          </a:p>
          <a:p>
            <a:pPr marL="534988" lvl="1" indent="-285750" algn="just">
              <a:buFont typeface="Courier New" panose="02070309020205020404" pitchFamily="49" charset="0"/>
              <a:buChar char="o"/>
            </a:pPr>
            <a:r>
              <a:rPr lang="el-GR" b="1" dirty="0" smtClean="0">
                <a:solidFill>
                  <a:schemeClr val="bg1"/>
                </a:solidFill>
              </a:rPr>
              <a:t>Στόχος </a:t>
            </a:r>
            <a:r>
              <a:rPr lang="el-GR" b="1" dirty="0">
                <a:solidFill>
                  <a:schemeClr val="bg1"/>
                </a:solidFill>
              </a:rPr>
              <a:t>της εκπαίδευσης </a:t>
            </a:r>
            <a:r>
              <a:rPr lang="el-GR" b="1" dirty="0" smtClean="0">
                <a:solidFill>
                  <a:schemeClr val="bg1"/>
                </a:solidFill>
              </a:rPr>
              <a:t>με μείωση των ποσοστών </a:t>
            </a:r>
            <a:r>
              <a:rPr lang="el-GR" b="1" dirty="0">
                <a:solidFill>
                  <a:schemeClr val="bg1"/>
                </a:solidFill>
              </a:rPr>
              <a:t>πρόωρης εγκατάλειψης του σχολείου από 15% σε κάτω από 10% και η ολοκλήρωση τριτοβάθμιων σπουδών της ηλικιακής κατηγορίας 30-34 ετών από 31% τουλάχιστον σε 40%. </a:t>
            </a:r>
            <a:endParaRPr lang="el-GR" b="1" dirty="0" smtClean="0">
              <a:solidFill>
                <a:schemeClr val="bg1"/>
              </a:solidFill>
            </a:endParaRPr>
          </a:p>
          <a:p>
            <a:pPr marL="534988" lvl="1" indent="-285750" algn="just">
              <a:buFont typeface="Courier New" panose="02070309020205020404" pitchFamily="49" charset="0"/>
              <a:buChar char="o"/>
            </a:pPr>
            <a:r>
              <a:rPr lang="el-GR" b="1" dirty="0" smtClean="0">
                <a:solidFill>
                  <a:schemeClr val="bg1"/>
                </a:solidFill>
              </a:rPr>
              <a:t>Στόχος της καταπολέμησης </a:t>
            </a:r>
            <a:r>
              <a:rPr lang="el-GR" b="1" dirty="0">
                <a:solidFill>
                  <a:schemeClr val="bg1"/>
                </a:solidFill>
              </a:rPr>
              <a:t>της φτώχειας και του </a:t>
            </a:r>
            <a:r>
              <a:rPr lang="el-GR" b="1" dirty="0" err="1" smtClean="0">
                <a:solidFill>
                  <a:schemeClr val="bg1"/>
                </a:solidFill>
              </a:rPr>
              <a:t>κοιν</a:t>
            </a:r>
            <a:r>
              <a:rPr lang="el-GR" b="1" dirty="0" smtClean="0">
                <a:solidFill>
                  <a:schemeClr val="bg1"/>
                </a:solidFill>
              </a:rPr>
              <a:t>. </a:t>
            </a:r>
            <a:r>
              <a:rPr lang="el-GR" b="1" dirty="0">
                <a:solidFill>
                  <a:schemeClr val="bg1"/>
                </a:solidFill>
              </a:rPr>
              <a:t>αποκλεισμού </a:t>
            </a:r>
            <a:r>
              <a:rPr lang="el-GR" b="1" dirty="0" smtClean="0">
                <a:solidFill>
                  <a:schemeClr val="bg1"/>
                </a:solidFill>
              </a:rPr>
              <a:t>με μείωση </a:t>
            </a:r>
            <a:r>
              <a:rPr lang="el-GR" b="1" dirty="0">
                <a:solidFill>
                  <a:schemeClr val="bg1"/>
                </a:solidFill>
              </a:rPr>
              <a:t>κατά τουλάχιστον 20% </a:t>
            </a:r>
            <a:r>
              <a:rPr lang="el-GR" b="1" dirty="0" smtClean="0">
                <a:solidFill>
                  <a:schemeClr val="bg1"/>
                </a:solidFill>
              </a:rPr>
              <a:t>των </a:t>
            </a:r>
            <a:r>
              <a:rPr lang="el-GR" b="1" dirty="0">
                <a:solidFill>
                  <a:schemeClr val="bg1"/>
                </a:solidFill>
              </a:rPr>
              <a:t>ατόμων που βρίσκονται ή </a:t>
            </a:r>
            <a:r>
              <a:rPr lang="el-GR" b="1" dirty="0" smtClean="0">
                <a:solidFill>
                  <a:schemeClr val="bg1"/>
                </a:solidFill>
              </a:rPr>
              <a:t>μπορεί </a:t>
            </a:r>
            <a:r>
              <a:rPr lang="el-GR" b="1" dirty="0">
                <a:solidFill>
                  <a:schemeClr val="bg1"/>
                </a:solidFill>
              </a:rPr>
              <a:t>να βρεθούν σε κατάσταση φτώχειας και </a:t>
            </a:r>
            <a:r>
              <a:rPr lang="el-GR" b="1" dirty="0" err="1" smtClean="0">
                <a:solidFill>
                  <a:schemeClr val="bg1"/>
                </a:solidFill>
              </a:rPr>
              <a:t>κοιν</a:t>
            </a:r>
            <a:r>
              <a:rPr lang="el-GR" b="1" dirty="0" smtClean="0">
                <a:solidFill>
                  <a:schemeClr val="bg1"/>
                </a:solidFill>
              </a:rPr>
              <a:t>. </a:t>
            </a:r>
            <a:r>
              <a:rPr lang="el-GR" b="1" dirty="0">
                <a:solidFill>
                  <a:schemeClr val="bg1"/>
                </a:solidFill>
              </a:rPr>
              <a:t>αποκλεισμού.</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832092"/>
          </a:xfrm>
          <a:prstGeom prst="rect">
            <a:avLst/>
          </a:prstGeom>
        </p:spPr>
        <p:txBody>
          <a:bodyPr wrap="square">
            <a:spAutoFit/>
          </a:bodyPr>
          <a:lstStyle/>
          <a:p>
            <a:pPr algn="just"/>
            <a:r>
              <a:rPr lang="el-GR" sz="1400" b="1" dirty="0" smtClean="0">
                <a:solidFill>
                  <a:srgbClr val="FFFF00"/>
                </a:solidFill>
              </a:rPr>
              <a:t>Προβλέπονται </a:t>
            </a:r>
            <a:r>
              <a:rPr lang="el-GR" sz="1400" b="1" dirty="0">
                <a:solidFill>
                  <a:srgbClr val="FFFF00"/>
                </a:solidFill>
              </a:rPr>
              <a:t>επτά </a:t>
            </a:r>
            <a:r>
              <a:rPr lang="el-GR" sz="1400" b="1" dirty="0">
                <a:solidFill>
                  <a:schemeClr val="bg1"/>
                </a:solidFill>
              </a:rPr>
              <a:t>εμβληματικές πρωτοβουλίες </a:t>
            </a:r>
            <a:r>
              <a:rPr lang="el-GR" sz="1400" b="1" dirty="0" smtClean="0">
                <a:solidFill>
                  <a:srgbClr val="FFFF00"/>
                </a:solidFill>
              </a:rPr>
              <a:t>ως </a:t>
            </a:r>
            <a:r>
              <a:rPr lang="el-GR" sz="1400" b="1" dirty="0">
                <a:solidFill>
                  <a:srgbClr val="FFFF00"/>
                </a:solidFill>
              </a:rPr>
              <a:t>καταλύτες για την επίτευξη προόδου σε κάθε βασική προτεραιότητα. Σε αυτές, περιλαμβάνονται και </a:t>
            </a:r>
            <a:r>
              <a:rPr lang="el-GR" sz="1400" b="1" dirty="0" smtClean="0">
                <a:solidFill>
                  <a:srgbClr val="FFFF00"/>
                </a:solidFill>
              </a:rPr>
              <a:t>τρεις</a:t>
            </a:r>
            <a:r>
              <a:rPr lang="el-GR" sz="1400" b="1" dirty="0">
                <a:solidFill>
                  <a:srgbClr val="FFFF00"/>
                </a:solidFill>
              </a:rPr>
              <a:t>, με ιδιαίτερο ενδιαφέρον για την κοινή κοινωνική πολιτική: </a:t>
            </a:r>
          </a:p>
          <a:p>
            <a:pPr marL="107950" indent="-107950" algn="just">
              <a:buFont typeface="Calibri" panose="020F0502020204030204" pitchFamily="34" charset="0"/>
              <a:buChar char="−"/>
            </a:pPr>
            <a:r>
              <a:rPr lang="el-GR" sz="1400" b="1" dirty="0">
                <a:solidFill>
                  <a:srgbClr val="FFFF00"/>
                </a:solidFill>
              </a:rPr>
              <a:t>Ι. Η «</a:t>
            </a:r>
            <a:r>
              <a:rPr lang="el-GR" sz="1400" b="1" dirty="0">
                <a:solidFill>
                  <a:schemeClr val="bg1"/>
                </a:solidFill>
              </a:rPr>
              <a:t>Νεολαία σε κίνηση</a:t>
            </a:r>
            <a:r>
              <a:rPr lang="el-GR" sz="1400" b="1" dirty="0">
                <a:solidFill>
                  <a:srgbClr val="FFFF00"/>
                </a:solidFill>
              </a:rPr>
              <a:t>» που στοχεύει στο να ενισχυθούν οι επιδόσεις και η ελκυστικότητα των ιδρυμάτων τριτοβάθμιας εκπαίδευσης της Ευρώπης σε διεθνές επίπεδο και να βελτιωθεί η συνολική ποιότητα σε όλα τα επίπεδα εκπαίδευσης και κατάρτισης στην </a:t>
            </a:r>
            <a:r>
              <a:rPr lang="el-GR" sz="1400" b="1" dirty="0" smtClean="0">
                <a:solidFill>
                  <a:srgbClr val="FFFF00"/>
                </a:solidFill>
              </a:rPr>
              <a:t>ΕΕ. </a:t>
            </a:r>
          </a:p>
          <a:p>
            <a:pPr marL="107950" indent="-107950" algn="just">
              <a:buFont typeface="Calibri" panose="020F0502020204030204" pitchFamily="34" charset="0"/>
              <a:buChar char="−"/>
            </a:pPr>
            <a:r>
              <a:rPr lang="el-GR" sz="1400" b="1" dirty="0">
                <a:solidFill>
                  <a:srgbClr val="FFFF00"/>
                </a:solidFill>
              </a:rPr>
              <a:t>ΙΙ. Η «</a:t>
            </a:r>
            <a:r>
              <a:rPr lang="el-GR" sz="1400" b="1" dirty="0">
                <a:solidFill>
                  <a:schemeClr val="bg1"/>
                </a:solidFill>
              </a:rPr>
              <a:t>Ατζέντα για νέες δεξιότητες και θέσεις εργασίας</a:t>
            </a:r>
            <a:r>
              <a:rPr lang="el-GR" sz="1400" b="1" dirty="0">
                <a:solidFill>
                  <a:srgbClr val="FFFF00"/>
                </a:solidFill>
              </a:rPr>
              <a:t>» για τον εκσυγχρονισμό των αγορών </a:t>
            </a:r>
            <a:r>
              <a:rPr lang="el-GR" sz="1400" b="1" dirty="0" smtClean="0">
                <a:solidFill>
                  <a:srgbClr val="FFFF00"/>
                </a:solidFill>
              </a:rPr>
              <a:t>εργασίας, </a:t>
            </a:r>
            <a:r>
              <a:rPr lang="el-GR" sz="1400" b="1" dirty="0">
                <a:solidFill>
                  <a:srgbClr val="FFFF00"/>
                </a:solidFill>
              </a:rPr>
              <a:t>να αποκτήσουν οι πολίτες νέες δεξιότητες, ώστε να μπορέσουν να προσαρμοστούν στις νέες συνθήκες και στις ενδεχόμενες αλλαγές σταδιοδρομίας, να μειωθεί η ανεργία και να αυξηθεί η παραγωγικότητα της εργασίας.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a:solidFill>
                  <a:srgbClr val="FFFF00"/>
                </a:solidFill>
              </a:rPr>
              <a:t>ΙΙΙ. Η «</a:t>
            </a:r>
            <a:r>
              <a:rPr lang="el-GR" sz="1400" b="1" dirty="0">
                <a:solidFill>
                  <a:schemeClr val="bg1"/>
                </a:solidFill>
              </a:rPr>
              <a:t>Ευρωπαϊκή πλατφόρμα για την καταπολέμηση της φτώχειας</a:t>
            </a:r>
            <a:r>
              <a:rPr lang="el-GR" sz="1400" b="1" dirty="0">
                <a:solidFill>
                  <a:srgbClr val="FFFF00"/>
                </a:solidFill>
              </a:rPr>
              <a:t>» για να διασφαλιστεί οικονομική, κοινωνική και εδαφική </a:t>
            </a:r>
            <a:r>
              <a:rPr lang="el-GR" sz="1400" b="1" dirty="0" smtClean="0">
                <a:solidFill>
                  <a:srgbClr val="FFFF00"/>
                </a:solidFill>
              </a:rPr>
              <a:t>συνοχή και να </a:t>
            </a:r>
            <a:r>
              <a:rPr lang="el-GR" sz="1400" b="1" dirty="0">
                <a:solidFill>
                  <a:srgbClr val="FFFF00"/>
                </a:solidFill>
              </a:rPr>
              <a:t>αναγνωριστούν τα </a:t>
            </a:r>
            <a:r>
              <a:rPr lang="el-GR" sz="1400" b="1" dirty="0" smtClean="0">
                <a:solidFill>
                  <a:srgbClr val="FFFF00"/>
                </a:solidFill>
              </a:rPr>
              <a:t>δικαιώματα </a:t>
            </a:r>
            <a:r>
              <a:rPr lang="el-GR" sz="1400" b="1" dirty="0">
                <a:solidFill>
                  <a:srgbClr val="FFFF00"/>
                </a:solidFill>
              </a:rPr>
              <a:t>των ατόμων που ζουν σε συνθήκες φτώχειας και κοινωνικού αποκλεισμού, </a:t>
            </a:r>
            <a:r>
              <a:rPr lang="el-GR" sz="1400" b="1" dirty="0" smtClean="0">
                <a:solidFill>
                  <a:srgbClr val="FFFF00"/>
                </a:solidFill>
              </a:rPr>
              <a:t>με την παροχή της δυνατότητας </a:t>
            </a:r>
            <a:r>
              <a:rPr lang="el-GR" sz="1400" b="1" dirty="0">
                <a:solidFill>
                  <a:srgbClr val="FFFF00"/>
                </a:solidFill>
              </a:rPr>
              <a:t>να ζουν αξιοπρεπώς και να συμμετέχουν ενεργά στην κοινωνία. </a:t>
            </a:r>
          </a:p>
          <a:p>
            <a:pPr marL="107950" indent="-107950" algn="just">
              <a:buFont typeface="Calibri" panose="020F0502020204030204" pitchFamily="34" charset="0"/>
              <a:buChar char="−"/>
            </a:pPr>
            <a:endParaRPr lang="el-GR" sz="1400" b="1" dirty="0" smtClean="0">
              <a:solidFill>
                <a:srgbClr val="FFFF00"/>
              </a:solidFill>
            </a:endParaRPr>
          </a:p>
        </p:txBody>
      </p:sp>
    </p:spTree>
    <p:extLst>
      <p:ext uri="{BB962C8B-B14F-4D97-AF65-F5344CB8AC3E}">
        <p14:creationId xmlns:p14="http://schemas.microsoft.com/office/powerpoint/2010/main" val="794779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12</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Μετά </a:t>
            </a:r>
            <a:r>
              <a:rPr lang="el-GR" b="1" dirty="0">
                <a:solidFill>
                  <a:srgbClr val="FFFF00"/>
                </a:solidFill>
              </a:rPr>
              <a:t>τη </a:t>
            </a:r>
            <a:r>
              <a:rPr lang="el-GR" b="1" i="1" dirty="0">
                <a:solidFill>
                  <a:srgbClr val="FFFF00"/>
                </a:solidFill>
              </a:rPr>
              <a:t>Συνθήκη της Λισσαβόνας – Η Στρατηγική «Ευρώπη </a:t>
            </a:r>
            <a:r>
              <a:rPr lang="el-GR" b="1" i="1" dirty="0" smtClean="0">
                <a:solidFill>
                  <a:srgbClr val="FFFF00"/>
                </a:solidFill>
              </a:rPr>
              <a:t>2020»</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schemeClr val="bg1"/>
                </a:solidFill>
              </a:rPr>
              <a:t>Η </a:t>
            </a:r>
            <a:r>
              <a:rPr lang="el-GR" b="1" dirty="0">
                <a:solidFill>
                  <a:schemeClr val="bg1"/>
                </a:solidFill>
              </a:rPr>
              <a:t>πρόοδος των πρωτοβουλιών αυτών εποπτεύεται στο πλαίσιο του ετήσιου κύκλου της οικονομικής διακυβέρνησης της ΕΕ, μέσω του Ευρωπαϊκού Εξαμήνου.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Ωστόσο</a:t>
            </a:r>
            <a:r>
              <a:rPr lang="el-GR" b="1" dirty="0">
                <a:solidFill>
                  <a:schemeClr val="bg1"/>
                </a:solidFill>
              </a:rPr>
              <a:t>, από την ανάλυση που έγινε με ανακοίνωση της Επιτροπής </a:t>
            </a:r>
            <a:r>
              <a:rPr lang="el-GR" b="1" dirty="0" smtClean="0">
                <a:solidFill>
                  <a:schemeClr val="bg1"/>
                </a:solidFill>
              </a:rPr>
              <a:t>το Μάρτιο 2014</a:t>
            </a:r>
            <a:r>
              <a:rPr lang="el-GR" b="1" dirty="0">
                <a:solidFill>
                  <a:schemeClr val="bg1"/>
                </a:solidFill>
              </a:rPr>
              <a:t>, </a:t>
            </a:r>
            <a:r>
              <a:rPr lang="el-GR" b="1" dirty="0" smtClean="0">
                <a:solidFill>
                  <a:schemeClr val="bg1"/>
                </a:solidFill>
              </a:rPr>
              <a:t>προκύπτει </a:t>
            </a:r>
            <a:r>
              <a:rPr lang="el-GR" b="1" dirty="0">
                <a:solidFill>
                  <a:schemeClr val="bg1"/>
                </a:solidFill>
              </a:rPr>
              <a:t>ότι η </a:t>
            </a:r>
            <a:r>
              <a:rPr lang="el-GR" b="1" dirty="0" smtClean="0">
                <a:solidFill>
                  <a:schemeClr val="bg1"/>
                </a:solidFill>
              </a:rPr>
              <a:t>ΕΕ </a:t>
            </a:r>
            <a:r>
              <a:rPr lang="el-GR" b="1" dirty="0">
                <a:solidFill>
                  <a:schemeClr val="bg1"/>
                </a:solidFill>
              </a:rPr>
              <a:t>αναμένεται να επιτύχει ή να προσεγγίσει τους στόχους της για την εκπαίδευση, αλλά όχι για την απασχόληση και τη μείωση της φτώχειας</a:t>
            </a:r>
            <a:r>
              <a:rPr lang="el-GR" b="1" dirty="0" smtClean="0">
                <a:solidFill>
                  <a:schemeClr val="bg1"/>
                </a:solidFill>
              </a:rPr>
              <a:t>.</a:t>
            </a:r>
          </a:p>
          <a:p>
            <a:pPr marL="285750" indent="-285750" algn="just">
              <a:buFont typeface="Arial" panose="020B0604020202020204" pitchFamily="34" charset="0"/>
              <a:buChar char="•"/>
            </a:pPr>
            <a:r>
              <a:rPr lang="el-GR" b="1" dirty="0" smtClean="0">
                <a:solidFill>
                  <a:schemeClr val="bg1"/>
                </a:solidFill>
              </a:rPr>
              <a:t>Το </a:t>
            </a:r>
            <a:r>
              <a:rPr lang="el-GR" b="1" dirty="0">
                <a:solidFill>
                  <a:schemeClr val="bg1"/>
                </a:solidFill>
              </a:rPr>
              <a:t>Μάρτιο </a:t>
            </a:r>
            <a:r>
              <a:rPr lang="el-GR" b="1" dirty="0" smtClean="0">
                <a:solidFill>
                  <a:schemeClr val="bg1"/>
                </a:solidFill>
              </a:rPr>
              <a:t>2014  </a:t>
            </a:r>
            <a:r>
              <a:rPr lang="el-GR" b="1" dirty="0">
                <a:solidFill>
                  <a:schemeClr val="bg1"/>
                </a:solidFill>
              </a:rPr>
              <a:t>δημιουργήθηκε το Ταμείο Ευρωπαϊκής Βοήθειας προς τους Απόρους (</a:t>
            </a:r>
            <a:r>
              <a:rPr lang="el-GR" b="1" dirty="0" smtClean="0">
                <a:solidFill>
                  <a:schemeClr val="bg1"/>
                </a:solidFill>
              </a:rPr>
              <a:t>ΤΕΒΑ) το </a:t>
            </a:r>
            <a:r>
              <a:rPr lang="el-GR" b="1" dirty="0">
                <a:solidFill>
                  <a:schemeClr val="bg1"/>
                </a:solidFill>
              </a:rPr>
              <a:t>οποίο στηρίζει τις δράσεις των κρατών-μελών της ΕΕ για παροχή υλικής βοήθειας στους απόρους. </a:t>
            </a:r>
            <a:endParaRPr lang="el-GR" b="1" dirty="0" smtClean="0">
              <a:solidFill>
                <a:schemeClr val="bg1"/>
              </a:solidFill>
            </a:endParaRPr>
          </a:p>
          <a:p>
            <a:pPr marL="285750" indent="-285750" algn="just">
              <a:buFont typeface="Arial" panose="020B0604020202020204" pitchFamily="34" charset="0"/>
              <a:buChar char="•"/>
            </a:pPr>
            <a:r>
              <a:rPr lang="el-GR" b="1" dirty="0">
                <a:solidFill>
                  <a:schemeClr val="bg1"/>
                </a:solidFill>
              </a:rPr>
              <a:t>Επιπλέον, με σκοπό την οικοδόμηση μιας δικαιότερης και πιο κοινωνικής Ευρώπης, το Ευρωπαϊκό Κοινοβούλιο, το Συμβούλιο των Υπουργών της ΕΕ και η Επιτροπή διακήρυξαν από κοινού τον </a:t>
            </a:r>
            <a:r>
              <a:rPr lang="el-GR" b="1" i="1" dirty="0">
                <a:solidFill>
                  <a:srgbClr val="FFFF00"/>
                </a:solidFill>
              </a:rPr>
              <a:t>Ευρωπαϊκό Πυλώνα Κοινωνικών Δικαιωμάτων </a:t>
            </a:r>
            <a:r>
              <a:rPr lang="el-GR" b="1" dirty="0">
                <a:solidFill>
                  <a:schemeClr val="bg1"/>
                </a:solidFill>
              </a:rPr>
              <a:t>στην </a:t>
            </a:r>
            <a:r>
              <a:rPr lang="el-GR" b="1" dirty="0" smtClean="0">
                <a:solidFill>
                  <a:schemeClr val="bg1"/>
                </a:solidFill>
              </a:rPr>
              <a:t>σχετική </a:t>
            </a:r>
            <a:r>
              <a:rPr lang="el-GR" b="1" dirty="0">
                <a:solidFill>
                  <a:schemeClr val="bg1"/>
                </a:solidFill>
              </a:rPr>
              <a:t>διάσκεψη κορυφής </a:t>
            </a:r>
            <a:r>
              <a:rPr lang="el-GR" b="1" dirty="0" smtClean="0">
                <a:solidFill>
                  <a:schemeClr val="bg1"/>
                </a:solidFill>
              </a:rPr>
              <a:t>στο </a:t>
            </a:r>
            <a:r>
              <a:rPr lang="el-GR" b="1" dirty="0" err="1">
                <a:solidFill>
                  <a:schemeClr val="bg1"/>
                </a:solidFill>
              </a:rPr>
              <a:t>Göteborg</a:t>
            </a:r>
            <a:r>
              <a:rPr lang="el-GR" b="1" dirty="0">
                <a:solidFill>
                  <a:schemeClr val="bg1"/>
                </a:solidFill>
              </a:rPr>
              <a:t>, </a:t>
            </a:r>
            <a:r>
              <a:rPr lang="el-GR" b="1" dirty="0" smtClean="0">
                <a:solidFill>
                  <a:schemeClr val="bg1"/>
                </a:solidFill>
              </a:rPr>
              <a:t>τον </a:t>
            </a:r>
            <a:r>
              <a:rPr lang="el-GR" b="1" dirty="0">
                <a:solidFill>
                  <a:schemeClr val="bg1"/>
                </a:solidFill>
              </a:rPr>
              <a:t>17 </a:t>
            </a:r>
            <a:r>
              <a:rPr lang="el-GR" b="1" dirty="0" smtClean="0">
                <a:solidFill>
                  <a:schemeClr val="bg1"/>
                </a:solidFill>
              </a:rPr>
              <a:t>Νοέμβριο 2017.</a:t>
            </a:r>
            <a:endParaRPr lang="el-GR" b="1" dirty="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3970318"/>
          </a:xfrm>
          <a:prstGeom prst="rect">
            <a:avLst/>
          </a:prstGeom>
        </p:spPr>
        <p:txBody>
          <a:bodyPr wrap="square">
            <a:spAutoFit/>
          </a:bodyPr>
          <a:lstStyle/>
          <a:p>
            <a:pPr algn="just"/>
            <a:r>
              <a:rPr lang="el-GR" sz="1400" b="1" dirty="0" smtClean="0">
                <a:solidFill>
                  <a:srgbClr val="FFFF00"/>
                </a:solidFill>
              </a:rPr>
              <a:t>Ο </a:t>
            </a:r>
            <a:r>
              <a:rPr lang="el-GR" sz="1400" b="1" i="1" dirty="0" smtClean="0">
                <a:solidFill>
                  <a:schemeClr val="bg1"/>
                </a:solidFill>
              </a:rPr>
              <a:t>Ευρωπαϊκός </a:t>
            </a:r>
            <a:r>
              <a:rPr lang="el-GR" sz="1400" b="1" i="1" dirty="0">
                <a:solidFill>
                  <a:schemeClr val="bg1"/>
                </a:solidFill>
              </a:rPr>
              <a:t>Πυλώνα Κοινωνικών Δικαιωμάτων </a:t>
            </a:r>
            <a:endParaRPr lang="el-GR" sz="1400" b="1" i="1" dirty="0" smtClean="0">
              <a:solidFill>
                <a:schemeClr val="bg1"/>
              </a:solidFill>
            </a:endParaRPr>
          </a:p>
          <a:p>
            <a:pPr marL="107950" indent="-107950" algn="just">
              <a:buFont typeface="Calibri" panose="020F0502020204030204" pitchFamily="34" charset="0"/>
              <a:buChar char="−"/>
            </a:pPr>
            <a:r>
              <a:rPr lang="el-GR" sz="1400" b="1" dirty="0" smtClean="0">
                <a:solidFill>
                  <a:srgbClr val="FFFF00"/>
                </a:solidFill>
              </a:rPr>
              <a:t>Ο </a:t>
            </a:r>
            <a:r>
              <a:rPr lang="el-GR" sz="1400" b="1" dirty="0">
                <a:solidFill>
                  <a:srgbClr val="FFFF00"/>
                </a:solidFill>
              </a:rPr>
              <a:t>πυλώνας θεσπίζει 20 αρχές και δικαιώματα κεφαλαιώδους σημασίας και επιδιώκει να υποστηρίξει μια ανανεωμένη προσπάθεια σύγκλισης προς την κατεύθυνση της βελτίωσης των συνθηκών διαβίωσης και εργασίας των πολιτών στην Ευρώπη. Αυτά κατανέμονται κυρίως σε τρεις κατηγορίες</a:t>
            </a:r>
            <a:r>
              <a:rPr lang="el-GR" sz="1400" b="1" dirty="0" smtClean="0">
                <a:solidFill>
                  <a:srgbClr val="FFFF00"/>
                </a:solidFill>
              </a:rPr>
              <a:t>:</a:t>
            </a:r>
          </a:p>
          <a:p>
            <a:pPr marL="177800" algn="just"/>
            <a:r>
              <a:rPr lang="el-GR" sz="1400" b="1" dirty="0" smtClean="0">
                <a:solidFill>
                  <a:srgbClr val="FFFF00"/>
                </a:solidFill>
              </a:rPr>
              <a:t>α</a:t>
            </a:r>
            <a:r>
              <a:rPr lang="el-GR" sz="1400" b="1" dirty="0">
                <a:solidFill>
                  <a:srgbClr val="FFFF00"/>
                </a:solidFill>
              </a:rPr>
              <a:t>) ίσες ευκαιρίες και πρόσβαση στην αγορά εργασίας, </a:t>
            </a:r>
            <a:endParaRPr lang="el-GR" sz="1400" b="1" dirty="0" smtClean="0">
              <a:solidFill>
                <a:srgbClr val="FFFF00"/>
              </a:solidFill>
            </a:endParaRPr>
          </a:p>
          <a:p>
            <a:pPr marL="177800" algn="just"/>
            <a:r>
              <a:rPr lang="el-GR" sz="1400" b="1" dirty="0" smtClean="0">
                <a:solidFill>
                  <a:srgbClr val="FFFF00"/>
                </a:solidFill>
              </a:rPr>
              <a:t>β</a:t>
            </a:r>
            <a:r>
              <a:rPr lang="el-GR" sz="1400" b="1" dirty="0">
                <a:solidFill>
                  <a:srgbClr val="FFFF00"/>
                </a:solidFill>
              </a:rPr>
              <a:t>) δίκαιες συνθήκες εργασίας και </a:t>
            </a:r>
            <a:endParaRPr lang="el-GR" sz="1400" b="1" dirty="0" smtClean="0">
              <a:solidFill>
                <a:srgbClr val="FFFF00"/>
              </a:solidFill>
            </a:endParaRPr>
          </a:p>
          <a:p>
            <a:pPr marL="177800" algn="just"/>
            <a:r>
              <a:rPr lang="el-GR" sz="1400" b="1" dirty="0" smtClean="0">
                <a:solidFill>
                  <a:srgbClr val="FFFF00"/>
                </a:solidFill>
              </a:rPr>
              <a:t>γ</a:t>
            </a:r>
            <a:r>
              <a:rPr lang="el-GR" sz="1400" b="1" dirty="0">
                <a:solidFill>
                  <a:srgbClr val="FFFF00"/>
                </a:solidFill>
              </a:rPr>
              <a:t>) πρόσβαση σε επαρκή και βιώσιμη κοινωνική προστασία.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Η </a:t>
            </a:r>
            <a:r>
              <a:rPr lang="el-GR" sz="1400" b="1" dirty="0">
                <a:solidFill>
                  <a:srgbClr val="FFFF00"/>
                </a:solidFill>
              </a:rPr>
              <a:t>υλοποίηση των αρχών και δικαιωμάτων που ορίζει ο πυλώνας αποτελεί κοινή ευθύνη των θεσμικών οργάνων της EE, των κρατών μελών, των κοινωνικών εταίρων και άλλων ενδιαφερομένων.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Θα </a:t>
            </a:r>
            <a:r>
              <a:rPr lang="el-GR" sz="1400" b="1" dirty="0">
                <a:solidFill>
                  <a:srgbClr val="FFFF00"/>
                </a:solidFill>
              </a:rPr>
              <a:t>υποστηρίζεται από </a:t>
            </a:r>
            <a:r>
              <a:rPr lang="el-GR" sz="1400" b="1" dirty="0" smtClean="0">
                <a:solidFill>
                  <a:srgbClr val="FFFF00"/>
                </a:solidFill>
              </a:rPr>
              <a:t>διαδικτυακό </a:t>
            </a:r>
            <a:r>
              <a:rPr lang="el-GR" sz="1400" b="1" dirty="0">
                <a:solidFill>
                  <a:srgbClr val="FFFF00"/>
                </a:solidFill>
              </a:rPr>
              <a:t>πίνακα αποτελεσμάτων στον κοινωνικό τομέα για την παρακολούθηση των τάσεων και των επιδόσεων στα κράτη-μέλη της </a:t>
            </a:r>
            <a:r>
              <a:rPr lang="el-GR" sz="1400" b="1" dirty="0" smtClean="0">
                <a:solidFill>
                  <a:srgbClr val="FFFF00"/>
                </a:solidFill>
              </a:rPr>
              <a:t>ΕΕ.</a:t>
            </a:r>
          </a:p>
        </p:txBody>
      </p:sp>
    </p:spTree>
    <p:extLst>
      <p:ext uri="{BB962C8B-B14F-4D97-AF65-F5344CB8AC3E}">
        <p14:creationId xmlns:p14="http://schemas.microsoft.com/office/powerpoint/2010/main" val="11745131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13</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
        <p:nvSpPr>
          <p:cNvPr id="25" name="TextBox 24"/>
          <p:cNvSpPr txBox="1"/>
          <p:nvPr/>
        </p:nvSpPr>
        <p:spPr>
          <a:xfrm>
            <a:off x="4680000" y="1728000"/>
            <a:ext cx="7277099" cy="369332"/>
          </a:xfrm>
          <a:prstGeom prst="rect">
            <a:avLst/>
          </a:prstGeom>
          <a:noFill/>
        </p:spPr>
        <p:txBody>
          <a:bodyPr wrap="square" rtlCol="0">
            <a:spAutoFit/>
          </a:bodyPr>
          <a:lstStyle/>
          <a:p>
            <a:r>
              <a:rPr lang="el-GR" b="1" dirty="0">
                <a:solidFill>
                  <a:srgbClr val="FFFF00"/>
                </a:solidFill>
              </a:rPr>
              <a:t>Δημογραφικό πρόβλημα και κόστος κοινωνικής ασφάλισης στην </a:t>
            </a:r>
            <a:r>
              <a:rPr lang="el-GR" b="1" dirty="0" smtClean="0">
                <a:solidFill>
                  <a:srgbClr val="FFFF00"/>
                </a:solidFill>
              </a:rPr>
              <a:t>ΕΕ</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pic>
        <p:nvPicPr>
          <p:cNvPr id="11" name="Εικόνα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84497" y="2004845"/>
            <a:ext cx="5186515" cy="2422355"/>
          </a:xfrm>
          <a:prstGeom prst="rect">
            <a:avLst/>
          </a:prstGeom>
        </p:spPr>
      </p:pic>
      <p:pic>
        <p:nvPicPr>
          <p:cNvPr id="12" name="Εικόνα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88448" y="4417725"/>
            <a:ext cx="5186515" cy="2427309"/>
          </a:xfrm>
          <a:prstGeom prst="rect">
            <a:avLst/>
          </a:prstGeom>
        </p:spPr>
      </p:pic>
      <p:pic>
        <p:nvPicPr>
          <p:cNvPr id="13" name="Εικόνα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63088" y="4417725"/>
            <a:ext cx="5181561" cy="2427309"/>
          </a:xfrm>
          <a:prstGeom prst="rect">
            <a:avLst/>
          </a:prstGeom>
        </p:spPr>
      </p:pic>
    </p:spTree>
    <p:extLst>
      <p:ext uri="{BB962C8B-B14F-4D97-AF65-F5344CB8AC3E}">
        <p14:creationId xmlns:p14="http://schemas.microsoft.com/office/powerpoint/2010/main" val="31326741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14</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
        <p:nvSpPr>
          <p:cNvPr id="25" name="TextBox 24"/>
          <p:cNvSpPr txBox="1"/>
          <p:nvPr/>
        </p:nvSpPr>
        <p:spPr>
          <a:xfrm>
            <a:off x="4680000" y="1728000"/>
            <a:ext cx="7277099" cy="369332"/>
          </a:xfrm>
          <a:prstGeom prst="rect">
            <a:avLst/>
          </a:prstGeom>
          <a:noFill/>
        </p:spPr>
        <p:txBody>
          <a:bodyPr wrap="square" rtlCol="0">
            <a:spAutoFit/>
          </a:bodyPr>
          <a:lstStyle/>
          <a:p>
            <a:r>
              <a:rPr lang="el-GR" b="1" dirty="0">
                <a:solidFill>
                  <a:srgbClr val="FFFF00"/>
                </a:solidFill>
              </a:rPr>
              <a:t>Δημογραφικό πρόβλημα και κόστος κοινωνικής ασφάλισης στην </a:t>
            </a:r>
            <a:r>
              <a:rPr lang="el-GR" b="1" dirty="0" smtClean="0">
                <a:solidFill>
                  <a:srgbClr val="FFFF00"/>
                </a:solidFill>
              </a:rPr>
              <a:t>ΕΕ</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pic>
        <p:nvPicPr>
          <p:cNvPr id="15" name="Εικόνα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42482" y="2003543"/>
            <a:ext cx="5181561" cy="2415540"/>
          </a:xfrm>
          <a:prstGeom prst="rect">
            <a:avLst/>
          </a:prstGeom>
        </p:spPr>
      </p:pic>
      <p:pic>
        <p:nvPicPr>
          <p:cNvPr id="16" name="5 - Εικόνα"/>
          <p:cNvPicPr/>
          <p:nvPr/>
        </p:nvPicPr>
        <p:blipFill>
          <a:blip r:embed="rId6" cstate="print"/>
          <a:stretch>
            <a:fillRect/>
          </a:stretch>
        </p:blipFill>
        <p:spPr>
          <a:xfrm>
            <a:off x="860923" y="4417620"/>
            <a:ext cx="5181561" cy="2415540"/>
          </a:xfrm>
          <a:prstGeom prst="rect">
            <a:avLst/>
          </a:prstGeom>
        </p:spPr>
      </p:pic>
      <p:pic>
        <p:nvPicPr>
          <p:cNvPr id="18" name="46 - Εικόνα" descr="Εξάρτηση.bmp"/>
          <p:cNvPicPr/>
          <p:nvPr/>
        </p:nvPicPr>
        <p:blipFill>
          <a:blip r:embed="rId7" cstate="print"/>
          <a:stretch>
            <a:fillRect/>
          </a:stretch>
        </p:blipFill>
        <p:spPr>
          <a:xfrm>
            <a:off x="6027458" y="4429553"/>
            <a:ext cx="5181561" cy="2394283"/>
          </a:xfrm>
          <a:prstGeom prst="rect">
            <a:avLst/>
          </a:prstGeom>
        </p:spPr>
      </p:pic>
    </p:spTree>
    <p:extLst>
      <p:ext uri="{BB962C8B-B14F-4D97-AF65-F5344CB8AC3E}">
        <p14:creationId xmlns:p14="http://schemas.microsoft.com/office/powerpoint/2010/main" val="1550963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15</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
        <p:nvSpPr>
          <p:cNvPr id="25" name="TextBox 24"/>
          <p:cNvSpPr txBox="1"/>
          <p:nvPr/>
        </p:nvSpPr>
        <p:spPr>
          <a:xfrm>
            <a:off x="4680000" y="1728000"/>
            <a:ext cx="7277099" cy="2031325"/>
          </a:xfrm>
          <a:prstGeom prst="rect">
            <a:avLst/>
          </a:prstGeom>
          <a:noFill/>
        </p:spPr>
        <p:txBody>
          <a:bodyPr wrap="square" rtlCol="0">
            <a:spAutoFit/>
          </a:bodyPr>
          <a:lstStyle/>
          <a:p>
            <a:r>
              <a:rPr lang="el-GR" b="1" dirty="0">
                <a:solidFill>
                  <a:srgbClr val="FFFF00"/>
                </a:solidFill>
              </a:rPr>
              <a:t>Ανεργία, επίπεδο εκπαίδευσης και κίνδυνος </a:t>
            </a:r>
            <a:r>
              <a:rPr lang="el-GR" b="1" dirty="0" smtClean="0">
                <a:solidFill>
                  <a:srgbClr val="FFFF00"/>
                </a:solidFill>
              </a:rPr>
              <a:t>φτώχειας</a:t>
            </a:r>
          </a:p>
          <a:p>
            <a:pPr marL="285750" indent="-285750" algn="just">
              <a:buFont typeface="Arial" panose="020B0604020202020204" pitchFamily="34" charset="0"/>
              <a:buChar char="•"/>
            </a:pPr>
            <a:r>
              <a:rPr lang="el-GR" b="1" dirty="0">
                <a:solidFill>
                  <a:schemeClr val="bg1"/>
                </a:solidFill>
              </a:rPr>
              <a:t>Οι στόχοι της Στρατηγικής «Ευρώπη 2020» με ιδιαίτερη σημασία για την κοινωνική πολιτική της ΕΕ στόχους αυτούς, όπως προαναφέρθηκε, είναι η απασχόληση, η εκπαίδευση και η καταπολέμηση της φτώχειας και του κοινωνικού αποκλεισμού. Συνεπώς, </a:t>
            </a:r>
            <a:r>
              <a:rPr lang="el-GR" b="1" dirty="0" smtClean="0">
                <a:solidFill>
                  <a:schemeClr val="bg1"/>
                </a:solidFill>
              </a:rPr>
              <a:t>σημαντικοί δείκτες </a:t>
            </a:r>
            <a:r>
              <a:rPr lang="el-GR" b="1" dirty="0">
                <a:solidFill>
                  <a:schemeClr val="bg1"/>
                </a:solidFill>
              </a:rPr>
              <a:t>κοινωνικής ευημερίας είναι </a:t>
            </a:r>
            <a:r>
              <a:rPr lang="el-GR" b="1" dirty="0">
                <a:solidFill>
                  <a:srgbClr val="FFFF00"/>
                </a:solidFill>
              </a:rPr>
              <a:t>τα ποσοστά </a:t>
            </a:r>
            <a:r>
              <a:rPr lang="el-GR" b="1" dirty="0" smtClean="0">
                <a:solidFill>
                  <a:srgbClr val="FFFF00"/>
                </a:solidFill>
              </a:rPr>
              <a:t>ανεργίας, το επίπεδο εκπαίδευσης και ο κίνδυνος φτώχειας.</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graphicFrame>
        <p:nvGraphicFramePr>
          <p:cNvPr id="19" name="Γράφημα 18"/>
          <p:cNvGraphicFramePr/>
          <p:nvPr>
            <p:extLst>
              <p:ext uri="{D42A27DB-BD31-4B8C-83A1-F6EECF244321}">
                <p14:modId xmlns:p14="http://schemas.microsoft.com/office/powerpoint/2010/main" val="461872276"/>
              </p:ext>
            </p:extLst>
          </p:nvPr>
        </p:nvGraphicFramePr>
        <p:xfrm>
          <a:off x="3107055" y="3841115"/>
          <a:ext cx="5503545" cy="251523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04753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16</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
        <p:nvSpPr>
          <p:cNvPr id="25" name="TextBox 24"/>
          <p:cNvSpPr txBox="1"/>
          <p:nvPr/>
        </p:nvSpPr>
        <p:spPr>
          <a:xfrm>
            <a:off x="4680000" y="1728000"/>
            <a:ext cx="7277099" cy="369332"/>
          </a:xfrm>
          <a:prstGeom prst="rect">
            <a:avLst/>
          </a:prstGeom>
          <a:noFill/>
        </p:spPr>
        <p:txBody>
          <a:bodyPr wrap="square" rtlCol="0">
            <a:spAutoFit/>
          </a:bodyPr>
          <a:lstStyle/>
          <a:p>
            <a:r>
              <a:rPr lang="el-GR" b="1" dirty="0">
                <a:solidFill>
                  <a:srgbClr val="FFFF00"/>
                </a:solidFill>
              </a:rPr>
              <a:t>Ανεργία, επίπεδο εκπαίδευσης και κίνδυνος </a:t>
            </a:r>
            <a:r>
              <a:rPr lang="el-GR" b="1" dirty="0" smtClean="0">
                <a:solidFill>
                  <a:srgbClr val="FFFF00"/>
                </a:solidFill>
              </a:rPr>
              <a:t>φτώχειας</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graphicFrame>
        <p:nvGraphicFramePr>
          <p:cNvPr id="11" name="Γράφημα 10"/>
          <p:cNvGraphicFramePr>
            <a:graphicFrameLocks noChangeAspect="1"/>
          </p:cNvGraphicFramePr>
          <p:nvPr>
            <p:extLst>
              <p:ext uri="{D42A27DB-BD31-4B8C-83A1-F6EECF244321}">
                <p14:modId xmlns:p14="http://schemas.microsoft.com/office/powerpoint/2010/main" val="3642838964"/>
              </p:ext>
            </p:extLst>
          </p:nvPr>
        </p:nvGraphicFramePr>
        <p:xfrm>
          <a:off x="3124202" y="2009901"/>
          <a:ext cx="4897073" cy="244853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Γράφημα 11"/>
          <p:cNvGraphicFramePr>
            <a:graphicFrameLocks noChangeAspect="1"/>
          </p:cNvGraphicFramePr>
          <p:nvPr>
            <p:extLst>
              <p:ext uri="{D42A27DB-BD31-4B8C-83A1-F6EECF244321}">
                <p14:modId xmlns:p14="http://schemas.microsoft.com/office/powerpoint/2010/main" val="483722074"/>
              </p:ext>
            </p:extLst>
          </p:nvPr>
        </p:nvGraphicFramePr>
        <p:xfrm>
          <a:off x="914401" y="4373880"/>
          <a:ext cx="4897073" cy="24841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3" name="Γράφημα 12"/>
          <p:cNvGraphicFramePr>
            <a:graphicFrameLocks noChangeAspect="1"/>
          </p:cNvGraphicFramePr>
          <p:nvPr>
            <p:extLst>
              <p:ext uri="{D42A27DB-BD31-4B8C-83A1-F6EECF244321}">
                <p14:modId xmlns:p14="http://schemas.microsoft.com/office/powerpoint/2010/main" val="1892239607"/>
              </p:ext>
            </p:extLst>
          </p:nvPr>
        </p:nvGraphicFramePr>
        <p:xfrm>
          <a:off x="5712511" y="4373880"/>
          <a:ext cx="4881778" cy="248412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8704559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17</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graphicFrame>
        <p:nvGraphicFramePr>
          <p:cNvPr id="11" name="Γράφημα 10"/>
          <p:cNvGraphicFramePr/>
          <p:nvPr>
            <p:extLst>
              <p:ext uri="{D42A27DB-BD31-4B8C-83A1-F6EECF244321}">
                <p14:modId xmlns:p14="http://schemas.microsoft.com/office/powerpoint/2010/main" val="3806017420"/>
              </p:ext>
            </p:extLst>
          </p:nvPr>
        </p:nvGraphicFramePr>
        <p:xfrm>
          <a:off x="1556822" y="2097332"/>
          <a:ext cx="8864600" cy="4723952"/>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2"/>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
        <p:nvSpPr>
          <p:cNvPr id="15" name="TextBox 14"/>
          <p:cNvSpPr txBox="1"/>
          <p:nvPr/>
        </p:nvSpPr>
        <p:spPr>
          <a:xfrm>
            <a:off x="4680000" y="1728000"/>
            <a:ext cx="7277099" cy="369332"/>
          </a:xfrm>
          <a:prstGeom prst="rect">
            <a:avLst/>
          </a:prstGeom>
          <a:noFill/>
        </p:spPr>
        <p:txBody>
          <a:bodyPr wrap="square" rtlCol="0">
            <a:spAutoFit/>
          </a:bodyPr>
          <a:lstStyle/>
          <a:p>
            <a:r>
              <a:rPr lang="el-GR" b="1" dirty="0">
                <a:solidFill>
                  <a:srgbClr val="FFFF00"/>
                </a:solidFill>
              </a:rPr>
              <a:t>Ανεργία, επίπεδο εκπαίδευσης και κίνδυνος </a:t>
            </a:r>
            <a:r>
              <a:rPr lang="el-GR" b="1" dirty="0" smtClean="0">
                <a:solidFill>
                  <a:srgbClr val="FFFF00"/>
                </a:solidFill>
              </a:rPr>
              <a:t>φτώχειας</a:t>
            </a:r>
          </a:p>
        </p:txBody>
      </p:sp>
    </p:spTree>
    <p:extLst>
      <p:ext uri="{BB962C8B-B14F-4D97-AF65-F5344CB8AC3E}">
        <p14:creationId xmlns:p14="http://schemas.microsoft.com/office/powerpoint/2010/main" val="32096922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18</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a:solidFill>
                  <a:srgbClr val="FFFF00"/>
                </a:solidFill>
              </a:rPr>
              <a:t>Γενική αποτίμηση της Κοινωνικής Πολιτικής στην </a:t>
            </a:r>
            <a:r>
              <a:rPr lang="el-GR" b="1" dirty="0" smtClean="0">
                <a:solidFill>
                  <a:srgbClr val="FFFF00"/>
                </a:solidFill>
              </a:rPr>
              <a:t>ΕΕ</a:t>
            </a:r>
          </a:p>
          <a:p>
            <a:pPr marL="285750" indent="-285750" algn="just">
              <a:buFont typeface="Arial" panose="020B0604020202020204" pitchFamily="34" charset="0"/>
              <a:buChar char="•"/>
            </a:pPr>
            <a:r>
              <a:rPr lang="el-GR" b="1" dirty="0" smtClean="0">
                <a:solidFill>
                  <a:prstClr val="white"/>
                </a:solidFill>
              </a:rPr>
              <a:t>Το </a:t>
            </a:r>
            <a:r>
              <a:rPr lang="el-GR" b="1" dirty="0">
                <a:solidFill>
                  <a:srgbClr val="FFFF00"/>
                </a:solidFill>
              </a:rPr>
              <a:t>Ευρωπαϊκό Κοινωνικό Πρότυπο</a:t>
            </a:r>
            <a:r>
              <a:rPr lang="el-GR" b="1" dirty="0">
                <a:solidFill>
                  <a:prstClr val="white"/>
                </a:solidFill>
              </a:rPr>
              <a:t>, ως κεκτημένο της ΕΕ μέσω της Κοινής Κοινωνικής Πολιτικής, είχε καθιερωθεί </a:t>
            </a:r>
            <a:r>
              <a:rPr lang="el-GR" b="1" dirty="0" smtClean="0">
                <a:solidFill>
                  <a:prstClr val="white"/>
                </a:solidFill>
              </a:rPr>
              <a:t>για να </a:t>
            </a:r>
            <a:r>
              <a:rPr lang="el-GR" b="1" dirty="0">
                <a:solidFill>
                  <a:prstClr val="white"/>
                </a:solidFill>
              </a:rPr>
              <a:t>δημιουργηθούν στα κράτη-μέλη οι κατάλληλες συνθήκες που θα διαμόρφωναν μια νέα σχέση μεταξύ </a:t>
            </a:r>
            <a:r>
              <a:rPr lang="el-GR" b="1" dirty="0" smtClean="0">
                <a:solidFill>
                  <a:prstClr val="white"/>
                </a:solidFill>
              </a:rPr>
              <a:t>ελεύθερης </a:t>
            </a:r>
            <a:r>
              <a:rPr lang="el-GR" b="1" dirty="0">
                <a:solidFill>
                  <a:prstClr val="white"/>
                </a:solidFill>
              </a:rPr>
              <a:t>αγοράς και </a:t>
            </a:r>
            <a:r>
              <a:rPr lang="el-GR" b="1" dirty="0" smtClean="0">
                <a:solidFill>
                  <a:prstClr val="white"/>
                </a:solidFill>
              </a:rPr>
              <a:t>κοινωνίας, που θα </a:t>
            </a:r>
            <a:r>
              <a:rPr lang="el-GR" b="1" dirty="0">
                <a:solidFill>
                  <a:prstClr val="white"/>
                </a:solidFill>
              </a:rPr>
              <a:t>συνέβαλε </a:t>
            </a:r>
            <a:r>
              <a:rPr lang="el-GR" b="1" dirty="0" smtClean="0">
                <a:solidFill>
                  <a:prstClr val="white"/>
                </a:solidFill>
              </a:rPr>
              <a:t>στο να </a:t>
            </a:r>
            <a:r>
              <a:rPr lang="el-GR" b="1" dirty="0">
                <a:solidFill>
                  <a:prstClr val="white"/>
                </a:solidFill>
              </a:rPr>
              <a:t>λειτουργεί ομαλά η ενιαία εσωτερική αγορά και </a:t>
            </a:r>
            <a:r>
              <a:rPr lang="el-GR" b="1" dirty="0" smtClean="0">
                <a:solidFill>
                  <a:prstClr val="white"/>
                </a:solidFill>
              </a:rPr>
              <a:t>παράλληλα να </a:t>
            </a:r>
            <a:r>
              <a:rPr lang="el-GR" b="1" dirty="0">
                <a:solidFill>
                  <a:prstClr val="white"/>
                </a:solidFill>
              </a:rPr>
              <a:t>εξασφαλίζεται ο σεβασμός προς τα </a:t>
            </a:r>
            <a:r>
              <a:rPr lang="el-GR" b="1" dirty="0" smtClean="0">
                <a:solidFill>
                  <a:prstClr val="white"/>
                </a:solidFill>
              </a:rPr>
              <a:t>θεμελιώδη </a:t>
            </a:r>
            <a:r>
              <a:rPr lang="el-GR" b="1" dirty="0">
                <a:solidFill>
                  <a:prstClr val="white"/>
                </a:solidFill>
              </a:rPr>
              <a:t>κοινωνικά δικαιώματα. Ωστόσο, παρατηρείται </a:t>
            </a:r>
            <a:r>
              <a:rPr lang="el-GR" b="1" dirty="0">
                <a:solidFill>
                  <a:srgbClr val="FFFF00"/>
                </a:solidFill>
              </a:rPr>
              <a:t>διχογνωμία</a:t>
            </a:r>
            <a:r>
              <a:rPr lang="el-GR" b="1" dirty="0">
                <a:solidFill>
                  <a:prstClr val="white"/>
                </a:solidFill>
              </a:rPr>
              <a:t> </a:t>
            </a:r>
            <a:r>
              <a:rPr lang="el-GR" b="1" dirty="0" smtClean="0">
                <a:solidFill>
                  <a:prstClr val="white"/>
                </a:solidFill>
              </a:rPr>
              <a:t>για την Κοινή Κοινωνική Πολιτική και </a:t>
            </a:r>
            <a:r>
              <a:rPr lang="el-GR" b="1" dirty="0">
                <a:solidFill>
                  <a:prstClr val="white"/>
                </a:solidFill>
              </a:rPr>
              <a:t>το ζήτημα </a:t>
            </a:r>
            <a:r>
              <a:rPr lang="el-GR" b="1" dirty="0" smtClean="0">
                <a:solidFill>
                  <a:prstClr val="white"/>
                </a:solidFill>
              </a:rPr>
              <a:t>προσεγγίζεται </a:t>
            </a:r>
            <a:r>
              <a:rPr lang="el-GR" b="1" dirty="0">
                <a:solidFill>
                  <a:prstClr val="white"/>
                </a:solidFill>
              </a:rPr>
              <a:t>και θετικά και αρνητικά</a:t>
            </a:r>
            <a:r>
              <a:rPr lang="el-GR" b="1" dirty="0" smtClean="0">
                <a:solidFill>
                  <a:prstClr val="white"/>
                </a:solidFill>
              </a:rPr>
              <a:t>.</a:t>
            </a:r>
          </a:p>
          <a:p>
            <a:pPr marL="285750" indent="-285750" algn="just">
              <a:buFont typeface="Arial" panose="020B0604020202020204" pitchFamily="34" charset="0"/>
              <a:buChar char="•"/>
            </a:pPr>
            <a:r>
              <a:rPr lang="el-GR" b="1" dirty="0">
                <a:solidFill>
                  <a:prstClr val="white"/>
                </a:solidFill>
              </a:rPr>
              <a:t>Δ</a:t>
            </a:r>
            <a:r>
              <a:rPr lang="el-GR" b="1" dirty="0" smtClean="0">
                <a:solidFill>
                  <a:prstClr val="white"/>
                </a:solidFill>
              </a:rPr>
              <a:t>εν </a:t>
            </a:r>
            <a:r>
              <a:rPr lang="el-GR" b="1" dirty="0">
                <a:solidFill>
                  <a:prstClr val="white"/>
                </a:solidFill>
              </a:rPr>
              <a:t>θα πρέπει να </a:t>
            </a:r>
            <a:r>
              <a:rPr lang="el-GR" b="1" dirty="0" smtClean="0">
                <a:solidFill>
                  <a:prstClr val="white"/>
                </a:solidFill>
              </a:rPr>
              <a:t>παραγνωρίζεται ότι </a:t>
            </a:r>
            <a:r>
              <a:rPr lang="el-GR" b="1" dirty="0">
                <a:solidFill>
                  <a:prstClr val="white"/>
                </a:solidFill>
              </a:rPr>
              <a:t>τα βήματα που έχουν γίνει με την εφαρμογή μία Κοινής Κοινωνικής Πολιτικής είναι ορατά. Οι </a:t>
            </a:r>
            <a:r>
              <a:rPr lang="el-GR" b="1" dirty="0">
                <a:solidFill>
                  <a:srgbClr val="FFFF00"/>
                </a:solidFill>
              </a:rPr>
              <a:t>σειρές από Οδηγίες και Συστάσεις που εκδίδει η ΕΕ προς τα κράτη-μέλη είναι ενδεικτικές μίας </a:t>
            </a:r>
            <a:r>
              <a:rPr lang="el-GR" b="1" dirty="0" smtClean="0">
                <a:solidFill>
                  <a:srgbClr val="FFFF00"/>
                </a:solidFill>
              </a:rPr>
              <a:t>προσπάθειας </a:t>
            </a:r>
            <a:r>
              <a:rPr lang="el-GR" b="1" dirty="0">
                <a:solidFill>
                  <a:srgbClr val="FFFF00"/>
                </a:solidFill>
              </a:rPr>
              <a:t>διαμόρφωσης </a:t>
            </a:r>
            <a:r>
              <a:rPr lang="el-GR" b="1" dirty="0" smtClean="0">
                <a:solidFill>
                  <a:srgbClr val="FFFF00"/>
                </a:solidFill>
              </a:rPr>
              <a:t>κοινής πολιτικής, </a:t>
            </a:r>
            <a:r>
              <a:rPr lang="el-GR" b="1" dirty="0">
                <a:solidFill>
                  <a:srgbClr val="FFFF00"/>
                </a:solidFill>
              </a:rPr>
              <a:t>ενισχύοντας έτσι το Ευρωπαϊκό Κοινωνικό Πρότυπο</a:t>
            </a:r>
            <a:r>
              <a:rPr lang="el-GR" b="1" dirty="0">
                <a:solidFill>
                  <a:prstClr val="white"/>
                </a:solidFill>
              </a:rPr>
              <a:t>.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Παρόλα </a:t>
            </a:r>
            <a:r>
              <a:rPr lang="el-GR" b="1" dirty="0">
                <a:solidFill>
                  <a:prstClr val="white"/>
                </a:solidFill>
              </a:rPr>
              <a:t>αυτά, </a:t>
            </a:r>
            <a:r>
              <a:rPr lang="el-GR" b="1" dirty="0">
                <a:solidFill>
                  <a:srgbClr val="FFFF00"/>
                </a:solidFill>
              </a:rPr>
              <a:t>τα </a:t>
            </a:r>
            <a:r>
              <a:rPr lang="el-GR" b="1" dirty="0" smtClean="0">
                <a:solidFill>
                  <a:srgbClr val="FFFF00"/>
                </a:solidFill>
              </a:rPr>
              <a:t>κράτη-μέλη </a:t>
            </a:r>
            <a:r>
              <a:rPr lang="el-GR" b="1" dirty="0">
                <a:solidFill>
                  <a:srgbClr val="FFFF00"/>
                </a:solidFill>
              </a:rPr>
              <a:t>εξακολουθούν να είναι αρμόδια για τη διαμόρφωση και τη λειτουργία των κοινωνικών τους </a:t>
            </a:r>
            <a:r>
              <a:rPr lang="el-GR" b="1" dirty="0" smtClean="0">
                <a:solidFill>
                  <a:srgbClr val="FFFF00"/>
                </a:solidFill>
              </a:rPr>
              <a:t>συστημάτων</a:t>
            </a:r>
            <a:r>
              <a:rPr lang="el-GR" b="1" dirty="0" smtClean="0">
                <a:solidFill>
                  <a:prstClr val="white"/>
                </a:solidFill>
              </a:rPr>
              <a:t>.</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616648"/>
          </a:xfrm>
          <a:prstGeom prst="rect">
            <a:avLst/>
          </a:prstGeom>
        </p:spPr>
        <p:txBody>
          <a:bodyPr wrap="square">
            <a:spAutoFit/>
          </a:bodyPr>
          <a:lstStyle/>
          <a:p>
            <a:pPr algn="just"/>
            <a:r>
              <a:rPr lang="el-GR" sz="1400" b="1" dirty="0" smtClean="0">
                <a:solidFill>
                  <a:srgbClr val="FFFF00"/>
                </a:solidFill>
              </a:rPr>
              <a:t>Το </a:t>
            </a:r>
            <a:r>
              <a:rPr lang="el-GR" sz="1400" b="1" i="1" dirty="0">
                <a:solidFill>
                  <a:prstClr val="white"/>
                </a:solidFill>
              </a:rPr>
              <a:t>Πρόγραμμα Κοινωνικής </a:t>
            </a:r>
            <a:r>
              <a:rPr lang="el-GR" sz="1400" b="1" i="1" dirty="0" smtClean="0">
                <a:solidFill>
                  <a:prstClr val="white"/>
                </a:solidFill>
              </a:rPr>
              <a:t>Δράσης </a:t>
            </a:r>
            <a:r>
              <a:rPr lang="el-GR" sz="1400" b="1" dirty="0">
                <a:solidFill>
                  <a:srgbClr val="FFFF00"/>
                </a:solidFill>
              </a:rPr>
              <a:t>προέβλεπε: </a:t>
            </a:r>
            <a:endParaRPr lang="el-GR" sz="1400" b="1" dirty="0" smtClean="0">
              <a:solidFill>
                <a:srgbClr val="FFFF00"/>
              </a:solidFill>
            </a:endParaRPr>
          </a:p>
          <a:p>
            <a:pPr marL="107950" indent="-107950" algn="just">
              <a:buFont typeface="Calibri" panose="020F0502020204030204" pitchFamily="34" charset="0"/>
              <a:buChar char="−"/>
            </a:pPr>
            <a:r>
              <a:rPr lang="el-GR" sz="1400" b="1" dirty="0">
                <a:solidFill>
                  <a:srgbClr val="FFFF00"/>
                </a:solidFill>
              </a:rPr>
              <a:t>Η </a:t>
            </a:r>
            <a:r>
              <a:rPr lang="el-GR" sz="1400" b="1" dirty="0">
                <a:solidFill>
                  <a:schemeClr val="bg1"/>
                </a:solidFill>
              </a:rPr>
              <a:t>θετική προσέγγιση </a:t>
            </a:r>
            <a:r>
              <a:rPr lang="el-GR" sz="1400" b="1" dirty="0">
                <a:solidFill>
                  <a:srgbClr val="FFFF00"/>
                </a:solidFill>
              </a:rPr>
              <a:t>θεωρεί ότι η εγκαθίδρυση της ενιαίας εσωτερικής αγοράς, οι ελευθερίες που επέφερε και οι συνεπακόλουθες οικονομικές, τεχνολογικές και λοιπές αλλαγές, απαιτούσαν έναν απαραίτητο συντονισμό των εθνικών κοινωνικών πολιτικών,  διευκολύνοντας την ΕΕ να κάνει αποφασιστικά βήματα για τη ρύθμιση ζητημάτων κοινωνικής πολιτικής προς όφελος όλων των ευρωπαίων πολιτών. Απόσταγμα αυτής της Κοινής Κοινωνικής Πολιτικής της ΕΕ, είναι το κοινωνικό περιεχόμενο των συνθηκών που βασίζεται σε κοινές </a:t>
            </a:r>
            <a:r>
              <a:rPr lang="el-GR" sz="1400" b="1" dirty="0" smtClean="0">
                <a:solidFill>
                  <a:srgbClr val="FFFF00"/>
                </a:solidFill>
              </a:rPr>
              <a:t>αξίες. </a:t>
            </a:r>
          </a:p>
          <a:p>
            <a:pPr marL="107950" indent="-107950" algn="just">
              <a:buFont typeface="Calibri" panose="020F0502020204030204" pitchFamily="34" charset="0"/>
              <a:buChar char="−"/>
            </a:pPr>
            <a:r>
              <a:rPr lang="el-GR" sz="1400" b="1" dirty="0">
                <a:solidFill>
                  <a:srgbClr val="FFFF00"/>
                </a:solidFill>
              </a:rPr>
              <a:t>Η </a:t>
            </a:r>
            <a:r>
              <a:rPr lang="el-GR" sz="1400" b="1" dirty="0">
                <a:solidFill>
                  <a:schemeClr val="bg1"/>
                </a:solidFill>
              </a:rPr>
              <a:t>αρνητική προσέγγιση </a:t>
            </a:r>
            <a:r>
              <a:rPr lang="el-GR" sz="1400" b="1" dirty="0">
                <a:solidFill>
                  <a:srgbClr val="FFFF00"/>
                </a:solidFill>
              </a:rPr>
              <a:t>θεωρεί ότι η ενιαία εσωτερική αγορά συνέβαλε σε μία σημαντική κοινωνική υποβάθμιση, αφού οι κανόνες της ελεύθερης αγοράς </a:t>
            </a:r>
            <a:r>
              <a:rPr lang="el-GR" sz="1400" b="1" dirty="0" smtClean="0">
                <a:solidFill>
                  <a:srgbClr val="FFFF00"/>
                </a:solidFill>
              </a:rPr>
              <a:t>οδήγησαν </a:t>
            </a:r>
            <a:r>
              <a:rPr lang="el-GR" sz="1400" b="1" dirty="0">
                <a:solidFill>
                  <a:srgbClr val="FFFF00"/>
                </a:solidFill>
              </a:rPr>
              <a:t>στο θάνατο </a:t>
            </a:r>
            <a:r>
              <a:rPr lang="el-GR" sz="1400" b="1" dirty="0" smtClean="0">
                <a:solidFill>
                  <a:srgbClr val="FFFF00"/>
                </a:solidFill>
              </a:rPr>
              <a:t>το </a:t>
            </a:r>
            <a:r>
              <a:rPr lang="el-GR" sz="1400" b="1" dirty="0">
                <a:solidFill>
                  <a:srgbClr val="FFFF00"/>
                </a:solidFill>
              </a:rPr>
              <a:t>κράτος </a:t>
            </a:r>
            <a:r>
              <a:rPr lang="el-GR" sz="1400" b="1" dirty="0" smtClean="0">
                <a:solidFill>
                  <a:srgbClr val="FFFF00"/>
                </a:solidFill>
              </a:rPr>
              <a:t>πρόνοιας</a:t>
            </a:r>
            <a:r>
              <a:rPr lang="el-GR" sz="1400" b="1" dirty="0">
                <a:solidFill>
                  <a:srgbClr val="FFFF00"/>
                </a:solidFill>
              </a:rPr>
              <a:t>, </a:t>
            </a:r>
            <a:r>
              <a:rPr lang="el-GR" sz="1400" b="1" dirty="0" smtClean="0">
                <a:solidFill>
                  <a:srgbClr val="FFFF00"/>
                </a:solidFill>
              </a:rPr>
              <a:t>στον </a:t>
            </a:r>
            <a:r>
              <a:rPr lang="el-GR" sz="1400" b="1" dirty="0">
                <a:solidFill>
                  <a:srgbClr val="FFFF00"/>
                </a:solidFill>
              </a:rPr>
              <a:t>περιορισμό των προνομίων και των δικαιωμάτων των εργαζομένων, </a:t>
            </a:r>
            <a:r>
              <a:rPr lang="el-GR" sz="1400" b="1" dirty="0" smtClean="0">
                <a:solidFill>
                  <a:srgbClr val="FFFF00"/>
                </a:solidFill>
              </a:rPr>
              <a:t>στην </a:t>
            </a:r>
            <a:r>
              <a:rPr lang="el-GR" sz="1400" b="1" dirty="0">
                <a:solidFill>
                  <a:srgbClr val="FFFF00"/>
                </a:solidFill>
              </a:rPr>
              <a:t>εξίσωση των κοινωνικών επιδομάτων προς τις χαμηλότερες τιμές και </a:t>
            </a:r>
            <a:r>
              <a:rPr lang="el-GR" sz="1400" b="1" dirty="0" smtClean="0">
                <a:solidFill>
                  <a:srgbClr val="FFFF00"/>
                </a:solidFill>
              </a:rPr>
              <a:t>στην </a:t>
            </a:r>
            <a:r>
              <a:rPr lang="el-GR" sz="1400" b="1" dirty="0">
                <a:solidFill>
                  <a:srgbClr val="FFFF00"/>
                </a:solidFill>
              </a:rPr>
              <a:t>απροθυμία καταπολέμησης της ανεργίας. Η προσπάθειες άσκησης μία υποτυπώδους ευρωπαϊκής κοινωνικής πολιτικής αποσκοπεί στον κατευνασμό των </a:t>
            </a:r>
            <a:r>
              <a:rPr lang="el-GR" sz="1400" b="1" dirty="0" smtClean="0">
                <a:solidFill>
                  <a:srgbClr val="FFFF00"/>
                </a:solidFill>
              </a:rPr>
              <a:t>πολιτών. </a:t>
            </a:r>
            <a:endParaRPr lang="el-GR" sz="1400" b="1" dirty="0">
              <a:solidFill>
                <a:srgbClr val="FFFF00"/>
              </a:solidFill>
            </a:endParaRPr>
          </a:p>
        </p:txBody>
      </p:sp>
      <p:sp>
        <p:nvSpPr>
          <p:cNvPr id="11" name="TextBox 10"/>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Αποτίμηση της Κοινωνικής Πολιτικής της ΕΕ</a:t>
            </a:r>
          </a:p>
        </p:txBody>
      </p:sp>
    </p:spTree>
    <p:extLst>
      <p:ext uri="{BB962C8B-B14F-4D97-AF65-F5344CB8AC3E}">
        <p14:creationId xmlns:p14="http://schemas.microsoft.com/office/powerpoint/2010/main" val="2294883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2</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Η </a:t>
            </a:r>
            <a:r>
              <a:rPr lang="el-GR" b="1" dirty="0">
                <a:solidFill>
                  <a:srgbClr val="FFFF00"/>
                </a:solidFill>
              </a:rPr>
              <a:t>αναγκαιότητα της Κοινωνικής </a:t>
            </a:r>
            <a:r>
              <a:rPr lang="el-GR" b="1" dirty="0" smtClean="0">
                <a:solidFill>
                  <a:srgbClr val="FFFF00"/>
                </a:solidFill>
              </a:rPr>
              <a:t>Πολιτικής</a:t>
            </a:r>
          </a:p>
          <a:p>
            <a:pPr marL="285750" indent="-285750" algn="just">
              <a:buFont typeface="Arial" panose="020B0604020202020204" pitchFamily="34" charset="0"/>
              <a:buChar char="•"/>
            </a:pPr>
            <a:r>
              <a:rPr lang="el-GR" b="1" dirty="0" smtClean="0">
                <a:solidFill>
                  <a:schemeClr val="bg1"/>
                </a:solidFill>
              </a:rPr>
              <a:t>Στην ΕΕ, η </a:t>
            </a:r>
            <a:r>
              <a:rPr lang="el-GR" b="1" dirty="0">
                <a:solidFill>
                  <a:schemeClr val="bg1"/>
                </a:solidFill>
              </a:rPr>
              <a:t>περιορισμένη αύξηση </a:t>
            </a:r>
            <a:r>
              <a:rPr lang="el-GR" b="1" dirty="0" smtClean="0">
                <a:solidFill>
                  <a:schemeClr val="bg1"/>
                </a:solidFill>
              </a:rPr>
              <a:t>πληθυσμού</a:t>
            </a:r>
            <a:r>
              <a:rPr lang="el-GR" b="1" dirty="0">
                <a:solidFill>
                  <a:schemeClr val="bg1"/>
                </a:solidFill>
              </a:rPr>
              <a:t>, η αύξηση </a:t>
            </a:r>
            <a:r>
              <a:rPr lang="el-GR" b="1" dirty="0" smtClean="0">
                <a:solidFill>
                  <a:schemeClr val="bg1"/>
                </a:solidFill>
              </a:rPr>
              <a:t>προσδόκιμου ζωής </a:t>
            </a:r>
            <a:r>
              <a:rPr lang="el-GR" b="1" dirty="0">
                <a:solidFill>
                  <a:schemeClr val="bg1"/>
                </a:solidFill>
              </a:rPr>
              <a:t>και η μείωση </a:t>
            </a:r>
            <a:r>
              <a:rPr lang="el-GR" b="1" dirty="0" smtClean="0">
                <a:solidFill>
                  <a:schemeClr val="bg1"/>
                </a:solidFill>
              </a:rPr>
              <a:t>διάρκειας ενεργού </a:t>
            </a:r>
            <a:r>
              <a:rPr lang="el-GR" b="1" dirty="0">
                <a:solidFill>
                  <a:schemeClr val="bg1"/>
                </a:solidFill>
              </a:rPr>
              <a:t>επαγγελματικής ζωής, η αύξηση </a:t>
            </a:r>
            <a:r>
              <a:rPr lang="el-GR" b="1" dirty="0" smtClean="0">
                <a:solidFill>
                  <a:schemeClr val="bg1"/>
                </a:solidFill>
              </a:rPr>
              <a:t>χρόνου </a:t>
            </a:r>
            <a:r>
              <a:rPr lang="el-GR" b="1" dirty="0">
                <a:solidFill>
                  <a:schemeClr val="bg1"/>
                </a:solidFill>
              </a:rPr>
              <a:t>και η βελτίωση </a:t>
            </a:r>
            <a:r>
              <a:rPr lang="el-GR" b="1" dirty="0" smtClean="0">
                <a:solidFill>
                  <a:schemeClr val="bg1"/>
                </a:solidFill>
              </a:rPr>
              <a:t>είδους </a:t>
            </a:r>
            <a:r>
              <a:rPr lang="el-GR" b="1" dirty="0">
                <a:solidFill>
                  <a:schemeClr val="bg1"/>
                </a:solidFill>
              </a:rPr>
              <a:t>εκπαίδευσης και εξειδίκευσης, η είσοδος </a:t>
            </a:r>
            <a:r>
              <a:rPr lang="el-GR" b="1" dirty="0" smtClean="0">
                <a:solidFill>
                  <a:schemeClr val="bg1"/>
                </a:solidFill>
              </a:rPr>
              <a:t>γυναικών </a:t>
            </a:r>
            <a:r>
              <a:rPr lang="el-GR" b="1" dirty="0">
                <a:solidFill>
                  <a:schemeClr val="bg1"/>
                </a:solidFill>
              </a:rPr>
              <a:t>στην οικονομική ζωή και η εκτεταμένη χρήση </a:t>
            </a:r>
            <a:r>
              <a:rPr lang="el-GR" b="1" dirty="0" smtClean="0">
                <a:solidFill>
                  <a:schemeClr val="bg1"/>
                </a:solidFill>
              </a:rPr>
              <a:t>τεχνολογίας</a:t>
            </a:r>
            <a:r>
              <a:rPr lang="el-GR" b="1" dirty="0">
                <a:solidFill>
                  <a:schemeClr val="bg1"/>
                </a:solidFill>
              </a:rPr>
              <a:t>, </a:t>
            </a:r>
            <a:r>
              <a:rPr lang="el-GR" b="1" dirty="0" smtClean="0">
                <a:solidFill>
                  <a:schemeClr val="bg1"/>
                </a:solidFill>
              </a:rPr>
              <a:t>ήταν χαρακτηριστικά της νέας </a:t>
            </a:r>
            <a:r>
              <a:rPr lang="el-GR" b="1" dirty="0">
                <a:solidFill>
                  <a:schemeClr val="bg1"/>
                </a:solidFill>
              </a:rPr>
              <a:t>μορφής κοινωνικής ζωής</a:t>
            </a:r>
            <a:r>
              <a:rPr lang="el-GR" b="1" dirty="0" smtClean="0">
                <a:solidFill>
                  <a:schemeClr val="bg1"/>
                </a:solidFill>
              </a:rPr>
              <a:t>.</a:t>
            </a:r>
            <a:endParaRPr lang="en-GB"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Ακόμη, οι τομεακές </a:t>
            </a:r>
            <a:r>
              <a:rPr lang="el-GR" b="1" dirty="0">
                <a:solidFill>
                  <a:schemeClr val="bg1"/>
                </a:solidFill>
              </a:rPr>
              <a:t>μετακινήσεις </a:t>
            </a:r>
            <a:r>
              <a:rPr lang="el-GR" b="1" dirty="0" smtClean="0">
                <a:solidFill>
                  <a:schemeClr val="bg1"/>
                </a:solidFill>
              </a:rPr>
              <a:t>εντός ολίγων </a:t>
            </a:r>
            <a:r>
              <a:rPr lang="el-GR" b="1" dirty="0">
                <a:solidFill>
                  <a:schemeClr val="bg1"/>
                </a:solidFill>
              </a:rPr>
              <a:t>δεκαετιών, από τον πρωτογενή στο δευτερογενή και </a:t>
            </a:r>
            <a:r>
              <a:rPr lang="el-GR" b="1" dirty="0" smtClean="0">
                <a:solidFill>
                  <a:schemeClr val="bg1"/>
                </a:solidFill>
              </a:rPr>
              <a:t>τον </a:t>
            </a:r>
            <a:r>
              <a:rPr lang="el-GR" b="1" dirty="0">
                <a:solidFill>
                  <a:schemeClr val="bg1"/>
                </a:solidFill>
              </a:rPr>
              <a:t>τριτογενή τομέα, </a:t>
            </a:r>
            <a:r>
              <a:rPr lang="el-GR" b="1" dirty="0" smtClean="0">
                <a:solidFill>
                  <a:schemeClr val="bg1"/>
                </a:solidFill>
              </a:rPr>
              <a:t>καθιστούν κατανοητά </a:t>
            </a:r>
            <a:r>
              <a:rPr lang="el-GR" b="1" dirty="0">
                <a:solidFill>
                  <a:schemeClr val="bg1"/>
                </a:solidFill>
              </a:rPr>
              <a:t>τα προβλήματα απασχόλησης, κοινωνικής ασφάλισης και επαγγελματικής κατάρτισης </a:t>
            </a:r>
            <a:r>
              <a:rPr lang="el-GR" b="1" dirty="0" smtClean="0">
                <a:solidFill>
                  <a:schemeClr val="bg1"/>
                </a:solidFill>
              </a:rPr>
              <a:t>κυρίως νέων στην </a:t>
            </a:r>
            <a:r>
              <a:rPr lang="el-GR" b="1" dirty="0">
                <a:solidFill>
                  <a:schemeClr val="bg1"/>
                </a:solidFill>
              </a:rPr>
              <a:t>επαγγελματική ζωή, </a:t>
            </a:r>
            <a:r>
              <a:rPr lang="el-GR" b="1" dirty="0" smtClean="0">
                <a:solidFill>
                  <a:schemeClr val="bg1"/>
                </a:solidFill>
              </a:rPr>
              <a:t>γυναικών και </a:t>
            </a:r>
            <a:r>
              <a:rPr lang="el-GR" b="1" dirty="0">
                <a:solidFill>
                  <a:schemeClr val="bg1"/>
                </a:solidFill>
              </a:rPr>
              <a:t>ηλικιωμένων που πλησιάζουν </a:t>
            </a:r>
            <a:r>
              <a:rPr lang="el-GR" b="1" dirty="0" smtClean="0">
                <a:solidFill>
                  <a:schemeClr val="bg1"/>
                </a:solidFill>
              </a:rPr>
              <a:t>στη συνταξιοδότηση. </a:t>
            </a:r>
            <a:endParaRPr lang="en-GB"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Η επίλυση </a:t>
            </a:r>
            <a:r>
              <a:rPr lang="el-GR" b="1" dirty="0">
                <a:solidFill>
                  <a:schemeClr val="bg1"/>
                </a:solidFill>
              </a:rPr>
              <a:t>κοινωνικών προβλημάτων, τα οποία, λόγω παρόμοιων οικονομιών παρουσιάζουν </a:t>
            </a:r>
            <a:r>
              <a:rPr lang="el-GR" b="1" dirty="0" smtClean="0">
                <a:solidFill>
                  <a:schemeClr val="bg1"/>
                </a:solidFill>
              </a:rPr>
              <a:t>σημαντικές ομοιότητες, απαιτούν κοινές λύσεις, </a:t>
            </a:r>
            <a:r>
              <a:rPr lang="el-GR" b="1" dirty="0">
                <a:solidFill>
                  <a:schemeClr val="bg1"/>
                </a:solidFill>
              </a:rPr>
              <a:t>ειδικότερα σε μία ένωση όπου η ενιαία εσωτερική αγορά </a:t>
            </a:r>
            <a:r>
              <a:rPr lang="el-GR" b="1" dirty="0" smtClean="0">
                <a:solidFill>
                  <a:schemeClr val="bg1"/>
                </a:solidFill>
              </a:rPr>
              <a:t>και η ελεύθερη μετακίνηση </a:t>
            </a:r>
            <a:r>
              <a:rPr lang="el-GR" b="1" dirty="0">
                <a:solidFill>
                  <a:schemeClr val="bg1"/>
                </a:solidFill>
              </a:rPr>
              <a:t>εργαζομένων, δημιούργησε </a:t>
            </a:r>
            <a:r>
              <a:rPr lang="el-GR" b="1" dirty="0" smtClean="0">
                <a:solidFill>
                  <a:schemeClr val="bg1"/>
                </a:solidFill>
              </a:rPr>
              <a:t>συνθήκες </a:t>
            </a:r>
            <a:r>
              <a:rPr lang="el-GR" b="1" dirty="0">
                <a:solidFill>
                  <a:schemeClr val="bg1"/>
                </a:solidFill>
              </a:rPr>
              <a:t>και </a:t>
            </a:r>
            <a:r>
              <a:rPr lang="el-GR" b="1" dirty="0" smtClean="0">
                <a:solidFill>
                  <a:schemeClr val="bg1"/>
                </a:solidFill>
              </a:rPr>
              <a:t>τάσεις </a:t>
            </a:r>
            <a:r>
              <a:rPr lang="el-GR" b="1" dirty="0">
                <a:solidFill>
                  <a:schemeClr val="bg1"/>
                </a:solidFill>
              </a:rPr>
              <a:t>σχετικής εξομοίωσης </a:t>
            </a:r>
            <a:r>
              <a:rPr lang="el-GR" b="1" dirty="0" smtClean="0">
                <a:solidFill>
                  <a:schemeClr val="bg1"/>
                </a:solidFill>
              </a:rPr>
              <a:t>μισθών</a:t>
            </a:r>
            <a:r>
              <a:rPr lang="el-GR" b="1" dirty="0">
                <a:solidFill>
                  <a:schemeClr val="bg1"/>
                </a:solidFill>
              </a:rPr>
              <a:t>, </a:t>
            </a:r>
            <a:r>
              <a:rPr lang="el-GR" b="1" dirty="0" smtClean="0">
                <a:solidFill>
                  <a:schemeClr val="bg1"/>
                </a:solidFill>
              </a:rPr>
              <a:t>παροχών </a:t>
            </a:r>
            <a:r>
              <a:rPr lang="el-GR" b="1" dirty="0">
                <a:solidFill>
                  <a:schemeClr val="bg1"/>
                </a:solidFill>
              </a:rPr>
              <a:t>και κοινωνικής ασφάλισης.</a:t>
            </a: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3754874"/>
          </a:xfrm>
          <a:prstGeom prst="rect">
            <a:avLst/>
          </a:prstGeom>
        </p:spPr>
        <p:txBody>
          <a:bodyPr wrap="square">
            <a:spAutoFit/>
          </a:bodyPr>
          <a:lstStyle/>
          <a:p>
            <a:pPr marL="93663" indent="-93663" algn="just"/>
            <a:r>
              <a:rPr lang="el-GR" sz="1400" b="1" dirty="0" smtClean="0">
                <a:solidFill>
                  <a:srgbClr val="FFFF00"/>
                </a:solidFill>
              </a:rPr>
              <a:t>Η </a:t>
            </a:r>
            <a:r>
              <a:rPr lang="el-GR" sz="1400" b="1" dirty="0" smtClean="0">
                <a:solidFill>
                  <a:schemeClr val="bg1"/>
                </a:solidFill>
              </a:rPr>
              <a:t>εμφάνιση κοινωνικών προβλημ</a:t>
            </a:r>
            <a:r>
              <a:rPr lang="el-GR" sz="1400" b="1" dirty="0">
                <a:solidFill>
                  <a:schemeClr val="bg1"/>
                </a:solidFill>
              </a:rPr>
              <a:t>ά</a:t>
            </a:r>
            <a:r>
              <a:rPr lang="el-GR" sz="1400" b="1" dirty="0" smtClean="0">
                <a:solidFill>
                  <a:schemeClr val="bg1"/>
                </a:solidFill>
              </a:rPr>
              <a:t>των  στην ΕΕ</a:t>
            </a:r>
          </a:p>
          <a:p>
            <a:pPr marL="107950" indent="-107950" algn="just">
              <a:buFont typeface="Calibri" panose="020F0502020204030204" pitchFamily="34" charset="0"/>
              <a:buChar char="−"/>
            </a:pPr>
            <a:r>
              <a:rPr lang="el-GR" sz="1400" b="1" dirty="0" smtClean="0">
                <a:solidFill>
                  <a:schemeClr val="bg1"/>
                </a:solidFill>
              </a:rPr>
              <a:t>Προβλήματα </a:t>
            </a:r>
            <a:r>
              <a:rPr lang="el-GR" sz="1400" b="1" dirty="0">
                <a:solidFill>
                  <a:schemeClr val="bg1"/>
                </a:solidFill>
              </a:rPr>
              <a:t>διαρθρωτικής ανεργίας, ανισοκατανομής εισοδημάτων και πλούτου, καθώς και διαφοροποιήσεις και ασυμμετρίες οικονομικών και κοινωνικών αξιών</a:t>
            </a:r>
            <a:r>
              <a:rPr lang="el-GR" sz="1400" b="1" dirty="0">
                <a:solidFill>
                  <a:srgbClr val="FFFF00"/>
                </a:solidFill>
              </a:rPr>
              <a:t>, προκαλούν αναστατώσεις στην κοινωνική ζωή και αρνητικές συμπεριφορές.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a:solidFill>
                  <a:srgbClr val="FFFF00"/>
                </a:solidFill>
              </a:rPr>
              <a:t>Π</a:t>
            </a:r>
            <a:r>
              <a:rPr lang="el-GR" sz="1400" b="1" dirty="0" smtClean="0">
                <a:solidFill>
                  <a:srgbClr val="FFFF00"/>
                </a:solidFill>
              </a:rPr>
              <a:t>ολλές </a:t>
            </a:r>
            <a:r>
              <a:rPr lang="el-GR" sz="1400" b="1" dirty="0">
                <a:solidFill>
                  <a:srgbClr val="FFFF00"/>
                </a:solidFill>
              </a:rPr>
              <a:t>φορές αυτές οι διαφοροποιήσεις και ασυμμετρίες </a:t>
            </a:r>
            <a:r>
              <a:rPr lang="el-GR" sz="1400" b="1" dirty="0">
                <a:solidFill>
                  <a:schemeClr val="bg1"/>
                </a:solidFill>
              </a:rPr>
              <a:t>οφείλονται και στον τρόπο με τον οποίο γίνονται αντιληπτές οι διαδικασίες ενοποίησης </a:t>
            </a:r>
            <a:r>
              <a:rPr lang="el-GR" sz="1400" b="1" dirty="0">
                <a:solidFill>
                  <a:srgbClr val="FFFF00"/>
                </a:solidFill>
              </a:rPr>
              <a:t>από τα κράτη-μέλη και τους </a:t>
            </a:r>
            <a:r>
              <a:rPr lang="el-GR" sz="1400" b="1" dirty="0" smtClean="0">
                <a:solidFill>
                  <a:srgbClr val="FFFF00"/>
                </a:solidFill>
              </a:rPr>
              <a:t>πολίτες. </a:t>
            </a:r>
          </a:p>
          <a:p>
            <a:pPr marL="107950" indent="-107950" algn="just">
              <a:buFont typeface="Calibri" panose="020F0502020204030204" pitchFamily="34" charset="0"/>
              <a:buChar char="−"/>
            </a:pPr>
            <a:r>
              <a:rPr lang="el-GR" sz="1400" b="1" dirty="0">
                <a:solidFill>
                  <a:schemeClr val="bg1"/>
                </a:solidFill>
              </a:rPr>
              <a:t>Α</a:t>
            </a:r>
            <a:r>
              <a:rPr lang="el-GR" sz="1400" b="1" dirty="0" smtClean="0">
                <a:solidFill>
                  <a:schemeClr val="bg1"/>
                </a:solidFill>
              </a:rPr>
              <a:t>ποτελεί </a:t>
            </a:r>
            <a:r>
              <a:rPr lang="el-GR" sz="1400" b="1" dirty="0">
                <a:solidFill>
                  <a:schemeClr val="bg1"/>
                </a:solidFill>
              </a:rPr>
              <a:t>υποχρέωση της ΕΕ η εξεύρεση λύσεων και η εφαρμογή κοινής κοινωνικής πολιτικής</a:t>
            </a:r>
            <a:r>
              <a:rPr lang="el-GR" sz="1400" b="1" dirty="0">
                <a:solidFill>
                  <a:srgbClr val="FFFF00"/>
                </a:solidFill>
              </a:rPr>
              <a:t>, που θα επιτρέψει την εναρμόνισή των κοινών κανόνων με τις υπαρκτές απαιτήσεις της κοινωνικής ζωής, την αποφυγή αποκλεισμού συγκεκριμένων κοινωνικών ομάδων και την παροχή της κατάλληλης κοινωνικής προστασίας όπου χρειάζεται.</a:t>
            </a:r>
          </a:p>
        </p:txBody>
      </p:sp>
    </p:spTree>
    <p:extLst>
      <p:ext uri="{BB962C8B-B14F-4D97-AF65-F5344CB8AC3E}">
        <p14:creationId xmlns:p14="http://schemas.microsoft.com/office/powerpoint/2010/main" val="3729841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3</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Οι </a:t>
            </a:r>
            <a:r>
              <a:rPr lang="el-GR" b="1" dirty="0">
                <a:solidFill>
                  <a:srgbClr val="FFFF00"/>
                </a:solidFill>
              </a:rPr>
              <a:t>απαρχές της Κοινωνικής Πολιτικής</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Κοινωνική Πολιτική αποτελούσε έναν από στόχους της ΕΟΚ, με δεδομένο ότι η </a:t>
            </a:r>
            <a:r>
              <a:rPr lang="el-GR" b="1" i="1" dirty="0">
                <a:solidFill>
                  <a:prstClr val="white"/>
                </a:solidFill>
              </a:rPr>
              <a:t>Συνθήκη της Ρώμης </a:t>
            </a:r>
            <a:r>
              <a:rPr lang="el-GR" b="1" dirty="0">
                <a:solidFill>
                  <a:prstClr val="white"/>
                </a:solidFill>
              </a:rPr>
              <a:t>για την ίδρυση της ΕΟΚ το 1957, περιλάμβανε κοινωνικές </a:t>
            </a:r>
            <a:r>
              <a:rPr lang="el-GR" b="1" dirty="0" smtClean="0">
                <a:solidFill>
                  <a:prstClr val="white"/>
                </a:solidFill>
              </a:rPr>
              <a:t>διατάξεις και αναφορές για στενότερη </a:t>
            </a:r>
            <a:r>
              <a:rPr lang="el-GR" b="1" dirty="0">
                <a:solidFill>
                  <a:prstClr val="white"/>
                </a:solidFill>
              </a:rPr>
              <a:t>συνεργασία μεταξύ των κρατών-μελών στον κοινωνικό </a:t>
            </a:r>
            <a:r>
              <a:rPr lang="el-GR" b="1" dirty="0" smtClean="0">
                <a:solidFill>
                  <a:prstClr val="white"/>
                </a:solidFill>
              </a:rPr>
              <a:t>τομέα.</a:t>
            </a:r>
            <a:endParaRPr lang="el-GR" b="1" dirty="0">
              <a:solidFill>
                <a:prstClr val="white"/>
              </a:solidFill>
            </a:endParaRPr>
          </a:p>
          <a:p>
            <a:pPr marL="285750" indent="-285750" algn="just">
              <a:buFont typeface="Arial" panose="020B0604020202020204" pitchFamily="34" charset="0"/>
              <a:buChar char="•"/>
            </a:pPr>
            <a:r>
              <a:rPr lang="el-GR" b="1" dirty="0" smtClean="0">
                <a:solidFill>
                  <a:prstClr val="white"/>
                </a:solidFill>
              </a:rPr>
              <a:t>Τα </a:t>
            </a:r>
            <a:r>
              <a:rPr lang="el-GR" b="1" dirty="0">
                <a:solidFill>
                  <a:prstClr val="white"/>
                </a:solidFill>
              </a:rPr>
              <a:t>κράτη-μέλη όφειλαν να εφαρμόζουν την αρχή της ισότητας των αμοιβών για όμοια εργασία μεταξύ ανδρών και γυναικών εργαζομένων. Ωστόσο, η συνεργασία αυτή υπήρξε περιορισμένη, ενώ τα κράτη-μέλη </a:t>
            </a:r>
            <a:r>
              <a:rPr lang="el-GR" b="1" dirty="0" smtClean="0">
                <a:solidFill>
                  <a:prstClr val="white"/>
                </a:solidFill>
              </a:rPr>
              <a:t>ασκούσαν αυτόνομα την κοινωνική </a:t>
            </a:r>
            <a:r>
              <a:rPr lang="el-GR" b="1" dirty="0">
                <a:solidFill>
                  <a:prstClr val="white"/>
                </a:solidFill>
              </a:rPr>
              <a:t>τους </a:t>
            </a:r>
            <a:r>
              <a:rPr lang="el-GR" b="1" dirty="0" smtClean="0">
                <a:solidFill>
                  <a:prstClr val="white"/>
                </a:solidFill>
              </a:rPr>
              <a:t>πολιτική.</a:t>
            </a:r>
          </a:p>
          <a:p>
            <a:pPr marL="285750" indent="-285750" algn="just">
              <a:buFont typeface="Arial" panose="020B0604020202020204" pitchFamily="34" charset="0"/>
              <a:buChar char="•"/>
            </a:pPr>
            <a:r>
              <a:rPr lang="el-GR" b="1" dirty="0" smtClean="0">
                <a:solidFill>
                  <a:prstClr val="white"/>
                </a:solidFill>
              </a:rPr>
              <a:t>Έως </a:t>
            </a:r>
            <a:r>
              <a:rPr lang="el-GR" b="1" dirty="0">
                <a:solidFill>
                  <a:prstClr val="white"/>
                </a:solidFill>
              </a:rPr>
              <a:t>το </a:t>
            </a:r>
            <a:r>
              <a:rPr lang="el-GR" b="1" dirty="0" smtClean="0">
                <a:solidFill>
                  <a:prstClr val="white"/>
                </a:solidFill>
              </a:rPr>
              <a:t>1972 η άσκηση </a:t>
            </a:r>
            <a:r>
              <a:rPr lang="el-GR" b="1" dirty="0">
                <a:solidFill>
                  <a:prstClr val="white"/>
                </a:solidFill>
              </a:rPr>
              <a:t>κοινής κοινωνικής πολιτικής ήταν </a:t>
            </a:r>
            <a:r>
              <a:rPr lang="el-GR" b="1" dirty="0" smtClean="0">
                <a:solidFill>
                  <a:prstClr val="white"/>
                </a:solidFill>
              </a:rPr>
              <a:t>ουσιαστικά συνδεδεμένη </a:t>
            </a:r>
            <a:r>
              <a:rPr lang="el-GR" b="1" dirty="0">
                <a:solidFill>
                  <a:prstClr val="white"/>
                </a:solidFill>
              </a:rPr>
              <a:t>με τη λειτουργία της κοινής </a:t>
            </a:r>
            <a:r>
              <a:rPr lang="el-GR" b="1" dirty="0" smtClean="0">
                <a:solidFill>
                  <a:prstClr val="white"/>
                </a:solidFill>
              </a:rPr>
              <a:t>αγοράς, με βελτίωση </a:t>
            </a:r>
            <a:r>
              <a:rPr lang="el-GR" b="1" dirty="0">
                <a:solidFill>
                  <a:prstClr val="white"/>
                </a:solidFill>
              </a:rPr>
              <a:t>της κινητικότητας των εργαζομένων με παράλληλο συντονισμό των συστημάτων κοινωνικής ασφάλισης των κρατών-μελών</a:t>
            </a:r>
            <a:r>
              <a:rPr lang="el-GR" b="1" dirty="0" smtClean="0">
                <a:solidFill>
                  <a:prstClr val="white"/>
                </a:solidFill>
              </a:rPr>
              <a:t>, ενώ είχε συσταθεί και το Ευρωπαϊκό Κοινωνικό Ταμείο </a:t>
            </a:r>
            <a:r>
              <a:rPr lang="el-GR" b="1" dirty="0">
                <a:solidFill>
                  <a:prstClr val="white"/>
                </a:solidFill>
              </a:rPr>
              <a:t>(</a:t>
            </a:r>
            <a:r>
              <a:rPr lang="el-GR" b="1" dirty="0" err="1">
                <a:solidFill>
                  <a:prstClr val="white"/>
                </a:solidFill>
              </a:rPr>
              <a:t>ΕΚοινΤ</a:t>
            </a:r>
            <a:r>
              <a:rPr lang="el-GR" b="1" dirty="0">
                <a:solidFill>
                  <a:prstClr val="white"/>
                </a:solidFill>
              </a:rPr>
              <a:t>), από το </a:t>
            </a:r>
            <a:r>
              <a:rPr lang="el-GR" b="1" dirty="0" smtClean="0">
                <a:solidFill>
                  <a:prstClr val="white"/>
                </a:solidFill>
              </a:rPr>
              <a:t>1957.</a:t>
            </a:r>
          </a:p>
          <a:p>
            <a:pPr marL="285750" indent="-285750" algn="just">
              <a:buFont typeface="Arial" panose="020B0604020202020204" pitchFamily="34" charset="0"/>
              <a:buChar char="•"/>
            </a:pPr>
            <a:r>
              <a:rPr lang="el-GR" b="1" dirty="0" smtClean="0">
                <a:solidFill>
                  <a:prstClr val="white"/>
                </a:solidFill>
              </a:rPr>
              <a:t>Στη </a:t>
            </a:r>
            <a:r>
              <a:rPr lang="el-GR" b="1" dirty="0">
                <a:solidFill>
                  <a:prstClr val="white"/>
                </a:solidFill>
              </a:rPr>
              <a:t>Σύνοδο Κορυφής </a:t>
            </a:r>
            <a:r>
              <a:rPr lang="el-GR" b="1" dirty="0" smtClean="0">
                <a:solidFill>
                  <a:prstClr val="white"/>
                </a:solidFill>
              </a:rPr>
              <a:t>του Δεκεμβρίου 1974</a:t>
            </a:r>
            <a:r>
              <a:rPr lang="el-GR" b="1" dirty="0">
                <a:solidFill>
                  <a:prstClr val="white"/>
                </a:solidFill>
              </a:rPr>
              <a:t>, εγκρίθηκε το πρώτο </a:t>
            </a:r>
            <a:r>
              <a:rPr lang="el-GR" b="1" i="1" dirty="0">
                <a:solidFill>
                  <a:srgbClr val="FFFF00"/>
                </a:solidFill>
              </a:rPr>
              <a:t>Πρόγραμμα Κοινωνικής </a:t>
            </a:r>
            <a:r>
              <a:rPr lang="el-GR" b="1" i="1" dirty="0" smtClean="0">
                <a:solidFill>
                  <a:srgbClr val="FFFF00"/>
                </a:solidFill>
              </a:rPr>
              <a:t>Δράσης</a:t>
            </a:r>
            <a:r>
              <a:rPr lang="el-GR" b="1" dirty="0">
                <a:solidFill>
                  <a:prstClr val="white"/>
                </a:solidFill>
              </a:rPr>
              <a:t>.</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616648"/>
          </a:xfrm>
          <a:prstGeom prst="rect">
            <a:avLst/>
          </a:prstGeom>
        </p:spPr>
        <p:txBody>
          <a:bodyPr wrap="square">
            <a:spAutoFit/>
          </a:bodyPr>
          <a:lstStyle/>
          <a:p>
            <a:pPr algn="just"/>
            <a:r>
              <a:rPr lang="el-GR" sz="1400" b="1" dirty="0" smtClean="0">
                <a:solidFill>
                  <a:srgbClr val="FFFF00"/>
                </a:solidFill>
              </a:rPr>
              <a:t>Το </a:t>
            </a:r>
            <a:r>
              <a:rPr lang="el-GR" sz="1400" b="1" i="1" dirty="0">
                <a:solidFill>
                  <a:schemeClr val="bg1"/>
                </a:solidFill>
              </a:rPr>
              <a:t>Πρόγραμμα Κοινωνικής </a:t>
            </a:r>
            <a:r>
              <a:rPr lang="el-GR" sz="1400" b="1" i="1" dirty="0" smtClean="0">
                <a:solidFill>
                  <a:schemeClr val="bg1"/>
                </a:solidFill>
              </a:rPr>
              <a:t>Δράσης </a:t>
            </a:r>
            <a:r>
              <a:rPr lang="el-GR" sz="1400" b="1" dirty="0">
                <a:solidFill>
                  <a:srgbClr val="FFFF00"/>
                </a:solidFill>
              </a:rPr>
              <a:t>προέβλεπε: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την </a:t>
            </a:r>
            <a:r>
              <a:rPr lang="el-GR" sz="1400" b="1" dirty="0">
                <a:solidFill>
                  <a:srgbClr val="FFFF00"/>
                </a:solidFill>
              </a:rPr>
              <a:t>καθιέρωση των αναγκαίων διαβουλεύσεων μεταξύ των κρατών-μελών σχετικά με τις πολιτικές τους για την απασχόληση, με γνώμονα την ανάγκη να επιτευχθεί μια πολιτική πλήρους και καλύτερης απασχόλησης στην Κοινότητα στο σύνολό της και στις περιφέρειες,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την </a:t>
            </a:r>
            <a:r>
              <a:rPr lang="el-GR" sz="1400" b="1" dirty="0">
                <a:solidFill>
                  <a:srgbClr val="FFFF00"/>
                </a:solidFill>
              </a:rPr>
              <a:t>προώθηση μίας καλύτερης συνεργασίας μεταξύ των εθνικών υπηρεσιών απασχόλησης,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την </a:t>
            </a:r>
            <a:r>
              <a:rPr lang="el-GR" sz="1400" b="1" dirty="0">
                <a:solidFill>
                  <a:srgbClr val="FFFF00"/>
                </a:solidFill>
              </a:rPr>
              <a:t>εφαρμογή μιας κοινής πολιτικής επαγγελματικής κατάρτισης </a:t>
            </a:r>
            <a:r>
              <a:rPr lang="el-GR" sz="1400" b="1" dirty="0" smtClean="0">
                <a:solidFill>
                  <a:srgbClr val="FFFF00"/>
                </a:solidFill>
              </a:rPr>
              <a:t>για τη </a:t>
            </a:r>
            <a:r>
              <a:rPr lang="el-GR" sz="1400" b="1" dirty="0">
                <a:solidFill>
                  <a:srgbClr val="FFFF00"/>
                </a:solidFill>
              </a:rPr>
              <a:t>σταδιακή επίτευξη των απαιτούμενων προτύπων κατάρτισης, ιδίως με τη δημιουργία ενός Ευρωπαϊκού Κέντρου Επαγγελματικής Κατάρτισης,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την </a:t>
            </a:r>
            <a:r>
              <a:rPr lang="el-GR" sz="1400" b="1" dirty="0">
                <a:solidFill>
                  <a:srgbClr val="FFFF00"/>
                </a:solidFill>
              </a:rPr>
              <a:t>ανάληψη δράσης για την επίτευξη της ισότητας μεταξύ ανδρών και γυναικών όσον αφορά την πρόσβαση στην απασχόληση, την επαγγελματική κατάρτιση και την </a:t>
            </a:r>
            <a:r>
              <a:rPr lang="el-GR" sz="1400" b="1" dirty="0" smtClean="0">
                <a:solidFill>
                  <a:srgbClr val="FFFF00"/>
                </a:solidFill>
              </a:rPr>
              <a:t>πρόοδο, καθώς και τους </a:t>
            </a:r>
            <a:r>
              <a:rPr lang="el-GR" sz="1400" b="1" dirty="0">
                <a:solidFill>
                  <a:srgbClr val="FFFF00"/>
                </a:solidFill>
              </a:rPr>
              <a:t>όρους </a:t>
            </a:r>
            <a:r>
              <a:rPr lang="el-GR" sz="1400" b="1" dirty="0" smtClean="0">
                <a:solidFill>
                  <a:srgbClr val="FFFF00"/>
                </a:solidFill>
              </a:rPr>
              <a:t>εργασίας και αμοιβής</a:t>
            </a:r>
            <a:r>
              <a:rPr lang="el-GR" sz="1400" b="1" dirty="0">
                <a:solidFill>
                  <a:srgbClr val="FFFF00"/>
                </a:solidFill>
              </a:rPr>
              <a:t>,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την </a:t>
            </a:r>
            <a:r>
              <a:rPr lang="el-GR" sz="1400" b="1" dirty="0">
                <a:solidFill>
                  <a:srgbClr val="FFFF00"/>
                </a:solidFill>
              </a:rPr>
              <a:t>εξασφάλιση ότι οι οικογενειακές ευθύνες όλων των ενδιαφερομένων μπορούν να συμβιβαστούν με τις φιλοδοξίες τους όσον αφορά την απασχόληση,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 </a:t>
            </a:r>
            <a:r>
              <a:rPr lang="el-GR" sz="1400" b="1" dirty="0">
                <a:solidFill>
                  <a:srgbClr val="FFFF00"/>
                </a:solidFill>
              </a:rPr>
              <a:t>θέσπιση προγράμματος δράσης για τους διακινούμενους εργαζόμενους και </a:t>
            </a:r>
            <a:r>
              <a:rPr lang="el-GR" sz="1400" b="1" dirty="0" smtClean="0">
                <a:solidFill>
                  <a:srgbClr val="FFFF00"/>
                </a:solidFill>
              </a:rPr>
              <a:t>τις οικογένειές </a:t>
            </a:r>
            <a:r>
              <a:rPr lang="el-GR" sz="1400" b="1" dirty="0">
                <a:solidFill>
                  <a:srgbClr val="FFFF00"/>
                </a:solidFill>
              </a:rPr>
              <a:t>τους.</a:t>
            </a:r>
          </a:p>
        </p:txBody>
      </p:sp>
    </p:spTree>
    <p:extLst>
      <p:ext uri="{BB962C8B-B14F-4D97-AF65-F5344CB8AC3E}">
        <p14:creationId xmlns:p14="http://schemas.microsoft.com/office/powerpoint/2010/main" val="510961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4</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i="1" dirty="0" smtClean="0">
                <a:solidFill>
                  <a:srgbClr val="FFFF00"/>
                </a:solidFill>
              </a:rPr>
              <a:t>Η </a:t>
            </a:r>
            <a:r>
              <a:rPr lang="el-GR" b="1" i="1" dirty="0">
                <a:solidFill>
                  <a:srgbClr val="FFFF00"/>
                </a:solidFill>
              </a:rPr>
              <a:t>Ενιαία Ευρωπαϊκή Πράξη </a:t>
            </a:r>
            <a:r>
              <a:rPr lang="el-GR" b="1" dirty="0">
                <a:solidFill>
                  <a:srgbClr val="FFFF00"/>
                </a:solidFill>
              </a:rPr>
              <a:t>και ο </a:t>
            </a:r>
            <a:r>
              <a:rPr lang="el-GR" b="1" i="1" dirty="0">
                <a:solidFill>
                  <a:srgbClr val="FFFF00"/>
                </a:solidFill>
              </a:rPr>
              <a:t>Ευρωπαϊκός Κοινωνικός Χάρτης</a:t>
            </a:r>
            <a:endParaRPr lang="el-GR" b="1" i="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Οι </a:t>
            </a:r>
            <a:r>
              <a:rPr lang="el-GR" b="1" dirty="0">
                <a:solidFill>
                  <a:prstClr val="white"/>
                </a:solidFill>
              </a:rPr>
              <a:t>προσπάθειες για την ολοκλήρωση της εσωτερικής αγοράς οδήγησαν στην υπογραφή της </a:t>
            </a:r>
            <a:r>
              <a:rPr lang="el-GR" b="1" i="1" dirty="0">
                <a:solidFill>
                  <a:prstClr val="white"/>
                </a:solidFill>
              </a:rPr>
              <a:t>Ενιαίας Ευρωπαϊκής Πράξης </a:t>
            </a:r>
            <a:r>
              <a:rPr lang="el-GR" b="1" dirty="0">
                <a:solidFill>
                  <a:prstClr val="white"/>
                </a:solidFill>
              </a:rPr>
              <a:t>(ΕΕΠ) το </a:t>
            </a:r>
            <a:r>
              <a:rPr lang="el-GR" b="1" dirty="0" smtClean="0">
                <a:solidFill>
                  <a:prstClr val="white"/>
                </a:solidFill>
              </a:rPr>
              <a:t>1986,  με την οποία θα </a:t>
            </a:r>
            <a:r>
              <a:rPr lang="el-GR" b="1" dirty="0">
                <a:solidFill>
                  <a:prstClr val="white"/>
                </a:solidFill>
              </a:rPr>
              <a:t>τίθετο σε εφαρμογή μια κοινωνική </a:t>
            </a:r>
            <a:r>
              <a:rPr lang="el-GR" b="1" dirty="0" smtClean="0">
                <a:solidFill>
                  <a:prstClr val="white"/>
                </a:solidFill>
              </a:rPr>
              <a:t>πολιτική, </a:t>
            </a:r>
            <a:r>
              <a:rPr lang="el-GR" b="1" dirty="0">
                <a:solidFill>
                  <a:prstClr val="white"/>
                </a:solidFill>
              </a:rPr>
              <a:t>για να αντισταθμίσει τις επιπτώσεις </a:t>
            </a:r>
            <a:r>
              <a:rPr lang="el-GR" b="1" dirty="0" smtClean="0">
                <a:solidFill>
                  <a:prstClr val="white"/>
                </a:solidFill>
              </a:rPr>
              <a:t>της </a:t>
            </a:r>
            <a:r>
              <a:rPr lang="el-GR" b="1" dirty="0">
                <a:solidFill>
                  <a:prstClr val="white"/>
                </a:solidFill>
              </a:rPr>
              <a:t>εσωτερικής </a:t>
            </a:r>
            <a:r>
              <a:rPr lang="el-GR" b="1" dirty="0" smtClean="0">
                <a:solidFill>
                  <a:prstClr val="white"/>
                </a:solidFill>
              </a:rPr>
              <a:t>αγοράς.</a:t>
            </a: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απόφαση των «Δώδεκα» για την προώθηση οδηγιών σχετικών με την κοινωνική πολιτική που θα θεσπίζονται από το Συμβούλιο των Υπουργών με ειδική πλειοψηφία αντί της ομοφωνίας, </a:t>
            </a:r>
            <a:r>
              <a:rPr lang="el-GR" b="1" dirty="0" smtClean="0">
                <a:solidFill>
                  <a:prstClr val="white"/>
                </a:solidFill>
              </a:rPr>
              <a:t>ήταν </a:t>
            </a:r>
            <a:r>
              <a:rPr lang="el-GR" b="1" dirty="0">
                <a:solidFill>
                  <a:prstClr val="white"/>
                </a:solidFill>
              </a:rPr>
              <a:t>ενδεικτική της πρόθεσης των εταίρων για προώθηση </a:t>
            </a:r>
            <a:r>
              <a:rPr lang="el-GR" b="1" dirty="0" smtClean="0">
                <a:solidFill>
                  <a:prstClr val="white"/>
                </a:solidFill>
              </a:rPr>
              <a:t>κοινής </a:t>
            </a:r>
            <a:r>
              <a:rPr lang="el-GR" b="1" dirty="0">
                <a:solidFill>
                  <a:prstClr val="white"/>
                </a:solidFill>
              </a:rPr>
              <a:t>κοινωνικής πολιτικής</a:t>
            </a:r>
            <a:r>
              <a:rPr lang="el-GR" b="1" dirty="0" smtClean="0">
                <a:solidFill>
                  <a:prstClr val="white"/>
                </a:solidFill>
              </a:rPr>
              <a:t>.</a:t>
            </a:r>
          </a:p>
          <a:p>
            <a:pPr marL="285750" indent="-285750" algn="just">
              <a:buFont typeface="Arial" panose="020B0604020202020204" pitchFamily="34" charset="0"/>
              <a:buChar char="•"/>
            </a:pPr>
            <a:r>
              <a:rPr lang="el-GR" b="1" dirty="0">
                <a:solidFill>
                  <a:prstClr val="white"/>
                </a:solidFill>
              </a:rPr>
              <a:t>Ο</a:t>
            </a:r>
            <a:r>
              <a:rPr lang="el-GR" b="1" dirty="0" smtClean="0">
                <a:solidFill>
                  <a:prstClr val="white"/>
                </a:solidFill>
              </a:rPr>
              <a:t>ι </a:t>
            </a:r>
            <a:r>
              <a:rPr lang="el-GR" b="1" dirty="0">
                <a:solidFill>
                  <a:prstClr val="white"/>
                </a:solidFill>
              </a:rPr>
              <a:t>πρώτες ρυθμίσεις για την Κοινωνική Πολιτική στηρίζονταν στο </a:t>
            </a:r>
            <a:r>
              <a:rPr lang="el-GR" b="1" i="1" dirty="0">
                <a:solidFill>
                  <a:srgbClr val="FFFF00"/>
                </a:solidFill>
              </a:rPr>
              <a:t>Χάρτη των Θεμελιωδών Κοινωνικών Δικαιωμάτων των </a:t>
            </a:r>
            <a:r>
              <a:rPr lang="el-GR" b="1" i="1" dirty="0" smtClean="0">
                <a:solidFill>
                  <a:srgbClr val="FFFF00"/>
                </a:solidFill>
              </a:rPr>
              <a:t>Εργαζομένων</a:t>
            </a:r>
            <a:r>
              <a:rPr lang="el-GR" b="1" dirty="0" smtClean="0">
                <a:solidFill>
                  <a:prstClr val="white"/>
                </a:solidFill>
              </a:rPr>
              <a:t>,</a:t>
            </a:r>
            <a:r>
              <a:rPr lang="el-GR" b="1" i="1" dirty="0" smtClean="0">
                <a:solidFill>
                  <a:prstClr val="white"/>
                </a:solidFill>
              </a:rPr>
              <a:t> </a:t>
            </a:r>
            <a:r>
              <a:rPr lang="el-GR" b="1" dirty="0" smtClean="0">
                <a:solidFill>
                  <a:prstClr val="white"/>
                </a:solidFill>
              </a:rPr>
              <a:t>που </a:t>
            </a:r>
            <a:r>
              <a:rPr lang="el-GR" b="1" dirty="0">
                <a:solidFill>
                  <a:prstClr val="white"/>
                </a:solidFill>
              </a:rPr>
              <a:t>εγκρίθηκε </a:t>
            </a:r>
            <a:r>
              <a:rPr lang="el-GR" b="1" dirty="0" smtClean="0">
                <a:solidFill>
                  <a:prstClr val="white"/>
                </a:solidFill>
              </a:rPr>
              <a:t>στο </a:t>
            </a:r>
            <a:r>
              <a:rPr lang="el-GR" b="1" dirty="0">
                <a:solidFill>
                  <a:prstClr val="white"/>
                </a:solidFill>
              </a:rPr>
              <a:t>Ευρωπαϊκό Συμβούλιο του </a:t>
            </a:r>
            <a:r>
              <a:rPr lang="el-GR" b="1" dirty="0" err="1">
                <a:solidFill>
                  <a:prstClr val="white"/>
                </a:solidFill>
              </a:rPr>
              <a:t>Maastricht</a:t>
            </a:r>
            <a:r>
              <a:rPr lang="el-GR" b="1" dirty="0">
                <a:solidFill>
                  <a:prstClr val="white"/>
                </a:solidFill>
              </a:rPr>
              <a:t>, </a:t>
            </a:r>
            <a:r>
              <a:rPr lang="el-GR" b="1" dirty="0" smtClean="0">
                <a:solidFill>
                  <a:prstClr val="white"/>
                </a:solidFill>
              </a:rPr>
              <a:t>του </a:t>
            </a:r>
            <a:r>
              <a:rPr lang="el-GR" b="1" dirty="0">
                <a:solidFill>
                  <a:prstClr val="white"/>
                </a:solidFill>
              </a:rPr>
              <a:t>Δεκεμβρίου </a:t>
            </a:r>
            <a:r>
              <a:rPr lang="el-GR" b="1" dirty="0" smtClean="0">
                <a:solidFill>
                  <a:prstClr val="white"/>
                </a:solidFill>
              </a:rPr>
              <a:t>1989</a:t>
            </a:r>
            <a:r>
              <a:rPr lang="el-GR" b="1" dirty="0">
                <a:solidFill>
                  <a:prstClr val="white"/>
                </a:solidFill>
              </a:rPr>
              <a:t>, με εξαίρεση τη Βρετανία. </a:t>
            </a:r>
            <a:endParaRPr lang="el-GR" b="1" dirty="0" smtClean="0">
              <a:solidFill>
                <a:prstClr val="white"/>
              </a:solidFill>
            </a:endParaRPr>
          </a:p>
          <a:p>
            <a:pPr marL="285750" indent="-285750" algn="just">
              <a:buFont typeface="Arial" panose="020B0604020202020204" pitchFamily="34" charset="0"/>
              <a:buChar char="•"/>
            </a:pPr>
            <a:r>
              <a:rPr lang="el-GR" b="1" dirty="0">
                <a:solidFill>
                  <a:schemeClr val="bg1"/>
                </a:solidFill>
              </a:rPr>
              <a:t>Ο </a:t>
            </a:r>
            <a:r>
              <a:rPr lang="el-GR" b="1" i="1" dirty="0">
                <a:solidFill>
                  <a:schemeClr val="bg1"/>
                </a:solidFill>
              </a:rPr>
              <a:t>Χάρτης</a:t>
            </a:r>
            <a:r>
              <a:rPr lang="el-GR" b="1" dirty="0">
                <a:solidFill>
                  <a:schemeClr val="bg1"/>
                </a:solidFill>
              </a:rPr>
              <a:t> δεν είχε </a:t>
            </a:r>
            <a:r>
              <a:rPr lang="el-GR" b="1" dirty="0" smtClean="0">
                <a:solidFill>
                  <a:schemeClr val="bg1"/>
                </a:solidFill>
              </a:rPr>
              <a:t>δεσμευτικό χαρακτήρα, αλλά </a:t>
            </a:r>
            <a:r>
              <a:rPr lang="el-GR" b="1" dirty="0">
                <a:solidFill>
                  <a:schemeClr val="bg1"/>
                </a:solidFill>
              </a:rPr>
              <a:t>αποκάλυψε τους </a:t>
            </a:r>
            <a:r>
              <a:rPr lang="el-GR" b="1" dirty="0" smtClean="0">
                <a:solidFill>
                  <a:schemeClr val="bg1"/>
                </a:solidFill>
              </a:rPr>
              <a:t>ευρωπαϊκούς στόχους και το αίτημα μεταφοράς </a:t>
            </a:r>
            <a:r>
              <a:rPr lang="el-GR" b="1" dirty="0">
                <a:solidFill>
                  <a:schemeClr val="bg1"/>
                </a:solidFill>
              </a:rPr>
              <a:t>του περιεχομένου του στις Οδηγίες, Αποφάσεις και Νομοθετικές Πράξεις της ΕΟΚ. </a:t>
            </a: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401205"/>
          </a:xfrm>
          <a:prstGeom prst="rect">
            <a:avLst/>
          </a:prstGeom>
        </p:spPr>
        <p:txBody>
          <a:bodyPr wrap="square">
            <a:spAutoFit/>
          </a:bodyPr>
          <a:lstStyle/>
          <a:p>
            <a:pPr algn="just"/>
            <a:r>
              <a:rPr lang="el-GR" sz="1400" b="1" dirty="0" smtClean="0">
                <a:solidFill>
                  <a:srgbClr val="FFFF00"/>
                </a:solidFill>
              </a:rPr>
              <a:t>Ο</a:t>
            </a:r>
            <a:r>
              <a:rPr lang="el-GR" sz="1400" b="1" i="1" dirty="0" smtClean="0">
                <a:solidFill>
                  <a:prstClr val="white"/>
                </a:solidFill>
              </a:rPr>
              <a:t> </a:t>
            </a:r>
            <a:r>
              <a:rPr lang="el-GR" sz="1400" b="1" i="1" dirty="0">
                <a:solidFill>
                  <a:prstClr val="white"/>
                </a:solidFill>
              </a:rPr>
              <a:t>Ευρωπαϊκός Κοινωνικός </a:t>
            </a:r>
            <a:r>
              <a:rPr lang="el-GR" sz="1400" b="1" i="1" dirty="0" smtClean="0">
                <a:solidFill>
                  <a:prstClr val="white"/>
                </a:solidFill>
              </a:rPr>
              <a:t>Χάρτης</a:t>
            </a:r>
            <a:r>
              <a:rPr lang="el-GR" sz="1400" b="1" dirty="0" smtClean="0">
                <a:solidFill>
                  <a:srgbClr val="FFFF00"/>
                </a:solidFill>
              </a:rPr>
              <a:t> </a:t>
            </a:r>
          </a:p>
          <a:p>
            <a:pPr marL="107950" indent="-107950" algn="just">
              <a:buFont typeface="Calibri" panose="020F0502020204030204" pitchFamily="34" charset="0"/>
              <a:buChar char="−"/>
            </a:pPr>
            <a:r>
              <a:rPr lang="el-GR" sz="1400" b="1" dirty="0">
                <a:solidFill>
                  <a:srgbClr val="FFFF00"/>
                </a:solidFill>
              </a:rPr>
              <a:t>Α</a:t>
            </a:r>
            <a:r>
              <a:rPr lang="el-GR" sz="1400" b="1" dirty="0" smtClean="0">
                <a:solidFill>
                  <a:srgbClr val="FFFF00"/>
                </a:solidFill>
              </a:rPr>
              <a:t>ποτελεί  </a:t>
            </a:r>
            <a:r>
              <a:rPr lang="el-GR" sz="1400" b="1" dirty="0">
                <a:solidFill>
                  <a:srgbClr val="FFFF00"/>
                </a:solidFill>
              </a:rPr>
              <a:t>ένα  συγκροτημένο  σύνολο στόχων κοινωνικής </a:t>
            </a:r>
            <a:r>
              <a:rPr lang="el-GR" sz="1400" b="1" dirty="0" smtClean="0">
                <a:solidFill>
                  <a:srgbClr val="FFFF00"/>
                </a:solidFill>
              </a:rPr>
              <a:t>ασφάλειας που περιλαμβάνει </a:t>
            </a:r>
            <a:r>
              <a:rPr lang="el-GR" sz="1400" b="1" dirty="0">
                <a:solidFill>
                  <a:srgbClr val="FFFF00"/>
                </a:solidFill>
              </a:rPr>
              <a:t>«ηθικές υποχρεώσεις» που αποσκοπούν στην εξασφάλιση του σεβασμού </a:t>
            </a:r>
            <a:r>
              <a:rPr lang="el-GR" sz="1400" b="1" dirty="0" smtClean="0">
                <a:solidFill>
                  <a:srgbClr val="FFFF00"/>
                </a:solidFill>
              </a:rPr>
              <a:t>κοινωνικών </a:t>
            </a:r>
            <a:r>
              <a:rPr lang="el-GR" sz="1400" b="1" dirty="0">
                <a:solidFill>
                  <a:srgbClr val="FFFF00"/>
                </a:solidFill>
              </a:rPr>
              <a:t>δικαιωμάτων. </a:t>
            </a:r>
            <a:r>
              <a:rPr lang="el-GR" sz="1400" b="1" dirty="0" smtClean="0">
                <a:solidFill>
                  <a:srgbClr val="FFFF00"/>
                </a:solidFill>
              </a:rPr>
              <a:t>Ενδεικτικά τα </a:t>
            </a:r>
            <a:r>
              <a:rPr lang="el-GR" sz="1400" b="1" dirty="0">
                <a:solidFill>
                  <a:srgbClr val="FFFF00"/>
                </a:solidFill>
              </a:rPr>
              <a:t>δικαιώματα αυτά </a:t>
            </a:r>
            <a:r>
              <a:rPr lang="el-GR" sz="1400" b="1" dirty="0" smtClean="0">
                <a:solidFill>
                  <a:srgbClr val="FFFF00"/>
                </a:solidFill>
              </a:rPr>
              <a:t>αφορούν:</a:t>
            </a:r>
          </a:p>
          <a:p>
            <a:pPr marL="177800" algn="just"/>
            <a:r>
              <a:rPr lang="el-GR" sz="1400" b="1" dirty="0" smtClean="0">
                <a:solidFill>
                  <a:srgbClr val="FFFF00"/>
                </a:solidFill>
              </a:rPr>
              <a:t>α) στην απασχόληση και τη δίκαιη αμοιβή, </a:t>
            </a:r>
          </a:p>
          <a:p>
            <a:pPr marL="177800" algn="just"/>
            <a:r>
              <a:rPr lang="el-GR" sz="1400" b="1" dirty="0" smtClean="0">
                <a:solidFill>
                  <a:srgbClr val="FFFF00"/>
                </a:solidFill>
              </a:rPr>
              <a:t>β) στη </a:t>
            </a:r>
            <a:r>
              <a:rPr lang="el-GR" sz="1400" b="1" dirty="0">
                <a:solidFill>
                  <a:srgbClr val="FFFF00"/>
                </a:solidFill>
              </a:rPr>
              <a:t>βελτίωση των συνθηκών ζωής και εργασίας, </a:t>
            </a:r>
            <a:endParaRPr lang="el-GR" sz="1400" b="1" dirty="0" smtClean="0">
              <a:solidFill>
                <a:srgbClr val="FFFF00"/>
              </a:solidFill>
            </a:endParaRPr>
          </a:p>
          <a:p>
            <a:pPr marL="177800" algn="just"/>
            <a:r>
              <a:rPr lang="el-GR" sz="1400" b="1" dirty="0" smtClean="0">
                <a:solidFill>
                  <a:srgbClr val="FFFF00"/>
                </a:solidFill>
              </a:rPr>
              <a:t>γ) στην </a:t>
            </a:r>
            <a:r>
              <a:rPr lang="el-GR" sz="1400" b="1" dirty="0">
                <a:solidFill>
                  <a:srgbClr val="FFFF00"/>
                </a:solidFill>
              </a:rPr>
              <a:t>κοινωνική πρόνοια, </a:t>
            </a:r>
            <a:endParaRPr lang="el-GR" sz="1400" b="1" dirty="0" smtClean="0">
              <a:solidFill>
                <a:srgbClr val="FFFF00"/>
              </a:solidFill>
            </a:endParaRPr>
          </a:p>
          <a:p>
            <a:pPr marL="177800" algn="just"/>
            <a:r>
              <a:rPr lang="el-GR" sz="1400" b="1" dirty="0">
                <a:solidFill>
                  <a:srgbClr val="FFFF00"/>
                </a:solidFill>
              </a:rPr>
              <a:t>δ</a:t>
            </a:r>
            <a:r>
              <a:rPr lang="el-GR" sz="1400" b="1" dirty="0" smtClean="0">
                <a:solidFill>
                  <a:srgbClr val="FFFF00"/>
                </a:solidFill>
              </a:rPr>
              <a:t>) στη </a:t>
            </a:r>
            <a:r>
              <a:rPr lang="el-GR" sz="1400" b="1" dirty="0">
                <a:solidFill>
                  <a:srgbClr val="FFFF00"/>
                </a:solidFill>
              </a:rPr>
              <a:t>συνδικαλιστική ελευθερία και </a:t>
            </a:r>
            <a:r>
              <a:rPr lang="el-GR" sz="1400" b="1" dirty="0" smtClean="0">
                <a:solidFill>
                  <a:srgbClr val="FFFF00"/>
                </a:solidFill>
              </a:rPr>
              <a:t>διαπραγμάτευση</a:t>
            </a:r>
            <a:r>
              <a:rPr lang="el-GR" sz="1400" b="1" dirty="0">
                <a:solidFill>
                  <a:srgbClr val="FFFF00"/>
                </a:solidFill>
              </a:rPr>
              <a:t>, </a:t>
            </a:r>
            <a:endParaRPr lang="el-GR" sz="1400" b="1" dirty="0" smtClean="0">
              <a:solidFill>
                <a:srgbClr val="FFFF00"/>
              </a:solidFill>
            </a:endParaRPr>
          </a:p>
          <a:p>
            <a:pPr marL="177800" algn="just"/>
            <a:r>
              <a:rPr lang="el-GR" sz="1400" b="1" dirty="0" smtClean="0">
                <a:solidFill>
                  <a:srgbClr val="FFFF00"/>
                </a:solidFill>
              </a:rPr>
              <a:t>ε) στην </a:t>
            </a:r>
            <a:r>
              <a:rPr lang="el-GR" sz="1400" b="1" dirty="0">
                <a:solidFill>
                  <a:srgbClr val="FFFF00"/>
                </a:solidFill>
              </a:rPr>
              <a:t>επαγγελματική κατάρτιση, </a:t>
            </a:r>
            <a:endParaRPr lang="el-GR" sz="1400" b="1" dirty="0" smtClean="0">
              <a:solidFill>
                <a:srgbClr val="FFFF00"/>
              </a:solidFill>
            </a:endParaRPr>
          </a:p>
          <a:p>
            <a:pPr marL="177800" algn="just"/>
            <a:r>
              <a:rPr lang="el-GR" sz="1400" b="1" dirty="0" err="1" smtClean="0">
                <a:solidFill>
                  <a:srgbClr val="FFFF00"/>
                </a:solidFill>
              </a:rPr>
              <a:t>στ</a:t>
            </a:r>
            <a:r>
              <a:rPr lang="el-GR" sz="1400" b="1" dirty="0" smtClean="0">
                <a:solidFill>
                  <a:srgbClr val="FFFF00"/>
                </a:solidFill>
              </a:rPr>
              <a:t>) στην </a:t>
            </a:r>
            <a:r>
              <a:rPr lang="el-GR" sz="1400" b="1" dirty="0">
                <a:solidFill>
                  <a:srgbClr val="FFFF00"/>
                </a:solidFill>
              </a:rPr>
              <a:t>ίση μεταχείριση ανδρών και γυναικών, </a:t>
            </a:r>
            <a:endParaRPr lang="el-GR" sz="1400" b="1" dirty="0" smtClean="0">
              <a:solidFill>
                <a:srgbClr val="FFFF00"/>
              </a:solidFill>
            </a:endParaRPr>
          </a:p>
          <a:p>
            <a:pPr marL="177800" algn="just"/>
            <a:r>
              <a:rPr lang="el-GR" sz="1400" b="1" dirty="0" smtClean="0">
                <a:solidFill>
                  <a:srgbClr val="FFFF00"/>
                </a:solidFill>
              </a:rPr>
              <a:t>ζ) στη </a:t>
            </a:r>
            <a:r>
              <a:rPr lang="el-GR" sz="1400" b="1" dirty="0">
                <a:solidFill>
                  <a:srgbClr val="FFFF00"/>
                </a:solidFill>
              </a:rPr>
              <a:t>διαβούλευση και τη συμμετοχή των εργαζομένων, </a:t>
            </a:r>
            <a:endParaRPr lang="el-GR" sz="1400" b="1" dirty="0" smtClean="0">
              <a:solidFill>
                <a:srgbClr val="FFFF00"/>
              </a:solidFill>
            </a:endParaRPr>
          </a:p>
          <a:p>
            <a:pPr marL="177800" algn="just"/>
            <a:r>
              <a:rPr lang="el-GR" sz="1400" b="1" dirty="0" smtClean="0">
                <a:solidFill>
                  <a:srgbClr val="FFFF00"/>
                </a:solidFill>
              </a:rPr>
              <a:t>η) στην </a:t>
            </a:r>
            <a:r>
              <a:rPr lang="el-GR" sz="1400" b="1" dirty="0">
                <a:solidFill>
                  <a:srgbClr val="FFFF00"/>
                </a:solidFill>
              </a:rPr>
              <a:t>προστασία </a:t>
            </a:r>
            <a:r>
              <a:rPr lang="el-GR" sz="1400" b="1" dirty="0" smtClean="0">
                <a:solidFill>
                  <a:srgbClr val="FFFF00"/>
                </a:solidFill>
              </a:rPr>
              <a:t>υγείας </a:t>
            </a:r>
            <a:r>
              <a:rPr lang="el-GR" sz="1400" b="1" dirty="0">
                <a:solidFill>
                  <a:srgbClr val="FFFF00"/>
                </a:solidFill>
              </a:rPr>
              <a:t>και </a:t>
            </a:r>
            <a:r>
              <a:rPr lang="el-GR" sz="1400" b="1" dirty="0" smtClean="0">
                <a:solidFill>
                  <a:srgbClr val="FFFF00"/>
                </a:solidFill>
              </a:rPr>
              <a:t>ασφάλειας στην εργασία, </a:t>
            </a:r>
          </a:p>
          <a:p>
            <a:pPr marL="177800" algn="just"/>
            <a:r>
              <a:rPr lang="el-GR" sz="1400" b="1" dirty="0" smtClean="0">
                <a:solidFill>
                  <a:srgbClr val="FFFF00"/>
                </a:solidFill>
              </a:rPr>
              <a:t>θ) στην </a:t>
            </a:r>
            <a:r>
              <a:rPr lang="el-GR" sz="1400" b="1" dirty="0">
                <a:solidFill>
                  <a:srgbClr val="FFFF00"/>
                </a:solidFill>
              </a:rPr>
              <a:t>προστασία </a:t>
            </a:r>
            <a:r>
              <a:rPr lang="el-GR" sz="1400" b="1" dirty="0" smtClean="0">
                <a:solidFill>
                  <a:srgbClr val="FFFF00"/>
                </a:solidFill>
              </a:rPr>
              <a:t>παιδιών</a:t>
            </a:r>
            <a:r>
              <a:rPr lang="el-GR" sz="1400" b="1" dirty="0">
                <a:solidFill>
                  <a:srgbClr val="FFFF00"/>
                </a:solidFill>
              </a:rPr>
              <a:t>, </a:t>
            </a:r>
            <a:r>
              <a:rPr lang="el-GR" sz="1400" b="1" dirty="0" smtClean="0">
                <a:solidFill>
                  <a:srgbClr val="FFFF00"/>
                </a:solidFill>
              </a:rPr>
              <a:t>εφήβων</a:t>
            </a:r>
            <a:r>
              <a:rPr lang="el-GR" sz="1400" b="1" dirty="0">
                <a:solidFill>
                  <a:srgbClr val="FFFF00"/>
                </a:solidFill>
              </a:rPr>
              <a:t>, </a:t>
            </a:r>
            <a:r>
              <a:rPr lang="el-GR" sz="1400" b="1" dirty="0" smtClean="0">
                <a:solidFill>
                  <a:srgbClr val="FFFF00"/>
                </a:solidFill>
              </a:rPr>
              <a:t>ηλικιωμένων κ.λπ.</a:t>
            </a:r>
            <a:endParaRPr lang="el-GR" sz="1400" b="1" dirty="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Ως </a:t>
            </a:r>
            <a:r>
              <a:rPr lang="el-GR" sz="1400" b="1" dirty="0">
                <a:solidFill>
                  <a:srgbClr val="FFFF00"/>
                </a:solidFill>
              </a:rPr>
              <a:t>προς τις κοινωνικές υπηρεσίες, ο </a:t>
            </a:r>
            <a:r>
              <a:rPr lang="el-GR" sz="1400" b="1" i="1" dirty="0">
                <a:solidFill>
                  <a:srgbClr val="FFFF00"/>
                </a:solidFill>
              </a:rPr>
              <a:t>Χάρτης</a:t>
            </a:r>
            <a:r>
              <a:rPr lang="el-GR" sz="1400" b="1" dirty="0">
                <a:solidFill>
                  <a:srgbClr val="FFFF00"/>
                </a:solidFill>
              </a:rPr>
              <a:t> </a:t>
            </a:r>
            <a:r>
              <a:rPr lang="el-GR" sz="1400" b="1" dirty="0" smtClean="0">
                <a:solidFill>
                  <a:srgbClr val="FFFF00"/>
                </a:solidFill>
              </a:rPr>
              <a:t>ενθάρρυνε </a:t>
            </a:r>
            <a:r>
              <a:rPr lang="el-GR" sz="1400" b="1" dirty="0">
                <a:solidFill>
                  <a:srgbClr val="FFFF00"/>
                </a:solidFill>
              </a:rPr>
              <a:t>την προσπάθεια συνεχούς </a:t>
            </a:r>
            <a:r>
              <a:rPr lang="el-GR" sz="1400" b="1" dirty="0" smtClean="0">
                <a:solidFill>
                  <a:srgbClr val="FFFF00"/>
                </a:solidFill>
              </a:rPr>
              <a:t>βελτίωσής τους, </a:t>
            </a:r>
            <a:r>
              <a:rPr lang="el-GR" sz="1400" b="1" dirty="0">
                <a:solidFill>
                  <a:srgbClr val="FFFF00"/>
                </a:solidFill>
              </a:rPr>
              <a:t>με ειδική μέριμνα για τους ευάλωτους πληθυσμούς, την εθελοντική συμμετοχή στην εγκαθίδρυση και διατήρηση των κοινωνικών υπηρεσιών και την προαγωγή της συνεργασίας δημόσιου, ιδιωτικού, και μη-κερδοσκοπικού τομέα</a:t>
            </a:r>
            <a:r>
              <a:rPr lang="el-GR" sz="1400" b="1" dirty="0" smtClean="0">
                <a:solidFill>
                  <a:srgbClr val="FFFF00"/>
                </a:solidFill>
              </a:rPr>
              <a:t>.</a:t>
            </a:r>
            <a:endParaRPr lang="el-GR" sz="1400" b="1" dirty="0">
              <a:solidFill>
                <a:srgbClr val="FFFF00"/>
              </a:solidFill>
            </a:endParaRPr>
          </a:p>
        </p:txBody>
      </p:sp>
    </p:spTree>
    <p:extLst>
      <p:ext uri="{BB962C8B-B14F-4D97-AF65-F5344CB8AC3E}">
        <p14:creationId xmlns:p14="http://schemas.microsoft.com/office/powerpoint/2010/main" val="12717732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5</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247317"/>
          </a:xfrm>
          <a:prstGeom prst="rect">
            <a:avLst/>
          </a:prstGeom>
          <a:noFill/>
        </p:spPr>
        <p:txBody>
          <a:bodyPr wrap="square" rtlCol="0">
            <a:spAutoFit/>
          </a:bodyPr>
          <a:lstStyle/>
          <a:p>
            <a:r>
              <a:rPr lang="el-GR" b="1" dirty="0" smtClean="0">
                <a:solidFill>
                  <a:srgbClr val="FFFF00"/>
                </a:solidFill>
              </a:rPr>
              <a:t>Η </a:t>
            </a:r>
            <a:r>
              <a:rPr lang="el-GR" b="1" i="1" dirty="0">
                <a:solidFill>
                  <a:srgbClr val="FFFF00"/>
                </a:solidFill>
              </a:rPr>
              <a:t>Συνθήκη για την Ευρωπαϊκή Ένωση </a:t>
            </a:r>
            <a:r>
              <a:rPr lang="el-GR" b="1" dirty="0">
                <a:solidFill>
                  <a:srgbClr val="FFFF00"/>
                </a:solidFill>
              </a:rPr>
              <a:t>και το </a:t>
            </a:r>
            <a:r>
              <a:rPr lang="el-GR" b="1" i="1" dirty="0">
                <a:solidFill>
                  <a:srgbClr val="FFFF00"/>
                </a:solidFill>
              </a:rPr>
              <a:t>Κοινωνικό Πρωτόκολλο</a:t>
            </a:r>
            <a:endParaRPr lang="el-GR" b="1" i="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Η </a:t>
            </a:r>
            <a:r>
              <a:rPr lang="el-GR" b="1" i="1" dirty="0">
                <a:solidFill>
                  <a:prstClr val="white"/>
                </a:solidFill>
              </a:rPr>
              <a:t>Συνθήκη για την Ευρωπαϊκή Ένωση </a:t>
            </a:r>
            <a:r>
              <a:rPr lang="el-GR" b="1" dirty="0">
                <a:solidFill>
                  <a:prstClr val="white"/>
                </a:solidFill>
              </a:rPr>
              <a:t>(ΣΕΕ), του 1992, </a:t>
            </a:r>
            <a:r>
              <a:rPr lang="el-GR" b="1" dirty="0" smtClean="0">
                <a:solidFill>
                  <a:prstClr val="white"/>
                </a:solidFill>
              </a:rPr>
              <a:t>περιέλαβε τη </a:t>
            </a:r>
            <a:r>
              <a:rPr lang="el-GR" b="1" i="1" dirty="0" smtClean="0">
                <a:solidFill>
                  <a:srgbClr val="FFFF00"/>
                </a:solidFill>
              </a:rPr>
              <a:t>Συμφωνία </a:t>
            </a:r>
            <a:r>
              <a:rPr lang="el-GR" b="1" i="1" dirty="0">
                <a:solidFill>
                  <a:srgbClr val="FFFF00"/>
                </a:solidFill>
              </a:rPr>
              <a:t>για την Κοινωνική Πολιτική </a:t>
            </a:r>
            <a:r>
              <a:rPr lang="el-GR" b="1" dirty="0" smtClean="0">
                <a:solidFill>
                  <a:prstClr val="white"/>
                </a:solidFill>
              </a:rPr>
              <a:t>ως </a:t>
            </a:r>
            <a:r>
              <a:rPr lang="el-GR" b="1" i="1" dirty="0" smtClean="0">
                <a:solidFill>
                  <a:srgbClr val="FFFF00"/>
                </a:solidFill>
              </a:rPr>
              <a:t>Κοινωνικό Πρωτόκολλο</a:t>
            </a:r>
            <a:r>
              <a:rPr lang="el-GR" b="1" dirty="0" smtClean="0">
                <a:solidFill>
                  <a:prstClr val="white"/>
                </a:solidFill>
              </a:rPr>
              <a:t> για βελτίωση συνθηκών διαβίωσης και εργασίας, καταπολέμηση αποκλεισμού</a:t>
            </a:r>
            <a:r>
              <a:rPr lang="el-GR" b="1" dirty="0">
                <a:solidFill>
                  <a:prstClr val="white"/>
                </a:solidFill>
              </a:rPr>
              <a:t>, </a:t>
            </a:r>
            <a:r>
              <a:rPr lang="el-GR" b="1" dirty="0" smtClean="0">
                <a:solidFill>
                  <a:prstClr val="white"/>
                </a:solidFill>
              </a:rPr>
              <a:t>ανάπτυξη ανθρώπινων πόρων κ.λπ.</a:t>
            </a: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Βρετανία συμφώνησε να μην παρεμποδίσει την ένταξη του </a:t>
            </a:r>
            <a:r>
              <a:rPr lang="el-GR" b="1" i="1" dirty="0">
                <a:solidFill>
                  <a:prstClr val="white"/>
                </a:solidFill>
              </a:rPr>
              <a:t>Κοινωνικού Πρωτοκόλλου </a:t>
            </a:r>
            <a:r>
              <a:rPr lang="el-GR" b="1" dirty="0">
                <a:solidFill>
                  <a:prstClr val="white"/>
                </a:solidFill>
              </a:rPr>
              <a:t>στη ΣΕΕ υπό την προϋπόθεση ότι θα συμπεριλαμβανόταν σ’ αυτήν ειδικό πρωτόκολλο απαλλαγής </a:t>
            </a:r>
            <a:r>
              <a:rPr lang="el-GR" b="1" dirty="0" smtClean="0">
                <a:solidFill>
                  <a:prstClr val="white"/>
                </a:solidFill>
              </a:rPr>
              <a:t>της.</a:t>
            </a:r>
          </a:p>
          <a:p>
            <a:pPr marL="285750" indent="-285750" algn="just">
              <a:buFont typeface="Arial" panose="020B0604020202020204" pitchFamily="34" charset="0"/>
              <a:buChar char="•"/>
            </a:pPr>
            <a:r>
              <a:rPr lang="el-GR" b="1" dirty="0" smtClean="0">
                <a:solidFill>
                  <a:prstClr val="white"/>
                </a:solidFill>
              </a:rPr>
              <a:t>Το </a:t>
            </a:r>
            <a:r>
              <a:rPr lang="el-GR" b="1" dirty="0">
                <a:solidFill>
                  <a:prstClr val="white"/>
                </a:solidFill>
              </a:rPr>
              <a:t>1993 η Επιτροπή </a:t>
            </a:r>
            <a:r>
              <a:rPr lang="el-GR" b="1" dirty="0" smtClean="0">
                <a:solidFill>
                  <a:prstClr val="white"/>
                </a:solidFill>
              </a:rPr>
              <a:t>ξεκίνησε διαβούλευση για </a:t>
            </a:r>
            <a:r>
              <a:rPr lang="el-GR" b="1" dirty="0">
                <a:solidFill>
                  <a:prstClr val="white"/>
                </a:solidFill>
              </a:rPr>
              <a:t>το μέλλον της ευρωπαϊκής κοινωνικής </a:t>
            </a:r>
            <a:r>
              <a:rPr lang="el-GR" b="1" dirty="0" smtClean="0">
                <a:solidFill>
                  <a:prstClr val="white"/>
                </a:solidFill>
              </a:rPr>
              <a:t>πολιτικής, που βασίστηκε στην εκδοθείσα  </a:t>
            </a:r>
            <a:r>
              <a:rPr lang="el-GR" b="1" i="1" dirty="0">
                <a:solidFill>
                  <a:srgbClr val="FFFF00"/>
                </a:solidFill>
              </a:rPr>
              <a:t>Λευκή Βίβλο για την Ανάπτυξη, την Ανταγωνιστικότητα και την </a:t>
            </a:r>
            <a:r>
              <a:rPr lang="el-GR" b="1" i="1" dirty="0" smtClean="0">
                <a:solidFill>
                  <a:srgbClr val="FFFF00"/>
                </a:solidFill>
              </a:rPr>
              <a:t>Απασχόληση</a:t>
            </a:r>
            <a:r>
              <a:rPr lang="el-GR" b="1" dirty="0">
                <a:solidFill>
                  <a:prstClr val="white"/>
                </a:solidFill>
              </a:rPr>
              <a:t>, του 1993, </a:t>
            </a:r>
            <a:r>
              <a:rPr lang="el-GR" b="1" dirty="0" smtClean="0">
                <a:solidFill>
                  <a:prstClr val="white"/>
                </a:solidFill>
              </a:rPr>
              <a:t>με επίκεντρο το </a:t>
            </a:r>
            <a:r>
              <a:rPr lang="el-GR" b="1" dirty="0">
                <a:solidFill>
                  <a:prstClr val="white"/>
                </a:solidFill>
              </a:rPr>
              <a:t>ζήτημα της </a:t>
            </a:r>
            <a:r>
              <a:rPr lang="el-GR" b="1" dirty="0" smtClean="0">
                <a:solidFill>
                  <a:prstClr val="white"/>
                </a:solidFill>
              </a:rPr>
              <a:t>απασχόλησης. </a:t>
            </a:r>
          </a:p>
          <a:p>
            <a:pPr marL="285750" indent="-285750" algn="just">
              <a:buFont typeface="Arial" panose="020B0604020202020204" pitchFamily="34" charset="0"/>
              <a:buChar char="•"/>
            </a:pPr>
            <a:r>
              <a:rPr lang="el-GR" b="1" dirty="0" smtClean="0">
                <a:solidFill>
                  <a:prstClr val="white"/>
                </a:solidFill>
              </a:rPr>
              <a:t>Ακόμη, για την εφαρμογή </a:t>
            </a:r>
            <a:r>
              <a:rPr lang="el-GR" b="1" dirty="0">
                <a:solidFill>
                  <a:prstClr val="white"/>
                </a:solidFill>
              </a:rPr>
              <a:t>της </a:t>
            </a:r>
            <a:r>
              <a:rPr lang="el-GR" b="1" i="1" dirty="0">
                <a:solidFill>
                  <a:prstClr val="white"/>
                </a:solidFill>
              </a:rPr>
              <a:t>Λευκής Βίβλου </a:t>
            </a:r>
            <a:r>
              <a:rPr lang="el-GR" b="1" dirty="0" smtClean="0">
                <a:solidFill>
                  <a:prstClr val="white"/>
                </a:solidFill>
              </a:rPr>
              <a:t>η </a:t>
            </a:r>
            <a:r>
              <a:rPr lang="el-GR" b="1" dirty="0">
                <a:solidFill>
                  <a:prstClr val="white"/>
                </a:solidFill>
              </a:rPr>
              <a:t>Επιτροπή εξέδωσε το </a:t>
            </a:r>
            <a:r>
              <a:rPr lang="el-GR" b="1" i="1" dirty="0">
                <a:solidFill>
                  <a:srgbClr val="FFFF00"/>
                </a:solidFill>
              </a:rPr>
              <a:t>Σύμφωνο Εμπιστοσύνης για την </a:t>
            </a:r>
            <a:r>
              <a:rPr lang="el-GR" b="1" i="1" dirty="0" smtClean="0">
                <a:solidFill>
                  <a:srgbClr val="FFFF00"/>
                </a:solidFill>
              </a:rPr>
              <a:t>Απασχόληση</a:t>
            </a:r>
            <a:r>
              <a:rPr lang="el-GR" b="1" dirty="0" smtClean="0">
                <a:solidFill>
                  <a:prstClr val="white"/>
                </a:solidFill>
              </a:rPr>
              <a:t>, το 1996</a:t>
            </a:r>
            <a:r>
              <a:rPr lang="el-GR" b="1" dirty="0">
                <a:solidFill>
                  <a:prstClr val="white"/>
                </a:solidFill>
              </a:rPr>
              <a:t>, και την </a:t>
            </a:r>
            <a:r>
              <a:rPr lang="el-GR" b="1" i="1" dirty="0">
                <a:solidFill>
                  <a:srgbClr val="FFFF00"/>
                </a:solidFill>
              </a:rPr>
              <a:t>Πράσινη Βίβλο για τη Σύμπραξη σε μια Νέα Οργάνωση Εργασίας</a:t>
            </a:r>
            <a:r>
              <a:rPr lang="el-GR" b="1" i="1" dirty="0">
                <a:solidFill>
                  <a:prstClr val="white"/>
                </a:solidFill>
              </a:rPr>
              <a:t>, </a:t>
            </a:r>
            <a:r>
              <a:rPr lang="el-GR" b="1" dirty="0" smtClean="0">
                <a:solidFill>
                  <a:prstClr val="white"/>
                </a:solidFill>
              </a:rPr>
              <a:t>το 1997.</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616648"/>
          </a:xfrm>
          <a:prstGeom prst="rect">
            <a:avLst/>
          </a:prstGeom>
        </p:spPr>
        <p:txBody>
          <a:bodyPr wrap="square">
            <a:spAutoFit/>
          </a:bodyPr>
          <a:lstStyle/>
          <a:p>
            <a:pPr algn="just"/>
            <a:r>
              <a:rPr lang="el-GR" sz="1400" b="1" dirty="0" smtClean="0">
                <a:solidFill>
                  <a:srgbClr val="FFFF00"/>
                </a:solidFill>
              </a:rPr>
              <a:t>Το </a:t>
            </a:r>
            <a:r>
              <a:rPr lang="el-GR" sz="1400" b="1" i="1" dirty="0" smtClean="0">
                <a:solidFill>
                  <a:schemeClr val="bg1"/>
                </a:solidFill>
              </a:rPr>
              <a:t>Κοινωνικό Πρωτόκολλο</a:t>
            </a:r>
          </a:p>
          <a:p>
            <a:pPr marL="107950" indent="-107950" algn="just">
              <a:buFont typeface="Calibri" panose="020F0502020204030204" pitchFamily="34" charset="0"/>
              <a:buChar char="−"/>
            </a:pPr>
            <a:r>
              <a:rPr lang="el-GR" sz="1400" b="1" dirty="0" smtClean="0">
                <a:solidFill>
                  <a:srgbClr val="FFFF00"/>
                </a:solidFill>
              </a:rPr>
              <a:t>Η </a:t>
            </a:r>
            <a:r>
              <a:rPr lang="el-GR" sz="1400" b="1" i="1" dirty="0">
                <a:solidFill>
                  <a:schemeClr val="bg1"/>
                </a:solidFill>
              </a:rPr>
              <a:t>Συμφωνία για την Κοινωνική </a:t>
            </a:r>
            <a:r>
              <a:rPr lang="el-GR" sz="1400" b="1" i="1" dirty="0" smtClean="0">
                <a:solidFill>
                  <a:schemeClr val="bg1"/>
                </a:solidFill>
              </a:rPr>
              <a:t>Πολιτική</a:t>
            </a:r>
            <a:r>
              <a:rPr lang="el-GR" sz="1400" b="1" dirty="0" smtClean="0">
                <a:solidFill>
                  <a:srgbClr val="FFFF00"/>
                </a:solidFill>
              </a:rPr>
              <a:t>, </a:t>
            </a:r>
            <a:r>
              <a:rPr lang="el-GR" sz="1400" b="1" dirty="0">
                <a:solidFill>
                  <a:srgbClr val="FFFF00"/>
                </a:solidFill>
              </a:rPr>
              <a:t>όχι μόνο καθόρισε τους στόχους της κοινωνικής πολιτικής στην κατεύθυνση που χάραξε ο </a:t>
            </a:r>
            <a:r>
              <a:rPr lang="el-GR" sz="1400" b="1" i="1" dirty="0">
                <a:solidFill>
                  <a:srgbClr val="FFFF00"/>
                </a:solidFill>
              </a:rPr>
              <a:t>Χάρτης</a:t>
            </a:r>
            <a:r>
              <a:rPr lang="el-GR" sz="1400" b="1" dirty="0">
                <a:solidFill>
                  <a:srgbClr val="FFFF00"/>
                </a:solidFill>
              </a:rPr>
              <a:t> του 1989, αλλά έδωσε και νέες διαστάσεις </a:t>
            </a:r>
            <a:r>
              <a:rPr lang="el-GR" sz="1400" b="1" dirty="0" smtClean="0">
                <a:solidFill>
                  <a:srgbClr val="FFFF00"/>
                </a:solidFill>
              </a:rPr>
              <a:t>στην ευρωπαϊκή κοινωνική πολιτική.</a:t>
            </a:r>
          </a:p>
          <a:p>
            <a:pPr marL="107950" indent="-107950" algn="just">
              <a:buFont typeface="Calibri" panose="020F0502020204030204" pitchFamily="34" charset="0"/>
              <a:buChar char="−"/>
            </a:pPr>
            <a:r>
              <a:rPr lang="el-GR" sz="1400" b="1" dirty="0">
                <a:solidFill>
                  <a:srgbClr val="FFFF00"/>
                </a:solidFill>
              </a:rPr>
              <a:t> Με τη ΣΕΕ διευκρινίστηκαν καλύτερα τα καθήκοντα του </a:t>
            </a:r>
            <a:r>
              <a:rPr lang="el-GR" sz="1400" b="1" dirty="0" err="1">
                <a:solidFill>
                  <a:srgbClr val="FFFF00"/>
                </a:solidFill>
              </a:rPr>
              <a:t>ΕΚοινΤ</a:t>
            </a:r>
            <a:r>
              <a:rPr lang="el-GR" sz="1400" b="1" dirty="0">
                <a:solidFill>
                  <a:srgbClr val="FFFF00"/>
                </a:solidFill>
              </a:rPr>
              <a:t> και εισήχθη ένα εντελώς νέο Κεφάλαιο σχετικό με την </a:t>
            </a:r>
            <a:r>
              <a:rPr lang="el-GR" sz="1400" b="1" dirty="0" smtClean="0">
                <a:solidFill>
                  <a:srgbClr val="FFFF00"/>
                </a:solidFill>
              </a:rPr>
              <a:t>εκπαίδευση </a:t>
            </a:r>
            <a:r>
              <a:rPr lang="el-GR" sz="1400" b="1" dirty="0">
                <a:solidFill>
                  <a:srgbClr val="FFFF00"/>
                </a:solidFill>
              </a:rPr>
              <a:t>και την επαγγελματική κατάρτιση. </a:t>
            </a:r>
            <a:endParaRPr lang="el-GR" sz="1400" b="1" dirty="0" smtClean="0">
              <a:solidFill>
                <a:srgbClr val="FFFF00"/>
              </a:solidFill>
            </a:endParaRPr>
          </a:p>
          <a:p>
            <a:pPr algn="just"/>
            <a:r>
              <a:rPr lang="el-GR" sz="1400" b="1" dirty="0" smtClean="0">
                <a:solidFill>
                  <a:srgbClr val="FFFF00"/>
                </a:solidFill>
              </a:rPr>
              <a:t>Η </a:t>
            </a:r>
            <a:r>
              <a:rPr lang="el-GR" sz="1400" b="1" i="1" dirty="0" smtClean="0">
                <a:solidFill>
                  <a:schemeClr val="bg1"/>
                </a:solidFill>
              </a:rPr>
              <a:t>Λευκή Βίβλος </a:t>
            </a:r>
            <a:r>
              <a:rPr lang="el-GR" sz="1400" b="1" i="1" dirty="0">
                <a:solidFill>
                  <a:schemeClr val="bg1"/>
                </a:solidFill>
              </a:rPr>
              <a:t>για την Ανάπτυξη, την Ανταγωνιστικότητα και την Απασχόληση</a:t>
            </a:r>
            <a:endParaRPr lang="el-GR" sz="1400" b="1" i="1" dirty="0" smtClean="0">
              <a:solidFill>
                <a:schemeClr val="bg1"/>
              </a:solidFill>
            </a:endParaRPr>
          </a:p>
          <a:p>
            <a:pPr marL="107950" indent="-107950" algn="just">
              <a:buFont typeface="Calibri" panose="020F0502020204030204" pitchFamily="34" charset="0"/>
              <a:buChar char="−"/>
            </a:pPr>
            <a:r>
              <a:rPr lang="el-GR" sz="1400" b="1" dirty="0" smtClean="0">
                <a:solidFill>
                  <a:srgbClr val="FFFF00"/>
                </a:solidFill>
              </a:rPr>
              <a:t>Μέσω αυτής η </a:t>
            </a:r>
            <a:r>
              <a:rPr lang="el-GR" sz="1400" b="1" dirty="0">
                <a:solidFill>
                  <a:srgbClr val="FFFF00"/>
                </a:solidFill>
              </a:rPr>
              <a:t>Επιτροπή πρότεινε όχι μόνο την υιοθέτηση διαρθρωτικών πολιτικών που θα ενίσχυαν την ανταγωνιστικότητα των ευρωπαϊκών επιχειρήσεων, αλλά και τη χάραξη και εφαρμογή ενεργητικών πολιτικών απασχόλησης, όπως είναι: </a:t>
            </a:r>
            <a:endParaRPr lang="el-GR" sz="1400" b="1" dirty="0" smtClean="0">
              <a:solidFill>
                <a:srgbClr val="FFFF00"/>
              </a:solidFill>
            </a:endParaRPr>
          </a:p>
          <a:p>
            <a:pPr marL="177800" algn="just"/>
            <a:r>
              <a:rPr lang="el-GR" sz="1400" b="1" dirty="0" smtClean="0">
                <a:solidFill>
                  <a:srgbClr val="FFFF00"/>
                </a:solidFill>
              </a:rPr>
              <a:t>α</a:t>
            </a:r>
            <a:r>
              <a:rPr lang="el-GR" sz="1400" b="1" dirty="0">
                <a:solidFill>
                  <a:srgbClr val="FFFF00"/>
                </a:solidFill>
              </a:rPr>
              <a:t>) </a:t>
            </a:r>
            <a:r>
              <a:rPr lang="el-GR" sz="1400" b="1" dirty="0" smtClean="0">
                <a:solidFill>
                  <a:srgbClr val="FFFF00"/>
                </a:solidFill>
              </a:rPr>
              <a:t>η κατάρτιση </a:t>
            </a:r>
            <a:r>
              <a:rPr lang="el-GR" sz="1400" b="1" dirty="0">
                <a:solidFill>
                  <a:srgbClr val="FFFF00"/>
                </a:solidFill>
              </a:rPr>
              <a:t>των νέων στις νέες τεχνολογίες, </a:t>
            </a:r>
            <a:endParaRPr lang="el-GR" sz="1400" b="1" dirty="0" smtClean="0">
              <a:solidFill>
                <a:srgbClr val="FFFF00"/>
              </a:solidFill>
            </a:endParaRPr>
          </a:p>
          <a:p>
            <a:pPr marL="177800" algn="just"/>
            <a:r>
              <a:rPr lang="el-GR" sz="1400" b="1" dirty="0" smtClean="0">
                <a:solidFill>
                  <a:srgbClr val="FFFF00"/>
                </a:solidFill>
              </a:rPr>
              <a:t>β) η δια βίου </a:t>
            </a:r>
            <a:r>
              <a:rPr lang="el-GR" sz="1400" b="1" dirty="0">
                <a:solidFill>
                  <a:srgbClr val="FFFF00"/>
                </a:solidFill>
              </a:rPr>
              <a:t>εκπαίδευση και </a:t>
            </a:r>
            <a:r>
              <a:rPr lang="el-GR" sz="1400" b="1" dirty="0" smtClean="0">
                <a:solidFill>
                  <a:srgbClr val="FFFF00"/>
                </a:solidFill>
              </a:rPr>
              <a:t>εκ </a:t>
            </a:r>
            <a:r>
              <a:rPr lang="el-GR" sz="1400" b="1" dirty="0">
                <a:solidFill>
                  <a:srgbClr val="FFFF00"/>
                </a:solidFill>
              </a:rPr>
              <a:t>νέου κατάρτιση </a:t>
            </a:r>
            <a:r>
              <a:rPr lang="el-GR" sz="1400" b="1" dirty="0" smtClean="0">
                <a:solidFill>
                  <a:srgbClr val="FFFF00"/>
                </a:solidFill>
              </a:rPr>
              <a:t>ενηλίκων</a:t>
            </a:r>
            <a:r>
              <a:rPr lang="el-GR" sz="1400" b="1" dirty="0">
                <a:solidFill>
                  <a:srgbClr val="FFFF00"/>
                </a:solidFill>
              </a:rPr>
              <a:t>, </a:t>
            </a:r>
            <a:endParaRPr lang="el-GR" sz="1400" b="1" dirty="0" smtClean="0">
              <a:solidFill>
                <a:srgbClr val="FFFF00"/>
              </a:solidFill>
            </a:endParaRPr>
          </a:p>
          <a:p>
            <a:pPr marL="177800" algn="just"/>
            <a:r>
              <a:rPr lang="el-GR" sz="1400" b="1" dirty="0" smtClean="0">
                <a:solidFill>
                  <a:srgbClr val="FFFF00"/>
                </a:solidFill>
              </a:rPr>
              <a:t>γ) η δημιουργία </a:t>
            </a:r>
            <a:r>
              <a:rPr lang="el-GR" sz="1400" b="1" dirty="0">
                <a:solidFill>
                  <a:srgbClr val="FFFF00"/>
                </a:solidFill>
              </a:rPr>
              <a:t>ευνοϊκότερου πλαισίου λειτουργίας μικρομεσαίων επιχειρήσεων, </a:t>
            </a:r>
            <a:endParaRPr lang="el-GR" sz="1400" b="1" dirty="0" smtClean="0">
              <a:solidFill>
                <a:srgbClr val="FFFF00"/>
              </a:solidFill>
            </a:endParaRPr>
          </a:p>
          <a:p>
            <a:pPr marL="177800" algn="just"/>
            <a:r>
              <a:rPr lang="el-GR" sz="1400" b="1" dirty="0" smtClean="0">
                <a:solidFill>
                  <a:srgbClr val="FFFF00"/>
                </a:solidFill>
              </a:rPr>
              <a:t>δ</a:t>
            </a:r>
            <a:r>
              <a:rPr lang="el-GR" sz="1400" b="1" dirty="0">
                <a:solidFill>
                  <a:srgbClr val="FFFF00"/>
                </a:solidFill>
              </a:rPr>
              <a:t>) </a:t>
            </a:r>
            <a:r>
              <a:rPr lang="el-GR" sz="1400" b="1" dirty="0" smtClean="0">
                <a:solidFill>
                  <a:srgbClr val="FFFF00"/>
                </a:solidFill>
              </a:rPr>
              <a:t>η δημιουργία </a:t>
            </a:r>
            <a:r>
              <a:rPr lang="el-GR" sz="1400" b="1" dirty="0">
                <a:solidFill>
                  <a:srgbClr val="FFFF00"/>
                </a:solidFill>
              </a:rPr>
              <a:t>θέσεων εργασίας στο πλαίσιο δράσεων για τον πολιτισμό, την τρίτη ηλικία και το περιβάλλον.</a:t>
            </a:r>
          </a:p>
        </p:txBody>
      </p:sp>
    </p:spTree>
    <p:extLst>
      <p:ext uri="{BB962C8B-B14F-4D97-AF65-F5344CB8AC3E}">
        <p14:creationId xmlns:p14="http://schemas.microsoft.com/office/powerpoint/2010/main" val="2236190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6</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Η </a:t>
            </a:r>
            <a:r>
              <a:rPr lang="el-GR" b="1" i="1" dirty="0" smtClean="0">
                <a:solidFill>
                  <a:srgbClr val="FFFF00"/>
                </a:solidFill>
              </a:rPr>
              <a:t> </a:t>
            </a:r>
            <a:r>
              <a:rPr lang="el-GR" b="1" i="1" dirty="0">
                <a:solidFill>
                  <a:srgbClr val="FFFF00"/>
                </a:solidFill>
              </a:rPr>
              <a:t>Συνθήκη Άμστερνταμ </a:t>
            </a:r>
            <a:r>
              <a:rPr lang="el-GR" b="1" dirty="0">
                <a:solidFill>
                  <a:srgbClr val="FFFF00"/>
                </a:solidFill>
              </a:rPr>
              <a:t>και η</a:t>
            </a:r>
            <a:r>
              <a:rPr lang="el-GR" b="1" i="1" dirty="0">
                <a:solidFill>
                  <a:srgbClr val="FFFF00"/>
                </a:solidFill>
              </a:rPr>
              <a:t> Ευρωπαϊκή Στρατηγική Απασχόλησης</a:t>
            </a:r>
            <a:endParaRPr lang="el-GR" b="1" i="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Η </a:t>
            </a:r>
            <a:r>
              <a:rPr lang="el-GR" b="1" i="1" dirty="0">
                <a:solidFill>
                  <a:prstClr val="white"/>
                </a:solidFill>
              </a:rPr>
              <a:t>Συνθήκη του </a:t>
            </a:r>
            <a:r>
              <a:rPr lang="el-GR" b="1" i="1" dirty="0" smtClean="0">
                <a:solidFill>
                  <a:prstClr val="white"/>
                </a:solidFill>
              </a:rPr>
              <a:t>Άμστερνταμ, </a:t>
            </a:r>
            <a:r>
              <a:rPr lang="el-GR" b="1" dirty="0" smtClean="0">
                <a:solidFill>
                  <a:prstClr val="white"/>
                </a:solidFill>
              </a:rPr>
              <a:t>του </a:t>
            </a:r>
            <a:r>
              <a:rPr lang="el-GR" b="1" dirty="0">
                <a:solidFill>
                  <a:prstClr val="white"/>
                </a:solidFill>
              </a:rPr>
              <a:t>1997, </a:t>
            </a:r>
            <a:r>
              <a:rPr lang="el-GR" b="1" dirty="0" smtClean="0">
                <a:solidFill>
                  <a:prstClr val="white"/>
                </a:solidFill>
              </a:rPr>
              <a:t>αποτέλεσε </a:t>
            </a:r>
            <a:r>
              <a:rPr lang="el-GR" b="1" dirty="0">
                <a:solidFill>
                  <a:prstClr val="white"/>
                </a:solidFill>
              </a:rPr>
              <a:t>σημαντικό βήμα για την εξέλιξη της κοινωνικής πολιτικής της ΕΕ, αφού η Βρετανία αποδέχθηκε την ενσωμάτωση της ανανεωμένης </a:t>
            </a:r>
            <a:r>
              <a:rPr lang="el-GR" b="1" i="1" dirty="0">
                <a:solidFill>
                  <a:srgbClr val="FFFF00"/>
                </a:solidFill>
              </a:rPr>
              <a:t>Συμφωνίας για την Κοινωνική Πολιτική</a:t>
            </a:r>
            <a:r>
              <a:rPr lang="el-GR" b="1" dirty="0">
                <a:solidFill>
                  <a:prstClr val="white"/>
                </a:solidFill>
              </a:rPr>
              <a:t>, ως </a:t>
            </a:r>
            <a:r>
              <a:rPr lang="el-GR" b="1" i="1" dirty="0">
                <a:solidFill>
                  <a:srgbClr val="FFFF00"/>
                </a:solidFill>
              </a:rPr>
              <a:t>Κοινωνικό Πρωτόκολλο</a:t>
            </a:r>
            <a:r>
              <a:rPr lang="el-GR" b="1" dirty="0" smtClean="0">
                <a:solidFill>
                  <a:prstClr val="white"/>
                </a:solidFill>
              </a:rPr>
              <a:t>.</a:t>
            </a:r>
          </a:p>
          <a:p>
            <a:pPr marL="285750" indent="-285750" algn="just">
              <a:buFont typeface="Arial" panose="020B0604020202020204" pitchFamily="34" charset="0"/>
              <a:buChar char="•"/>
            </a:pPr>
            <a:r>
              <a:rPr lang="el-GR" b="1" dirty="0">
                <a:solidFill>
                  <a:prstClr val="white"/>
                </a:solidFill>
              </a:rPr>
              <a:t>Η συνθήκη </a:t>
            </a:r>
            <a:r>
              <a:rPr lang="el-GR" b="1" dirty="0" smtClean="0">
                <a:solidFill>
                  <a:prstClr val="white"/>
                </a:solidFill>
              </a:rPr>
              <a:t>όμως περιορίστηκε </a:t>
            </a:r>
            <a:r>
              <a:rPr lang="el-GR" b="1" dirty="0">
                <a:solidFill>
                  <a:prstClr val="white"/>
                </a:solidFill>
              </a:rPr>
              <a:t>στη διατύπωση γενικών αρχών </a:t>
            </a:r>
            <a:r>
              <a:rPr lang="el-GR" b="1" dirty="0" smtClean="0">
                <a:solidFill>
                  <a:prstClr val="white"/>
                </a:solidFill>
              </a:rPr>
              <a:t>προώθησης απασχόλησης</a:t>
            </a:r>
            <a:r>
              <a:rPr lang="el-GR" b="1" dirty="0">
                <a:solidFill>
                  <a:prstClr val="white"/>
                </a:solidFill>
              </a:rPr>
              <a:t>, </a:t>
            </a:r>
            <a:r>
              <a:rPr lang="el-GR" b="1" dirty="0" smtClean="0">
                <a:solidFill>
                  <a:prstClr val="white"/>
                </a:solidFill>
              </a:rPr>
              <a:t>κοινωνικής </a:t>
            </a:r>
            <a:r>
              <a:rPr lang="el-GR" b="1" dirty="0">
                <a:solidFill>
                  <a:prstClr val="white"/>
                </a:solidFill>
              </a:rPr>
              <a:t>προστασίας, </a:t>
            </a:r>
            <a:r>
              <a:rPr lang="el-GR" b="1" dirty="0" smtClean="0">
                <a:solidFill>
                  <a:prstClr val="white"/>
                </a:solidFill>
              </a:rPr>
              <a:t>καταπολέμησης κοινωνικού αποκλεισμού, ενίσχυσης </a:t>
            </a:r>
            <a:r>
              <a:rPr lang="el-GR" b="1" dirty="0">
                <a:solidFill>
                  <a:prstClr val="white"/>
                </a:solidFill>
              </a:rPr>
              <a:t>της ίσης μεταχείρισης ανδρών και γυναικών, </a:t>
            </a:r>
            <a:r>
              <a:rPr lang="el-GR" b="1" dirty="0" smtClean="0">
                <a:solidFill>
                  <a:prstClr val="white"/>
                </a:solidFill>
              </a:rPr>
              <a:t>βελτίωσης συνθηκών </a:t>
            </a:r>
            <a:r>
              <a:rPr lang="el-GR" b="1" dirty="0">
                <a:solidFill>
                  <a:prstClr val="white"/>
                </a:solidFill>
              </a:rPr>
              <a:t>διαβίωσης και </a:t>
            </a:r>
            <a:r>
              <a:rPr lang="el-GR" b="1" dirty="0" smtClean="0">
                <a:solidFill>
                  <a:prstClr val="white"/>
                </a:solidFill>
              </a:rPr>
              <a:t>εργασίας κ.λπ. </a:t>
            </a:r>
          </a:p>
          <a:p>
            <a:pPr marL="285750" indent="-285750" algn="just">
              <a:buFont typeface="Arial" panose="020B0604020202020204" pitchFamily="34" charset="0"/>
              <a:buChar char="•"/>
            </a:pPr>
            <a:r>
              <a:rPr lang="el-GR" b="1" dirty="0" smtClean="0">
                <a:solidFill>
                  <a:prstClr val="white"/>
                </a:solidFill>
              </a:rPr>
              <a:t>Τα </a:t>
            </a:r>
            <a:r>
              <a:rPr lang="el-GR" b="1" dirty="0">
                <a:solidFill>
                  <a:prstClr val="white"/>
                </a:solidFill>
              </a:rPr>
              <a:t>κράτη-μέλη διατηρούν τη δικαιοδοσία τους σε αυτούς τους τομείς, με δεδομένες τις υπάρχουσες </a:t>
            </a:r>
            <a:r>
              <a:rPr lang="el-GR" b="1" dirty="0" smtClean="0">
                <a:solidFill>
                  <a:prstClr val="white"/>
                </a:solidFill>
              </a:rPr>
              <a:t>ιδιαιτερότητες.</a:t>
            </a:r>
          </a:p>
          <a:p>
            <a:pPr marL="285750" indent="-285750" algn="just">
              <a:buFont typeface="Arial" panose="020B0604020202020204" pitchFamily="34" charset="0"/>
              <a:buChar char="•"/>
            </a:pPr>
            <a:r>
              <a:rPr lang="el-GR" b="1" dirty="0" smtClean="0">
                <a:solidFill>
                  <a:prstClr val="white"/>
                </a:solidFill>
              </a:rPr>
              <a:t>Ωστόσο, με </a:t>
            </a:r>
            <a:r>
              <a:rPr lang="el-GR" b="1" dirty="0">
                <a:solidFill>
                  <a:prstClr val="white"/>
                </a:solidFill>
              </a:rPr>
              <a:t>τη δυναμική που προκάλεσε η </a:t>
            </a:r>
            <a:r>
              <a:rPr lang="el-GR" b="1" i="1" dirty="0" smtClean="0">
                <a:solidFill>
                  <a:prstClr val="white"/>
                </a:solidFill>
              </a:rPr>
              <a:t>Συνθήκη</a:t>
            </a:r>
            <a:r>
              <a:rPr lang="el-GR" b="1" dirty="0" smtClean="0">
                <a:solidFill>
                  <a:prstClr val="white"/>
                </a:solidFill>
              </a:rPr>
              <a:t>, συγκλήθηκε </a:t>
            </a:r>
            <a:r>
              <a:rPr lang="el-GR" b="1" dirty="0">
                <a:solidFill>
                  <a:prstClr val="white"/>
                </a:solidFill>
              </a:rPr>
              <a:t>Έκτακτο Ευρωπαϊκό Συμβούλιο για την Απασχόληση, </a:t>
            </a:r>
            <a:r>
              <a:rPr lang="el-GR" b="1" dirty="0" smtClean="0">
                <a:solidFill>
                  <a:prstClr val="white"/>
                </a:solidFill>
              </a:rPr>
              <a:t>τον Νοέμβριο </a:t>
            </a:r>
            <a:r>
              <a:rPr lang="el-GR" b="1" dirty="0">
                <a:solidFill>
                  <a:prstClr val="white"/>
                </a:solidFill>
              </a:rPr>
              <a:t>του 1997 στο Λουξεμβούργο, όπου συμφωνήθηκε η </a:t>
            </a:r>
            <a:r>
              <a:rPr lang="el-GR" b="1" i="1" dirty="0">
                <a:solidFill>
                  <a:srgbClr val="FFFF00"/>
                </a:solidFill>
              </a:rPr>
              <a:t>Ευρωπαϊκή Στρατηγική για την Απασχόληση</a:t>
            </a:r>
            <a:r>
              <a:rPr lang="el-GR" b="1" dirty="0">
                <a:solidFill>
                  <a:prstClr val="white"/>
                </a:solidFill>
              </a:rPr>
              <a:t> (</a:t>
            </a:r>
            <a:r>
              <a:rPr lang="el-GR" b="1" dirty="0" smtClean="0">
                <a:solidFill>
                  <a:prstClr val="white"/>
                </a:solidFill>
              </a:rPr>
              <a:t>ΕΣΑ) </a:t>
            </a:r>
            <a:r>
              <a:rPr lang="el-GR" b="1" dirty="0">
                <a:solidFill>
                  <a:prstClr val="white"/>
                </a:solidFill>
              </a:rPr>
              <a:t>και χαράχθηκαν οι άξονες μίας ενεργητικής και προληπτικής πολιτικής απασχόλησης.</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616648"/>
          </a:xfrm>
          <a:prstGeom prst="rect">
            <a:avLst/>
          </a:prstGeom>
        </p:spPr>
        <p:txBody>
          <a:bodyPr wrap="square">
            <a:spAutoFit/>
          </a:bodyPr>
          <a:lstStyle/>
          <a:p>
            <a:pPr algn="just"/>
            <a:r>
              <a:rPr lang="el-GR" sz="1400" b="1" dirty="0" smtClean="0">
                <a:solidFill>
                  <a:srgbClr val="FFFF00"/>
                </a:solidFill>
              </a:rPr>
              <a:t>Οι 4 άξονες της  </a:t>
            </a:r>
            <a:r>
              <a:rPr lang="el-GR" sz="1400" b="1" i="1" dirty="0" smtClean="0">
                <a:solidFill>
                  <a:prstClr val="white"/>
                </a:solidFill>
              </a:rPr>
              <a:t>Ευρωπαϊκής Στρατηγικής Απασχόλησης</a:t>
            </a:r>
          </a:p>
          <a:p>
            <a:pPr marL="177800" algn="just"/>
            <a:r>
              <a:rPr lang="el-GR" sz="1400" b="1" dirty="0">
                <a:solidFill>
                  <a:srgbClr val="FFFF00"/>
                </a:solidFill>
              </a:rPr>
              <a:t>Ι. </a:t>
            </a:r>
            <a:r>
              <a:rPr lang="el-GR" sz="1400" b="1" dirty="0" err="1">
                <a:solidFill>
                  <a:srgbClr val="FFFF00"/>
                </a:solidFill>
              </a:rPr>
              <a:t>Απασχολησιμότητα</a:t>
            </a:r>
            <a:r>
              <a:rPr lang="el-GR" sz="1400" b="1" dirty="0">
                <a:solidFill>
                  <a:srgbClr val="FFFF00"/>
                </a:solidFill>
              </a:rPr>
              <a:t> και ικανότητα για εργασία. </a:t>
            </a:r>
            <a:endParaRPr lang="el-GR" sz="1400" b="1" dirty="0" smtClean="0">
              <a:solidFill>
                <a:srgbClr val="FFFF00"/>
              </a:solidFill>
            </a:endParaRPr>
          </a:p>
          <a:p>
            <a:pPr marL="177800" algn="just"/>
            <a:r>
              <a:rPr lang="el-GR" sz="1400" b="1" dirty="0">
                <a:solidFill>
                  <a:srgbClr val="FFFF00"/>
                </a:solidFill>
              </a:rPr>
              <a:t>ΙΙ. Επιχειρηματικότητα. </a:t>
            </a:r>
            <a:endParaRPr lang="el-GR" sz="1400" b="1" dirty="0" smtClean="0">
              <a:solidFill>
                <a:srgbClr val="FFFF00"/>
              </a:solidFill>
            </a:endParaRPr>
          </a:p>
          <a:p>
            <a:pPr marL="177800" algn="just"/>
            <a:r>
              <a:rPr lang="el-GR" sz="1400" b="1" dirty="0">
                <a:solidFill>
                  <a:srgbClr val="FFFF00"/>
                </a:solidFill>
              </a:rPr>
              <a:t>ΙΙΙ. Προσαρμοστικότητα. </a:t>
            </a:r>
            <a:endParaRPr lang="el-GR" sz="1400" b="1" dirty="0" smtClean="0">
              <a:solidFill>
                <a:srgbClr val="FFFF00"/>
              </a:solidFill>
            </a:endParaRPr>
          </a:p>
          <a:p>
            <a:pPr marL="177800" algn="just"/>
            <a:r>
              <a:rPr lang="el-GR" sz="1400" b="1" dirty="0">
                <a:solidFill>
                  <a:srgbClr val="FFFF00"/>
                </a:solidFill>
              </a:rPr>
              <a:t>Ι</a:t>
            </a:r>
            <a:r>
              <a:rPr lang="en-GB" sz="1400" b="1" dirty="0">
                <a:solidFill>
                  <a:srgbClr val="FFFF00"/>
                </a:solidFill>
              </a:rPr>
              <a:t>V. </a:t>
            </a:r>
            <a:r>
              <a:rPr lang="el-GR" sz="1400" b="1" dirty="0">
                <a:solidFill>
                  <a:srgbClr val="FFFF00"/>
                </a:solidFill>
              </a:rPr>
              <a:t>Ισότητα ευκαιριών. </a:t>
            </a:r>
            <a:endParaRPr lang="el-GR" sz="1400" b="1" dirty="0" smtClean="0">
              <a:solidFill>
                <a:srgbClr val="FFFF00"/>
              </a:solidFill>
            </a:endParaRPr>
          </a:p>
          <a:p>
            <a:pPr algn="just"/>
            <a:r>
              <a:rPr lang="el-GR" sz="1400" b="1" dirty="0">
                <a:solidFill>
                  <a:srgbClr val="FFFF00"/>
                </a:solidFill>
              </a:rPr>
              <a:t>Οι άξονες της ΕΣΑ εφαρμόζονται ταυτόχρονα σε εθνικό και ευρωπαϊκό </a:t>
            </a:r>
            <a:r>
              <a:rPr lang="el-GR" sz="1400" b="1" dirty="0" smtClean="0">
                <a:solidFill>
                  <a:srgbClr val="FFFF00"/>
                </a:solidFill>
              </a:rPr>
              <a:t>επίπεδο, ενώ τα </a:t>
            </a:r>
            <a:r>
              <a:rPr lang="el-GR" sz="1400" b="1" dirty="0">
                <a:solidFill>
                  <a:srgbClr val="FFFF00"/>
                </a:solidFill>
              </a:rPr>
              <a:t>κράτη-μέλη συντονίζουν τις πολιτικές τους για την αγορά εργασίας σε </a:t>
            </a:r>
            <a:r>
              <a:rPr lang="el-GR" sz="1400" b="1" dirty="0" smtClean="0">
                <a:solidFill>
                  <a:srgbClr val="FFFF00"/>
                </a:solidFill>
              </a:rPr>
              <a:t>ετήσιο κύκλο: </a:t>
            </a:r>
          </a:p>
          <a:p>
            <a:pPr marL="107950" indent="-107950" algn="just">
              <a:buFont typeface="Calibri" panose="020F0502020204030204" pitchFamily="34" charset="0"/>
              <a:buChar char="−"/>
            </a:pPr>
            <a:r>
              <a:rPr lang="el-GR" sz="1400" b="1" dirty="0" smtClean="0">
                <a:solidFill>
                  <a:srgbClr val="FFFF00"/>
                </a:solidFill>
              </a:rPr>
              <a:t>Αρχικά </a:t>
            </a:r>
            <a:r>
              <a:rPr lang="el-GR" sz="1400" b="1" dirty="0">
                <a:solidFill>
                  <a:srgbClr val="FFFF00"/>
                </a:solidFill>
              </a:rPr>
              <a:t>και κατόπιν πρότασης της Επιτροπής, το Συμβούλιο εγκρίνει σε ετήσια βάση </a:t>
            </a:r>
            <a:r>
              <a:rPr lang="el-GR" sz="1400" b="1" dirty="0" smtClean="0">
                <a:solidFill>
                  <a:srgbClr val="FFFF00"/>
                </a:solidFill>
              </a:rPr>
              <a:t>τους τομείς </a:t>
            </a:r>
            <a:r>
              <a:rPr lang="el-GR" sz="1400" b="1" dirty="0">
                <a:solidFill>
                  <a:srgbClr val="FFFF00"/>
                </a:solidFill>
              </a:rPr>
              <a:t>προτεραιότητας για δράση, σύμφωνα με τις </a:t>
            </a:r>
            <a:r>
              <a:rPr lang="el-GR" sz="1400" b="1" dirty="0">
                <a:solidFill>
                  <a:schemeClr val="bg1"/>
                </a:solidFill>
              </a:rPr>
              <a:t>κατευθυντήριες γραμμές </a:t>
            </a:r>
            <a:r>
              <a:rPr lang="el-GR" sz="1400" b="1" dirty="0">
                <a:solidFill>
                  <a:srgbClr val="FFFF00"/>
                </a:solidFill>
              </a:rPr>
              <a:t>των τεσσάρων βασικών αξόνων της ΕΣΑ.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Κάθε </a:t>
            </a:r>
            <a:r>
              <a:rPr lang="el-GR" sz="1400" b="1" dirty="0">
                <a:solidFill>
                  <a:srgbClr val="FFFF00"/>
                </a:solidFill>
              </a:rPr>
              <a:t>κράτος-μέλος καταρτίζει σε ετήσια βάση ένα </a:t>
            </a:r>
            <a:r>
              <a:rPr lang="el-GR" sz="1400" b="1" i="1" dirty="0">
                <a:solidFill>
                  <a:schemeClr val="bg1"/>
                </a:solidFill>
              </a:rPr>
              <a:t>Εθνικό Σχέδιο Δράσης για την Απασχόληση</a:t>
            </a:r>
            <a:r>
              <a:rPr lang="el-GR" sz="1400" b="1" dirty="0">
                <a:solidFill>
                  <a:srgbClr val="FFFF00"/>
                </a:solidFill>
              </a:rPr>
              <a:t> (ΕΣΔΑ), </a:t>
            </a:r>
            <a:r>
              <a:rPr lang="el-GR" sz="1400" b="1" dirty="0" smtClean="0">
                <a:solidFill>
                  <a:srgbClr val="FFFF00"/>
                </a:solidFill>
              </a:rPr>
              <a:t>για τον συντονισμό </a:t>
            </a:r>
            <a:r>
              <a:rPr lang="el-GR" sz="1400" b="1" dirty="0">
                <a:solidFill>
                  <a:srgbClr val="FFFF00"/>
                </a:solidFill>
              </a:rPr>
              <a:t>των εθνικών στόχων με τους </a:t>
            </a:r>
            <a:r>
              <a:rPr lang="el-GR" sz="1400" b="1" dirty="0" smtClean="0">
                <a:solidFill>
                  <a:srgbClr val="FFFF00"/>
                </a:solidFill>
              </a:rPr>
              <a:t>στόχους της ΕΣΑ. </a:t>
            </a:r>
          </a:p>
          <a:p>
            <a:pPr marL="107950" indent="-107950" algn="just">
              <a:buFont typeface="Calibri" panose="020F0502020204030204" pitchFamily="34" charset="0"/>
              <a:buChar char="−"/>
            </a:pPr>
            <a:r>
              <a:rPr lang="el-GR" sz="1400" b="1" dirty="0" smtClean="0">
                <a:solidFill>
                  <a:srgbClr val="FFFF00"/>
                </a:solidFill>
              </a:rPr>
              <a:t>Η </a:t>
            </a:r>
            <a:r>
              <a:rPr lang="el-GR" sz="1400" b="1" dirty="0">
                <a:solidFill>
                  <a:srgbClr val="FFFF00"/>
                </a:solidFill>
              </a:rPr>
              <a:t>Επιτροπή και το Συμβούλιο εξετάζουν από κοινού </a:t>
            </a:r>
            <a:r>
              <a:rPr lang="el-GR" sz="1400" b="1" dirty="0" smtClean="0">
                <a:solidFill>
                  <a:srgbClr val="FFFF00"/>
                </a:solidFill>
              </a:rPr>
              <a:t>τα ΕΣΔΑ </a:t>
            </a:r>
            <a:r>
              <a:rPr lang="el-GR" sz="1400" b="1" dirty="0">
                <a:solidFill>
                  <a:srgbClr val="FFFF00"/>
                </a:solidFill>
              </a:rPr>
              <a:t>και συντάσσουν </a:t>
            </a:r>
            <a:r>
              <a:rPr lang="el-GR" sz="1400" b="1" dirty="0">
                <a:solidFill>
                  <a:schemeClr val="bg1"/>
                </a:solidFill>
              </a:rPr>
              <a:t>κοινή </a:t>
            </a:r>
            <a:r>
              <a:rPr lang="el-GR" sz="1400" b="1" dirty="0" smtClean="0">
                <a:solidFill>
                  <a:schemeClr val="bg1"/>
                </a:solidFill>
              </a:rPr>
              <a:t>έκθεση απασχόλησης</a:t>
            </a:r>
            <a:r>
              <a:rPr lang="el-GR" sz="1400" b="1" dirty="0" smtClean="0">
                <a:solidFill>
                  <a:srgbClr val="FFFF00"/>
                </a:solidFill>
              </a:rPr>
              <a:t> </a:t>
            </a:r>
            <a:r>
              <a:rPr lang="el-GR" sz="1400" b="1" dirty="0">
                <a:solidFill>
                  <a:srgbClr val="FFFF00"/>
                </a:solidFill>
              </a:rPr>
              <a:t>στο τέλος του </a:t>
            </a:r>
            <a:r>
              <a:rPr lang="el-GR" sz="1400" b="1" dirty="0" smtClean="0">
                <a:solidFill>
                  <a:srgbClr val="FFFF00"/>
                </a:solidFill>
              </a:rPr>
              <a:t>έτους, που </a:t>
            </a:r>
            <a:r>
              <a:rPr lang="el-GR" sz="1400" b="1" dirty="0">
                <a:solidFill>
                  <a:srgbClr val="FFFF00"/>
                </a:solidFill>
              </a:rPr>
              <a:t>υποβάλλεται </a:t>
            </a:r>
            <a:r>
              <a:rPr lang="el-GR" sz="1400" b="1" dirty="0" smtClean="0">
                <a:solidFill>
                  <a:srgbClr val="FFFF00"/>
                </a:solidFill>
              </a:rPr>
              <a:t>στο </a:t>
            </a:r>
            <a:r>
              <a:rPr lang="el-GR" sz="1400" b="1" dirty="0">
                <a:solidFill>
                  <a:srgbClr val="FFFF00"/>
                </a:solidFill>
              </a:rPr>
              <a:t>Ευρωπαϊκό Συμβούλιο.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Τα </a:t>
            </a:r>
            <a:r>
              <a:rPr lang="el-GR" sz="1400" b="1" dirty="0">
                <a:solidFill>
                  <a:srgbClr val="FFFF00"/>
                </a:solidFill>
              </a:rPr>
              <a:t>συμπεράσματα αυτών των εκθέσεων απασχόλησης είναι δυνατόν να οδηγήσουν σε αλλαγές στις </a:t>
            </a:r>
            <a:r>
              <a:rPr lang="el-GR" sz="1400" b="1" dirty="0">
                <a:solidFill>
                  <a:schemeClr val="bg1"/>
                </a:solidFill>
              </a:rPr>
              <a:t>κατευθυντήριες γραμμές </a:t>
            </a:r>
            <a:r>
              <a:rPr lang="el-GR" sz="1400" b="1" dirty="0">
                <a:solidFill>
                  <a:srgbClr val="FFFF00"/>
                </a:solidFill>
              </a:rPr>
              <a:t>και</a:t>
            </a:r>
            <a:r>
              <a:rPr lang="el-GR" sz="1400" b="1" dirty="0">
                <a:solidFill>
                  <a:schemeClr val="bg1"/>
                </a:solidFill>
              </a:rPr>
              <a:t> </a:t>
            </a:r>
            <a:r>
              <a:rPr lang="el-GR" sz="1400" b="1" dirty="0">
                <a:solidFill>
                  <a:srgbClr val="FFFF00"/>
                </a:solidFill>
              </a:rPr>
              <a:t>στις</a:t>
            </a:r>
            <a:r>
              <a:rPr lang="el-GR" sz="1400" b="1" dirty="0">
                <a:solidFill>
                  <a:schemeClr val="bg1"/>
                </a:solidFill>
              </a:rPr>
              <a:t> συστάσεις</a:t>
            </a:r>
            <a:r>
              <a:rPr lang="el-GR" sz="1400" b="1" dirty="0">
                <a:solidFill>
                  <a:srgbClr val="FFFF00"/>
                </a:solidFill>
              </a:rPr>
              <a:t> για τις πολιτικές </a:t>
            </a:r>
            <a:r>
              <a:rPr lang="el-GR" sz="1400" b="1" dirty="0" smtClean="0">
                <a:solidFill>
                  <a:srgbClr val="FFFF00"/>
                </a:solidFill>
              </a:rPr>
              <a:t>απασχόλησης.</a:t>
            </a:r>
            <a:endParaRPr lang="el-GR" sz="1400" b="1" dirty="0">
              <a:solidFill>
                <a:srgbClr val="FFFF00"/>
              </a:solidFill>
            </a:endParaRPr>
          </a:p>
        </p:txBody>
      </p:sp>
    </p:spTree>
    <p:extLst>
      <p:ext uri="{BB962C8B-B14F-4D97-AF65-F5344CB8AC3E}">
        <p14:creationId xmlns:p14="http://schemas.microsoft.com/office/powerpoint/2010/main" val="3527897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7</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Η </a:t>
            </a:r>
            <a:r>
              <a:rPr lang="el-GR" b="1" i="1" dirty="0" smtClean="0">
                <a:solidFill>
                  <a:srgbClr val="FFFF00"/>
                </a:solidFill>
              </a:rPr>
              <a:t> </a:t>
            </a:r>
            <a:r>
              <a:rPr lang="el-GR" b="1" i="1" dirty="0">
                <a:solidFill>
                  <a:srgbClr val="FFFF00"/>
                </a:solidFill>
              </a:rPr>
              <a:t>Στρατηγική της Λισσαβόνας </a:t>
            </a:r>
            <a:r>
              <a:rPr lang="el-GR" b="1" dirty="0">
                <a:solidFill>
                  <a:srgbClr val="FFFF00"/>
                </a:solidFill>
              </a:rPr>
              <a:t>για μία Ευρώπη με κοινωνικό πρόσωπο</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Τον Μάρτιο 2000</a:t>
            </a:r>
            <a:r>
              <a:rPr lang="el-GR" b="1" dirty="0">
                <a:solidFill>
                  <a:prstClr val="white"/>
                </a:solidFill>
              </a:rPr>
              <a:t>, στη Λισαβόνα υιοθετήθηκε από το Ευρωπαϊκό Συμβούλιο η </a:t>
            </a:r>
            <a:r>
              <a:rPr lang="el-GR" b="1" i="1" dirty="0">
                <a:solidFill>
                  <a:srgbClr val="FFFF00"/>
                </a:solidFill>
              </a:rPr>
              <a:t>Στρατηγική της Λισσαβόνας</a:t>
            </a:r>
            <a:r>
              <a:rPr lang="el-GR" b="1" dirty="0">
                <a:solidFill>
                  <a:prstClr val="white"/>
                </a:solidFill>
              </a:rPr>
              <a:t>, με σκοπό να γίνει η ΕΕ μέχρι το 2010, </a:t>
            </a:r>
            <a:r>
              <a:rPr lang="el-GR" b="1" dirty="0">
                <a:solidFill>
                  <a:srgbClr val="FFFF00"/>
                </a:solidFill>
              </a:rPr>
              <a:t>πιο δυναμική και ανταγωνιστική</a:t>
            </a:r>
            <a:r>
              <a:rPr lang="el-GR" b="1" dirty="0">
                <a:solidFill>
                  <a:prstClr val="white"/>
                </a:solidFill>
              </a:rPr>
              <a:t>, με αναφορές στην </a:t>
            </a:r>
            <a:r>
              <a:rPr lang="el-GR" b="1" dirty="0">
                <a:solidFill>
                  <a:srgbClr val="FFFF00"/>
                </a:solidFill>
              </a:rPr>
              <a:t>ενθάρρυνση της έρευνας, της καινοτομίας και της επιχειρηματικότητας </a:t>
            </a:r>
            <a:r>
              <a:rPr lang="el-GR" b="1" dirty="0">
                <a:solidFill>
                  <a:prstClr val="white"/>
                </a:solidFill>
              </a:rPr>
              <a:t>και με </a:t>
            </a:r>
            <a:r>
              <a:rPr lang="el-GR" b="1" dirty="0" smtClean="0">
                <a:solidFill>
                  <a:prstClr val="white"/>
                </a:solidFill>
              </a:rPr>
              <a:t>στόχο την ενίσχυση απασχόλησης</a:t>
            </a:r>
            <a:r>
              <a:rPr lang="el-GR" b="1" dirty="0">
                <a:solidFill>
                  <a:prstClr val="white"/>
                </a:solidFill>
              </a:rPr>
              <a:t>, </a:t>
            </a:r>
            <a:r>
              <a:rPr lang="el-GR" b="1" dirty="0" smtClean="0">
                <a:solidFill>
                  <a:prstClr val="white"/>
                </a:solidFill>
              </a:rPr>
              <a:t>τη δημιουργία </a:t>
            </a:r>
            <a:r>
              <a:rPr lang="el-GR" b="1" dirty="0">
                <a:solidFill>
                  <a:prstClr val="white"/>
                </a:solidFill>
              </a:rPr>
              <a:t>περισσότερων και καλύτερων θέσεων εργασίας και </a:t>
            </a:r>
            <a:r>
              <a:rPr lang="el-GR" b="1" dirty="0" smtClean="0">
                <a:solidFill>
                  <a:prstClr val="white"/>
                </a:solidFill>
              </a:rPr>
              <a:t>την εξάλειψη </a:t>
            </a:r>
            <a:r>
              <a:rPr lang="el-GR" b="1" dirty="0">
                <a:solidFill>
                  <a:prstClr val="white"/>
                </a:solidFill>
              </a:rPr>
              <a:t>του </a:t>
            </a:r>
            <a:r>
              <a:rPr lang="el-GR" b="1" dirty="0" smtClean="0">
                <a:solidFill>
                  <a:prstClr val="white"/>
                </a:solidFill>
              </a:rPr>
              <a:t>αποκλεισμού.</a:t>
            </a:r>
          </a:p>
          <a:p>
            <a:pPr marL="285750" indent="-285750" algn="just">
              <a:buFont typeface="Arial" panose="020B0604020202020204" pitchFamily="34" charset="0"/>
              <a:buChar char="•"/>
            </a:pPr>
            <a:r>
              <a:rPr lang="el-GR" b="1" dirty="0" smtClean="0">
                <a:solidFill>
                  <a:prstClr val="white"/>
                </a:solidFill>
              </a:rPr>
              <a:t>Πέντε </a:t>
            </a:r>
            <a:r>
              <a:rPr lang="el-GR" b="1" dirty="0">
                <a:solidFill>
                  <a:prstClr val="white"/>
                </a:solidFill>
              </a:rPr>
              <a:t>χρόνια μετά την έναρξη της εφαρμογής της </a:t>
            </a:r>
            <a:r>
              <a:rPr lang="el-GR" b="1" i="1" dirty="0">
                <a:solidFill>
                  <a:prstClr val="white"/>
                </a:solidFill>
              </a:rPr>
              <a:t>Στρατηγικής της Λισαβόνας</a:t>
            </a:r>
            <a:r>
              <a:rPr lang="el-GR" b="1" dirty="0">
                <a:solidFill>
                  <a:prstClr val="white"/>
                </a:solidFill>
              </a:rPr>
              <a:t>, η Επιτροπή </a:t>
            </a:r>
            <a:r>
              <a:rPr lang="el-GR" b="1" dirty="0" smtClean="0">
                <a:solidFill>
                  <a:prstClr val="white"/>
                </a:solidFill>
              </a:rPr>
              <a:t>προέβη </a:t>
            </a:r>
            <a:r>
              <a:rPr lang="el-GR" b="1" dirty="0">
                <a:solidFill>
                  <a:prstClr val="white"/>
                </a:solidFill>
              </a:rPr>
              <a:t>σε έναν όχι ιδιαίτερα ενθαρρυντικό απολογισμό των επιτευχθέντων </a:t>
            </a:r>
            <a:r>
              <a:rPr lang="el-GR" b="1" dirty="0" smtClean="0">
                <a:solidFill>
                  <a:prstClr val="white"/>
                </a:solidFill>
              </a:rPr>
              <a:t>αποτελεσμάτων</a:t>
            </a:r>
            <a:r>
              <a:rPr lang="el-GR" b="1" dirty="0">
                <a:solidFill>
                  <a:prstClr val="white"/>
                </a:solidFill>
              </a:rPr>
              <a:t>.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Για </a:t>
            </a:r>
            <a:r>
              <a:rPr lang="el-GR" b="1" dirty="0">
                <a:solidFill>
                  <a:prstClr val="white"/>
                </a:solidFill>
              </a:rPr>
              <a:t>τους λόγους αυτούς, η Επιτροπή αποφάσισε να δώσει μεγαλύτερο βάρος </a:t>
            </a:r>
            <a:r>
              <a:rPr lang="el-GR" b="1" dirty="0" smtClean="0">
                <a:solidFill>
                  <a:prstClr val="white"/>
                </a:solidFill>
              </a:rPr>
              <a:t>στην </a:t>
            </a:r>
            <a:r>
              <a:rPr lang="el-GR" b="1" dirty="0">
                <a:solidFill>
                  <a:prstClr val="white"/>
                </a:solidFill>
              </a:rPr>
              <a:t>υποστήριξη </a:t>
            </a:r>
            <a:r>
              <a:rPr lang="el-GR" b="1" dirty="0" smtClean="0">
                <a:solidFill>
                  <a:prstClr val="white"/>
                </a:solidFill>
              </a:rPr>
              <a:t>γνώσης </a:t>
            </a:r>
            <a:r>
              <a:rPr lang="el-GR" b="1" dirty="0">
                <a:solidFill>
                  <a:prstClr val="white"/>
                </a:solidFill>
              </a:rPr>
              <a:t>και </a:t>
            </a:r>
            <a:r>
              <a:rPr lang="el-GR" b="1" dirty="0" smtClean="0">
                <a:solidFill>
                  <a:prstClr val="white"/>
                </a:solidFill>
              </a:rPr>
              <a:t>καινοτομίας</a:t>
            </a:r>
            <a:r>
              <a:rPr lang="el-GR" b="1" dirty="0">
                <a:solidFill>
                  <a:prstClr val="white"/>
                </a:solidFill>
              </a:rPr>
              <a:t>, στη διευκόλυνση της εργασίας και στη δημιουργία περισσότερων και καλύτερης ποιότητας θέσεων εργασίας, και όχι </a:t>
            </a:r>
            <a:r>
              <a:rPr lang="el-GR" b="1" dirty="0" smtClean="0">
                <a:solidFill>
                  <a:prstClr val="white"/>
                </a:solidFill>
              </a:rPr>
              <a:t>στους </a:t>
            </a:r>
            <a:r>
              <a:rPr lang="el-GR" b="1" dirty="0">
                <a:solidFill>
                  <a:prstClr val="white"/>
                </a:solidFill>
              </a:rPr>
              <a:t>αριθμητικούς </a:t>
            </a:r>
            <a:r>
              <a:rPr lang="el-GR" b="1" dirty="0" smtClean="0">
                <a:solidFill>
                  <a:prstClr val="white"/>
                </a:solidFill>
              </a:rPr>
              <a:t>στόχους.</a:t>
            </a: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καταληκτική χρονολογία του 2010 και οι στόχοι που συνδέονται με </a:t>
            </a:r>
            <a:r>
              <a:rPr lang="el-GR" b="1" dirty="0" smtClean="0">
                <a:solidFill>
                  <a:prstClr val="white"/>
                </a:solidFill>
              </a:rPr>
              <a:t>ποσοστά </a:t>
            </a:r>
            <a:r>
              <a:rPr lang="el-GR" b="1" dirty="0">
                <a:solidFill>
                  <a:prstClr val="white"/>
                </a:solidFill>
              </a:rPr>
              <a:t>απασχόλησης παύουν να χαρακτηρίζονται προτεραιότητες.</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3970318"/>
          </a:xfrm>
          <a:prstGeom prst="rect">
            <a:avLst/>
          </a:prstGeom>
        </p:spPr>
        <p:txBody>
          <a:bodyPr wrap="square">
            <a:spAutoFit/>
          </a:bodyPr>
          <a:lstStyle/>
          <a:p>
            <a:pPr algn="just"/>
            <a:r>
              <a:rPr lang="el-GR" sz="1400" b="1" dirty="0" smtClean="0">
                <a:solidFill>
                  <a:srgbClr val="FFFF00"/>
                </a:solidFill>
              </a:rPr>
              <a:t>Η </a:t>
            </a:r>
            <a:r>
              <a:rPr lang="el-GR" sz="1400" b="1" i="1" dirty="0" smtClean="0">
                <a:solidFill>
                  <a:schemeClr val="bg1"/>
                </a:solidFill>
              </a:rPr>
              <a:t>Στρατηγική </a:t>
            </a:r>
            <a:r>
              <a:rPr lang="el-GR" sz="1400" b="1" i="1" dirty="0">
                <a:solidFill>
                  <a:schemeClr val="bg1"/>
                </a:solidFill>
              </a:rPr>
              <a:t>της Λισσαβόνας </a:t>
            </a:r>
            <a:r>
              <a:rPr lang="el-GR" sz="1400" b="1" dirty="0" smtClean="0">
                <a:solidFill>
                  <a:srgbClr val="FFFF00"/>
                </a:solidFill>
              </a:rPr>
              <a:t>έχει 10 κατευθύνσεις</a:t>
            </a:r>
            <a:r>
              <a:rPr lang="el-GR" sz="1400" b="1" dirty="0">
                <a:solidFill>
                  <a:srgbClr val="FFFF00"/>
                </a:solidFill>
              </a:rPr>
              <a:t>. </a:t>
            </a:r>
            <a:endParaRPr lang="el-GR" sz="1400" b="1" dirty="0" smtClean="0">
              <a:solidFill>
                <a:srgbClr val="FFFF00"/>
              </a:solidFill>
            </a:endParaRPr>
          </a:p>
          <a:p>
            <a:pPr marL="107950" indent="-107950" algn="just">
              <a:buFont typeface="Calibri" panose="020F0502020204030204" pitchFamily="34" charset="0"/>
              <a:buChar char="−"/>
            </a:pPr>
            <a:r>
              <a:rPr lang="el-GR" sz="1400" b="1" dirty="0">
                <a:solidFill>
                  <a:srgbClr val="FFFF00"/>
                </a:solidFill>
              </a:rPr>
              <a:t>I. Τη δημιουργία ενός ευρωπαϊκού χώρου </a:t>
            </a:r>
            <a:r>
              <a:rPr lang="el-GR" sz="1400" b="1" dirty="0" smtClean="0">
                <a:solidFill>
                  <a:srgbClr val="FFFF00"/>
                </a:solidFill>
              </a:rPr>
              <a:t>γνώσεων.</a:t>
            </a:r>
          </a:p>
          <a:p>
            <a:pPr marL="107950" indent="-107950" algn="just">
              <a:buFont typeface="Calibri" panose="020F0502020204030204" pitchFamily="34" charset="0"/>
              <a:buChar char="−"/>
            </a:pPr>
            <a:r>
              <a:rPr lang="el-GR" sz="1400" b="1" dirty="0">
                <a:solidFill>
                  <a:srgbClr val="FFFF00"/>
                </a:solidFill>
              </a:rPr>
              <a:t>II. Την ανάπτυξη μιας ευρωπαϊκής περιοχής έρευνας και </a:t>
            </a:r>
            <a:r>
              <a:rPr lang="el-GR" sz="1400" b="1" dirty="0" smtClean="0">
                <a:solidFill>
                  <a:srgbClr val="FFFF00"/>
                </a:solidFill>
              </a:rPr>
              <a:t>καινοτομίας</a:t>
            </a:r>
            <a:r>
              <a:rPr lang="el-GR" sz="1400" b="1" dirty="0">
                <a:solidFill>
                  <a:srgbClr val="FFFF00"/>
                </a:solidFill>
              </a:rPr>
              <a:t>.</a:t>
            </a:r>
            <a:endParaRPr lang="el-GR" sz="1400" b="1" dirty="0" smtClean="0">
              <a:solidFill>
                <a:srgbClr val="FFFF00"/>
              </a:solidFill>
            </a:endParaRPr>
          </a:p>
          <a:p>
            <a:pPr marL="107950" indent="-107950" algn="just">
              <a:buFont typeface="Calibri" panose="020F0502020204030204" pitchFamily="34" charset="0"/>
              <a:buChar char="−"/>
            </a:pPr>
            <a:r>
              <a:rPr lang="el-GR" sz="1400" b="1" dirty="0">
                <a:solidFill>
                  <a:srgbClr val="FFFF00"/>
                </a:solidFill>
              </a:rPr>
              <a:t>III. Τη δημιουργία ενός περιβάλλοντος φιλικού προς τις νέες και καινοτόμους </a:t>
            </a:r>
            <a:r>
              <a:rPr lang="el-GR" sz="1400" b="1" dirty="0" smtClean="0">
                <a:solidFill>
                  <a:srgbClr val="FFFF00"/>
                </a:solidFill>
              </a:rPr>
              <a:t>επιχειρήσεις.</a:t>
            </a:r>
            <a:endParaRPr lang="el-GR" sz="1400" b="1" dirty="0">
              <a:solidFill>
                <a:srgbClr val="FFFF00"/>
              </a:solidFill>
            </a:endParaRPr>
          </a:p>
          <a:p>
            <a:pPr marL="107950" indent="-107950" algn="just">
              <a:buFont typeface="Calibri" panose="020F0502020204030204" pitchFamily="34" charset="0"/>
              <a:buChar char="−"/>
            </a:pPr>
            <a:r>
              <a:rPr lang="el-GR" sz="1400" b="1" dirty="0">
                <a:solidFill>
                  <a:srgbClr val="FFFF00"/>
                </a:solidFill>
              </a:rPr>
              <a:t>IV. Τις οικονομικές μεταρρυθμίσεις για την ολοκλήρωση και την </a:t>
            </a:r>
            <a:r>
              <a:rPr lang="el-GR" sz="1400" b="1" dirty="0" smtClean="0">
                <a:solidFill>
                  <a:srgbClr val="FFFF00"/>
                </a:solidFill>
              </a:rPr>
              <a:t>αποτελεσματικότητα </a:t>
            </a:r>
            <a:r>
              <a:rPr lang="el-GR" sz="1400" b="1" dirty="0">
                <a:solidFill>
                  <a:srgbClr val="FFFF00"/>
                </a:solidFill>
              </a:rPr>
              <a:t>της εσωτερικής </a:t>
            </a:r>
            <a:r>
              <a:rPr lang="el-GR" sz="1400" b="1" dirty="0" smtClean="0">
                <a:solidFill>
                  <a:srgbClr val="FFFF00"/>
                </a:solidFill>
              </a:rPr>
              <a:t>αγοράς</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V. Τη δημιουργία αποτελεσματικών και ολοκληρωμένων χρηματοοικονομικών </a:t>
            </a:r>
            <a:r>
              <a:rPr lang="el-GR" sz="1400" b="1" dirty="0" smtClean="0">
                <a:solidFill>
                  <a:srgbClr val="FFFF00"/>
                </a:solidFill>
              </a:rPr>
              <a:t>αγορών</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VI. Την εφαρμογή υγιών μακροοικονομικών </a:t>
            </a:r>
            <a:r>
              <a:rPr lang="el-GR" sz="1400" b="1" dirty="0" smtClean="0">
                <a:solidFill>
                  <a:srgbClr val="FFFF00"/>
                </a:solidFill>
              </a:rPr>
              <a:t>πολιτικών</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VII. Την έμφαση στην εκπαίδευση και την </a:t>
            </a:r>
            <a:r>
              <a:rPr lang="el-GR" sz="1400" b="1" dirty="0" smtClean="0">
                <a:solidFill>
                  <a:srgbClr val="FFFF00"/>
                </a:solidFill>
              </a:rPr>
              <a:t>κατάρτιση</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VIII. Τη δημιουργία περισσότερων και καλύτερων θέσεων </a:t>
            </a:r>
            <a:r>
              <a:rPr lang="el-GR" sz="1400" b="1" dirty="0" smtClean="0">
                <a:solidFill>
                  <a:srgbClr val="FFFF00"/>
                </a:solidFill>
              </a:rPr>
              <a:t>εργασίας</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IX. Τον εκσυγχρονισμό των συστημάτων κοινωνικής πολιτικής και </a:t>
            </a:r>
            <a:r>
              <a:rPr lang="el-GR" sz="1400" b="1" dirty="0" smtClean="0">
                <a:solidFill>
                  <a:srgbClr val="FFFF00"/>
                </a:solidFill>
              </a:rPr>
              <a:t>προστασίας</a:t>
            </a:r>
            <a:r>
              <a:rPr lang="el-GR" sz="1400" b="1" dirty="0">
                <a:solidFill>
                  <a:srgbClr val="FFFF00"/>
                </a:solidFill>
              </a:rPr>
              <a:t>.</a:t>
            </a:r>
          </a:p>
          <a:p>
            <a:pPr marL="107950" indent="-107950" algn="just">
              <a:buFont typeface="Calibri" panose="020F0502020204030204" pitchFamily="34" charset="0"/>
              <a:buChar char="−"/>
            </a:pPr>
            <a:r>
              <a:rPr lang="el-GR" sz="1400" b="1" dirty="0">
                <a:solidFill>
                  <a:srgbClr val="FFFF00"/>
                </a:solidFill>
              </a:rPr>
              <a:t>X. Την ενίσχυση της κοινωνικής συνοχής και την εξάλειψη του κοινωνικού </a:t>
            </a:r>
            <a:r>
              <a:rPr lang="el-GR" sz="1400" b="1" dirty="0" smtClean="0">
                <a:solidFill>
                  <a:srgbClr val="FFFF00"/>
                </a:solidFill>
              </a:rPr>
              <a:t>αποκλεισμού</a:t>
            </a:r>
            <a:r>
              <a:rPr lang="el-GR" sz="1400" b="1" dirty="0">
                <a:solidFill>
                  <a:srgbClr val="FFFF00"/>
                </a:solidFill>
              </a:rPr>
              <a:t>.</a:t>
            </a:r>
          </a:p>
        </p:txBody>
      </p:sp>
    </p:spTree>
    <p:extLst>
      <p:ext uri="{BB962C8B-B14F-4D97-AF65-F5344CB8AC3E}">
        <p14:creationId xmlns:p14="http://schemas.microsoft.com/office/powerpoint/2010/main" val="3997717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8</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Η </a:t>
            </a:r>
            <a:r>
              <a:rPr lang="el-GR" b="1" i="1" dirty="0" smtClean="0">
                <a:solidFill>
                  <a:srgbClr val="FFFF00"/>
                </a:solidFill>
              </a:rPr>
              <a:t>Συνθήκη </a:t>
            </a:r>
            <a:r>
              <a:rPr lang="el-GR" b="1" i="1" dirty="0">
                <a:solidFill>
                  <a:srgbClr val="FFFF00"/>
                </a:solidFill>
              </a:rPr>
              <a:t>της Νίκαιας </a:t>
            </a:r>
            <a:r>
              <a:rPr lang="el-GR" b="1" dirty="0">
                <a:solidFill>
                  <a:srgbClr val="FFFF00"/>
                </a:solidFill>
              </a:rPr>
              <a:t>και η </a:t>
            </a:r>
            <a:r>
              <a:rPr lang="el-GR" b="1" i="1" dirty="0">
                <a:solidFill>
                  <a:srgbClr val="FFFF00"/>
                </a:solidFill>
              </a:rPr>
              <a:t>Ευρωπαϊκή Κοινωνική Ατζέντα</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Το </a:t>
            </a:r>
            <a:r>
              <a:rPr lang="el-GR" b="1" dirty="0">
                <a:solidFill>
                  <a:prstClr val="white"/>
                </a:solidFill>
              </a:rPr>
              <a:t>Ευρωπαϊκό Συμβούλιο της Νίκαιας </a:t>
            </a:r>
            <a:r>
              <a:rPr lang="el-GR" b="1" dirty="0" smtClean="0">
                <a:solidFill>
                  <a:prstClr val="white"/>
                </a:solidFill>
              </a:rPr>
              <a:t>του Δεκεμβρίου 2000, αρκέστηκε </a:t>
            </a:r>
            <a:r>
              <a:rPr lang="el-GR" b="1" dirty="0">
                <a:solidFill>
                  <a:prstClr val="white"/>
                </a:solidFill>
              </a:rPr>
              <a:t>στην </a:t>
            </a:r>
            <a:r>
              <a:rPr lang="el-GR" b="1" dirty="0" smtClean="0">
                <a:solidFill>
                  <a:prstClr val="white"/>
                </a:solidFill>
              </a:rPr>
              <a:t>παρουσίαση του </a:t>
            </a:r>
            <a:r>
              <a:rPr lang="el-GR" b="1" i="1" dirty="0" smtClean="0">
                <a:solidFill>
                  <a:srgbClr val="FFFF00"/>
                </a:solidFill>
              </a:rPr>
              <a:t>Χάρτη </a:t>
            </a:r>
            <a:r>
              <a:rPr lang="el-GR" b="1" i="1" dirty="0">
                <a:solidFill>
                  <a:srgbClr val="FFFF00"/>
                </a:solidFill>
              </a:rPr>
              <a:t>των Θεμελιωδών Δικαιωμάτων της Ευρωπαϊκής </a:t>
            </a:r>
            <a:r>
              <a:rPr lang="el-GR" b="1" i="1" dirty="0" smtClean="0">
                <a:solidFill>
                  <a:srgbClr val="FFFF00"/>
                </a:solidFill>
              </a:rPr>
              <a:t>Ένωσης</a:t>
            </a:r>
            <a:r>
              <a:rPr lang="el-GR" b="1" dirty="0" smtClean="0">
                <a:solidFill>
                  <a:prstClr val="white"/>
                </a:solidFill>
              </a:rPr>
              <a:t>, που είχε παρουσιαστεί στο Ευρωπαϊκό Συμβούλιο του Biarritz, του Οκτωβρίου 2000, και όχι στην ένταξή του ως τμήματος της προς υπογραφή </a:t>
            </a:r>
            <a:r>
              <a:rPr lang="el-GR" b="1" i="1" dirty="0">
                <a:solidFill>
                  <a:prstClr val="white"/>
                </a:solidFill>
              </a:rPr>
              <a:t>Συνθήκης της Νίκαιας</a:t>
            </a:r>
            <a:r>
              <a:rPr lang="el-GR" b="1" dirty="0">
                <a:solidFill>
                  <a:prstClr val="white"/>
                </a:solidFill>
              </a:rPr>
              <a:t>, του </a:t>
            </a:r>
            <a:r>
              <a:rPr lang="el-GR" b="1" dirty="0" smtClean="0">
                <a:solidFill>
                  <a:prstClr val="white"/>
                </a:solidFill>
              </a:rPr>
              <a:t>2001, προκαλώντας τη δυσαρέσκεια του Ευρωπαϊκού Κοινοβουλίου και της Επιτροπής.</a:t>
            </a:r>
          </a:p>
          <a:p>
            <a:pPr marL="285750" indent="-285750" algn="just">
              <a:buFont typeface="Arial" panose="020B0604020202020204" pitchFamily="34" charset="0"/>
              <a:buChar char="•"/>
            </a:pPr>
            <a:r>
              <a:rPr lang="el-GR" b="1" dirty="0" smtClean="0">
                <a:solidFill>
                  <a:schemeClr val="bg1"/>
                </a:solidFill>
              </a:rPr>
              <a:t>Ωστόσο, στο </a:t>
            </a:r>
            <a:r>
              <a:rPr lang="el-GR" b="1" dirty="0">
                <a:solidFill>
                  <a:schemeClr val="bg1"/>
                </a:solidFill>
              </a:rPr>
              <a:t>Ευρωπαϊκό Συμβούλιο της Νίκαιας, </a:t>
            </a:r>
            <a:r>
              <a:rPr lang="el-GR" b="1" dirty="0" smtClean="0">
                <a:solidFill>
                  <a:schemeClr val="bg1"/>
                </a:solidFill>
              </a:rPr>
              <a:t>του Δεκεμβρίου 2000 </a:t>
            </a:r>
            <a:r>
              <a:rPr lang="el-GR" b="1" dirty="0">
                <a:solidFill>
                  <a:schemeClr val="bg1"/>
                </a:solidFill>
              </a:rPr>
              <a:t>υιοθετήθηκε η πρόταση της Επιτροπής ως </a:t>
            </a:r>
            <a:r>
              <a:rPr lang="el-GR" b="1" i="1" dirty="0">
                <a:solidFill>
                  <a:srgbClr val="FFFF00"/>
                </a:solidFill>
              </a:rPr>
              <a:t>Ευρωπαϊκή Κοινωνική Ατζέντα </a:t>
            </a:r>
            <a:r>
              <a:rPr lang="el-GR" b="1" dirty="0">
                <a:solidFill>
                  <a:schemeClr val="bg1"/>
                </a:solidFill>
              </a:rPr>
              <a:t>(ΕΚΑ</a:t>
            </a:r>
            <a:r>
              <a:rPr lang="el-GR" b="1" dirty="0" smtClean="0">
                <a:solidFill>
                  <a:schemeClr val="bg1"/>
                </a:solidFill>
              </a:rPr>
              <a:t>) προώθησης του ευρωπαϊκού κοινωνικού προτύπου έως το 2005. </a:t>
            </a:r>
            <a:r>
              <a:rPr lang="el-GR" b="1" dirty="0">
                <a:solidFill>
                  <a:schemeClr val="bg1"/>
                </a:solidFill>
              </a:rPr>
              <a:t>Παράλληλα, καθιερώθηκε η </a:t>
            </a:r>
            <a:r>
              <a:rPr lang="el-GR" b="1" i="1" dirty="0" smtClean="0">
                <a:solidFill>
                  <a:srgbClr val="FFFF00"/>
                </a:solidFill>
              </a:rPr>
              <a:t>Ανοικτή </a:t>
            </a:r>
            <a:r>
              <a:rPr lang="el-GR" b="1" i="1" dirty="0">
                <a:solidFill>
                  <a:srgbClr val="FFFF00"/>
                </a:solidFill>
              </a:rPr>
              <a:t>Μέθοδος Συντονισμού </a:t>
            </a:r>
            <a:r>
              <a:rPr lang="el-GR" b="1" dirty="0">
                <a:solidFill>
                  <a:schemeClr val="bg1"/>
                </a:solidFill>
              </a:rPr>
              <a:t>(ΑΜΣ) για την κοινωνική ενσωμάτωση,  με σκοπό τον συντονισμό των επί μέρους κρατικών κοινωνικών πολιτικών.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Αργότερα, τον </a:t>
            </a:r>
            <a:r>
              <a:rPr lang="el-GR" b="1" dirty="0">
                <a:solidFill>
                  <a:schemeClr val="bg1"/>
                </a:solidFill>
              </a:rPr>
              <a:t>Απρίλιο 2005, η Επιτροπή προώθησε </a:t>
            </a:r>
            <a:r>
              <a:rPr lang="el-GR" b="1" dirty="0" smtClean="0">
                <a:solidFill>
                  <a:schemeClr val="bg1"/>
                </a:solidFill>
              </a:rPr>
              <a:t>την </a:t>
            </a:r>
            <a:r>
              <a:rPr lang="el-GR" b="1" i="1" dirty="0" smtClean="0">
                <a:solidFill>
                  <a:srgbClr val="FFFF00"/>
                </a:solidFill>
              </a:rPr>
              <a:t>Κοινωνική</a:t>
            </a:r>
            <a:r>
              <a:rPr lang="el-GR" b="1" dirty="0" smtClean="0">
                <a:solidFill>
                  <a:srgbClr val="FFFF00"/>
                </a:solidFill>
              </a:rPr>
              <a:t> </a:t>
            </a:r>
            <a:r>
              <a:rPr lang="el-GR" b="1" i="1" dirty="0" smtClean="0">
                <a:solidFill>
                  <a:srgbClr val="FFFF00"/>
                </a:solidFill>
              </a:rPr>
              <a:t>Ατζέντα 2006 </a:t>
            </a:r>
            <a:r>
              <a:rPr lang="el-GR" b="1" i="1" dirty="0">
                <a:solidFill>
                  <a:srgbClr val="FFFF00"/>
                </a:solidFill>
              </a:rPr>
              <a:t>– </a:t>
            </a:r>
            <a:r>
              <a:rPr lang="el-GR" b="1" i="1" dirty="0" smtClean="0">
                <a:solidFill>
                  <a:srgbClr val="FFFF00"/>
                </a:solidFill>
              </a:rPr>
              <a:t>2010</a:t>
            </a:r>
            <a:r>
              <a:rPr lang="el-GR" b="1" dirty="0" smtClean="0">
                <a:solidFill>
                  <a:schemeClr val="bg1"/>
                </a:solidFill>
              </a:rPr>
              <a:t>.</a:t>
            </a:r>
            <a:r>
              <a:rPr lang="el-GR" b="1" i="1" dirty="0" smtClean="0">
                <a:solidFill>
                  <a:srgbClr val="FFFF00"/>
                </a:solidFill>
              </a:rPr>
              <a:t> </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4832092"/>
          </a:xfrm>
          <a:prstGeom prst="rect">
            <a:avLst/>
          </a:prstGeom>
        </p:spPr>
        <p:txBody>
          <a:bodyPr wrap="square">
            <a:spAutoFit/>
          </a:bodyPr>
          <a:lstStyle/>
          <a:p>
            <a:pPr algn="just"/>
            <a:r>
              <a:rPr lang="el-GR" sz="1400" b="1" dirty="0" smtClean="0">
                <a:solidFill>
                  <a:srgbClr val="FFFF00"/>
                </a:solidFill>
              </a:rPr>
              <a:t>Η </a:t>
            </a:r>
            <a:r>
              <a:rPr lang="el-GR" sz="1400" b="1" i="1" dirty="0" smtClean="0">
                <a:solidFill>
                  <a:schemeClr val="bg1"/>
                </a:solidFill>
              </a:rPr>
              <a:t>Ευρωπαϊκή </a:t>
            </a:r>
            <a:r>
              <a:rPr lang="el-GR" sz="1400" b="1" i="1" dirty="0">
                <a:solidFill>
                  <a:schemeClr val="bg1"/>
                </a:solidFill>
              </a:rPr>
              <a:t>Κοινωνική Ατζέντα </a:t>
            </a:r>
            <a:r>
              <a:rPr lang="el-GR" sz="1400" b="1" dirty="0">
                <a:solidFill>
                  <a:srgbClr val="FFFF00"/>
                </a:solidFill>
              </a:rPr>
              <a:t>(ΕΚΑ</a:t>
            </a:r>
            <a:r>
              <a:rPr lang="el-GR" sz="1400" b="1" dirty="0" smtClean="0">
                <a:solidFill>
                  <a:srgbClr val="FFFF00"/>
                </a:solidFill>
              </a:rPr>
              <a:t>)</a:t>
            </a:r>
            <a:r>
              <a:rPr lang="en-GB" sz="1400" b="1" dirty="0" smtClean="0">
                <a:solidFill>
                  <a:srgbClr val="FFFF00"/>
                </a:solidFill>
              </a:rPr>
              <a:t> </a:t>
            </a:r>
            <a:r>
              <a:rPr lang="el-GR" sz="1400" b="1" dirty="0" smtClean="0">
                <a:solidFill>
                  <a:srgbClr val="FFFF00"/>
                </a:solidFill>
              </a:rPr>
              <a:t>έως το 2005 περιλάμβανε:</a:t>
            </a:r>
          </a:p>
          <a:p>
            <a:pPr marL="82550" algn="just"/>
            <a:r>
              <a:rPr lang="el-GR" sz="1400" b="1" dirty="0" smtClean="0">
                <a:solidFill>
                  <a:srgbClr val="FFFF00"/>
                </a:solidFill>
              </a:rPr>
              <a:t>Ι. </a:t>
            </a:r>
            <a:r>
              <a:rPr lang="el-GR" sz="1400" b="1" dirty="0">
                <a:solidFill>
                  <a:srgbClr val="FFFF00"/>
                </a:solidFill>
              </a:rPr>
              <a:t>Περισσότερες και καλύτερες θέσεις απασχόλησης. </a:t>
            </a:r>
          </a:p>
          <a:p>
            <a:pPr marL="82550" algn="just"/>
            <a:r>
              <a:rPr lang="el-GR" sz="1400" b="1" dirty="0" smtClean="0">
                <a:solidFill>
                  <a:srgbClr val="FFFF00"/>
                </a:solidFill>
              </a:rPr>
              <a:t>ΙΙ. </a:t>
            </a:r>
            <a:r>
              <a:rPr lang="el-GR" sz="1400" b="1" dirty="0">
                <a:solidFill>
                  <a:srgbClr val="FFFF00"/>
                </a:solidFill>
              </a:rPr>
              <a:t>Πρόβλεψη και εκμετάλλευση μεταβολής περιβάλλοντος εργασίας. </a:t>
            </a:r>
          </a:p>
          <a:p>
            <a:pPr marL="82550" algn="just"/>
            <a:r>
              <a:rPr lang="el-GR" sz="1400" b="1" dirty="0" smtClean="0">
                <a:solidFill>
                  <a:srgbClr val="FFFF00"/>
                </a:solidFill>
              </a:rPr>
              <a:t>ΙΙΙ. Καταπολέμηση του κοινωνικού </a:t>
            </a:r>
            <a:r>
              <a:rPr lang="el-GR" sz="1400" b="1" dirty="0">
                <a:solidFill>
                  <a:srgbClr val="FFFF00"/>
                </a:solidFill>
              </a:rPr>
              <a:t>αποκλεισμού </a:t>
            </a:r>
            <a:r>
              <a:rPr lang="el-GR" sz="1400" b="1" dirty="0" smtClean="0">
                <a:solidFill>
                  <a:srgbClr val="FFFF00"/>
                </a:solidFill>
              </a:rPr>
              <a:t>και των </a:t>
            </a:r>
            <a:r>
              <a:rPr lang="el-GR" sz="1400" b="1" dirty="0">
                <a:solidFill>
                  <a:srgbClr val="FFFF00"/>
                </a:solidFill>
              </a:rPr>
              <a:t>διακρίσεων. </a:t>
            </a:r>
          </a:p>
          <a:p>
            <a:pPr marL="82550" algn="just"/>
            <a:r>
              <a:rPr lang="el-GR" sz="1400" b="1" dirty="0" smtClean="0">
                <a:solidFill>
                  <a:srgbClr val="FFFF00"/>
                </a:solidFill>
              </a:rPr>
              <a:t>Ι</a:t>
            </a:r>
            <a:r>
              <a:rPr lang="en-GB" sz="1400" b="1" dirty="0" smtClean="0">
                <a:solidFill>
                  <a:srgbClr val="FFFF00"/>
                </a:solidFill>
              </a:rPr>
              <a:t>V.</a:t>
            </a:r>
            <a:r>
              <a:rPr lang="el-GR" sz="1400" b="1" dirty="0" smtClean="0">
                <a:solidFill>
                  <a:srgbClr val="FFFF00"/>
                </a:solidFill>
              </a:rPr>
              <a:t> </a:t>
            </a:r>
            <a:r>
              <a:rPr lang="el-GR" sz="1400" b="1" dirty="0">
                <a:solidFill>
                  <a:srgbClr val="FFFF00"/>
                </a:solidFill>
              </a:rPr>
              <a:t>Εκσυγχρονισμός της κοινωνικής προστασίας. </a:t>
            </a:r>
          </a:p>
          <a:p>
            <a:pPr marL="82550" algn="just"/>
            <a:r>
              <a:rPr lang="en-GB" sz="1400" b="1" dirty="0" smtClean="0">
                <a:solidFill>
                  <a:srgbClr val="FFFF00"/>
                </a:solidFill>
              </a:rPr>
              <a:t>V.</a:t>
            </a:r>
            <a:r>
              <a:rPr lang="el-GR" sz="1400" b="1" dirty="0" smtClean="0">
                <a:solidFill>
                  <a:srgbClr val="FFFF00"/>
                </a:solidFill>
              </a:rPr>
              <a:t> </a:t>
            </a:r>
            <a:r>
              <a:rPr lang="el-GR" sz="1400" b="1" dirty="0">
                <a:solidFill>
                  <a:srgbClr val="FFFF00"/>
                </a:solidFill>
              </a:rPr>
              <a:t>Προαγωγή της ισότητας ανδρών και γυναικών. </a:t>
            </a:r>
          </a:p>
          <a:p>
            <a:pPr marL="82550" algn="just"/>
            <a:r>
              <a:rPr lang="en-GB" sz="1400" b="1" dirty="0" smtClean="0">
                <a:solidFill>
                  <a:srgbClr val="FFFF00"/>
                </a:solidFill>
              </a:rPr>
              <a:t>VI.</a:t>
            </a:r>
            <a:r>
              <a:rPr lang="el-GR" sz="1400" b="1" dirty="0" smtClean="0">
                <a:solidFill>
                  <a:srgbClr val="FFFF00"/>
                </a:solidFill>
              </a:rPr>
              <a:t> </a:t>
            </a:r>
            <a:r>
              <a:rPr lang="el-GR" sz="1400" b="1" dirty="0">
                <a:solidFill>
                  <a:srgbClr val="FFFF00"/>
                </a:solidFill>
              </a:rPr>
              <a:t>Ενίσχυση της κοινωνικής πτυχής της διεύρυνσης και των εξωτερικών σχέσεων της ΕΕ</a:t>
            </a:r>
            <a:r>
              <a:rPr lang="el-GR" sz="1400" b="1" dirty="0" smtClean="0">
                <a:solidFill>
                  <a:srgbClr val="FFFF00"/>
                </a:solidFill>
              </a:rPr>
              <a:t>.</a:t>
            </a:r>
            <a:endParaRPr lang="en-GB" sz="1400" b="1" dirty="0" smtClean="0">
              <a:solidFill>
                <a:srgbClr val="FFFF00"/>
              </a:solidFill>
            </a:endParaRPr>
          </a:p>
          <a:p>
            <a:pPr algn="just"/>
            <a:r>
              <a:rPr lang="el-GR" sz="1400" b="1" dirty="0" smtClean="0">
                <a:solidFill>
                  <a:srgbClr val="FFFF00"/>
                </a:solidFill>
              </a:rPr>
              <a:t>Η </a:t>
            </a:r>
            <a:r>
              <a:rPr lang="el-GR" sz="1400" b="1" i="1" dirty="0" smtClean="0">
                <a:solidFill>
                  <a:schemeClr val="bg1"/>
                </a:solidFill>
              </a:rPr>
              <a:t>Κοινωνική</a:t>
            </a:r>
            <a:r>
              <a:rPr lang="el-GR" sz="1400" b="1" dirty="0" smtClean="0">
                <a:solidFill>
                  <a:schemeClr val="bg1"/>
                </a:solidFill>
              </a:rPr>
              <a:t> </a:t>
            </a:r>
            <a:r>
              <a:rPr lang="el-GR" sz="1400" b="1" i="1" dirty="0" smtClean="0">
                <a:solidFill>
                  <a:prstClr val="white"/>
                </a:solidFill>
              </a:rPr>
              <a:t>Ατζέντα 2006–2010</a:t>
            </a:r>
            <a:r>
              <a:rPr lang="el-GR" sz="1400" b="1" dirty="0" smtClean="0">
                <a:solidFill>
                  <a:srgbClr val="FFFF00"/>
                </a:solidFill>
              </a:rPr>
              <a:t> </a:t>
            </a:r>
            <a:r>
              <a:rPr lang="el-GR" sz="1400" b="1" i="1" dirty="0" smtClean="0">
                <a:solidFill>
                  <a:srgbClr val="FFFF00"/>
                </a:solidFill>
              </a:rPr>
              <a:t>περι</a:t>
            </a:r>
            <a:r>
              <a:rPr lang="el-GR" sz="1400" b="1" dirty="0" smtClean="0">
                <a:solidFill>
                  <a:srgbClr val="FFFF00"/>
                </a:solidFill>
              </a:rPr>
              <a:t>λαμβάνει: </a:t>
            </a:r>
            <a:endParaRPr lang="el-GR" sz="1400" b="1" dirty="0">
              <a:solidFill>
                <a:srgbClr val="FFFF00"/>
              </a:solidFill>
            </a:endParaRPr>
          </a:p>
          <a:p>
            <a:pPr marL="82550" algn="just"/>
            <a:r>
              <a:rPr lang="el-GR" sz="1400" b="1" dirty="0">
                <a:solidFill>
                  <a:srgbClr val="FFFF00"/>
                </a:solidFill>
              </a:rPr>
              <a:t>Ι. </a:t>
            </a:r>
            <a:r>
              <a:rPr lang="el-GR" sz="1400" b="1" i="1" dirty="0">
                <a:solidFill>
                  <a:schemeClr val="bg1"/>
                </a:solidFill>
              </a:rPr>
              <a:t>Μία </a:t>
            </a:r>
            <a:r>
              <a:rPr lang="el-GR" sz="1400" b="1" i="1" dirty="0" err="1">
                <a:solidFill>
                  <a:schemeClr val="bg1"/>
                </a:solidFill>
              </a:rPr>
              <a:t>διαγενεακή</a:t>
            </a:r>
            <a:r>
              <a:rPr lang="el-GR" sz="1400" b="1" i="1" dirty="0">
                <a:solidFill>
                  <a:schemeClr val="bg1"/>
                </a:solidFill>
              </a:rPr>
              <a:t> </a:t>
            </a:r>
            <a:r>
              <a:rPr lang="el-GR" sz="1400" b="1" i="1" dirty="0" smtClean="0">
                <a:solidFill>
                  <a:schemeClr val="bg1"/>
                </a:solidFill>
              </a:rPr>
              <a:t>προσέγγιση</a:t>
            </a:r>
            <a:r>
              <a:rPr lang="el-GR" sz="1400" b="1" dirty="0" smtClean="0">
                <a:solidFill>
                  <a:srgbClr val="FFFF00"/>
                </a:solidFill>
              </a:rPr>
              <a:t>: Ανάλυση των προκλήσεων και ενέργειες ανάλυσης των δημογραφικών αλλαγών. </a:t>
            </a:r>
          </a:p>
          <a:p>
            <a:pPr marL="82550" algn="just"/>
            <a:r>
              <a:rPr lang="el-GR" sz="1400" b="1" dirty="0" smtClean="0">
                <a:solidFill>
                  <a:srgbClr val="FFFF00"/>
                </a:solidFill>
              </a:rPr>
              <a:t>ΙΙ</a:t>
            </a:r>
            <a:r>
              <a:rPr lang="el-GR" sz="1400" b="1" dirty="0">
                <a:solidFill>
                  <a:srgbClr val="FFFF00"/>
                </a:solidFill>
              </a:rPr>
              <a:t>. </a:t>
            </a:r>
            <a:r>
              <a:rPr lang="el-GR" sz="1400" b="1" i="1" dirty="0">
                <a:solidFill>
                  <a:schemeClr val="bg1"/>
                </a:solidFill>
              </a:rPr>
              <a:t>Μία εταιρική σχέση για την αλλαγή</a:t>
            </a:r>
            <a:r>
              <a:rPr lang="el-GR" sz="1400" b="1" dirty="0" smtClean="0">
                <a:solidFill>
                  <a:srgbClr val="FFFF00"/>
                </a:solidFill>
              </a:rPr>
              <a:t>: </a:t>
            </a:r>
            <a:r>
              <a:rPr lang="el-GR" sz="1400" b="1" dirty="0">
                <a:solidFill>
                  <a:srgbClr val="FFFF00"/>
                </a:solidFill>
              </a:rPr>
              <a:t>Δ</a:t>
            </a:r>
            <a:r>
              <a:rPr lang="el-GR" sz="1400" b="1" dirty="0" smtClean="0">
                <a:solidFill>
                  <a:srgbClr val="FFFF00"/>
                </a:solidFill>
              </a:rPr>
              <a:t>ιοργάνωση ετήσιας </a:t>
            </a:r>
            <a:r>
              <a:rPr lang="el-GR" sz="1400" b="1" dirty="0">
                <a:solidFill>
                  <a:srgbClr val="FFFF00"/>
                </a:solidFill>
              </a:rPr>
              <a:t>συνεδρίασης </a:t>
            </a:r>
            <a:r>
              <a:rPr lang="el-GR" sz="1400" b="1" dirty="0" smtClean="0">
                <a:solidFill>
                  <a:srgbClr val="FFFF00"/>
                </a:solidFill>
              </a:rPr>
              <a:t>των </a:t>
            </a:r>
            <a:r>
              <a:rPr lang="el-GR" sz="1400" b="1" dirty="0">
                <a:solidFill>
                  <a:srgbClr val="FFFF00"/>
                </a:solidFill>
              </a:rPr>
              <a:t>ενδιαφερόμενων </a:t>
            </a:r>
            <a:r>
              <a:rPr lang="el-GR" sz="1400" b="1" dirty="0" smtClean="0">
                <a:solidFill>
                  <a:srgbClr val="FFFF00"/>
                </a:solidFill>
              </a:rPr>
              <a:t>για περιοδική </a:t>
            </a:r>
            <a:r>
              <a:rPr lang="el-GR" sz="1400" b="1" dirty="0">
                <a:solidFill>
                  <a:srgbClr val="FFFF00"/>
                </a:solidFill>
              </a:rPr>
              <a:t>αξιολόγηση της εφαρμογής της ατζέντας. </a:t>
            </a:r>
          </a:p>
          <a:p>
            <a:pPr marL="82550" algn="just"/>
            <a:r>
              <a:rPr lang="el-GR" sz="1400" b="1" dirty="0">
                <a:solidFill>
                  <a:srgbClr val="FFFF00"/>
                </a:solidFill>
              </a:rPr>
              <a:t>ΙΙΙ. </a:t>
            </a:r>
            <a:r>
              <a:rPr lang="el-GR" sz="1400" b="1" i="1" dirty="0">
                <a:solidFill>
                  <a:schemeClr val="bg1"/>
                </a:solidFill>
              </a:rPr>
              <a:t>Την ενσωμάτωση της εξωτερικής διάστασης</a:t>
            </a:r>
            <a:r>
              <a:rPr lang="el-GR" sz="1400" b="1" dirty="0">
                <a:solidFill>
                  <a:srgbClr val="FFFF00"/>
                </a:solidFill>
              </a:rPr>
              <a:t>: Ε</a:t>
            </a:r>
            <a:r>
              <a:rPr lang="el-GR" sz="1400" b="1" dirty="0" smtClean="0">
                <a:solidFill>
                  <a:srgbClr val="FFFF00"/>
                </a:solidFill>
              </a:rPr>
              <a:t>νσωμάτωση </a:t>
            </a:r>
            <a:r>
              <a:rPr lang="el-GR" sz="1400" b="1" dirty="0">
                <a:solidFill>
                  <a:srgbClr val="FFFF00"/>
                </a:solidFill>
              </a:rPr>
              <a:t>του ευρωπαϊκού κοινωνικού προτύπου (μοντέλου) στους εξωτερικούς διαλόγους και ενέργειες σε διμερές, περιφερειακό και πολυμερές επίπεδο</a:t>
            </a:r>
            <a:r>
              <a:rPr lang="el-GR" sz="1400" b="1" dirty="0" smtClean="0">
                <a:solidFill>
                  <a:srgbClr val="FFFF00"/>
                </a:solidFill>
              </a:rPr>
              <a:t>.</a:t>
            </a:r>
          </a:p>
          <a:p>
            <a:pPr marL="82550" algn="just"/>
            <a:endParaRPr lang="el-GR" sz="1400" b="1" dirty="0">
              <a:solidFill>
                <a:srgbClr val="FFFF00"/>
              </a:solidFill>
            </a:endParaRPr>
          </a:p>
        </p:txBody>
      </p:sp>
    </p:spTree>
    <p:extLst>
      <p:ext uri="{BB962C8B-B14F-4D97-AF65-F5344CB8AC3E}">
        <p14:creationId xmlns:p14="http://schemas.microsoft.com/office/powerpoint/2010/main" val="33062983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9</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8</a:t>
            </a:r>
            <a:r>
              <a:rPr lang="el-GR" sz="2400" b="1" kern="0" dirty="0" smtClean="0">
                <a:solidFill>
                  <a:srgbClr val="FFFF00"/>
                </a:solidFill>
                <a:ea typeface="Microsoft JhengHei" panose="020B0604030504040204" pitchFamily="34" charset="-120"/>
                <a:cs typeface="Arial" panose="020B0604020202020204" pitchFamily="34" charset="0"/>
              </a:rPr>
              <a:t>. Η Κοινωνική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κοινωνική σκέψη και η πορεία της Κοινωνικής Πολιτικής</a:t>
            </a:r>
          </a:p>
        </p:txBody>
      </p:sp>
      <p:sp>
        <p:nvSpPr>
          <p:cNvPr id="25" name="TextBox 24"/>
          <p:cNvSpPr txBox="1"/>
          <p:nvPr/>
        </p:nvSpPr>
        <p:spPr>
          <a:xfrm>
            <a:off x="4680000" y="1728000"/>
            <a:ext cx="7277099" cy="3416320"/>
          </a:xfrm>
          <a:prstGeom prst="rect">
            <a:avLst/>
          </a:prstGeom>
          <a:noFill/>
        </p:spPr>
        <p:txBody>
          <a:bodyPr wrap="square" rtlCol="0">
            <a:spAutoFit/>
          </a:bodyPr>
          <a:lstStyle/>
          <a:p>
            <a:r>
              <a:rPr lang="el-GR" b="1" dirty="0" smtClean="0">
                <a:solidFill>
                  <a:srgbClr val="FFFF00"/>
                </a:solidFill>
              </a:rPr>
              <a:t>Η </a:t>
            </a:r>
            <a:r>
              <a:rPr lang="el-GR" b="1" i="1" dirty="0" smtClean="0">
                <a:solidFill>
                  <a:srgbClr val="FFFF00"/>
                </a:solidFill>
              </a:rPr>
              <a:t>Συνθήκη </a:t>
            </a:r>
            <a:r>
              <a:rPr lang="el-GR" b="1" i="1" dirty="0">
                <a:solidFill>
                  <a:srgbClr val="FFFF00"/>
                </a:solidFill>
              </a:rPr>
              <a:t>της Νίκαιας </a:t>
            </a:r>
            <a:r>
              <a:rPr lang="el-GR" b="1" dirty="0">
                <a:solidFill>
                  <a:srgbClr val="FFFF00"/>
                </a:solidFill>
              </a:rPr>
              <a:t>και η </a:t>
            </a:r>
            <a:r>
              <a:rPr lang="el-GR" b="1" i="1" dirty="0">
                <a:solidFill>
                  <a:srgbClr val="FFFF00"/>
                </a:solidFill>
              </a:rPr>
              <a:t>Ευρωπαϊκή Κοινωνική Ατζέντα</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Επιπλέον</a:t>
            </a:r>
            <a:r>
              <a:rPr lang="el-GR" b="1" dirty="0">
                <a:solidFill>
                  <a:prstClr val="white"/>
                </a:solidFill>
              </a:rPr>
              <a:t>, θεσπίστηκε για την περίοδο 2007 – 2013 το πρόγραμμα </a:t>
            </a:r>
            <a:r>
              <a:rPr lang="el-GR" b="1" dirty="0">
                <a:solidFill>
                  <a:srgbClr val="FFFF00"/>
                </a:solidFill>
              </a:rPr>
              <a:t>Progress</a:t>
            </a:r>
            <a:r>
              <a:rPr lang="el-GR" b="1" dirty="0">
                <a:solidFill>
                  <a:prstClr val="white"/>
                </a:solidFill>
              </a:rPr>
              <a:t> προκειμένου να υποστηρίξει την υλοποίηση των στόχων της ΕΕ στον κοινωνικό τομέα, και ιδιαίτερα, στους τομείς της απασχόλησης, των κοινωνικών υποθέσεων και των ίσων ευκαιριών, όπως ορίζονται στην κοινωνική ατζέντα. </a:t>
            </a:r>
          </a:p>
          <a:p>
            <a:pPr marL="285750" indent="-285750" algn="just">
              <a:buFont typeface="Arial" panose="020B0604020202020204" pitchFamily="34" charset="0"/>
              <a:buChar char="•"/>
            </a:pPr>
            <a:r>
              <a:rPr lang="el-GR" b="1" dirty="0">
                <a:solidFill>
                  <a:prstClr val="white"/>
                </a:solidFill>
              </a:rPr>
              <a:t>Τέλος, το 2007 συστάθηκε το </a:t>
            </a:r>
            <a:r>
              <a:rPr lang="el-GR" b="1" dirty="0">
                <a:solidFill>
                  <a:srgbClr val="FFFF00"/>
                </a:solidFill>
              </a:rPr>
              <a:t>Ευρωπαϊκό Ταμείο Προσαρμογής στην Παγκοσμιοποίηση</a:t>
            </a:r>
            <a:r>
              <a:rPr lang="el-GR" b="1" dirty="0">
                <a:solidFill>
                  <a:prstClr val="white"/>
                </a:solidFill>
              </a:rPr>
              <a:t> (</a:t>
            </a:r>
            <a:r>
              <a:rPr lang="el-GR" b="1" dirty="0" smtClean="0">
                <a:solidFill>
                  <a:prstClr val="white"/>
                </a:solidFill>
              </a:rPr>
              <a:t>ΕΤΠΠ) </a:t>
            </a:r>
            <a:r>
              <a:rPr lang="el-GR" b="1" dirty="0">
                <a:solidFill>
                  <a:prstClr val="white"/>
                </a:solidFill>
              </a:rPr>
              <a:t>για να παρέχει στήριξη σε εργαζόμενους που χάνουν τη θέση εργασίας τους είτε εξαιτίας σημαντικών διαρθρωτικών αλλαγών στο παγκόσμιο εμπόριο λόγω παγκοσμιοποίησης, είτε εξαιτίας της παγκόσμιας οικονομικής και χρηματοπιστωτικής κρίσης. </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48693"/>
            <a:ext cx="4760148" cy="3970318"/>
          </a:xfrm>
          <a:prstGeom prst="rect">
            <a:avLst/>
          </a:prstGeom>
        </p:spPr>
        <p:txBody>
          <a:bodyPr wrap="square">
            <a:spAutoFit/>
          </a:bodyPr>
          <a:lstStyle/>
          <a:p>
            <a:pPr algn="just"/>
            <a:r>
              <a:rPr lang="el-GR" sz="1400" b="1" dirty="0" smtClean="0">
                <a:solidFill>
                  <a:srgbClr val="FFFF00"/>
                </a:solidFill>
              </a:rPr>
              <a:t>Το </a:t>
            </a:r>
            <a:r>
              <a:rPr lang="el-GR" sz="1400" b="1" dirty="0" smtClean="0">
                <a:solidFill>
                  <a:schemeClr val="bg1"/>
                </a:solidFill>
              </a:rPr>
              <a:t>πρόγραμμα</a:t>
            </a:r>
            <a:r>
              <a:rPr lang="el-GR" sz="1400" b="1" dirty="0" smtClean="0">
                <a:solidFill>
                  <a:srgbClr val="FFFF00"/>
                </a:solidFill>
              </a:rPr>
              <a:t> </a:t>
            </a:r>
            <a:r>
              <a:rPr lang="en-GB" sz="1400" b="1" dirty="0" err="1" smtClean="0">
                <a:solidFill>
                  <a:schemeClr val="bg1"/>
                </a:solidFill>
              </a:rPr>
              <a:t>Progrss</a:t>
            </a:r>
            <a:endParaRPr lang="el-GR" sz="1400" b="1" dirty="0" smtClean="0">
              <a:solidFill>
                <a:schemeClr val="bg1"/>
              </a:solidFill>
            </a:endParaRPr>
          </a:p>
          <a:p>
            <a:pPr marL="107950" indent="-107950" algn="just">
              <a:buFont typeface="Calibri" panose="020F0502020204030204" pitchFamily="34" charset="0"/>
              <a:buChar char="−"/>
            </a:pPr>
            <a:r>
              <a:rPr lang="el-GR" sz="1400" b="1" dirty="0">
                <a:solidFill>
                  <a:srgbClr val="FFFF00"/>
                </a:solidFill>
              </a:rPr>
              <a:t>Το πρόγραμμα θα συνέβαλε επίσης στην επίτευξη των στόχων της Στρατηγικής της Λισαβόνας για την ανάπτυξη και την απασχόληση. Το πρόγραμμα που λειτουργεί από κοινού με το </a:t>
            </a:r>
            <a:r>
              <a:rPr lang="el-GR" sz="1400" b="1" dirty="0" err="1">
                <a:solidFill>
                  <a:srgbClr val="FFFF00"/>
                </a:solidFill>
              </a:rPr>
              <a:t>ΕΚοινΤ</a:t>
            </a:r>
            <a:r>
              <a:rPr lang="el-GR" sz="1400" b="1" dirty="0">
                <a:solidFill>
                  <a:srgbClr val="FFFF00"/>
                </a:solidFill>
              </a:rPr>
              <a:t>, αντικαθιστά τα προηγούμενα προγράμματα που έληξαν το 2006 και κάλυπταν δράσεις κατά των διακρίσεων, θέματα ισότητας των δύο φύλων, μέτρα απασχόλησης και την καταπολέμηση του κοινωνικού αποκλεισμού. Ο συνολικός προϋπολογισμός του προγράμματος είναι 743,25 εκατ. €</a:t>
            </a:r>
            <a:r>
              <a:rPr lang="el-GR" sz="1400" b="1" dirty="0" smtClean="0">
                <a:solidFill>
                  <a:srgbClr val="FFFF00"/>
                </a:solidFill>
              </a:rPr>
              <a:t>.</a:t>
            </a:r>
          </a:p>
          <a:p>
            <a:pPr algn="just"/>
            <a:r>
              <a:rPr lang="el-GR" sz="1400" b="1" dirty="0" smtClean="0">
                <a:solidFill>
                  <a:srgbClr val="FFFF00"/>
                </a:solidFill>
              </a:rPr>
              <a:t>Το </a:t>
            </a:r>
            <a:r>
              <a:rPr lang="el-GR" sz="1400" b="1" dirty="0">
                <a:solidFill>
                  <a:schemeClr val="bg1"/>
                </a:solidFill>
              </a:rPr>
              <a:t>Ευρωπαϊκό Ταμείο Προσαρμογής στην Παγκοσμιοποίηση</a:t>
            </a:r>
            <a:endParaRPr lang="el-GR" sz="1400" b="1" dirty="0" smtClean="0">
              <a:solidFill>
                <a:schemeClr val="bg1"/>
              </a:solidFill>
            </a:endParaRPr>
          </a:p>
          <a:p>
            <a:pPr marL="107950" indent="-107950" algn="just">
              <a:buFont typeface="Calibri" panose="020F0502020204030204" pitchFamily="34" charset="0"/>
              <a:buChar char="−"/>
            </a:pPr>
            <a:r>
              <a:rPr lang="el-GR" sz="1400" b="1" dirty="0">
                <a:solidFill>
                  <a:srgbClr val="FFFF00"/>
                </a:solidFill>
              </a:rPr>
              <a:t>Ο συνολικός ετήσιος προϋπολογισμός του </a:t>
            </a:r>
            <a:r>
              <a:rPr lang="el-GR" sz="1400" b="1" dirty="0" smtClean="0">
                <a:solidFill>
                  <a:srgbClr val="FFFF00"/>
                </a:solidFill>
              </a:rPr>
              <a:t>ΕΤΠΠ </a:t>
            </a:r>
            <a:r>
              <a:rPr lang="el-GR" sz="1400" b="1" dirty="0">
                <a:solidFill>
                  <a:srgbClr val="FFFF00"/>
                </a:solidFill>
              </a:rPr>
              <a:t>ανέρχεται σε 150 εκατ. ευρώ για την περίοδο 2014 – 2020. Το ταμείο αυτό μπορεί να χρηματοδοτεί έως και το 60% του κόστους σχεδίων παροχής βοήθειας σε εργαζομένους που απολύονται, ώστε να βρουν νέα θέση εργασίας ή να δημιουργήσουν δική τους επιχείρηση.</a:t>
            </a:r>
          </a:p>
          <a:p>
            <a:pPr marL="107950" indent="-107950" algn="just">
              <a:buFont typeface="Calibri" panose="020F0502020204030204" pitchFamily="34" charset="0"/>
              <a:buChar char="−"/>
            </a:pPr>
            <a:endParaRPr lang="el-GR" sz="1400" b="1" dirty="0">
              <a:solidFill>
                <a:srgbClr val="FFFF00"/>
              </a:solidFill>
            </a:endParaRPr>
          </a:p>
        </p:txBody>
      </p:sp>
    </p:spTree>
    <p:extLst>
      <p:ext uri="{BB962C8B-B14F-4D97-AF65-F5344CB8AC3E}">
        <p14:creationId xmlns:p14="http://schemas.microsoft.com/office/powerpoint/2010/main" val="4023174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22014</TotalTime>
  <Words>3931</Words>
  <Application>Microsoft Office PowerPoint</Application>
  <PresentationFormat>Ευρεία οθόνη</PresentationFormat>
  <Paragraphs>283</Paragraphs>
  <Slides>18</Slides>
  <Notes>18</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18</vt:i4>
      </vt:variant>
    </vt:vector>
  </HeadingPairs>
  <TitlesOfParts>
    <vt:vector size="25" baseType="lpstr">
      <vt:lpstr>Microsoft JhengHei</vt:lpstr>
      <vt:lpstr>Arial</vt:lpstr>
      <vt:lpstr>Calibri</vt:lpstr>
      <vt:lpstr>Calibri Light</vt:lpstr>
      <vt:lpstr>Courier New</vt:lpstr>
      <vt:lpstr>Times New Roman</vt:lpstr>
      <vt:lpstr>Θέμα του Office</vt:lpstr>
      <vt:lpstr>Το Ευρωπαϊκό Φαινόμενο: Ιστορία, Θεσμοί Πολιτικές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Ευρωπαϊκό Φαινόμενο 1ο Κεφάλαιο</dc:title>
  <dc:creator>papagechrp@gmail.com</dc:creator>
  <cp:lastModifiedBy>Liargovas Panagiotis</cp:lastModifiedBy>
  <cp:revision>986</cp:revision>
  <dcterms:created xsi:type="dcterms:W3CDTF">2018-05-12T12:13:50Z</dcterms:created>
  <dcterms:modified xsi:type="dcterms:W3CDTF">2020-02-24T11:55:49Z</dcterms:modified>
</cp:coreProperties>
</file>