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sldIdLst>
    <p:sldId id="260" r:id="rId2"/>
    <p:sldId id="404" r:id="rId3"/>
    <p:sldId id="374" r:id="rId4"/>
    <p:sldId id="375" r:id="rId5"/>
    <p:sldId id="379" r:id="rId6"/>
    <p:sldId id="380" r:id="rId7"/>
    <p:sldId id="381" r:id="rId8"/>
    <p:sldId id="382" r:id="rId9"/>
    <p:sldId id="385" r:id="rId10"/>
    <p:sldId id="402" r:id="rId11"/>
    <p:sldId id="383" r:id="rId12"/>
    <p:sldId id="386" r:id="rId13"/>
    <p:sldId id="389" r:id="rId14"/>
    <p:sldId id="390" r:id="rId15"/>
    <p:sldId id="387" r:id="rId16"/>
    <p:sldId id="391" r:id="rId17"/>
    <p:sldId id="396" r:id="rId18"/>
    <p:sldId id="384" r:id="rId19"/>
    <p:sldId id="394" r:id="rId20"/>
    <p:sldId id="395" r:id="rId21"/>
    <p:sldId id="393" r:id="rId22"/>
    <p:sldId id="397" r:id="rId23"/>
    <p:sldId id="398" r:id="rId24"/>
    <p:sldId id="400" r:id="rId25"/>
    <p:sldId id="401" r:id="rId26"/>
    <p:sldId id="403" r:id="rId27"/>
    <p:sldId id="392" r:id="rId28"/>
    <p:sldId id="36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BA5EA-C9C7-43DC-9B2C-81A60D1C5500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1A2C8-35FA-4A89-B5F3-F7271C2F8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AA2C-7BAB-443E-A7C7-E8FB93729F5F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7AC4-03C1-43EC-A844-A9457BFAE1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AA2C-7BAB-443E-A7C7-E8FB93729F5F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7AC4-03C1-43EC-A844-A9457BFAE1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AA2C-7BAB-443E-A7C7-E8FB93729F5F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7AC4-03C1-43EC-A844-A9457BFAE1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AA2C-7BAB-443E-A7C7-E8FB93729F5F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7AC4-03C1-43EC-A844-A9457BFAE1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AA2C-7BAB-443E-A7C7-E8FB93729F5F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7AC4-03C1-43EC-A844-A9457BFAE1E6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AA2C-7BAB-443E-A7C7-E8FB93729F5F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7AC4-03C1-43EC-A844-A9457BFAE1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AA2C-7BAB-443E-A7C7-E8FB93729F5F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7AC4-03C1-43EC-A844-A9457BFAE1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AA2C-7BAB-443E-A7C7-E8FB93729F5F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7AC4-03C1-43EC-A844-A9457BFAE1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AA2C-7BAB-443E-A7C7-E8FB93729F5F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7AC4-03C1-43EC-A844-A9457BFAE1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AA2C-7BAB-443E-A7C7-E8FB93729F5F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7AC4-03C1-43EC-A844-A9457BFAE1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AA2C-7BAB-443E-A7C7-E8FB93729F5F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7AC4-03C1-43EC-A844-A9457BFAE1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284AA2C-7BAB-443E-A7C7-E8FB93729F5F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3797AC4-03C1-43EC-A844-A9457BFAE1E6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s.worldbank.org/procurement/procurementsearch?lang=en&amp;qterm=&amp;showrecent=true&amp;srce=notices" TargetMode="External"/><Relationship Id="rId2" Type="http://schemas.openxmlformats.org/officeDocument/2006/relationships/hyperlink" Target="http://maps.worldbank.org/p2e/mcmap/map.html?code=&amp;level=&amp;indicatorcode=0553&amp;title=Global&amp;org=ibrd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Αναδυόμενες δυνάμεις &amp; Παγκόσμια Διακυβέρνηση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Δρ. Σωτήρης Πετρόπουλος</a:t>
            </a:r>
          </a:p>
          <a:p>
            <a:r>
              <a:rPr lang="en-US" dirty="0" smtClean="0"/>
              <a:t>spetrop@uop.gr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9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Image result for g-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01800"/>
            <a:ext cx="8001000" cy="46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559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Παγκόσμια Τράπεζα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Ίδρυση: 1945</a:t>
            </a:r>
          </a:p>
          <a:p>
            <a:endParaRPr lang="el-GR" dirty="0" smtClean="0"/>
          </a:p>
          <a:p>
            <a:r>
              <a:rPr lang="el-GR" dirty="0" smtClean="0"/>
              <a:t>Σκοπός: αναπτυξιακός βραχίονας του </a:t>
            </a:r>
            <a:r>
              <a:rPr lang="en-US" dirty="0" smtClean="0"/>
              <a:t>Bretton Woods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Μέλη: </a:t>
            </a:r>
            <a:r>
              <a:rPr lang="en-US" dirty="0" smtClean="0"/>
              <a:t>189 </a:t>
            </a:r>
            <a:r>
              <a:rPr lang="el-GR" dirty="0" smtClean="0"/>
              <a:t>κράτη</a:t>
            </a:r>
          </a:p>
          <a:p>
            <a:endParaRPr lang="el-GR" dirty="0" smtClean="0"/>
          </a:p>
          <a:p>
            <a:r>
              <a:rPr lang="el-GR" dirty="0" smtClean="0"/>
              <a:t>Προϋπολογισμός: </a:t>
            </a:r>
            <a:r>
              <a:rPr lang="en-US" dirty="0" smtClean="0"/>
              <a:t>circa </a:t>
            </a:r>
            <a:r>
              <a:rPr lang="el-GR" dirty="0" smtClean="0"/>
              <a:t>60 δις $ σε δάνεια</a:t>
            </a:r>
          </a:p>
          <a:p>
            <a:pPr marL="0" indent="0">
              <a:buNone/>
            </a:pP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9533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Παγκόσμια Τράπεζα - δομές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International </a:t>
            </a:r>
            <a:r>
              <a:rPr lang="en-US" dirty="0"/>
              <a:t>Bank for Reconstruction and Development (IBRD)</a:t>
            </a:r>
          </a:p>
          <a:p>
            <a:endParaRPr lang="el-GR" dirty="0" smtClean="0"/>
          </a:p>
          <a:p>
            <a:endParaRPr lang="en-US" dirty="0"/>
          </a:p>
          <a:p>
            <a:r>
              <a:rPr lang="en-US" dirty="0"/>
              <a:t>International Finance Corporation (IFC)</a:t>
            </a:r>
          </a:p>
          <a:p>
            <a:endParaRPr lang="el-GR" dirty="0" smtClean="0"/>
          </a:p>
          <a:p>
            <a:endParaRPr lang="en-US" dirty="0"/>
          </a:p>
          <a:p>
            <a:r>
              <a:rPr lang="en-US" dirty="0"/>
              <a:t>International Development Association (IDA)</a:t>
            </a:r>
          </a:p>
          <a:p>
            <a:endParaRPr lang="el-GR" dirty="0" smtClean="0"/>
          </a:p>
          <a:p>
            <a:endParaRPr lang="en-US" dirty="0"/>
          </a:p>
          <a:p>
            <a:r>
              <a:rPr lang="en-US" dirty="0"/>
              <a:t>Multilateral Investment Guarantee Agency (MIGA)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9420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world bank instit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990600"/>
            <a:ext cx="8815549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590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World Bank Mis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4" descr="World Bank Miss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AutoShape 6" descr="World Bank Miss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0" y="160338"/>
            <a:ext cx="86106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98" y="155789"/>
            <a:ext cx="8719702" cy="666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55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Παγκόσμια Τράπεζα -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Αύξηση της συνεισφοράς αναπτυσσόμενων κρατών</a:t>
            </a:r>
          </a:p>
          <a:p>
            <a:r>
              <a:rPr lang="el-GR" dirty="0" smtClean="0"/>
              <a:t>Σε επίπεδο δικαιωμάτων: </a:t>
            </a:r>
          </a:p>
          <a:p>
            <a:pPr lvl="1"/>
            <a:r>
              <a:rPr lang="en-US" dirty="0" smtClean="0"/>
              <a:t>3.13</a:t>
            </a:r>
            <a:r>
              <a:rPr lang="el-GR" dirty="0" smtClean="0"/>
              <a:t>% αύξηση για τα </a:t>
            </a:r>
            <a:r>
              <a:rPr lang="en-US" dirty="0" smtClean="0"/>
              <a:t> </a:t>
            </a:r>
            <a:r>
              <a:rPr lang="en-US" dirty="0"/>
              <a:t>Developing and Transition countries (DTCs) </a:t>
            </a:r>
            <a:r>
              <a:rPr lang="el-GR" dirty="0" smtClean="0"/>
              <a:t>– φτάνουν στο </a:t>
            </a:r>
            <a:r>
              <a:rPr lang="en-US" dirty="0" smtClean="0"/>
              <a:t>47.19</a:t>
            </a:r>
            <a:r>
              <a:rPr lang="el-GR" dirty="0" smtClean="0"/>
              <a:t>% των συνολικών</a:t>
            </a:r>
          </a:p>
          <a:p>
            <a:pPr lvl="1"/>
            <a:r>
              <a:rPr lang="el-GR" dirty="0" smtClean="0"/>
              <a:t>6.07% αύξηση για τα </a:t>
            </a:r>
            <a:r>
              <a:rPr lang="en-US" dirty="0" smtClean="0"/>
              <a:t>DTCs – </a:t>
            </a:r>
            <a:r>
              <a:rPr lang="el-GR" dirty="0" smtClean="0"/>
              <a:t>φτάνουν στο </a:t>
            </a:r>
            <a:r>
              <a:rPr lang="en-US" dirty="0" smtClean="0"/>
              <a:t>39.48</a:t>
            </a:r>
            <a:r>
              <a:rPr lang="el-GR" dirty="0" smtClean="0"/>
              <a:t>% των συνολικών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/>
          </a:p>
          <a:p>
            <a:r>
              <a:rPr lang="el-GR" dirty="0" smtClean="0"/>
              <a:t>Σε επίπεδο κεφαλαίου: </a:t>
            </a:r>
          </a:p>
          <a:p>
            <a:pPr lvl="1"/>
            <a:r>
              <a:rPr lang="el-GR" dirty="0" smtClean="0"/>
              <a:t>+</a:t>
            </a:r>
            <a:r>
              <a:rPr lang="en-US" dirty="0" smtClean="0"/>
              <a:t>$</a:t>
            </a:r>
            <a:r>
              <a:rPr lang="en-US" dirty="0"/>
              <a:t>27.8 </a:t>
            </a:r>
            <a:r>
              <a:rPr lang="el-GR" dirty="0" smtClean="0"/>
              <a:t>δις</a:t>
            </a:r>
            <a:r>
              <a:rPr lang="en-US" dirty="0" smtClean="0"/>
              <a:t>.</a:t>
            </a:r>
            <a:endParaRPr lang="el-GR" dirty="0" smtClean="0"/>
          </a:p>
          <a:p>
            <a:pPr lvl="1"/>
            <a:r>
              <a:rPr lang="el-GR" dirty="0" smtClean="0"/>
              <a:t>+$200 εκατ.</a:t>
            </a:r>
            <a:endParaRPr lang="en-US" dirty="0"/>
          </a:p>
          <a:p>
            <a:endParaRPr lang="el-GR" dirty="0"/>
          </a:p>
          <a:p>
            <a:r>
              <a:rPr lang="el-GR" dirty="0" smtClean="0"/>
              <a:t>Κάθε πέντε χρόνια θα γίνεται επανακαθορισμός των δικαιωμάτων ψήφου.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409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Παγκόσμια Τράπεζα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://maps.worldbank.org/p2e/mcmap/map.html?code=&amp;level=&amp;</a:t>
            </a:r>
            <a:r>
              <a:rPr lang="en-US" dirty="0" smtClean="0">
                <a:hlinkClick r:id="rId2"/>
              </a:rPr>
              <a:t>indicatorcode=0553&amp;title=Global&amp;org=ibrd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http://projects.worldbank.org/procurement/procurementsearch?lang=en&amp;qterm=&amp;</a:t>
            </a:r>
            <a:r>
              <a:rPr lang="en-US" dirty="0" smtClean="0">
                <a:hlinkClick r:id="rId3"/>
              </a:rPr>
              <a:t>showrecent=true&amp;srce=notices</a:t>
            </a:r>
            <a:r>
              <a:rPr lang="en-US" dirty="0" smtClean="0"/>
              <a:t> 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549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Εκλεγμένοι </a:t>
            </a:r>
            <a:r>
              <a:rPr lang="el-GR" dirty="0" smtClean="0"/>
              <a:t>πρόεδροι ΠΤ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David </a:t>
            </a:r>
            <a:r>
              <a:rPr lang="en-US" dirty="0" err="1" smtClean="0"/>
              <a:t>Malpass</a:t>
            </a:r>
            <a:endParaRPr lang="en-US" dirty="0" smtClean="0"/>
          </a:p>
          <a:p>
            <a:r>
              <a:rPr lang="en-US" dirty="0" smtClean="0"/>
              <a:t>Jim </a:t>
            </a:r>
            <a:r>
              <a:rPr lang="en-US" dirty="0"/>
              <a:t>Yong Kim</a:t>
            </a:r>
          </a:p>
          <a:p>
            <a:r>
              <a:rPr lang="en-US" dirty="0" smtClean="0"/>
              <a:t>Robert </a:t>
            </a:r>
            <a:r>
              <a:rPr lang="en-US" dirty="0"/>
              <a:t>B. </a:t>
            </a:r>
            <a:r>
              <a:rPr lang="en-US" dirty="0" err="1"/>
              <a:t>Zoellick</a:t>
            </a:r>
            <a:endParaRPr lang="en-US" dirty="0"/>
          </a:p>
          <a:p>
            <a:r>
              <a:rPr lang="en-US" dirty="0" smtClean="0"/>
              <a:t>Paul </a:t>
            </a:r>
            <a:r>
              <a:rPr lang="en-US" dirty="0"/>
              <a:t>Wolfowitz</a:t>
            </a:r>
          </a:p>
          <a:p>
            <a:r>
              <a:rPr lang="en-US" dirty="0" smtClean="0"/>
              <a:t>James </a:t>
            </a:r>
            <a:r>
              <a:rPr lang="en-US" dirty="0"/>
              <a:t>D. </a:t>
            </a:r>
            <a:r>
              <a:rPr lang="en-US" dirty="0" err="1"/>
              <a:t>Wolfensohn</a:t>
            </a:r>
            <a:endParaRPr lang="en-US" dirty="0"/>
          </a:p>
          <a:p>
            <a:r>
              <a:rPr lang="en-US" dirty="0" smtClean="0"/>
              <a:t>Lewis </a:t>
            </a:r>
            <a:r>
              <a:rPr lang="en-US" dirty="0"/>
              <a:t>Preston</a:t>
            </a:r>
          </a:p>
          <a:p>
            <a:r>
              <a:rPr lang="en-US" dirty="0" smtClean="0"/>
              <a:t>Barber </a:t>
            </a:r>
            <a:r>
              <a:rPr lang="en-US" dirty="0" err="1"/>
              <a:t>Conable</a:t>
            </a:r>
            <a:endParaRPr lang="en-US" dirty="0"/>
          </a:p>
          <a:p>
            <a:r>
              <a:rPr lang="en-US" dirty="0" smtClean="0"/>
              <a:t>Alden </a:t>
            </a:r>
            <a:r>
              <a:rPr lang="en-US" dirty="0" err="1"/>
              <a:t>Winship</a:t>
            </a:r>
            <a:r>
              <a:rPr lang="en-US" dirty="0"/>
              <a:t> Clausen</a:t>
            </a:r>
          </a:p>
          <a:p>
            <a:r>
              <a:rPr lang="en-US" dirty="0" smtClean="0"/>
              <a:t>Robert </a:t>
            </a:r>
            <a:r>
              <a:rPr lang="en-US" dirty="0"/>
              <a:t>Strange McNamara</a:t>
            </a:r>
          </a:p>
          <a:p>
            <a:r>
              <a:rPr lang="en-US" dirty="0" smtClean="0"/>
              <a:t>George </a:t>
            </a:r>
            <a:r>
              <a:rPr lang="en-US" dirty="0"/>
              <a:t>David Woods</a:t>
            </a:r>
          </a:p>
          <a:p>
            <a:r>
              <a:rPr lang="en-US" dirty="0" smtClean="0"/>
              <a:t>Eugene </a:t>
            </a:r>
            <a:r>
              <a:rPr lang="en-US" dirty="0"/>
              <a:t>Robert Black</a:t>
            </a:r>
          </a:p>
          <a:p>
            <a:r>
              <a:rPr lang="en-US" dirty="0" smtClean="0"/>
              <a:t>John </a:t>
            </a:r>
            <a:r>
              <a:rPr lang="en-US" dirty="0"/>
              <a:t>Jay </a:t>
            </a:r>
            <a:r>
              <a:rPr lang="en-US" dirty="0" err="1"/>
              <a:t>McCloy</a:t>
            </a:r>
            <a:endParaRPr lang="en-US" dirty="0"/>
          </a:p>
          <a:p>
            <a:r>
              <a:rPr lang="en-US" dirty="0" smtClean="0"/>
              <a:t>Eugene Meyer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3665316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84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ΔΝΤ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Ίδρυση: 1945</a:t>
            </a:r>
          </a:p>
          <a:p>
            <a:endParaRPr lang="el-GR" dirty="0" smtClean="0"/>
          </a:p>
          <a:p>
            <a:r>
              <a:rPr lang="el-GR" dirty="0" smtClean="0"/>
              <a:t>Σκοπός: χρηματοπιστωτική σταθερότητα</a:t>
            </a:r>
          </a:p>
          <a:p>
            <a:endParaRPr lang="el-GR" dirty="0" smtClean="0"/>
          </a:p>
          <a:p>
            <a:r>
              <a:rPr lang="el-GR" dirty="0" smtClean="0"/>
              <a:t>Μέλη: 29 τότε – 189 σήμερα</a:t>
            </a:r>
          </a:p>
          <a:p>
            <a:pPr marL="0" indent="0"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94953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ast facts numb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6629400" cy="59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26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Χρονοδιάγραμμα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09/03 – Παρουσίαση </a:t>
            </a:r>
            <a:r>
              <a:rPr lang="el-GR" dirty="0"/>
              <a:t>Μαθήματος, τρόποι εξέτασης, βασικές έννοιες (παγκόσμια διακυβέρνηση, αναπτυσσόμενος κόσμος, αναδυόμενες δυνάμεις, διεθνείς οικονομικές σχέσεις)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C000"/>
                </a:solidFill>
              </a:rPr>
              <a:t>23</a:t>
            </a:r>
            <a:r>
              <a:rPr lang="el-GR" dirty="0" smtClean="0">
                <a:solidFill>
                  <a:srgbClr val="FFC000"/>
                </a:solidFill>
              </a:rPr>
              <a:t>/03 – Βασικές </a:t>
            </a:r>
            <a:r>
              <a:rPr lang="el-GR" dirty="0">
                <a:solidFill>
                  <a:srgbClr val="FFC000"/>
                </a:solidFill>
              </a:rPr>
              <a:t>μορφές παγκόσμιας διακυβέρνησης, τι ισχύει, θεσμικό πλαίσιο, ποια η θέση των αναδυόμενων δυνάμεων διαχρονικά. Οικονομία, </a:t>
            </a:r>
            <a:r>
              <a:rPr lang="el-GR" dirty="0" smtClean="0">
                <a:solidFill>
                  <a:srgbClr val="FFC000"/>
                </a:solidFill>
              </a:rPr>
              <a:t>Πολιτική/Ασφάλεια</a:t>
            </a:r>
            <a:endParaRPr lang="el-GR" dirty="0">
              <a:solidFill>
                <a:srgbClr val="FFC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06</a:t>
            </a:r>
            <a:r>
              <a:rPr lang="el-GR" dirty="0" smtClean="0"/>
              <a:t>/0</a:t>
            </a:r>
            <a:r>
              <a:rPr lang="en-US" dirty="0" smtClean="0"/>
              <a:t>4</a:t>
            </a:r>
            <a:r>
              <a:rPr lang="el-GR" dirty="0" smtClean="0"/>
              <a:t> – Γιατί </a:t>
            </a:r>
            <a:r>
              <a:rPr lang="el-GR" dirty="0"/>
              <a:t>έχουμε αναδυόμενες δυνάμεις; Πως το σύστημα οδήγησε σε κάτι τέτοιο; Ποια τα γενικά χαρακτηριστικά αυτών;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27</a:t>
            </a:r>
            <a:r>
              <a:rPr lang="el-GR" dirty="0" smtClean="0"/>
              <a:t>/0</a:t>
            </a:r>
            <a:r>
              <a:rPr lang="en-US" dirty="0" smtClean="0"/>
              <a:t>4</a:t>
            </a:r>
            <a:r>
              <a:rPr lang="el-GR" dirty="0" smtClean="0"/>
              <a:t> – Μελέτη </a:t>
            </a:r>
            <a:r>
              <a:rPr lang="el-GR" dirty="0"/>
              <a:t>περίπτωσης Βραζιλία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04/05 – </a:t>
            </a:r>
            <a:r>
              <a:rPr lang="el-GR" dirty="0" smtClean="0"/>
              <a:t>Μελέτη </a:t>
            </a:r>
            <a:r>
              <a:rPr lang="el-GR" dirty="0"/>
              <a:t>περίπτωσης Ρωσία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11/0</a:t>
            </a:r>
            <a:r>
              <a:rPr lang="el-GR" dirty="0" smtClean="0"/>
              <a:t>5</a:t>
            </a:r>
            <a:r>
              <a:rPr lang="en-US" dirty="0" smtClean="0"/>
              <a:t> – </a:t>
            </a:r>
            <a:r>
              <a:rPr lang="el-GR" dirty="0" smtClean="0"/>
              <a:t>Μελέτη </a:t>
            </a:r>
            <a:r>
              <a:rPr lang="el-GR" dirty="0"/>
              <a:t>περίπτωσης Ινδία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8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tylized view of IMF governance (updated October 201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"/>
            <a:ext cx="7307476" cy="666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91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143000"/>
          </a:xfrm>
        </p:spPr>
        <p:txBody>
          <a:bodyPr/>
          <a:lstStyle/>
          <a:p>
            <a:r>
              <a:rPr lang="el-GR" dirty="0" smtClean="0"/>
              <a:t>Διευθυντές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487979"/>
              </p:ext>
            </p:extLst>
          </p:nvPr>
        </p:nvGraphicFramePr>
        <p:xfrm>
          <a:off x="1219200" y="1203628"/>
          <a:ext cx="6477000" cy="5174312"/>
        </p:xfrm>
        <a:graphic>
          <a:graphicData uri="http://schemas.openxmlformats.org/drawingml/2006/table">
            <a:tbl>
              <a:tblPr/>
              <a:tblGrid>
                <a:gridCol w="3505200"/>
                <a:gridCol w="2971800"/>
              </a:tblGrid>
              <a:tr h="212986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+mn-lt"/>
                        </a:rPr>
                        <a:t>Διευθυντής</a:t>
                      </a:r>
                      <a:endParaRPr lang="el-GR" sz="2000" b="1" dirty="0">
                        <a:latin typeface="+mn-lt"/>
                      </a:endParaRP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+mn-lt"/>
                        </a:rPr>
                        <a:t>Χώρα Καταγωγής</a:t>
                      </a:r>
                      <a:endParaRPr lang="el-GR" sz="2000" b="1" dirty="0">
                        <a:latin typeface="+mn-lt"/>
                      </a:endParaRP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372726">
                <a:tc>
                  <a:txBody>
                    <a:bodyPr/>
                    <a:lstStyle/>
                    <a:p>
                      <a:r>
                        <a:rPr lang="el-GR" sz="2000" dirty="0">
                          <a:latin typeface="+mn-lt"/>
                        </a:rPr>
                        <a:t>Καμίλ Γκουτ 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Βέλγιο </a:t>
                      </a:r>
                      <a:endParaRPr lang="el-GR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53213" marR="53213" marT="26670" marB="266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726">
                <a:tc>
                  <a:txBody>
                    <a:bodyPr/>
                    <a:lstStyle/>
                    <a:p>
                      <a:r>
                        <a:rPr lang="el-GR" sz="2000" dirty="0">
                          <a:latin typeface="+mn-lt"/>
                        </a:rPr>
                        <a:t>Ιβάρ Ρουτ 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Σουηδία </a:t>
                      </a:r>
                      <a:endParaRPr lang="el-GR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53213" marR="53213" marT="26670" marB="266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726">
                <a:tc>
                  <a:txBody>
                    <a:bodyPr/>
                    <a:lstStyle/>
                    <a:p>
                      <a:r>
                        <a:rPr lang="el-GR" sz="2000" dirty="0">
                          <a:latin typeface="+mn-lt"/>
                        </a:rPr>
                        <a:t>Περ Γιάκομπσον 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Σουηδία </a:t>
                      </a:r>
                      <a:endParaRPr lang="el-GR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53213" marR="53213" marT="26670" marB="266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726">
                <a:tc>
                  <a:txBody>
                    <a:bodyPr/>
                    <a:lstStyle/>
                    <a:p>
                      <a:r>
                        <a:rPr lang="el-GR" sz="2000" dirty="0">
                          <a:latin typeface="+mn-lt"/>
                        </a:rPr>
                        <a:t>Νταβίντ Κολέτ 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Ελβετία </a:t>
                      </a:r>
                      <a:endParaRPr lang="el-GR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53213" marR="53213" marT="26670" marB="266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726">
                <a:tc>
                  <a:txBody>
                    <a:bodyPr/>
                    <a:lstStyle/>
                    <a:p>
                      <a:r>
                        <a:rPr lang="el-GR" sz="2000" dirty="0">
                          <a:latin typeface="+mn-lt"/>
                        </a:rPr>
                        <a:t>Πιερ-Πωλ Σβάιτσερ 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Γαλλία </a:t>
                      </a:r>
                      <a:endParaRPr lang="el-GR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53213" marR="53213" marT="26670" marB="266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726">
                <a:tc>
                  <a:txBody>
                    <a:bodyPr/>
                    <a:lstStyle/>
                    <a:p>
                      <a:r>
                        <a:rPr lang="el-GR" sz="2000" dirty="0">
                          <a:latin typeface="+mn-lt"/>
                        </a:rPr>
                        <a:t>Γιοχάννες </a:t>
                      </a:r>
                      <a:r>
                        <a:rPr lang="el-GR" sz="2000" dirty="0" smtClean="0">
                          <a:latin typeface="+mn-lt"/>
                        </a:rPr>
                        <a:t>Βίτεβεεν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Ολλανδία </a:t>
                      </a:r>
                      <a:endParaRPr lang="el-GR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53213" marR="53213" marT="26670" marB="266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726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+mn-lt"/>
                        </a:rPr>
                        <a:t>Ζακ </a:t>
                      </a:r>
                      <a:r>
                        <a:rPr lang="fr-FR" sz="2000" dirty="0" err="1">
                          <a:latin typeface="+mn-lt"/>
                        </a:rPr>
                        <a:t>ντε</a:t>
                      </a:r>
                      <a:r>
                        <a:rPr lang="fr-FR" sz="2000" dirty="0">
                          <a:latin typeface="+mn-lt"/>
                        </a:rPr>
                        <a:t> Λα</a:t>
                      </a:r>
                      <a:r>
                        <a:rPr lang="fr-FR" sz="2000" dirty="0" err="1">
                          <a:latin typeface="+mn-lt"/>
                        </a:rPr>
                        <a:t>ροζιέρ</a:t>
                      </a:r>
                      <a:r>
                        <a:rPr lang="fr-FR" sz="2000" dirty="0">
                          <a:latin typeface="+mn-lt"/>
                        </a:rPr>
                        <a:t> 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Γαλλία </a:t>
                      </a:r>
                      <a:endParaRPr lang="el-GR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53213" marR="53213" marT="26670" marB="266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726">
                <a:tc>
                  <a:txBody>
                    <a:bodyPr/>
                    <a:lstStyle/>
                    <a:p>
                      <a:r>
                        <a:rPr lang="el-GR" sz="2000" dirty="0">
                          <a:latin typeface="+mn-lt"/>
                        </a:rPr>
                        <a:t>Μισέλ </a:t>
                      </a:r>
                      <a:r>
                        <a:rPr lang="el-GR" sz="2000" dirty="0" smtClean="0">
                          <a:latin typeface="+mn-lt"/>
                        </a:rPr>
                        <a:t>Καμντεσύ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Γαλλία </a:t>
                      </a:r>
                      <a:endParaRPr lang="el-GR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53213" marR="53213" marT="26670" marB="266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726">
                <a:tc>
                  <a:txBody>
                    <a:bodyPr/>
                    <a:lstStyle/>
                    <a:p>
                      <a:r>
                        <a:rPr lang="el-GR" sz="2000" dirty="0">
                          <a:latin typeface="+mn-lt"/>
                        </a:rPr>
                        <a:t>Χορστ Κέλερ 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Γερμανία </a:t>
                      </a:r>
                      <a:endParaRPr lang="el-GR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53213" marR="53213" marT="26670" marB="266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726">
                <a:tc>
                  <a:txBody>
                    <a:bodyPr/>
                    <a:lstStyle/>
                    <a:p>
                      <a:r>
                        <a:rPr lang="el-GR" sz="2000" dirty="0">
                          <a:latin typeface="+mn-lt"/>
                        </a:rPr>
                        <a:t>Ροντρίγο Ράτο 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Ισπανία </a:t>
                      </a:r>
                      <a:endParaRPr lang="el-GR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53213" marR="53213" marT="26670" marB="266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726">
                <a:tc>
                  <a:txBody>
                    <a:bodyPr/>
                    <a:lstStyle/>
                    <a:p>
                      <a:r>
                        <a:rPr lang="el-GR" sz="2000" dirty="0">
                          <a:latin typeface="+mn-lt"/>
                        </a:rPr>
                        <a:t>Ντομινίκ Στρος-Καν 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Γαλλία </a:t>
                      </a:r>
                      <a:endParaRPr lang="el-GR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53213" marR="53213" marT="26670" marB="266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986">
                <a:tc>
                  <a:txBody>
                    <a:bodyPr/>
                    <a:lstStyle/>
                    <a:p>
                      <a:r>
                        <a:rPr lang="el-GR" sz="2000" dirty="0">
                          <a:latin typeface="+mn-lt"/>
                        </a:rPr>
                        <a:t>Κριστίν Λαγκάρντ 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Γαλλία</a:t>
                      </a:r>
                      <a:endParaRPr lang="el-GR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53213" marR="53213" marT="26670" marB="266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986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+mn-lt"/>
                        </a:rPr>
                        <a:t>Κρισταλίνα</a:t>
                      </a:r>
                      <a:r>
                        <a:rPr lang="el-GR" sz="2000" baseline="0" dirty="0" smtClean="0">
                          <a:latin typeface="+mn-lt"/>
                        </a:rPr>
                        <a:t> Γκεοργκίεβα</a:t>
                      </a:r>
                      <a:endParaRPr lang="el-GR" sz="2000" dirty="0">
                        <a:latin typeface="+mn-lt"/>
                      </a:endParaRP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0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Βουλγαρία</a:t>
                      </a:r>
                      <a:endParaRPr lang="el-GR" sz="2000" b="0" i="0" u="none" strike="noStrike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3" marR="53213" marT="26670" marB="266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02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ΔΝΤ - 2010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638300"/>
            <a:ext cx="842962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57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ΔΝΤ - 2016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371600"/>
            <a:ext cx="845820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1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Ίδρυση: 1995</a:t>
            </a:r>
          </a:p>
          <a:p>
            <a:endParaRPr lang="el-GR" dirty="0" smtClean="0"/>
          </a:p>
          <a:p>
            <a:r>
              <a:rPr lang="el-GR" dirty="0" smtClean="0"/>
              <a:t>Σκοπός: </a:t>
            </a:r>
            <a:r>
              <a:rPr lang="el-GR" dirty="0"/>
              <a:t> </a:t>
            </a:r>
            <a:r>
              <a:rPr lang="el-GR" dirty="0" smtClean="0"/>
              <a:t>διαχείριση περιβάλλοντος διεθνούς εμπορίου</a:t>
            </a:r>
          </a:p>
          <a:p>
            <a:endParaRPr lang="el-GR" dirty="0" smtClean="0"/>
          </a:p>
          <a:p>
            <a:r>
              <a:rPr lang="el-GR" dirty="0" smtClean="0"/>
              <a:t>Μέλη: 164</a:t>
            </a:r>
          </a:p>
          <a:p>
            <a:endParaRPr lang="el-GR" dirty="0"/>
          </a:p>
          <a:p>
            <a:endParaRPr lang="el-GR" dirty="0" smtClean="0"/>
          </a:p>
          <a:p>
            <a:pPr marL="0" indent="0"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14418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9/9a/WTO_members_and_observers.svg/1280px-WTO_members_and_observer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533400"/>
            <a:ext cx="9982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21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Βασικά εργαλεία:</a:t>
            </a:r>
          </a:p>
          <a:p>
            <a:endParaRPr lang="el-GR" dirty="0"/>
          </a:p>
          <a:p>
            <a:pPr lvl="1"/>
            <a:r>
              <a:rPr lang="el-GR" dirty="0" smtClean="0"/>
              <a:t>Γύροι εμπορικών διαπραγματεύσεων</a:t>
            </a:r>
          </a:p>
          <a:p>
            <a:pPr lvl="1"/>
            <a:endParaRPr lang="el-GR" dirty="0"/>
          </a:p>
          <a:p>
            <a:pPr lvl="1"/>
            <a:r>
              <a:rPr lang="el-GR" dirty="0" smtClean="0"/>
              <a:t>Μηχανισμός Επίλυσης Διαφορών</a:t>
            </a:r>
          </a:p>
          <a:p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endParaRPr lang="el-GR" dirty="0" smtClean="0"/>
          </a:p>
          <a:p>
            <a:pPr marL="0" indent="0"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15122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είναι σημαντικά;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ΟΗΕ</a:t>
            </a:r>
          </a:p>
          <a:p>
            <a:endParaRPr lang="el-GR" dirty="0"/>
          </a:p>
          <a:p>
            <a:r>
              <a:rPr lang="en-US" dirty="0" smtClean="0"/>
              <a:t>G-20</a:t>
            </a:r>
          </a:p>
          <a:p>
            <a:endParaRPr lang="en-US" dirty="0"/>
          </a:p>
          <a:p>
            <a:r>
              <a:rPr lang="el-GR" dirty="0" smtClean="0"/>
              <a:t>Παγκόσμια Τράπεζα</a:t>
            </a:r>
          </a:p>
          <a:p>
            <a:endParaRPr lang="el-GR" dirty="0"/>
          </a:p>
          <a:p>
            <a:r>
              <a:rPr lang="el-GR" dirty="0" smtClean="0"/>
              <a:t>ΔΝΤ</a:t>
            </a:r>
          </a:p>
          <a:p>
            <a:endParaRPr lang="el-GR" dirty="0"/>
          </a:p>
          <a:p>
            <a:r>
              <a:rPr lang="el-GR" dirty="0" smtClean="0"/>
              <a:t>ΠΟΕ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5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l-GR" dirty="0" smtClean="0"/>
              <a:t>Σας ευχαριστώ για την προσοχή σας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51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Βασικές δομές παγκόσμιας διακυβέρνησης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>
                <a:solidFill>
                  <a:schemeClr val="tx1"/>
                </a:solidFill>
              </a:rPr>
              <a:t>ΟΗΕ</a:t>
            </a:r>
          </a:p>
          <a:p>
            <a:pPr marL="0" indent="0">
              <a:buNone/>
            </a:pPr>
            <a:endParaRPr lang="el-G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G7/20</a:t>
            </a:r>
          </a:p>
          <a:p>
            <a:pPr marL="0" indent="0">
              <a:buNone/>
            </a:pPr>
            <a:endParaRPr lang="el-G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dirty="0" smtClean="0">
                <a:solidFill>
                  <a:schemeClr val="tx1"/>
                </a:solidFill>
              </a:rPr>
              <a:t>Παγκόσμια Τράπεζα</a:t>
            </a:r>
          </a:p>
          <a:p>
            <a:pPr marL="0" indent="0">
              <a:buNone/>
            </a:pPr>
            <a:endParaRPr lang="el-G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dirty="0" smtClean="0">
                <a:solidFill>
                  <a:schemeClr val="tx1"/>
                </a:solidFill>
              </a:rPr>
              <a:t>ΔΝΤ</a:t>
            </a:r>
          </a:p>
          <a:p>
            <a:pPr marL="0" indent="0">
              <a:buNone/>
            </a:pPr>
            <a:endParaRPr lang="el-G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dirty="0" smtClean="0">
                <a:solidFill>
                  <a:schemeClr val="tx1"/>
                </a:solidFill>
              </a:rPr>
              <a:t>ΠΟΕ</a:t>
            </a:r>
            <a:endParaRPr lang="el-G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64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ΟΗΕ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Ίδρυση: 1945</a:t>
            </a:r>
          </a:p>
          <a:p>
            <a:endParaRPr lang="el-GR" dirty="0" smtClean="0"/>
          </a:p>
          <a:p>
            <a:r>
              <a:rPr lang="el-GR" dirty="0" smtClean="0"/>
              <a:t>Σκοπός: συνεργασία των κρατών του κόσμου σε όλα τα ζητήματα</a:t>
            </a:r>
          </a:p>
          <a:p>
            <a:endParaRPr lang="el-GR" dirty="0" smtClean="0"/>
          </a:p>
          <a:p>
            <a:r>
              <a:rPr lang="el-GR" dirty="0" smtClean="0"/>
              <a:t>Μέλη: 51 τότε – 193 σήμερα</a:t>
            </a:r>
          </a:p>
          <a:p>
            <a:endParaRPr lang="el-GR" dirty="0" smtClean="0"/>
          </a:p>
          <a:p>
            <a:r>
              <a:rPr lang="el-GR" dirty="0" smtClean="0"/>
              <a:t>Προϋπολογισμός: </a:t>
            </a:r>
            <a:r>
              <a:rPr lang="en-US" dirty="0" smtClean="0"/>
              <a:t>circa </a:t>
            </a:r>
            <a:r>
              <a:rPr lang="el-GR" dirty="0" smtClean="0"/>
              <a:t>3 δις $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4992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ΟΗΕ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Βασικά όργανα:</a:t>
            </a:r>
          </a:p>
          <a:p>
            <a:endParaRPr lang="el-GR" dirty="0"/>
          </a:p>
          <a:p>
            <a:pPr lvl="1"/>
            <a:r>
              <a:rPr lang="el-GR" dirty="0" smtClean="0"/>
              <a:t>Γενική Συνέλευση</a:t>
            </a:r>
          </a:p>
          <a:p>
            <a:pPr lvl="1"/>
            <a:r>
              <a:rPr lang="el-GR" dirty="0" smtClean="0"/>
              <a:t>Συμβούλιο </a:t>
            </a:r>
            <a:r>
              <a:rPr lang="el-GR" dirty="0"/>
              <a:t>Ασφαλείας</a:t>
            </a:r>
          </a:p>
          <a:p>
            <a:pPr lvl="1"/>
            <a:r>
              <a:rPr lang="el-GR" dirty="0" smtClean="0"/>
              <a:t>Οικονομικό </a:t>
            </a:r>
            <a:r>
              <a:rPr lang="el-GR" dirty="0"/>
              <a:t>και Κοινωνικό Συμβούλιο</a:t>
            </a:r>
          </a:p>
          <a:p>
            <a:pPr lvl="1"/>
            <a:r>
              <a:rPr lang="el-GR" dirty="0" smtClean="0"/>
              <a:t>Συμβούλιο </a:t>
            </a:r>
            <a:r>
              <a:rPr lang="el-GR" dirty="0"/>
              <a:t>Κηδεμονίας</a:t>
            </a:r>
          </a:p>
          <a:p>
            <a:pPr lvl="1"/>
            <a:r>
              <a:rPr lang="el-GR" dirty="0" smtClean="0"/>
              <a:t>Διεθνές </a:t>
            </a:r>
            <a:r>
              <a:rPr lang="el-GR" dirty="0"/>
              <a:t>Δικαστήριο</a:t>
            </a:r>
          </a:p>
          <a:p>
            <a:pPr lvl="1"/>
            <a:r>
              <a:rPr lang="el-GR" dirty="0" smtClean="0"/>
              <a:t>Γραμματεία</a:t>
            </a:r>
          </a:p>
          <a:p>
            <a:pPr lvl="1"/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Ψήφοι: ένα κράτος μια ψήφος εκτός από Συμβούλιο Ασφαλείας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209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ΟΗΕ – Συμβούλιο Ασφαλείας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Στοχεύει κυρίως σε ζητήματα ασφάλειας και ειρήνης</a:t>
            </a:r>
          </a:p>
          <a:p>
            <a:endParaRPr lang="el-GR" dirty="0" smtClean="0"/>
          </a:p>
          <a:p>
            <a:r>
              <a:rPr lang="el-GR" dirty="0" smtClean="0"/>
              <a:t>Ψηφίσματα</a:t>
            </a:r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Αριθμός μελών: 15</a:t>
            </a:r>
          </a:p>
          <a:p>
            <a:endParaRPr lang="el-GR" dirty="0" smtClean="0"/>
          </a:p>
          <a:p>
            <a:r>
              <a:rPr lang="el-GR" dirty="0" smtClean="0"/>
              <a:t>Αριθμός μόνιμων μελών: 5</a:t>
            </a:r>
          </a:p>
          <a:p>
            <a:pPr lvl="1"/>
            <a:r>
              <a:rPr lang="el-GR" dirty="0" smtClean="0"/>
              <a:t>ΗΠΑ</a:t>
            </a:r>
          </a:p>
          <a:p>
            <a:pPr lvl="1"/>
            <a:r>
              <a:rPr lang="el-GR" dirty="0" smtClean="0">
                <a:solidFill>
                  <a:srgbClr val="FFC000"/>
                </a:solidFill>
              </a:rPr>
              <a:t>Ρωσία</a:t>
            </a:r>
          </a:p>
          <a:p>
            <a:pPr lvl="1"/>
            <a:r>
              <a:rPr lang="el-GR" dirty="0" smtClean="0">
                <a:solidFill>
                  <a:srgbClr val="FFC000"/>
                </a:solidFill>
              </a:rPr>
              <a:t>Κίνα</a:t>
            </a:r>
          </a:p>
          <a:p>
            <a:pPr lvl="1"/>
            <a:r>
              <a:rPr lang="el-GR" dirty="0" smtClean="0"/>
              <a:t>Ην. Βασίλειο</a:t>
            </a:r>
          </a:p>
          <a:p>
            <a:pPr lvl="1"/>
            <a:r>
              <a:rPr lang="el-GR" dirty="0" smtClean="0"/>
              <a:t>Γαλλία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0340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Ίδρυση: ιδέα από το 1973, 1976 γίνεται το </a:t>
            </a:r>
            <a:r>
              <a:rPr lang="en-US" dirty="0" smtClean="0"/>
              <a:t>G-7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Σκοπός: συνεργασία μεταξύ των πλέον ανεπτυγμένων κρατών του κόσμου</a:t>
            </a:r>
          </a:p>
          <a:p>
            <a:endParaRPr lang="el-GR" dirty="0" smtClean="0"/>
          </a:p>
          <a:p>
            <a:r>
              <a:rPr lang="el-GR" dirty="0" smtClean="0"/>
              <a:t>Μέλη: Μεγ. Βρετανία, Γαλλία, Γερμανία, Ιταλία, Καναδάς, Ιαπωνία και ΗΠΑ</a:t>
            </a:r>
          </a:p>
          <a:p>
            <a:endParaRPr lang="el-GR" dirty="0" smtClean="0"/>
          </a:p>
          <a:p>
            <a:r>
              <a:rPr lang="el-GR" dirty="0" smtClean="0"/>
              <a:t>Μέχρι πρόσφατα δεν υπήρχε μεγάλη δημοσιότητα</a:t>
            </a:r>
          </a:p>
          <a:p>
            <a:endParaRPr lang="el-GR" dirty="0"/>
          </a:p>
          <a:p>
            <a:r>
              <a:rPr lang="el-GR" dirty="0" smtClean="0"/>
              <a:t>1998-2014: συμμετοχή και Ρωσίας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7086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Ίδρυση: 19</a:t>
            </a:r>
            <a:r>
              <a:rPr lang="en-US" dirty="0" smtClean="0"/>
              <a:t>99 </a:t>
            </a:r>
            <a:r>
              <a:rPr lang="el-GR" dirty="0" smtClean="0"/>
              <a:t>(υπουργοί οικονομικών και τραπεζίτες)</a:t>
            </a:r>
          </a:p>
          <a:p>
            <a:pPr marL="0" indent="0">
              <a:buNone/>
            </a:pPr>
            <a:r>
              <a:rPr lang="el-GR" dirty="0"/>
              <a:t>	 </a:t>
            </a:r>
            <a:r>
              <a:rPr lang="el-GR" dirty="0" smtClean="0"/>
              <a:t>     2008 (ηγέτες κρατών)</a:t>
            </a:r>
          </a:p>
          <a:p>
            <a:endParaRPr lang="el-GR" dirty="0" smtClean="0"/>
          </a:p>
          <a:p>
            <a:r>
              <a:rPr lang="el-GR" dirty="0" smtClean="0"/>
              <a:t>Σκοπός: συνεργασία επί οικονομικών ζητημάτων παγκόσμιας κλίμακας</a:t>
            </a:r>
          </a:p>
          <a:p>
            <a:endParaRPr lang="el-GR" dirty="0" smtClean="0"/>
          </a:p>
          <a:p>
            <a:r>
              <a:rPr lang="el-GR" dirty="0" smtClean="0"/>
              <a:t>Μέλη: 19 χώρες + ΕΕ</a:t>
            </a:r>
          </a:p>
          <a:p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7086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457200"/>
            <a:ext cx="8229600" cy="1143000"/>
          </a:xfrm>
        </p:spPr>
        <p:txBody>
          <a:bodyPr/>
          <a:lstStyle/>
          <a:p>
            <a:r>
              <a:rPr lang="en-US" dirty="0" smtClean="0"/>
              <a:t>G-20</a:t>
            </a:r>
            <a:endParaRPr lang="en-US" dirty="0"/>
          </a:p>
        </p:txBody>
      </p:sp>
      <p:pic>
        <p:nvPicPr>
          <p:cNvPr id="1026" name="Picture 2" descr="https://upload.wikimedia.org/wikipedia/commons/thumb/a/a8/G20_members_and_invited_states.svg/1280px-G20_members_and_invited_stat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457200"/>
            <a:ext cx="9775199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963465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2104</TotalTime>
  <Words>539</Words>
  <Application>Microsoft Office PowerPoint</Application>
  <PresentationFormat>On-screen Show (4:3)</PresentationFormat>
  <Paragraphs>184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Thatch</vt:lpstr>
      <vt:lpstr>Αναδυόμενες δυνάμεις &amp; Παγκόσμια Διακυβέρνηση</vt:lpstr>
      <vt:lpstr>Χρονοδιάγραμμα</vt:lpstr>
      <vt:lpstr>Βασικές δομές παγκόσμιας διακυβέρνησης</vt:lpstr>
      <vt:lpstr>ΟΗΕ</vt:lpstr>
      <vt:lpstr>ΟΗΕ</vt:lpstr>
      <vt:lpstr>ΟΗΕ – Συμβούλιο Ασφαλείας</vt:lpstr>
      <vt:lpstr>G-7</vt:lpstr>
      <vt:lpstr>G-20</vt:lpstr>
      <vt:lpstr>G-20</vt:lpstr>
      <vt:lpstr>PowerPoint Presentation</vt:lpstr>
      <vt:lpstr>Παγκόσμια Τράπεζα</vt:lpstr>
      <vt:lpstr>Παγκόσμια Τράπεζα - δομές</vt:lpstr>
      <vt:lpstr>PowerPoint Presentation</vt:lpstr>
      <vt:lpstr>PowerPoint Presentation</vt:lpstr>
      <vt:lpstr>Παγκόσμια Τράπεζα - 2010</vt:lpstr>
      <vt:lpstr>Η Παγκόσμια Τράπεζα</vt:lpstr>
      <vt:lpstr>Εκλεγμένοι πρόεδροι ΠΤ</vt:lpstr>
      <vt:lpstr>ΔΝΤ</vt:lpstr>
      <vt:lpstr>PowerPoint Presentation</vt:lpstr>
      <vt:lpstr>PowerPoint Presentation</vt:lpstr>
      <vt:lpstr>Διευθυντές</vt:lpstr>
      <vt:lpstr>ΔΝΤ - 2010</vt:lpstr>
      <vt:lpstr>ΔΝΤ - 2016</vt:lpstr>
      <vt:lpstr>ΠΟΕ</vt:lpstr>
      <vt:lpstr>PowerPoint Presentation</vt:lpstr>
      <vt:lpstr>ΠΟΕ</vt:lpstr>
      <vt:lpstr>Γιατί είναι σημαντικά;</vt:lpstr>
      <vt:lpstr>Σας ευχαριστώ για την προσοχή σας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Διεθνής Αναπτυξιακή Συνεργασία</dc:title>
  <dc:creator>HIGGS HIGGS</dc:creator>
  <cp:lastModifiedBy>HIGGS</cp:lastModifiedBy>
  <cp:revision>45</cp:revision>
  <dcterms:created xsi:type="dcterms:W3CDTF">2018-02-24T06:57:21Z</dcterms:created>
  <dcterms:modified xsi:type="dcterms:W3CDTF">2020-03-23T13:44:15Z</dcterms:modified>
</cp:coreProperties>
</file>