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51" d="100"/>
          <a:sy n="51" d="100"/>
        </p:scale>
        <p:origin x="96" y="6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80C672A5-C074-4197-A878-7A7B87BAE023}" type="datetimeFigureOut">
              <a:rPr lang="el-GR" smtClean="0"/>
              <a:t>6/10/2015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4FD833D-C1AC-412A-AAB9-B8DB1E84C6F4}" type="slidenum">
              <a:rPr lang="el-GR" smtClean="0"/>
              <a:t>‹#›</a:t>
            </a:fld>
            <a:endParaRPr lang="el-GR"/>
          </a:p>
        </p:txBody>
      </p:sp>
    </p:spTree>
    <p:extLst>
      <p:ext uri="{BB962C8B-B14F-4D97-AF65-F5344CB8AC3E}">
        <p14:creationId xmlns:p14="http://schemas.microsoft.com/office/powerpoint/2010/main" val="1275419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0C672A5-C074-4197-A878-7A7B87BAE023}" type="datetimeFigureOut">
              <a:rPr lang="el-GR" smtClean="0"/>
              <a:t>6/10/2015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4FD833D-C1AC-412A-AAB9-B8DB1E84C6F4}" type="slidenum">
              <a:rPr lang="el-GR" smtClean="0"/>
              <a:t>‹#›</a:t>
            </a:fld>
            <a:endParaRPr lang="el-GR"/>
          </a:p>
        </p:txBody>
      </p:sp>
    </p:spTree>
    <p:extLst>
      <p:ext uri="{BB962C8B-B14F-4D97-AF65-F5344CB8AC3E}">
        <p14:creationId xmlns:p14="http://schemas.microsoft.com/office/powerpoint/2010/main" val="4187659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0C672A5-C074-4197-A878-7A7B87BAE023}" type="datetimeFigureOut">
              <a:rPr lang="el-GR" smtClean="0"/>
              <a:t>6/10/2015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4FD833D-C1AC-412A-AAB9-B8DB1E84C6F4}" type="slidenum">
              <a:rPr lang="el-GR" smtClean="0"/>
              <a:t>‹#›</a:t>
            </a:fld>
            <a:endParaRPr lang="el-GR"/>
          </a:p>
        </p:txBody>
      </p:sp>
    </p:spTree>
    <p:extLst>
      <p:ext uri="{BB962C8B-B14F-4D97-AF65-F5344CB8AC3E}">
        <p14:creationId xmlns:p14="http://schemas.microsoft.com/office/powerpoint/2010/main" val="187389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0C672A5-C074-4197-A878-7A7B87BAE023}" type="datetimeFigureOut">
              <a:rPr lang="el-GR" smtClean="0"/>
              <a:t>6/10/2015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4FD833D-C1AC-412A-AAB9-B8DB1E84C6F4}" type="slidenum">
              <a:rPr lang="el-GR" smtClean="0"/>
              <a:t>‹#›</a:t>
            </a:fld>
            <a:endParaRPr lang="el-GR"/>
          </a:p>
        </p:txBody>
      </p:sp>
    </p:spTree>
    <p:extLst>
      <p:ext uri="{BB962C8B-B14F-4D97-AF65-F5344CB8AC3E}">
        <p14:creationId xmlns:p14="http://schemas.microsoft.com/office/powerpoint/2010/main" val="867063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80C672A5-C074-4197-A878-7A7B87BAE023}" type="datetimeFigureOut">
              <a:rPr lang="el-GR" smtClean="0"/>
              <a:t>6/10/2015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4FD833D-C1AC-412A-AAB9-B8DB1E84C6F4}" type="slidenum">
              <a:rPr lang="el-GR" smtClean="0"/>
              <a:t>‹#›</a:t>
            </a:fld>
            <a:endParaRPr lang="el-GR"/>
          </a:p>
        </p:txBody>
      </p:sp>
    </p:spTree>
    <p:extLst>
      <p:ext uri="{BB962C8B-B14F-4D97-AF65-F5344CB8AC3E}">
        <p14:creationId xmlns:p14="http://schemas.microsoft.com/office/powerpoint/2010/main" val="182348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80C672A5-C074-4197-A878-7A7B87BAE023}" type="datetimeFigureOut">
              <a:rPr lang="el-GR" smtClean="0"/>
              <a:t>6/10/2015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4FD833D-C1AC-412A-AAB9-B8DB1E84C6F4}" type="slidenum">
              <a:rPr lang="el-GR" smtClean="0"/>
              <a:t>‹#›</a:t>
            </a:fld>
            <a:endParaRPr lang="el-GR"/>
          </a:p>
        </p:txBody>
      </p:sp>
    </p:spTree>
    <p:extLst>
      <p:ext uri="{BB962C8B-B14F-4D97-AF65-F5344CB8AC3E}">
        <p14:creationId xmlns:p14="http://schemas.microsoft.com/office/powerpoint/2010/main" val="2497165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80C672A5-C074-4197-A878-7A7B87BAE023}" type="datetimeFigureOut">
              <a:rPr lang="el-GR" smtClean="0"/>
              <a:t>6/10/2015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74FD833D-C1AC-412A-AAB9-B8DB1E84C6F4}" type="slidenum">
              <a:rPr lang="el-GR" smtClean="0"/>
              <a:t>‹#›</a:t>
            </a:fld>
            <a:endParaRPr lang="el-GR"/>
          </a:p>
        </p:txBody>
      </p:sp>
    </p:spTree>
    <p:extLst>
      <p:ext uri="{BB962C8B-B14F-4D97-AF65-F5344CB8AC3E}">
        <p14:creationId xmlns:p14="http://schemas.microsoft.com/office/powerpoint/2010/main" val="147499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80C672A5-C074-4197-A878-7A7B87BAE023}" type="datetimeFigureOut">
              <a:rPr lang="el-GR" smtClean="0"/>
              <a:t>6/10/2015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74FD833D-C1AC-412A-AAB9-B8DB1E84C6F4}" type="slidenum">
              <a:rPr lang="el-GR" smtClean="0"/>
              <a:t>‹#›</a:t>
            </a:fld>
            <a:endParaRPr lang="el-GR"/>
          </a:p>
        </p:txBody>
      </p:sp>
    </p:spTree>
    <p:extLst>
      <p:ext uri="{BB962C8B-B14F-4D97-AF65-F5344CB8AC3E}">
        <p14:creationId xmlns:p14="http://schemas.microsoft.com/office/powerpoint/2010/main" val="3483886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0C672A5-C074-4197-A878-7A7B87BAE023}" type="datetimeFigureOut">
              <a:rPr lang="el-GR" smtClean="0"/>
              <a:t>6/10/2015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74FD833D-C1AC-412A-AAB9-B8DB1E84C6F4}" type="slidenum">
              <a:rPr lang="el-GR" smtClean="0"/>
              <a:t>‹#›</a:t>
            </a:fld>
            <a:endParaRPr lang="el-GR"/>
          </a:p>
        </p:txBody>
      </p:sp>
    </p:spTree>
    <p:extLst>
      <p:ext uri="{BB962C8B-B14F-4D97-AF65-F5344CB8AC3E}">
        <p14:creationId xmlns:p14="http://schemas.microsoft.com/office/powerpoint/2010/main" val="3276439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80C672A5-C074-4197-A878-7A7B87BAE023}" type="datetimeFigureOut">
              <a:rPr lang="el-GR" smtClean="0"/>
              <a:t>6/10/2015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4FD833D-C1AC-412A-AAB9-B8DB1E84C6F4}" type="slidenum">
              <a:rPr lang="el-GR" smtClean="0"/>
              <a:t>‹#›</a:t>
            </a:fld>
            <a:endParaRPr lang="el-GR"/>
          </a:p>
        </p:txBody>
      </p:sp>
    </p:spTree>
    <p:extLst>
      <p:ext uri="{BB962C8B-B14F-4D97-AF65-F5344CB8AC3E}">
        <p14:creationId xmlns:p14="http://schemas.microsoft.com/office/powerpoint/2010/main" val="3642228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80C672A5-C074-4197-A878-7A7B87BAE023}" type="datetimeFigureOut">
              <a:rPr lang="el-GR" smtClean="0"/>
              <a:t>6/10/2015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4FD833D-C1AC-412A-AAB9-B8DB1E84C6F4}" type="slidenum">
              <a:rPr lang="el-GR" smtClean="0"/>
              <a:t>‹#›</a:t>
            </a:fld>
            <a:endParaRPr lang="el-GR"/>
          </a:p>
        </p:txBody>
      </p:sp>
    </p:spTree>
    <p:extLst>
      <p:ext uri="{BB962C8B-B14F-4D97-AF65-F5344CB8AC3E}">
        <p14:creationId xmlns:p14="http://schemas.microsoft.com/office/powerpoint/2010/main" val="3742771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C672A5-C074-4197-A878-7A7B87BAE023}" type="datetimeFigureOut">
              <a:rPr lang="el-GR" smtClean="0"/>
              <a:t>6/10/2015</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FD833D-C1AC-412A-AAB9-B8DB1E84C6F4}" type="slidenum">
              <a:rPr lang="el-GR" smtClean="0"/>
              <a:t>‹#›</a:t>
            </a:fld>
            <a:endParaRPr lang="el-GR"/>
          </a:p>
        </p:txBody>
      </p:sp>
    </p:spTree>
    <p:extLst>
      <p:ext uri="{BB962C8B-B14F-4D97-AF65-F5344CB8AC3E}">
        <p14:creationId xmlns:p14="http://schemas.microsoft.com/office/powerpoint/2010/main" val="4929397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youtube.com/channel/UCaMyJsT73fLjLMq_8Z7Pgkw"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sz="3200" dirty="0" smtClean="0"/>
              <a:t>Η διπλή περιθωριοποίηση: γυναίκες συγγραφείς και πρωτοπορία στη Γαλλία</a:t>
            </a:r>
            <a:endParaRPr lang="el-GR" sz="3200" dirty="0"/>
          </a:p>
        </p:txBody>
      </p:sp>
      <p:sp>
        <p:nvSpPr>
          <p:cNvPr id="3" name="Υπότιτλος 2"/>
          <p:cNvSpPr>
            <a:spLocks noGrp="1"/>
          </p:cNvSpPr>
          <p:nvPr>
            <p:ph type="subTitle" idx="1"/>
          </p:nvPr>
        </p:nvSpPr>
        <p:spPr/>
        <p:txBody>
          <a:bodyPr/>
          <a:lstStyle/>
          <a:p>
            <a:endParaRPr lang="el-GR"/>
          </a:p>
        </p:txBody>
      </p:sp>
    </p:spTree>
    <p:extLst>
      <p:ext uri="{BB962C8B-B14F-4D97-AF65-F5344CB8AC3E}">
        <p14:creationId xmlns:p14="http://schemas.microsoft.com/office/powerpoint/2010/main" val="34666751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Γυνοκριτική</a:t>
            </a:r>
            <a:r>
              <a:rPr lang="el-GR" dirty="0" smtClean="0"/>
              <a:t> και πληροφορίες για τις γυναίκες</a:t>
            </a:r>
            <a:endParaRPr lang="el-GR" dirty="0"/>
          </a:p>
        </p:txBody>
      </p:sp>
      <p:sp>
        <p:nvSpPr>
          <p:cNvPr id="3" name="Θέση περιεχομένου 2"/>
          <p:cNvSpPr>
            <a:spLocks noGrp="1"/>
          </p:cNvSpPr>
          <p:nvPr>
            <p:ph idx="1"/>
          </p:nvPr>
        </p:nvSpPr>
        <p:spPr/>
        <p:txBody>
          <a:bodyPr/>
          <a:lstStyle/>
          <a:p>
            <a:r>
              <a:rPr lang="el-GR" dirty="0" smtClean="0"/>
              <a:t>1977: ειδικό τεύχος του περιοδικού</a:t>
            </a:r>
            <a:r>
              <a:rPr lang="it-IT" dirty="0" smtClean="0"/>
              <a:t> Obliques</a:t>
            </a:r>
            <a:r>
              <a:rPr lang="el-GR" dirty="0" smtClean="0"/>
              <a:t> με τίτλο </a:t>
            </a:r>
            <a:r>
              <a:rPr lang="it-IT" dirty="0" smtClean="0"/>
              <a:t>La femme surréaliste</a:t>
            </a:r>
            <a:r>
              <a:rPr lang="el-GR" dirty="0" smtClean="0"/>
              <a:t>: πρώτη προσπάθεια να παρουσιαστεί ένας κατάλογος της «Σουρεαλιστικής γυναίκας» με αλφαβητική σειρά. Με φωτογραφίες, βιβλιογραφία και αναπαραγωγή των έργων τους. 36 γυναίκες!</a:t>
            </a:r>
          </a:p>
          <a:p>
            <a:r>
              <a:rPr lang="el-GR" dirty="0" smtClean="0"/>
              <a:t>1980, </a:t>
            </a:r>
            <a:r>
              <a:rPr lang="it-IT" dirty="0" smtClean="0"/>
              <a:t>Lea Vergine, L’autre moitié de l’avant-garde, </a:t>
            </a:r>
            <a:r>
              <a:rPr lang="el-GR" dirty="0" smtClean="0"/>
              <a:t>μαρτυρίες για τη ζωή και το έργο των γυναικών-καλλιτεχνών που συνδέθηκαν με τα μεγαλύτερα </a:t>
            </a:r>
            <a:r>
              <a:rPr lang="el-GR" dirty="0" err="1" smtClean="0"/>
              <a:t>ευρωπαικά</a:t>
            </a:r>
            <a:r>
              <a:rPr lang="el-GR" dirty="0" smtClean="0"/>
              <a:t> πρωτοποριακά κινήματα ΄την περίοδο 1910-1940. 18 γυναίκες κάτω από την κεφαλίδα Σουρεαλισμός.</a:t>
            </a:r>
          </a:p>
          <a:p>
            <a:r>
              <a:rPr lang="el-GR" dirty="0" smtClean="0"/>
              <a:t>Πρόσφατα: </a:t>
            </a:r>
            <a:r>
              <a:rPr lang="it-IT" dirty="0" smtClean="0"/>
              <a:t>Chdwick, Jacqueline Chénieux, Gloria Feman Orenstein.</a:t>
            </a:r>
            <a:r>
              <a:rPr lang="el-GR" dirty="0" smtClean="0"/>
              <a:t> </a:t>
            </a:r>
            <a:endParaRPr lang="el-GR" dirty="0"/>
          </a:p>
        </p:txBody>
      </p:sp>
    </p:spTree>
    <p:extLst>
      <p:ext uri="{BB962C8B-B14F-4D97-AF65-F5344CB8AC3E}">
        <p14:creationId xmlns:p14="http://schemas.microsoft.com/office/powerpoint/2010/main" val="4148700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Προβληματισμός και αναζήτηση</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smtClean="0"/>
              <a:t>Αν πράγματι η θέση του Σουρεαλισμού ως προς το υποκείμενο είναι ανδρική, τι είδους δυσκολίες αντιμετώπισαν στην καλλιτεχνική και συγγραφική τους πρακτική «οι γυναίκες σουρεαλίστριες»???</a:t>
            </a:r>
            <a:endParaRPr lang="el-GR" dirty="0"/>
          </a:p>
          <a:p>
            <a:r>
              <a:rPr lang="el-GR" dirty="0" smtClean="0"/>
              <a:t>Και ποια ακριβώς είναι η θέση των γυναικών καλλιτεχνών και συγγραφέων στην ιστορία του σουρεαλιστικού κινήματος??</a:t>
            </a:r>
            <a:endParaRPr lang="it-IT" dirty="0" smtClean="0"/>
          </a:p>
          <a:p>
            <a:r>
              <a:rPr lang="el-GR" dirty="0" smtClean="0"/>
              <a:t>Πότε και υπό </a:t>
            </a:r>
            <a:r>
              <a:rPr lang="el-GR" dirty="0" err="1" smtClean="0"/>
              <a:t>ποίες</a:t>
            </a:r>
            <a:r>
              <a:rPr lang="el-GR" dirty="0" smtClean="0"/>
              <a:t> συνθήκες μια δεδομένη καλλιτέχνιδα συνδέθηκε με το σουρεαλιστικό κίνημα?</a:t>
            </a:r>
          </a:p>
          <a:p>
            <a:r>
              <a:rPr lang="el-GR" dirty="0" smtClean="0"/>
              <a:t>Η δουλειά της συμπεριλήφθηκε στις μεγαλύτερες εκθέσεις και ανθολογίες που έγιναν από τους άντρες σουρεαλιστές?</a:t>
            </a:r>
          </a:p>
          <a:p>
            <a:r>
              <a:rPr lang="el-GR" dirty="0" smtClean="0"/>
              <a:t>Αποδεσμεύτηκε από το κίνημα και με ποιες συνθήκες?</a:t>
            </a:r>
          </a:p>
          <a:p>
            <a:r>
              <a:rPr lang="el-GR" dirty="0" smtClean="0"/>
              <a:t>Ποια ήταν η συνεπαγόμενη εξέλιξή της?</a:t>
            </a:r>
          </a:p>
          <a:p>
            <a:endParaRPr lang="it-IT" dirty="0" smtClean="0"/>
          </a:p>
          <a:p>
            <a:endParaRPr lang="el-GR" dirty="0"/>
          </a:p>
        </p:txBody>
      </p:sp>
    </p:spTree>
    <p:extLst>
      <p:ext uri="{BB962C8B-B14F-4D97-AF65-F5344CB8AC3E}">
        <p14:creationId xmlns:p14="http://schemas.microsoft.com/office/powerpoint/2010/main" val="16090581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1715602"/>
          </a:xfrm>
        </p:spPr>
        <p:txBody>
          <a:bodyPr>
            <a:normAutofit fontScale="90000"/>
          </a:bodyPr>
          <a:lstStyle/>
          <a:p>
            <a:r>
              <a:rPr lang="it-IT" dirty="0" smtClean="0"/>
              <a:t>La Révolution Surréaliste, 1929, </a:t>
            </a:r>
            <a:r>
              <a:rPr lang="el-GR" dirty="0" smtClean="0"/>
              <a:t>φωτομοντάζ των Σουρεαλιστών γύρω από έναν πίνακα του </a:t>
            </a:r>
            <a:r>
              <a:rPr lang="el-GR" dirty="0" err="1" smtClean="0"/>
              <a:t>Μαγκρίτ</a:t>
            </a:r>
            <a:endParaRPr lang="el-GR" dirty="0"/>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91522" y="2836910"/>
            <a:ext cx="2338485" cy="3181333"/>
          </a:xfrm>
        </p:spPr>
      </p:pic>
    </p:spTree>
    <p:extLst>
      <p:ext uri="{BB962C8B-B14F-4D97-AF65-F5344CB8AC3E}">
        <p14:creationId xmlns:p14="http://schemas.microsoft.com/office/powerpoint/2010/main" val="2518399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fontScale="92500"/>
          </a:bodyPr>
          <a:lstStyle/>
          <a:p>
            <a:r>
              <a:rPr lang="el-GR" dirty="0" smtClean="0"/>
              <a:t>16 σουρεαλιστές με κλειστά μάτια πλαισιώνουν ένα γυναικείο γυμνό, που έχει στάση Αφροδίτης του </a:t>
            </a:r>
            <a:r>
              <a:rPr lang="el-GR" dirty="0" err="1" smtClean="0"/>
              <a:t>Μποτιτσέλλι</a:t>
            </a:r>
            <a:r>
              <a:rPr lang="el-GR" dirty="0" smtClean="0"/>
              <a:t>,  και στέκει μετωπικά.</a:t>
            </a:r>
          </a:p>
          <a:p>
            <a:r>
              <a:rPr lang="el-GR" dirty="0" smtClean="0"/>
              <a:t>Επιγραφή/λεζάντα: δεν βλέπω την /κρυμμένη μες το δάσος</a:t>
            </a:r>
          </a:p>
          <a:p>
            <a:r>
              <a:rPr lang="el-GR" dirty="0" smtClean="0"/>
              <a:t>Η γυναίκα γεμίζει το κενό ανάμεσα στα δύο μέρη της λεζάντας.</a:t>
            </a:r>
          </a:p>
          <a:p>
            <a:r>
              <a:rPr lang="el-GR" dirty="0" smtClean="0"/>
              <a:t>Οι σουρεαλιστές, όλοι άντρες, υιοθετούν τη θέση του Εγώ, που δεν βλέπει. Συγχρόνως, αυτή (την) θεάται από τον θεατή, που βλέπει τόσο τη γυναίκα όσο και τους σουρεαλιστές με τα μάτια ερμητικά κλειστά.</a:t>
            </a:r>
          </a:p>
          <a:p>
            <a:r>
              <a:rPr lang="el-GR" dirty="0" smtClean="0"/>
              <a:t>Έμβλημα του σουρεαλιστικού υποκειμένου, που δεν έχει ανάγκη να δει τη γυναίκα για να τη φανταστεί και να την τοποθετήσει στο κέντρο , μόνον όμως ως εικόνα, ενώ οποιαδήποτε αληθινή γυναίκα είναι εκτοπισμένη!!!</a:t>
            </a:r>
          </a:p>
          <a:p>
            <a:endParaRPr lang="el-GR" dirty="0"/>
          </a:p>
        </p:txBody>
      </p:sp>
    </p:spTree>
    <p:extLst>
      <p:ext uri="{BB962C8B-B14F-4D97-AF65-F5344CB8AC3E}">
        <p14:creationId xmlns:p14="http://schemas.microsoft.com/office/powerpoint/2010/main" val="15312225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it-IT" dirty="0" smtClean="0"/>
              <a:t>Magritte</a:t>
            </a:r>
            <a:endParaRPr lang="el-GR" dirty="0"/>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86150" y="1953419"/>
            <a:ext cx="5219700" cy="4095750"/>
          </a:xfrm>
        </p:spPr>
      </p:pic>
    </p:spTree>
    <p:extLst>
      <p:ext uri="{BB962C8B-B14F-4D97-AF65-F5344CB8AC3E}">
        <p14:creationId xmlns:p14="http://schemas.microsoft.com/office/powerpoint/2010/main" val="339411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Γυναίκα σουρεαλίστρια, συγγραφέας &amp; καλλιτέχνιδα</a:t>
            </a:r>
            <a:endParaRPr lang="el-GR" dirty="0"/>
          </a:p>
        </p:txBody>
      </p:sp>
      <p:sp>
        <p:nvSpPr>
          <p:cNvPr id="3" name="Θέση περιεχομένου 2"/>
          <p:cNvSpPr>
            <a:spLocks noGrp="1"/>
          </p:cNvSpPr>
          <p:nvPr>
            <p:ph idx="1"/>
          </p:nvPr>
        </p:nvSpPr>
        <p:spPr/>
        <p:txBody>
          <a:bodyPr>
            <a:normAutofit lnSpcReduction="10000"/>
          </a:bodyPr>
          <a:lstStyle/>
          <a:p>
            <a:r>
              <a:rPr lang="el-GR" dirty="0" smtClean="0"/>
              <a:t>Δεν μπορεί να προσλάβει και να επεξεργαστεί ένα φαντασιακό και μια σειρά από εικόνες και έννοιες της αντρικής φαντασίας.</a:t>
            </a:r>
          </a:p>
          <a:p>
            <a:r>
              <a:rPr lang="el-GR" dirty="0" smtClean="0"/>
              <a:t>Για να δράσει, πρέπει να επινοήσει τη δική της θέση ως υποκείμενο και να επεξεργαστεί τη δική της σειρά από εικόνες, διαφορετικές από την εικόνα του εκτεθειμένου γυναικείου σώματος.</a:t>
            </a:r>
          </a:p>
          <a:p>
            <a:r>
              <a:rPr lang="el-GR" dirty="0" smtClean="0"/>
              <a:t>Να δώσει τη δική της εκδοχή και αντίληψη της σουρεαλιστικής πρακτικής.</a:t>
            </a:r>
          </a:p>
          <a:p>
            <a:r>
              <a:rPr lang="el-GR" dirty="0" smtClean="0"/>
              <a:t>Οι περισσότερες γυναίκες είναι καλλιτέχνιδες. Προσοχή έχουμε τη διπλή ιδιότητα των: </a:t>
            </a:r>
            <a:r>
              <a:rPr lang="el-GR" dirty="0" err="1" smtClean="0"/>
              <a:t>Κάρινκτον</a:t>
            </a:r>
            <a:r>
              <a:rPr lang="el-GR" dirty="0" smtClean="0"/>
              <a:t>, </a:t>
            </a:r>
            <a:r>
              <a:rPr lang="el-GR" dirty="0" err="1" smtClean="0"/>
              <a:t>Πρασινός</a:t>
            </a:r>
            <a:r>
              <a:rPr lang="el-GR" dirty="0" smtClean="0"/>
              <a:t>, </a:t>
            </a:r>
            <a:r>
              <a:rPr lang="el-GR" dirty="0" err="1" smtClean="0"/>
              <a:t>Ουνίκα</a:t>
            </a:r>
            <a:r>
              <a:rPr lang="el-GR" dirty="0" smtClean="0"/>
              <a:t> </a:t>
            </a:r>
            <a:r>
              <a:rPr lang="el-GR" dirty="0" err="1" smtClean="0"/>
              <a:t>Ζερν</a:t>
            </a:r>
            <a:r>
              <a:rPr lang="el-GR" dirty="0" smtClean="0"/>
              <a:t>, </a:t>
            </a:r>
            <a:r>
              <a:rPr lang="el-GR" dirty="0" err="1" smtClean="0"/>
              <a:t>Μάνσουρ</a:t>
            </a:r>
            <a:r>
              <a:rPr lang="el-GR" dirty="0" smtClean="0"/>
              <a:t>, και </a:t>
            </a:r>
            <a:r>
              <a:rPr lang="it-IT" dirty="0" smtClean="0"/>
              <a:t>Nelly Kaplan (</a:t>
            </a:r>
            <a:r>
              <a:rPr lang="el-GR" dirty="0" smtClean="0"/>
              <a:t>σκηνοθέτρια) και συγγραφέα με το ψευδώνυμο </a:t>
            </a:r>
            <a:r>
              <a:rPr lang="it-IT" dirty="0" smtClean="0"/>
              <a:t>Belen. </a:t>
            </a:r>
            <a:endParaRPr lang="el-GR" dirty="0"/>
          </a:p>
        </p:txBody>
      </p:sp>
    </p:spTree>
    <p:extLst>
      <p:ext uri="{BB962C8B-B14F-4D97-AF65-F5344CB8AC3E}">
        <p14:creationId xmlns:p14="http://schemas.microsoft.com/office/powerpoint/2010/main" val="15244879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Γυναίκες και δεσμοί αγάπης/γάμου με άντρες</a:t>
            </a:r>
            <a:endParaRPr lang="el-GR" dirty="0"/>
          </a:p>
        </p:txBody>
      </p:sp>
      <p:sp>
        <p:nvSpPr>
          <p:cNvPr id="3" name="Θέση περιεχομένου 2"/>
          <p:cNvSpPr>
            <a:spLocks noGrp="1"/>
          </p:cNvSpPr>
          <p:nvPr>
            <p:ph idx="1"/>
          </p:nvPr>
        </p:nvSpPr>
        <p:spPr/>
        <p:txBody>
          <a:bodyPr/>
          <a:lstStyle/>
          <a:p>
            <a:r>
              <a:rPr lang="it-IT" dirty="0" smtClean="0"/>
              <a:t>Max Ernst--- L. Carrington, Dorothea Tanning</a:t>
            </a:r>
          </a:p>
          <a:p>
            <a:r>
              <a:rPr lang="it-IT" dirty="0" smtClean="0"/>
              <a:t>Yves Tanguy-----Kay Sage</a:t>
            </a:r>
          </a:p>
          <a:p>
            <a:r>
              <a:rPr lang="it-IT" dirty="0" smtClean="0"/>
              <a:t>Hans Bellmer-----Unica Zurn</a:t>
            </a:r>
          </a:p>
          <a:p>
            <a:r>
              <a:rPr lang="en-US" dirty="0" smtClean="0"/>
              <a:t>H Gloria Orenstein </a:t>
            </a:r>
            <a:r>
              <a:rPr lang="el-GR" dirty="0" smtClean="0"/>
              <a:t>προτείνει την ανθρωπολογική έννοια της «βουβής» ομάδας σε αντίθεση με την «κυρίαρχη».</a:t>
            </a:r>
          </a:p>
          <a:p>
            <a:r>
              <a:rPr lang="el-GR" dirty="0" smtClean="0"/>
              <a:t>Η δουλειά αυτών των γυναικών μπορεί να ερμηνευτεί ως «μια διπλή φωνή, που περιέχει μια κυρίαρχη και μια βουβή ιστορία».  </a:t>
            </a:r>
          </a:p>
          <a:p>
            <a:r>
              <a:rPr lang="el-GR" dirty="0" smtClean="0"/>
              <a:t>Διαλογικά συνδεδεμένες με τη δουλειά των αντρών αλλά με ένα στοιχείο εσωτερικής πολεμικής και αμφισβήτησης.</a:t>
            </a:r>
            <a:endParaRPr lang="it-IT" dirty="0"/>
          </a:p>
        </p:txBody>
      </p:sp>
    </p:spTree>
    <p:extLst>
      <p:ext uri="{BB962C8B-B14F-4D97-AF65-F5344CB8AC3E}">
        <p14:creationId xmlns:p14="http://schemas.microsoft.com/office/powerpoint/2010/main" val="38295729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Γυναίκες και παρουσία στον Σουρεαλισμό </a:t>
            </a:r>
            <a:endParaRPr lang="el-GR" dirty="0"/>
          </a:p>
        </p:txBody>
      </p:sp>
      <p:sp>
        <p:nvSpPr>
          <p:cNvPr id="3" name="Θέση περιεχομένου 2"/>
          <p:cNvSpPr>
            <a:spLocks noGrp="1"/>
          </p:cNvSpPr>
          <p:nvPr>
            <p:ph idx="1"/>
          </p:nvPr>
        </p:nvSpPr>
        <p:spPr/>
        <p:txBody>
          <a:bodyPr/>
          <a:lstStyle/>
          <a:p>
            <a:r>
              <a:rPr lang="el-GR" dirty="0" smtClean="0"/>
              <a:t>Απούσες κατά τα πρώτα χρόνια του κινήματος, τα πιο γόνιμα και επαναστατικά.</a:t>
            </a:r>
          </a:p>
          <a:p>
            <a:r>
              <a:rPr lang="el-GR" dirty="0" smtClean="0"/>
              <a:t>Ίδρυση του Σ.Κ. 1924: </a:t>
            </a:r>
            <a:r>
              <a:rPr lang="el-GR" i="1" dirty="0" smtClean="0"/>
              <a:t>Μανιφέστο</a:t>
            </a:r>
            <a:r>
              <a:rPr lang="el-GR" dirty="0" smtClean="0"/>
              <a:t>, και πρώτο τεύχος της «Σουρεαλιστικής Επανάστασης», επίσημη φωνή του κινήματος (μέχρι το 1929).</a:t>
            </a:r>
          </a:p>
          <a:p>
            <a:r>
              <a:rPr lang="el-GR" dirty="0" smtClean="0"/>
              <a:t>1930-1933: «Ο Σ. στην υπηρεσία της Επανάστασης».</a:t>
            </a:r>
          </a:p>
          <a:p>
            <a:r>
              <a:rPr lang="el-GR" dirty="0" smtClean="0"/>
              <a:t>1932: Αποχώρηση του </a:t>
            </a:r>
            <a:r>
              <a:rPr lang="el-GR" dirty="0" err="1" smtClean="0"/>
              <a:t>Αραγκόν</a:t>
            </a:r>
            <a:r>
              <a:rPr lang="el-GR" dirty="0" smtClean="0"/>
              <a:t>, προσχώρηση στο Κ.Κ. και επίθεση κατά των παλιών του συντρόφων.</a:t>
            </a:r>
          </a:p>
          <a:p>
            <a:r>
              <a:rPr lang="el-GR" dirty="0" smtClean="0"/>
              <a:t>1933-1938: «Μινώταυρος», αλλά όχι επίσημη φωνή του Σ.Κ.</a:t>
            </a:r>
          </a:p>
          <a:p>
            <a:endParaRPr lang="el-GR" dirty="0"/>
          </a:p>
        </p:txBody>
      </p:sp>
    </p:spTree>
    <p:extLst>
      <p:ext uri="{BB962C8B-B14F-4D97-AF65-F5344CB8AC3E}">
        <p14:creationId xmlns:p14="http://schemas.microsoft.com/office/powerpoint/2010/main" val="1104254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Συνέχεια…</a:t>
            </a:r>
            <a:endParaRPr lang="el-GR" dirty="0"/>
          </a:p>
        </p:txBody>
      </p:sp>
      <p:sp>
        <p:nvSpPr>
          <p:cNvPr id="3" name="Θέση περιεχομένου 2"/>
          <p:cNvSpPr>
            <a:spLocks noGrp="1"/>
          </p:cNvSpPr>
          <p:nvPr>
            <p:ph idx="1"/>
          </p:nvPr>
        </p:nvSpPr>
        <p:spPr/>
        <p:txBody>
          <a:bodyPr/>
          <a:lstStyle/>
          <a:p>
            <a:r>
              <a:rPr lang="el-GR" dirty="0" smtClean="0"/>
              <a:t>Στοιχεία </a:t>
            </a:r>
            <a:r>
              <a:rPr lang="el-GR" dirty="0" err="1" smtClean="0"/>
              <a:t>αποδυναμοποίησης</a:t>
            </a:r>
            <a:r>
              <a:rPr lang="el-GR" dirty="0" smtClean="0"/>
              <a:t> του Σ.Κ.</a:t>
            </a:r>
          </a:p>
          <a:p>
            <a:r>
              <a:rPr lang="el-GR" dirty="0" smtClean="0"/>
              <a:t>1935: αυτοκτονία του </a:t>
            </a:r>
            <a:r>
              <a:rPr lang="it-IT" dirty="0" smtClean="0"/>
              <a:t>Réné Crevel</a:t>
            </a:r>
            <a:r>
              <a:rPr lang="el-GR" dirty="0" smtClean="0"/>
              <a:t>, συνεχείς </a:t>
            </a:r>
            <a:r>
              <a:rPr lang="el-GR" dirty="0"/>
              <a:t>ε</a:t>
            </a:r>
            <a:r>
              <a:rPr lang="el-GR" dirty="0" smtClean="0"/>
              <a:t>πιθέσεις από τους κομουνιστές.</a:t>
            </a:r>
          </a:p>
          <a:p>
            <a:r>
              <a:rPr lang="el-GR" dirty="0" smtClean="0"/>
              <a:t>Οι Σ. συνεχίζουν να δημοσιεύουν συλλογικές δηλώσεις και να αναγγέλλουν μια αντιφασιστική επαναστατική πολιτική και στάση, αλλά η ηρωική τους περίοδος έχει παρέλθει (1924-1933).</a:t>
            </a:r>
          </a:p>
          <a:p>
            <a:r>
              <a:rPr lang="el-GR" dirty="0" smtClean="0"/>
              <a:t>Την περίοδο αυτή ΟΥΤΕ ΜΙΑ γυναίκα δεν συμπεριλαμβάνεται ως επίσημο μέλος.</a:t>
            </a:r>
          </a:p>
          <a:p>
            <a:r>
              <a:rPr lang="el-GR" dirty="0" smtClean="0"/>
              <a:t>Παρούσες μετά το 1935!!!</a:t>
            </a:r>
            <a:endParaRPr lang="el-GR" dirty="0"/>
          </a:p>
        </p:txBody>
      </p:sp>
    </p:spTree>
    <p:extLst>
      <p:ext uri="{BB962C8B-B14F-4D97-AF65-F5344CB8AC3E}">
        <p14:creationId xmlns:p14="http://schemas.microsoft.com/office/powerpoint/2010/main" val="8566110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Πρασινός</a:t>
            </a:r>
            <a:r>
              <a:rPr lang="el-GR" dirty="0" smtClean="0"/>
              <a:t> και ενδυνάμωση του Σ.Κ</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a:t>Η ξαφνική εμφάνιση της δεκαπεντάχρονης Ελληνίδας Ζιζέλ Πράσινος το 1935 στην ομάδα των σουρεαλιστών υπήρξε ιδιαιτέρως σημαντική για την τροφοδότηση του μύθου αυτού και επιβεβαίωσε  το μεγάλο «σουρεαλιστικό μύθο» της ποίησης που ανήκει σε όλους τους ανθρώπους. Η νεαρή μαθήτρια, χάρη στην πρώιμη φαντασία και το μαύρο χιούμορ της, «μαγεύει τους σουρεαλιστές με τα θαυμαστά στοιχεία της ποίησής της και με την προσωπικότητα της γυναίκας-παιδί που εκπέμπει», επιβεβαιώνει το σχετικό λήμμα στο </a:t>
            </a:r>
            <a:r>
              <a:rPr lang="el-GR" i="1" dirty="0"/>
              <a:t>Γενικό Λεξικό του Σουρεαλισμού</a:t>
            </a:r>
            <a:r>
              <a:rPr lang="el-GR" dirty="0"/>
              <a:t> (</a:t>
            </a:r>
            <a:r>
              <a:rPr lang="it-IT" dirty="0"/>
              <a:t>Vanci</a:t>
            </a:r>
            <a:r>
              <a:rPr lang="el-GR" dirty="0"/>
              <a:t>-</a:t>
            </a:r>
            <a:r>
              <a:rPr lang="it-IT" dirty="0"/>
              <a:t>Perahim</a:t>
            </a:r>
            <a:r>
              <a:rPr lang="el-GR" dirty="0"/>
              <a:t>, 1982: 344). Ο </a:t>
            </a:r>
            <a:r>
              <a:rPr lang="el-GR" dirty="0" err="1"/>
              <a:t>Μπρετόν</a:t>
            </a:r>
            <a:r>
              <a:rPr lang="el-GR" dirty="0"/>
              <a:t> την παρομοιάζει στην </a:t>
            </a:r>
            <a:r>
              <a:rPr lang="el-GR" i="1" dirty="0"/>
              <a:t>Ανθολογία</a:t>
            </a:r>
            <a:r>
              <a:rPr lang="el-GR" dirty="0"/>
              <a:t> του με τη «νεαρή Χίμαιρα» του Μαξ Ερνστ και γεμάτος ενθουσιασμό για την επιβεβαίωση της θεωρίας του, στο έκτο τεύχος του </a:t>
            </a:r>
            <a:r>
              <a:rPr lang="el-GR" i="1" dirty="0"/>
              <a:t>Μινώταυρου</a:t>
            </a:r>
            <a:r>
              <a:rPr lang="el-GR" dirty="0"/>
              <a:t> θεωρεί τα κείμενά της ως «εξαιρετικό τεκμήριο» που διαλύει κάθε αμφιβολία σχετικά με τη γνησιότητα των ποιημάτων αυτόματης γραφής του Σουρεαλισμού. </a:t>
            </a:r>
          </a:p>
          <a:p>
            <a:endParaRPr lang="el-GR" dirty="0"/>
          </a:p>
        </p:txBody>
      </p:sp>
    </p:spTree>
    <p:extLst>
      <p:ext uri="{BB962C8B-B14F-4D97-AF65-F5344CB8AC3E}">
        <p14:creationId xmlns:p14="http://schemas.microsoft.com/office/powerpoint/2010/main" val="1007832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Πρωτοπορία!!</a:t>
            </a:r>
            <a:endParaRPr lang="el-GR" dirty="0"/>
          </a:p>
        </p:txBody>
      </p:sp>
      <p:sp>
        <p:nvSpPr>
          <p:cNvPr id="3" name="Θέση περιεχομένου 2"/>
          <p:cNvSpPr>
            <a:spLocks noGrp="1"/>
          </p:cNvSpPr>
          <p:nvPr>
            <p:ph idx="1"/>
          </p:nvPr>
        </p:nvSpPr>
        <p:spPr/>
        <p:txBody>
          <a:bodyPr/>
          <a:lstStyle/>
          <a:p>
            <a:r>
              <a:rPr lang="el-GR" dirty="0" smtClean="0"/>
              <a:t>Πρωτοπορία: τι ακριβώς σημαίνει?</a:t>
            </a:r>
          </a:p>
          <a:p>
            <a:r>
              <a:rPr lang="el-GR" dirty="0" smtClean="0"/>
              <a:t>Πειραματικό, μοντέρνο, </a:t>
            </a:r>
            <a:r>
              <a:rPr lang="el-GR" dirty="0" err="1" smtClean="0"/>
              <a:t>μποεμιέν</a:t>
            </a:r>
            <a:r>
              <a:rPr lang="el-GR" dirty="0" smtClean="0"/>
              <a:t>??</a:t>
            </a:r>
          </a:p>
          <a:p>
            <a:r>
              <a:rPr lang="el-GR" dirty="0" smtClean="0"/>
              <a:t>Είναι ιστορική κατηγορία ή αισθητική? Πολιτική, υπαρξιακή ή φιλοσοφική?</a:t>
            </a:r>
          </a:p>
          <a:p>
            <a:r>
              <a:rPr lang="it-IT" dirty="0" smtClean="0"/>
              <a:t>O Peter Burger </a:t>
            </a:r>
            <a:r>
              <a:rPr lang="el-GR" dirty="0" smtClean="0"/>
              <a:t>θεωρεί την γνήσια πρωτοπορία ως ιστορική= νταντά και σουρεαλισμός.</a:t>
            </a:r>
          </a:p>
          <a:p>
            <a:r>
              <a:rPr lang="el-GR" dirty="0" smtClean="0"/>
              <a:t>Και εστιάζει στην πρόκληση και στην ανατροπή των παραδοσιακών εννοιών της τέχνης και της ζωής.</a:t>
            </a:r>
            <a:endParaRPr lang="el-GR" dirty="0"/>
          </a:p>
        </p:txBody>
      </p:sp>
    </p:spTree>
    <p:extLst>
      <p:ext uri="{BB962C8B-B14F-4D97-AF65-F5344CB8AC3E}">
        <p14:creationId xmlns:p14="http://schemas.microsoft.com/office/powerpoint/2010/main" val="6971667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γέννηση της Ζιζέλ </a:t>
            </a:r>
            <a:r>
              <a:rPr lang="el-GR" dirty="0" err="1" smtClean="0"/>
              <a:t>Πρασινός</a:t>
            </a:r>
            <a:endParaRPr lang="el-GR" dirty="0"/>
          </a:p>
        </p:txBody>
      </p:sp>
      <p:sp>
        <p:nvSpPr>
          <p:cNvPr id="3" name="Θέση περιεχομένου 2"/>
          <p:cNvSpPr>
            <a:spLocks noGrp="1"/>
          </p:cNvSpPr>
          <p:nvPr>
            <p:ph idx="1"/>
          </p:nvPr>
        </p:nvSpPr>
        <p:spPr/>
        <p:txBody>
          <a:bodyPr>
            <a:normAutofit fontScale="85000" lnSpcReduction="10000"/>
          </a:bodyPr>
          <a:lstStyle/>
          <a:p>
            <a:r>
              <a:rPr lang="it-IT" dirty="0" smtClean="0">
                <a:hlinkClick r:id="rId2"/>
              </a:rPr>
              <a:t>https://www.youtube.com/channel/UCaMyJsT73fLjLMq_8Z7Pgkw</a:t>
            </a:r>
            <a:endParaRPr lang="el-GR" dirty="0" smtClean="0"/>
          </a:p>
          <a:p>
            <a:r>
              <a:rPr lang="el-GR" dirty="0"/>
              <a:t>Τα μικρά κείμενά της, γραμμένα το 1935, κατοικούνται από πλάσματα με διαταραγμένη την έννοια του σώματος, με χαρακτηριστικά ανοίκεια, παράδοξα, ευχάριστα αλλόκοτα, που όμως παραβιάζουν τα όρια της ανθρώπινης διάστασης. Ανθρωπόμορφα πρόσωπα με αινιγματική και περιπαικτική χροιά και σώματα κομματιασμένα, τρυπημένα, αποτελούμενα από ετερόκλιτα αντικείμενα: κουμπιά, σκουλήκια, κορδόνια. Στο αφήγημά της με τίτλο </a:t>
            </a:r>
            <a:r>
              <a:rPr lang="el-GR" i="1" dirty="0"/>
              <a:t>Τραγικός Φανατισμός</a:t>
            </a:r>
            <a:r>
              <a:rPr lang="el-GR" dirty="0"/>
              <a:t> μια «μικροσκοπική γριούλα», που το σώμα της είναι παράξενα στολισμένο με βελόνες και τα πόδια της δεμένα στον κορμό με σπάγκο, ξεπροβάλλει σαν αλλόκοτο ον, σαν ανθρώπινη μαριονέτα, θυμίζοντας τους νεκρούς των πρωτόγονων λαών που κρέμονται από τα δέντρα (</a:t>
            </a:r>
            <a:r>
              <a:rPr lang="it-IT" dirty="0"/>
              <a:t>Prassinos</a:t>
            </a:r>
            <a:r>
              <a:rPr lang="el-GR" dirty="0"/>
              <a:t>, 1976: 74-80). Στην </a:t>
            </a:r>
            <a:r>
              <a:rPr lang="el-GR" i="1" dirty="0"/>
              <a:t>Πρωτόγονη ομορφιά</a:t>
            </a:r>
            <a:r>
              <a:rPr lang="el-GR" dirty="0"/>
              <a:t> πρωταγωνίστρια είναι ένα κοριτσάκι με γυάλινα μάτια, πόδια από χαρτοπολτό, το δεξί της χέρι είναι πολύ μακρύ ενώ το αριστερό με δυσκολία φτάνει ως το στήθος της (</a:t>
            </a:r>
            <a:r>
              <a:rPr lang="it-IT" dirty="0"/>
              <a:t>Prassinos</a:t>
            </a:r>
            <a:r>
              <a:rPr lang="el-GR" dirty="0"/>
              <a:t>, 1976: 57-58). </a:t>
            </a:r>
          </a:p>
        </p:txBody>
      </p:sp>
    </p:spTree>
    <p:extLst>
      <p:ext uri="{BB962C8B-B14F-4D97-AF65-F5344CB8AC3E}">
        <p14:creationId xmlns:p14="http://schemas.microsoft.com/office/powerpoint/2010/main" val="31056711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Πρασινός</a:t>
            </a:r>
            <a:r>
              <a:rPr lang="el-GR" dirty="0" smtClean="0"/>
              <a:t> συνέχεια…</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Στο σύντομο κείμενο </a:t>
            </a:r>
            <a:r>
              <a:rPr lang="el-GR" i="1" dirty="0"/>
              <a:t>Η σούπα είναι έτοιμη</a:t>
            </a:r>
            <a:r>
              <a:rPr lang="el-GR" dirty="0"/>
              <a:t> το μικρό κορίτσι δεν έχει μύτη και στη θέση της βρίσκουμε ένα κίτρινο κουμπί ραμμένο με μαύρη κλωστή. Τα μάτια της είναι «δίπλα στα αυτιά της και κάθε που κλείνουν μετατοπίζουν το στόμα της ανάμεσα στο λαιμό και τα μαλλιά της» (</a:t>
            </a:r>
            <a:r>
              <a:rPr lang="it-IT" dirty="0"/>
              <a:t>Prassinos</a:t>
            </a:r>
            <a:r>
              <a:rPr lang="el-GR" dirty="0"/>
              <a:t>, 1976: 64). Επικρατεί η λογική της συναρμολόγησης στο σώμα, το οποίο πολύ συχνά είναι κομματιασμένο, τρυπημένο, ακρωτηριασμένο και αποτελείται από παράδοξες συνθέσεις κομματιών του ζωικού και φυτικού βασιλείου (κουμπιά, </a:t>
            </a:r>
            <a:r>
              <a:rPr lang="el-GR" dirty="0" err="1"/>
              <a:t>σκουλίκια</a:t>
            </a:r>
            <a:r>
              <a:rPr lang="el-GR" dirty="0"/>
              <a:t>, σπάγκοι), από συνδυασμούς οργανικής και ανόργανης ύλης. Στο έργο της </a:t>
            </a:r>
            <a:r>
              <a:rPr lang="el-GR" dirty="0" err="1"/>
              <a:t>Πράσσινος</a:t>
            </a:r>
            <a:r>
              <a:rPr lang="el-GR" dirty="0"/>
              <a:t> υπάρχουν </a:t>
            </a:r>
            <a:r>
              <a:rPr lang="el-GR" dirty="0" err="1"/>
              <a:t>πάμπολλα</a:t>
            </a:r>
            <a:r>
              <a:rPr lang="el-GR" dirty="0"/>
              <a:t> παράξενα, διφορούμενα όντα των οποίων τα φυσικά χαρακτηριστικά είναι διασκεδαστικά παράλογα, ομοιώματα ανθρωπίνων όντων που πολιορκούν ανεπανόρθωτα και πλήττουν τα όρια της ανθρώπινης διάστασης και της ταυτότητας. Όντα που εισχωρούν δυναμικά στο χώρο της σουρεαλιστικής αφήγησης χωρίς να διεκδικούν καμία λογική εξήγηση· σε σχέση με τις προηγούμενες εκφάνσεις του θαυμαστού που αποζητούσε κατά κάποιον τρόπο την αιτιολόγησή του (</a:t>
            </a:r>
            <a:r>
              <a:rPr lang="it-IT" dirty="0"/>
              <a:t>Todorov</a:t>
            </a:r>
            <a:r>
              <a:rPr lang="el-GR" dirty="0"/>
              <a:t>: 62), με την Πράσινος βρισκόμαστε στο απόλυτα θαυμαστό, στο παράλογο, του οποίου ο μηχανισμός προκαλεί «μια συνεχή απαξίωση του νοήματος» (</a:t>
            </a:r>
            <a:r>
              <a:rPr lang="it-IT" dirty="0"/>
              <a:t>Ch</a:t>
            </a:r>
            <a:r>
              <a:rPr lang="el-GR" dirty="0"/>
              <a:t>é</a:t>
            </a:r>
            <a:r>
              <a:rPr lang="it-IT" dirty="0"/>
              <a:t>nieux</a:t>
            </a:r>
            <a:r>
              <a:rPr lang="el-GR" dirty="0"/>
              <a:t>, 1977: 210)</a:t>
            </a:r>
          </a:p>
        </p:txBody>
      </p:sp>
    </p:spTree>
    <p:extLst>
      <p:ext uri="{BB962C8B-B14F-4D97-AF65-F5344CB8AC3E}">
        <p14:creationId xmlns:p14="http://schemas.microsoft.com/office/powerpoint/2010/main" val="12596433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2225675"/>
          </a:xfrm>
        </p:spPr>
        <p:txBody>
          <a:bodyPr>
            <a:normAutofit/>
          </a:bodyPr>
          <a:lstStyle/>
          <a:p>
            <a:r>
              <a:rPr lang="it-IT" dirty="0" smtClean="0"/>
              <a:t>Photo de Man Ray</a:t>
            </a:r>
            <a:r>
              <a:rPr lang="el-GR" dirty="0" smtClean="0"/>
              <a:t>: οι Σουρεαλιστές ακούνε εκστατικοί τη Ζ.Π να τους διαβάζει τα ποιήματά της…</a:t>
            </a:r>
            <a:endParaRPr lang="el-GR" dirty="0"/>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881562" y="3058319"/>
            <a:ext cx="2428875" cy="1885950"/>
          </a:xfrm>
        </p:spPr>
      </p:pic>
    </p:spTree>
    <p:extLst>
      <p:ext uri="{BB962C8B-B14F-4D97-AF65-F5344CB8AC3E}">
        <p14:creationId xmlns:p14="http://schemas.microsoft.com/office/powerpoint/2010/main" val="2893531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Περιθώρια και πρωτοπορίες</a:t>
            </a:r>
            <a:endParaRPr lang="el-GR" dirty="0"/>
          </a:p>
        </p:txBody>
      </p:sp>
      <p:sp>
        <p:nvSpPr>
          <p:cNvPr id="3" name="Θέση περιεχομένου 2"/>
          <p:cNvSpPr>
            <a:spLocks noGrp="1"/>
          </p:cNvSpPr>
          <p:nvPr>
            <p:ph idx="1"/>
          </p:nvPr>
        </p:nvSpPr>
        <p:spPr/>
        <p:txBody>
          <a:bodyPr/>
          <a:lstStyle/>
          <a:p>
            <a:r>
              <a:rPr lang="el-GR" dirty="0" smtClean="0"/>
              <a:t>Η γυναίκα ως μεταφορά και διαλογική οντότητα &amp; η γυναίκα ως βιολογικά και πολιτισμικά </a:t>
            </a:r>
            <a:r>
              <a:rPr lang="el-GR" dirty="0" err="1" smtClean="0"/>
              <a:t>έμφυλο</a:t>
            </a:r>
            <a:r>
              <a:rPr lang="el-GR" dirty="0" smtClean="0"/>
              <a:t> ανθρώπινο ον.</a:t>
            </a:r>
          </a:p>
          <a:p>
            <a:r>
              <a:rPr lang="el-GR" dirty="0" smtClean="0"/>
              <a:t>Βλ. γυναίκα-παιδί, γυναίκα-λουλούδι, </a:t>
            </a:r>
            <a:r>
              <a:rPr lang="el-GR" dirty="0" err="1" smtClean="0"/>
              <a:t>κ.λπ</a:t>
            </a:r>
            <a:endParaRPr lang="el-GR" dirty="0"/>
          </a:p>
        </p:txBody>
      </p:sp>
    </p:spTree>
    <p:extLst>
      <p:ext uri="{BB962C8B-B14F-4D97-AF65-F5344CB8AC3E}">
        <p14:creationId xmlns:p14="http://schemas.microsoft.com/office/powerpoint/2010/main" val="305207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νέο ανατρεπτικό κείμενο=το γυναικείο</a:t>
            </a:r>
            <a:endParaRPr lang="el-GR" dirty="0"/>
          </a:p>
        </p:txBody>
      </p:sp>
      <p:sp>
        <p:nvSpPr>
          <p:cNvPr id="3" name="Θέση περιεχομένου 2"/>
          <p:cNvSpPr>
            <a:spLocks noGrp="1"/>
          </p:cNvSpPr>
          <p:nvPr>
            <p:ph idx="1"/>
          </p:nvPr>
        </p:nvSpPr>
        <p:spPr/>
        <p:txBody>
          <a:bodyPr>
            <a:normAutofit lnSpcReduction="10000"/>
          </a:bodyPr>
          <a:lstStyle/>
          <a:p>
            <a:r>
              <a:rPr lang="it-IT" dirty="0" smtClean="0"/>
              <a:t>Hélène Cixous: The laugh of the Medusa</a:t>
            </a:r>
            <a:r>
              <a:rPr lang="el-GR" dirty="0" smtClean="0"/>
              <a:t> (1970 και ισχυρό φεμινιστικό κίνημα στη Γαλλία)</a:t>
            </a:r>
            <a:endParaRPr lang="it-IT" dirty="0" smtClean="0"/>
          </a:p>
          <a:p>
            <a:r>
              <a:rPr lang="el-GR" dirty="0" smtClean="0"/>
              <a:t>«Ένα γυναικείο κείμενο δεν μπορεί δεν μπορεί να είναι παρά ανατρεπτικό: καθώς γράφεται, αναταράσσει, ηφαιστειακά, την παλιά ιδιοκτησιακή κρούστα, που είναι φορέας ανδρικών επενδύσεων. Δεν υπάρχει άλλος τρόπος. Μόνο σπάζοντα</a:t>
            </a:r>
            <a:r>
              <a:rPr lang="el-GR" dirty="0"/>
              <a:t>ς</a:t>
            </a:r>
            <a:r>
              <a:rPr lang="el-GR" dirty="0" smtClean="0"/>
              <a:t> απάντα, θρυμματίζοντας το οικοδόμημα των θεσμών, τινάζοντας στον αέρα τον νόμο, κάμπτοντας την «αλήθεια» μ’ ένα γέλιο.»</a:t>
            </a:r>
          </a:p>
          <a:p>
            <a:r>
              <a:rPr lang="el-GR" dirty="0" smtClean="0"/>
              <a:t>Προσοχή: το γυναικείο δεν ταυτίζεται με τη γυναίκα, μολονότι οι γυναίκες είναι τα πρωταρχικά υποκείμενα τη </a:t>
            </a:r>
            <a:r>
              <a:rPr lang="el-GR" dirty="0" err="1" smtClean="0"/>
              <a:t>ςπρωτοποριακής</a:t>
            </a:r>
            <a:r>
              <a:rPr lang="el-GR" dirty="0" smtClean="0"/>
              <a:t> πρακτικής.</a:t>
            </a:r>
            <a:endParaRPr lang="el-GR" dirty="0"/>
          </a:p>
        </p:txBody>
      </p:sp>
    </p:spTree>
    <p:extLst>
      <p:ext uri="{BB962C8B-B14F-4D97-AF65-F5344CB8AC3E}">
        <p14:creationId xmlns:p14="http://schemas.microsoft.com/office/powerpoint/2010/main" val="2341542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φεμινιστική διερεύνηση του Σουρεαλισμού</a:t>
            </a:r>
            <a:endParaRPr lang="el-GR" dirty="0"/>
          </a:p>
        </p:txBody>
      </p:sp>
      <p:sp>
        <p:nvSpPr>
          <p:cNvPr id="3" name="Θέση περιεχομένου 2"/>
          <p:cNvSpPr>
            <a:spLocks noGrp="1"/>
          </p:cNvSpPr>
          <p:nvPr>
            <p:ph idx="1"/>
          </p:nvPr>
        </p:nvSpPr>
        <p:spPr/>
        <p:txBody>
          <a:bodyPr/>
          <a:lstStyle/>
          <a:p>
            <a:r>
              <a:rPr lang="it-IT" dirty="0" smtClean="0"/>
              <a:t>Xavière Gauthier, </a:t>
            </a:r>
            <a:r>
              <a:rPr lang="it-IT" i="1" dirty="0" smtClean="0"/>
              <a:t>Surréalisme et sexualité</a:t>
            </a:r>
            <a:r>
              <a:rPr lang="it-IT" dirty="0" smtClean="0"/>
              <a:t>, 1971.</a:t>
            </a:r>
          </a:p>
          <a:p>
            <a:r>
              <a:rPr lang="el-GR" dirty="0" smtClean="0"/>
              <a:t>Ο </a:t>
            </a:r>
            <a:r>
              <a:rPr lang="el-GR" dirty="0" err="1" smtClean="0"/>
              <a:t>Ξαβιέ</a:t>
            </a:r>
            <a:r>
              <a:rPr lang="el-GR" dirty="0" smtClean="0"/>
              <a:t> προσπάθησε να αναλύσει τη σουρεαλιστική ποίηση και ζωγραφική και να δείξει με ψυχαναλυτικούς όρους «τη μισογυνία της συμπαγούς ομάδας των ανδρών Σουρεαλιστών».</a:t>
            </a:r>
          </a:p>
          <a:p>
            <a:r>
              <a:rPr lang="el-GR" dirty="0" smtClean="0"/>
              <a:t>Εξιδανίκευση του γυναικείου σώματος και της αγάπης τους γι’ αυτό (βλ. ποίηση </a:t>
            </a:r>
            <a:r>
              <a:rPr lang="el-GR" dirty="0" err="1" smtClean="0"/>
              <a:t>Μπρετόν</a:t>
            </a:r>
            <a:r>
              <a:rPr lang="el-GR" dirty="0" smtClean="0"/>
              <a:t>, </a:t>
            </a:r>
            <a:r>
              <a:rPr lang="el-GR" i="1" dirty="0" smtClean="0"/>
              <a:t>Ελεύθερη ένωση</a:t>
            </a:r>
            <a:r>
              <a:rPr lang="el-GR" dirty="0" smtClean="0"/>
              <a:t>) ή</a:t>
            </a:r>
          </a:p>
          <a:p>
            <a:r>
              <a:rPr lang="el-GR" dirty="0" smtClean="0"/>
              <a:t>Επίθεση και αποσυναρμολόγηση στη σουρεαλιστική ζωγραφική!!</a:t>
            </a:r>
          </a:p>
          <a:p>
            <a:r>
              <a:rPr lang="el-GR" dirty="0" smtClean="0"/>
              <a:t>Η γυναίκα εντέλει χρησιμοποιείται για την επανάστασή τους ενάντια στον πατέρα (=νόμο, καθεστώς συμβατικές αξίες, κ.λπ._</a:t>
            </a:r>
            <a:endParaRPr lang="el-GR" dirty="0"/>
          </a:p>
        </p:txBody>
      </p:sp>
    </p:spTree>
    <p:extLst>
      <p:ext uri="{BB962C8B-B14F-4D97-AF65-F5344CB8AC3E}">
        <p14:creationId xmlns:p14="http://schemas.microsoft.com/office/powerpoint/2010/main" val="269698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it-IT" dirty="0" smtClean="0"/>
              <a:t>Hans Bellmer, </a:t>
            </a:r>
            <a:r>
              <a:rPr lang="el-GR" dirty="0" smtClean="0"/>
              <a:t>η κούκλα</a:t>
            </a:r>
            <a:endParaRPr lang="el-GR" dirty="0"/>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6658" y="1825625"/>
            <a:ext cx="3038684" cy="4351338"/>
          </a:xfrm>
        </p:spPr>
      </p:pic>
    </p:spTree>
    <p:extLst>
      <p:ext uri="{BB962C8B-B14F-4D97-AF65-F5344CB8AC3E}">
        <p14:creationId xmlns:p14="http://schemas.microsoft.com/office/powerpoint/2010/main" val="4065429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00124" y="1825625"/>
            <a:ext cx="4391752" cy="4351338"/>
          </a:xfrm>
        </p:spPr>
      </p:pic>
    </p:spTree>
    <p:extLst>
      <p:ext uri="{BB962C8B-B14F-4D97-AF65-F5344CB8AC3E}">
        <p14:creationId xmlns:p14="http://schemas.microsoft.com/office/powerpoint/2010/main" val="3763347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it-IT" dirty="0" smtClean="0"/>
              <a:t>Le Minotaure, 1934-35</a:t>
            </a:r>
            <a:endParaRPr lang="el-GR" dirty="0"/>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295775" y="2438400"/>
            <a:ext cx="3600450" cy="2715419"/>
          </a:xfrm>
        </p:spPr>
      </p:pic>
    </p:spTree>
    <p:extLst>
      <p:ext uri="{BB962C8B-B14F-4D97-AF65-F5344CB8AC3E}">
        <p14:creationId xmlns:p14="http://schemas.microsoft.com/office/powerpoint/2010/main" val="1776072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Χανς </a:t>
            </a:r>
            <a:r>
              <a:rPr lang="el-GR" dirty="0" err="1" smtClean="0"/>
              <a:t>Μπελμέρ</a:t>
            </a:r>
            <a:r>
              <a:rPr lang="el-GR" dirty="0" smtClean="0"/>
              <a:t> και Σουρεαλιστές</a:t>
            </a:r>
            <a:endParaRPr lang="el-GR" dirty="0"/>
          </a:p>
        </p:txBody>
      </p:sp>
      <p:sp>
        <p:nvSpPr>
          <p:cNvPr id="3" name="Θέση περιεχομένου 2"/>
          <p:cNvSpPr>
            <a:spLocks noGrp="1"/>
          </p:cNvSpPr>
          <p:nvPr>
            <p:ph idx="1"/>
          </p:nvPr>
        </p:nvSpPr>
        <p:spPr/>
        <p:txBody>
          <a:bodyPr>
            <a:normAutofit fontScale="40000" lnSpcReduction="20000"/>
          </a:bodyPr>
          <a:lstStyle/>
          <a:p>
            <a:pPr algn="just"/>
            <a:r>
              <a:rPr lang="el-GR" sz="4500" dirty="0"/>
              <a:t>Παράλληλα με τα θεωρητικά κείμενα του </a:t>
            </a:r>
            <a:r>
              <a:rPr lang="el-GR" sz="4500" dirty="0" err="1"/>
              <a:t>Μπρετόν</a:t>
            </a:r>
            <a:r>
              <a:rPr lang="el-GR" sz="4500" dirty="0"/>
              <a:t>, η ομάδα των Γάλλων </a:t>
            </a:r>
            <a:r>
              <a:rPr lang="el-GR" sz="4200" dirty="0"/>
              <a:t>σουρεαλιστών προβάλλει τουλάχιστον δύο φορές αυτόματα και αλλόκοτες κούκλες μέσα από την εικονογράφηση του περιοδικού «Μινώταυρος». Το τεύχος του 1933 κοσμεί </a:t>
            </a:r>
            <a:r>
              <a:rPr lang="it-IT" sz="4200" dirty="0"/>
              <a:t>o</a:t>
            </a:r>
            <a:r>
              <a:rPr lang="el-GR" sz="4200" i="1" dirty="0"/>
              <a:t> Νέος συγγραφέας</a:t>
            </a:r>
            <a:r>
              <a:rPr lang="el-GR" sz="4200" dirty="0"/>
              <a:t>, μια κούκλα-αυτόματο του Πιερ Ζακ </a:t>
            </a:r>
            <a:r>
              <a:rPr lang="el-GR" sz="4200" dirty="0" err="1"/>
              <a:t>Ντροζ</a:t>
            </a:r>
            <a:r>
              <a:rPr lang="el-GR" sz="4200" dirty="0"/>
              <a:t>, κατασκευή του 1774. Η έκπληξη, το απροσδόκητο και κυρίως το </a:t>
            </a:r>
            <a:r>
              <a:rPr lang="it-IT" sz="4200" i="1" dirty="0"/>
              <a:t>merveilleux</a:t>
            </a:r>
            <a:r>
              <a:rPr lang="el-GR" sz="4200" dirty="0"/>
              <a:t>, το θαυμαστό, φαίνεται να παράγονται, κατά την αντίληψη των σουρεαλιστών, όχι όταν η λογική αιτία ενός γεγονότος ή μιας κατασκευής μάς διαφεύγει, με αποτέλεσμα τη δημιουργία μιας ασυνήθιστα παράδοξης εικόνας/μορφής, αλλά όταν κρύβεται πίσω από φαινομενικά αδιατάρακτες και γαλήνιες μορφές: αυτό υπαγορεύει στο θεατή η εμφάνιση του ανοιχτού οπίσθιου τμήματος του μεταλλικού κρανίου του </a:t>
            </a:r>
            <a:r>
              <a:rPr lang="el-GR" sz="4200" i="1" dirty="0"/>
              <a:t>Νέου Συγγραφέα</a:t>
            </a:r>
            <a:r>
              <a:rPr lang="el-GR" sz="4200" dirty="0"/>
              <a:t>. Από το 1935 και επί δύο συνεχή χρόνια το περιοδικό «Μινώταυρος» φιλοξενεί τις φωτογραφίες του αυτοεξόριστου Γερμανού καλλιτέχνη Χανς </a:t>
            </a:r>
            <a:r>
              <a:rPr lang="el-GR" sz="4200" dirty="0" err="1"/>
              <a:t>Μπελμέρ</a:t>
            </a:r>
            <a:r>
              <a:rPr lang="el-GR" sz="4200" dirty="0"/>
              <a:t> με θέμα διαφορετικές μορφές και όψεις της περίφημης </a:t>
            </a:r>
            <a:r>
              <a:rPr lang="el-GR" sz="4200" i="1" dirty="0"/>
              <a:t>Κούκλας</a:t>
            </a:r>
            <a:r>
              <a:rPr lang="el-GR" sz="4200" dirty="0"/>
              <a:t> του. Πρόκειται για μια ερωτική κούκλα σε πολλές παραλλαγές, ένα τεχνητό πλάσμα με πολλαπλές ανατομικές δυνατότητες, μέσα από το οποίο προσπαθεί να ανακαλύψει το μηχανισμό της επιθυμίας: τη βλέπουμε πότε ακρωτηριασμένη στα γόνατα, αποκεφαλισμένη, </a:t>
            </a:r>
            <a:r>
              <a:rPr lang="el-GR" sz="4200" dirty="0" err="1"/>
              <a:t>τερατοποιημένη</a:t>
            </a:r>
            <a:r>
              <a:rPr lang="el-GR" sz="4200" dirty="0"/>
              <a:t> με τέσσερις κνήμες γύρω από τη μέση, πότε στο δάσος, πότε ριγμένη στο πάτωμα, με μία κνήμη μόνο ή διαμελισμένη κατά το ήμισυ. Στη μεθοριακή θέση μεταξύ ερωτισμού και θανάτου, έμψυχου και άψυχου, ζωντανής και νεκρής γυναίκας, κακέκτυπο παιδιού και γυναίκας-παιχνίδι, </a:t>
            </a:r>
            <a:r>
              <a:rPr lang="el-GR" sz="4200" dirty="0" err="1"/>
              <a:t>εικονοποιεί</a:t>
            </a:r>
            <a:r>
              <a:rPr lang="el-GR" sz="4200" dirty="0"/>
              <a:t> τη σύζευξη των αντιθέτων της σουρεαλιστικής μεταφοράς και πιθανότατα συνδέεται με τον αγαπημένο σουρεαλιστικό μύθο της γυναίκας-παιδί.</a:t>
            </a:r>
          </a:p>
          <a:p>
            <a:endParaRPr lang="el-GR" dirty="0"/>
          </a:p>
        </p:txBody>
      </p:sp>
    </p:spTree>
    <p:extLst>
      <p:ext uri="{BB962C8B-B14F-4D97-AF65-F5344CB8AC3E}">
        <p14:creationId xmlns:p14="http://schemas.microsoft.com/office/powerpoint/2010/main" val="22718857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TotalTime>
  <Words>1775</Words>
  <Application>Microsoft Office PowerPoint</Application>
  <PresentationFormat>Ευρεία οθόνη</PresentationFormat>
  <Paragraphs>74</Paragraphs>
  <Slides>22</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22</vt:i4>
      </vt:variant>
    </vt:vector>
  </HeadingPairs>
  <TitlesOfParts>
    <vt:vector size="26" baseType="lpstr">
      <vt:lpstr>Arial</vt:lpstr>
      <vt:lpstr>Calibri</vt:lpstr>
      <vt:lpstr>Calibri Light</vt:lpstr>
      <vt:lpstr>Θέμα του Office</vt:lpstr>
      <vt:lpstr>Η διπλή περιθωριοποίηση: γυναίκες συγγραφείς και πρωτοπορία στη Γαλλία</vt:lpstr>
      <vt:lpstr>Πρωτοπορία!!</vt:lpstr>
      <vt:lpstr>Περιθώρια και πρωτοπορίες</vt:lpstr>
      <vt:lpstr>Το νέο ανατρεπτικό κείμενο=το γυναικείο</vt:lpstr>
      <vt:lpstr>Η φεμινιστική διερεύνηση του Σουρεαλισμού</vt:lpstr>
      <vt:lpstr>Hans Bellmer, η κούκλα</vt:lpstr>
      <vt:lpstr>Παρουσίαση του PowerPoint</vt:lpstr>
      <vt:lpstr>Le Minotaure, 1934-35</vt:lpstr>
      <vt:lpstr>Χανς Μπελμέρ και Σουρεαλιστές</vt:lpstr>
      <vt:lpstr>Γυνοκριτική και πληροφορίες για τις γυναίκες</vt:lpstr>
      <vt:lpstr>Προβληματισμός και αναζήτηση</vt:lpstr>
      <vt:lpstr>La Révolution Surréaliste, 1929, φωτομοντάζ των Σουρεαλιστών γύρω από έναν πίνακα του Μαγκρίτ</vt:lpstr>
      <vt:lpstr>Παρουσίαση του PowerPoint</vt:lpstr>
      <vt:lpstr>Magritte</vt:lpstr>
      <vt:lpstr>Γυναίκα σουρεαλίστρια, συγγραφέας &amp; καλλιτέχνιδα</vt:lpstr>
      <vt:lpstr>Γυναίκες και δεσμοί αγάπης/γάμου με άντρες</vt:lpstr>
      <vt:lpstr>Γυναίκες και παρουσία στον Σουρεαλισμό </vt:lpstr>
      <vt:lpstr>Συνέχεια…</vt:lpstr>
      <vt:lpstr>Πρασινός και ενδυνάμωση του Σ.Κ</vt:lpstr>
      <vt:lpstr>Η γέννηση της Ζιζέλ Πρασινός</vt:lpstr>
      <vt:lpstr>Πρασινός συνέχεια…</vt:lpstr>
      <vt:lpstr>Photo de Man Ray: οι Σουρεαλιστές ακούνε εκστατικοί τη Ζ.Π να τους διαβάζει τα ποιήματά της…</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διπλή περιθωριοποίηση: γυναίκες συγγραφείς και πρωτοπορία στη Γαλλία</dc:title>
  <dc:creator>Spiridopoulou</dc:creator>
  <cp:lastModifiedBy>Spiridopoulou</cp:lastModifiedBy>
  <cp:revision>13</cp:revision>
  <dcterms:created xsi:type="dcterms:W3CDTF">2015-10-06T07:07:03Z</dcterms:created>
  <dcterms:modified xsi:type="dcterms:W3CDTF">2015-10-06T08:57:28Z</dcterms:modified>
</cp:coreProperties>
</file>