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1" r:id="rId2"/>
    <p:sldId id="257" r:id="rId3"/>
    <p:sldId id="258" r:id="rId4"/>
    <p:sldId id="256" r:id="rId5"/>
    <p:sldId id="259" r:id="rId6"/>
    <p:sldId id="260" r:id="rId7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7" autoAdjust="0"/>
    <p:restoredTop sz="94660"/>
  </p:normalViewPr>
  <p:slideViewPr>
    <p:cSldViewPr snapToGrid="0">
      <p:cViewPr varScale="1">
        <p:scale>
          <a:sx n="74" d="100"/>
          <a:sy n="74" d="100"/>
        </p:scale>
        <p:origin x="5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4E7AF3-126C-4C7E-9DBA-1F21E1957F00}" type="datetimeFigureOut">
              <a:rPr lang="el-GR" smtClean="0"/>
              <a:t>7/4/2020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76A40B-E574-4EDA-A082-4C9C1BEA2BD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73054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>
              <a:latin typeface="Times New Roman" panose="02020603050405020304" pitchFamily="18" charset="0"/>
            </a:endParaRP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fld id="{E01C25B5-DCC9-4C4A-AE1E-1719177AA828}" type="slidenum">
              <a:rPr lang="en-GB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</a:t>
            </a:fld>
            <a:endParaRPr lang="en-GB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2359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>
              <a:latin typeface="Times New Roman" panose="02020603050405020304" pitchFamily="18" charset="0"/>
            </a:endParaRP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fld id="{E01C25B5-DCC9-4C4A-AE1E-1719177AA828}" type="slidenum">
              <a:rPr lang="en-GB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</a:t>
            </a:fld>
            <a:endParaRPr lang="en-GB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927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1FD9B-AF91-4CAB-93C6-90152E012552}" type="datetimeFigureOut">
              <a:rPr lang="el-GR" smtClean="0"/>
              <a:t>7/4/2020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C31E-E615-403B-ABB2-45F1112FD94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29678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1FD9B-AF91-4CAB-93C6-90152E012552}" type="datetimeFigureOut">
              <a:rPr lang="el-GR" smtClean="0"/>
              <a:t>7/4/2020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C31E-E615-403B-ABB2-45F1112FD94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159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1FD9B-AF91-4CAB-93C6-90152E012552}" type="datetimeFigureOut">
              <a:rPr lang="el-GR" smtClean="0"/>
              <a:t>7/4/2020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C31E-E615-403B-ABB2-45F1112FD94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56926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1FD9B-AF91-4CAB-93C6-90152E012552}" type="datetimeFigureOut">
              <a:rPr lang="el-GR" smtClean="0"/>
              <a:t>7/4/2020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C31E-E615-403B-ABB2-45F1112FD94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38345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1FD9B-AF91-4CAB-93C6-90152E012552}" type="datetimeFigureOut">
              <a:rPr lang="el-GR" smtClean="0"/>
              <a:t>7/4/2020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C31E-E615-403B-ABB2-45F1112FD94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4815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1FD9B-AF91-4CAB-93C6-90152E012552}" type="datetimeFigureOut">
              <a:rPr lang="el-GR" smtClean="0"/>
              <a:t>7/4/2020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C31E-E615-403B-ABB2-45F1112FD94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44379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1FD9B-AF91-4CAB-93C6-90152E012552}" type="datetimeFigureOut">
              <a:rPr lang="el-GR" smtClean="0"/>
              <a:t>7/4/2020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C31E-E615-403B-ABB2-45F1112FD94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05804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1FD9B-AF91-4CAB-93C6-90152E012552}" type="datetimeFigureOut">
              <a:rPr lang="el-GR" smtClean="0"/>
              <a:t>7/4/2020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C31E-E615-403B-ABB2-45F1112FD94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666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1FD9B-AF91-4CAB-93C6-90152E012552}" type="datetimeFigureOut">
              <a:rPr lang="el-GR" smtClean="0"/>
              <a:t>7/4/2020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C31E-E615-403B-ABB2-45F1112FD94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06157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1FD9B-AF91-4CAB-93C6-90152E012552}" type="datetimeFigureOut">
              <a:rPr lang="el-GR" smtClean="0"/>
              <a:t>7/4/2020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C31E-E615-403B-ABB2-45F1112FD94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84230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1FD9B-AF91-4CAB-93C6-90152E012552}" type="datetimeFigureOut">
              <a:rPr lang="el-GR" smtClean="0"/>
              <a:t>7/4/2020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C31E-E615-403B-ABB2-45F1112FD94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65574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11FD9B-AF91-4CAB-93C6-90152E012552}" type="datetimeFigureOut">
              <a:rPr lang="el-GR" smtClean="0"/>
              <a:t>7/4/2020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28C31E-E615-403B-ABB2-45F1112FD94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69040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4000">
              <a:schemeClr val="accent3">
                <a:lumMod val="40000"/>
                <a:lumOff val="60000"/>
              </a:schemeClr>
            </a:gs>
            <a:gs pos="46000">
              <a:schemeClr val="accent3">
                <a:lumMod val="95000"/>
                <a:lumOff val="5000"/>
              </a:schemeClr>
            </a:gs>
            <a:gs pos="67000">
              <a:schemeClr val="accent3">
                <a:lumMod val="60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3671" y="1389414"/>
            <a:ext cx="8504657" cy="5468586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2192000" cy="1325563"/>
          </a:xfrm>
          <a:gradFill>
            <a:gsLst>
              <a:gs pos="14000">
                <a:schemeClr val="accent3">
                  <a:lumMod val="40000"/>
                  <a:lumOff val="60000"/>
                </a:schemeClr>
              </a:gs>
              <a:gs pos="46000">
                <a:schemeClr val="accent3">
                  <a:lumMod val="95000"/>
                  <a:lumOff val="5000"/>
                </a:schemeClr>
              </a:gs>
              <a:gs pos="67000">
                <a:schemeClr val="accent3">
                  <a:lumMod val="60000"/>
                </a:schemeClr>
              </a:gs>
            </a:gsLst>
            <a:path path="circle">
              <a:fillToRect l="50000" t="130000" r="50000" b="-30000"/>
            </a:path>
          </a:gradFill>
        </p:spPr>
        <p:txBody>
          <a:bodyPr/>
          <a:lstStyle/>
          <a:p>
            <a:pPr algn="ctr"/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ΑΠΟ ΤΗΝ ΠΑΛΑΙΣΤΙΝΗ ΣΤΟ ΙΣΡΑΗΛ</a:t>
            </a:r>
            <a:endParaRPr lang="el-GR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25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4000">
              <a:schemeClr val="accent3">
                <a:lumMod val="40000"/>
                <a:lumOff val="60000"/>
              </a:schemeClr>
            </a:gs>
            <a:gs pos="46000">
              <a:schemeClr val="accent3">
                <a:lumMod val="95000"/>
                <a:lumOff val="5000"/>
              </a:schemeClr>
            </a:gs>
            <a:gs pos="67000">
              <a:schemeClr val="accent3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F:\diaforaphoto\UNWRA-Ref-camps200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9087" y="-33124"/>
            <a:ext cx="4162037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TextBox 5"/>
          <p:cNvSpPr txBox="1">
            <a:spLocks noChangeArrowheads="1"/>
          </p:cNvSpPr>
          <p:nvPr/>
        </p:nvSpPr>
        <p:spPr bwMode="auto">
          <a:xfrm>
            <a:off x="487681" y="293792"/>
            <a:ext cx="4629018" cy="1809726"/>
          </a:xfrm>
          <a:prstGeom prst="rect">
            <a:avLst/>
          </a:prstGeom>
          <a:noFill/>
          <a:ln>
            <a:noFill/>
          </a:ln>
          <a:effectLst>
            <a:reflection blurRad="6350" stA="52000" endA="300" endPos="35000" dir="5400000" sy="-100000" algn="bl" rotWithShape="0"/>
          </a:effectLst>
        </p:spPr>
        <p:txBody>
          <a:bodyPr wrap="square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l-GR" altLang="el-GR" sz="4000" b="1" dirty="0">
                <a:solidFill>
                  <a:schemeClr val="accent2">
                    <a:lumMod val="75000"/>
                  </a:schemeClr>
                </a:solidFill>
              </a:rPr>
              <a:t>Ο παλαιστινιακός </a:t>
            </a:r>
            <a:r>
              <a:rPr lang="el-GR" altLang="el-GR" sz="4000" b="1" dirty="0" smtClean="0">
                <a:solidFill>
                  <a:schemeClr val="accent2">
                    <a:lumMod val="75000"/>
                  </a:schemeClr>
                </a:solidFill>
              </a:rPr>
              <a:t>προσφυγικός παράγοντας</a:t>
            </a:r>
            <a:endParaRPr lang="el-GR" altLang="el-GR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64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40000"/>
                <a:lumOff val="60000"/>
              </a:schemeClr>
            </a:gs>
            <a:gs pos="46000">
              <a:schemeClr val="accent3">
                <a:lumMod val="95000"/>
                <a:lumOff val="5000"/>
              </a:schemeClr>
            </a:gs>
            <a:gs pos="64000">
              <a:schemeClr val="accent3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Box 5"/>
          <p:cNvSpPr txBox="1">
            <a:spLocks noChangeArrowheads="1"/>
          </p:cNvSpPr>
          <p:nvPr/>
        </p:nvSpPr>
        <p:spPr bwMode="auto">
          <a:xfrm>
            <a:off x="155707" y="595558"/>
            <a:ext cx="4629018" cy="2382191"/>
          </a:xfrm>
          <a:prstGeom prst="rect">
            <a:avLst/>
          </a:prstGeom>
          <a:noFill/>
          <a:ln>
            <a:noFill/>
          </a:ln>
          <a:effectLst>
            <a:reflection blurRad="6350" stA="52000" endA="300" endPos="35000" dir="5400000" sy="-100000" algn="bl" rotWithShape="0"/>
          </a:effectLst>
        </p:spPr>
        <p:txBody>
          <a:bodyPr wrap="square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l-GR" altLang="el-GR" sz="4000" b="1" dirty="0" err="1" smtClean="0">
                <a:solidFill>
                  <a:schemeClr val="accent2">
                    <a:lumMod val="75000"/>
                  </a:schemeClr>
                </a:solidFill>
              </a:rPr>
              <a:t>Αραβο</a:t>
            </a:r>
            <a:r>
              <a:rPr lang="el-GR" altLang="el-GR" sz="4000" b="1" dirty="0" smtClean="0">
                <a:solidFill>
                  <a:schemeClr val="accent2">
                    <a:lumMod val="75000"/>
                  </a:schemeClr>
                </a:solidFill>
              </a:rPr>
              <a:t>-ισραηλινή διαμάχη και αραβικός ψυχρός πόλεμος </a:t>
            </a:r>
            <a:endParaRPr lang="el-GR" altLang="el-GR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Picture 1" descr="F:\diaforaphoto\cold-war-ma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4725" y="595558"/>
            <a:ext cx="6646863" cy="601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035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1582615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el-GR" sz="5400" b="1" dirty="0" smtClean="0">
                <a:solidFill>
                  <a:schemeClr val="accent2">
                    <a:lumMod val="50000"/>
                  </a:schemeClr>
                </a:solidFill>
              </a:rPr>
              <a:t>ΜΑΝ </a:t>
            </a:r>
            <a:br>
              <a:rPr lang="el-GR" sz="54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el-GR" sz="5400" b="1" dirty="0" smtClean="0">
                <a:solidFill>
                  <a:schemeClr val="accent2">
                    <a:lumMod val="50000"/>
                  </a:schemeClr>
                </a:solidFill>
              </a:rPr>
              <a:t>Κίνημα Αράβων Εθνικιστών</a:t>
            </a:r>
            <a:endParaRPr lang="el-GR" sz="5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937360"/>
            <a:ext cx="9144000" cy="4920639"/>
          </a:xfrm>
          <a:gradFill>
            <a:gsLst>
              <a:gs pos="14000">
                <a:schemeClr val="accent3">
                  <a:lumMod val="40000"/>
                  <a:lumOff val="60000"/>
                </a:schemeClr>
              </a:gs>
              <a:gs pos="46000">
                <a:schemeClr val="accent3">
                  <a:lumMod val="95000"/>
                  <a:lumOff val="5000"/>
                </a:schemeClr>
              </a:gs>
              <a:gs pos="67000">
                <a:schemeClr val="accent3">
                  <a:lumMod val="60000"/>
                </a:schemeClr>
              </a:gs>
            </a:gsLst>
            <a:path path="circle">
              <a:fillToRect l="50000" t="130000" r="50000" b="-30000"/>
            </a:path>
          </a:gradFill>
        </p:spPr>
        <p:txBody>
          <a:bodyPr>
            <a:normAutofit fontScale="92500" lnSpcReduction="10000"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el-GR" sz="3200" dirty="0" smtClean="0">
                <a:solidFill>
                  <a:schemeClr val="accent2">
                    <a:lumMod val="50000"/>
                  </a:schemeClr>
                </a:solidFill>
              </a:rPr>
              <a:t>Φοιτητές στην Βηρυτό/ανώτερη μεσαία τάξη/χριστιανοί</a:t>
            </a:r>
          </a:p>
          <a:p>
            <a:pPr marL="514350" indent="-514350" algn="l">
              <a:buFont typeface="+mj-lt"/>
              <a:buAutoNum type="arabicPeriod"/>
            </a:pPr>
            <a:r>
              <a:rPr lang="el-GR" sz="3200" dirty="0" smtClean="0">
                <a:solidFill>
                  <a:schemeClr val="accent2">
                    <a:lumMod val="50000"/>
                  </a:schemeClr>
                </a:solidFill>
              </a:rPr>
              <a:t>Παναραβισμός/Σοσιαλισμός</a:t>
            </a: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</a:rPr>
              <a:t>(C. </a:t>
            </a:r>
            <a:r>
              <a:rPr lang="en-US" sz="3200" dirty="0" err="1" smtClean="0">
                <a:solidFill>
                  <a:schemeClr val="accent2">
                    <a:lumMod val="50000"/>
                  </a:schemeClr>
                </a:solidFill>
              </a:rPr>
              <a:t>Zureyk</a:t>
            </a: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</a:rPr>
              <a:t>)</a:t>
            </a:r>
            <a:endParaRPr lang="el-GR" sz="32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742950" indent="-742950" algn="l">
              <a:buAutoNum type="arabicPeriod"/>
            </a:pPr>
            <a:r>
              <a:rPr lang="el-GR" sz="3200" dirty="0" smtClean="0">
                <a:solidFill>
                  <a:schemeClr val="accent2">
                    <a:lumMod val="50000"/>
                  </a:schemeClr>
                </a:solidFill>
              </a:rPr>
              <a:t>Παλαιστίνη: παναραβικό </a:t>
            </a:r>
            <a:r>
              <a:rPr lang="el-GR" sz="3200" dirty="0" smtClean="0">
                <a:solidFill>
                  <a:schemeClr val="accent2">
                    <a:lumMod val="50000"/>
                  </a:schemeClr>
                </a:solidFill>
              </a:rPr>
              <a:t>θέμα/μάχη κατά της αραβικής υστέρησης</a:t>
            </a:r>
            <a:endParaRPr lang="el-GR" sz="32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742950" indent="-742950" algn="l">
              <a:buAutoNum type="arabicPeriod"/>
            </a:pPr>
            <a:r>
              <a:rPr lang="el-GR" sz="3200" dirty="0" smtClean="0">
                <a:solidFill>
                  <a:schemeClr val="accent2">
                    <a:lumMod val="50000"/>
                  </a:schemeClr>
                </a:solidFill>
              </a:rPr>
              <a:t>Επιρροή από </a:t>
            </a:r>
            <a:r>
              <a:rPr lang="el-GR" sz="3200" dirty="0" err="1" smtClean="0">
                <a:solidFill>
                  <a:schemeClr val="accent2">
                    <a:lumMod val="50000"/>
                  </a:schemeClr>
                </a:solidFill>
              </a:rPr>
              <a:t>Νάσερ</a:t>
            </a:r>
            <a:endParaRPr lang="el-GR" sz="32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742950" indent="-742950" algn="l">
              <a:buAutoNum type="arabicPeriod"/>
            </a:pPr>
            <a:r>
              <a:rPr lang="el-GR" sz="3200" dirty="0" smtClean="0">
                <a:solidFill>
                  <a:schemeClr val="accent2">
                    <a:lumMod val="50000"/>
                  </a:schemeClr>
                </a:solidFill>
              </a:rPr>
              <a:t>Αποδυνάμωση του από αποτυχία </a:t>
            </a:r>
            <a:r>
              <a:rPr lang="el-GR" sz="3200" dirty="0" err="1" smtClean="0">
                <a:solidFill>
                  <a:schemeClr val="accent2">
                    <a:lumMod val="50000"/>
                  </a:schemeClr>
                </a:solidFill>
              </a:rPr>
              <a:t>νασερισμού</a:t>
            </a:r>
            <a:endParaRPr lang="el-GR" sz="32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742950" indent="-742950" algn="l">
              <a:buAutoNum type="arabicPeriod"/>
            </a:pPr>
            <a:r>
              <a:rPr lang="el-GR" sz="3200" dirty="0" smtClean="0">
                <a:solidFill>
                  <a:schemeClr val="accent2">
                    <a:lumMod val="50000"/>
                  </a:schemeClr>
                </a:solidFill>
              </a:rPr>
              <a:t>Ιδεολογική σκλήρυνση και διασπάσεις</a:t>
            </a: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</a:rPr>
              <a:t>(</a:t>
            </a:r>
            <a:r>
              <a:rPr lang="el-GR" sz="3200" dirty="0" smtClean="0">
                <a:solidFill>
                  <a:schemeClr val="accent2">
                    <a:lumMod val="50000"/>
                  </a:schemeClr>
                </a:solidFill>
              </a:rPr>
              <a:t>μαρξιστικές </a:t>
            </a: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</a:rPr>
              <a:t>PFLP</a:t>
            </a: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</a:rPr>
              <a:t>DFLP</a:t>
            </a:r>
            <a:r>
              <a:rPr lang="el-GR" sz="3200" dirty="0" smtClean="0">
                <a:solidFill>
                  <a:schemeClr val="accent2">
                    <a:lumMod val="50000"/>
                  </a:schemeClr>
                </a:solidFill>
              </a:rPr>
              <a:t>)</a:t>
            </a:r>
            <a:endParaRPr lang="el-GR" sz="32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742950" indent="-742950" algn="l">
              <a:buAutoNum type="arabicPeriod"/>
            </a:pPr>
            <a:r>
              <a:rPr lang="el-GR" sz="3200" dirty="0" smtClean="0">
                <a:solidFill>
                  <a:schemeClr val="accent2">
                    <a:lumMod val="50000"/>
                  </a:schemeClr>
                </a:solidFill>
              </a:rPr>
              <a:t>Μείωση κοινωνικής απήχησης λόγω άρνησης παλαιστινιακού ένοπλου αγώνα</a:t>
            </a: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el-GR" sz="32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742950" indent="-742950" algn="l">
              <a:buAutoNum type="arabicPeriod"/>
            </a:pPr>
            <a:endParaRPr lang="el-GR" sz="4000" dirty="0" smtClean="0"/>
          </a:p>
          <a:p>
            <a:pPr marL="742950" indent="-742950" algn="l">
              <a:buAutoNum type="arabicPeriod"/>
            </a:pPr>
            <a:endParaRPr lang="el-GR" sz="4400" dirty="0" smtClean="0"/>
          </a:p>
          <a:p>
            <a:pPr marL="742950" indent="-742950" algn="l">
              <a:buAutoNum type="arabicPeriod"/>
            </a:pP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45339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txBody>
          <a:bodyPr>
            <a:noAutofit/>
          </a:bodyPr>
          <a:lstStyle/>
          <a:p>
            <a:pPr algn="ctr"/>
            <a:r>
              <a:rPr lang="el-GR" sz="5400" b="1" dirty="0" err="1" smtClean="0">
                <a:solidFill>
                  <a:schemeClr val="accent2">
                    <a:lumMod val="50000"/>
                  </a:schemeClr>
                </a:solidFill>
              </a:rPr>
              <a:t>Φατάχ</a:t>
            </a:r>
            <a:r>
              <a:rPr lang="el-GR" sz="5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br>
              <a:rPr lang="el-GR" sz="54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el-GR" sz="5400" b="1" dirty="0" smtClean="0">
                <a:solidFill>
                  <a:schemeClr val="accent2">
                    <a:lumMod val="50000"/>
                  </a:schemeClr>
                </a:solidFill>
              </a:rPr>
              <a:t>(</a:t>
            </a:r>
            <a:r>
              <a:rPr lang="el-GR" sz="5400" b="1" dirty="0" err="1" smtClean="0">
                <a:solidFill>
                  <a:schemeClr val="accent2">
                    <a:lumMod val="50000"/>
                  </a:schemeClr>
                </a:solidFill>
              </a:rPr>
              <a:t>Χάρακατ</a:t>
            </a:r>
            <a:r>
              <a:rPr lang="el-GR" sz="5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l-GR" sz="5400" b="1" dirty="0" err="1" smtClean="0">
                <a:solidFill>
                  <a:schemeClr val="accent2">
                    <a:lumMod val="50000"/>
                  </a:schemeClr>
                </a:solidFill>
              </a:rPr>
              <a:t>αλ</a:t>
            </a:r>
            <a:r>
              <a:rPr lang="el-GR" sz="5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l-GR" sz="5400" b="1" dirty="0" err="1" smtClean="0">
                <a:solidFill>
                  <a:schemeClr val="accent2">
                    <a:lumMod val="50000"/>
                  </a:schemeClr>
                </a:solidFill>
              </a:rPr>
              <a:t>Ταχρίρ</a:t>
            </a:r>
            <a:r>
              <a:rPr lang="el-GR" sz="5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l-GR" sz="5400" b="1" dirty="0" err="1" smtClean="0">
                <a:solidFill>
                  <a:schemeClr val="accent2">
                    <a:lumMod val="50000"/>
                  </a:schemeClr>
                </a:solidFill>
              </a:rPr>
              <a:t>αλ</a:t>
            </a:r>
            <a:r>
              <a:rPr lang="el-GR" sz="5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l-GR" sz="5200" b="1" dirty="0" err="1" smtClean="0">
                <a:solidFill>
                  <a:schemeClr val="accent2">
                    <a:lumMod val="50000"/>
                  </a:schemeClr>
                </a:solidFill>
              </a:rPr>
              <a:t>Φιλιστίνι</a:t>
            </a:r>
            <a:r>
              <a:rPr lang="el-GR" sz="5400" b="1" dirty="0" smtClean="0">
                <a:solidFill>
                  <a:schemeClr val="accent2">
                    <a:lumMod val="50000"/>
                  </a:schemeClr>
                </a:solidFill>
              </a:rPr>
              <a:t>)</a:t>
            </a:r>
            <a:endParaRPr lang="el-GR" sz="5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10153"/>
            <a:ext cx="10515600" cy="4501661"/>
          </a:xfrm>
          <a:gradFill flip="none" rotWithShape="1">
            <a:gsLst>
              <a:gs pos="0">
                <a:schemeClr val="accent3">
                  <a:lumMod val="40000"/>
                  <a:lumOff val="60000"/>
                </a:schemeClr>
              </a:gs>
              <a:gs pos="46000">
                <a:schemeClr val="accent3">
                  <a:lumMod val="95000"/>
                  <a:lumOff val="5000"/>
                </a:schemeClr>
              </a:gs>
              <a:gs pos="100000">
                <a:schemeClr val="accent3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txBody>
          <a:bodyPr>
            <a:normAutofit fontScale="92500" lnSpcReduction="1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el-GR" sz="3600" dirty="0" smtClean="0">
                <a:solidFill>
                  <a:schemeClr val="accent2">
                    <a:lumMod val="50000"/>
                  </a:schemeClr>
                </a:solidFill>
              </a:rPr>
              <a:t>Έμφαση στο προσφυγικό στοιχείο</a:t>
            </a:r>
          </a:p>
          <a:p>
            <a:pPr marL="742950" indent="-742950">
              <a:buFont typeface="+mj-lt"/>
              <a:buAutoNum type="arabicPeriod"/>
            </a:pPr>
            <a:r>
              <a:rPr lang="el-GR" sz="3600" dirty="0" smtClean="0">
                <a:solidFill>
                  <a:schemeClr val="accent2">
                    <a:lumMod val="50000"/>
                  </a:schemeClr>
                </a:solidFill>
              </a:rPr>
              <a:t>Απογαλακτισμός από παναραβισμό  και νασερισμό</a:t>
            </a:r>
          </a:p>
          <a:p>
            <a:pPr marL="742950" indent="-742950">
              <a:buFont typeface="+mj-lt"/>
              <a:buAutoNum type="arabicPeriod"/>
            </a:pPr>
            <a:r>
              <a:rPr lang="el-GR" sz="3600" dirty="0" smtClean="0">
                <a:solidFill>
                  <a:schemeClr val="accent2">
                    <a:lumMod val="50000"/>
                  </a:schemeClr>
                </a:solidFill>
              </a:rPr>
              <a:t>Απελευθέρωση της Παλαιστίνης: ζήτημα του παλαιστινιακού αγώνα</a:t>
            </a:r>
          </a:p>
          <a:p>
            <a:pPr marL="742950" indent="-742950">
              <a:buFont typeface="+mj-lt"/>
              <a:buAutoNum type="arabicPeriod"/>
            </a:pPr>
            <a:r>
              <a:rPr lang="el-GR" sz="3600" dirty="0" smtClean="0">
                <a:solidFill>
                  <a:schemeClr val="accent2">
                    <a:lumMod val="50000"/>
                  </a:schemeClr>
                </a:solidFill>
              </a:rPr>
              <a:t>Αυτονομία παλαιστινιακής ταυτότητας και αγώνα: εθνική ταυτότητα/</a:t>
            </a:r>
            <a:r>
              <a:rPr lang="el-GR" sz="3600" dirty="0" err="1" smtClean="0">
                <a:solidFill>
                  <a:schemeClr val="accent2">
                    <a:lumMod val="50000"/>
                  </a:schemeClr>
                </a:solidFill>
              </a:rPr>
              <a:t>αυταξία</a:t>
            </a:r>
            <a:r>
              <a:rPr lang="el-GR" sz="3600" dirty="0" smtClean="0">
                <a:solidFill>
                  <a:schemeClr val="accent2">
                    <a:lumMod val="50000"/>
                  </a:schemeClr>
                </a:solidFill>
              </a:rPr>
              <a:t> κάθε Παλαιστινίου, </a:t>
            </a:r>
            <a:r>
              <a:rPr lang="el-GR" sz="3600" dirty="0" smtClean="0">
                <a:solidFill>
                  <a:schemeClr val="accent2">
                    <a:lumMod val="50000"/>
                  </a:schemeClr>
                </a:solidFill>
              </a:rPr>
              <a:t>αυτόνομοι (από τα </a:t>
            </a:r>
            <a:r>
              <a:rPr lang="el-GR" sz="3600" smtClean="0">
                <a:solidFill>
                  <a:schemeClr val="accent2">
                    <a:lumMod val="50000"/>
                  </a:schemeClr>
                </a:solidFill>
              </a:rPr>
              <a:t>αραβικά κράτη) εθνικοί </a:t>
            </a:r>
            <a:r>
              <a:rPr lang="el-GR" sz="3600" dirty="0" smtClean="0">
                <a:solidFill>
                  <a:schemeClr val="accent2">
                    <a:lumMod val="50000"/>
                  </a:schemeClr>
                </a:solidFill>
              </a:rPr>
              <a:t>θεσμοί </a:t>
            </a:r>
          </a:p>
          <a:p>
            <a:pPr marL="742950" indent="-742950">
              <a:buFont typeface="+mj-lt"/>
              <a:buAutoNum type="arabicPeriod"/>
            </a:pPr>
            <a:r>
              <a:rPr lang="el-GR" sz="3600" dirty="0" smtClean="0">
                <a:solidFill>
                  <a:schemeClr val="accent2">
                    <a:lumMod val="50000"/>
                  </a:schemeClr>
                </a:solidFill>
              </a:rPr>
              <a:t> Έμφαση στην παλαιστινιακή ένοπλη δράση εναντίον Ισραήλ</a:t>
            </a:r>
            <a:endParaRPr lang="el-GR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479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14000">
                <a:schemeClr val="accent3">
                  <a:lumMod val="40000"/>
                  <a:lumOff val="60000"/>
                </a:schemeClr>
              </a:gs>
              <a:gs pos="46000">
                <a:schemeClr val="accent3">
                  <a:lumMod val="95000"/>
                  <a:lumOff val="5000"/>
                </a:schemeClr>
              </a:gs>
              <a:gs pos="67000">
                <a:schemeClr val="accent3">
                  <a:lumMod val="60000"/>
                </a:schemeClr>
              </a:gs>
            </a:gsLst>
            <a:path path="circle">
              <a:fillToRect l="50000" t="130000" r="50000" b="-30000"/>
            </a:path>
          </a:gradFill>
        </p:spPr>
        <p:txBody>
          <a:bodyPr>
            <a:normAutofit/>
          </a:bodyPr>
          <a:lstStyle/>
          <a:p>
            <a:pPr algn="ctr"/>
            <a:r>
              <a:rPr lang="el-GR" sz="4800" b="1" dirty="0" smtClean="0">
                <a:solidFill>
                  <a:schemeClr val="accent2">
                    <a:lumMod val="50000"/>
                  </a:schemeClr>
                </a:solidFill>
              </a:rPr>
              <a:t>Συγκρότηση του κράτους του Ισραήλ </a:t>
            </a:r>
            <a:endParaRPr lang="el-GR" sz="4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gradFill flip="none" rotWithShape="1">
            <a:gsLst>
              <a:gs pos="14000">
                <a:schemeClr val="accent3">
                  <a:lumMod val="40000"/>
                  <a:lumOff val="60000"/>
                </a:schemeClr>
              </a:gs>
              <a:gs pos="46000">
                <a:schemeClr val="accent3">
                  <a:lumMod val="95000"/>
                  <a:lumOff val="5000"/>
                </a:schemeClr>
              </a:gs>
              <a:gs pos="67000">
                <a:schemeClr val="accent3">
                  <a:lumMod val="60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>
            <a:normAutofit fontScale="85000" lnSpcReduction="2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el-GR" sz="3500" dirty="0" smtClean="0">
                <a:solidFill>
                  <a:schemeClr val="accent2">
                    <a:lumMod val="50000"/>
                  </a:schemeClr>
                </a:solidFill>
              </a:rPr>
              <a:t>Διπλασιασμός πληθυσμού Ισραήλ 1948-1953</a:t>
            </a:r>
          </a:p>
          <a:p>
            <a:pPr marL="742950" indent="-742950">
              <a:buFont typeface="+mj-lt"/>
              <a:buAutoNum type="arabicPeriod"/>
            </a:pPr>
            <a:r>
              <a:rPr lang="el-GR" sz="3500" dirty="0" smtClean="0">
                <a:solidFill>
                  <a:schemeClr val="accent2">
                    <a:lumMod val="50000"/>
                  </a:schemeClr>
                </a:solidFill>
              </a:rPr>
              <a:t>Δύο πληθυσμιακά κύματα : Ολοκαύτωμα </a:t>
            </a:r>
            <a:r>
              <a:rPr lang="el-GR" sz="3500" dirty="0" smtClean="0">
                <a:solidFill>
                  <a:schemeClr val="accent2">
                    <a:lumMod val="50000"/>
                  </a:schemeClr>
                </a:solidFill>
              </a:rPr>
              <a:t>(Ευρώπη) και </a:t>
            </a:r>
            <a:r>
              <a:rPr lang="el-GR" sz="3500" dirty="0" smtClean="0">
                <a:solidFill>
                  <a:schemeClr val="accent2">
                    <a:lumMod val="50000"/>
                  </a:schemeClr>
                </a:solidFill>
              </a:rPr>
              <a:t>χώρες Μέσης Ανατολής και Β. Αφρικής.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3500" dirty="0" smtClean="0">
                <a:solidFill>
                  <a:schemeClr val="accent2">
                    <a:lumMod val="50000"/>
                  </a:schemeClr>
                </a:solidFill>
              </a:rPr>
              <a:t>Το δεύτερο χωρίς εκπαιδευτικό, κοινωνικό και οικονομικό υπόβαθρο. Μένει εκτός κοινωνικοπολιτικής ιεραρχίας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3500" dirty="0" smtClean="0">
                <a:solidFill>
                  <a:schemeClr val="accent2">
                    <a:lumMod val="50000"/>
                  </a:schemeClr>
                </a:solidFill>
              </a:rPr>
              <a:t>Ανάγκη για έθνος εν </a:t>
            </a:r>
            <a:r>
              <a:rPr lang="el-GR" sz="3500" dirty="0" err="1" smtClean="0">
                <a:solidFill>
                  <a:schemeClr val="accent2">
                    <a:lumMod val="50000"/>
                  </a:schemeClr>
                </a:solidFill>
              </a:rPr>
              <a:t>όπλοις</a:t>
            </a:r>
            <a:r>
              <a:rPr lang="el-GR" sz="3500" dirty="0" smtClean="0">
                <a:solidFill>
                  <a:schemeClr val="accent2">
                    <a:lumMod val="50000"/>
                  </a:schemeClr>
                </a:solidFill>
              </a:rPr>
              <a:t> (2.000.000 κρίσιμος αριθμός) Στρατός μηχανισμός ενσωμάτωσης  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3500" dirty="0" smtClean="0">
                <a:solidFill>
                  <a:schemeClr val="accent2">
                    <a:lumMod val="50000"/>
                  </a:schemeClr>
                </a:solidFill>
              </a:rPr>
              <a:t>Συνοριακοί εποικισμοί άμυνας 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3500" dirty="0" smtClean="0">
                <a:solidFill>
                  <a:schemeClr val="accent2">
                    <a:lumMod val="50000"/>
                  </a:schemeClr>
                </a:solidFill>
              </a:rPr>
              <a:t>Κοινωνικό χάσμα μεταξύ των Ισραηλινών ευρωπαϊκής καταγωγής και μεσανατολικής/αφρικανικής καταγωγής</a:t>
            </a:r>
            <a:r>
              <a:rPr lang="el-GR" sz="3600" dirty="0" smtClean="0">
                <a:solidFill>
                  <a:schemeClr val="accent2">
                    <a:lumMod val="50000"/>
                  </a:schemeClr>
                </a:solidFill>
              </a:rPr>
              <a:t>. Κοινωνικός ρατσισμός εναντίον </a:t>
            </a:r>
            <a:r>
              <a:rPr lang="el-GR" sz="3600" dirty="0">
                <a:solidFill>
                  <a:schemeClr val="accent2">
                    <a:lumMod val="50000"/>
                  </a:schemeClr>
                </a:solidFill>
              </a:rPr>
              <a:t>τ</a:t>
            </a:r>
            <a:r>
              <a:rPr lang="el-GR" sz="3600" dirty="0" smtClean="0">
                <a:solidFill>
                  <a:schemeClr val="accent2">
                    <a:lumMod val="50000"/>
                  </a:schemeClr>
                </a:solidFill>
              </a:rPr>
              <a:t>ων δεύτερων.</a:t>
            </a:r>
          </a:p>
          <a:p>
            <a:pPr marL="514350" indent="-514350">
              <a:buFont typeface="+mj-lt"/>
              <a:buAutoNum type="arabicPeriod"/>
            </a:pPr>
            <a:endParaRPr lang="el-GR" dirty="0" smtClean="0"/>
          </a:p>
          <a:p>
            <a:pPr marL="514350" indent="-514350">
              <a:buFont typeface="+mj-lt"/>
              <a:buAutoNum type="arabicPeriod"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0762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45</TotalTime>
  <Words>182</Words>
  <Application>Microsoft Office PowerPoint</Application>
  <PresentationFormat>Widescreen</PresentationFormat>
  <Paragraphs>27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 Unicode MS</vt:lpstr>
      <vt:lpstr>Arial</vt:lpstr>
      <vt:lpstr>Calibri</vt:lpstr>
      <vt:lpstr>Calibri Light</vt:lpstr>
      <vt:lpstr>Times New Roman</vt:lpstr>
      <vt:lpstr>Office Theme</vt:lpstr>
      <vt:lpstr>ΑΠΟ ΤΗΝ ΠΑΛΑΙΣΤΙΝΗ ΣΤΟ ΙΣΡΑΗΛ</vt:lpstr>
      <vt:lpstr>PowerPoint Presentation</vt:lpstr>
      <vt:lpstr>PowerPoint Presentation</vt:lpstr>
      <vt:lpstr>ΜΑΝ  Κίνημα Αράβων Εθνικιστών</vt:lpstr>
      <vt:lpstr>Φατάχ  (Χάρακατ αλ Ταχρίρ αλ Φιλιστίνι)</vt:lpstr>
      <vt:lpstr>Συγκρότηση του κράτους του Ισραήλ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sroussos</dc:creator>
  <cp:lastModifiedBy>sroussos</cp:lastModifiedBy>
  <cp:revision>10</cp:revision>
  <dcterms:created xsi:type="dcterms:W3CDTF">2020-04-07T09:19:41Z</dcterms:created>
  <dcterms:modified xsi:type="dcterms:W3CDTF">2020-04-07T14:07:42Z</dcterms:modified>
</cp:coreProperties>
</file>