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9" r:id="rId15"/>
    <p:sldId id="270" r:id="rId16"/>
    <p:sldId id="271" r:id="rId17"/>
    <p:sldId id="272" r:id="rId18"/>
    <p:sldId id="273" r:id="rId19"/>
    <p:sldId id="274" r:id="rId20"/>
    <p:sldId id="275" r:id="rId21"/>
    <p:sldId id="276" r:id="rId22"/>
    <p:sldId id="277" r:id="rId23"/>
    <p:sldId id="280" r:id="rId24"/>
    <p:sldId id="281" r:id="rId25"/>
    <p:sldId id="299" r:id="rId26"/>
    <p:sldId id="300" r:id="rId27"/>
    <p:sldId id="301" r:id="rId28"/>
    <p:sldId id="302" r:id="rId29"/>
    <p:sldId id="278" r:id="rId30"/>
    <p:sldId id="284"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Μεσαίο στυλ 2 - Έμφαση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C89EF96-8CEA-46FF-86C4-4CE0E7609802}" styleName="Φωτεινό στυλ 3 - Έμφαση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97" autoAdjust="0"/>
    <p:restoredTop sz="94660"/>
  </p:normalViewPr>
  <p:slideViewPr>
    <p:cSldViewPr>
      <p:cViewPr varScale="1">
        <p:scale>
          <a:sx n="86" d="100"/>
          <a:sy n="86" d="100"/>
        </p:scale>
        <p:origin x="-157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8FC8873D-EA89-402F-BC91-C9F6D1520F38}" type="datetimeFigureOut">
              <a:rPr lang="el-GR"/>
              <a:pPr>
                <a:defRPr/>
              </a:pPr>
              <a:t>12/2/2012</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l-GR" noProof="0"/>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noProof="0" smtClean="0"/>
              <a:t>Kλικ για επεξεργασία των στυλ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l-GR" noProof="0"/>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C17B219D-0E80-4F9F-899C-7C39EA99CAB8}" type="slidenum">
              <a:rPr lang="el-GR"/>
              <a:pPr>
                <a:defRPr/>
              </a:pPr>
              <a:t>‹#›</a:t>
            </a:fld>
            <a:endParaRPr lang="el-G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47107" name="2 - Θέση σημειώσεων"/>
          <p:cNvSpPr>
            <a:spLocks noGrp="1"/>
          </p:cNvSpPr>
          <p:nvPr>
            <p:ph type="body" idx="1"/>
          </p:nvPr>
        </p:nvSpPr>
        <p:spPr bwMode="auto">
          <a:noFill/>
        </p:spPr>
        <p:txBody>
          <a:bodyPr wrap="square" numCol="1" anchor="t" anchorCtr="0" compatLnSpc="1">
            <a:prstTxWarp prst="textNoShape">
              <a:avLst/>
            </a:prstTxWarp>
          </a:bodyPr>
          <a:lstStyle/>
          <a:p>
            <a:endParaRPr lang="el-GR" smtClean="0"/>
          </a:p>
        </p:txBody>
      </p:sp>
      <p:sp>
        <p:nvSpPr>
          <p:cNvPr id="4" name="3 - Θέση αριθμού διαφάνειας"/>
          <p:cNvSpPr>
            <a:spLocks noGrp="1"/>
          </p:cNvSpPr>
          <p:nvPr>
            <p:ph type="sldNum" sz="quarter" idx="5"/>
          </p:nvPr>
        </p:nvSpPr>
        <p:spPr/>
        <p:txBody>
          <a:bodyPr/>
          <a:lstStyle/>
          <a:p>
            <a:pPr>
              <a:defRPr/>
            </a:pPr>
            <a:fld id="{244E9F0B-605F-4D55-B3BD-70062386BDC1}" type="slidenum">
              <a:rPr lang="el-GR" smtClean="0"/>
              <a:pPr>
                <a:defRPr/>
              </a:pPr>
              <a:t>26</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8" name="7 - Τίτλος"/>
          <p:cNvSpPr>
            <a:spLocks noGrp="1"/>
          </p:cNvSpPr>
          <p:nvPr>
            <p:ph type="ctrTitle"/>
          </p:nvPr>
        </p:nvSpPr>
        <p:spPr>
          <a:xfrm>
            <a:off x="422030" y="1371600"/>
            <a:ext cx="8229600" cy="1828800"/>
          </a:xfrm>
        </p:spPr>
        <p:txBody>
          <a:bodyPr lIns="45720" tIns="0" rIns="45720" bIns="0" anchor="b">
            <a:scene3d>
              <a:camera prst="orthographicFront"/>
              <a:lightRig rig="soft" dir="t">
                <a:rot lat="0" lon="0" rev="17220000"/>
              </a:lightRig>
            </a:scene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lang="el-GR" smtClean="0"/>
              <a:t>Kλικ για επεξεργασία του τίτλου</a:t>
            </a:r>
            <a:endParaRPr lang="en-US"/>
          </a:p>
        </p:txBody>
      </p:sp>
      <p:sp>
        <p:nvSpPr>
          <p:cNvPr id="9" name="8 - Υπότιτλος"/>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l-GR" smtClean="0"/>
              <a:t>Κάντε κλικ για να επεξεργαστείτε τον υπότιτλο του υποδείγματος</a:t>
            </a:r>
            <a:endParaRPr lang="en-US"/>
          </a:p>
        </p:txBody>
      </p:sp>
      <p:sp>
        <p:nvSpPr>
          <p:cNvPr id="4" name="13 - Θέση ημερομηνίας"/>
          <p:cNvSpPr>
            <a:spLocks noGrp="1"/>
          </p:cNvSpPr>
          <p:nvPr>
            <p:ph type="dt" sz="half" idx="10"/>
          </p:nvPr>
        </p:nvSpPr>
        <p:spPr/>
        <p:txBody>
          <a:bodyPr/>
          <a:lstStyle>
            <a:lvl1pPr>
              <a:defRPr/>
            </a:lvl1pPr>
          </a:lstStyle>
          <a:p>
            <a:pPr>
              <a:defRPr/>
            </a:pPr>
            <a:fld id="{8AEF94CF-2F71-4958-ADD4-90C368D5C36F}" type="datetimeFigureOut">
              <a:rPr lang="el-GR"/>
              <a:pPr>
                <a:defRPr/>
              </a:pPr>
              <a:t>12/2/2012</a:t>
            </a:fld>
            <a:endParaRPr lang="el-GR"/>
          </a:p>
        </p:txBody>
      </p:sp>
      <p:sp>
        <p:nvSpPr>
          <p:cNvPr id="5" name="2 - Θέση υποσέλιδου"/>
          <p:cNvSpPr>
            <a:spLocks noGrp="1"/>
          </p:cNvSpPr>
          <p:nvPr>
            <p:ph type="ftr" sz="quarter" idx="11"/>
          </p:nvPr>
        </p:nvSpPr>
        <p:spPr/>
        <p:txBody>
          <a:bodyPr/>
          <a:lstStyle>
            <a:lvl1pPr>
              <a:defRPr/>
            </a:lvl1pPr>
          </a:lstStyle>
          <a:p>
            <a:pPr>
              <a:defRPr/>
            </a:pPr>
            <a:endParaRPr lang="el-GR"/>
          </a:p>
        </p:txBody>
      </p:sp>
      <p:sp>
        <p:nvSpPr>
          <p:cNvPr id="6" name="22 - Θέση αριθμού διαφάνειας"/>
          <p:cNvSpPr>
            <a:spLocks noGrp="1"/>
          </p:cNvSpPr>
          <p:nvPr>
            <p:ph type="sldNum" sz="quarter" idx="12"/>
          </p:nvPr>
        </p:nvSpPr>
        <p:spPr/>
        <p:txBody>
          <a:bodyPr/>
          <a:lstStyle>
            <a:lvl1pPr>
              <a:defRPr/>
            </a:lvl1pPr>
          </a:lstStyle>
          <a:p>
            <a:pPr>
              <a:defRPr/>
            </a:pPr>
            <a:fld id="{B3E9ACA1-C946-48E6-9054-088CADE8D748}" type="slidenum">
              <a:rPr lang="el-GR"/>
              <a:pPr>
                <a:defRPr/>
              </a:pPr>
              <a:t>‹#›</a:t>
            </a:fld>
            <a:endParaRPr lang="el-GR"/>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13 - Θέση ημερομηνίας"/>
          <p:cNvSpPr>
            <a:spLocks noGrp="1"/>
          </p:cNvSpPr>
          <p:nvPr>
            <p:ph type="dt" sz="half" idx="10"/>
          </p:nvPr>
        </p:nvSpPr>
        <p:spPr/>
        <p:txBody>
          <a:bodyPr/>
          <a:lstStyle>
            <a:lvl1pPr>
              <a:defRPr/>
            </a:lvl1pPr>
          </a:lstStyle>
          <a:p>
            <a:pPr>
              <a:defRPr/>
            </a:pPr>
            <a:fld id="{DF644BB2-F574-4D20-BB1D-12C3F100D9E2}" type="datetimeFigureOut">
              <a:rPr lang="el-GR"/>
              <a:pPr>
                <a:defRPr/>
              </a:pPr>
              <a:t>12/2/2012</a:t>
            </a:fld>
            <a:endParaRPr lang="el-GR"/>
          </a:p>
        </p:txBody>
      </p:sp>
      <p:sp>
        <p:nvSpPr>
          <p:cNvPr id="5" name="2 - Θέση υποσέλιδου"/>
          <p:cNvSpPr>
            <a:spLocks noGrp="1"/>
          </p:cNvSpPr>
          <p:nvPr>
            <p:ph type="ftr" sz="quarter" idx="11"/>
          </p:nvPr>
        </p:nvSpPr>
        <p:spPr/>
        <p:txBody>
          <a:bodyPr/>
          <a:lstStyle>
            <a:lvl1pPr>
              <a:defRPr/>
            </a:lvl1pPr>
          </a:lstStyle>
          <a:p>
            <a:pPr>
              <a:defRPr/>
            </a:pPr>
            <a:endParaRPr lang="el-GR"/>
          </a:p>
        </p:txBody>
      </p:sp>
      <p:sp>
        <p:nvSpPr>
          <p:cNvPr id="6" name="22 - Θέση αριθμού διαφάνειας"/>
          <p:cNvSpPr>
            <a:spLocks noGrp="1"/>
          </p:cNvSpPr>
          <p:nvPr>
            <p:ph type="sldNum" sz="quarter" idx="12"/>
          </p:nvPr>
        </p:nvSpPr>
        <p:spPr/>
        <p:txBody>
          <a:bodyPr/>
          <a:lstStyle>
            <a:lvl1pPr>
              <a:defRPr/>
            </a:lvl1pPr>
          </a:lstStyle>
          <a:p>
            <a:pPr>
              <a:defRPr/>
            </a:pPr>
            <a:fld id="{4F7FC63C-EDF7-402E-AA46-76CCCC47CEEF}" type="slidenum">
              <a:rPr lang="el-GR"/>
              <a:pPr>
                <a:defRPr/>
              </a:pPr>
              <a:t>‹#›</a:t>
            </a:fld>
            <a:endParaRPr lang="el-GR"/>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13 - Θέση ημερομηνίας"/>
          <p:cNvSpPr>
            <a:spLocks noGrp="1"/>
          </p:cNvSpPr>
          <p:nvPr>
            <p:ph type="dt" sz="half" idx="10"/>
          </p:nvPr>
        </p:nvSpPr>
        <p:spPr/>
        <p:txBody>
          <a:bodyPr/>
          <a:lstStyle>
            <a:lvl1pPr>
              <a:defRPr/>
            </a:lvl1pPr>
          </a:lstStyle>
          <a:p>
            <a:pPr>
              <a:defRPr/>
            </a:pPr>
            <a:fld id="{D38ECE4E-B473-4C17-B490-23B8022D4684}" type="datetimeFigureOut">
              <a:rPr lang="el-GR"/>
              <a:pPr>
                <a:defRPr/>
              </a:pPr>
              <a:t>12/2/2012</a:t>
            </a:fld>
            <a:endParaRPr lang="el-GR"/>
          </a:p>
        </p:txBody>
      </p:sp>
      <p:sp>
        <p:nvSpPr>
          <p:cNvPr id="5" name="2 - Θέση υποσέλιδου"/>
          <p:cNvSpPr>
            <a:spLocks noGrp="1"/>
          </p:cNvSpPr>
          <p:nvPr>
            <p:ph type="ftr" sz="quarter" idx="11"/>
          </p:nvPr>
        </p:nvSpPr>
        <p:spPr/>
        <p:txBody>
          <a:bodyPr/>
          <a:lstStyle>
            <a:lvl1pPr>
              <a:defRPr/>
            </a:lvl1pPr>
          </a:lstStyle>
          <a:p>
            <a:pPr>
              <a:defRPr/>
            </a:pPr>
            <a:endParaRPr lang="el-GR"/>
          </a:p>
        </p:txBody>
      </p:sp>
      <p:sp>
        <p:nvSpPr>
          <p:cNvPr id="6" name="22 - Θέση αριθμού διαφάνειας"/>
          <p:cNvSpPr>
            <a:spLocks noGrp="1"/>
          </p:cNvSpPr>
          <p:nvPr>
            <p:ph type="sldNum" sz="quarter" idx="12"/>
          </p:nvPr>
        </p:nvSpPr>
        <p:spPr/>
        <p:txBody>
          <a:bodyPr/>
          <a:lstStyle>
            <a:lvl1pPr>
              <a:defRPr/>
            </a:lvl1pPr>
          </a:lstStyle>
          <a:p>
            <a:pPr>
              <a:defRPr/>
            </a:pPr>
            <a:fld id="{87B1320E-5EE9-4A1A-9829-9C8393863781}" type="slidenum">
              <a:rPr lang="el-GR"/>
              <a:pPr>
                <a:defRPr/>
              </a:pPr>
              <a:t>‹#›</a:t>
            </a:fld>
            <a:endParaRPr lang="el-G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13 - Θέση ημερομηνίας"/>
          <p:cNvSpPr>
            <a:spLocks noGrp="1"/>
          </p:cNvSpPr>
          <p:nvPr>
            <p:ph type="dt" sz="half" idx="10"/>
          </p:nvPr>
        </p:nvSpPr>
        <p:spPr/>
        <p:txBody>
          <a:bodyPr/>
          <a:lstStyle>
            <a:lvl1pPr>
              <a:defRPr/>
            </a:lvl1pPr>
          </a:lstStyle>
          <a:p>
            <a:pPr>
              <a:defRPr/>
            </a:pPr>
            <a:fld id="{55C0B72B-5196-45E7-B5F7-89F959A1B85A}" type="datetimeFigureOut">
              <a:rPr lang="el-GR"/>
              <a:pPr>
                <a:defRPr/>
              </a:pPr>
              <a:t>12/2/2012</a:t>
            </a:fld>
            <a:endParaRPr lang="el-GR"/>
          </a:p>
        </p:txBody>
      </p:sp>
      <p:sp>
        <p:nvSpPr>
          <p:cNvPr id="5" name="2 - Θέση υποσέλιδου"/>
          <p:cNvSpPr>
            <a:spLocks noGrp="1"/>
          </p:cNvSpPr>
          <p:nvPr>
            <p:ph type="ftr" sz="quarter" idx="11"/>
          </p:nvPr>
        </p:nvSpPr>
        <p:spPr/>
        <p:txBody>
          <a:bodyPr/>
          <a:lstStyle>
            <a:lvl1pPr>
              <a:defRPr/>
            </a:lvl1pPr>
          </a:lstStyle>
          <a:p>
            <a:pPr>
              <a:defRPr/>
            </a:pPr>
            <a:endParaRPr lang="el-GR"/>
          </a:p>
        </p:txBody>
      </p:sp>
      <p:sp>
        <p:nvSpPr>
          <p:cNvPr id="6" name="22 - Θέση αριθμού διαφάνειας"/>
          <p:cNvSpPr>
            <a:spLocks noGrp="1"/>
          </p:cNvSpPr>
          <p:nvPr>
            <p:ph type="sldNum" sz="quarter" idx="12"/>
          </p:nvPr>
        </p:nvSpPr>
        <p:spPr/>
        <p:txBody>
          <a:bodyPr/>
          <a:lstStyle>
            <a:lvl1pPr>
              <a:defRPr/>
            </a:lvl1pPr>
          </a:lstStyle>
          <a:p>
            <a:pPr>
              <a:defRPr/>
            </a:pPr>
            <a:fld id="{25E3C9B6-96AD-4B89-8F1A-278FFBABFD11}" type="slidenum">
              <a:rPr lang="el-GR"/>
              <a:pPr>
                <a:defRPr/>
              </a:pPr>
              <a:t>‹#›</a:t>
            </a:fld>
            <a:endParaRPr lang="el-G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1600200" y="609600"/>
            <a:ext cx="7086600" cy="1828800"/>
          </a:xfrm>
        </p:spPr>
        <p:txBody>
          <a:bodyPr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1600200" y="2507786"/>
            <a:ext cx="7086600" cy="1509712"/>
          </a:xfrm>
        </p:spPr>
        <p:txBody>
          <a:bodyPr/>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l-GR" smtClean="0"/>
              <a:t>Kλικ για επεξεργασία των στυλ του υποδείγματος</a:t>
            </a:r>
          </a:p>
        </p:txBody>
      </p:sp>
      <p:sp>
        <p:nvSpPr>
          <p:cNvPr id="4" name="13 - Θέση ημερομηνίας"/>
          <p:cNvSpPr>
            <a:spLocks noGrp="1"/>
          </p:cNvSpPr>
          <p:nvPr>
            <p:ph type="dt" sz="half" idx="10"/>
          </p:nvPr>
        </p:nvSpPr>
        <p:spPr/>
        <p:txBody>
          <a:bodyPr/>
          <a:lstStyle>
            <a:lvl1pPr>
              <a:defRPr/>
            </a:lvl1pPr>
          </a:lstStyle>
          <a:p>
            <a:pPr>
              <a:defRPr/>
            </a:pPr>
            <a:fld id="{901F9EC9-5CF0-4DEC-B918-38BB61568E99}" type="datetimeFigureOut">
              <a:rPr lang="el-GR"/>
              <a:pPr>
                <a:defRPr/>
              </a:pPr>
              <a:t>12/2/2012</a:t>
            </a:fld>
            <a:endParaRPr lang="el-GR"/>
          </a:p>
        </p:txBody>
      </p:sp>
      <p:sp>
        <p:nvSpPr>
          <p:cNvPr id="5" name="2 - Θέση υποσέλιδου"/>
          <p:cNvSpPr>
            <a:spLocks noGrp="1"/>
          </p:cNvSpPr>
          <p:nvPr>
            <p:ph type="ftr" sz="quarter" idx="11"/>
          </p:nvPr>
        </p:nvSpPr>
        <p:spPr/>
        <p:txBody>
          <a:bodyPr/>
          <a:lstStyle>
            <a:lvl1pPr>
              <a:defRPr/>
            </a:lvl1pPr>
          </a:lstStyle>
          <a:p>
            <a:pPr>
              <a:defRPr/>
            </a:pPr>
            <a:endParaRPr lang="el-GR"/>
          </a:p>
        </p:txBody>
      </p:sp>
      <p:sp>
        <p:nvSpPr>
          <p:cNvPr id="6" name="22 - Θέση αριθμού διαφάνειας"/>
          <p:cNvSpPr>
            <a:spLocks noGrp="1"/>
          </p:cNvSpPr>
          <p:nvPr>
            <p:ph type="sldNum" sz="quarter" idx="12"/>
          </p:nvPr>
        </p:nvSpPr>
        <p:spPr/>
        <p:txBody>
          <a:bodyPr/>
          <a:lstStyle>
            <a:lvl1pPr>
              <a:defRPr/>
            </a:lvl1pPr>
          </a:lstStyle>
          <a:p>
            <a:pPr>
              <a:defRPr/>
            </a:pPr>
            <a:fld id="{C892507A-7A06-4D54-B0EF-06B355BDF7A6}" type="slidenum">
              <a:rPr lang="el-GR"/>
              <a:pPr>
                <a:defRPr/>
              </a:pPr>
              <a:t>‹#›</a:t>
            </a:fld>
            <a:endParaRPr lang="el-GR"/>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περιεχομένου"/>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περιεχομένου"/>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13 - Θέση ημερομηνίας"/>
          <p:cNvSpPr>
            <a:spLocks noGrp="1"/>
          </p:cNvSpPr>
          <p:nvPr>
            <p:ph type="dt" sz="half" idx="10"/>
          </p:nvPr>
        </p:nvSpPr>
        <p:spPr/>
        <p:txBody>
          <a:bodyPr/>
          <a:lstStyle>
            <a:lvl1pPr>
              <a:defRPr/>
            </a:lvl1pPr>
          </a:lstStyle>
          <a:p>
            <a:pPr>
              <a:defRPr/>
            </a:pPr>
            <a:fld id="{8762C179-8AC7-4217-8CE9-0A5DED0AA94B}" type="datetimeFigureOut">
              <a:rPr lang="el-GR"/>
              <a:pPr>
                <a:defRPr/>
              </a:pPr>
              <a:t>12/2/2012</a:t>
            </a:fld>
            <a:endParaRPr lang="el-GR"/>
          </a:p>
        </p:txBody>
      </p:sp>
      <p:sp>
        <p:nvSpPr>
          <p:cNvPr id="6" name="2 - Θέση υποσέλιδου"/>
          <p:cNvSpPr>
            <a:spLocks noGrp="1"/>
          </p:cNvSpPr>
          <p:nvPr>
            <p:ph type="ftr" sz="quarter" idx="11"/>
          </p:nvPr>
        </p:nvSpPr>
        <p:spPr/>
        <p:txBody>
          <a:bodyPr/>
          <a:lstStyle>
            <a:lvl1pPr>
              <a:defRPr/>
            </a:lvl1pPr>
          </a:lstStyle>
          <a:p>
            <a:pPr>
              <a:defRPr/>
            </a:pPr>
            <a:endParaRPr lang="el-GR"/>
          </a:p>
        </p:txBody>
      </p:sp>
      <p:sp>
        <p:nvSpPr>
          <p:cNvPr id="7" name="22 - Θέση αριθμού διαφάνειας"/>
          <p:cNvSpPr>
            <a:spLocks noGrp="1"/>
          </p:cNvSpPr>
          <p:nvPr>
            <p:ph type="sldNum" sz="quarter" idx="12"/>
          </p:nvPr>
        </p:nvSpPr>
        <p:spPr/>
        <p:txBody>
          <a:bodyPr/>
          <a:lstStyle>
            <a:lvl1pPr>
              <a:defRPr/>
            </a:lvl1pPr>
          </a:lstStyle>
          <a:p>
            <a:pPr>
              <a:defRPr/>
            </a:pPr>
            <a:fld id="{7DD4A0F2-310E-40D6-8326-9897D158D832}" type="slidenum">
              <a:rPr lang="el-GR"/>
              <a:pPr>
                <a:defRPr/>
              </a:pPr>
              <a:t>‹#›</a:t>
            </a:fld>
            <a:endParaRPr lang="el-GR"/>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8229600" cy="1143000"/>
          </a:xfrm>
        </p:spPr>
        <p:txBody>
          <a:bodyPr/>
          <a:lstStyle>
            <a:lvl1pPr>
              <a:defRPr/>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6" name="5 - Θέση περιεχομένου"/>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7" name="13 - Θέση ημερομηνίας"/>
          <p:cNvSpPr>
            <a:spLocks noGrp="1"/>
          </p:cNvSpPr>
          <p:nvPr>
            <p:ph type="dt" sz="half" idx="10"/>
          </p:nvPr>
        </p:nvSpPr>
        <p:spPr/>
        <p:txBody>
          <a:bodyPr/>
          <a:lstStyle>
            <a:lvl1pPr>
              <a:defRPr/>
            </a:lvl1pPr>
          </a:lstStyle>
          <a:p>
            <a:pPr>
              <a:defRPr/>
            </a:pPr>
            <a:fld id="{C8868E5C-DFCE-43DE-92EE-91607BBE2731}" type="datetimeFigureOut">
              <a:rPr lang="el-GR"/>
              <a:pPr>
                <a:defRPr/>
              </a:pPr>
              <a:t>12/2/2012</a:t>
            </a:fld>
            <a:endParaRPr lang="el-GR"/>
          </a:p>
        </p:txBody>
      </p:sp>
      <p:sp>
        <p:nvSpPr>
          <p:cNvPr id="8" name="2 - Θέση υποσέλιδου"/>
          <p:cNvSpPr>
            <a:spLocks noGrp="1"/>
          </p:cNvSpPr>
          <p:nvPr>
            <p:ph type="ftr" sz="quarter" idx="11"/>
          </p:nvPr>
        </p:nvSpPr>
        <p:spPr/>
        <p:txBody>
          <a:bodyPr/>
          <a:lstStyle>
            <a:lvl1pPr>
              <a:defRPr/>
            </a:lvl1pPr>
          </a:lstStyle>
          <a:p>
            <a:pPr>
              <a:defRPr/>
            </a:pPr>
            <a:endParaRPr lang="el-GR"/>
          </a:p>
        </p:txBody>
      </p:sp>
      <p:sp>
        <p:nvSpPr>
          <p:cNvPr id="9" name="22 - Θέση αριθμού διαφάνειας"/>
          <p:cNvSpPr>
            <a:spLocks noGrp="1"/>
          </p:cNvSpPr>
          <p:nvPr>
            <p:ph type="sldNum" sz="quarter" idx="12"/>
          </p:nvPr>
        </p:nvSpPr>
        <p:spPr/>
        <p:txBody>
          <a:bodyPr/>
          <a:lstStyle>
            <a:lvl1pPr>
              <a:defRPr/>
            </a:lvl1pPr>
          </a:lstStyle>
          <a:p>
            <a:pPr>
              <a:defRPr/>
            </a:pPr>
            <a:fld id="{70B37764-2956-4F19-AAD0-7464D7811A41}" type="slidenum">
              <a:rPr lang="el-GR"/>
              <a:pPr>
                <a:defRPr/>
              </a:pPr>
              <a:t>‹#›</a:t>
            </a:fld>
            <a:endParaRPr lang="el-GR"/>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13 - Θέση ημερομηνίας"/>
          <p:cNvSpPr>
            <a:spLocks noGrp="1"/>
          </p:cNvSpPr>
          <p:nvPr>
            <p:ph type="dt" sz="half" idx="10"/>
          </p:nvPr>
        </p:nvSpPr>
        <p:spPr/>
        <p:txBody>
          <a:bodyPr/>
          <a:lstStyle>
            <a:lvl1pPr>
              <a:defRPr/>
            </a:lvl1pPr>
          </a:lstStyle>
          <a:p>
            <a:pPr>
              <a:defRPr/>
            </a:pPr>
            <a:fld id="{1FEDDE89-E0CF-429E-B610-4C4A73762754}" type="datetimeFigureOut">
              <a:rPr lang="el-GR"/>
              <a:pPr>
                <a:defRPr/>
              </a:pPr>
              <a:t>12/2/2012</a:t>
            </a:fld>
            <a:endParaRPr lang="el-GR"/>
          </a:p>
        </p:txBody>
      </p:sp>
      <p:sp>
        <p:nvSpPr>
          <p:cNvPr id="4" name="2 - Θέση υποσέλιδου"/>
          <p:cNvSpPr>
            <a:spLocks noGrp="1"/>
          </p:cNvSpPr>
          <p:nvPr>
            <p:ph type="ftr" sz="quarter" idx="11"/>
          </p:nvPr>
        </p:nvSpPr>
        <p:spPr/>
        <p:txBody>
          <a:bodyPr/>
          <a:lstStyle>
            <a:lvl1pPr>
              <a:defRPr/>
            </a:lvl1pPr>
          </a:lstStyle>
          <a:p>
            <a:pPr>
              <a:defRPr/>
            </a:pPr>
            <a:endParaRPr lang="el-GR"/>
          </a:p>
        </p:txBody>
      </p:sp>
      <p:sp>
        <p:nvSpPr>
          <p:cNvPr id="5" name="22 - Θέση αριθμού διαφάνειας"/>
          <p:cNvSpPr>
            <a:spLocks noGrp="1"/>
          </p:cNvSpPr>
          <p:nvPr>
            <p:ph type="sldNum" sz="quarter" idx="12"/>
          </p:nvPr>
        </p:nvSpPr>
        <p:spPr/>
        <p:txBody>
          <a:bodyPr/>
          <a:lstStyle>
            <a:lvl1pPr>
              <a:defRPr/>
            </a:lvl1pPr>
          </a:lstStyle>
          <a:p>
            <a:pPr>
              <a:defRPr/>
            </a:pPr>
            <a:fld id="{BA21F8E2-3D9D-4D8F-A078-5D871B960636}" type="slidenum">
              <a:rPr lang="el-GR"/>
              <a:pPr>
                <a:defRPr/>
              </a:pPr>
              <a:t>‹#›</a:t>
            </a:fld>
            <a:endParaRPr lang="el-GR"/>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3 - Θέση ημερομηνίας"/>
          <p:cNvSpPr>
            <a:spLocks noGrp="1"/>
          </p:cNvSpPr>
          <p:nvPr>
            <p:ph type="dt" sz="half" idx="10"/>
          </p:nvPr>
        </p:nvSpPr>
        <p:spPr/>
        <p:txBody>
          <a:bodyPr/>
          <a:lstStyle>
            <a:lvl1pPr>
              <a:defRPr/>
            </a:lvl1pPr>
          </a:lstStyle>
          <a:p>
            <a:pPr>
              <a:defRPr/>
            </a:pPr>
            <a:fld id="{E3673C8F-24CD-4B6E-9972-1E613236C36D}" type="datetimeFigureOut">
              <a:rPr lang="el-GR"/>
              <a:pPr>
                <a:defRPr/>
              </a:pPr>
              <a:t>12/2/2012</a:t>
            </a:fld>
            <a:endParaRPr lang="el-GR"/>
          </a:p>
        </p:txBody>
      </p:sp>
      <p:sp>
        <p:nvSpPr>
          <p:cNvPr id="3" name="2 - Θέση υποσέλιδου"/>
          <p:cNvSpPr>
            <a:spLocks noGrp="1"/>
          </p:cNvSpPr>
          <p:nvPr>
            <p:ph type="ftr" sz="quarter" idx="11"/>
          </p:nvPr>
        </p:nvSpPr>
        <p:spPr/>
        <p:txBody>
          <a:bodyPr/>
          <a:lstStyle>
            <a:lvl1pPr>
              <a:defRPr/>
            </a:lvl1pPr>
          </a:lstStyle>
          <a:p>
            <a:pPr>
              <a:defRPr/>
            </a:pPr>
            <a:endParaRPr lang="el-GR"/>
          </a:p>
        </p:txBody>
      </p:sp>
      <p:sp>
        <p:nvSpPr>
          <p:cNvPr id="4" name="22 - Θέση αριθμού διαφάνειας"/>
          <p:cNvSpPr>
            <a:spLocks noGrp="1"/>
          </p:cNvSpPr>
          <p:nvPr>
            <p:ph type="sldNum" sz="quarter" idx="12"/>
          </p:nvPr>
        </p:nvSpPr>
        <p:spPr/>
        <p:txBody>
          <a:bodyPr/>
          <a:lstStyle>
            <a:lvl1pPr>
              <a:defRPr/>
            </a:lvl1pPr>
          </a:lstStyle>
          <a:p>
            <a:pPr>
              <a:defRPr/>
            </a:pPr>
            <a:fld id="{52A6036B-058A-4B87-8864-EFB8AC884AA4}" type="slidenum">
              <a:rPr lang="el-GR"/>
              <a:pPr>
                <a:defRPr/>
              </a:pPr>
              <a:t>‹#›</a:t>
            </a:fld>
            <a:endParaRPr lang="el-GR"/>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sp3d prstMaterial="softEdge"/>
          </a:bodyPr>
          <a:lstStyle>
            <a:lvl1pPr algn="l">
              <a:buNone/>
              <a:defRPr sz="2200" b="0">
                <a:ln w="6350">
                  <a:noFill/>
                </a:ln>
                <a:solidFill>
                  <a:schemeClr val="accent1">
                    <a:tint val="73000"/>
                    <a:satMod val="180000"/>
                  </a:schemeClr>
                </a:solidFill>
              </a:defRPr>
            </a:lvl1pPr>
          </a:lstStyle>
          <a:p>
            <a:r>
              <a:rPr lang="el-GR" smtClean="0"/>
              <a:t>Kλικ για επεξεργασία του τίτλου</a:t>
            </a:r>
            <a:endParaRPr lang="en-US"/>
          </a:p>
        </p:txBody>
      </p:sp>
      <p:sp>
        <p:nvSpPr>
          <p:cNvPr id="3" name="2 - Θέση κειμένου"/>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13 - Θέση ημερομηνίας"/>
          <p:cNvSpPr>
            <a:spLocks noGrp="1"/>
          </p:cNvSpPr>
          <p:nvPr>
            <p:ph type="dt" sz="half" idx="10"/>
          </p:nvPr>
        </p:nvSpPr>
        <p:spPr/>
        <p:txBody>
          <a:bodyPr/>
          <a:lstStyle>
            <a:lvl1pPr>
              <a:defRPr/>
            </a:lvl1pPr>
          </a:lstStyle>
          <a:p>
            <a:pPr>
              <a:defRPr/>
            </a:pPr>
            <a:fld id="{A24D227C-6D3F-4AF0-873C-702E5D4BEBC0}" type="datetimeFigureOut">
              <a:rPr lang="el-GR"/>
              <a:pPr>
                <a:defRPr/>
              </a:pPr>
              <a:t>12/2/2012</a:t>
            </a:fld>
            <a:endParaRPr lang="el-GR"/>
          </a:p>
        </p:txBody>
      </p:sp>
      <p:sp>
        <p:nvSpPr>
          <p:cNvPr id="6" name="2 - Θέση υποσέλιδου"/>
          <p:cNvSpPr>
            <a:spLocks noGrp="1"/>
          </p:cNvSpPr>
          <p:nvPr>
            <p:ph type="ftr" sz="quarter" idx="11"/>
          </p:nvPr>
        </p:nvSpPr>
        <p:spPr/>
        <p:txBody>
          <a:bodyPr/>
          <a:lstStyle>
            <a:lvl1pPr>
              <a:defRPr/>
            </a:lvl1pPr>
          </a:lstStyle>
          <a:p>
            <a:pPr>
              <a:defRPr/>
            </a:pPr>
            <a:endParaRPr lang="el-GR"/>
          </a:p>
        </p:txBody>
      </p:sp>
      <p:sp>
        <p:nvSpPr>
          <p:cNvPr id="7" name="22 - Θέση αριθμού διαφάνειας"/>
          <p:cNvSpPr>
            <a:spLocks noGrp="1"/>
          </p:cNvSpPr>
          <p:nvPr>
            <p:ph type="sldNum" sz="quarter" idx="12"/>
          </p:nvPr>
        </p:nvSpPr>
        <p:spPr/>
        <p:txBody>
          <a:bodyPr/>
          <a:lstStyle>
            <a:lvl1pPr>
              <a:defRPr/>
            </a:lvl1pPr>
          </a:lstStyle>
          <a:p>
            <a:pPr>
              <a:defRPr/>
            </a:pPr>
            <a:fld id="{218C52C3-0CA4-42CB-93E1-FC79F2A20AA7}" type="slidenum">
              <a:rPr lang="el-GR"/>
              <a:pPr>
                <a:defRPr/>
              </a:pPr>
              <a:t>‹#›</a:t>
            </a:fld>
            <a:endParaRPr lang="el-GR"/>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lang="el-GR" smtClean="0"/>
              <a:t>Kλικ για επεξεργασία του τίτλου</a:t>
            </a:r>
            <a:endParaRPr lang="en-US"/>
          </a:p>
        </p:txBody>
      </p:sp>
      <p:sp>
        <p:nvSpPr>
          <p:cNvPr id="3" name="2 - Θέση εικόνας"/>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lstStyle>
          <a:p>
            <a:pPr lvl="0"/>
            <a:r>
              <a:rPr lang="el-GR" noProof="0" smtClean="0"/>
              <a:t>Κάντε κλικ στο εικονίδιο για να προσθέσετε μια εικόνα</a:t>
            </a:r>
            <a:endParaRPr lang="en-US" noProof="0" dirty="0"/>
          </a:p>
        </p:txBody>
      </p:sp>
      <p:sp>
        <p:nvSpPr>
          <p:cNvPr id="4" name="3 - Θέση κειμένου"/>
          <p:cNvSpPr>
            <a:spLocks noGrp="1"/>
          </p:cNvSpPr>
          <p:nvPr>
            <p:ph type="body" sz="half" idx="2"/>
          </p:nvPr>
        </p:nvSpPr>
        <p:spPr>
          <a:xfrm>
            <a:off x="1828800" y="1166787"/>
            <a:ext cx="5486400" cy="530352"/>
          </a:xfrm>
        </p:spPr>
        <p:txBody>
          <a:bodyPr lIns="45720" rIns="45720"/>
          <a:lstStyle>
            <a:lvl1pPr marL="0" indent="0" algn="ctr">
              <a:buNone/>
              <a:defRPr sz="1400"/>
            </a:lvl1pPr>
            <a:lvl2pPr>
              <a:defRPr sz="1200"/>
            </a:lvl2pPr>
            <a:lvl3pPr>
              <a:defRPr sz="1000"/>
            </a:lvl3pPr>
            <a:lvl4pPr>
              <a:defRPr sz="900"/>
            </a:lvl4pPr>
            <a:lvl5pPr>
              <a:defRPr sz="900"/>
            </a:lvl5pPr>
          </a:lstStyle>
          <a:p>
            <a:pPr lvl="0"/>
            <a:r>
              <a:rPr lang="el-GR" smtClean="0"/>
              <a:t>Kλικ για επεξεργασία των στυλ του υποδείγματος</a:t>
            </a:r>
          </a:p>
        </p:txBody>
      </p:sp>
      <p:sp>
        <p:nvSpPr>
          <p:cNvPr id="5" name="13 - Θέση ημερομηνίας"/>
          <p:cNvSpPr>
            <a:spLocks noGrp="1"/>
          </p:cNvSpPr>
          <p:nvPr>
            <p:ph type="dt" sz="half" idx="10"/>
          </p:nvPr>
        </p:nvSpPr>
        <p:spPr/>
        <p:txBody>
          <a:bodyPr/>
          <a:lstStyle>
            <a:lvl1pPr>
              <a:defRPr/>
            </a:lvl1pPr>
          </a:lstStyle>
          <a:p>
            <a:pPr>
              <a:defRPr/>
            </a:pPr>
            <a:fld id="{4DFA4BF7-BBC9-4993-A613-53AFFE7AA470}" type="datetimeFigureOut">
              <a:rPr lang="el-GR"/>
              <a:pPr>
                <a:defRPr/>
              </a:pPr>
              <a:t>12/2/2012</a:t>
            </a:fld>
            <a:endParaRPr lang="el-GR"/>
          </a:p>
        </p:txBody>
      </p:sp>
      <p:sp>
        <p:nvSpPr>
          <p:cNvPr id="6" name="2 - Θέση υποσέλιδου"/>
          <p:cNvSpPr>
            <a:spLocks noGrp="1"/>
          </p:cNvSpPr>
          <p:nvPr>
            <p:ph type="ftr" sz="quarter" idx="11"/>
          </p:nvPr>
        </p:nvSpPr>
        <p:spPr/>
        <p:txBody>
          <a:bodyPr/>
          <a:lstStyle>
            <a:lvl1pPr>
              <a:defRPr/>
            </a:lvl1pPr>
          </a:lstStyle>
          <a:p>
            <a:pPr>
              <a:defRPr/>
            </a:pPr>
            <a:endParaRPr lang="el-GR"/>
          </a:p>
        </p:txBody>
      </p:sp>
      <p:sp>
        <p:nvSpPr>
          <p:cNvPr id="7" name="22 - Θέση αριθμού διαφάνειας"/>
          <p:cNvSpPr>
            <a:spLocks noGrp="1"/>
          </p:cNvSpPr>
          <p:nvPr>
            <p:ph type="sldNum" sz="quarter" idx="12"/>
          </p:nvPr>
        </p:nvSpPr>
        <p:spPr/>
        <p:txBody>
          <a:bodyPr/>
          <a:lstStyle>
            <a:lvl1pPr>
              <a:defRPr/>
            </a:lvl1pPr>
          </a:lstStyle>
          <a:p>
            <a:pPr>
              <a:defRPr/>
            </a:pPr>
            <a:fld id="{8A0EBD53-4D80-46B0-81D6-2A506CFD47C7}" type="slidenum">
              <a:rPr lang="el-GR"/>
              <a:pPr>
                <a:defRPr/>
              </a:pPr>
              <a:t>‹#›</a:t>
            </a:fld>
            <a:endParaRPr lang="el-G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Ref idx="1003">
        <a:schemeClr val="bg2"/>
      </p:bgRef>
    </p:bg>
    <p:spTree>
      <p:nvGrpSpPr>
        <p:cNvPr id="1" name=""/>
        <p:cNvGrpSpPr/>
        <p:nvPr/>
      </p:nvGrpSpPr>
      <p:grpSpPr>
        <a:xfrm>
          <a:off x="0" y="0"/>
          <a:ext cx="0" cy="0"/>
          <a:chOff x="0" y="0"/>
          <a:chExt cx="0" cy="0"/>
        </a:xfrm>
      </p:grpSpPr>
      <p:sp>
        <p:nvSpPr>
          <p:cNvPr id="22" name="21 - Θέση τίτλου"/>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lang="el-GR" smtClean="0"/>
              <a:t>Kλικ για επεξεργασία του τίτλου</a:t>
            </a:r>
            <a:endParaRPr lang="en-US"/>
          </a:p>
        </p:txBody>
      </p:sp>
      <p:sp>
        <p:nvSpPr>
          <p:cNvPr id="1027" name="12 - Θέση κειμένου"/>
          <p:cNvSpPr>
            <a:spLocks noGrp="1"/>
          </p:cNvSpPr>
          <p:nvPr>
            <p:ph type="body" idx="1"/>
          </p:nvPr>
        </p:nvSpPr>
        <p:spPr bwMode="auto">
          <a:xfrm>
            <a:off x="457200" y="1600200"/>
            <a:ext cx="8229600" cy="4708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smtClean="0"/>
          </a:p>
        </p:txBody>
      </p:sp>
      <p:sp>
        <p:nvSpPr>
          <p:cNvPr id="14" name="13 - Θέση ημερομηνίας"/>
          <p:cNvSpPr>
            <a:spLocks noGrp="1"/>
          </p:cNvSpPr>
          <p:nvPr>
            <p:ph type="dt" sz="half" idx="2"/>
          </p:nvPr>
        </p:nvSpPr>
        <p:spPr>
          <a:xfrm>
            <a:off x="457200" y="6416675"/>
            <a:ext cx="2133600" cy="365125"/>
          </a:xfrm>
          <a:prstGeom prst="rect">
            <a:avLst/>
          </a:prstGeom>
        </p:spPr>
        <p:txBody>
          <a:bodyPr vert="horz" anchor="b"/>
          <a:lstStyle>
            <a:lvl1pPr algn="l" eaLnBrk="1" fontAlgn="auto" latinLnBrk="0" hangingPunct="1">
              <a:spcBef>
                <a:spcPts val="0"/>
              </a:spcBef>
              <a:spcAft>
                <a:spcPts val="0"/>
              </a:spcAft>
              <a:defRPr kumimoji="0" sz="1200">
                <a:solidFill>
                  <a:schemeClr val="tx1">
                    <a:shade val="50000"/>
                  </a:schemeClr>
                </a:solidFill>
                <a:latin typeface="+mn-lt"/>
                <a:cs typeface="+mn-cs"/>
              </a:defRPr>
            </a:lvl1pPr>
          </a:lstStyle>
          <a:p>
            <a:pPr>
              <a:defRPr/>
            </a:pPr>
            <a:fld id="{1DA9D341-BAA0-4638-B04C-200FA0739F2E}" type="datetimeFigureOut">
              <a:rPr lang="el-GR"/>
              <a:pPr>
                <a:defRPr/>
              </a:pPr>
              <a:t>12/2/2012</a:t>
            </a:fld>
            <a:endParaRPr lang="el-GR"/>
          </a:p>
        </p:txBody>
      </p:sp>
      <p:sp>
        <p:nvSpPr>
          <p:cNvPr id="3" name="2 - Θέση υποσέλιδου"/>
          <p:cNvSpPr>
            <a:spLocks noGrp="1"/>
          </p:cNvSpPr>
          <p:nvPr>
            <p:ph type="ftr" sz="quarter" idx="3"/>
          </p:nvPr>
        </p:nvSpPr>
        <p:spPr>
          <a:xfrm>
            <a:off x="3124200" y="6416675"/>
            <a:ext cx="2895600" cy="365125"/>
          </a:xfrm>
          <a:prstGeom prst="rect">
            <a:avLst/>
          </a:prstGeom>
        </p:spPr>
        <p:txBody>
          <a:bodyPr vert="horz" anchor="b"/>
          <a:lstStyle>
            <a:lvl1pPr algn="ctr" eaLnBrk="1" fontAlgn="auto" latinLnBrk="0" hangingPunct="1">
              <a:spcBef>
                <a:spcPts val="0"/>
              </a:spcBef>
              <a:spcAft>
                <a:spcPts val="0"/>
              </a:spcAft>
              <a:defRPr kumimoji="0" sz="1200">
                <a:solidFill>
                  <a:schemeClr val="tx1">
                    <a:shade val="50000"/>
                  </a:schemeClr>
                </a:solidFill>
                <a:latin typeface="+mn-lt"/>
                <a:cs typeface="+mn-cs"/>
              </a:defRPr>
            </a:lvl1pPr>
          </a:lstStyle>
          <a:p>
            <a:pPr>
              <a:defRPr/>
            </a:pPr>
            <a:endParaRPr lang="el-GR"/>
          </a:p>
        </p:txBody>
      </p:sp>
      <p:sp>
        <p:nvSpPr>
          <p:cNvPr id="23" name="22 - Θέση αριθμού διαφάνειας"/>
          <p:cNvSpPr>
            <a:spLocks noGrp="1"/>
          </p:cNvSpPr>
          <p:nvPr>
            <p:ph type="sldNum" sz="quarter" idx="4"/>
          </p:nvPr>
        </p:nvSpPr>
        <p:spPr>
          <a:xfrm>
            <a:off x="7924800" y="6416675"/>
            <a:ext cx="762000" cy="365125"/>
          </a:xfrm>
          <a:prstGeom prst="rect">
            <a:avLst/>
          </a:prstGeom>
        </p:spPr>
        <p:txBody>
          <a:bodyPr vert="horz" lIns="0" rIns="0" anchor="b"/>
          <a:lstStyle>
            <a:lvl1pPr algn="r" eaLnBrk="1" fontAlgn="auto" latinLnBrk="0" hangingPunct="1">
              <a:spcBef>
                <a:spcPts val="0"/>
              </a:spcBef>
              <a:spcAft>
                <a:spcPts val="0"/>
              </a:spcAft>
              <a:defRPr kumimoji="0" sz="1200">
                <a:solidFill>
                  <a:schemeClr val="tx1">
                    <a:shade val="50000"/>
                  </a:schemeClr>
                </a:solidFill>
                <a:latin typeface="+mn-lt"/>
                <a:cs typeface="+mn-cs"/>
              </a:defRPr>
            </a:lvl1pPr>
          </a:lstStyle>
          <a:p>
            <a:pPr>
              <a:defRPr/>
            </a:pPr>
            <a:fld id="{8785C453-0BB4-49E4-8FE7-07ACCC9BF5D1}" type="slidenum">
              <a:rPr lang="el-GR"/>
              <a:pPr>
                <a:defRPr/>
              </a:pPr>
              <a:t>‹#›</a:t>
            </a:fld>
            <a:endParaRPr lang="el-GR"/>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fade/>
  </p:transition>
  <p:txStyles>
    <p:titleStyle>
      <a:lvl1pPr algn="ctr" rtl="0" eaLnBrk="0" fontAlgn="base" hangingPunct="0">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vl2pPr algn="ctr" rtl="0" eaLnBrk="0" fontAlgn="base" hangingPunct="0">
        <a:spcBef>
          <a:spcPct val="0"/>
        </a:spcBef>
        <a:spcAft>
          <a:spcPct val="0"/>
        </a:spcAft>
        <a:defRPr sz="4100" b="1">
          <a:solidFill>
            <a:schemeClr val="tx1"/>
          </a:solidFill>
          <a:latin typeface="Arial" charset="0"/>
        </a:defRPr>
      </a:lvl2pPr>
      <a:lvl3pPr algn="ctr" rtl="0" eaLnBrk="0" fontAlgn="base" hangingPunct="0">
        <a:spcBef>
          <a:spcPct val="0"/>
        </a:spcBef>
        <a:spcAft>
          <a:spcPct val="0"/>
        </a:spcAft>
        <a:defRPr sz="4100" b="1">
          <a:solidFill>
            <a:schemeClr val="tx1"/>
          </a:solidFill>
          <a:latin typeface="Arial" charset="0"/>
        </a:defRPr>
      </a:lvl3pPr>
      <a:lvl4pPr algn="ctr" rtl="0" eaLnBrk="0" fontAlgn="base" hangingPunct="0">
        <a:spcBef>
          <a:spcPct val="0"/>
        </a:spcBef>
        <a:spcAft>
          <a:spcPct val="0"/>
        </a:spcAft>
        <a:defRPr sz="4100" b="1">
          <a:solidFill>
            <a:schemeClr val="tx1"/>
          </a:solidFill>
          <a:latin typeface="Arial" charset="0"/>
        </a:defRPr>
      </a:lvl4pPr>
      <a:lvl5pPr algn="ctr" rtl="0" eaLnBrk="0" fontAlgn="base" hangingPunct="0">
        <a:spcBef>
          <a:spcPct val="0"/>
        </a:spcBef>
        <a:spcAft>
          <a:spcPct val="0"/>
        </a:spcAft>
        <a:defRPr sz="4100" b="1">
          <a:solidFill>
            <a:schemeClr val="tx1"/>
          </a:solidFill>
          <a:latin typeface="Arial" charset="0"/>
        </a:defRPr>
      </a:lvl5pPr>
      <a:lvl6pPr marL="457200" algn="ctr" rtl="0" fontAlgn="base">
        <a:spcBef>
          <a:spcPct val="0"/>
        </a:spcBef>
        <a:spcAft>
          <a:spcPct val="0"/>
        </a:spcAft>
        <a:defRPr sz="4100" b="1">
          <a:solidFill>
            <a:schemeClr val="tx1"/>
          </a:solidFill>
          <a:latin typeface="Arial" charset="0"/>
        </a:defRPr>
      </a:lvl6pPr>
      <a:lvl7pPr marL="914400" algn="ctr" rtl="0" fontAlgn="base">
        <a:spcBef>
          <a:spcPct val="0"/>
        </a:spcBef>
        <a:spcAft>
          <a:spcPct val="0"/>
        </a:spcAft>
        <a:defRPr sz="4100" b="1">
          <a:solidFill>
            <a:schemeClr val="tx1"/>
          </a:solidFill>
          <a:latin typeface="Arial" charset="0"/>
        </a:defRPr>
      </a:lvl7pPr>
      <a:lvl8pPr marL="1371600" algn="ctr" rtl="0" fontAlgn="base">
        <a:spcBef>
          <a:spcPct val="0"/>
        </a:spcBef>
        <a:spcAft>
          <a:spcPct val="0"/>
        </a:spcAft>
        <a:defRPr sz="4100" b="1">
          <a:solidFill>
            <a:schemeClr val="tx1"/>
          </a:solidFill>
          <a:latin typeface="Arial" charset="0"/>
        </a:defRPr>
      </a:lvl8pPr>
      <a:lvl9pPr marL="1828800" algn="ctr" rtl="0" fontAlgn="base">
        <a:spcBef>
          <a:spcPct val="0"/>
        </a:spcBef>
        <a:spcAft>
          <a:spcPct val="0"/>
        </a:spcAft>
        <a:defRPr sz="4100" b="1">
          <a:solidFill>
            <a:schemeClr val="tx1"/>
          </a:solidFill>
          <a:latin typeface="Arial" charset="0"/>
        </a:defRPr>
      </a:lvl9pPr>
    </p:titleStyle>
    <p:bodyStyle>
      <a:lvl1pPr marL="547688" indent="-411163" algn="l" rtl="0" eaLnBrk="0" fontAlgn="base" hangingPunct="0">
        <a:spcBef>
          <a:spcPct val="20000"/>
        </a:spcBef>
        <a:spcAft>
          <a:spcPct val="0"/>
        </a:spcAft>
        <a:buClr>
          <a:srgbClr val="F9F9F9"/>
        </a:buClr>
        <a:buSzPct val="65000"/>
        <a:buFont typeface="Wingdings 2" pitchFamily="18" charset="2"/>
        <a:buChar char=""/>
        <a:defRPr sz="2800" kern="1200">
          <a:solidFill>
            <a:schemeClr val="tx1"/>
          </a:solidFill>
          <a:latin typeface="+mn-lt"/>
          <a:ea typeface="+mn-ea"/>
          <a:cs typeface="+mn-cs"/>
        </a:defRPr>
      </a:lvl1pPr>
      <a:lvl2pPr marL="868363" indent="-282575" algn="l" rtl="0" eaLnBrk="0" fontAlgn="base" hangingPunct="0">
        <a:spcBef>
          <a:spcPct val="20000"/>
        </a:spcBef>
        <a:spcAft>
          <a:spcPct val="0"/>
        </a:spcAft>
        <a:buClr>
          <a:schemeClr val="tx1"/>
        </a:buClr>
        <a:buSzPct val="80000"/>
        <a:buFont typeface="Wingdings 2"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itchFamily="2" charset="2"/>
        <a:buChar char=""/>
        <a:defRPr sz="2200" kern="1200">
          <a:solidFill>
            <a:schemeClr val="tx1"/>
          </a:solidFill>
          <a:latin typeface="+mn-lt"/>
          <a:ea typeface="+mn-ea"/>
          <a:cs typeface="+mn-cs"/>
        </a:defRPr>
      </a:lvl3pPr>
      <a:lvl4pPr marL="1352550" indent="-182563" algn="l" rtl="0" eaLnBrk="0" fontAlgn="base" hangingPunct="0">
        <a:spcBef>
          <a:spcPct val="20000"/>
        </a:spcBef>
        <a:spcAft>
          <a:spcPct val="0"/>
        </a:spcAft>
        <a:buClr>
          <a:schemeClr val="tx1"/>
        </a:buClr>
        <a:buSzPct val="100000"/>
        <a:buFont typeface="Wingdings 3" pitchFamily="18" charset="2"/>
        <a:buChar char=""/>
        <a:defRPr sz="2000" kern="1200">
          <a:solidFill>
            <a:schemeClr val="tx1"/>
          </a:solidFill>
          <a:latin typeface="+mn-lt"/>
          <a:ea typeface="+mn-ea"/>
          <a:cs typeface="+mn-cs"/>
        </a:defRPr>
      </a:lvl4pPr>
      <a:lvl5pPr marL="1544638" indent="-182563" algn="l" rtl="0" eaLnBrk="0" fontAlgn="base" hangingPunct="0">
        <a:spcBef>
          <a:spcPct val="20000"/>
        </a:spcBef>
        <a:spcAft>
          <a:spcPct val="0"/>
        </a:spcAft>
        <a:buClr>
          <a:schemeClr val="tx1"/>
        </a:buClr>
        <a:buFont typeface="Wingdings 2" pitchFamily="18" charset="2"/>
        <a:buChar char=""/>
        <a:defRPr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pPr eaLnBrk="1" fontAlgn="auto" hangingPunct="1">
              <a:spcAft>
                <a:spcPts val="0"/>
              </a:spcAft>
              <a:defRPr/>
            </a:pPr>
            <a:r>
              <a:rPr lang="el-GR" sz="4000" dirty="0" smtClean="0"/>
              <a:t>Ο </a:t>
            </a:r>
            <a:r>
              <a:rPr lang="el-GR" sz="4000" dirty="0" err="1" smtClean="0"/>
              <a:t>βιολογικοσ</a:t>
            </a:r>
            <a:r>
              <a:rPr lang="el-GR" sz="4000" dirty="0" smtClean="0"/>
              <a:t> </a:t>
            </a:r>
            <a:r>
              <a:rPr lang="el-GR" sz="4000" dirty="0" err="1" smtClean="0"/>
              <a:t>κινδυνοσ</a:t>
            </a:r>
            <a:r>
              <a:rPr lang="el-GR" sz="4000" dirty="0" smtClean="0"/>
              <a:t> στο </a:t>
            </a:r>
            <a:r>
              <a:rPr lang="el-GR" sz="4000" dirty="0" err="1" smtClean="0"/>
              <a:t>νοσοκομειακο</a:t>
            </a:r>
            <a:r>
              <a:rPr lang="el-GR" sz="4000" dirty="0" smtClean="0"/>
              <a:t> </a:t>
            </a:r>
            <a:r>
              <a:rPr lang="el-GR" sz="4000" dirty="0" err="1" smtClean="0"/>
              <a:t>περιβαλλον</a:t>
            </a:r>
            <a:endParaRPr lang="el-GR" sz="4000" dirty="0"/>
          </a:p>
        </p:txBody>
      </p:sp>
      <p:sp>
        <p:nvSpPr>
          <p:cNvPr id="2051" name="2 - Υπότιτλος"/>
          <p:cNvSpPr>
            <a:spLocks noGrp="1"/>
          </p:cNvSpPr>
          <p:nvPr>
            <p:ph type="subTitle" idx="1"/>
          </p:nvPr>
        </p:nvSpPr>
        <p:spPr>
          <a:xfrm>
            <a:off x="1371600" y="3332163"/>
            <a:ext cx="6400800" cy="2689225"/>
          </a:xfrm>
        </p:spPr>
        <p:txBody>
          <a:bodyPr/>
          <a:lstStyle/>
          <a:p>
            <a:pPr eaLnBrk="1" hangingPunct="1"/>
            <a:r>
              <a:rPr lang="el-GR" sz="1800" dirty="0" smtClean="0"/>
              <a:t>ΕΡΓΑΣΙΑ ΤΩΝ ΦΟΙΤΗΤΡΙΩΝ</a:t>
            </a:r>
          </a:p>
          <a:p>
            <a:pPr eaLnBrk="1" hangingPunct="1"/>
            <a:endParaRPr lang="el-GR" sz="1800" b="1" dirty="0" smtClean="0"/>
          </a:p>
          <a:p>
            <a:pPr eaLnBrk="1" hangingPunct="1"/>
            <a:r>
              <a:rPr lang="el-GR" sz="1800" b="1" dirty="0" smtClean="0"/>
              <a:t>ΕΥΑΓΓΕΛΙΑΣ </a:t>
            </a:r>
            <a:r>
              <a:rPr lang="en-US" sz="1800" b="1" dirty="0" smtClean="0"/>
              <a:t> </a:t>
            </a:r>
            <a:r>
              <a:rPr lang="el-GR" sz="1800" b="1" dirty="0" smtClean="0"/>
              <a:t>ΜΠΑΛΛΗ</a:t>
            </a:r>
          </a:p>
          <a:p>
            <a:pPr eaLnBrk="1" hangingPunct="1"/>
            <a:r>
              <a:rPr lang="el-GR" sz="1800" b="1" dirty="0" smtClean="0"/>
              <a:t> ΒΑΣΙΛΙΚΗΣ</a:t>
            </a:r>
            <a:r>
              <a:rPr lang="en-US" sz="1800" b="1" dirty="0" smtClean="0"/>
              <a:t> </a:t>
            </a:r>
            <a:r>
              <a:rPr lang="el-GR" sz="1800" b="1" dirty="0" smtClean="0"/>
              <a:t> ΜΑΡΑΓΚΟΥ </a:t>
            </a:r>
          </a:p>
          <a:p>
            <a:pPr eaLnBrk="1" hangingPunct="1"/>
            <a:r>
              <a:rPr lang="el-GR" sz="1800" b="1" dirty="0" smtClean="0"/>
              <a:t>ΑΘΑΝΑΣΙΑΣ </a:t>
            </a:r>
            <a:r>
              <a:rPr lang="en-US" sz="1800" b="1" dirty="0" smtClean="0"/>
              <a:t> </a:t>
            </a:r>
            <a:r>
              <a:rPr lang="el-GR" sz="1800" b="1" dirty="0" smtClean="0"/>
              <a:t>ΚΟΥΝΤΟΥΡΓΙΩΤΗ </a:t>
            </a:r>
          </a:p>
          <a:p>
            <a:pPr eaLnBrk="1" hangingPunct="1"/>
            <a:endParaRPr lang="el-GR" sz="2400" dirty="0" smtClean="0"/>
          </a:p>
          <a:p>
            <a:pPr eaLnBrk="1" hangingPunct="1"/>
            <a:endParaRPr lang="el-GR" sz="2400" dirty="0" smtClean="0"/>
          </a:p>
          <a:p>
            <a:pPr eaLnBrk="1" hangingPunct="1"/>
            <a:r>
              <a:rPr lang="el-GR" sz="2000" dirty="0" smtClean="0"/>
              <a:t>Επίβλεψη: Σοφία Ζυγά</a:t>
            </a:r>
          </a:p>
          <a:p>
            <a:pPr eaLnBrk="1" hangingPunct="1"/>
            <a:endParaRPr lang="el-GR" dirty="0" smtClean="0"/>
          </a:p>
        </p:txBody>
      </p:sp>
      <p:sp>
        <p:nvSpPr>
          <p:cNvPr id="2052" name="3 - TextBox"/>
          <p:cNvSpPr txBox="1">
            <a:spLocks noChangeArrowheads="1"/>
          </p:cNvSpPr>
          <p:nvPr/>
        </p:nvSpPr>
        <p:spPr bwMode="auto">
          <a:xfrm>
            <a:off x="1476375" y="0"/>
            <a:ext cx="5722938" cy="646113"/>
          </a:xfrm>
          <a:prstGeom prst="rect">
            <a:avLst/>
          </a:prstGeom>
          <a:noFill/>
          <a:ln w="9525">
            <a:noFill/>
            <a:miter lim="800000"/>
            <a:headEnd/>
            <a:tailEnd/>
          </a:ln>
        </p:spPr>
        <p:txBody>
          <a:bodyPr>
            <a:spAutoFit/>
          </a:bodyPr>
          <a:lstStyle/>
          <a:p>
            <a:r>
              <a:rPr lang="el-GR">
                <a:latin typeface="Times New Roman" pitchFamily="18" charset="0"/>
              </a:rPr>
              <a:t>ΠΑΝΕΠΙΣΤΗΜΙΟ ΠΕΛΟΠΟΝΝΗΣΟΥ </a:t>
            </a:r>
          </a:p>
          <a:p>
            <a:r>
              <a:rPr lang="el-GR">
                <a:latin typeface="Times New Roman" pitchFamily="18" charset="0"/>
              </a:rPr>
              <a:t>ΤΜΗΜΑ ΝΟΣΗΛΕΥΤΙΚΗΣ</a:t>
            </a:r>
          </a:p>
        </p:txBody>
      </p:sp>
      <p:pic>
        <p:nvPicPr>
          <p:cNvPr id="2053" name="4 - Εικόνα" descr="uop.jpg"/>
          <p:cNvPicPr>
            <a:picLocks noChangeAspect="1"/>
          </p:cNvPicPr>
          <p:nvPr/>
        </p:nvPicPr>
        <p:blipFill>
          <a:blip r:embed="rId2" cstate="print"/>
          <a:srcRect/>
          <a:stretch>
            <a:fillRect/>
          </a:stretch>
        </p:blipFill>
        <p:spPr bwMode="auto">
          <a:xfrm>
            <a:off x="0" y="0"/>
            <a:ext cx="1447800" cy="1266825"/>
          </a:xfrm>
          <a:prstGeom prst="rect">
            <a:avLst/>
          </a:prstGeom>
          <a:noFill/>
          <a:ln w="9525">
            <a:noFill/>
            <a:miter lim="800000"/>
            <a:headEnd/>
            <a:tailEnd/>
          </a:ln>
        </p:spPr>
      </p:pic>
      <p:pic>
        <p:nvPicPr>
          <p:cNvPr id="2054" name="5 - Εικόνα" descr="hepatitis.JPG"/>
          <p:cNvPicPr>
            <a:picLocks noChangeAspect="1"/>
          </p:cNvPicPr>
          <p:nvPr/>
        </p:nvPicPr>
        <p:blipFill>
          <a:blip r:embed="rId3" cstate="print"/>
          <a:srcRect/>
          <a:stretch>
            <a:fillRect/>
          </a:stretch>
        </p:blipFill>
        <p:spPr bwMode="auto">
          <a:xfrm>
            <a:off x="0" y="4089400"/>
            <a:ext cx="2124075" cy="2768600"/>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 Πίνακας"/>
          <p:cNvGraphicFramePr>
            <a:graphicFrameLocks noGrp="1"/>
          </p:cNvGraphicFramePr>
          <p:nvPr/>
        </p:nvGraphicFramePr>
        <p:xfrm>
          <a:off x="395288" y="1412875"/>
          <a:ext cx="8568952" cy="5042493"/>
        </p:xfrm>
        <a:graphic>
          <a:graphicData uri="http://schemas.openxmlformats.org/drawingml/2006/table">
            <a:tbl>
              <a:tblPr firstRow="1" bandRow="1">
                <a:tableStyleId>{5C22544A-7EE6-4342-B048-85BDC9FD1C3A}</a:tableStyleId>
              </a:tblPr>
              <a:tblGrid>
                <a:gridCol w="2834142"/>
                <a:gridCol w="2878493"/>
                <a:gridCol w="2856317"/>
              </a:tblGrid>
              <a:tr h="2071745">
                <a:tc>
                  <a:txBody>
                    <a:bodyPr/>
                    <a:lstStyle/>
                    <a:p>
                      <a:pPr algn="ctr"/>
                      <a:r>
                        <a:rPr lang="el-GR" sz="2800" dirty="0" smtClean="0"/>
                        <a:t>Ιός</a:t>
                      </a:r>
                      <a:r>
                        <a:rPr lang="el-GR" sz="2800" baseline="0" dirty="0" smtClean="0"/>
                        <a:t> ηπατίτιδας Β</a:t>
                      </a:r>
                      <a:endParaRPr lang="en-US" sz="2800" baseline="0" dirty="0" smtClean="0"/>
                    </a:p>
                    <a:p>
                      <a:pPr algn="ctr"/>
                      <a:r>
                        <a:rPr lang="en-US" sz="2800" baseline="0" dirty="0" smtClean="0"/>
                        <a:t>HBV</a:t>
                      </a:r>
                      <a:endParaRPr lang="el-GR" sz="2800" dirty="0"/>
                    </a:p>
                  </a:txBody>
                  <a:tcPr/>
                </a:tc>
                <a:tc>
                  <a:txBody>
                    <a:bodyPr/>
                    <a:lstStyle/>
                    <a:p>
                      <a:pPr algn="ctr"/>
                      <a:r>
                        <a:rPr lang="el-GR" sz="2800" dirty="0" smtClean="0"/>
                        <a:t>Ιός ηπατίτιδας</a:t>
                      </a:r>
                      <a:r>
                        <a:rPr lang="el-GR" sz="2800" baseline="0" dirty="0" smtClean="0"/>
                        <a:t> </a:t>
                      </a:r>
                      <a:r>
                        <a:rPr lang="en-US" sz="2800" baseline="0" dirty="0" smtClean="0"/>
                        <a:t>C</a:t>
                      </a:r>
                      <a:endParaRPr lang="el-GR" sz="2800" baseline="0" dirty="0" smtClean="0"/>
                    </a:p>
                    <a:p>
                      <a:pPr algn="ctr"/>
                      <a:r>
                        <a:rPr lang="el-GR" sz="2800" baseline="0" dirty="0" smtClean="0"/>
                        <a:t>Η</a:t>
                      </a:r>
                      <a:r>
                        <a:rPr lang="en-US" sz="2800" baseline="0" dirty="0" smtClean="0"/>
                        <a:t>CV</a:t>
                      </a:r>
                      <a:endParaRPr lang="el-GR" sz="2800" dirty="0"/>
                    </a:p>
                  </a:txBody>
                  <a:tcPr/>
                </a:tc>
                <a:tc>
                  <a:txBody>
                    <a:bodyPr/>
                    <a:lstStyle/>
                    <a:p>
                      <a:pPr algn="ctr"/>
                      <a:r>
                        <a:rPr lang="el-GR" sz="2400" dirty="0" smtClean="0"/>
                        <a:t>Ιός της ανθρώπινης </a:t>
                      </a:r>
                      <a:r>
                        <a:rPr lang="el-GR" sz="2400" dirty="0" err="1" smtClean="0"/>
                        <a:t>ανοσοανεπάρκειας</a:t>
                      </a:r>
                      <a:r>
                        <a:rPr lang="el-GR" sz="2400" dirty="0" smtClean="0"/>
                        <a:t> </a:t>
                      </a:r>
                    </a:p>
                    <a:p>
                      <a:pPr algn="ctr"/>
                      <a:r>
                        <a:rPr lang="en-US" sz="2400" dirty="0" smtClean="0"/>
                        <a:t>HIV</a:t>
                      </a:r>
                      <a:endParaRPr lang="el-GR" sz="2400" dirty="0"/>
                    </a:p>
                  </a:txBody>
                  <a:tcPr/>
                </a:tc>
              </a:tr>
              <a:tr h="1485374">
                <a:tc gridSpan="3">
                  <a:txBody>
                    <a:bodyPr/>
                    <a:lstStyle/>
                    <a:p>
                      <a:r>
                        <a:rPr lang="el-GR" sz="2000" b="1" dirty="0" smtClean="0"/>
                        <a:t>Τρόπος</a:t>
                      </a:r>
                      <a:r>
                        <a:rPr lang="el-GR" sz="2000" b="1" baseline="0" dirty="0" smtClean="0"/>
                        <a:t> μετάδοσης</a:t>
                      </a:r>
                      <a:r>
                        <a:rPr lang="el-GR" sz="2000" baseline="0" dirty="0" smtClean="0"/>
                        <a:t> : Τυχαίο </a:t>
                      </a:r>
                      <a:r>
                        <a:rPr lang="el-GR" sz="2000" baseline="0" dirty="0" err="1" smtClean="0"/>
                        <a:t>διαδερματικό</a:t>
                      </a:r>
                      <a:r>
                        <a:rPr lang="el-GR" sz="2000" baseline="0" dirty="0" smtClean="0"/>
                        <a:t> τρύπημα ή κόψιμο με βελόνες </a:t>
                      </a:r>
                      <a:r>
                        <a:rPr lang="el-GR" sz="2000" baseline="0" dirty="0" smtClean="0"/>
                        <a:t>συριγγών </a:t>
                      </a:r>
                      <a:r>
                        <a:rPr lang="el-GR" sz="2000" baseline="0" dirty="0" smtClean="0"/>
                        <a:t>ή αιχμηρά αντικείμενα που έχουν έρθει σε επαφή με μολυσμένο αίμα</a:t>
                      </a:r>
                    </a:p>
                    <a:p>
                      <a:pPr>
                        <a:buFont typeface="Arial" pitchFamily="34" charset="0"/>
                        <a:buChar char="•"/>
                      </a:pPr>
                      <a:r>
                        <a:rPr lang="el-GR" sz="2000" baseline="0" dirty="0" smtClean="0"/>
                        <a:t>Λύσεις της συνοχής του δέρματος ή των βλεννογόνων </a:t>
                      </a:r>
                      <a:endParaRPr lang="el-GR" sz="2000" dirty="0"/>
                    </a:p>
                  </a:txBody>
                  <a:tcPr/>
                </a:tc>
                <a:tc hMerge="1">
                  <a:txBody>
                    <a:bodyPr/>
                    <a:lstStyle/>
                    <a:p>
                      <a:endParaRPr lang="el-GR" dirty="0"/>
                    </a:p>
                  </a:txBody>
                  <a:tcPr/>
                </a:tc>
                <a:tc hMerge="1">
                  <a:txBody>
                    <a:bodyPr/>
                    <a:lstStyle/>
                    <a:p>
                      <a:endParaRPr lang="el-GR" dirty="0"/>
                    </a:p>
                  </a:txBody>
                  <a:tcPr/>
                </a:tc>
              </a:tr>
              <a:tr h="1485374">
                <a:tc>
                  <a:txBody>
                    <a:bodyPr/>
                    <a:lstStyle/>
                    <a:p>
                      <a:r>
                        <a:rPr lang="el-GR" dirty="0" smtClean="0"/>
                        <a:t>Βασικές</a:t>
                      </a:r>
                      <a:r>
                        <a:rPr lang="el-GR" baseline="0" dirty="0" smtClean="0"/>
                        <a:t> προφυλάξεις, εμβολιασμός , ειδική </a:t>
                      </a:r>
                      <a:r>
                        <a:rPr lang="el-GR" baseline="0" dirty="0" err="1" smtClean="0"/>
                        <a:t>ανοσοσφαιρίνη</a:t>
                      </a:r>
                      <a:endParaRPr lang="el-GR" dirty="0"/>
                    </a:p>
                  </a:txBody>
                  <a:tcPr/>
                </a:tc>
                <a:tc>
                  <a:txBody>
                    <a:bodyPr/>
                    <a:lstStyle/>
                    <a:p>
                      <a:r>
                        <a:rPr lang="el-GR" dirty="0" smtClean="0"/>
                        <a:t>Βασικές προφυλάξεις</a:t>
                      </a:r>
                      <a:endParaRPr lang="el-GR" dirty="0"/>
                    </a:p>
                  </a:txBody>
                  <a:tcPr/>
                </a:tc>
                <a:tc>
                  <a:txBody>
                    <a:bodyPr/>
                    <a:lstStyle/>
                    <a:p>
                      <a:r>
                        <a:rPr lang="el-GR" dirty="0" smtClean="0"/>
                        <a:t>Βασικές προφυλάξεις, </a:t>
                      </a:r>
                      <a:r>
                        <a:rPr lang="el-GR" dirty="0" err="1" smtClean="0"/>
                        <a:t>αντιρετροϊκή</a:t>
                      </a:r>
                      <a:r>
                        <a:rPr lang="el-GR" baseline="0" dirty="0" smtClean="0"/>
                        <a:t> προφύλαξη</a:t>
                      </a:r>
                      <a:endParaRPr lang="el-GR" dirty="0"/>
                    </a:p>
                  </a:txBody>
                  <a:tcPr/>
                </a:tc>
              </a:tr>
            </a:tbl>
          </a:graphicData>
        </a:graphic>
      </p:graphicFrame>
      <p:sp>
        <p:nvSpPr>
          <p:cNvPr id="11284" name="3 - TextBox"/>
          <p:cNvSpPr txBox="1">
            <a:spLocks noChangeArrowheads="1"/>
          </p:cNvSpPr>
          <p:nvPr/>
        </p:nvSpPr>
        <p:spPr bwMode="auto">
          <a:xfrm>
            <a:off x="684213" y="620713"/>
            <a:ext cx="7991475" cy="708025"/>
          </a:xfrm>
          <a:prstGeom prst="rect">
            <a:avLst/>
          </a:prstGeom>
          <a:noFill/>
          <a:ln w="9525">
            <a:noFill/>
            <a:miter lim="800000"/>
            <a:headEnd/>
            <a:tailEnd/>
          </a:ln>
        </p:spPr>
        <p:txBody>
          <a:bodyPr>
            <a:spAutoFit/>
          </a:bodyPr>
          <a:lstStyle/>
          <a:p>
            <a:pPr algn="ctr"/>
            <a:r>
              <a:rPr lang="el-GR" sz="4000">
                <a:latin typeface="Times New Roman" pitchFamily="18" charset="0"/>
              </a:rPr>
              <a:t>Αιματογενώς μεταδιδόμενα</a:t>
            </a:r>
          </a:p>
        </p:txBody>
      </p:sp>
      <p:sp>
        <p:nvSpPr>
          <p:cNvPr id="11285" name="4 - TextBox"/>
          <p:cNvSpPr txBox="1">
            <a:spLocks noChangeArrowheads="1"/>
          </p:cNvSpPr>
          <p:nvPr/>
        </p:nvSpPr>
        <p:spPr bwMode="auto">
          <a:xfrm>
            <a:off x="2051050" y="188913"/>
            <a:ext cx="4176713" cy="646112"/>
          </a:xfrm>
          <a:prstGeom prst="rect">
            <a:avLst/>
          </a:prstGeom>
          <a:noFill/>
          <a:ln w="9525">
            <a:noFill/>
            <a:miter lim="800000"/>
            <a:headEnd/>
            <a:tailEnd/>
          </a:ln>
        </p:spPr>
        <p:txBody>
          <a:bodyPr>
            <a:spAutoFit/>
          </a:bodyPr>
          <a:lstStyle/>
          <a:p>
            <a:pPr algn="ctr"/>
            <a:r>
              <a:rPr lang="el-GR" sz="3600" b="1" i="1">
                <a:latin typeface="Times New Roman" pitchFamily="18" charset="0"/>
              </a:rPr>
              <a:t>Μετάδοση</a:t>
            </a:r>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Πίνακας"/>
          <p:cNvGraphicFramePr>
            <a:graphicFrameLocks noGrp="1"/>
          </p:cNvGraphicFramePr>
          <p:nvPr/>
        </p:nvGraphicFramePr>
        <p:xfrm>
          <a:off x="1116013" y="1125538"/>
          <a:ext cx="7632846" cy="5459248"/>
        </p:xfrm>
        <a:graphic>
          <a:graphicData uri="http://schemas.openxmlformats.org/drawingml/2006/table">
            <a:tbl>
              <a:tblPr firstRow="1" bandRow="1">
                <a:tableStyleId>{BC89EF96-8CEA-46FF-86C4-4CE0E7609802}</a:tableStyleId>
              </a:tblPr>
              <a:tblGrid>
                <a:gridCol w="1872207"/>
                <a:gridCol w="3216357"/>
                <a:gridCol w="2544282"/>
              </a:tblGrid>
              <a:tr h="1737384">
                <a:tc>
                  <a:txBody>
                    <a:bodyPr/>
                    <a:lstStyle/>
                    <a:p>
                      <a:r>
                        <a:rPr lang="el-GR" sz="2800" dirty="0" smtClean="0"/>
                        <a:t>Ασθένειες</a:t>
                      </a:r>
                      <a:endParaRPr lang="el-GR" sz="2800" dirty="0"/>
                    </a:p>
                  </a:txBody>
                  <a:tcPr/>
                </a:tc>
                <a:tc>
                  <a:txBody>
                    <a:bodyPr/>
                    <a:lstStyle/>
                    <a:p>
                      <a:pPr algn="ctr"/>
                      <a:r>
                        <a:rPr lang="el-GR" sz="2800" dirty="0" smtClean="0"/>
                        <a:t>Φυματίωση</a:t>
                      </a:r>
                      <a:endParaRPr lang="el-GR" sz="2800" dirty="0"/>
                    </a:p>
                  </a:txBody>
                  <a:tcPr/>
                </a:tc>
                <a:tc>
                  <a:txBody>
                    <a:bodyPr/>
                    <a:lstStyle/>
                    <a:p>
                      <a:pPr algn="ctr"/>
                      <a:r>
                        <a:rPr lang="el-GR" sz="2000" b="1" dirty="0" err="1" smtClean="0"/>
                        <a:t>Μηνιγγητιδοκοκκική</a:t>
                      </a:r>
                      <a:endParaRPr lang="el-GR" sz="2000" b="1" dirty="0" smtClean="0"/>
                    </a:p>
                    <a:p>
                      <a:pPr algn="ctr"/>
                      <a:r>
                        <a:rPr lang="el-GR" sz="2000" b="1" dirty="0" smtClean="0"/>
                        <a:t>Μηνιγγίτιδα</a:t>
                      </a:r>
                    </a:p>
                    <a:p>
                      <a:endParaRPr lang="el-GR" sz="2800" dirty="0"/>
                    </a:p>
                  </a:txBody>
                  <a:tcPr/>
                </a:tc>
              </a:tr>
              <a:tr h="697496">
                <a:tc>
                  <a:txBody>
                    <a:bodyPr/>
                    <a:lstStyle/>
                    <a:p>
                      <a:r>
                        <a:rPr lang="el-GR" b="1" dirty="0" smtClean="0"/>
                        <a:t>Τρόπος μετάδοσης</a:t>
                      </a:r>
                      <a:endParaRPr lang="el-GR" b="1" dirty="0"/>
                    </a:p>
                  </a:txBody>
                  <a:tcPr/>
                </a:tc>
                <a:tc>
                  <a:txBody>
                    <a:bodyPr/>
                    <a:lstStyle/>
                    <a:p>
                      <a:r>
                        <a:rPr lang="el-GR" b="1" dirty="0" smtClean="0"/>
                        <a:t>σταγονίδια</a:t>
                      </a:r>
                      <a:endParaRPr lang="el-GR" b="1" dirty="0"/>
                    </a:p>
                  </a:txBody>
                  <a:tcPr/>
                </a:tc>
                <a:tc>
                  <a:txBody>
                    <a:bodyPr/>
                    <a:lstStyle/>
                    <a:p>
                      <a:r>
                        <a:rPr lang="el-GR" b="1" dirty="0" smtClean="0"/>
                        <a:t>Άμεση</a:t>
                      </a:r>
                      <a:r>
                        <a:rPr lang="el-GR" b="1" baseline="0" dirty="0" smtClean="0"/>
                        <a:t> επαφή</a:t>
                      </a:r>
                      <a:endParaRPr lang="el-GR" b="1" dirty="0"/>
                    </a:p>
                  </a:txBody>
                  <a:tcPr/>
                </a:tc>
              </a:tr>
              <a:tr h="1678489">
                <a:tc>
                  <a:txBody>
                    <a:bodyPr/>
                    <a:lstStyle/>
                    <a:p>
                      <a:r>
                        <a:rPr lang="el-GR" b="1" dirty="0" smtClean="0"/>
                        <a:t>πρόληψη</a:t>
                      </a:r>
                      <a:endParaRPr lang="el-GR" b="1" dirty="0"/>
                    </a:p>
                  </a:txBody>
                  <a:tcPr/>
                </a:tc>
                <a:tc>
                  <a:txBody>
                    <a:bodyPr/>
                    <a:lstStyle/>
                    <a:p>
                      <a:pPr>
                        <a:buFont typeface="Wingdings" pitchFamily="2" charset="2"/>
                        <a:buChar char="ü"/>
                      </a:pPr>
                      <a:r>
                        <a:rPr lang="el-GR" b="1" dirty="0" smtClean="0"/>
                        <a:t>Γενικά μέτρα προφύλαξης</a:t>
                      </a:r>
                    </a:p>
                    <a:p>
                      <a:pPr>
                        <a:buFont typeface="Wingdings" pitchFamily="2" charset="2"/>
                        <a:buChar char="ü"/>
                      </a:pPr>
                      <a:r>
                        <a:rPr lang="el-GR" b="1" dirty="0" smtClean="0"/>
                        <a:t>Ειδικά</a:t>
                      </a:r>
                      <a:r>
                        <a:rPr lang="el-GR" b="1" baseline="0" dirty="0" smtClean="0"/>
                        <a:t> μέτρα προφύλαξης (μάσκες)</a:t>
                      </a:r>
                    </a:p>
                    <a:p>
                      <a:pPr>
                        <a:buFont typeface="Wingdings" pitchFamily="2" charset="2"/>
                        <a:buChar char="ü"/>
                      </a:pPr>
                      <a:r>
                        <a:rPr lang="el-GR" b="1" baseline="0" dirty="0" smtClean="0"/>
                        <a:t>Υγειονομική επιτήρηση</a:t>
                      </a:r>
                    </a:p>
                    <a:p>
                      <a:pPr>
                        <a:buFont typeface="Wingdings" pitchFamily="2" charset="2"/>
                        <a:buChar char="ü"/>
                      </a:pPr>
                      <a:r>
                        <a:rPr lang="el-GR" b="1" baseline="0" dirty="0" smtClean="0"/>
                        <a:t>εμβολιασμός</a:t>
                      </a:r>
                      <a:endParaRPr lang="el-GR" b="1" dirty="0"/>
                    </a:p>
                  </a:txBody>
                  <a:tcPr/>
                </a:tc>
                <a:tc>
                  <a:txBody>
                    <a:bodyPr/>
                    <a:lstStyle/>
                    <a:p>
                      <a:pPr marL="0" marR="0" indent="0" algn="l" defTabSz="914400" rtl="0" eaLnBrk="1" fontAlgn="auto" latinLnBrk="0" hangingPunct="1">
                        <a:lnSpc>
                          <a:spcPct val="100000"/>
                        </a:lnSpc>
                        <a:spcBef>
                          <a:spcPts val="0"/>
                        </a:spcBef>
                        <a:spcAft>
                          <a:spcPts val="0"/>
                        </a:spcAft>
                        <a:buClrTx/>
                        <a:buSzTx/>
                        <a:buFont typeface="Wingdings" pitchFamily="2" charset="2"/>
                        <a:buChar char="ü"/>
                        <a:tabLst/>
                        <a:defRPr/>
                      </a:pPr>
                      <a:r>
                        <a:rPr lang="el-GR" b="1" dirty="0" smtClean="0"/>
                        <a:t>Γενικά μέτρα προφύλαξης</a:t>
                      </a:r>
                    </a:p>
                    <a:p>
                      <a:pPr marL="0" marR="0" indent="0" algn="l" defTabSz="914400" rtl="0" eaLnBrk="1" fontAlgn="auto" latinLnBrk="0" hangingPunct="1">
                        <a:lnSpc>
                          <a:spcPct val="100000"/>
                        </a:lnSpc>
                        <a:spcBef>
                          <a:spcPts val="0"/>
                        </a:spcBef>
                        <a:spcAft>
                          <a:spcPts val="0"/>
                        </a:spcAft>
                        <a:buClrTx/>
                        <a:buSzTx/>
                        <a:buFont typeface="Wingdings" pitchFamily="2" charset="2"/>
                        <a:buChar char="ü"/>
                        <a:tabLst/>
                        <a:defRPr/>
                      </a:pPr>
                      <a:r>
                        <a:rPr lang="el-GR" b="1" baseline="0" dirty="0" smtClean="0"/>
                        <a:t>Υγειονομική επιτήρηση</a:t>
                      </a:r>
                    </a:p>
                    <a:p>
                      <a:pPr marL="0" marR="0" indent="0" algn="l" defTabSz="914400" rtl="0" eaLnBrk="1" fontAlgn="auto" latinLnBrk="0" hangingPunct="1">
                        <a:lnSpc>
                          <a:spcPct val="100000"/>
                        </a:lnSpc>
                        <a:spcBef>
                          <a:spcPts val="0"/>
                        </a:spcBef>
                        <a:spcAft>
                          <a:spcPts val="0"/>
                        </a:spcAft>
                        <a:buClrTx/>
                        <a:buSzTx/>
                        <a:buFont typeface="Wingdings" pitchFamily="2" charset="2"/>
                        <a:buNone/>
                        <a:tabLst/>
                        <a:defRPr/>
                      </a:pPr>
                      <a:endParaRPr lang="el-GR" dirty="0" smtClean="0"/>
                    </a:p>
                    <a:p>
                      <a:endParaRPr lang="el-GR" dirty="0"/>
                    </a:p>
                  </a:txBody>
                  <a:tcPr/>
                </a:tc>
              </a:tr>
              <a:tr h="1287008">
                <a:tc>
                  <a:txBody>
                    <a:bodyPr/>
                    <a:lstStyle/>
                    <a:p>
                      <a:r>
                        <a:rPr lang="el-GR" b="1" dirty="0" smtClean="0"/>
                        <a:t>Μετά την έκθεση</a:t>
                      </a:r>
                      <a:endParaRPr lang="el-GR" b="1" dirty="0"/>
                    </a:p>
                  </a:txBody>
                  <a:tcPr/>
                </a:tc>
                <a:tc>
                  <a:txBody>
                    <a:bodyPr/>
                    <a:lstStyle/>
                    <a:p>
                      <a:pPr>
                        <a:buFont typeface="Arial" pitchFamily="34" charset="0"/>
                        <a:buChar char="•"/>
                      </a:pPr>
                      <a:r>
                        <a:rPr lang="el-GR" b="1" dirty="0" smtClean="0"/>
                        <a:t>Ενδεχόμενη </a:t>
                      </a:r>
                      <a:r>
                        <a:rPr lang="el-GR" b="1" dirty="0" err="1" smtClean="0"/>
                        <a:t>χημειοπροφύλαξη</a:t>
                      </a:r>
                      <a:r>
                        <a:rPr lang="el-GR" b="1" dirty="0" smtClean="0"/>
                        <a:t> </a:t>
                      </a:r>
                      <a:endParaRPr lang="el-GR" b="1" dirty="0"/>
                    </a:p>
                  </a:txBody>
                  <a:tcPr/>
                </a:tc>
                <a:tc>
                  <a:txBody>
                    <a:bodyPr/>
                    <a:lstStyle/>
                    <a:p>
                      <a:r>
                        <a:rPr lang="el-GR" b="1" dirty="0" err="1" smtClean="0"/>
                        <a:t>Χημειοπροφύλαξη</a:t>
                      </a:r>
                      <a:r>
                        <a:rPr lang="el-GR" b="1" dirty="0" smtClean="0"/>
                        <a:t> εντός 24 ωρών από την επαφή</a:t>
                      </a:r>
                      <a:endParaRPr lang="el-GR" b="1" dirty="0"/>
                    </a:p>
                  </a:txBody>
                  <a:tcPr/>
                </a:tc>
              </a:tr>
            </a:tbl>
          </a:graphicData>
        </a:graphic>
      </p:graphicFrame>
      <p:sp>
        <p:nvSpPr>
          <p:cNvPr id="12312" name="2 - TextBox"/>
          <p:cNvSpPr txBox="1">
            <a:spLocks noChangeArrowheads="1"/>
          </p:cNvSpPr>
          <p:nvPr/>
        </p:nvSpPr>
        <p:spPr bwMode="auto">
          <a:xfrm>
            <a:off x="1692275" y="260350"/>
            <a:ext cx="5543550" cy="646113"/>
          </a:xfrm>
          <a:prstGeom prst="rect">
            <a:avLst/>
          </a:prstGeom>
          <a:noFill/>
          <a:ln w="9525">
            <a:noFill/>
            <a:miter lim="800000"/>
            <a:headEnd/>
            <a:tailEnd/>
          </a:ln>
        </p:spPr>
        <p:txBody>
          <a:bodyPr>
            <a:spAutoFit/>
          </a:bodyPr>
          <a:lstStyle/>
          <a:p>
            <a:pPr algn="ctr"/>
            <a:r>
              <a:rPr lang="el-GR" sz="3600">
                <a:latin typeface="Times New Roman" pitchFamily="18" charset="0"/>
              </a:rPr>
              <a:t>Αερογενώς </a:t>
            </a:r>
            <a:r>
              <a:rPr lang="el-GR">
                <a:latin typeface="Times New Roman" pitchFamily="18" charset="0"/>
              </a:rPr>
              <a:t> </a:t>
            </a:r>
            <a:r>
              <a:rPr lang="el-GR" sz="3600">
                <a:latin typeface="Times New Roman" pitchFamily="18" charset="0"/>
              </a:rPr>
              <a:t>μεταδιδόμενα</a:t>
            </a:r>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Πίνακας"/>
          <p:cNvGraphicFramePr>
            <a:graphicFrameLocks noGrp="1"/>
          </p:cNvGraphicFramePr>
          <p:nvPr/>
        </p:nvGraphicFramePr>
        <p:xfrm>
          <a:off x="323850" y="1196975"/>
          <a:ext cx="8568952" cy="5216466"/>
        </p:xfrm>
        <a:graphic>
          <a:graphicData uri="http://schemas.openxmlformats.org/drawingml/2006/table">
            <a:tbl>
              <a:tblPr firstRow="1" bandRow="1">
                <a:tableStyleId>{F5AB1C69-6EDB-4FF4-983F-18BD219EF322}</a:tableStyleId>
              </a:tblPr>
              <a:tblGrid>
                <a:gridCol w="2369120"/>
                <a:gridCol w="3343515"/>
                <a:gridCol w="2856317"/>
              </a:tblGrid>
              <a:tr h="1375986">
                <a:tc>
                  <a:txBody>
                    <a:bodyPr/>
                    <a:lstStyle/>
                    <a:p>
                      <a:pPr algn="ctr"/>
                      <a:r>
                        <a:rPr lang="el-GR" sz="2400" b="0" dirty="0" smtClean="0"/>
                        <a:t>Ασθένειες</a:t>
                      </a:r>
                      <a:endParaRPr lang="el-GR" sz="2400" b="0" dirty="0"/>
                    </a:p>
                  </a:txBody>
                  <a:tcPr/>
                </a:tc>
                <a:tc>
                  <a:txBody>
                    <a:bodyPr/>
                    <a:lstStyle/>
                    <a:p>
                      <a:pPr algn="ctr"/>
                      <a:r>
                        <a:rPr lang="el-GR" sz="2400" dirty="0" smtClean="0"/>
                        <a:t>Ηπατίτιδα</a:t>
                      </a:r>
                      <a:r>
                        <a:rPr lang="el-GR" sz="2400" baseline="0" dirty="0" smtClean="0"/>
                        <a:t> Α</a:t>
                      </a:r>
                      <a:endParaRPr lang="el-GR" sz="2400" dirty="0"/>
                    </a:p>
                  </a:txBody>
                  <a:tcPr/>
                </a:tc>
                <a:tc>
                  <a:txBody>
                    <a:bodyPr/>
                    <a:lstStyle/>
                    <a:p>
                      <a:pPr algn="ctr"/>
                      <a:r>
                        <a:rPr lang="el-GR" sz="2400" dirty="0" smtClean="0"/>
                        <a:t>Σαλμονέλωση</a:t>
                      </a:r>
                      <a:endParaRPr lang="el-GR" sz="2400" dirty="0"/>
                    </a:p>
                  </a:txBody>
                  <a:tcPr/>
                </a:tc>
              </a:tr>
              <a:tr h="923579">
                <a:tc>
                  <a:txBody>
                    <a:bodyPr/>
                    <a:lstStyle/>
                    <a:p>
                      <a:r>
                        <a:rPr lang="el-GR" sz="2000" dirty="0" smtClean="0"/>
                        <a:t>Τρόπος μετάδοσης</a:t>
                      </a:r>
                      <a:endParaRPr lang="el-GR" sz="2000" dirty="0"/>
                    </a:p>
                  </a:txBody>
                  <a:tcPr/>
                </a:tc>
                <a:tc>
                  <a:txBody>
                    <a:bodyPr/>
                    <a:lstStyle/>
                    <a:p>
                      <a:r>
                        <a:rPr lang="el-GR" sz="2000" dirty="0" smtClean="0"/>
                        <a:t>Επαφή με κόπρανα ασθενούς</a:t>
                      </a:r>
                      <a:endParaRPr lang="el-GR" sz="20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2000" dirty="0" smtClean="0"/>
                        <a:t>Επαφή με κόπρανα ασθενούς</a:t>
                      </a:r>
                    </a:p>
                    <a:p>
                      <a:endParaRPr lang="el-GR" sz="2000" dirty="0"/>
                    </a:p>
                  </a:txBody>
                  <a:tcPr/>
                </a:tc>
              </a:tr>
              <a:tr h="2308947">
                <a:tc>
                  <a:txBody>
                    <a:bodyPr/>
                    <a:lstStyle/>
                    <a:p>
                      <a:endParaRPr lang="el-GR" sz="2000" dirty="0" smtClean="0"/>
                    </a:p>
                    <a:p>
                      <a:endParaRPr lang="el-GR" sz="2000" dirty="0" smtClean="0"/>
                    </a:p>
                    <a:p>
                      <a:r>
                        <a:rPr lang="el-GR" sz="2000" dirty="0" smtClean="0"/>
                        <a:t>Πρόληψη</a:t>
                      </a:r>
                      <a:endParaRPr lang="el-GR" sz="2000" dirty="0"/>
                    </a:p>
                  </a:txBody>
                  <a:tcPr/>
                </a:tc>
                <a:tc>
                  <a:txBody>
                    <a:bodyPr/>
                    <a:lstStyle/>
                    <a:p>
                      <a:pPr>
                        <a:buFont typeface="Courier New" pitchFamily="49" charset="0"/>
                        <a:buChar char="o"/>
                      </a:pPr>
                      <a:r>
                        <a:rPr lang="el-GR" sz="2000" dirty="0" smtClean="0"/>
                        <a:t>Γενικά</a:t>
                      </a:r>
                      <a:r>
                        <a:rPr lang="el-GR" sz="2000" baseline="0" dirty="0" smtClean="0"/>
                        <a:t> μέτρα προφύλαξης </a:t>
                      </a:r>
                    </a:p>
                    <a:p>
                      <a:pPr>
                        <a:buFont typeface="Courier New" pitchFamily="49" charset="0"/>
                        <a:buChar char="o"/>
                      </a:pPr>
                      <a:r>
                        <a:rPr lang="el-GR" sz="2000" baseline="0" dirty="0" smtClean="0"/>
                        <a:t>Ατομική υγιεινή</a:t>
                      </a:r>
                    </a:p>
                    <a:p>
                      <a:pPr>
                        <a:buFont typeface="Courier New" pitchFamily="49" charset="0"/>
                        <a:buChar char="o"/>
                      </a:pPr>
                      <a:r>
                        <a:rPr lang="el-GR" sz="2000" baseline="0" dirty="0" smtClean="0"/>
                        <a:t>Υγειονομική επιτήρηση</a:t>
                      </a:r>
                    </a:p>
                    <a:p>
                      <a:pPr>
                        <a:buFont typeface="Courier New" pitchFamily="49" charset="0"/>
                        <a:buChar char="o"/>
                      </a:pPr>
                      <a:r>
                        <a:rPr lang="el-GR" sz="2000" baseline="0" dirty="0" smtClean="0"/>
                        <a:t>Εκπαίδευση του ασθενή</a:t>
                      </a:r>
                    </a:p>
                    <a:p>
                      <a:pPr>
                        <a:buFont typeface="Courier New" pitchFamily="49" charset="0"/>
                        <a:buChar char="o"/>
                      </a:pPr>
                      <a:r>
                        <a:rPr lang="el-GR" sz="2000" baseline="0" dirty="0" smtClean="0"/>
                        <a:t>Εμβολιασμός</a:t>
                      </a:r>
                    </a:p>
                    <a:p>
                      <a:pPr>
                        <a:buFont typeface="Courier New" pitchFamily="49" charset="0"/>
                        <a:buNone/>
                      </a:pPr>
                      <a:endParaRPr lang="el-GR" sz="2000" baseline="0" dirty="0" smtClean="0"/>
                    </a:p>
                    <a:p>
                      <a:pPr>
                        <a:buFont typeface="Courier New" pitchFamily="49" charset="0"/>
                        <a:buChar char="o"/>
                      </a:pPr>
                      <a:endParaRPr lang="el-GR" sz="2000" dirty="0"/>
                    </a:p>
                  </a:txBody>
                  <a:tcPr/>
                </a:tc>
                <a:tc>
                  <a:txBody>
                    <a:bodyPr/>
                    <a:lstStyle/>
                    <a:p>
                      <a:pPr>
                        <a:buFont typeface="Courier New" pitchFamily="49" charset="0"/>
                        <a:buChar char="o"/>
                      </a:pPr>
                      <a:r>
                        <a:rPr lang="el-GR" sz="2000" dirty="0" smtClean="0"/>
                        <a:t>Γενικά</a:t>
                      </a:r>
                      <a:r>
                        <a:rPr lang="el-GR" sz="2000" baseline="0" dirty="0" smtClean="0"/>
                        <a:t> μέτρα προφύλαξης</a:t>
                      </a:r>
                    </a:p>
                    <a:p>
                      <a:pPr>
                        <a:buFont typeface="Courier New" pitchFamily="49" charset="0"/>
                        <a:buChar char="o"/>
                      </a:pPr>
                      <a:r>
                        <a:rPr lang="el-GR" sz="2000" baseline="0" dirty="0" smtClean="0"/>
                        <a:t>Ατομική υγιεινή</a:t>
                      </a:r>
                    </a:p>
                    <a:p>
                      <a:pPr>
                        <a:buFont typeface="Courier New" pitchFamily="49" charset="0"/>
                        <a:buChar char="o"/>
                      </a:pPr>
                      <a:r>
                        <a:rPr lang="el-GR" sz="2000" baseline="0" dirty="0" smtClean="0"/>
                        <a:t>Υγειονομική επιτήρηση</a:t>
                      </a:r>
                    </a:p>
                    <a:p>
                      <a:pPr>
                        <a:buFont typeface="Courier New" pitchFamily="49" charset="0"/>
                        <a:buChar char="o"/>
                      </a:pPr>
                      <a:r>
                        <a:rPr lang="el-GR" sz="2000" baseline="0" dirty="0" smtClean="0"/>
                        <a:t>Εκπαίδευση του ασθενή</a:t>
                      </a:r>
                    </a:p>
                    <a:p>
                      <a:pPr>
                        <a:buFont typeface="Courier New" pitchFamily="49" charset="0"/>
                        <a:buNone/>
                      </a:pPr>
                      <a:endParaRPr lang="el-GR" sz="2000" baseline="0" dirty="0" smtClean="0"/>
                    </a:p>
                    <a:p>
                      <a:pPr>
                        <a:buFont typeface="Courier New" pitchFamily="49" charset="0"/>
                        <a:buNone/>
                      </a:pPr>
                      <a:endParaRPr lang="el-GR" sz="2000" baseline="0" dirty="0" smtClean="0"/>
                    </a:p>
                    <a:p>
                      <a:pPr>
                        <a:buFont typeface="Courier New" pitchFamily="49" charset="0"/>
                        <a:buChar char="o"/>
                      </a:pPr>
                      <a:endParaRPr lang="el-GR" sz="2000" dirty="0" smtClean="0"/>
                    </a:p>
                    <a:p>
                      <a:endParaRPr lang="el-GR" sz="2000" dirty="0"/>
                    </a:p>
                  </a:txBody>
                  <a:tcPr/>
                </a:tc>
              </a:tr>
            </a:tbl>
          </a:graphicData>
        </a:graphic>
      </p:graphicFrame>
      <p:sp>
        <p:nvSpPr>
          <p:cNvPr id="13332" name="2 - TextBox"/>
          <p:cNvSpPr txBox="1">
            <a:spLocks noChangeArrowheads="1"/>
          </p:cNvSpPr>
          <p:nvPr/>
        </p:nvSpPr>
        <p:spPr bwMode="auto">
          <a:xfrm>
            <a:off x="1476375" y="260350"/>
            <a:ext cx="6191250" cy="646113"/>
          </a:xfrm>
          <a:prstGeom prst="rect">
            <a:avLst/>
          </a:prstGeom>
          <a:noFill/>
          <a:ln w="9525">
            <a:noFill/>
            <a:miter lim="800000"/>
            <a:headEnd/>
            <a:tailEnd/>
          </a:ln>
        </p:spPr>
        <p:txBody>
          <a:bodyPr>
            <a:spAutoFit/>
          </a:bodyPr>
          <a:lstStyle/>
          <a:p>
            <a:pPr algn="ctr"/>
            <a:r>
              <a:rPr lang="el-GR" sz="3600">
                <a:latin typeface="Times New Roman" pitchFamily="18" charset="0"/>
              </a:rPr>
              <a:t>Στοματοπρωκτική</a:t>
            </a:r>
            <a:r>
              <a:rPr lang="el-GR">
                <a:latin typeface="Times New Roman" pitchFamily="18" charset="0"/>
              </a:rPr>
              <a:t>  </a:t>
            </a:r>
            <a:r>
              <a:rPr lang="el-GR" sz="3600">
                <a:latin typeface="Times New Roman" pitchFamily="18" charset="0"/>
              </a:rPr>
              <a:t>μετάδοση</a:t>
            </a:r>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eaLnBrk="1" fontAlgn="auto" hangingPunct="1">
              <a:spcAft>
                <a:spcPts val="0"/>
              </a:spcAft>
              <a:defRPr/>
            </a:pPr>
            <a:r>
              <a:rPr lang="el-GR" dirty="0" smtClean="0"/>
              <a:t>ΜΕΣΑ ΑΤΟΜΙΚΗΣ ΠΡΟΣΤΑΣΙΑΣ</a:t>
            </a:r>
            <a:endParaRPr lang="el-GR" dirty="0"/>
          </a:p>
        </p:txBody>
      </p:sp>
      <p:sp>
        <p:nvSpPr>
          <p:cNvPr id="14339" name="2 - Θέση περιεχομένου"/>
          <p:cNvSpPr>
            <a:spLocks noGrp="1"/>
          </p:cNvSpPr>
          <p:nvPr>
            <p:ph idx="1"/>
          </p:nvPr>
        </p:nvSpPr>
        <p:spPr>
          <a:xfrm>
            <a:off x="323850" y="1268413"/>
            <a:ext cx="8229600" cy="4710112"/>
          </a:xfrm>
        </p:spPr>
        <p:txBody>
          <a:bodyPr/>
          <a:lstStyle/>
          <a:p>
            <a:pPr eaLnBrk="1" hangingPunct="1"/>
            <a:r>
              <a:rPr lang="el-GR" b="1" smtClean="0"/>
              <a:t>ΓΑΝΤΙΑ</a:t>
            </a:r>
          </a:p>
        </p:txBody>
      </p:sp>
      <p:graphicFrame>
        <p:nvGraphicFramePr>
          <p:cNvPr id="4" name="3 - Πίνακας"/>
          <p:cNvGraphicFramePr>
            <a:graphicFrameLocks noGrp="1"/>
          </p:cNvGraphicFramePr>
          <p:nvPr/>
        </p:nvGraphicFramePr>
        <p:xfrm>
          <a:off x="611188" y="1754188"/>
          <a:ext cx="7920880" cy="4807670"/>
        </p:xfrm>
        <a:graphic>
          <a:graphicData uri="http://schemas.openxmlformats.org/drawingml/2006/table">
            <a:tbl>
              <a:tblPr firstRow="1" bandRow="1">
                <a:tableStyleId>{5C22544A-7EE6-4342-B048-85BDC9FD1C3A}</a:tableStyleId>
              </a:tblPr>
              <a:tblGrid>
                <a:gridCol w="7920880"/>
              </a:tblGrid>
              <a:tr h="1530718">
                <a:tc>
                  <a:txBody>
                    <a:bodyPr/>
                    <a:lstStyle/>
                    <a:p>
                      <a:r>
                        <a:rPr lang="el-GR" dirty="0" smtClean="0"/>
                        <a:t>Φοριούνται</a:t>
                      </a:r>
                      <a:r>
                        <a:rPr lang="el-GR" baseline="0" dirty="0" smtClean="0"/>
                        <a:t> </a:t>
                      </a:r>
                      <a:r>
                        <a:rPr lang="en-US" baseline="0" dirty="0" smtClean="0"/>
                        <a:t>: </a:t>
                      </a:r>
                      <a:r>
                        <a:rPr lang="el-GR" baseline="0" dirty="0" smtClean="0"/>
                        <a:t>σε όλες τις διαδικασίες προσπέλασης σε αγγεία, σε ενδεχόμενο επαφής με αίμα ή άλλα βιολογικά υγρά , σε λύσεις του δέρματος του εργαζομένου , κατά τη μέτρηση σακχάρου με φορητό μετρητή , στις περιπτώσεις στις οποίες ο εργαζόμενος θεωρεί  ότι μπορεί να έλθουν σε επαφή τα χέρια του με αίμα</a:t>
                      </a:r>
                    </a:p>
                    <a:p>
                      <a:endParaRPr lang="el-GR" dirty="0"/>
                    </a:p>
                  </a:txBody>
                  <a:tcPr/>
                </a:tc>
              </a:tr>
              <a:tr h="954106">
                <a:tc>
                  <a:txBody>
                    <a:bodyPr/>
                    <a:lstStyle/>
                    <a:p>
                      <a:r>
                        <a:rPr lang="el-GR" b="1" dirty="0" smtClean="0"/>
                        <a:t>ΟΔΗΓΙΕΣ</a:t>
                      </a:r>
                      <a:r>
                        <a:rPr lang="el-GR" baseline="0" dirty="0" smtClean="0"/>
                        <a:t> </a:t>
                      </a:r>
                      <a:r>
                        <a:rPr lang="en-US" baseline="0" dirty="0" smtClean="0"/>
                        <a:t>:</a:t>
                      </a:r>
                      <a:r>
                        <a:rPr lang="el-GR" baseline="0" dirty="0" smtClean="0"/>
                        <a:t> μη φοράτε δακτυλίδια ή διατηρείται μακριά νύχια, επιμελές πλύσιμο και στέγνωση των χεριών πριν και μετά τη χρήση γαντιών, αλλαγή γαντιών σε κάθε ασθενή, αλλαγή γαντιών μετά από μια ώρα γιατί οι πόροι τους μεγαλώνουν, άμεση αντικατάσταση σε φθορά σχίσιμο ή τρύπημα, αποφυγή αγγίγματος με μολυσμένα γάντια</a:t>
                      </a:r>
                      <a:r>
                        <a:rPr lang="en-US" baseline="0" dirty="0" smtClean="0"/>
                        <a:t> :</a:t>
                      </a:r>
                      <a:r>
                        <a:rPr lang="el-GR" baseline="0" dirty="0" smtClean="0"/>
                        <a:t> χειρολαβών, επίπλων, στυλό, χαρτιών, πληκτρολογίων </a:t>
                      </a:r>
                      <a:endParaRPr lang="el-GR" dirty="0"/>
                    </a:p>
                  </a:txBody>
                  <a:tcPr/>
                </a:tc>
              </a:tr>
              <a:tr h="418550">
                <a:tc>
                  <a:txBody>
                    <a:bodyPr/>
                    <a:lstStyle/>
                    <a:p>
                      <a:r>
                        <a:rPr lang="el-GR" dirty="0" smtClean="0"/>
                        <a:t>ΕΙΔΗ </a:t>
                      </a:r>
                      <a:r>
                        <a:rPr lang="en-US" dirty="0" smtClean="0"/>
                        <a:t>: LATEX</a:t>
                      </a:r>
                      <a:r>
                        <a:rPr lang="en-US" baseline="0" dirty="0" smtClean="0"/>
                        <a:t> , </a:t>
                      </a:r>
                      <a:r>
                        <a:rPr lang="el-GR" baseline="0" dirty="0" smtClean="0"/>
                        <a:t>ΒΙΝΥΛΙΟΥ , ΝΙΤΡΙΛΙΟΥ </a:t>
                      </a:r>
                      <a:endParaRPr lang="el-GR" dirty="0"/>
                    </a:p>
                  </a:txBody>
                  <a:tcPr/>
                </a:tc>
              </a:tr>
              <a:tr h="954106">
                <a:tc>
                  <a:txBody>
                    <a:bodyPr/>
                    <a:lstStyle/>
                    <a:p>
                      <a:r>
                        <a:rPr lang="el-GR" b="1" dirty="0" smtClean="0"/>
                        <a:t>ΑΞΙΟΛΟΓΗΣΗ</a:t>
                      </a:r>
                    </a:p>
                    <a:p>
                      <a:r>
                        <a:rPr lang="el-GR" dirty="0" smtClean="0"/>
                        <a:t>Δεν</a:t>
                      </a:r>
                      <a:r>
                        <a:rPr lang="el-GR" baseline="0" dirty="0" smtClean="0"/>
                        <a:t> παρέχουν προστασία από </a:t>
                      </a:r>
                      <a:r>
                        <a:rPr lang="el-GR" baseline="0" dirty="0" err="1" smtClean="0"/>
                        <a:t>νύσσοντα</a:t>
                      </a:r>
                      <a:r>
                        <a:rPr lang="el-GR" baseline="0" dirty="0" smtClean="0"/>
                        <a:t> και τέμνοντα εργαλεία </a:t>
                      </a:r>
                    </a:p>
                    <a:p>
                      <a:r>
                        <a:rPr lang="el-GR" baseline="0" dirty="0" smtClean="0"/>
                        <a:t>Οι πόροι τους μεγαλώνουν κατά τη διάρκεια της χρήσης </a:t>
                      </a:r>
                    </a:p>
                    <a:p>
                      <a:r>
                        <a:rPr lang="el-GR" baseline="0" dirty="0" smtClean="0"/>
                        <a:t>Η μικροβιακή χλωρίδα αναπαράγεται ταχέως κάτω από τα γάντια</a:t>
                      </a:r>
                      <a:endParaRPr lang="el-GR" dirty="0"/>
                    </a:p>
                  </a:txBody>
                  <a:tcPr/>
                </a:tc>
              </a:tr>
            </a:tbl>
          </a:graphicData>
        </a:graphic>
      </p:graphicFrame>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eaLnBrk="1" fontAlgn="auto" hangingPunct="1">
              <a:spcAft>
                <a:spcPts val="0"/>
              </a:spcAft>
              <a:defRPr/>
            </a:pPr>
            <a:r>
              <a:rPr lang="el-GR" dirty="0" smtClean="0"/>
              <a:t> </a:t>
            </a:r>
            <a:endParaRPr lang="el-GR" dirty="0"/>
          </a:p>
        </p:txBody>
      </p:sp>
      <p:pic>
        <p:nvPicPr>
          <p:cNvPr id="15363" name="3 - Θέση περιεχομένου" descr="1290433605_0 (1).jpeg"/>
          <p:cNvPicPr>
            <a:picLocks noGrp="1" noChangeAspect="1"/>
          </p:cNvPicPr>
          <p:nvPr>
            <p:ph idx="1"/>
          </p:nvPr>
        </p:nvPicPr>
        <p:blipFill>
          <a:blip r:embed="rId2" cstate="print"/>
          <a:srcRect/>
          <a:stretch>
            <a:fillRect/>
          </a:stretch>
        </p:blipFill>
        <p:spPr>
          <a:xfrm>
            <a:off x="323850" y="549275"/>
            <a:ext cx="8280400" cy="5575300"/>
          </a:xfrm>
        </p:spPr>
      </p:pic>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 Πίνακας"/>
          <p:cNvGraphicFramePr>
            <a:graphicFrameLocks noGrp="1"/>
          </p:cNvGraphicFramePr>
          <p:nvPr/>
        </p:nvGraphicFramePr>
        <p:xfrm>
          <a:off x="971550" y="404813"/>
          <a:ext cx="7176120" cy="5832648"/>
        </p:xfrm>
        <a:graphic>
          <a:graphicData uri="http://schemas.openxmlformats.org/drawingml/2006/table">
            <a:tbl>
              <a:tblPr firstRow="1" bandRow="1">
                <a:tableStyleId>{5C22544A-7EE6-4342-B048-85BDC9FD1C3A}</a:tableStyleId>
              </a:tblPr>
              <a:tblGrid>
                <a:gridCol w="7176120"/>
              </a:tblGrid>
              <a:tr h="889726">
                <a:tc>
                  <a:txBody>
                    <a:bodyPr/>
                    <a:lstStyle/>
                    <a:p>
                      <a:pPr algn="ctr"/>
                      <a:r>
                        <a:rPr lang="el-GR" dirty="0" smtClean="0"/>
                        <a:t>ΟΙ</a:t>
                      </a:r>
                      <a:r>
                        <a:rPr lang="el-GR" baseline="0" dirty="0" smtClean="0"/>
                        <a:t> ΜΠΛΟΥΖΕΣ ΜΙΑΣ ΧΡΗΣΗΣ ΦΟΡΙΟΥΝΤΑΙ </a:t>
                      </a:r>
                      <a:r>
                        <a:rPr lang="en-US" baseline="0" dirty="0" smtClean="0"/>
                        <a:t>:</a:t>
                      </a:r>
                      <a:endParaRPr lang="el-GR" dirty="0"/>
                    </a:p>
                  </a:txBody>
                  <a:tcPr/>
                </a:tc>
              </a:tr>
              <a:tr h="1186302">
                <a:tc>
                  <a:txBody>
                    <a:bodyPr/>
                    <a:lstStyle/>
                    <a:p>
                      <a:r>
                        <a:rPr lang="el-GR" dirty="0" smtClean="0"/>
                        <a:t>Κατά</a:t>
                      </a:r>
                      <a:r>
                        <a:rPr lang="el-GR" baseline="0" dirty="0" smtClean="0"/>
                        <a:t> την διάρκεια διαδικασιών που μπορούν να προκαλέσουν εκτόξευση αίματος ή άλλων βιολογικών υγρών</a:t>
                      </a:r>
                      <a:endParaRPr lang="el-GR" dirty="0"/>
                    </a:p>
                  </a:txBody>
                  <a:tcPr/>
                </a:tc>
              </a:tr>
              <a:tr h="1878310">
                <a:tc>
                  <a:txBody>
                    <a:bodyPr/>
                    <a:lstStyle/>
                    <a:p>
                      <a:r>
                        <a:rPr lang="el-GR" b="1" dirty="0" smtClean="0"/>
                        <a:t>ΟΔΗΓΙΕΣ</a:t>
                      </a:r>
                      <a:r>
                        <a:rPr lang="el-GR" b="1" baseline="0" dirty="0" smtClean="0"/>
                        <a:t> </a:t>
                      </a:r>
                      <a:r>
                        <a:rPr lang="en-US" baseline="0" dirty="0" smtClean="0"/>
                        <a:t>: </a:t>
                      </a:r>
                    </a:p>
                    <a:p>
                      <a:r>
                        <a:rPr lang="el-GR" baseline="0" dirty="0" smtClean="0"/>
                        <a:t>Να φοριούνται και να κλείνονται κατάλληλα</a:t>
                      </a:r>
                    </a:p>
                    <a:p>
                      <a:r>
                        <a:rPr lang="el-GR" dirty="0" smtClean="0"/>
                        <a:t>Άμεση απόρριψη μετά τη χρήση</a:t>
                      </a:r>
                      <a:r>
                        <a:rPr lang="el-GR" baseline="0" dirty="0" smtClean="0"/>
                        <a:t> στα ειδικά δοχεία για τα επικίνδυνα μολυσματικά απόβλητα </a:t>
                      </a:r>
                      <a:endParaRPr lang="el-GR" dirty="0"/>
                    </a:p>
                  </a:txBody>
                  <a:tcPr/>
                </a:tc>
              </a:tr>
              <a:tr h="1878310">
                <a:tc>
                  <a:txBody>
                    <a:bodyPr/>
                    <a:lstStyle/>
                    <a:p>
                      <a:r>
                        <a:rPr lang="el-GR" b="1" dirty="0" smtClean="0"/>
                        <a:t>ΑΞΙΟΛΟΓΗΣΗ</a:t>
                      </a:r>
                      <a:r>
                        <a:rPr lang="el-GR" b="1" baseline="0" dirty="0" smtClean="0"/>
                        <a:t> </a:t>
                      </a:r>
                    </a:p>
                    <a:p>
                      <a:r>
                        <a:rPr lang="el-GR" baseline="0" dirty="0" smtClean="0"/>
                        <a:t>Ελάχιστα ανεκτές από τους εργαζομένους γιατί εμποδίζουν την αναπνοή του δέρματος </a:t>
                      </a:r>
                      <a:endParaRPr lang="el-GR" dirty="0"/>
                    </a:p>
                  </a:txBody>
                  <a:tcPr/>
                </a:tc>
              </a:tr>
            </a:tbl>
          </a:graphicData>
        </a:graphic>
      </p:graphicFrame>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Πίνακας"/>
          <p:cNvGraphicFramePr>
            <a:graphicFrameLocks noGrp="1"/>
          </p:cNvGraphicFramePr>
          <p:nvPr/>
        </p:nvGraphicFramePr>
        <p:xfrm>
          <a:off x="179388" y="188913"/>
          <a:ext cx="7776864" cy="4536504"/>
        </p:xfrm>
        <a:graphic>
          <a:graphicData uri="http://schemas.openxmlformats.org/drawingml/2006/table">
            <a:tbl>
              <a:tblPr firstRow="1" bandRow="1">
                <a:tableStyleId>{5C22544A-7EE6-4342-B048-85BDC9FD1C3A}</a:tableStyleId>
              </a:tblPr>
              <a:tblGrid>
                <a:gridCol w="7776864"/>
              </a:tblGrid>
              <a:tr h="779315">
                <a:tc>
                  <a:txBody>
                    <a:bodyPr/>
                    <a:lstStyle/>
                    <a:p>
                      <a:pPr algn="ctr"/>
                      <a:r>
                        <a:rPr lang="el-GR" dirty="0" smtClean="0"/>
                        <a:t>ΧΕΙΡΟΥΡΓΙΚΕΣ</a:t>
                      </a:r>
                      <a:r>
                        <a:rPr lang="el-GR" baseline="0" dirty="0" smtClean="0"/>
                        <a:t> ΜΑΣΚΕΣ </a:t>
                      </a:r>
                      <a:endParaRPr lang="el-GR" dirty="0"/>
                    </a:p>
                  </a:txBody>
                  <a:tcPr/>
                </a:tc>
              </a:tr>
              <a:tr h="732853">
                <a:tc>
                  <a:txBody>
                    <a:bodyPr/>
                    <a:lstStyle/>
                    <a:p>
                      <a:r>
                        <a:rPr lang="el-GR" dirty="0" smtClean="0"/>
                        <a:t>Προστατεύουν</a:t>
                      </a:r>
                      <a:r>
                        <a:rPr lang="el-GR" baseline="0" dirty="0" smtClean="0"/>
                        <a:t> τον εργαζόμενο από την επαφή με βιολογικά υλικά που μεταδίδονται</a:t>
                      </a:r>
                      <a:endParaRPr lang="el-GR" dirty="0"/>
                    </a:p>
                  </a:txBody>
                  <a:tcPr/>
                </a:tc>
              </a:tr>
              <a:tr h="1880277">
                <a:tc>
                  <a:txBody>
                    <a:bodyPr/>
                    <a:lstStyle/>
                    <a:p>
                      <a:r>
                        <a:rPr lang="el-GR" b="1" dirty="0" smtClean="0"/>
                        <a:t>ΟΔΗΓΙΕΣ</a:t>
                      </a:r>
                      <a:r>
                        <a:rPr lang="el-GR" baseline="0" dirty="0" smtClean="0"/>
                        <a:t> </a:t>
                      </a:r>
                    </a:p>
                    <a:p>
                      <a:r>
                        <a:rPr lang="el-GR" baseline="0" dirty="0" smtClean="0"/>
                        <a:t>Να εφαρμόζονται κατάλληλα στο πρόσωπο και επάνω στη μύτη </a:t>
                      </a:r>
                    </a:p>
                    <a:p>
                      <a:r>
                        <a:rPr lang="el-GR" baseline="0" dirty="0" smtClean="0"/>
                        <a:t>Μην αγγίζετε τη μάσκα με μολυσμένα γάντια </a:t>
                      </a:r>
                    </a:p>
                    <a:p>
                      <a:r>
                        <a:rPr lang="el-GR" baseline="0" dirty="0" smtClean="0"/>
                        <a:t>Αλλάζετε μάσκα σε κάθε ασθενή </a:t>
                      </a:r>
                    </a:p>
                    <a:p>
                      <a:r>
                        <a:rPr lang="el-GR" baseline="0" dirty="0" smtClean="0"/>
                        <a:t>Άμεση απόρριψη μετά τη χρήση στα ειδικά δοχεία για τα επικίνδυνα μολυσματικά απόβλητα</a:t>
                      </a:r>
                      <a:endParaRPr lang="el-GR" dirty="0"/>
                    </a:p>
                  </a:txBody>
                  <a:tcPr/>
                </a:tc>
              </a:tr>
              <a:tr h="1144059">
                <a:tc>
                  <a:txBody>
                    <a:bodyPr/>
                    <a:lstStyle/>
                    <a:p>
                      <a:r>
                        <a:rPr lang="el-GR" b="1" dirty="0" smtClean="0"/>
                        <a:t>ΑΞΙΟΛΟΓΗΣΗ</a:t>
                      </a:r>
                    </a:p>
                    <a:p>
                      <a:r>
                        <a:rPr lang="el-GR" dirty="0" smtClean="0"/>
                        <a:t>Χάνει</a:t>
                      </a:r>
                      <a:r>
                        <a:rPr lang="el-GR" baseline="0" dirty="0" smtClean="0"/>
                        <a:t> τη διηθητική της ικανότητας όταν υγρανθεί ή βραχεί . Είναι ελάχιστα ανεκτή από τους εργαζόμενους </a:t>
                      </a:r>
                      <a:endParaRPr lang="el-GR" dirty="0"/>
                    </a:p>
                  </a:txBody>
                  <a:tcPr/>
                </a:tc>
              </a:tr>
            </a:tbl>
          </a:graphicData>
        </a:graphic>
      </p:graphicFrame>
      <p:pic>
        <p:nvPicPr>
          <p:cNvPr id="17422" name="4 - Εικόνα" descr="8575955.jpg"/>
          <p:cNvPicPr>
            <a:picLocks noChangeAspect="1"/>
          </p:cNvPicPr>
          <p:nvPr/>
        </p:nvPicPr>
        <p:blipFill>
          <a:blip r:embed="rId2" cstate="print"/>
          <a:srcRect/>
          <a:stretch>
            <a:fillRect/>
          </a:stretch>
        </p:blipFill>
        <p:spPr bwMode="auto">
          <a:xfrm>
            <a:off x="5940425" y="4724400"/>
            <a:ext cx="3203575" cy="2133600"/>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Πίνακας"/>
          <p:cNvGraphicFramePr>
            <a:graphicFrameLocks noGrp="1"/>
          </p:cNvGraphicFramePr>
          <p:nvPr/>
        </p:nvGraphicFramePr>
        <p:xfrm>
          <a:off x="900113" y="1125538"/>
          <a:ext cx="7416824" cy="4896543"/>
        </p:xfrm>
        <a:graphic>
          <a:graphicData uri="http://schemas.openxmlformats.org/drawingml/2006/table">
            <a:tbl>
              <a:tblPr firstRow="1" bandRow="1">
                <a:tableStyleId>{5C22544A-7EE6-4342-B048-85BDC9FD1C3A}</a:tableStyleId>
              </a:tblPr>
              <a:tblGrid>
                <a:gridCol w="7416824"/>
              </a:tblGrid>
              <a:tr h="864095">
                <a:tc>
                  <a:txBody>
                    <a:bodyPr/>
                    <a:lstStyle/>
                    <a:p>
                      <a:pPr algn="ctr"/>
                      <a:r>
                        <a:rPr lang="el-GR" sz="2000" dirty="0" smtClean="0"/>
                        <a:t>ΦΙΛΤΡΟΜΑΣΚΕΣ</a:t>
                      </a:r>
                      <a:endParaRPr lang="el-GR" sz="2000" dirty="0"/>
                    </a:p>
                  </a:txBody>
                  <a:tcPr/>
                </a:tc>
              </a:tr>
              <a:tr h="774329">
                <a:tc>
                  <a:txBody>
                    <a:bodyPr/>
                    <a:lstStyle/>
                    <a:p>
                      <a:r>
                        <a:rPr lang="el-GR" dirty="0" smtClean="0"/>
                        <a:t>Προστατεύουν</a:t>
                      </a:r>
                      <a:r>
                        <a:rPr lang="el-GR" baseline="0" dirty="0" smtClean="0"/>
                        <a:t> τον εργαζόμενο από την επαφή με βιολογικά υλικά που μεταδίδονται </a:t>
                      </a:r>
                      <a:r>
                        <a:rPr lang="el-GR" baseline="0" dirty="0" err="1" smtClean="0"/>
                        <a:t>αερογενώς</a:t>
                      </a:r>
                      <a:r>
                        <a:rPr lang="el-GR" baseline="0" dirty="0" smtClean="0"/>
                        <a:t> (σταγονίδια).</a:t>
                      </a:r>
                      <a:endParaRPr lang="el-GR" dirty="0"/>
                    </a:p>
                  </a:txBody>
                  <a:tcPr/>
                </a:tc>
              </a:tr>
              <a:tr h="3258119">
                <a:tc>
                  <a:txBody>
                    <a:bodyPr/>
                    <a:lstStyle/>
                    <a:p>
                      <a:r>
                        <a:rPr lang="el-GR" sz="2000" b="1" dirty="0" smtClean="0"/>
                        <a:t>ΧΡΗΣΗ</a:t>
                      </a:r>
                    </a:p>
                    <a:p>
                      <a:r>
                        <a:rPr lang="el-GR" sz="1800" b="0" dirty="0" smtClean="0"/>
                        <a:t>Η</a:t>
                      </a:r>
                      <a:r>
                        <a:rPr lang="el-GR" sz="1800" b="0" baseline="0" dirty="0" smtClean="0"/>
                        <a:t> </a:t>
                      </a:r>
                      <a:r>
                        <a:rPr lang="el-GR" sz="1800" b="0" baseline="0" dirty="0" err="1" smtClean="0"/>
                        <a:t>φιλτρόμασκα</a:t>
                      </a:r>
                      <a:r>
                        <a:rPr lang="el-GR" sz="1800" b="0" baseline="0" dirty="0" smtClean="0"/>
                        <a:t> δεν πρέπει να χρησιμοποιείται για διάστημα μεγαλύτερο από αυτό της εργάσιμης ημέρας και δεν μπορεί να χρησιμοποιηθεί από διαφορετικά άτομα.</a:t>
                      </a:r>
                    </a:p>
                    <a:p>
                      <a:r>
                        <a:rPr lang="el-GR" sz="1800" b="0" baseline="0" dirty="0" smtClean="0"/>
                        <a:t> Άμεση απόρριψη μετά τη χρήση στα ειδικά δοχεία για τα επικίνδυνα μολυσματικά απόβλητα .</a:t>
                      </a:r>
                      <a:endParaRPr lang="el-GR" sz="1800" b="0" dirty="0"/>
                    </a:p>
                  </a:txBody>
                  <a:tcPr/>
                </a:tc>
              </a:tr>
            </a:tbl>
          </a:graphicData>
        </a:graphic>
      </p:graphicFrame>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 Πίνακας"/>
          <p:cNvGraphicFramePr>
            <a:graphicFrameLocks noGrp="1"/>
          </p:cNvGraphicFramePr>
          <p:nvPr/>
        </p:nvGraphicFramePr>
        <p:xfrm>
          <a:off x="971550" y="1412875"/>
          <a:ext cx="7416824" cy="3816424"/>
        </p:xfrm>
        <a:graphic>
          <a:graphicData uri="http://schemas.openxmlformats.org/drawingml/2006/table">
            <a:tbl>
              <a:tblPr firstRow="1" bandRow="1">
                <a:tableStyleId>{5C22544A-7EE6-4342-B048-85BDC9FD1C3A}</a:tableStyleId>
              </a:tblPr>
              <a:tblGrid>
                <a:gridCol w="7416824"/>
              </a:tblGrid>
              <a:tr h="632040">
                <a:tc>
                  <a:txBody>
                    <a:bodyPr/>
                    <a:lstStyle/>
                    <a:p>
                      <a:pPr algn="ctr"/>
                      <a:r>
                        <a:rPr lang="el-GR" dirty="0" smtClean="0"/>
                        <a:t>ΓΥΑΛΙΑ</a:t>
                      </a:r>
                      <a:endParaRPr lang="el-GR" dirty="0"/>
                    </a:p>
                  </a:txBody>
                  <a:tcPr/>
                </a:tc>
              </a:tr>
              <a:tr h="1108777">
                <a:tc>
                  <a:txBody>
                    <a:bodyPr/>
                    <a:lstStyle/>
                    <a:p>
                      <a:r>
                        <a:rPr lang="el-GR" dirty="0" smtClean="0"/>
                        <a:t>Προστατεύουν τους οφθαλμικούς</a:t>
                      </a:r>
                      <a:r>
                        <a:rPr lang="el-GR" baseline="0" dirty="0" smtClean="0"/>
                        <a:t> βλεννογόνους από εκτοξεύσεις (πιτσιλίσματα) υγρών από την εκτόξευση θραυσμάτων υλικών</a:t>
                      </a:r>
                      <a:endParaRPr lang="el-GR" dirty="0"/>
                    </a:p>
                  </a:txBody>
                  <a:tcPr/>
                </a:tc>
              </a:tr>
              <a:tr h="1361840">
                <a:tc>
                  <a:txBody>
                    <a:bodyPr/>
                    <a:lstStyle/>
                    <a:p>
                      <a:r>
                        <a:rPr lang="el-GR" b="1" dirty="0" smtClean="0"/>
                        <a:t>ΟΔΗΓΙΕΣ:</a:t>
                      </a:r>
                      <a:r>
                        <a:rPr lang="el-GR" dirty="0" smtClean="0"/>
                        <a:t> μην αγγίζετε τα</a:t>
                      </a:r>
                      <a:r>
                        <a:rPr lang="el-GR" baseline="0" dirty="0" smtClean="0"/>
                        <a:t> γυαλιά με μολυσμένα γάντια, μην αφήνετε οπουδήποτε τα γυαλιά μετά την χρήση, πλένετε και απολυμαίνετε τα γυαλιά μετά από κάθε χρήση και από κάθε ασθενή</a:t>
                      </a:r>
                      <a:endParaRPr lang="el-GR" dirty="0"/>
                    </a:p>
                  </a:txBody>
                  <a:tcPr/>
                </a:tc>
              </a:tr>
              <a:tr h="713767">
                <a:tc>
                  <a:txBody>
                    <a:bodyPr/>
                    <a:lstStyle/>
                    <a:p>
                      <a:r>
                        <a:rPr lang="el-GR" b="1" dirty="0" smtClean="0"/>
                        <a:t>ΑΞΙΟΛΟΓΗΣΗ</a:t>
                      </a:r>
                      <a:r>
                        <a:rPr lang="el-GR" baseline="0" dirty="0" smtClean="0"/>
                        <a:t> : θαμπώνουν </a:t>
                      </a:r>
                      <a:endParaRPr lang="el-GR" dirty="0"/>
                    </a:p>
                  </a:txBody>
                  <a:tcPr/>
                </a:tc>
              </a:tr>
            </a:tbl>
          </a:graphicData>
        </a:graphic>
      </p:graphicFrame>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Πίνακας"/>
          <p:cNvGraphicFramePr>
            <a:graphicFrameLocks noGrp="1"/>
          </p:cNvGraphicFramePr>
          <p:nvPr/>
        </p:nvGraphicFramePr>
        <p:xfrm>
          <a:off x="323850" y="1268413"/>
          <a:ext cx="8640960" cy="4392488"/>
        </p:xfrm>
        <a:graphic>
          <a:graphicData uri="http://schemas.openxmlformats.org/drawingml/2006/table">
            <a:tbl>
              <a:tblPr firstRow="1" bandRow="1">
                <a:tableStyleId>{5C22544A-7EE6-4342-B048-85BDC9FD1C3A}</a:tableStyleId>
              </a:tblPr>
              <a:tblGrid>
                <a:gridCol w="8640960"/>
              </a:tblGrid>
              <a:tr h="720080">
                <a:tc>
                  <a:txBody>
                    <a:bodyPr/>
                    <a:lstStyle/>
                    <a:p>
                      <a:pPr algn="ctr"/>
                      <a:r>
                        <a:rPr lang="el-GR" dirty="0" smtClean="0"/>
                        <a:t>ΜΑΣΚΕΣ   ΠΡΟΣΩΠΟΥ</a:t>
                      </a:r>
                      <a:endParaRPr lang="el-GR" dirty="0"/>
                    </a:p>
                  </a:txBody>
                  <a:tcPr/>
                </a:tc>
              </a:tr>
              <a:tr h="1224136">
                <a:tc>
                  <a:txBody>
                    <a:bodyPr/>
                    <a:lstStyle/>
                    <a:p>
                      <a:r>
                        <a:rPr lang="el-GR" dirty="0" smtClean="0"/>
                        <a:t>Είναι απαραίτητες για την προστασία</a:t>
                      </a:r>
                      <a:r>
                        <a:rPr lang="el-GR" baseline="0" dirty="0" smtClean="0"/>
                        <a:t>  των οφθαλμικών βλεννογόνων κυρίως από εκτοξεύσεις υγρών και εκτόξευση θραυσμάτων υλικών</a:t>
                      </a:r>
                      <a:endParaRPr lang="el-GR" dirty="0"/>
                    </a:p>
                  </a:txBody>
                  <a:tcPr/>
                </a:tc>
              </a:tr>
              <a:tr h="1224136">
                <a:tc>
                  <a:txBody>
                    <a:bodyPr/>
                    <a:lstStyle/>
                    <a:p>
                      <a:r>
                        <a:rPr lang="el-GR" b="1" dirty="0" smtClean="0"/>
                        <a:t>ΟΔΗΓΙΕΣ: </a:t>
                      </a:r>
                      <a:r>
                        <a:rPr lang="el-GR" dirty="0" smtClean="0"/>
                        <a:t>Μην αγγίζετε</a:t>
                      </a:r>
                      <a:r>
                        <a:rPr lang="el-GR" baseline="0" dirty="0" smtClean="0"/>
                        <a:t> τις μάσκες με μολυσμένα γάντια, μην αφήνετε οπουδήποτε τις μάσκες μετά την χρήση, πλένετε και απολυμαίνετε τις μάσκες μετά από κάθε χρήση και από κάθε ασθενή</a:t>
                      </a:r>
                      <a:endParaRPr lang="el-GR" dirty="0"/>
                    </a:p>
                  </a:txBody>
                  <a:tcPr/>
                </a:tc>
              </a:tr>
              <a:tr h="1224136">
                <a:tc>
                  <a:txBody>
                    <a:bodyPr/>
                    <a:lstStyle/>
                    <a:p>
                      <a:r>
                        <a:rPr lang="el-GR" b="1" dirty="0" smtClean="0"/>
                        <a:t>ΑΞΙΟΛΟΓΗΣΗ</a:t>
                      </a:r>
                      <a:r>
                        <a:rPr lang="el-GR" dirty="0" smtClean="0"/>
                        <a:t>:</a:t>
                      </a:r>
                      <a:r>
                        <a:rPr lang="el-GR" baseline="0" dirty="0" smtClean="0"/>
                        <a:t> θαμπώνουν και είναι βαριές</a:t>
                      </a:r>
                      <a:endParaRPr lang="el-GR" dirty="0"/>
                    </a:p>
                  </a:txBody>
                  <a:tcPr/>
                </a:tc>
              </a:tr>
            </a:tbl>
          </a:graphicData>
        </a:graphic>
      </p:graphicFrame>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eaLnBrk="1" fontAlgn="auto" hangingPunct="1">
              <a:spcAft>
                <a:spcPts val="0"/>
              </a:spcAft>
              <a:defRPr/>
            </a:pPr>
            <a:r>
              <a:rPr lang="el-GR" dirty="0" smtClean="0"/>
              <a:t>ΒΙΟΛΟΓΙΚΟΙ ΠΑΡΑΓΟΝΤΕΣ</a:t>
            </a:r>
            <a:endParaRPr lang="el-GR" dirty="0"/>
          </a:p>
        </p:txBody>
      </p:sp>
      <p:sp>
        <p:nvSpPr>
          <p:cNvPr id="4099" name="2 - Θέση περιεχομένου"/>
          <p:cNvSpPr>
            <a:spLocks noGrp="1"/>
          </p:cNvSpPr>
          <p:nvPr>
            <p:ph idx="1"/>
          </p:nvPr>
        </p:nvSpPr>
        <p:spPr>
          <a:xfrm>
            <a:off x="457200" y="1600200"/>
            <a:ext cx="8507413" cy="5257800"/>
          </a:xfrm>
        </p:spPr>
        <p:txBody>
          <a:bodyPr/>
          <a:lstStyle/>
          <a:p>
            <a:pPr eaLnBrk="1" hangingPunct="1">
              <a:buFont typeface="Wingdings 2" pitchFamily="18" charset="2"/>
              <a:buNone/>
              <a:defRPr/>
            </a:pPr>
            <a:r>
              <a:rPr lang="el-GR" dirty="0" smtClean="0"/>
              <a:t>Οι βιολογικοί παράγοντες κατατάσσονται σε 4 ομάδες ανάλογα με τον βαθμό κινδύνου μόλυνσης</a:t>
            </a:r>
          </a:p>
          <a:p>
            <a:pPr eaLnBrk="1" hangingPunct="1">
              <a:buFont typeface="Wingdings" pitchFamily="2" charset="2"/>
              <a:buChar char="v"/>
              <a:defRPr/>
            </a:pPr>
            <a:r>
              <a:rPr lang="el-GR" dirty="0" smtClean="0"/>
              <a:t>Ομάδα 1:βιολογικοί παράγοντες που είναι απίθανο να προκαλέσουν ασθένεια στον άνθρωπο</a:t>
            </a:r>
          </a:p>
          <a:p>
            <a:pPr eaLnBrk="1" hangingPunct="1">
              <a:buFont typeface="Wingdings" pitchFamily="2" charset="2"/>
              <a:buChar char="v"/>
              <a:defRPr/>
            </a:pPr>
            <a:r>
              <a:rPr lang="el-GR" dirty="0" smtClean="0">
                <a:solidFill>
                  <a:schemeClr val="accent1">
                    <a:lumMod val="60000"/>
                    <a:lumOff val="40000"/>
                  </a:schemeClr>
                </a:solidFill>
              </a:rPr>
              <a:t>Ομάδα 2: παράγοντες που μπορεί να προκαλέσουν ασθένεια στον άνθρωπο και κίνδυνο για τους εργαζόμενους</a:t>
            </a:r>
            <a:r>
              <a:rPr lang="en-US" dirty="0" smtClean="0">
                <a:solidFill>
                  <a:schemeClr val="accent1">
                    <a:lumMod val="60000"/>
                    <a:lumOff val="40000"/>
                  </a:schemeClr>
                </a:solidFill>
              </a:rPr>
              <a:t> </a:t>
            </a:r>
            <a:r>
              <a:rPr lang="el-GR" dirty="0" smtClean="0">
                <a:solidFill>
                  <a:schemeClr val="accent1">
                    <a:lumMod val="60000"/>
                    <a:lumOff val="40000"/>
                  </a:schemeClr>
                </a:solidFill>
              </a:rPr>
              <a:t>(προληπτική αγωγή)</a:t>
            </a:r>
          </a:p>
          <a:p>
            <a:pPr eaLnBrk="1" hangingPunct="1">
              <a:buFont typeface="Wingdings" pitchFamily="2" charset="2"/>
              <a:buChar char="v"/>
              <a:defRPr/>
            </a:pPr>
            <a:r>
              <a:rPr lang="el-GR" dirty="0" smtClean="0"/>
              <a:t>Ομάδα 3: παράγοντες που μπορούν να προκαλέσουν ασθένεια στον άνθρωπο και σοβαρό κίνδυνο για τους εργαζόμενους</a:t>
            </a:r>
            <a:r>
              <a:rPr lang="en-US" dirty="0" smtClean="0"/>
              <a:t> </a:t>
            </a:r>
            <a:r>
              <a:rPr lang="el-GR" dirty="0" smtClean="0"/>
              <a:t>(προληπτική αγωγή)</a:t>
            </a:r>
          </a:p>
          <a:p>
            <a:pPr eaLnBrk="1" hangingPunct="1">
              <a:buFont typeface="Wingdings" pitchFamily="2" charset="2"/>
              <a:buChar char="v"/>
              <a:defRPr/>
            </a:pPr>
            <a:r>
              <a:rPr lang="el-GR" dirty="0" smtClean="0">
                <a:solidFill>
                  <a:schemeClr val="accent1">
                    <a:lumMod val="60000"/>
                    <a:lumOff val="40000"/>
                  </a:schemeClr>
                </a:solidFill>
              </a:rPr>
              <a:t>Ομάδα 4:δεν υπάρχει προληπτική αγωγή</a:t>
            </a:r>
          </a:p>
          <a:p>
            <a:pPr eaLnBrk="1" hangingPunct="1">
              <a:buFont typeface="Wingdings" pitchFamily="2" charset="2"/>
              <a:buChar char="v"/>
              <a:defRPr/>
            </a:pPr>
            <a:endParaRPr lang="el-GR" dirty="0" smtClean="0"/>
          </a:p>
          <a:p>
            <a:pPr eaLnBrk="1" hangingPunct="1">
              <a:buFont typeface="Wingdings" pitchFamily="2" charset="2"/>
              <a:buChar char="v"/>
              <a:defRPr/>
            </a:pPr>
            <a:endParaRPr lang="el-GR" dirty="0" smtClean="0"/>
          </a:p>
          <a:p>
            <a:pPr eaLnBrk="1" hangingPunct="1">
              <a:buFont typeface="Wingdings" pitchFamily="2" charset="2"/>
              <a:buChar char="v"/>
              <a:defRPr/>
            </a:pPr>
            <a:endParaRPr lang="el-GR" dirty="0" smtClean="0"/>
          </a:p>
          <a:p>
            <a:pPr eaLnBrk="1" hangingPunct="1">
              <a:buFont typeface="Wingdings" pitchFamily="2" charset="2"/>
              <a:buChar char="v"/>
              <a:defRPr/>
            </a:pPr>
            <a:endParaRPr lang="el-GR" dirty="0" smtClean="0"/>
          </a:p>
          <a:p>
            <a:pPr eaLnBrk="1" hangingPunct="1">
              <a:defRPr/>
            </a:pPr>
            <a:endParaRPr lang="el-GR" dirty="0" smtClean="0"/>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Πίνακας"/>
          <p:cNvGraphicFramePr>
            <a:graphicFrameLocks noGrp="1"/>
          </p:cNvGraphicFramePr>
          <p:nvPr/>
        </p:nvGraphicFramePr>
        <p:xfrm>
          <a:off x="323850" y="476250"/>
          <a:ext cx="8280920" cy="2752080"/>
        </p:xfrm>
        <a:graphic>
          <a:graphicData uri="http://schemas.openxmlformats.org/drawingml/2006/table">
            <a:tbl>
              <a:tblPr firstRow="1" bandRow="1">
                <a:tableStyleId>{5C22544A-7EE6-4342-B048-85BDC9FD1C3A}</a:tableStyleId>
              </a:tblPr>
              <a:tblGrid>
                <a:gridCol w="8280920"/>
              </a:tblGrid>
              <a:tr h="663848">
                <a:tc>
                  <a:txBody>
                    <a:bodyPr/>
                    <a:lstStyle/>
                    <a:p>
                      <a:pPr algn="ctr"/>
                      <a:r>
                        <a:rPr lang="el-GR" b="1" dirty="0" smtClean="0"/>
                        <a:t>ΚΑΛΥΜΜΑΤΑ   ΚΕΦΑΛΗΣ (ΣΚΟΥΦΟΙ)</a:t>
                      </a:r>
                      <a:endParaRPr lang="el-GR" b="1" dirty="0"/>
                    </a:p>
                  </a:txBody>
                  <a:tcPr/>
                </a:tc>
              </a:tr>
              <a:tr h="803920">
                <a:tc>
                  <a:txBody>
                    <a:bodyPr/>
                    <a:lstStyle/>
                    <a:p>
                      <a:r>
                        <a:rPr lang="el-GR" dirty="0" smtClean="0"/>
                        <a:t>Αποφυγή</a:t>
                      </a:r>
                      <a:r>
                        <a:rPr lang="el-GR" baseline="0" dirty="0" smtClean="0"/>
                        <a:t> της μόλυνσης  των μαλλιών από μικροοργανισμούς που προέρχονται από τους ασθενείς </a:t>
                      </a:r>
                      <a:endParaRPr lang="el-GR" dirty="0"/>
                    </a:p>
                  </a:txBody>
                  <a:tcPr/>
                </a:tc>
              </a:tr>
              <a:tr h="636240">
                <a:tc>
                  <a:txBody>
                    <a:bodyPr/>
                    <a:lstStyle/>
                    <a:p>
                      <a:r>
                        <a:rPr lang="el-GR" b="1" dirty="0" smtClean="0"/>
                        <a:t>ΟΔΗΓΙΕΣ:</a:t>
                      </a:r>
                      <a:r>
                        <a:rPr lang="el-GR" dirty="0" smtClean="0"/>
                        <a:t> μην τα αγγίζετε</a:t>
                      </a:r>
                      <a:r>
                        <a:rPr lang="el-GR" baseline="0" dirty="0" smtClean="0"/>
                        <a:t> με μολυσμένα γάντια</a:t>
                      </a:r>
                      <a:endParaRPr lang="el-GR" dirty="0"/>
                    </a:p>
                  </a:txBody>
                  <a:tcPr/>
                </a:tc>
              </a:tr>
              <a:tr h="648072">
                <a:tc>
                  <a:txBody>
                    <a:bodyPr/>
                    <a:lstStyle/>
                    <a:p>
                      <a:r>
                        <a:rPr lang="el-GR" b="1" dirty="0" smtClean="0"/>
                        <a:t>ΑΞΙΟΛΟΓΗΣΗ:</a:t>
                      </a:r>
                      <a:r>
                        <a:rPr lang="el-GR" baseline="0" dirty="0" smtClean="0"/>
                        <a:t> δυσκολία αποδοχής ιδίως από τις εργαζόμενες</a:t>
                      </a:r>
                      <a:endParaRPr lang="el-GR" dirty="0"/>
                    </a:p>
                  </a:txBody>
                  <a:tcPr/>
                </a:tc>
              </a:tr>
            </a:tbl>
          </a:graphicData>
        </a:graphic>
      </p:graphicFrame>
      <p:pic>
        <p:nvPicPr>
          <p:cNvPr id="21518" name="2 - Εικόνα" descr="16169.jpg"/>
          <p:cNvPicPr>
            <a:picLocks noChangeAspect="1"/>
          </p:cNvPicPr>
          <p:nvPr/>
        </p:nvPicPr>
        <p:blipFill>
          <a:blip r:embed="rId2" cstate="print"/>
          <a:srcRect/>
          <a:stretch>
            <a:fillRect/>
          </a:stretch>
        </p:blipFill>
        <p:spPr bwMode="auto">
          <a:xfrm>
            <a:off x="2268538" y="3789363"/>
            <a:ext cx="4021137" cy="2519362"/>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eaLnBrk="1" fontAlgn="auto" hangingPunct="1">
              <a:spcAft>
                <a:spcPts val="0"/>
              </a:spcAft>
              <a:defRPr/>
            </a:pPr>
            <a:r>
              <a:rPr lang="el-GR" dirty="0" smtClean="0"/>
              <a:t>ΕΝΔΕΔΕΙΓΜΕΝΗ ΣΕΙΡΑ ΕΝΕΡΓΕΙΩΝ ΑΦΑΙΡΕΣΗΣ ΤΩΝ ΜΑΠ</a:t>
            </a:r>
            <a:endParaRPr lang="el-GR" dirty="0"/>
          </a:p>
        </p:txBody>
      </p:sp>
      <p:sp>
        <p:nvSpPr>
          <p:cNvPr id="22531" name="2 - Θέση περιεχομένου"/>
          <p:cNvSpPr>
            <a:spLocks noGrp="1"/>
          </p:cNvSpPr>
          <p:nvPr>
            <p:ph idx="1"/>
          </p:nvPr>
        </p:nvSpPr>
        <p:spPr/>
        <p:txBody>
          <a:bodyPr/>
          <a:lstStyle/>
          <a:p>
            <a:pPr eaLnBrk="1" hangingPunct="1"/>
            <a:r>
              <a:rPr lang="el-GR" smtClean="0"/>
              <a:t>Βγάζουμε πρώτα τα γάντια με τους αντίχειρες</a:t>
            </a:r>
          </a:p>
          <a:p>
            <a:pPr eaLnBrk="1" hangingPunct="1"/>
            <a:r>
              <a:rPr lang="el-GR" smtClean="0"/>
              <a:t>Βγάζουμε τα προστατευτικά του σώματος (μπλούζες)</a:t>
            </a:r>
          </a:p>
          <a:p>
            <a:pPr eaLnBrk="1" hangingPunct="1"/>
            <a:r>
              <a:rPr lang="el-GR" smtClean="0"/>
              <a:t>Πλένουμε τα χέρια</a:t>
            </a:r>
          </a:p>
          <a:p>
            <a:pPr eaLnBrk="1" hangingPunct="1"/>
            <a:r>
              <a:rPr lang="el-GR" smtClean="0"/>
              <a:t>Βγάζουμε το σκούφο</a:t>
            </a:r>
          </a:p>
          <a:p>
            <a:pPr eaLnBrk="1" hangingPunct="1"/>
            <a:r>
              <a:rPr lang="el-GR" smtClean="0"/>
              <a:t>Βγάζουμε τα προστατευτικά των ματιών </a:t>
            </a:r>
          </a:p>
          <a:p>
            <a:pPr eaLnBrk="1" hangingPunct="1"/>
            <a:r>
              <a:rPr lang="el-GR" smtClean="0"/>
              <a:t>Βγάζουμε την χειρουργική μάσκα ή την φιλτρόμασκα ή την μάσκα προσώπου</a:t>
            </a:r>
          </a:p>
          <a:p>
            <a:pPr eaLnBrk="1" hangingPunct="1"/>
            <a:r>
              <a:rPr lang="el-GR" smtClean="0"/>
              <a:t>Πλένουμε τα χέρια</a:t>
            </a:r>
          </a:p>
          <a:p>
            <a:pPr eaLnBrk="1" hangingPunct="1"/>
            <a:endParaRPr lang="el-GR" smtClean="0"/>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eaLnBrk="1" fontAlgn="auto" hangingPunct="1">
              <a:spcAft>
                <a:spcPts val="0"/>
              </a:spcAft>
              <a:defRPr/>
            </a:pPr>
            <a:r>
              <a:rPr lang="el-GR" dirty="0" smtClean="0"/>
              <a:t>ΗΠΑΤΙΤΙΔΑ Β</a:t>
            </a:r>
            <a:endParaRPr lang="el-GR" dirty="0"/>
          </a:p>
        </p:txBody>
      </p:sp>
      <p:sp>
        <p:nvSpPr>
          <p:cNvPr id="23555" name="2 - Θέση περιεχομένου"/>
          <p:cNvSpPr>
            <a:spLocks noGrp="1"/>
          </p:cNvSpPr>
          <p:nvPr>
            <p:ph idx="1"/>
          </p:nvPr>
        </p:nvSpPr>
        <p:spPr/>
        <p:txBody>
          <a:bodyPr/>
          <a:lstStyle/>
          <a:p>
            <a:pPr eaLnBrk="1" hangingPunct="1">
              <a:buFont typeface="Wingdings 2" pitchFamily="18" charset="2"/>
              <a:buNone/>
            </a:pPr>
            <a:r>
              <a:rPr lang="el-GR" smtClean="0"/>
              <a:t>     ΕΜΒΟΛΙΑΣΜΟΣ (3 δόσεις ): Κάθε εργαζόμενος που εκτελεί εργασίες που περιλαμβάνουν επαφή με αίμα , βιολογικά υγρά που περιέχουν αίμα, άλλα βιολογικά υγρά ή αιχμηρά αντικείμενα </a:t>
            </a:r>
            <a:r>
              <a:rPr lang="el-GR" b="1" smtClean="0">
                <a:solidFill>
                  <a:schemeClr val="accent1"/>
                </a:solidFill>
              </a:rPr>
              <a:t>ΠΡΕΠΕΙ</a:t>
            </a:r>
            <a:r>
              <a:rPr lang="el-GR" smtClean="0"/>
              <a:t> να εμβολιάζεται κατά της ηπατίτιδας Β. Το εμβόλιο αυτό είναι ασφαλές και αποτελεσματικό και παρέχει προφύλαξη σε ποσοστό μεγαλύτερο του 90 %   προ και μετά από έκθεση σε μολυσματικό υλικό</a:t>
            </a:r>
          </a:p>
        </p:txBody>
      </p:sp>
      <p:pic>
        <p:nvPicPr>
          <p:cNvPr id="23556" name="3 - Εικόνα" descr="sir.JPG"/>
          <p:cNvPicPr>
            <a:picLocks noChangeAspect="1"/>
          </p:cNvPicPr>
          <p:nvPr/>
        </p:nvPicPr>
        <p:blipFill>
          <a:blip r:embed="rId2" cstate="print"/>
          <a:srcRect/>
          <a:stretch>
            <a:fillRect/>
          </a:stretch>
        </p:blipFill>
        <p:spPr bwMode="auto">
          <a:xfrm>
            <a:off x="6659563" y="5183188"/>
            <a:ext cx="2233612" cy="1674812"/>
          </a:xfrm>
          <a:prstGeom prst="rect">
            <a:avLst/>
          </a:prstGeom>
          <a:noFill/>
          <a:ln w="9525">
            <a:noFill/>
            <a:miter lim="800000"/>
            <a:headEnd/>
            <a:tailEnd/>
          </a:ln>
        </p:spPr>
      </p:pic>
      <p:pic>
        <p:nvPicPr>
          <p:cNvPr id="23557" name="4 - Εικόνα" descr="Vaccination.jpg"/>
          <p:cNvPicPr>
            <a:picLocks noChangeAspect="1"/>
          </p:cNvPicPr>
          <p:nvPr/>
        </p:nvPicPr>
        <p:blipFill>
          <a:blip r:embed="rId3" cstate="print"/>
          <a:srcRect/>
          <a:stretch>
            <a:fillRect/>
          </a:stretch>
        </p:blipFill>
        <p:spPr bwMode="auto">
          <a:xfrm>
            <a:off x="0" y="5157788"/>
            <a:ext cx="2700338" cy="1700212"/>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0"/>
            <a:ext cx="8229600" cy="1143000"/>
          </a:xfrm>
        </p:spPr>
        <p:txBody>
          <a:bodyPr/>
          <a:lstStyle/>
          <a:p>
            <a:pPr>
              <a:defRPr/>
            </a:pPr>
            <a:r>
              <a:rPr lang="el-GR" dirty="0" smtClean="0"/>
              <a:t>ΗΠΑΤΙΤΙΔΑ Β</a:t>
            </a:r>
            <a:endParaRPr lang="el-GR" dirty="0"/>
          </a:p>
        </p:txBody>
      </p:sp>
      <p:sp>
        <p:nvSpPr>
          <p:cNvPr id="3" name="2 - Θέση περιεχομένου"/>
          <p:cNvSpPr>
            <a:spLocks noGrp="1"/>
          </p:cNvSpPr>
          <p:nvPr>
            <p:ph idx="1"/>
          </p:nvPr>
        </p:nvSpPr>
        <p:spPr>
          <a:xfrm>
            <a:off x="0" y="836613"/>
            <a:ext cx="5940425" cy="6021387"/>
          </a:xfrm>
        </p:spPr>
        <p:txBody>
          <a:bodyPr/>
          <a:lstStyle/>
          <a:p>
            <a:pPr>
              <a:buFont typeface="Wingdings 2" pitchFamily="18" charset="2"/>
              <a:buNone/>
              <a:defRPr/>
            </a:pPr>
            <a:r>
              <a:rPr lang="el-GR" dirty="0" smtClean="0"/>
              <a:t>    Ο ιός της ηπατίτιδας Β είναι ένας </a:t>
            </a:r>
            <a:r>
              <a:rPr lang="el-GR" dirty="0" err="1" smtClean="0"/>
              <a:t>ηπατοτρόπος</a:t>
            </a:r>
            <a:r>
              <a:rPr lang="el-GR" dirty="0" smtClean="0"/>
              <a:t> </a:t>
            </a:r>
            <a:r>
              <a:rPr lang="en-US" dirty="0" smtClean="0"/>
              <a:t>DNA</a:t>
            </a:r>
            <a:r>
              <a:rPr lang="el-GR" dirty="0" smtClean="0"/>
              <a:t> ιός και έχει 4 τουλάχιστον γονίδια που </a:t>
            </a:r>
            <a:r>
              <a:rPr lang="el-GR" dirty="0" err="1" smtClean="0"/>
              <a:t>κωδικογραφούν</a:t>
            </a:r>
            <a:r>
              <a:rPr lang="el-GR" dirty="0" smtClean="0"/>
              <a:t>:</a:t>
            </a:r>
          </a:p>
          <a:p>
            <a:pPr>
              <a:defRPr/>
            </a:pPr>
            <a:r>
              <a:rPr lang="el-GR" dirty="0" smtClean="0"/>
              <a:t>Την πρωτεΐνη φακέλου της επιφανείας </a:t>
            </a:r>
            <a:r>
              <a:rPr lang="en-US" dirty="0" err="1" smtClean="0"/>
              <a:t>HBsAg</a:t>
            </a:r>
            <a:r>
              <a:rPr lang="en-US" dirty="0" smtClean="0"/>
              <a:t>.</a:t>
            </a:r>
          </a:p>
          <a:p>
            <a:pPr>
              <a:defRPr/>
            </a:pPr>
            <a:r>
              <a:rPr lang="el-GR" dirty="0" smtClean="0"/>
              <a:t>Την πρωτεΐνη του πυρήνα </a:t>
            </a:r>
            <a:r>
              <a:rPr lang="en-US" dirty="0" err="1" smtClean="0"/>
              <a:t>HBc</a:t>
            </a:r>
            <a:r>
              <a:rPr lang="el-GR" dirty="0" smtClean="0"/>
              <a:t>.</a:t>
            </a:r>
          </a:p>
          <a:p>
            <a:pPr>
              <a:defRPr/>
            </a:pPr>
            <a:r>
              <a:rPr lang="el-GR" dirty="0" smtClean="0"/>
              <a:t>Την </a:t>
            </a:r>
            <a:r>
              <a:rPr lang="en-US" dirty="0" smtClean="0"/>
              <a:t>DNA</a:t>
            </a:r>
            <a:r>
              <a:rPr lang="el-GR" dirty="0" smtClean="0"/>
              <a:t>-</a:t>
            </a:r>
            <a:r>
              <a:rPr lang="el-GR" dirty="0" err="1" smtClean="0"/>
              <a:t>πολυμεράση</a:t>
            </a:r>
            <a:r>
              <a:rPr lang="el-GR" dirty="0" smtClean="0"/>
              <a:t>.</a:t>
            </a:r>
          </a:p>
          <a:p>
            <a:pPr>
              <a:defRPr/>
            </a:pPr>
            <a:r>
              <a:rPr lang="el-GR" dirty="0" smtClean="0"/>
              <a:t>Την πρωτεΐνη Χ με ρόλο ρυθμιστικό.</a:t>
            </a:r>
          </a:p>
          <a:p>
            <a:pPr>
              <a:buFont typeface="Wingdings 2" pitchFamily="18" charset="2"/>
              <a:buNone/>
              <a:defRPr/>
            </a:pPr>
            <a:r>
              <a:rPr lang="el-GR" i="1" dirty="0" smtClean="0">
                <a:solidFill>
                  <a:schemeClr val="accent1">
                    <a:lumMod val="75000"/>
                  </a:schemeClr>
                </a:solidFill>
              </a:rPr>
              <a:t>Στο αίμα τα σωματίδια του ιού διακρίνονται με ηλεκτρονικό μικροσκόπιο.</a:t>
            </a:r>
          </a:p>
        </p:txBody>
      </p:sp>
      <p:pic>
        <p:nvPicPr>
          <p:cNvPr id="24580" name="3 - Εικόνα" descr="image[1].png"/>
          <p:cNvPicPr>
            <a:picLocks noChangeAspect="1"/>
          </p:cNvPicPr>
          <p:nvPr/>
        </p:nvPicPr>
        <p:blipFill>
          <a:blip r:embed="rId2" cstate="print"/>
          <a:srcRect/>
          <a:stretch>
            <a:fillRect/>
          </a:stretch>
        </p:blipFill>
        <p:spPr bwMode="auto">
          <a:xfrm>
            <a:off x="5192713" y="1628775"/>
            <a:ext cx="3983037" cy="4176713"/>
          </a:xfrm>
          <a:prstGeom prst="rect">
            <a:avLst/>
          </a:prstGeom>
          <a:noFill/>
          <a:ln w="9525">
            <a:noFill/>
            <a:miter lim="800000"/>
            <a:headEnd/>
            <a:tailEnd/>
          </a:ln>
        </p:spPr>
      </p:pic>
    </p:spTree>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pPr>
              <a:defRPr/>
            </a:pPr>
            <a:r>
              <a:rPr lang="el-GR" sz="3600" dirty="0" smtClean="0"/>
              <a:t>ΟΜΑΔΕΣ ΕΝΗΛΙΚΩΝ ΑΥΞΗΜΕΝΟΥ ΚΙΝΔΥΝΟΥ ΜΕ ΑΝΑΓΚΗ ΓΙΑ ΕΜΒΟΛΙΑΣΜΟ</a:t>
            </a:r>
            <a:endParaRPr lang="el-GR" sz="3600" dirty="0"/>
          </a:p>
        </p:txBody>
      </p:sp>
      <p:sp>
        <p:nvSpPr>
          <p:cNvPr id="3" name="2 - Θέση περιεχομένου"/>
          <p:cNvSpPr>
            <a:spLocks noGrp="1"/>
          </p:cNvSpPr>
          <p:nvPr>
            <p:ph idx="1"/>
          </p:nvPr>
        </p:nvSpPr>
        <p:spPr>
          <a:xfrm>
            <a:off x="457200" y="1628775"/>
            <a:ext cx="8229600" cy="4968875"/>
          </a:xfrm>
          <a:solidFill>
            <a:schemeClr val="accent1">
              <a:lumMod val="75000"/>
            </a:schemeClr>
          </a:solidFill>
          <a:ln>
            <a:solidFill>
              <a:schemeClr val="accent1">
                <a:lumMod val="75000"/>
              </a:schemeClr>
            </a:solidFill>
          </a:ln>
        </p:spPr>
        <p:txBody>
          <a:bodyPr/>
          <a:lstStyle/>
          <a:p>
            <a:pPr>
              <a:buFont typeface="Wingdings" pitchFamily="2" charset="2"/>
              <a:buChar char="ü"/>
              <a:defRPr/>
            </a:pPr>
            <a:r>
              <a:rPr lang="el-GR" dirty="0" smtClean="0"/>
              <a:t>Ομοφυλόφιλοι</a:t>
            </a:r>
          </a:p>
          <a:p>
            <a:pPr>
              <a:buFont typeface="Wingdings" pitchFamily="2" charset="2"/>
              <a:buChar char="ü"/>
              <a:defRPr/>
            </a:pPr>
            <a:r>
              <a:rPr lang="el-GR" dirty="0" smtClean="0"/>
              <a:t>Ετεροφυλόφιλοι ερωτικοί σύντροφοι ασθενών με χρόνια </a:t>
            </a:r>
            <a:r>
              <a:rPr lang="en-US" dirty="0" smtClean="0"/>
              <a:t>HBV</a:t>
            </a:r>
            <a:r>
              <a:rPr lang="el-GR" dirty="0" smtClean="0"/>
              <a:t> λοίμωξη.</a:t>
            </a:r>
          </a:p>
          <a:p>
            <a:pPr>
              <a:buFont typeface="Wingdings" pitchFamily="2" charset="2"/>
              <a:buChar char="ü"/>
              <a:defRPr/>
            </a:pPr>
            <a:r>
              <a:rPr lang="el-GR" dirty="0" smtClean="0"/>
              <a:t>Ετεροφυλόφιλοι με πολλαπλούς ερωτικούς συντρόφους (&gt;3)</a:t>
            </a:r>
          </a:p>
          <a:p>
            <a:pPr>
              <a:buFont typeface="Wingdings" pitchFamily="2" charset="2"/>
              <a:buChar char="ü"/>
              <a:defRPr/>
            </a:pPr>
            <a:r>
              <a:rPr lang="el-GR" dirty="0" smtClean="0"/>
              <a:t>Χρήστες ενδοφλεβίων ναρκωτικών.</a:t>
            </a:r>
          </a:p>
          <a:p>
            <a:pPr>
              <a:buFont typeface="Wingdings" pitchFamily="2" charset="2"/>
              <a:buChar char="ü"/>
              <a:defRPr/>
            </a:pPr>
            <a:r>
              <a:rPr lang="el-GR" dirty="0" err="1" smtClean="0"/>
              <a:t>Αιμοκαθαιρόμενοι</a:t>
            </a:r>
            <a:endParaRPr lang="el-GR" dirty="0" smtClean="0"/>
          </a:p>
          <a:p>
            <a:pPr>
              <a:buFont typeface="Wingdings" pitchFamily="2" charset="2"/>
              <a:buChar char="ü"/>
              <a:defRPr/>
            </a:pPr>
            <a:r>
              <a:rPr lang="el-GR" dirty="0" smtClean="0"/>
              <a:t>Εργαζόμενοι σε επαγγέλματα υγείας.</a:t>
            </a:r>
          </a:p>
          <a:p>
            <a:pPr>
              <a:buFont typeface="Wingdings" pitchFamily="2" charset="2"/>
              <a:buChar char="ü"/>
              <a:defRPr/>
            </a:pPr>
            <a:r>
              <a:rPr lang="el-GR" dirty="0" smtClean="0"/>
              <a:t>Φυλακισμένοι και προσωπικό φυλακών.</a:t>
            </a:r>
          </a:p>
          <a:p>
            <a:pPr>
              <a:buFont typeface="Wingdings" pitchFamily="2" charset="2"/>
              <a:buChar char="ü"/>
              <a:defRPr/>
            </a:pPr>
            <a:r>
              <a:rPr lang="el-GR" dirty="0" smtClean="0"/>
              <a:t>Πολυμεταγγιζόμενοι και αιμορροφιλικοί.</a:t>
            </a:r>
            <a:endParaRPr lang="el-GR" dirty="0"/>
          </a:p>
        </p:txBody>
      </p:sp>
    </p:spTree>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defRPr/>
            </a:pPr>
            <a:r>
              <a:rPr lang="el-GR" dirty="0" smtClean="0"/>
              <a:t>Διαγνωστικά κριτήρια παρελθούσας HBV λοίμωξης</a:t>
            </a:r>
            <a:br>
              <a:rPr lang="el-GR" dirty="0" smtClean="0"/>
            </a:br>
            <a:endParaRPr lang="el-GR" dirty="0"/>
          </a:p>
        </p:txBody>
      </p:sp>
      <p:sp>
        <p:nvSpPr>
          <p:cNvPr id="26627" name="2 - Θέση περιεχομένου"/>
          <p:cNvSpPr>
            <a:spLocks noGrp="1"/>
          </p:cNvSpPr>
          <p:nvPr>
            <p:ph idx="1"/>
          </p:nvPr>
        </p:nvSpPr>
        <p:spPr/>
        <p:txBody>
          <a:bodyPr/>
          <a:lstStyle/>
          <a:p>
            <a:r>
              <a:rPr lang="en-US" smtClean="0"/>
              <a:t>• HBsAg (-)</a:t>
            </a:r>
          </a:p>
          <a:p>
            <a:r>
              <a:rPr lang="en-US" smtClean="0"/>
              <a:t>• anti-HBc (+) ± anti-HBs (+)</a:t>
            </a:r>
          </a:p>
          <a:p>
            <a:r>
              <a:rPr lang="en-US" smtClean="0"/>
              <a:t>• ALT/AST: </a:t>
            </a:r>
            <a:r>
              <a:rPr lang="el-GR" smtClean="0"/>
              <a:t>φυσιολογικές</a:t>
            </a:r>
          </a:p>
          <a:p>
            <a:r>
              <a:rPr lang="el-GR" smtClean="0"/>
              <a:t>• HBV DNA (-) ή σπάνια (+) με πολύ ευαίσθητη μέθοδο</a:t>
            </a:r>
          </a:p>
        </p:txBody>
      </p:sp>
    </p:spTree>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defRPr/>
            </a:pPr>
            <a:r>
              <a:rPr lang="el-GR" dirty="0" smtClean="0"/>
              <a:t>Διαγνωστικά κριτήρια ανενεργού φορέα του HBV</a:t>
            </a:r>
            <a:br>
              <a:rPr lang="el-GR" dirty="0" smtClean="0"/>
            </a:br>
            <a:endParaRPr lang="el-GR" dirty="0"/>
          </a:p>
        </p:txBody>
      </p:sp>
      <p:sp>
        <p:nvSpPr>
          <p:cNvPr id="27651" name="2 - Θέση περιεχομένου"/>
          <p:cNvSpPr>
            <a:spLocks noGrp="1"/>
          </p:cNvSpPr>
          <p:nvPr>
            <p:ph idx="1"/>
          </p:nvPr>
        </p:nvSpPr>
        <p:spPr/>
        <p:txBody>
          <a:bodyPr/>
          <a:lstStyle/>
          <a:p>
            <a:r>
              <a:rPr lang="en-US" smtClean="0"/>
              <a:t>• HBsAg (+) &gt; 6 </a:t>
            </a:r>
            <a:r>
              <a:rPr lang="el-GR" smtClean="0"/>
              <a:t>μήνες • </a:t>
            </a:r>
            <a:r>
              <a:rPr lang="en-US" smtClean="0"/>
              <a:t>HBeAg (-), anti-HBe (+)</a:t>
            </a:r>
          </a:p>
          <a:p>
            <a:r>
              <a:rPr lang="en-US" smtClean="0"/>
              <a:t>• ALT/AST: </a:t>
            </a:r>
            <a:r>
              <a:rPr lang="el-GR" smtClean="0"/>
              <a:t>συνεχώς φυσιολογικές • </a:t>
            </a:r>
            <a:r>
              <a:rPr lang="en-US" smtClean="0"/>
              <a:t>IgM anti-HBc &lt; 0.200</a:t>
            </a:r>
          </a:p>
          <a:p>
            <a:r>
              <a:rPr lang="en-US" smtClean="0"/>
              <a:t>• HBV-DNA </a:t>
            </a:r>
            <a:r>
              <a:rPr lang="el-GR" smtClean="0"/>
              <a:t>στο αίμα &lt;105 </a:t>
            </a:r>
            <a:r>
              <a:rPr lang="en-US" smtClean="0"/>
              <a:t>copies/mL</a:t>
            </a:r>
          </a:p>
          <a:p>
            <a:r>
              <a:rPr lang="el-GR" smtClean="0"/>
              <a:t>• Βιοψία ήπατος δεν απαιτείται</a:t>
            </a:r>
          </a:p>
        </p:txBody>
      </p:sp>
    </p:spTree>
  </p:cSld>
  <p:clrMapOvr>
    <a:masterClrMapping/>
  </p:clrMapOvr>
  <p:transition>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defRPr/>
            </a:pPr>
            <a:r>
              <a:rPr lang="el-GR" dirty="0" smtClean="0"/>
              <a:t>Χαρακτηριστικά </a:t>
            </a:r>
            <a:r>
              <a:rPr lang="el-GR" dirty="0" err="1" smtClean="0"/>
              <a:t>χρονίας</a:t>
            </a:r>
            <a:r>
              <a:rPr lang="el-GR" dirty="0" smtClean="0"/>
              <a:t> </a:t>
            </a:r>
            <a:r>
              <a:rPr lang="en-US" dirty="0" err="1" smtClean="0"/>
              <a:t>HBeAg</a:t>
            </a:r>
            <a:r>
              <a:rPr lang="en-US" dirty="0" smtClean="0"/>
              <a:t> (-) </a:t>
            </a:r>
            <a:r>
              <a:rPr lang="el-GR" dirty="0" smtClean="0"/>
              <a:t>ηπατίτιδας</a:t>
            </a:r>
            <a:br>
              <a:rPr lang="el-GR" dirty="0" smtClean="0"/>
            </a:br>
            <a:endParaRPr lang="el-GR" dirty="0"/>
          </a:p>
        </p:txBody>
      </p:sp>
      <p:sp>
        <p:nvSpPr>
          <p:cNvPr id="28675" name="2 - Θέση περιεχομένου"/>
          <p:cNvSpPr>
            <a:spLocks noGrp="1"/>
          </p:cNvSpPr>
          <p:nvPr>
            <p:ph idx="1"/>
          </p:nvPr>
        </p:nvSpPr>
        <p:spPr/>
        <p:txBody>
          <a:bodyPr/>
          <a:lstStyle/>
          <a:p>
            <a:r>
              <a:rPr lang="en-US" smtClean="0"/>
              <a:t>• HBsAg (+) &gt; 6 </a:t>
            </a:r>
            <a:r>
              <a:rPr lang="el-GR" smtClean="0"/>
              <a:t>μήνες</a:t>
            </a:r>
          </a:p>
          <a:p>
            <a:r>
              <a:rPr lang="en-US" smtClean="0"/>
              <a:t>• HBeAg ( - )</a:t>
            </a:r>
          </a:p>
          <a:p>
            <a:r>
              <a:rPr lang="en-US" smtClean="0"/>
              <a:t>• anti-HBe (+)</a:t>
            </a:r>
          </a:p>
          <a:p>
            <a:r>
              <a:rPr lang="el-GR" smtClean="0"/>
              <a:t>• ALT αυξημένες μονίμως ή διαλειπόντως</a:t>
            </a:r>
          </a:p>
          <a:p>
            <a:r>
              <a:rPr lang="en-US" smtClean="0"/>
              <a:t>• HBV-DNA &gt;105 copies/mL</a:t>
            </a:r>
          </a:p>
          <a:p>
            <a:r>
              <a:rPr lang="el-GR" smtClean="0"/>
              <a:t>• Στοιχεία ενεργού φλεγμονής στο ήπαρ</a:t>
            </a:r>
          </a:p>
        </p:txBody>
      </p:sp>
    </p:spTree>
  </p:cSld>
  <p:clrMapOvr>
    <a:masterClrMapping/>
  </p:clrMapOvr>
  <p:transition>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defRPr/>
            </a:pPr>
            <a:r>
              <a:rPr lang="el-GR" dirty="0" smtClean="0"/>
              <a:t>Χρήσιμα στοιχεία</a:t>
            </a:r>
            <a:endParaRPr lang="el-GR" dirty="0"/>
          </a:p>
        </p:txBody>
      </p:sp>
      <p:sp>
        <p:nvSpPr>
          <p:cNvPr id="29699" name="2 - Θέση περιεχομένου"/>
          <p:cNvSpPr>
            <a:spLocks noGrp="1"/>
          </p:cNvSpPr>
          <p:nvPr>
            <p:ph idx="1"/>
          </p:nvPr>
        </p:nvSpPr>
        <p:spPr/>
        <p:txBody>
          <a:bodyPr/>
          <a:lstStyle/>
          <a:p>
            <a:r>
              <a:rPr lang="el-GR" smtClean="0"/>
              <a:t>Η ανίχνευση της πρωτεΐνης της επιφανείας του ιού της ηπατίτιδας B (HΒsAg,) στον ορό είναι πολύ ευαίσθητη (ανιχνεύεται σε επίπεδα 0,02-1 ng/ml) και η παρουσία του HBsAg για &gt;6 μήνες υποδηλώνει χρονία HBV λοίμωξη. </a:t>
            </a:r>
          </a:p>
          <a:p>
            <a:r>
              <a:rPr lang="el-GR" smtClean="0"/>
              <a:t>Tο anti-HBs είναι IgG αντίσωμα και η ανίχνευσή του σε συνδυασμό με την παρουσία anti-ΗΒc σημαίνει ίαση και ανοσία για επαναμόλυνση. Η παρουσία μόνο </a:t>
            </a:r>
            <a:r>
              <a:rPr lang="en-US" smtClean="0"/>
              <a:t>anti-HBs </a:t>
            </a:r>
            <a:r>
              <a:rPr lang="el-GR" smtClean="0"/>
              <a:t>σημαίνει επιτυχή εμβολιασμό.</a:t>
            </a:r>
          </a:p>
        </p:txBody>
      </p:sp>
    </p:spTree>
  </p:cSld>
  <p:clrMapOvr>
    <a:masterClrMapping/>
  </p:clrMapOvr>
  <p:transition>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eaLnBrk="1" fontAlgn="auto" hangingPunct="1">
              <a:spcAft>
                <a:spcPts val="0"/>
              </a:spcAft>
              <a:defRPr/>
            </a:pPr>
            <a:r>
              <a:rPr lang="el-GR" dirty="0" smtClean="0"/>
              <a:t>ΑΓΩΓΗ ΜΕΤΑ ΑΠΟ ΕΚΘΕΣΗ </a:t>
            </a:r>
            <a:br>
              <a:rPr lang="el-GR" dirty="0" smtClean="0"/>
            </a:br>
            <a:r>
              <a:rPr lang="el-GR" dirty="0" smtClean="0"/>
              <a:t>ΣΤΟΝ  ΙΟ</a:t>
            </a:r>
            <a:endParaRPr lang="el-GR" dirty="0"/>
          </a:p>
        </p:txBody>
      </p:sp>
      <p:sp>
        <p:nvSpPr>
          <p:cNvPr id="30723" name="2 - Θέση περιεχομένου"/>
          <p:cNvSpPr>
            <a:spLocks noGrp="1"/>
          </p:cNvSpPr>
          <p:nvPr>
            <p:ph idx="1"/>
          </p:nvPr>
        </p:nvSpPr>
        <p:spPr/>
        <p:txBody>
          <a:bodyPr/>
          <a:lstStyle/>
          <a:p>
            <a:pPr eaLnBrk="1" hangingPunct="1">
              <a:buFont typeface="Wingdings 2" pitchFamily="18" charset="2"/>
              <a:buNone/>
            </a:pPr>
            <a:r>
              <a:rPr lang="el-GR" smtClean="0"/>
              <a:t>Για τις διαδερματικές ή βλεννογόνιες εκθέσεις  στο αίμα  πρέπει να εξεταστούν διάφοροι παράγοντες</a:t>
            </a:r>
          </a:p>
          <a:p>
            <a:pPr eaLnBrk="1" hangingPunct="1">
              <a:buFont typeface="Wingdings" pitchFamily="2" charset="2"/>
              <a:buChar char="ü"/>
            </a:pPr>
            <a:r>
              <a:rPr lang="el-GR" smtClean="0"/>
              <a:t>Στον ανεμβολίαστο πρέπει να αρχίσει η έναρξη του εμβολίου (</a:t>
            </a:r>
            <a:r>
              <a:rPr lang="en-US" smtClean="0"/>
              <a:t>HBIG</a:t>
            </a:r>
            <a:r>
              <a:rPr lang="el-GR" smtClean="0"/>
              <a:t> σε 24 ώρες</a:t>
            </a:r>
            <a:r>
              <a:rPr lang="en-US" smtClean="0"/>
              <a:t>)</a:t>
            </a:r>
            <a:endParaRPr lang="el-GR" smtClean="0"/>
          </a:p>
          <a:p>
            <a:pPr eaLnBrk="1" hangingPunct="1">
              <a:buFont typeface="Wingdings" pitchFamily="2" charset="2"/>
              <a:buChar char="ü"/>
            </a:pPr>
            <a:r>
              <a:rPr lang="el-GR" smtClean="0"/>
              <a:t>Στον εμβολιασμένο πρέπει να επανεξεταστεί η απάντηση των αντισωμάτων</a:t>
            </a: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eaLnBrk="1" fontAlgn="auto" hangingPunct="1">
              <a:spcAft>
                <a:spcPts val="0"/>
              </a:spcAft>
              <a:defRPr/>
            </a:pPr>
            <a:r>
              <a:rPr lang="el-GR" dirty="0" smtClean="0"/>
              <a:t>ΕΠΙΚΙΝΔΥΝΟΤΗΤΑ ΒΙΟΛΟΓΙΚΩΝ ΠΑΡΑΓΟΝΤΩΝ</a:t>
            </a:r>
            <a:endParaRPr lang="el-GR" dirty="0"/>
          </a:p>
        </p:txBody>
      </p:sp>
      <p:sp>
        <p:nvSpPr>
          <p:cNvPr id="5123" name="2 - Θέση περιεχομένου"/>
          <p:cNvSpPr>
            <a:spLocks noGrp="1"/>
          </p:cNvSpPr>
          <p:nvPr>
            <p:ph idx="1"/>
          </p:nvPr>
        </p:nvSpPr>
        <p:spPr>
          <a:xfrm>
            <a:off x="457200" y="1600200"/>
            <a:ext cx="8686800" cy="4708525"/>
          </a:xfrm>
        </p:spPr>
        <p:txBody>
          <a:bodyPr/>
          <a:lstStyle/>
          <a:p>
            <a:pPr eaLnBrk="1" hangingPunct="1">
              <a:defRPr/>
            </a:pPr>
            <a:r>
              <a:rPr lang="el-GR" b="1" dirty="0" smtClean="0">
                <a:solidFill>
                  <a:schemeClr val="accent1">
                    <a:lumMod val="60000"/>
                    <a:lumOff val="40000"/>
                  </a:schemeClr>
                </a:solidFill>
              </a:rPr>
              <a:t>Μολυσματικότητα</a:t>
            </a:r>
            <a:r>
              <a:rPr lang="el-GR" dirty="0" smtClean="0"/>
              <a:t> : ικανότητα εισόδου και πολλαπλασιασμού του παράγοντα σ’</a:t>
            </a:r>
            <a:r>
              <a:rPr lang="en-US" dirty="0" smtClean="0"/>
              <a:t> </a:t>
            </a:r>
            <a:r>
              <a:rPr lang="el-GR" dirty="0" smtClean="0"/>
              <a:t>έναν οργανισμό</a:t>
            </a:r>
          </a:p>
          <a:p>
            <a:pPr eaLnBrk="1" hangingPunct="1">
              <a:defRPr/>
            </a:pPr>
            <a:r>
              <a:rPr lang="el-GR" b="1" dirty="0" err="1" smtClean="0">
                <a:solidFill>
                  <a:schemeClr val="accent1">
                    <a:lumMod val="60000"/>
                    <a:lumOff val="40000"/>
                  </a:schemeClr>
                </a:solidFill>
              </a:rPr>
              <a:t>Παθογονικότητα</a:t>
            </a:r>
            <a:r>
              <a:rPr lang="el-GR" b="1" dirty="0" smtClean="0">
                <a:solidFill>
                  <a:schemeClr val="accent1">
                    <a:lumMod val="60000"/>
                    <a:lumOff val="40000"/>
                  </a:schemeClr>
                </a:solidFill>
              </a:rPr>
              <a:t> : </a:t>
            </a:r>
            <a:r>
              <a:rPr lang="el-GR" dirty="0" smtClean="0"/>
              <a:t>ικανότητα πρόκλησης νόσου ως συνέπεια  της λοίμωξης</a:t>
            </a:r>
          </a:p>
          <a:p>
            <a:pPr eaLnBrk="1" hangingPunct="1">
              <a:defRPr/>
            </a:pPr>
            <a:r>
              <a:rPr lang="el-GR" b="1" dirty="0" smtClean="0">
                <a:solidFill>
                  <a:schemeClr val="accent1">
                    <a:lumMod val="60000"/>
                    <a:lumOff val="40000"/>
                  </a:schemeClr>
                </a:solidFill>
              </a:rPr>
              <a:t>Μεταδοτικότητα:</a:t>
            </a:r>
            <a:r>
              <a:rPr lang="el-GR" dirty="0" smtClean="0"/>
              <a:t> ικανότητα ενός μικροοργανισμού να μεταδοθεί από έναν μολυσμένο οργανισμό σ’ έναν επιδεκτικό</a:t>
            </a:r>
          </a:p>
          <a:p>
            <a:pPr eaLnBrk="1" hangingPunct="1">
              <a:defRPr/>
            </a:pPr>
            <a:r>
              <a:rPr lang="el-GR" b="1" dirty="0" smtClean="0">
                <a:solidFill>
                  <a:schemeClr val="accent1">
                    <a:lumMod val="60000"/>
                    <a:lumOff val="40000"/>
                  </a:schemeClr>
                </a:solidFill>
              </a:rPr>
              <a:t>Αδρανοποίηση- εξουδετέρωση</a:t>
            </a:r>
            <a:r>
              <a:rPr lang="el-GR" dirty="0" smtClean="0"/>
              <a:t>: δυνατότητα λήψης προληπτικών μέτρων για την θεραπεία της νόσου</a:t>
            </a:r>
          </a:p>
        </p:txBody>
      </p:sp>
    </p:spTree>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500063" y="1000125"/>
            <a:ext cx="8229600" cy="1143000"/>
          </a:xfrm>
        </p:spPr>
        <p:txBody>
          <a:bodyPr>
            <a:normAutofit fontScale="90000"/>
          </a:bodyPr>
          <a:lstStyle/>
          <a:p>
            <a:pPr eaLnBrk="1" hangingPunct="1">
              <a:defRPr/>
            </a:pPr>
            <a:r>
              <a:rPr lang="el-GR" sz="3200" dirty="0" smtClean="0">
                <a:latin typeface="Times New Roman" pitchFamily="18" charset="0"/>
                <a:cs typeface="Times New Roman" pitchFamily="18" charset="0"/>
              </a:rPr>
              <a:t>Στρατηγική προφύλαξης των εργαζομένων στον τομέα υγείας έναντι μόλυνσης από τους ιούς της Ηπατίτιδας </a:t>
            </a:r>
            <a:r>
              <a:rPr lang="en-US" sz="3200" dirty="0" smtClean="0">
                <a:latin typeface="Times New Roman" pitchFamily="18" charset="0"/>
                <a:cs typeface="Times New Roman" pitchFamily="18" charset="0"/>
              </a:rPr>
              <a:t>B</a:t>
            </a:r>
            <a:r>
              <a:rPr lang="el-GR" sz="3200" dirty="0" smtClean="0">
                <a:latin typeface="Times New Roman" pitchFamily="18" charset="0"/>
                <a:cs typeface="Times New Roman" pitchFamily="18" charset="0"/>
              </a:rPr>
              <a:t>, </a:t>
            </a:r>
            <a:r>
              <a:rPr lang="en-US" sz="3200" dirty="0" smtClean="0">
                <a:latin typeface="Times New Roman" pitchFamily="18" charset="0"/>
                <a:cs typeface="Times New Roman" pitchFamily="18" charset="0"/>
              </a:rPr>
              <a:t>C</a:t>
            </a:r>
            <a:r>
              <a:rPr lang="el-GR" sz="3200" dirty="0" smtClean="0">
                <a:latin typeface="Times New Roman" pitchFamily="18" charset="0"/>
                <a:cs typeface="Times New Roman" pitchFamily="18" charset="0"/>
              </a:rPr>
              <a:t> και </a:t>
            </a:r>
            <a:r>
              <a:rPr lang="en-US" sz="3200" dirty="0" smtClean="0">
                <a:latin typeface="Times New Roman" pitchFamily="18" charset="0"/>
                <a:cs typeface="Times New Roman" pitchFamily="18" charset="0"/>
              </a:rPr>
              <a:t>HIV</a:t>
            </a:r>
            <a:r>
              <a:rPr lang="el-GR" sz="3200" dirty="0" smtClean="0">
                <a:latin typeface="Times New Roman" pitchFamily="18" charset="0"/>
                <a:cs typeface="Times New Roman" pitchFamily="18" charset="0"/>
              </a:rPr>
              <a:t> </a:t>
            </a:r>
            <a:endParaRPr lang="en-US" sz="3200" dirty="0" smtClean="0">
              <a:latin typeface="Times New Roman" pitchFamily="18" charset="0"/>
              <a:cs typeface="Times New Roman" pitchFamily="18" charset="0"/>
            </a:endParaRPr>
          </a:p>
        </p:txBody>
      </p:sp>
      <p:sp>
        <p:nvSpPr>
          <p:cNvPr id="31747" name="Content Placeholder 2"/>
          <p:cNvSpPr>
            <a:spLocks noGrp="1"/>
          </p:cNvSpPr>
          <p:nvPr>
            <p:ph idx="1"/>
          </p:nvPr>
        </p:nvSpPr>
        <p:spPr>
          <a:xfrm>
            <a:off x="500063" y="2500313"/>
            <a:ext cx="8229600" cy="4125912"/>
          </a:xfrm>
        </p:spPr>
        <p:txBody>
          <a:bodyPr/>
          <a:lstStyle/>
          <a:p>
            <a:pPr eaLnBrk="1" hangingPunct="1"/>
            <a:r>
              <a:rPr lang="el-GR" smtClean="0">
                <a:cs typeface="Times New Roman" pitchFamily="18" charset="0"/>
              </a:rPr>
              <a:t>Εφαρμογή των βασικών μέτρων προφύλαξης για κάθε ασθενή</a:t>
            </a:r>
            <a:endParaRPr lang="en-US" smtClean="0">
              <a:latin typeface="Times New Roman" pitchFamily="18" charset="0"/>
              <a:cs typeface="Times New Roman" pitchFamily="18" charset="0"/>
            </a:endParaRPr>
          </a:p>
          <a:p>
            <a:pPr eaLnBrk="1" hangingPunct="1"/>
            <a:r>
              <a:rPr lang="el-GR" smtClean="0">
                <a:cs typeface="Times New Roman" pitchFamily="18" charset="0"/>
              </a:rPr>
              <a:t>Εμβολιασμός όλων των εργαζομένων για την ηπατίτιδα  Β </a:t>
            </a:r>
          </a:p>
          <a:p>
            <a:pPr eaLnBrk="1" hangingPunct="1"/>
            <a:r>
              <a:rPr lang="el-GR" smtClean="0">
                <a:cs typeface="Times New Roman" pitchFamily="18" charset="0"/>
              </a:rPr>
              <a:t>Εφαρμογή πρωτοκόλλου για την εκτίμηση της έκθεσης, αντιμετώπιση, παρακολούθηση και συμβουλευτική καθοδήγηση μετά από κάθε επαγγελματικό  ατύχημα.</a:t>
            </a:r>
            <a:endParaRPr lang="en-US" smtClean="0">
              <a:latin typeface="Times New Roman" pitchFamily="18" charset="0"/>
              <a:cs typeface="Times New Roman" pitchFamily="18" charset="0"/>
            </a:endParaRPr>
          </a:p>
          <a:p>
            <a:pPr eaLnBrk="1" hangingPunct="1"/>
            <a:endParaRPr lang="en-US" i="1" smtClean="0">
              <a:latin typeface="Times New Roman" pitchFamily="18" charset="0"/>
              <a:cs typeface="Times New Roman" pitchFamily="18" charset="0"/>
            </a:endParaRPr>
          </a:p>
        </p:txBody>
      </p:sp>
    </p:spTree>
  </p:cSld>
  <p:clrMapOvr>
    <a:masterClrMapping/>
  </p:clrMapOvr>
  <p:transition spd="slow">
    <p:strips dir="rd"/>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285750" y="1000125"/>
            <a:ext cx="8229600" cy="1143000"/>
          </a:xfrm>
        </p:spPr>
        <p:txBody>
          <a:bodyPr>
            <a:normAutofit fontScale="90000"/>
          </a:bodyPr>
          <a:lstStyle/>
          <a:p>
            <a:pPr eaLnBrk="1" hangingPunct="1">
              <a:defRPr/>
            </a:pPr>
            <a:r>
              <a:rPr lang="el-GR" sz="3600" dirty="0" smtClean="0">
                <a:latin typeface="Times New Roman" pitchFamily="18" charset="0"/>
                <a:cs typeface="Times New Roman" pitchFamily="18" charset="0"/>
              </a:rPr>
              <a:t>Παροχή άμεσης φροντίδας στο σημείο                                                της έκθεσης</a:t>
            </a:r>
            <a:endParaRPr lang="en-US" sz="3600" dirty="0" smtClean="0">
              <a:latin typeface="Times New Roman" pitchFamily="18" charset="0"/>
              <a:cs typeface="Times New Roman" pitchFamily="18" charset="0"/>
            </a:endParaRPr>
          </a:p>
        </p:txBody>
      </p:sp>
      <p:sp>
        <p:nvSpPr>
          <p:cNvPr id="32771" name="Content Placeholder 2"/>
          <p:cNvSpPr>
            <a:spLocks noGrp="1"/>
          </p:cNvSpPr>
          <p:nvPr>
            <p:ph idx="1"/>
          </p:nvPr>
        </p:nvSpPr>
        <p:spPr>
          <a:xfrm>
            <a:off x="357188" y="2714625"/>
            <a:ext cx="8229600" cy="3786188"/>
          </a:xfrm>
        </p:spPr>
        <p:txBody>
          <a:bodyPr/>
          <a:lstStyle/>
          <a:p>
            <a:pPr eaLnBrk="1" hangingPunct="1"/>
            <a:r>
              <a:rPr lang="el-GR" smtClean="0">
                <a:cs typeface="Times New Roman" pitchFamily="18" charset="0"/>
              </a:rPr>
              <a:t>Σχολαστικό πλύσιμο του τραύματος με σαπούνι και νερό ή αντισηπτικό</a:t>
            </a:r>
          </a:p>
          <a:p>
            <a:pPr eaLnBrk="1" hangingPunct="1"/>
            <a:r>
              <a:rPr lang="el-GR" smtClean="0">
                <a:cs typeface="Times New Roman" pitchFamily="18" charset="0"/>
              </a:rPr>
              <a:t>Σχολαστικό πλύσιμο βλεννογόνων (μάτια) με άφθονο νερό ή φυσιολογικό ορό μόνο</a:t>
            </a:r>
            <a:endParaRPr lang="en-US" smtClean="0">
              <a:latin typeface="Times New Roman" pitchFamily="18" charset="0"/>
              <a:cs typeface="Times New Roman" pitchFamily="18" charset="0"/>
            </a:endParaRPr>
          </a:p>
          <a:p>
            <a:pPr eaLnBrk="1" hangingPunct="1"/>
            <a:endParaRPr lang="en-US" smtClean="0"/>
          </a:p>
        </p:txBody>
      </p:sp>
    </p:spTree>
  </p:cSld>
  <p:clrMapOvr>
    <a:masterClrMapping/>
  </p:clrMapOvr>
  <p:transition spd="slow">
    <p:strips dir="rd"/>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GB" dirty="0" smtClean="0"/>
              <a:t/>
            </a:r>
            <a:br>
              <a:rPr lang="en-GB" dirty="0" smtClean="0"/>
            </a:br>
            <a:r>
              <a:rPr lang="el-GR" sz="4000" dirty="0" smtClean="0">
                <a:latin typeface="Times New Roman" pitchFamily="18" charset="0"/>
                <a:cs typeface="Times New Roman" pitchFamily="18" charset="0"/>
              </a:rPr>
              <a:t>  Εκτίμηση του κινδύνου μετάδοσης κατά την έκθεση</a:t>
            </a:r>
            <a:r>
              <a:rPr lang="en-US" sz="4000" dirty="0" smtClean="0">
                <a:latin typeface="Times New Roman" pitchFamily="18" charset="0"/>
                <a:cs typeface="Times New Roman" pitchFamily="18" charset="0"/>
              </a:rPr>
              <a:t/>
            </a:r>
            <a:br>
              <a:rPr lang="en-US" sz="4000" dirty="0" smtClean="0">
                <a:latin typeface="Times New Roman" pitchFamily="18" charset="0"/>
                <a:cs typeface="Times New Roman" pitchFamily="18" charset="0"/>
              </a:rPr>
            </a:br>
            <a:endParaRPr lang="en-US" sz="4000" dirty="0" smtClean="0">
              <a:latin typeface="Times New Roman" pitchFamily="18" charset="0"/>
              <a:cs typeface="Times New Roman" pitchFamily="18" charset="0"/>
            </a:endParaRPr>
          </a:p>
        </p:txBody>
      </p:sp>
      <p:sp>
        <p:nvSpPr>
          <p:cNvPr id="3" name="Content Placeholder 2"/>
          <p:cNvSpPr>
            <a:spLocks noGrp="1"/>
          </p:cNvSpPr>
          <p:nvPr>
            <p:ph idx="1"/>
          </p:nvPr>
        </p:nvSpPr>
        <p:spPr>
          <a:xfrm>
            <a:off x="214313" y="1600200"/>
            <a:ext cx="8472487" cy="5257800"/>
          </a:xfrm>
        </p:spPr>
        <p:txBody>
          <a:bodyPr rtlCol="0">
            <a:normAutofit fontScale="25000" lnSpcReduction="20000"/>
          </a:bodyPr>
          <a:lstStyle/>
          <a:p>
            <a:pPr marL="274320" indent="-274320" eaLnBrk="1" fontAlgn="auto" hangingPunct="1">
              <a:spcAft>
                <a:spcPts val="0"/>
              </a:spcAft>
              <a:buClr>
                <a:schemeClr val="accent3"/>
              </a:buClr>
              <a:buFont typeface="Arial" pitchFamily="34" charset="0"/>
              <a:buNone/>
              <a:defRPr/>
            </a:pPr>
            <a:r>
              <a:rPr lang="el-GR" sz="9600" b="1" dirty="0" smtClean="0"/>
              <a:t>α)  </a:t>
            </a:r>
            <a:r>
              <a:rPr lang="el-GR" sz="9600" b="1" dirty="0" smtClean="0">
                <a:cs typeface="Times New Roman" pitchFamily="18" charset="0"/>
              </a:rPr>
              <a:t>Τύποι έκθεσης με αυξημένο κίνδυνο μετάδοσης</a:t>
            </a:r>
            <a:endParaRPr lang="en-US" sz="9600" dirty="0" smtClean="0">
              <a:latin typeface="Times New Roman" pitchFamily="18" charset="0"/>
              <a:cs typeface="Times New Roman" pitchFamily="18" charset="0"/>
            </a:endParaRPr>
          </a:p>
          <a:p>
            <a:pPr marL="274320" indent="106363" eaLnBrk="1" fontAlgn="auto" hangingPunct="1">
              <a:spcAft>
                <a:spcPts val="0"/>
              </a:spcAft>
              <a:buClr>
                <a:schemeClr val="accent3"/>
              </a:buClr>
              <a:buFont typeface="Wingdings 2"/>
              <a:buChar char=""/>
              <a:defRPr/>
            </a:pPr>
            <a:r>
              <a:rPr lang="el-GR" sz="9600" b="1" dirty="0" smtClean="0">
                <a:cs typeface="Times New Roman" pitchFamily="18" charset="0"/>
              </a:rPr>
              <a:t>  </a:t>
            </a:r>
            <a:r>
              <a:rPr lang="el-GR" sz="9600" dirty="0" err="1" smtClean="0">
                <a:cs typeface="Times New Roman" pitchFamily="18" charset="0"/>
              </a:rPr>
              <a:t>Διαδερμικός</a:t>
            </a:r>
            <a:r>
              <a:rPr lang="el-GR" sz="9600" dirty="0" smtClean="0">
                <a:cs typeface="Times New Roman" pitchFamily="18" charset="0"/>
              </a:rPr>
              <a:t> τραυματισμός (π.χ. τρύπημα με βελόνα)</a:t>
            </a:r>
            <a:endParaRPr lang="en-US" sz="9600" dirty="0" smtClean="0">
              <a:latin typeface="Times New Roman" pitchFamily="18" charset="0"/>
              <a:cs typeface="Times New Roman" pitchFamily="18" charset="0"/>
            </a:endParaRPr>
          </a:p>
          <a:p>
            <a:pPr marL="620713" indent="-263525" eaLnBrk="1" fontAlgn="auto" hangingPunct="1">
              <a:spcAft>
                <a:spcPts val="0"/>
              </a:spcAft>
              <a:buClr>
                <a:schemeClr val="accent3"/>
              </a:buClr>
              <a:buFont typeface="Arial" pitchFamily="34" charset="0"/>
              <a:buChar char="•"/>
              <a:defRPr/>
            </a:pPr>
            <a:r>
              <a:rPr lang="el-GR" sz="9600" dirty="0" smtClean="0">
                <a:cs typeface="Times New Roman" pitchFamily="18" charset="0"/>
              </a:rPr>
              <a:t>Έκθεση βλεννογόνων (π.χ. εκτίναξη  βιολογικών υγρών)</a:t>
            </a:r>
            <a:endParaRPr lang="en-US" sz="9600" dirty="0" smtClean="0">
              <a:latin typeface="Times New Roman" pitchFamily="18" charset="0"/>
              <a:cs typeface="Times New Roman" pitchFamily="18" charset="0"/>
            </a:endParaRPr>
          </a:p>
          <a:p>
            <a:pPr marL="620713" indent="-263525" eaLnBrk="1" fontAlgn="auto" hangingPunct="1">
              <a:spcAft>
                <a:spcPts val="0"/>
              </a:spcAft>
              <a:buClr>
                <a:schemeClr val="accent3"/>
              </a:buClr>
              <a:buFont typeface="Arial" pitchFamily="34" charset="0"/>
              <a:buChar char="•"/>
              <a:defRPr/>
            </a:pPr>
            <a:r>
              <a:rPr lang="el-GR" sz="9600" dirty="0" smtClean="0">
                <a:cs typeface="Times New Roman" pitchFamily="18" charset="0"/>
              </a:rPr>
              <a:t>Δέρμα με συνυπάρχουσα δερματίτιδα ή λύση της συνέχειας του</a:t>
            </a:r>
            <a:endParaRPr lang="en-US" sz="9600" dirty="0" smtClean="0">
              <a:latin typeface="Times New Roman" pitchFamily="18" charset="0"/>
              <a:cs typeface="Times New Roman" pitchFamily="18" charset="0"/>
            </a:endParaRPr>
          </a:p>
          <a:p>
            <a:pPr marL="620713" indent="-263525" eaLnBrk="1" fontAlgn="auto" hangingPunct="1">
              <a:spcAft>
                <a:spcPts val="0"/>
              </a:spcAft>
              <a:buClr>
                <a:schemeClr val="accent3"/>
              </a:buClr>
              <a:buFont typeface="Arial" pitchFamily="34" charset="0"/>
              <a:buChar char="•"/>
              <a:defRPr/>
            </a:pPr>
            <a:r>
              <a:rPr lang="el-GR" sz="9600" dirty="0" smtClean="0">
                <a:cs typeface="Times New Roman" pitchFamily="18" charset="0"/>
              </a:rPr>
              <a:t>Δάγκωμα (κίνδυνος από έκθεση σε αίμα και για τα δύο άτομα)</a:t>
            </a:r>
          </a:p>
          <a:p>
            <a:pPr marL="620713" indent="-263525" eaLnBrk="1" fontAlgn="auto" hangingPunct="1">
              <a:spcAft>
                <a:spcPts val="0"/>
              </a:spcAft>
              <a:buClr>
                <a:schemeClr val="accent3"/>
              </a:buClr>
              <a:buFont typeface="Arial" pitchFamily="34" charset="0"/>
              <a:buChar char="•"/>
              <a:defRPr/>
            </a:pPr>
            <a:endParaRPr lang="en-US" sz="9600" dirty="0" smtClean="0">
              <a:latin typeface="Times New Roman" pitchFamily="18" charset="0"/>
              <a:cs typeface="Times New Roman" pitchFamily="18" charset="0"/>
            </a:endParaRPr>
          </a:p>
          <a:p>
            <a:pPr marL="274320" indent="-274320" eaLnBrk="1" fontAlgn="auto" hangingPunct="1">
              <a:spcAft>
                <a:spcPts val="0"/>
              </a:spcAft>
              <a:buClr>
                <a:schemeClr val="accent3"/>
              </a:buClr>
              <a:buFont typeface="Wingdings 2"/>
              <a:buNone/>
              <a:defRPr/>
            </a:pPr>
            <a:r>
              <a:rPr lang="el-GR" sz="9600" b="1" dirty="0" smtClean="0">
                <a:cs typeface="Times New Roman" pitchFamily="18" charset="0"/>
              </a:rPr>
              <a:t>β)  Τύπος βιολογικού υγρού με αυξημένο κίνδυνο μετάδοσης</a:t>
            </a:r>
            <a:r>
              <a:rPr lang="el-GR" sz="9600" dirty="0" smtClean="0">
                <a:cs typeface="Times New Roman" pitchFamily="18" charset="0"/>
              </a:rPr>
              <a:t>   </a:t>
            </a:r>
          </a:p>
          <a:p>
            <a:pPr marL="622300" indent="-265113" eaLnBrk="1" fontAlgn="auto" hangingPunct="1">
              <a:spcAft>
                <a:spcPts val="0"/>
              </a:spcAft>
              <a:buClr>
                <a:schemeClr val="accent3"/>
              </a:buClr>
              <a:buFont typeface="Arial" pitchFamily="34" charset="0"/>
              <a:buChar char="•"/>
              <a:defRPr/>
            </a:pPr>
            <a:r>
              <a:rPr lang="el-GR" sz="9600" dirty="0" smtClean="0">
                <a:cs typeface="Times New Roman" pitchFamily="18" charset="0"/>
              </a:rPr>
              <a:t>Αίμα </a:t>
            </a:r>
            <a:endParaRPr lang="en-US" sz="9600" dirty="0" smtClean="0">
              <a:latin typeface="Times New Roman" pitchFamily="18" charset="0"/>
              <a:cs typeface="Times New Roman" pitchFamily="18" charset="0"/>
            </a:endParaRPr>
          </a:p>
          <a:p>
            <a:pPr marL="620713" indent="-263525" eaLnBrk="1" fontAlgn="auto" hangingPunct="1">
              <a:spcAft>
                <a:spcPts val="0"/>
              </a:spcAft>
              <a:buClr>
                <a:schemeClr val="accent3"/>
              </a:buClr>
              <a:buFont typeface="Arial" pitchFamily="34" charset="0"/>
              <a:buChar char="•"/>
              <a:defRPr/>
            </a:pPr>
            <a:r>
              <a:rPr lang="el-GR" sz="9600" dirty="0" smtClean="0">
                <a:cs typeface="Times New Roman" pitchFamily="18" charset="0"/>
              </a:rPr>
              <a:t>Βιολογικά υγρά που περιέχουν ορατό αίμα</a:t>
            </a:r>
            <a:endParaRPr lang="en-US" sz="9600" dirty="0" smtClean="0">
              <a:latin typeface="Times New Roman" pitchFamily="18" charset="0"/>
              <a:cs typeface="Times New Roman" pitchFamily="18" charset="0"/>
            </a:endParaRPr>
          </a:p>
          <a:p>
            <a:pPr marL="620713" indent="-263525" eaLnBrk="1" fontAlgn="auto" hangingPunct="1">
              <a:spcAft>
                <a:spcPts val="0"/>
              </a:spcAft>
              <a:buClr>
                <a:schemeClr val="accent3"/>
              </a:buClr>
              <a:buFont typeface="Arial" pitchFamily="34" charset="0"/>
              <a:buChar char="•"/>
              <a:defRPr/>
            </a:pPr>
            <a:r>
              <a:rPr lang="el-GR" sz="9600" dirty="0" smtClean="0">
                <a:cs typeface="Times New Roman" pitchFamily="18" charset="0"/>
              </a:rPr>
              <a:t>Δυνητικά μολυσματικά υγρά (</a:t>
            </a:r>
            <a:r>
              <a:rPr lang="en-US" sz="9600" dirty="0" smtClean="0">
                <a:latin typeface="Times New Roman" pitchFamily="18" charset="0"/>
                <a:cs typeface="Times New Roman" pitchFamily="18" charset="0"/>
              </a:rPr>
              <a:t>ENY</a:t>
            </a:r>
            <a:r>
              <a:rPr lang="el-GR" sz="9600" dirty="0" smtClean="0">
                <a:cs typeface="Times New Roman" pitchFamily="18" charset="0"/>
              </a:rPr>
              <a:t>, αρθρικό, πλευριτικό, </a:t>
            </a:r>
            <a:r>
              <a:rPr lang="el-GR" sz="9600" dirty="0" err="1" smtClean="0">
                <a:cs typeface="Times New Roman" pitchFamily="18" charset="0"/>
              </a:rPr>
              <a:t>περικαρδιακό</a:t>
            </a:r>
            <a:r>
              <a:rPr lang="el-GR" sz="9600" dirty="0" smtClean="0">
                <a:cs typeface="Times New Roman" pitchFamily="18" charset="0"/>
              </a:rPr>
              <a:t>, αμνιακό υγρό, σπέρμα και κολπικές εκκρίσεις)</a:t>
            </a:r>
            <a:endParaRPr lang="en-US" sz="9600" dirty="0" smtClean="0">
              <a:latin typeface="Times New Roman" pitchFamily="18" charset="0"/>
              <a:cs typeface="Times New Roman" pitchFamily="18" charset="0"/>
            </a:endParaRPr>
          </a:p>
          <a:p>
            <a:pPr marL="620713" indent="-263525" eaLnBrk="1" fontAlgn="auto" hangingPunct="1">
              <a:spcAft>
                <a:spcPts val="0"/>
              </a:spcAft>
              <a:buClr>
                <a:schemeClr val="accent3"/>
              </a:buClr>
              <a:buFont typeface="Arial" pitchFamily="34" charset="0"/>
              <a:buChar char="•"/>
              <a:defRPr/>
            </a:pPr>
            <a:r>
              <a:rPr lang="el-GR" sz="9600" dirty="0" smtClean="0">
                <a:cs typeface="Times New Roman" pitchFamily="18" charset="0"/>
              </a:rPr>
              <a:t>Απευθείας έκθεση σε υψηλή συγκέντρωση ιού (π.χ. σε εργαστήρια)</a:t>
            </a:r>
            <a:endParaRPr lang="en-US" sz="9600" dirty="0" smtClean="0">
              <a:latin typeface="Times New Roman" pitchFamily="18" charset="0"/>
              <a:cs typeface="Times New Roman" pitchFamily="18" charset="0"/>
            </a:endParaRPr>
          </a:p>
          <a:p>
            <a:pPr marL="274320" indent="-274320" eaLnBrk="1" fontAlgn="auto" hangingPunct="1">
              <a:spcAft>
                <a:spcPts val="0"/>
              </a:spcAft>
              <a:buClr>
                <a:schemeClr val="accent3"/>
              </a:buClr>
              <a:buFont typeface="Arial" pitchFamily="34" charset="0"/>
              <a:buChar char="•"/>
              <a:defRPr/>
            </a:pPr>
            <a:endParaRPr lang="en-US" dirty="0" smtClean="0"/>
          </a:p>
        </p:txBody>
      </p:sp>
    </p:spTree>
  </p:cSld>
  <p:clrMapOvr>
    <a:masterClrMapping/>
  </p:clrMapOvr>
  <p:transition spd="slow">
    <p:strips dir="rd"/>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274638"/>
            <a:ext cx="8229600" cy="490066"/>
          </a:xfrm>
        </p:spPr>
        <p:txBody>
          <a:bodyPr>
            <a:normAutofit fontScale="90000"/>
          </a:bodyPr>
          <a:lstStyle/>
          <a:p>
            <a:pPr eaLnBrk="1" hangingPunct="1">
              <a:defRPr/>
            </a:pPr>
            <a:r>
              <a:rPr lang="el-GR" sz="3600" dirty="0" smtClean="0"/>
              <a:t/>
            </a:r>
            <a:br>
              <a:rPr lang="el-GR" sz="3600" dirty="0" smtClean="0"/>
            </a:br>
            <a:r>
              <a:rPr lang="el-GR" sz="3600" dirty="0" smtClean="0"/>
              <a:t/>
            </a:r>
            <a:br>
              <a:rPr lang="el-GR" sz="3600" dirty="0" smtClean="0"/>
            </a:br>
            <a:r>
              <a:rPr lang="el-GR" sz="3600" dirty="0" smtClean="0"/>
              <a:t/>
            </a:r>
            <a:br>
              <a:rPr lang="el-GR" sz="3600" dirty="0" smtClean="0"/>
            </a:br>
            <a:r>
              <a:rPr lang="el-GR" sz="3600" dirty="0" smtClean="0"/>
              <a:t/>
            </a:r>
            <a:br>
              <a:rPr lang="el-GR" sz="3600" dirty="0" smtClean="0"/>
            </a:br>
            <a:r>
              <a:rPr lang="el-GR" sz="3600" dirty="0" smtClean="0"/>
              <a:t/>
            </a:r>
            <a:br>
              <a:rPr lang="el-GR" sz="3600" dirty="0" smtClean="0"/>
            </a:br>
            <a:r>
              <a:rPr lang="el-GR" sz="3600" dirty="0" smtClean="0">
                <a:latin typeface="Times New Roman" pitchFamily="18" charset="0"/>
                <a:cs typeface="Times New Roman" pitchFamily="18" charset="0"/>
              </a:rPr>
              <a:t>Εκτίμηση του κινδύνου μετάδοσης κατά την έκθεση </a:t>
            </a:r>
            <a:r>
              <a:rPr lang="el-GR" sz="4000" dirty="0" smtClean="0">
                <a:latin typeface="Times New Roman" pitchFamily="18" charset="0"/>
                <a:cs typeface="Times New Roman" pitchFamily="18" charset="0"/>
              </a:rPr>
              <a:t/>
            </a:r>
            <a:br>
              <a:rPr lang="el-GR" sz="4000" dirty="0" smtClean="0">
                <a:latin typeface="Times New Roman" pitchFamily="18" charset="0"/>
                <a:cs typeface="Times New Roman" pitchFamily="18" charset="0"/>
              </a:rPr>
            </a:br>
            <a:r>
              <a:rPr lang="el-GR" sz="3600" dirty="0" smtClean="0"/>
              <a:t/>
            </a:r>
            <a:br>
              <a:rPr lang="el-GR" sz="3600" dirty="0" smtClean="0"/>
            </a:br>
            <a:r>
              <a:rPr lang="el-GR" sz="3600" dirty="0" smtClean="0"/>
              <a:t/>
            </a:r>
            <a:br>
              <a:rPr lang="el-GR" sz="3600" dirty="0" smtClean="0"/>
            </a:br>
            <a:r>
              <a:rPr lang="el-GR" sz="3100" dirty="0" smtClean="0"/>
              <a:t/>
            </a:r>
            <a:br>
              <a:rPr lang="el-GR" sz="3100" dirty="0" smtClean="0"/>
            </a:br>
            <a:endParaRPr lang="en-US" sz="3600" dirty="0" smtClean="0">
              <a:latin typeface="Times New Roman" pitchFamily="18" charset="0"/>
              <a:cs typeface="Times New Roman" pitchFamily="18" charset="0"/>
            </a:endParaRPr>
          </a:p>
        </p:txBody>
      </p:sp>
      <p:sp>
        <p:nvSpPr>
          <p:cNvPr id="3" name="Content Placeholder 2"/>
          <p:cNvSpPr>
            <a:spLocks noGrp="1"/>
          </p:cNvSpPr>
          <p:nvPr>
            <p:ph idx="1"/>
          </p:nvPr>
        </p:nvSpPr>
        <p:spPr>
          <a:xfrm>
            <a:off x="179388" y="1628775"/>
            <a:ext cx="8785225" cy="4525963"/>
          </a:xfrm>
        </p:spPr>
        <p:txBody>
          <a:bodyPr rtlCol="0">
            <a:normAutofit fontScale="25000" lnSpcReduction="20000"/>
          </a:bodyPr>
          <a:lstStyle/>
          <a:p>
            <a:pPr marL="274320" indent="-274320" eaLnBrk="1" fontAlgn="auto" hangingPunct="1">
              <a:spcAft>
                <a:spcPts val="0"/>
              </a:spcAft>
              <a:buClr>
                <a:schemeClr val="accent3"/>
              </a:buClr>
              <a:buFont typeface="Arial" pitchFamily="34" charset="0"/>
              <a:buNone/>
              <a:defRPr/>
            </a:pPr>
            <a:r>
              <a:rPr lang="el-GR" sz="6500" b="1" dirty="0" smtClean="0"/>
              <a:t>γ</a:t>
            </a:r>
            <a:r>
              <a:rPr lang="el-GR" sz="11200" b="1" dirty="0" smtClean="0"/>
              <a:t>)  </a:t>
            </a:r>
            <a:r>
              <a:rPr lang="el-GR" sz="11200" b="1" dirty="0" smtClean="0">
                <a:cs typeface="Times New Roman" pitchFamily="18" charset="0"/>
              </a:rPr>
              <a:t>Μολυσματικότητα του ατόμου - «πηγή» έκθεσης</a:t>
            </a:r>
          </a:p>
          <a:p>
            <a:pPr marL="620713" indent="-263525" eaLnBrk="1" fontAlgn="auto" hangingPunct="1">
              <a:spcBef>
                <a:spcPts val="1200"/>
              </a:spcBef>
              <a:spcAft>
                <a:spcPts val="0"/>
              </a:spcAft>
              <a:buClr>
                <a:schemeClr val="accent3"/>
              </a:buClr>
              <a:buFont typeface="Arial" pitchFamily="34" charset="0"/>
              <a:buChar char="•"/>
              <a:defRPr/>
            </a:pPr>
            <a:r>
              <a:rPr lang="el-GR" sz="11200" dirty="0" smtClean="0">
                <a:cs typeface="Times New Roman" pitchFamily="18" charset="0"/>
              </a:rPr>
              <a:t>Έλεγχος για παρουσία </a:t>
            </a:r>
            <a:r>
              <a:rPr lang="en-US" sz="11200" dirty="0" err="1" smtClean="0">
                <a:latin typeface="Times New Roman" pitchFamily="18" charset="0"/>
                <a:cs typeface="Times New Roman" pitchFamily="18" charset="0"/>
              </a:rPr>
              <a:t>HBsAg</a:t>
            </a:r>
            <a:endParaRPr lang="en-US" sz="11200" dirty="0" smtClean="0">
              <a:latin typeface="Times New Roman" pitchFamily="18" charset="0"/>
              <a:cs typeface="Times New Roman" pitchFamily="18" charset="0"/>
            </a:endParaRPr>
          </a:p>
          <a:p>
            <a:pPr marL="620713" indent="-263525" eaLnBrk="1" fontAlgn="auto" hangingPunct="1">
              <a:spcBef>
                <a:spcPts val="1200"/>
              </a:spcBef>
              <a:spcAft>
                <a:spcPts val="0"/>
              </a:spcAft>
              <a:buClr>
                <a:schemeClr val="accent3"/>
              </a:buClr>
              <a:buFont typeface="Arial" pitchFamily="34" charset="0"/>
              <a:buChar char="•"/>
              <a:defRPr/>
            </a:pPr>
            <a:r>
              <a:rPr lang="el-GR" sz="11200" dirty="0" smtClean="0">
                <a:cs typeface="Times New Roman" pitchFamily="18" charset="0"/>
              </a:rPr>
              <a:t>Έλεγχος για παρουσία </a:t>
            </a:r>
            <a:r>
              <a:rPr lang="en-US" sz="11200" dirty="0" smtClean="0">
                <a:latin typeface="Times New Roman" pitchFamily="18" charset="0"/>
                <a:cs typeface="Times New Roman" pitchFamily="18" charset="0"/>
              </a:rPr>
              <a:t>anti</a:t>
            </a:r>
            <a:r>
              <a:rPr lang="el-GR" sz="11200" dirty="0" smtClean="0">
                <a:cs typeface="Times New Roman" pitchFamily="18" charset="0"/>
              </a:rPr>
              <a:t>-</a:t>
            </a:r>
            <a:r>
              <a:rPr lang="en-US" sz="11200" dirty="0" smtClean="0">
                <a:latin typeface="Times New Roman" pitchFamily="18" charset="0"/>
                <a:cs typeface="Times New Roman" pitchFamily="18" charset="0"/>
              </a:rPr>
              <a:t>HCV</a:t>
            </a:r>
            <a:endParaRPr lang="el-GR" sz="11200" dirty="0" smtClean="0">
              <a:cs typeface="Times New Roman" pitchFamily="18" charset="0"/>
            </a:endParaRPr>
          </a:p>
          <a:p>
            <a:pPr marL="620713" indent="-263525" eaLnBrk="1" fontAlgn="auto" hangingPunct="1">
              <a:spcBef>
                <a:spcPts val="1200"/>
              </a:spcBef>
              <a:spcAft>
                <a:spcPts val="0"/>
              </a:spcAft>
              <a:buClr>
                <a:schemeClr val="accent3"/>
              </a:buClr>
              <a:buFont typeface="Arial" pitchFamily="34" charset="0"/>
              <a:buChar char="•"/>
              <a:defRPr/>
            </a:pPr>
            <a:r>
              <a:rPr lang="el-GR" sz="11200" dirty="0" smtClean="0">
                <a:cs typeface="Times New Roman" pitchFamily="18" charset="0"/>
              </a:rPr>
              <a:t>Σε περίπτωση άγνωστης πηγής (π.χ. τρύπημα από βελόνα σε απορρίμματα), εκτιμάται η επιδημιολογική πιθανότητα μετάδοσης (μεγαλύτερος κίνδυνος από τρύπημα βελόνας σε απορρίμματα νοσοκομείου απ’ </a:t>
            </a:r>
            <a:r>
              <a:rPr lang="el-GR" sz="11200" dirty="0" err="1" smtClean="0">
                <a:cs typeface="Times New Roman" pitchFamily="18" charset="0"/>
              </a:rPr>
              <a:t>ό,τι</a:t>
            </a:r>
            <a:r>
              <a:rPr lang="el-GR" sz="11200" dirty="0" smtClean="0">
                <a:cs typeface="Times New Roman" pitchFamily="18" charset="0"/>
              </a:rPr>
              <a:t> σε ένα γηροκομείο)</a:t>
            </a:r>
          </a:p>
          <a:p>
            <a:pPr marL="620713" indent="-263525" eaLnBrk="1" fontAlgn="auto" hangingPunct="1">
              <a:spcBef>
                <a:spcPts val="1200"/>
              </a:spcBef>
              <a:spcAft>
                <a:spcPts val="0"/>
              </a:spcAft>
              <a:buClr>
                <a:schemeClr val="accent3"/>
              </a:buClr>
              <a:buFont typeface="Arial" pitchFamily="34" charset="0"/>
              <a:buChar char="•"/>
              <a:defRPr/>
            </a:pPr>
            <a:r>
              <a:rPr lang="el-GR" sz="11200" dirty="0" smtClean="0">
                <a:cs typeface="Times New Roman" pitchFamily="18" charset="0"/>
              </a:rPr>
              <a:t>Σε περίπτωση άρνησης για εξέταση, εκτιμάται η μολυσματικότητα του ατόμου - «πηγή», λαμβάνοντας υπόψη το υποκείμενο νόσημα, τα κλινικά συμπτώματα και την ύπαρξη ιστορικού συμπεριφοράς υψηλού κινδύνου.</a:t>
            </a:r>
            <a:endParaRPr lang="en-US" sz="11200" dirty="0" smtClean="0">
              <a:latin typeface="Times New Roman" pitchFamily="18" charset="0"/>
              <a:cs typeface="Times New Roman" pitchFamily="18" charset="0"/>
            </a:endParaRPr>
          </a:p>
          <a:p>
            <a:pPr marL="274320" indent="-274320" eaLnBrk="1" fontAlgn="auto" hangingPunct="1">
              <a:spcAft>
                <a:spcPts val="0"/>
              </a:spcAft>
              <a:buClr>
                <a:schemeClr val="accent3"/>
              </a:buClr>
              <a:buFont typeface="Arial" pitchFamily="34" charset="0"/>
              <a:buChar char="•"/>
              <a:defRPr/>
            </a:pPr>
            <a:endParaRPr lang="en-US" dirty="0" smtClean="0"/>
          </a:p>
          <a:p>
            <a:pPr marL="274320" indent="-274320" eaLnBrk="1" fontAlgn="auto" hangingPunct="1">
              <a:spcAft>
                <a:spcPts val="0"/>
              </a:spcAft>
              <a:buClr>
                <a:schemeClr val="accent3"/>
              </a:buClr>
              <a:buFont typeface="Arial" pitchFamily="34" charset="0"/>
              <a:buChar char="•"/>
              <a:defRPr/>
            </a:pPr>
            <a:endParaRPr lang="en-US" dirty="0" smtClean="0"/>
          </a:p>
        </p:txBody>
      </p:sp>
    </p:spTree>
  </p:cSld>
  <p:clrMapOvr>
    <a:masterClrMapping/>
  </p:clrMapOvr>
  <p:transition spd="slow">
    <p:strips dir="rd"/>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57200" y="274638"/>
            <a:ext cx="8229600" cy="1582737"/>
          </a:xfrm>
        </p:spPr>
        <p:txBody>
          <a:bodyPr>
            <a:normAutofit fontScale="90000"/>
          </a:bodyPr>
          <a:lstStyle/>
          <a:p>
            <a:pPr eaLnBrk="1" hangingPunct="1">
              <a:defRPr/>
            </a:pPr>
            <a:r>
              <a:rPr lang="el-GR" sz="3600" smtClean="0"/>
              <a:t/>
            </a:r>
            <a:br>
              <a:rPr lang="el-GR" sz="3600" smtClean="0"/>
            </a:br>
            <a:r>
              <a:rPr lang="el-GR" sz="3600" smtClean="0"/>
              <a:t>2.  </a:t>
            </a:r>
            <a:r>
              <a:rPr lang="el-GR" sz="3600" smtClean="0">
                <a:latin typeface="Times New Roman" pitchFamily="18" charset="0"/>
                <a:cs typeface="Times New Roman" pitchFamily="18" charset="0"/>
              </a:rPr>
              <a:t>Εκτίμηση του κινδύνου μετάδοσης κατά την έκθεση</a:t>
            </a:r>
            <a:endParaRPr lang="en-US" sz="3600" smtClean="0">
              <a:latin typeface="Times New Roman" pitchFamily="18" charset="0"/>
              <a:cs typeface="Times New Roman" pitchFamily="18" charset="0"/>
            </a:endParaRPr>
          </a:p>
        </p:txBody>
      </p:sp>
      <p:sp>
        <p:nvSpPr>
          <p:cNvPr id="3" name="Content Placeholder 2"/>
          <p:cNvSpPr>
            <a:spLocks noGrp="1"/>
          </p:cNvSpPr>
          <p:nvPr>
            <p:ph idx="1"/>
          </p:nvPr>
        </p:nvSpPr>
        <p:spPr>
          <a:xfrm>
            <a:off x="457200" y="2357438"/>
            <a:ext cx="8229600" cy="3768725"/>
          </a:xfrm>
        </p:spPr>
        <p:txBody>
          <a:bodyPr rtlCol="0">
            <a:normAutofit/>
          </a:bodyPr>
          <a:lstStyle/>
          <a:p>
            <a:pPr marL="274320" indent="-274320" eaLnBrk="1" fontAlgn="auto" hangingPunct="1">
              <a:spcAft>
                <a:spcPts val="0"/>
              </a:spcAft>
              <a:buClr>
                <a:schemeClr val="accent3"/>
              </a:buClr>
              <a:buFont typeface="Arial" pitchFamily="34" charset="0"/>
              <a:buNone/>
              <a:defRPr/>
            </a:pPr>
            <a:r>
              <a:rPr lang="el-GR" b="1" dirty="0" smtClean="0"/>
              <a:t>δ</a:t>
            </a:r>
            <a:r>
              <a:rPr lang="el-GR" b="1" dirty="0" smtClean="0">
                <a:cs typeface="Times New Roman" pitchFamily="18" charset="0"/>
              </a:rPr>
              <a:t>)  Ευαισθησία του εκτεθέντος</a:t>
            </a:r>
            <a:endParaRPr lang="en-US" dirty="0" smtClean="0">
              <a:latin typeface="Times New Roman" pitchFamily="18" charset="0"/>
              <a:cs typeface="Times New Roman" pitchFamily="18" charset="0"/>
            </a:endParaRPr>
          </a:p>
          <a:p>
            <a:pPr marL="806450" indent="-263525" eaLnBrk="1" fontAlgn="auto" hangingPunct="1">
              <a:spcAft>
                <a:spcPts val="0"/>
              </a:spcAft>
              <a:buClr>
                <a:schemeClr val="accent3"/>
              </a:buClr>
              <a:buFont typeface="Arial" pitchFamily="34" charset="0"/>
              <a:buChar char="•"/>
              <a:defRPr/>
            </a:pPr>
            <a:r>
              <a:rPr lang="el-GR" dirty="0" smtClean="0">
                <a:cs typeface="Times New Roman" pitchFamily="18" charset="0"/>
              </a:rPr>
              <a:t>Ιστορικό εμβολιασμού και ανταπόκρισης</a:t>
            </a:r>
            <a:endParaRPr lang="en-US" dirty="0" smtClean="0">
              <a:latin typeface="Times New Roman" pitchFamily="18" charset="0"/>
              <a:cs typeface="Times New Roman" pitchFamily="18" charset="0"/>
            </a:endParaRPr>
          </a:p>
          <a:p>
            <a:pPr marL="806450" indent="-263525" eaLnBrk="1" fontAlgn="auto" hangingPunct="1">
              <a:spcAft>
                <a:spcPts val="0"/>
              </a:spcAft>
              <a:buClr>
                <a:schemeClr val="accent3"/>
              </a:buClr>
              <a:buFont typeface="Arial" pitchFamily="34" charset="0"/>
              <a:buChar char="•"/>
              <a:defRPr/>
            </a:pPr>
            <a:r>
              <a:rPr lang="en-US" dirty="0" err="1" smtClean="0">
                <a:latin typeface="Times New Roman" pitchFamily="18" charset="0"/>
                <a:cs typeface="Times New Roman" pitchFamily="18" charset="0"/>
              </a:rPr>
              <a:t>HBsAg</a:t>
            </a:r>
            <a:r>
              <a:rPr lang="el-GR" dirty="0" smtClean="0">
                <a:cs typeface="Times New Roman" pitchFamily="18" charset="0"/>
              </a:rPr>
              <a:t>, </a:t>
            </a:r>
            <a:r>
              <a:rPr lang="en-US" dirty="0" smtClean="0">
                <a:latin typeface="Times New Roman" pitchFamily="18" charset="0"/>
                <a:cs typeface="Times New Roman" pitchFamily="18" charset="0"/>
              </a:rPr>
              <a:t>anti</a:t>
            </a:r>
            <a:r>
              <a:rPr lang="el-GR" dirty="0" smtClean="0">
                <a:cs typeface="Times New Roman" pitchFamily="18" charset="0"/>
              </a:rPr>
              <a:t>-</a:t>
            </a:r>
            <a:r>
              <a:rPr lang="en-US" dirty="0" smtClean="0">
                <a:latin typeface="Times New Roman" pitchFamily="18" charset="0"/>
                <a:cs typeface="Times New Roman" pitchFamily="18" charset="0"/>
              </a:rPr>
              <a:t>HCV</a:t>
            </a:r>
            <a:r>
              <a:rPr lang="el-GR" dirty="0" smtClean="0">
                <a:cs typeface="Times New Roman" pitchFamily="18" charset="0"/>
              </a:rPr>
              <a:t>, </a:t>
            </a:r>
            <a:r>
              <a:rPr lang="en-US" dirty="0" smtClean="0">
                <a:latin typeface="Times New Roman" pitchFamily="18" charset="0"/>
                <a:cs typeface="Times New Roman" pitchFamily="18" charset="0"/>
              </a:rPr>
              <a:t>ALT</a:t>
            </a:r>
            <a:r>
              <a:rPr lang="el-GR" dirty="0" smtClean="0">
                <a:cs typeface="Times New Roman" pitchFamily="18" charset="0"/>
              </a:rPr>
              <a:t> και </a:t>
            </a:r>
            <a:r>
              <a:rPr lang="en-US" dirty="0" smtClean="0">
                <a:latin typeface="Times New Roman" pitchFamily="18" charset="0"/>
                <a:cs typeface="Times New Roman" pitchFamily="18" charset="0"/>
              </a:rPr>
              <a:t>anti</a:t>
            </a:r>
            <a:r>
              <a:rPr lang="el-GR" dirty="0" smtClean="0">
                <a:cs typeface="Times New Roman" pitchFamily="18" charset="0"/>
              </a:rPr>
              <a:t>-</a:t>
            </a:r>
            <a:r>
              <a:rPr lang="en-US" dirty="0" smtClean="0">
                <a:latin typeface="Times New Roman" pitchFamily="18" charset="0"/>
                <a:cs typeface="Times New Roman" pitchFamily="18" charset="0"/>
              </a:rPr>
              <a:t>HIV</a:t>
            </a:r>
            <a:r>
              <a:rPr lang="el-GR" dirty="0" smtClean="0">
                <a:cs typeface="Times New Roman" pitchFamily="18" charset="0"/>
              </a:rPr>
              <a:t> τη στιγμή του ατυχήματος και πριν από τη χορήγηση προφύλαξης για </a:t>
            </a:r>
            <a:r>
              <a:rPr lang="en-US" dirty="0" smtClean="0">
                <a:latin typeface="Times New Roman" pitchFamily="18" charset="0"/>
                <a:cs typeface="Times New Roman" pitchFamily="18" charset="0"/>
              </a:rPr>
              <a:t>HBV</a:t>
            </a:r>
            <a:r>
              <a:rPr lang="el-GR" dirty="0" smtClean="0">
                <a:cs typeface="Times New Roman" pitchFamily="18" charset="0"/>
              </a:rPr>
              <a:t>, </a:t>
            </a:r>
            <a:r>
              <a:rPr lang="en-US" dirty="0" smtClean="0">
                <a:latin typeface="Times New Roman" pitchFamily="18" charset="0"/>
                <a:cs typeface="Times New Roman" pitchFamily="18" charset="0"/>
              </a:rPr>
              <a:t>HCV</a:t>
            </a:r>
            <a:r>
              <a:rPr lang="el-GR" dirty="0" smtClean="0">
                <a:cs typeface="Times New Roman" pitchFamily="18" charset="0"/>
              </a:rPr>
              <a:t> και </a:t>
            </a:r>
            <a:r>
              <a:rPr lang="en-US" dirty="0" smtClean="0">
                <a:latin typeface="Times New Roman" pitchFamily="18" charset="0"/>
                <a:cs typeface="Times New Roman" pitchFamily="18" charset="0"/>
              </a:rPr>
              <a:t>HIV </a:t>
            </a:r>
          </a:p>
          <a:p>
            <a:pPr marL="274320" indent="-274320" eaLnBrk="1" fontAlgn="auto" hangingPunct="1">
              <a:spcAft>
                <a:spcPts val="0"/>
              </a:spcAft>
              <a:buClr>
                <a:schemeClr val="accent3"/>
              </a:buClr>
              <a:buFont typeface="Arial" pitchFamily="34" charset="0"/>
              <a:buChar char="•"/>
              <a:defRPr/>
            </a:pPr>
            <a:endParaRPr lang="en-US" dirty="0" smtClean="0"/>
          </a:p>
        </p:txBody>
      </p:sp>
    </p:spTree>
  </p:cSld>
  <p:clrMapOvr>
    <a:masterClrMapping/>
  </p:clrMapOvr>
  <p:transition spd="slow">
    <p:strips dir="rd"/>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88" y="1214438"/>
            <a:ext cx="8229600" cy="796925"/>
          </a:xfrm>
        </p:spPr>
        <p:txBody>
          <a:bodyPr>
            <a:normAutofit fontScale="90000"/>
          </a:bodyPr>
          <a:lstStyle/>
          <a:p>
            <a:pPr eaLnBrk="1" fontAlgn="auto" hangingPunct="1">
              <a:spcAft>
                <a:spcPts val="0"/>
              </a:spcAft>
              <a:defRPr/>
            </a:pPr>
            <a:r>
              <a:rPr lang="el-GR" sz="3800" dirty="0" smtClean="0"/>
              <a:t/>
            </a:r>
            <a:br>
              <a:rPr lang="el-GR" sz="3800" dirty="0" smtClean="0"/>
            </a:br>
            <a:r>
              <a:rPr lang="el-GR" sz="3800" dirty="0" smtClean="0"/>
              <a:t>Χορήγηση προφύλαξης </a:t>
            </a:r>
            <a:r>
              <a:rPr lang="en-US" sz="3800" dirty="0" smtClean="0"/>
              <a:t/>
            </a:r>
            <a:br>
              <a:rPr lang="en-US" sz="3800" dirty="0" smtClean="0"/>
            </a:br>
            <a:endParaRPr lang="en-US" sz="3800" dirty="0" smtClean="0"/>
          </a:p>
        </p:txBody>
      </p:sp>
      <p:sp>
        <p:nvSpPr>
          <p:cNvPr id="3" name="Content Placeholder 2"/>
          <p:cNvSpPr>
            <a:spLocks noGrp="1"/>
          </p:cNvSpPr>
          <p:nvPr>
            <p:ph idx="1"/>
          </p:nvPr>
        </p:nvSpPr>
        <p:spPr>
          <a:xfrm>
            <a:off x="214313" y="2781300"/>
            <a:ext cx="8643937" cy="3790950"/>
          </a:xfrm>
        </p:spPr>
        <p:txBody>
          <a:bodyPr>
            <a:normAutofit fontScale="92500" lnSpcReduction="10000"/>
          </a:bodyPr>
          <a:lstStyle/>
          <a:p>
            <a:pPr marL="274320" indent="-274320" eaLnBrk="1" fontAlgn="auto" hangingPunct="1">
              <a:spcAft>
                <a:spcPts val="0"/>
              </a:spcAft>
              <a:buClr>
                <a:schemeClr val="accent3"/>
              </a:buClr>
              <a:buFont typeface="Wingdings 2"/>
              <a:buChar char=""/>
              <a:defRPr/>
            </a:pPr>
            <a:r>
              <a:rPr lang="el-GR" b="1" dirty="0" smtClean="0">
                <a:cs typeface="Times New Roman" pitchFamily="18" charset="0"/>
              </a:rPr>
              <a:t>Μετά από έκθεση ύποπτη για μετάδοση </a:t>
            </a:r>
            <a:r>
              <a:rPr lang="en-GB" b="1" dirty="0" smtClean="0">
                <a:latin typeface="Times New Roman" pitchFamily="18" charset="0"/>
                <a:cs typeface="Times New Roman" pitchFamily="18" charset="0"/>
              </a:rPr>
              <a:t>HBV</a:t>
            </a:r>
          </a:p>
          <a:p>
            <a:pPr marL="620713" indent="-263525" eaLnBrk="1" fontAlgn="auto" hangingPunct="1">
              <a:spcAft>
                <a:spcPts val="0"/>
              </a:spcAft>
              <a:buClr>
                <a:schemeClr val="accent3"/>
              </a:buClr>
              <a:buFont typeface="Calibri" pitchFamily="34" charset="0"/>
              <a:buChar char="–"/>
              <a:defRPr/>
            </a:pPr>
            <a:r>
              <a:rPr lang="el-GR" dirty="0" smtClean="0">
                <a:cs typeface="Times New Roman" pitchFamily="18" charset="0"/>
              </a:rPr>
              <a:t>Χορήγηση προφύλαξης όσο το δυνατόν γρηγορότερα (εντός 24 ωρών), με βάση τον πίνακα 1</a:t>
            </a:r>
            <a:endParaRPr lang="en-US" dirty="0" smtClean="0">
              <a:latin typeface="Times New Roman" pitchFamily="18" charset="0"/>
              <a:cs typeface="Times New Roman" pitchFamily="18" charset="0"/>
            </a:endParaRPr>
          </a:p>
          <a:p>
            <a:pPr marL="620713" indent="-263525" eaLnBrk="1" fontAlgn="auto" hangingPunct="1">
              <a:spcAft>
                <a:spcPts val="0"/>
              </a:spcAft>
              <a:buClr>
                <a:schemeClr val="accent3"/>
              </a:buClr>
              <a:buFont typeface="Calibri" pitchFamily="34" charset="0"/>
              <a:buChar char="–"/>
              <a:defRPr/>
            </a:pPr>
            <a:r>
              <a:rPr lang="el-GR" dirty="0" smtClean="0">
                <a:cs typeface="Times New Roman" pitchFamily="18" charset="0"/>
              </a:rPr>
              <a:t>Χορήγηση </a:t>
            </a:r>
            <a:r>
              <a:rPr lang="el-GR" dirty="0" err="1" smtClean="0">
                <a:cs typeface="Times New Roman" pitchFamily="18" charset="0"/>
              </a:rPr>
              <a:t>υπεράνοσης</a:t>
            </a:r>
            <a:r>
              <a:rPr lang="el-GR" dirty="0" smtClean="0">
                <a:cs typeface="Times New Roman" pitchFamily="18" charset="0"/>
              </a:rPr>
              <a:t> γ-σφαιρίνης (</a:t>
            </a:r>
            <a:r>
              <a:rPr lang="en-US" dirty="0" smtClean="0">
                <a:latin typeface="Times New Roman" pitchFamily="18" charset="0"/>
                <a:cs typeface="Times New Roman" pitchFamily="18" charset="0"/>
              </a:rPr>
              <a:t>HBIG</a:t>
            </a:r>
            <a:r>
              <a:rPr lang="el-GR" dirty="0" smtClean="0">
                <a:cs typeface="Times New Roman" pitchFamily="18" charset="0"/>
              </a:rPr>
              <a:t>), όπου ενδείκνυται, αμέσως ή το αργότερο μέσα σε μια εβδομάδα</a:t>
            </a:r>
            <a:endParaRPr lang="en-US" dirty="0" smtClean="0">
              <a:latin typeface="Times New Roman" pitchFamily="18" charset="0"/>
              <a:cs typeface="Times New Roman" pitchFamily="18" charset="0"/>
            </a:endParaRPr>
          </a:p>
          <a:p>
            <a:pPr marL="620713" indent="-263525" eaLnBrk="1" fontAlgn="auto" hangingPunct="1">
              <a:spcAft>
                <a:spcPts val="0"/>
              </a:spcAft>
              <a:buClr>
                <a:schemeClr val="accent3"/>
              </a:buClr>
              <a:buFont typeface="Calibri" pitchFamily="34" charset="0"/>
              <a:buChar char="–"/>
              <a:defRPr/>
            </a:pPr>
            <a:r>
              <a:rPr lang="el-GR" dirty="0" smtClean="0">
                <a:cs typeface="Times New Roman" pitchFamily="18" charset="0"/>
              </a:rPr>
              <a:t>Χορήγηση εμβολίου και </a:t>
            </a:r>
            <a:r>
              <a:rPr lang="en-US" dirty="0" smtClean="0">
                <a:latin typeface="Times New Roman" pitchFamily="18" charset="0"/>
                <a:cs typeface="Times New Roman" pitchFamily="18" charset="0"/>
              </a:rPr>
              <a:t>HBIG</a:t>
            </a:r>
            <a:r>
              <a:rPr lang="el-GR" dirty="0" smtClean="0">
                <a:cs typeface="Times New Roman" pitchFamily="18" charset="0"/>
              </a:rPr>
              <a:t>, μπορεί να γίνει ταυτόχρονα, αλλά σε διαφορετικά σημεία</a:t>
            </a:r>
            <a:endParaRPr lang="en-US" dirty="0" smtClean="0">
              <a:latin typeface="Times New Roman" pitchFamily="18" charset="0"/>
              <a:cs typeface="Times New Roman" pitchFamily="18" charset="0"/>
            </a:endParaRPr>
          </a:p>
          <a:p>
            <a:pPr marL="620713" indent="-263525" eaLnBrk="1" fontAlgn="auto" hangingPunct="1">
              <a:spcAft>
                <a:spcPts val="0"/>
              </a:spcAft>
              <a:buClr>
                <a:schemeClr val="accent3"/>
              </a:buClr>
              <a:buFont typeface="Calibri" pitchFamily="34" charset="0"/>
              <a:buChar char="–"/>
              <a:defRPr/>
            </a:pPr>
            <a:r>
              <a:rPr lang="el-GR" dirty="0" smtClean="0">
                <a:cs typeface="Times New Roman" pitchFamily="18" charset="0"/>
              </a:rPr>
              <a:t>Προφύλαξη μπορεί να δοθεί σε εγκύους ή θηλάζουσες μητέρες</a:t>
            </a:r>
            <a:endParaRPr lang="en-US" dirty="0" smtClean="0">
              <a:latin typeface="Times New Roman" pitchFamily="18" charset="0"/>
              <a:cs typeface="Times New Roman" pitchFamily="18" charset="0"/>
            </a:endParaRPr>
          </a:p>
          <a:p>
            <a:pPr marL="274320" indent="-274320" eaLnBrk="1" fontAlgn="auto" hangingPunct="1">
              <a:spcAft>
                <a:spcPts val="0"/>
              </a:spcAft>
              <a:buClr>
                <a:schemeClr val="accent3"/>
              </a:buClr>
              <a:buFont typeface="Wingdings 2"/>
              <a:buChar char=""/>
              <a:defRPr/>
            </a:pPr>
            <a:endParaRPr lang="en-US" dirty="0" smtClean="0"/>
          </a:p>
        </p:txBody>
      </p:sp>
    </p:spTree>
  </p:cSld>
  <p:clrMapOvr>
    <a:masterClrMapping/>
  </p:clrMapOvr>
  <p:transition spd="slow">
    <p:strips dir="rd"/>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214313"/>
            <a:ext cx="8229600" cy="1203325"/>
          </a:xfrm>
        </p:spPr>
        <p:txBody>
          <a:bodyPr>
            <a:normAutofit fontScale="90000"/>
          </a:bodyPr>
          <a:lstStyle/>
          <a:p>
            <a:pPr eaLnBrk="1" fontAlgn="auto" hangingPunct="1">
              <a:spcAft>
                <a:spcPts val="0"/>
              </a:spcAft>
              <a:defRPr/>
            </a:pPr>
            <a:r>
              <a:rPr lang="el-GR" sz="1600" dirty="0" smtClean="0"/>
              <a:t> Προφύλαξη μετά από  Έκθεση </a:t>
            </a:r>
            <a:r>
              <a:rPr lang="el-GR" sz="1600" dirty="0" err="1" smtClean="0"/>
              <a:t>Διαδερμική</a:t>
            </a:r>
            <a:r>
              <a:rPr lang="el-GR" sz="1600" dirty="0" smtClean="0"/>
              <a:t> ή Έκθεση Βλεννογόνων </a:t>
            </a:r>
            <a:br>
              <a:rPr lang="el-GR" sz="1600" dirty="0" smtClean="0"/>
            </a:br>
            <a:r>
              <a:rPr lang="el-GR" sz="1600" dirty="0" smtClean="0"/>
              <a:t>στον Ιό της Ηπατίτιδας Β</a:t>
            </a:r>
            <a:r>
              <a:rPr lang="en-US" dirty="0" smtClean="0"/>
              <a:t/>
            </a:r>
            <a:br>
              <a:rPr lang="en-US" dirty="0" smtClean="0"/>
            </a:br>
            <a:endParaRPr lang="en-US" dirty="0" smtClean="0"/>
          </a:p>
        </p:txBody>
      </p:sp>
      <p:graphicFrame>
        <p:nvGraphicFramePr>
          <p:cNvPr id="4" name="Content Placeholder 3"/>
          <p:cNvGraphicFramePr>
            <a:graphicFrameLocks noGrp="1"/>
          </p:cNvGraphicFramePr>
          <p:nvPr>
            <p:ph idx="1"/>
          </p:nvPr>
        </p:nvGraphicFramePr>
        <p:xfrm>
          <a:off x="0" y="785813"/>
          <a:ext cx="9144000" cy="5982335"/>
        </p:xfrm>
        <a:graphic>
          <a:graphicData uri="http://schemas.openxmlformats.org/drawingml/2006/table">
            <a:tbl>
              <a:tblPr/>
              <a:tblGrid>
                <a:gridCol w="1524000"/>
                <a:gridCol w="1524000"/>
                <a:gridCol w="1524000"/>
                <a:gridCol w="1524000"/>
                <a:gridCol w="1524000"/>
                <a:gridCol w="1524000"/>
              </a:tblGrid>
              <a:tr h="163513">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100" b="1" i="0" u="none" strike="noStrike" cap="none" normalizeH="0" baseline="0" dirty="0" smtClean="0">
                          <a:ln>
                            <a:noFill/>
                          </a:ln>
                          <a:solidFill>
                            <a:srgbClr val="FFFFFF"/>
                          </a:solidFill>
                          <a:effectLst/>
                          <a:latin typeface="Arial" charset="0"/>
                          <a:cs typeface="Times New Roman" pitchFamily="18" charset="0"/>
                        </a:rPr>
                        <a:t>Κατάσταση Εμβολιασμού και Ανταπόκριση Εκτεθέντος</a:t>
                      </a:r>
                      <a:endParaRPr kumimoji="0" lang="en-US" sz="1100" b="1" i="0" u="none" strike="noStrike" cap="none" normalizeH="0" baseline="0" dirty="0" smtClean="0">
                        <a:ln>
                          <a:noFill/>
                        </a:ln>
                        <a:solidFill>
                          <a:srgbClr val="FFFFFF"/>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5">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1100" b="1" i="0" u="none" strike="noStrike" cap="none" normalizeH="0" baseline="0" smtClean="0">
                          <a:ln>
                            <a:noFill/>
                          </a:ln>
                          <a:solidFill>
                            <a:srgbClr val="FFFFFF"/>
                          </a:solidFill>
                          <a:effectLst/>
                          <a:latin typeface="Arial" charset="0"/>
                          <a:cs typeface="Times New Roman" pitchFamily="18" charset="0"/>
                        </a:rPr>
                        <a:t>ΘΕΡΑΠΕΙΑ ΑΝΑΛΟΓΑ ΜΕ ΤΟ ΑΝ Η ΠΗΓΗ ΕΙΝΑΙ: </a:t>
                      </a:r>
                      <a:endParaRPr kumimoji="0" lang="en-US" sz="1100" b="1" i="0" u="none" strike="noStrike" cap="none" normalizeH="0" baseline="0" smtClean="0">
                        <a:ln>
                          <a:noFill/>
                        </a:ln>
                        <a:solidFill>
                          <a:srgbClr val="FFFFFF"/>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63513">
                <a:tc vMerge="1">
                  <a:txBody>
                    <a:bodyPr/>
                    <a:lstStyle/>
                    <a:p>
                      <a:endParaRPr lang="en-US"/>
                    </a:p>
                  </a:txBody>
                  <a:tcPr/>
                </a:tc>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100" b="1" i="0" u="none" strike="noStrike" cap="none" normalizeH="0" baseline="0" smtClean="0">
                          <a:ln>
                            <a:noFill/>
                          </a:ln>
                          <a:solidFill>
                            <a:srgbClr val="000000"/>
                          </a:solidFill>
                          <a:effectLst/>
                          <a:latin typeface="Arial" charset="0"/>
                          <a:cs typeface="Times New Roman" pitchFamily="18" charset="0"/>
                        </a:rPr>
                        <a:t>HBs Ag (+)</a:t>
                      </a:r>
                      <a:endParaRPr kumimoji="0" lang="en-US" sz="11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100" b="1" i="0" u="none" strike="noStrike" cap="none" normalizeH="0" baseline="0" smtClean="0">
                          <a:ln>
                            <a:noFill/>
                          </a:ln>
                          <a:solidFill>
                            <a:srgbClr val="000000"/>
                          </a:solidFill>
                          <a:effectLst/>
                          <a:latin typeface="Arial" charset="0"/>
                          <a:cs typeface="Times New Roman" pitchFamily="18" charset="0"/>
                        </a:rPr>
                        <a:t>HBsAg (-)</a:t>
                      </a:r>
                      <a:endParaRPr kumimoji="0" lang="en-US" sz="11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1100" b="1" i="0" u="none" strike="noStrike" cap="none" normalizeH="0" baseline="0" smtClean="0">
                          <a:ln>
                            <a:noFill/>
                          </a:ln>
                          <a:solidFill>
                            <a:srgbClr val="000000"/>
                          </a:solidFill>
                          <a:effectLst/>
                          <a:latin typeface="Arial" charset="0"/>
                          <a:cs typeface="Times New Roman" pitchFamily="18" charset="0"/>
                        </a:rPr>
                        <a:t>Άγνωστη πηγή ή μη διαθέσιμη για έλεγχο</a:t>
                      </a:r>
                      <a:endParaRPr kumimoji="0" lang="en-US" sz="11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hMerge="1">
                  <a:txBody>
                    <a:bodyPr/>
                    <a:lstStyle/>
                    <a:p>
                      <a:endParaRPr lang="en-US"/>
                    </a:p>
                  </a:txBody>
                  <a:tcPr/>
                </a:tc>
                <a:tc hMerge="1">
                  <a:txBody>
                    <a:bodyPr/>
                    <a:lstStyle/>
                    <a:p>
                      <a:endParaRPr lang="en-US"/>
                    </a:p>
                  </a:txBody>
                  <a:tcPr/>
                </a:tc>
              </a:tr>
              <a:tr h="327025">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100" b="0" i="0" u="none" strike="noStrike" cap="none" normalizeH="0" baseline="0" smtClean="0">
                          <a:ln>
                            <a:noFill/>
                          </a:ln>
                          <a:solidFill>
                            <a:srgbClr val="000000"/>
                          </a:solidFill>
                          <a:effectLst/>
                          <a:latin typeface="Arial" charset="0"/>
                          <a:cs typeface="Times New Roman" pitchFamily="18" charset="0"/>
                        </a:rPr>
                        <a:t>Υψηλού κινδύνου</a:t>
                      </a:r>
                      <a:endParaRPr kumimoji="0" lang="en-US" sz="11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000" b="0" i="0" u="none" strike="noStrike" cap="none" normalizeH="0" baseline="0" smtClean="0">
                          <a:ln>
                            <a:noFill/>
                          </a:ln>
                          <a:solidFill>
                            <a:srgbClr val="000000"/>
                          </a:solidFill>
                          <a:effectLst/>
                          <a:latin typeface="Arial" charset="0"/>
                          <a:cs typeface="Times New Roman" pitchFamily="18" charset="0"/>
                        </a:rPr>
                        <a:t>Χαμηλού κινδύνου</a:t>
                      </a:r>
                      <a:endParaRPr kumimoji="0" lang="en-US"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hMerge="1">
                  <a:txBody>
                    <a:bodyPr/>
                    <a:lstStyle/>
                    <a:p>
                      <a:endParaRPr lang="en-US"/>
                    </a:p>
                  </a:txBody>
                  <a:tcPr/>
                </a:tc>
              </a:tr>
              <a:tr h="4730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100" b="0" i="0" u="none" strike="noStrike" cap="none" normalizeH="0" baseline="0" smtClean="0">
                          <a:ln>
                            <a:noFill/>
                          </a:ln>
                          <a:solidFill>
                            <a:srgbClr val="000000"/>
                          </a:solidFill>
                          <a:effectLst/>
                          <a:latin typeface="Arial" charset="0"/>
                          <a:cs typeface="Times New Roman" pitchFamily="18" charset="0"/>
                        </a:rPr>
                        <a:t>Μη εμβολιασμένο άτομο</a:t>
                      </a:r>
                      <a:endParaRPr kumimoji="0" lang="en-US" sz="11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100" b="0" i="0" u="none" strike="noStrike" cap="none" normalizeH="0" baseline="0" smtClean="0">
                          <a:ln>
                            <a:noFill/>
                          </a:ln>
                          <a:solidFill>
                            <a:srgbClr val="000000"/>
                          </a:solidFill>
                          <a:effectLst/>
                          <a:latin typeface="Arial" charset="0"/>
                          <a:cs typeface="Times New Roman" pitchFamily="18" charset="0"/>
                        </a:rPr>
                        <a:t>HBIG ( 1 δόση) και ξεκινούμε σχήμα εμβολιασμού </a:t>
                      </a:r>
                      <a:endParaRPr kumimoji="0" lang="en-US" sz="11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100" b="0" i="0" u="none" strike="noStrike" cap="none" normalizeH="0" baseline="0" smtClean="0">
                          <a:ln>
                            <a:noFill/>
                          </a:ln>
                          <a:solidFill>
                            <a:srgbClr val="000000"/>
                          </a:solidFill>
                          <a:effectLst/>
                          <a:latin typeface="Arial" charset="0"/>
                          <a:cs typeface="Times New Roman" pitchFamily="18" charset="0"/>
                        </a:rPr>
                        <a:t>Ξεκινούμε σχήμα εμβολιασμού</a:t>
                      </a:r>
                      <a:endParaRPr kumimoji="0" lang="en-US" sz="11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100" b="0" i="0" u="none" strike="noStrike" cap="none" normalizeH="0" baseline="0" smtClean="0">
                          <a:ln>
                            <a:noFill/>
                          </a:ln>
                          <a:solidFill>
                            <a:srgbClr val="000000"/>
                          </a:solidFill>
                          <a:effectLst/>
                          <a:latin typeface="Arial" charset="0"/>
                          <a:cs typeface="Times New Roman" pitchFamily="18" charset="0"/>
                        </a:rPr>
                        <a:t>Ξεκινούμε σχήμα εμβολιασμού</a:t>
                      </a:r>
                      <a:endParaRPr kumimoji="0" lang="en-US" sz="11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000" b="0" i="0" u="none" strike="noStrike" cap="none" normalizeH="0" baseline="0" smtClean="0">
                          <a:ln>
                            <a:noFill/>
                          </a:ln>
                          <a:solidFill>
                            <a:srgbClr val="000000"/>
                          </a:solidFill>
                          <a:effectLst/>
                          <a:latin typeface="Arial" charset="0"/>
                          <a:cs typeface="Times New Roman" pitchFamily="18" charset="0"/>
                        </a:rPr>
                        <a:t>Ξεκινούμε σχήμα εμβολιασμού</a:t>
                      </a:r>
                      <a:endParaRPr kumimoji="0" lang="en-US"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hMerge="1">
                  <a:txBody>
                    <a:bodyPr/>
                    <a:lstStyle/>
                    <a:p>
                      <a:endParaRPr lang="en-US"/>
                    </a:p>
                  </a:txBody>
                  <a:tcPr/>
                </a:tc>
              </a:tr>
              <a:tr h="6556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100" b="0" i="0" u="none" strike="noStrike" cap="none" normalizeH="0" baseline="0" smtClean="0">
                          <a:ln>
                            <a:noFill/>
                          </a:ln>
                          <a:solidFill>
                            <a:srgbClr val="000000"/>
                          </a:solidFill>
                          <a:effectLst/>
                          <a:latin typeface="Arial" charset="0"/>
                          <a:cs typeface="Times New Roman" pitchFamily="18" charset="0"/>
                        </a:rPr>
                        <a:t>Εμβολιασμένο άτομο με γνωστή ανταπόκριση</a:t>
                      </a:r>
                      <a:endParaRPr kumimoji="0" lang="en-US" sz="1100" b="0" i="0"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Arial" charset="0"/>
                          <a:cs typeface="Times New Roman" pitchFamily="18" charset="0"/>
                        </a:rPr>
                        <a:t>Anti-HBs &gt;10mIU/mL</a:t>
                      </a:r>
                      <a:endParaRPr kumimoji="0" lang="en-US" sz="11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100" b="0" i="0" u="none" strike="noStrike" cap="none" normalizeH="0" baseline="0" smtClean="0">
                          <a:ln>
                            <a:noFill/>
                          </a:ln>
                          <a:solidFill>
                            <a:srgbClr val="000000"/>
                          </a:solidFill>
                          <a:effectLst/>
                          <a:latin typeface="Arial" charset="0"/>
                          <a:cs typeface="Times New Roman" pitchFamily="18" charset="0"/>
                        </a:rPr>
                        <a:t>Καμία ενέργεια</a:t>
                      </a:r>
                      <a:endParaRPr kumimoji="0" lang="en-US" sz="11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100" b="0" i="0" u="none" strike="noStrike" cap="none" normalizeH="0" baseline="0" dirty="0" smtClean="0">
                          <a:ln>
                            <a:noFill/>
                          </a:ln>
                          <a:solidFill>
                            <a:srgbClr val="000000"/>
                          </a:solidFill>
                          <a:effectLst/>
                          <a:latin typeface="Arial" charset="0"/>
                          <a:cs typeface="Times New Roman" pitchFamily="18" charset="0"/>
                        </a:rPr>
                        <a:t>Καμία ενέργεια</a:t>
                      </a:r>
                      <a:endParaRPr kumimoji="0" lang="en-US" sz="1100" b="0" i="0" u="none" strike="noStrike" cap="none" normalizeH="0" baseline="0" dirty="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100" b="0" i="0" u="none" strike="noStrike" cap="none" normalizeH="0" baseline="0" smtClean="0">
                          <a:ln>
                            <a:noFill/>
                          </a:ln>
                          <a:solidFill>
                            <a:srgbClr val="000000"/>
                          </a:solidFill>
                          <a:effectLst/>
                          <a:latin typeface="Arial" charset="0"/>
                          <a:cs typeface="Times New Roman" pitchFamily="18" charset="0"/>
                        </a:rPr>
                        <a:t>Καμία ενέργεια</a:t>
                      </a:r>
                      <a:endParaRPr kumimoji="0" lang="en-US" sz="11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000" b="0" i="0" u="none" strike="noStrike" cap="none" normalizeH="0" baseline="0" smtClean="0">
                          <a:ln>
                            <a:noFill/>
                          </a:ln>
                          <a:solidFill>
                            <a:srgbClr val="000000"/>
                          </a:solidFill>
                          <a:effectLst/>
                          <a:latin typeface="Arial" charset="0"/>
                          <a:cs typeface="Times New Roman" pitchFamily="18" charset="0"/>
                        </a:rPr>
                        <a:t>Καμία ενέργεια</a:t>
                      </a:r>
                      <a:endParaRPr kumimoji="0" lang="en-US"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hMerge="1">
                  <a:txBody>
                    <a:bodyPr/>
                    <a:lstStyle/>
                    <a:p>
                      <a:endParaRPr lang="en-US"/>
                    </a:p>
                  </a:txBody>
                  <a:tcPr/>
                </a:tc>
              </a:tr>
              <a:tr h="163513">
                <a:tc gridSpan="6">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100" b="1" i="0" u="none" strike="noStrike" cap="none" normalizeH="0" baseline="0" smtClean="0">
                          <a:ln>
                            <a:noFill/>
                          </a:ln>
                          <a:solidFill>
                            <a:srgbClr val="000000"/>
                          </a:solidFill>
                          <a:effectLst/>
                          <a:latin typeface="Arial" charset="0"/>
                          <a:cs typeface="Times New Roman" pitchFamily="18" charset="0"/>
                        </a:rPr>
                        <a:t>Γνωστή μή ανταπόκριση AntiHBs&lt;10 mIU/mL</a:t>
                      </a:r>
                      <a:endParaRPr kumimoji="0" lang="en-US" sz="11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270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100" b="1" i="0" u="none" strike="noStrike" cap="none" normalizeH="0" baseline="0" smtClean="0">
                          <a:ln>
                            <a:noFill/>
                          </a:ln>
                          <a:solidFill>
                            <a:srgbClr val="000000"/>
                          </a:solidFill>
                          <a:effectLst/>
                          <a:latin typeface="Arial" charset="0"/>
                          <a:cs typeface="Times New Roman" pitchFamily="18" charset="0"/>
                        </a:rPr>
                        <a:t>Άτομο χωρίς επανεμβολιασμό</a:t>
                      </a:r>
                      <a:endParaRPr kumimoji="0" lang="en-US" sz="11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100" b="0" i="0" u="none" strike="noStrike" cap="none" normalizeH="0" baseline="0" smtClean="0">
                          <a:ln>
                            <a:noFill/>
                          </a:ln>
                          <a:solidFill>
                            <a:srgbClr val="000000"/>
                          </a:solidFill>
                          <a:effectLst/>
                          <a:latin typeface="Arial" charset="0"/>
                          <a:cs typeface="Times New Roman" pitchFamily="18" charset="0"/>
                        </a:rPr>
                        <a:t>HBIG (1 δόση) και έπανεμβολιασμός</a:t>
                      </a:r>
                      <a:endParaRPr kumimoji="0" lang="en-US" sz="11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100" b="0" i="0" u="none" strike="noStrike" cap="none" normalizeH="0" baseline="0" smtClean="0">
                          <a:ln>
                            <a:noFill/>
                          </a:ln>
                          <a:solidFill>
                            <a:srgbClr val="000000"/>
                          </a:solidFill>
                          <a:effectLst/>
                          <a:latin typeface="Arial" charset="0"/>
                          <a:cs typeface="Times New Roman" pitchFamily="18" charset="0"/>
                        </a:rPr>
                        <a:t>Επαν-</a:t>
                      </a:r>
                      <a:endParaRPr kumimoji="0" lang="en-US" sz="1100" b="0" i="0"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1100" b="0" i="0" u="none" strike="noStrike" cap="none" normalizeH="0" baseline="0" smtClean="0">
                          <a:ln>
                            <a:noFill/>
                          </a:ln>
                          <a:solidFill>
                            <a:srgbClr val="000000"/>
                          </a:solidFill>
                          <a:effectLst/>
                          <a:latin typeface="Arial" charset="0"/>
                          <a:cs typeface="Times New Roman" pitchFamily="18" charset="0"/>
                        </a:rPr>
                        <a:t>εμβολιασμός</a:t>
                      </a:r>
                      <a:endParaRPr kumimoji="0" lang="en-US" sz="11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100" b="0" i="0" u="none" strike="noStrike" cap="none" normalizeH="0" baseline="0" smtClean="0">
                          <a:ln>
                            <a:noFill/>
                          </a:ln>
                          <a:solidFill>
                            <a:srgbClr val="000000"/>
                          </a:solidFill>
                          <a:effectLst/>
                          <a:latin typeface="Arial" charset="0"/>
                          <a:cs typeface="Times New Roman" pitchFamily="18" charset="0"/>
                        </a:rPr>
                        <a:t>HBIG (1 δόση) και έπανεμβολιασμός</a:t>
                      </a:r>
                      <a:endParaRPr kumimoji="0" lang="en-US" sz="11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000" b="0" i="0" u="none" strike="noStrike" cap="none" normalizeH="0" baseline="0" smtClean="0">
                          <a:ln>
                            <a:noFill/>
                          </a:ln>
                          <a:solidFill>
                            <a:srgbClr val="000000"/>
                          </a:solidFill>
                          <a:effectLst/>
                          <a:latin typeface="Arial" charset="0"/>
                          <a:cs typeface="Times New Roman" pitchFamily="18" charset="0"/>
                        </a:rPr>
                        <a:t>Επανεμβολιασμός</a:t>
                      </a:r>
                      <a:endParaRPr kumimoji="0" lang="en-US"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270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100" b="1" i="0" u="none" strike="noStrike" cap="none" normalizeH="0" baseline="0" smtClean="0">
                          <a:ln>
                            <a:noFill/>
                          </a:ln>
                          <a:solidFill>
                            <a:srgbClr val="000000"/>
                          </a:solidFill>
                          <a:effectLst/>
                          <a:latin typeface="Arial" charset="0"/>
                          <a:cs typeface="Times New Roman" pitchFamily="18" charset="0"/>
                        </a:rPr>
                        <a:t>Άτομο μετά από επανεμβολιασμό</a:t>
                      </a:r>
                      <a:endParaRPr kumimoji="0" lang="en-US" sz="11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100" b="0" i="0" u="none" strike="noStrike" cap="none" normalizeH="0" baseline="0" smtClean="0">
                          <a:ln>
                            <a:noFill/>
                          </a:ln>
                          <a:solidFill>
                            <a:srgbClr val="000000"/>
                          </a:solidFill>
                          <a:effectLst/>
                          <a:latin typeface="Arial" charset="0"/>
                          <a:cs typeface="Times New Roman" pitchFamily="18" charset="0"/>
                        </a:rPr>
                        <a:t>HBIG (2 δόσεις)</a:t>
                      </a:r>
                      <a:endParaRPr kumimoji="0" lang="en-US" sz="11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100" b="0" i="0" u="none" strike="noStrike" cap="none" normalizeH="0" baseline="0" smtClean="0">
                          <a:ln>
                            <a:noFill/>
                          </a:ln>
                          <a:solidFill>
                            <a:srgbClr val="000000"/>
                          </a:solidFill>
                          <a:effectLst/>
                          <a:latin typeface="Arial" charset="0"/>
                          <a:cs typeface="Times New Roman" pitchFamily="18" charset="0"/>
                        </a:rPr>
                        <a:t>Καμία ενέργεια</a:t>
                      </a:r>
                      <a:endParaRPr kumimoji="0" lang="en-US" sz="11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100" b="0" i="0" u="none" strike="noStrike" cap="none" normalizeH="0" baseline="0" smtClean="0">
                          <a:ln>
                            <a:noFill/>
                          </a:ln>
                          <a:solidFill>
                            <a:srgbClr val="000000"/>
                          </a:solidFill>
                          <a:effectLst/>
                          <a:latin typeface="Arial" charset="0"/>
                          <a:cs typeface="Times New Roman" pitchFamily="18" charset="0"/>
                        </a:rPr>
                        <a:t>HBIG (2 δόσεις)</a:t>
                      </a:r>
                      <a:endParaRPr kumimoji="0" lang="en-US" sz="11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000" b="0" i="0" u="none" strike="noStrike" cap="none" normalizeH="0" baseline="0" smtClean="0">
                          <a:ln>
                            <a:noFill/>
                          </a:ln>
                          <a:solidFill>
                            <a:srgbClr val="000000"/>
                          </a:solidFill>
                          <a:effectLst/>
                          <a:latin typeface="Arial" charset="0"/>
                          <a:cs typeface="Times New Roman" pitchFamily="18" charset="0"/>
                        </a:rPr>
                        <a:t>Καμία ενέργεια</a:t>
                      </a:r>
                      <a:endParaRPr kumimoji="0" lang="en-US"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18002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100" b="0" i="0" u="none" strike="noStrike" cap="none" normalizeH="0" baseline="0" smtClean="0">
                          <a:ln>
                            <a:noFill/>
                          </a:ln>
                          <a:solidFill>
                            <a:srgbClr val="000000"/>
                          </a:solidFill>
                          <a:effectLst/>
                          <a:latin typeface="Arial" charset="0"/>
                          <a:cs typeface="Times New Roman" pitchFamily="18" charset="0"/>
                        </a:rPr>
                        <a:t>Άγνωστη ανταπόκριση</a:t>
                      </a:r>
                      <a:endParaRPr kumimoji="0" lang="en-US" sz="11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100" b="0" i="0" u="none" strike="noStrike" cap="none" normalizeH="0" baseline="0" smtClean="0">
                          <a:ln>
                            <a:noFill/>
                          </a:ln>
                          <a:solidFill>
                            <a:srgbClr val="000000"/>
                          </a:solidFill>
                          <a:effectLst/>
                          <a:latin typeface="Arial" charset="0"/>
                          <a:cs typeface="Times New Roman" pitchFamily="18" charset="0"/>
                        </a:rPr>
                        <a:t>Έλεγχος για AntiHBs</a:t>
                      </a:r>
                      <a:endParaRPr kumimoji="0" lang="en-US" sz="1100" b="0" i="0"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1100" b="0" i="0" u="none" strike="noStrike" cap="none" normalizeH="0" baseline="0" smtClean="0">
                          <a:ln>
                            <a:noFill/>
                          </a:ln>
                          <a:solidFill>
                            <a:srgbClr val="000000"/>
                          </a:solidFill>
                          <a:effectLst/>
                          <a:latin typeface="Arial" charset="0"/>
                          <a:cs typeface="Times New Roman" pitchFamily="18" charset="0"/>
                        </a:rPr>
                        <a:t>Εάν είναι ικανοποιητικός (AntiHBs&gt;10mIU/mL) καμιά ενέργεια.</a:t>
                      </a:r>
                      <a:endParaRPr kumimoji="0" lang="en-US" sz="1100" b="0" i="0"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1100" b="0" i="0" u="none" strike="noStrike" cap="none" normalizeH="0" baseline="0" smtClean="0">
                          <a:ln>
                            <a:noFill/>
                          </a:ln>
                          <a:solidFill>
                            <a:srgbClr val="000000"/>
                          </a:solidFill>
                          <a:effectLst/>
                          <a:latin typeface="Arial" charset="0"/>
                          <a:cs typeface="Times New Roman" pitchFamily="18" charset="0"/>
                        </a:rPr>
                        <a:t>Μη ικανοποιητικός: HBIG    (1 δόση) και 1 δόση επαναληπτικού εμβολίου, έλεγχος σε 1-2 μήνες </a:t>
                      </a:r>
                      <a:endParaRPr kumimoji="0" lang="en-US" sz="11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100" b="0" i="0" u="none" strike="noStrike" cap="none" normalizeH="0" baseline="0" smtClean="0">
                          <a:ln>
                            <a:noFill/>
                          </a:ln>
                          <a:solidFill>
                            <a:srgbClr val="000000"/>
                          </a:solidFill>
                          <a:effectLst/>
                          <a:latin typeface="Arial" charset="0"/>
                          <a:cs typeface="Times New Roman" pitchFamily="18" charset="0"/>
                        </a:rPr>
                        <a:t>Καμία ενέργεια</a:t>
                      </a:r>
                      <a:endParaRPr kumimoji="0" lang="en-US" sz="11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100" b="0" i="0" u="none" strike="noStrike" cap="none" normalizeH="0" baseline="0" dirty="0" smtClean="0">
                          <a:ln>
                            <a:noFill/>
                          </a:ln>
                          <a:solidFill>
                            <a:srgbClr val="000000"/>
                          </a:solidFill>
                          <a:effectLst/>
                          <a:latin typeface="Arial" charset="0"/>
                          <a:cs typeface="Times New Roman" pitchFamily="18" charset="0"/>
                        </a:rPr>
                        <a:t>Έλεγχος για </a:t>
                      </a:r>
                      <a:r>
                        <a:rPr kumimoji="0" lang="el-GR" sz="1100" b="0" i="0" u="none" strike="noStrike" cap="none" normalizeH="0" baseline="0" dirty="0" err="1" smtClean="0">
                          <a:ln>
                            <a:noFill/>
                          </a:ln>
                          <a:solidFill>
                            <a:srgbClr val="000000"/>
                          </a:solidFill>
                          <a:effectLst/>
                          <a:latin typeface="Arial" charset="0"/>
                          <a:cs typeface="Times New Roman" pitchFamily="18" charset="0"/>
                        </a:rPr>
                        <a:t>AntiHBs</a:t>
                      </a:r>
                      <a:endParaRPr kumimoji="0" lang="en-US" sz="1100" b="0" i="0" u="none" strike="noStrike" cap="none" normalizeH="0" baseline="0" dirty="0" smtClean="0">
                        <a:ln>
                          <a:noFill/>
                        </a:ln>
                        <a:solidFill>
                          <a:srgbClr val="000000"/>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1100" b="0" i="0" u="none" strike="noStrike" cap="none" normalizeH="0" baseline="0" dirty="0" smtClean="0">
                          <a:ln>
                            <a:noFill/>
                          </a:ln>
                          <a:solidFill>
                            <a:srgbClr val="000000"/>
                          </a:solidFill>
                          <a:effectLst/>
                          <a:latin typeface="Arial" charset="0"/>
                          <a:cs typeface="Times New Roman" pitchFamily="18" charset="0"/>
                        </a:rPr>
                        <a:t>Ικανοποιητικός:  καμιά ενέργεια.</a:t>
                      </a:r>
                      <a:endParaRPr kumimoji="0" lang="en-US" sz="1100" b="0" i="0" u="none" strike="noStrike" cap="none" normalizeH="0" baseline="0" dirty="0" smtClean="0">
                        <a:ln>
                          <a:noFill/>
                        </a:ln>
                        <a:solidFill>
                          <a:srgbClr val="000000"/>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1100" b="0" i="0" u="none" strike="noStrike" cap="none" normalizeH="0" baseline="0" dirty="0" smtClean="0">
                          <a:ln>
                            <a:noFill/>
                          </a:ln>
                          <a:solidFill>
                            <a:srgbClr val="000000"/>
                          </a:solidFill>
                          <a:effectLst/>
                          <a:latin typeface="Arial" charset="0"/>
                          <a:cs typeface="Times New Roman" pitchFamily="18" charset="0"/>
                        </a:rPr>
                        <a:t>Μη ικανοποιητικός: 1 δόση ενισχυτικού εμβολίου και έλεγχος </a:t>
                      </a:r>
                      <a:r>
                        <a:rPr kumimoji="0" lang="el-GR" sz="1100" b="0" i="0" u="none" strike="noStrike" cap="none" normalizeH="0" baseline="0" dirty="0" err="1" smtClean="0">
                          <a:ln>
                            <a:noFill/>
                          </a:ln>
                          <a:solidFill>
                            <a:srgbClr val="000000"/>
                          </a:solidFill>
                          <a:effectLst/>
                          <a:latin typeface="Arial" charset="0"/>
                          <a:cs typeface="Times New Roman" pitchFamily="18" charset="0"/>
                        </a:rPr>
                        <a:t>AntiHBs</a:t>
                      </a:r>
                      <a:r>
                        <a:rPr kumimoji="0" lang="el-GR" sz="1100" b="0" i="0" u="none" strike="noStrike" cap="none" normalizeH="0" baseline="0" dirty="0" smtClean="0">
                          <a:ln>
                            <a:noFill/>
                          </a:ln>
                          <a:solidFill>
                            <a:srgbClr val="000000"/>
                          </a:solidFill>
                          <a:effectLst/>
                          <a:latin typeface="Arial" charset="0"/>
                          <a:cs typeface="Times New Roman" pitchFamily="18" charset="0"/>
                        </a:rPr>
                        <a:t> 1-2 μήνες μετά</a:t>
                      </a:r>
                      <a:endParaRPr kumimoji="0" lang="en-US" sz="1100" b="0" i="0" u="none" strike="noStrike" cap="none" normalizeH="0" baseline="0" dirty="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hMerge="1">
                  <a:txBody>
                    <a:bodyPr/>
                    <a:lstStyle/>
                    <a:p>
                      <a:endParaRPr lang="en-US"/>
                    </a:p>
                  </a:txBody>
                  <a:tcPr/>
                </a:tc>
                <a:tc hMerge="1">
                  <a:txBody>
                    <a:bodyPr/>
                    <a:lstStyle/>
                    <a:p>
                      <a:endParaRPr lang="en-US"/>
                    </a:p>
                  </a:txBody>
                  <a:tcPr/>
                </a:tc>
              </a:tr>
              <a:tr h="4905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100" b="0" i="0" u="none" strike="noStrike" cap="none" normalizeH="0" baseline="0" smtClean="0">
                          <a:ln>
                            <a:noFill/>
                          </a:ln>
                          <a:solidFill>
                            <a:srgbClr val="000000"/>
                          </a:solidFill>
                          <a:effectLst/>
                          <a:latin typeface="Arial" charset="0"/>
                          <a:cs typeface="Times New Roman" pitchFamily="18" charset="0"/>
                        </a:rPr>
                        <a:t>Άτομα σε διαδικασία εμβολιασμού</a:t>
                      </a:r>
                      <a:endParaRPr kumimoji="0" lang="en-US" sz="11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100" b="0" i="0" u="none" strike="noStrike" cap="none" normalizeH="0" baseline="0" smtClean="0">
                          <a:ln>
                            <a:noFill/>
                          </a:ln>
                          <a:solidFill>
                            <a:srgbClr val="000000"/>
                          </a:solidFill>
                          <a:effectLst/>
                          <a:latin typeface="Arial" charset="0"/>
                          <a:cs typeface="Times New Roman" pitchFamily="18" charset="0"/>
                        </a:rPr>
                        <a:t>HBIG αμέσως και συνέχιση εμβολιασμού</a:t>
                      </a:r>
                      <a:endParaRPr kumimoji="0" lang="en-US" sz="11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100" b="0" i="0" u="none" strike="noStrike" cap="none" normalizeH="0" baseline="0" smtClean="0">
                          <a:ln>
                            <a:noFill/>
                          </a:ln>
                          <a:solidFill>
                            <a:srgbClr val="000000"/>
                          </a:solidFill>
                          <a:effectLst/>
                          <a:latin typeface="Arial" charset="0"/>
                          <a:cs typeface="Times New Roman" pitchFamily="18" charset="0"/>
                        </a:rPr>
                        <a:t>Συνέχιση εμβολιασμού</a:t>
                      </a:r>
                      <a:endParaRPr kumimoji="0" lang="en-US" sz="11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100" b="0" i="0" u="none" strike="noStrike" cap="none" normalizeH="0" baseline="0" smtClean="0">
                          <a:ln>
                            <a:noFill/>
                          </a:ln>
                          <a:solidFill>
                            <a:srgbClr val="000000"/>
                          </a:solidFill>
                          <a:effectLst/>
                          <a:latin typeface="Arial" charset="0"/>
                          <a:cs typeface="Times New Roman" pitchFamily="18" charset="0"/>
                        </a:rPr>
                        <a:t>Συνέχιση εμβολιασμού</a:t>
                      </a:r>
                      <a:endParaRPr kumimoji="0" lang="en-US" sz="11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hMerge="1">
                  <a:txBody>
                    <a:bodyPr/>
                    <a:lstStyle/>
                    <a:p>
                      <a:endParaRPr lang="en-US"/>
                    </a:p>
                  </a:txBody>
                  <a:tcPr/>
                </a:tc>
                <a:tc hMerge="1">
                  <a:txBody>
                    <a:bodyPr/>
                    <a:lstStyle/>
                    <a:p>
                      <a:endParaRPr lang="en-US"/>
                    </a:p>
                  </a:txBody>
                  <a:tcPr/>
                </a:tc>
              </a:tr>
              <a:tr h="996950">
                <a:tc gridSpan="6">
                  <a:txBody>
                    <a:bodyPr/>
                    <a:lstStyle/>
                    <a:p>
                      <a:pPr marL="342900" marR="0" lvl="0" indent="-342900" algn="l" defTabSz="914400" rtl="0" eaLnBrk="1" fontAlgn="base" latinLnBrk="0" hangingPunct="1">
                        <a:lnSpc>
                          <a:spcPct val="100000"/>
                        </a:lnSpc>
                        <a:spcBef>
                          <a:spcPct val="0"/>
                        </a:spcBef>
                        <a:spcAft>
                          <a:spcPct val="0"/>
                        </a:spcAft>
                        <a:buClrTx/>
                        <a:buSzTx/>
                        <a:buFont typeface="Calibri" pitchFamily="34" charset="0"/>
                        <a:buAutoNum type="arabicPeriod"/>
                        <a:tabLst/>
                      </a:pPr>
                      <a:r>
                        <a:rPr kumimoji="0" lang="el-GR" sz="1100" b="0" i="0" u="none" strike="noStrike" cap="none" normalizeH="0" baseline="0" dirty="0" smtClean="0">
                          <a:ln>
                            <a:noFill/>
                          </a:ln>
                          <a:solidFill>
                            <a:srgbClr val="000000"/>
                          </a:solidFill>
                          <a:effectLst/>
                          <a:latin typeface="Calibri" pitchFamily="34" charset="0"/>
                        </a:rPr>
                        <a:t> Χορηγείται </a:t>
                      </a:r>
                      <a:r>
                        <a:rPr kumimoji="0" lang="el-GR" sz="1100" b="0" i="0" u="none" strike="noStrike" cap="none" normalizeH="0" baseline="0" dirty="0" err="1" smtClean="0">
                          <a:ln>
                            <a:noFill/>
                          </a:ln>
                          <a:solidFill>
                            <a:srgbClr val="000000"/>
                          </a:solidFill>
                          <a:effectLst/>
                          <a:latin typeface="Calibri" pitchFamily="34" charset="0"/>
                        </a:rPr>
                        <a:t>Ανοσοσφαιρίνη</a:t>
                      </a:r>
                      <a:r>
                        <a:rPr kumimoji="0" lang="el-GR" sz="1100" b="0" i="0" u="none" strike="noStrike" cap="none" normalizeH="0" baseline="0" dirty="0" smtClean="0">
                          <a:ln>
                            <a:noFill/>
                          </a:ln>
                          <a:solidFill>
                            <a:srgbClr val="000000"/>
                          </a:solidFill>
                          <a:effectLst/>
                          <a:latin typeface="Calibri" pitchFamily="34" charset="0"/>
                        </a:rPr>
                        <a:t> Ηπατίτιδας Β (</a:t>
                      </a:r>
                      <a:r>
                        <a:rPr kumimoji="0" lang="en-GB" sz="1100" b="0" i="0" u="none" strike="noStrike" cap="none" normalizeH="0" baseline="0" dirty="0" smtClean="0">
                          <a:ln>
                            <a:noFill/>
                          </a:ln>
                          <a:solidFill>
                            <a:srgbClr val="000000"/>
                          </a:solidFill>
                          <a:effectLst/>
                          <a:latin typeface="Calibri" pitchFamily="34" charset="0"/>
                        </a:rPr>
                        <a:t>HBIG) 0.06mL/Kg, </a:t>
                      </a:r>
                      <a:r>
                        <a:rPr kumimoji="0" lang="el-GR" sz="1100" b="0" i="0" u="none" strike="noStrike" cap="none" normalizeH="0" baseline="0" dirty="0" err="1" smtClean="0">
                          <a:ln>
                            <a:noFill/>
                          </a:ln>
                          <a:solidFill>
                            <a:srgbClr val="000000"/>
                          </a:solidFill>
                          <a:effectLst/>
                          <a:latin typeface="Calibri" pitchFamily="34" charset="0"/>
                        </a:rPr>
                        <a:t>ενδομυικά</a:t>
                      </a:r>
                      <a:endParaRPr kumimoji="0" lang="el-GR" sz="1100" b="0" i="0" u="none" strike="noStrike" cap="none" normalizeH="0" baseline="0" dirty="0" smtClean="0">
                        <a:ln>
                          <a:noFill/>
                        </a:ln>
                        <a:solidFill>
                          <a:srgbClr val="000000"/>
                        </a:solidFill>
                        <a:effectLst/>
                        <a:latin typeface="Calibri" pitchFamily="34" charset="0"/>
                      </a:endParaRPr>
                    </a:p>
                    <a:p>
                      <a:pPr marL="342900" marR="0" lvl="0" indent="-342900" algn="l" defTabSz="914400" rtl="0" eaLnBrk="1" fontAlgn="base" latinLnBrk="0" hangingPunct="1">
                        <a:lnSpc>
                          <a:spcPct val="100000"/>
                        </a:lnSpc>
                        <a:spcBef>
                          <a:spcPct val="0"/>
                        </a:spcBef>
                        <a:spcAft>
                          <a:spcPct val="0"/>
                        </a:spcAft>
                        <a:buClrTx/>
                        <a:buSzTx/>
                        <a:buFont typeface="Calibri" pitchFamily="34" charset="0"/>
                        <a:buAutoNum type="arabicPeriod"/>
                        <a:tabLst/>
                      </a:pPr>
                      <a:r>
                        <a:rPr kumimoji="0" lang="el-GR" sz="1100" b="0" i="0" u="none" strike="noStrike" cap="none" normalizeH="0" baseline="0" dirty="0" smtClean="0">
                          <a:ln>
                            <a:noFill/>
                          </a:ln>
                          <a:solidFill>
                            <a:srgbClr val="000000"/>
                          </a:solidFill>
                          <a:effectLst/>
                          <a:latin typeface="Calibri" pitchFamily="34" charset="0"/>
                        </a:rPr>
                        <a:t>Εάν το άτομο δεν έχει ικανοποιητική ανταπόκριση μετά από μια σειρά εμβολίων τότε </a:t>
                      </a:r>
                      <a:r>
                        <a:rPr kumimoji="0" lang="el-GR" sz="1100" b="0" i="0" u="none" strike="noStrike" cap="none" normalizeH="0" baseline="0" dirty="0" err="1" smtClean="0">
                          <a:ln>
                            <a:noFill/>
                          </a:ln>
                          <a:solidFill>
                            <a:srgbClr val="000000"/>
                          </a:solidFill>
                          <a:effectLst/>
                          <a:latin typeface="Calibri" pitchFamily="34" charset="0"/>
                        </a:rPr>
                        <a:t>επανεμβολιάζεται</a:t>
                      </a:r>
                      <a:r>
                        <a:rPr kumimoji="0" lang="el-GR" sz="1100" b="0" i="0" u="none" strike="noStrike" cap="none" normalizeH="0" baseline="0" dirty="0" smtClean="0">
                          <a:ln>
                            <a:noFill/>
                          </a:ln>
                          <a:solidFill>
                            <a:srgbClr val="000000"/>
                          </a:solidFill>
                          <a:effectLst/>
                          <a:latin typeface="Calibri" pitchFamily="34" charset="0"/>
                        </a:rPr>
                        <a:t> με δεύτερη σειρά με τρεις δόσεις εμβολίου </a:t>
                      </a:r>
                      <a:endParaRPr kumimoji="0" lang="en-US" sz="1100" b="0" i="0" u="none" strike="noStrike" cap="none" normalizeH="0" baseline="0" dirty="0" smtClean="0">
                        <a:ln>
                          <a:noFill/>
                        </a:ln>
                        <a:solidFill>
                          <a:srgbClr val="000000"/>
                        </a:solidFill>
                        <a:effectLst/>
                        <a:latin typeface="Calibri" pitchFamily="34" charset="0"/>
                      </a:endParaRPr>
                    </a:p>
                    <a:p>
                      <a:pPr marL="342900" marR="0" lvl="0" indent="-342900" algn="l" defTabSz="914400" rtl="0" eaLnBrk="1" fontAlgn="base" latinLnBrk="0" hangingPunct="1">
                        <a:lnSpc>
                          <a:spcPct val="100000"/>
                        </a:lnSpc>
                        <a:spcBef>
                          <a:spcPct val="0"/>
                        </a:spcBef>
                        <a:spcAft>
                          <a:spcPct val="0"/>
                        </a:spcAft>
                        <a:buClrTx/>
                        <a:buSzTx/>
                        <a:buFont typeface="Calibri" pitchFamily="34" charset="0"/>
                        <a:buAutoNum type="arabicPeriod"/>
                        <a:tabLst/>
                      </a:pPr>
                      <a:r>
                        <a:rPr kumimoji="0" lang="el-GR" sz="1100" b="0" i="0" u="none" strike="noStrike" cap="none" normalizeH="0" baseline="0" dirty="0" smtClean="0">
                          <a:ln>
                            <a:noFill/>
                          </a:ln>
                          <a:solidFill>
                            <a:srgbClr val="000000"/>
                          </a:solidFill>
                          <a:effectLst/>
                          <a:latin typeface="Calibri" pitchFamily="34" charset="0"/>
                        </a:rPr>
                        <a:t>Χορηγείται η πρώτη δόση το συντομότερο δυνατό και η δεύτερη σε ένα μήνα</a:t>
                      </a:r>
                      <a:endParaRPr kumimoji="0" lang="en-US" sz="1100" b="0" i="0" u="none" strike="noStrike" cap="none" normalizeH="0" baseline="0" dirty="0" smtClean="0">
                        <a:ln>
                          <a:noFill/>
                        </a:ln>
                        <a:solidFill>
                          <a:srgbClr val="000000"/>
                        </a:solidFill>
                        <a:effectLst/>
                        <a:latin typeface="Calibri" pitchFamily="34" charset="0"/>
                      </a:endParaRPr>
                    </a:p>
                    <a:p>
                      <a:pPr marL="342900" marR="0" lvl="0" indent="-342900" algn="l" defTabSz="914400" rtl="0" eaLnBrk="1" fontAlgn="base" latinLnBrk="0" hangingPunct="1">
                        <a:lnSpc>
                          <a:spcPct val="100000"/>
                        </a:lnSpc>
                        <a:spcBef>
                          <a:spcPct val="0"/>
                        </a:spcBef>
                        <a:spcAft>
                          <a:spcPct val="0"/>
                        </a:spcAft>
                        <a:buClrTx/>
                        <a:buSzTx/>
                        <a:buFont typeface="Calibri" pitchFamily="34" charset="0"/>
                        <a:buAutoNum type="arabicPeriod"/>
                        <a:tabLst/>
                      </a:pPr>
                      <a:r>
                        <a:rPr kumimoji="0" lang="el-GR" sz="1100" b="0" i="0" u="none" strike="noStrike" cap="none" normalizeH="0" baseline="0" dirty="0" smtClean="0">
                          <a:ln>
                            <a:noFill/>
                          </a:ln>
                          <a:solidFill>
                            <a:srgbClr val="000000"/>
                          </a:solidFill>
                          <a:effectLst/>
                          <a:latin typeface="Calibri" pitchFamily="34" charset="0"/>
                        </a:rPr>
                        <a:t>Ο έλεγχος γίνεται αμέσως</a:t>
                      </a:r>
                      <a:endParaRPr kumimoji="0" lang="en-US" sz="1100" b="0" i="0" u="none" strike="noStrike" cap="none" normalizeH="0" baseline="0" dirty="0" smtClean="0">
                        <a:ln>
                          <a:noFill/>
                        </a:ln>
                        <a:solidFill>
                          <a:srgbClr val="000000"/>
                        </a:solidFill>
                        <a:effectLst/>
                        <a:latin typeface="Calibri" pitchFamily="34" charset="0"/>
                      </a:endParaRPr>
                    </a:p>
                    <a:p>
                      <a:pPr marL="342900" marR="0" lvl="0" indent="-342900" algn="l" defTabSz="914400" rtl="0" eaLnBrk="1" fontAlgn="base" latinLnBrk="0" hangingPunct="1">
                        <a:lnSpc>
                          <a:spcPct val="100000"/>
                        </a:lnSpc>
                        <a:spcBef>
                          <a:spcPct val="0"/>
                        </a:spcBef>
                        <a:spcAft>
                          <a:spcPct val="0"/>
                        </a:spcAft>
                        <a:buClrTx/>
                        <a:buSzTx/>
                        <a:buFont typeface="Calibri" pitchFamily="34" charset="0"/>
                        <a:buAutoNum type="arabicPeriod"/>
                        <a:tabLst/>
                      </a:pPr>
                      <a:endParaRPr kumimoji="0" lang="en-US" sz="1200" b="0" i="0" u="none" strike="noStrike" cap="none" normalizeH="0" baseline="0" dirty="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Tree>
  </p:cSld>
  <p:clrMapOvr>
    <a:masterClrMapping/>
  </p:clrMapOvr>
  <p:transition spd="slow">
    <p:strips dir="rd"/>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692150"/>
            <a:ext cx="8229600" cy="1143000"/>
          </a:xfrm>
        </p:spPr>
        <p:txBody>
          <a:bodyPr/>
          <a:lstStyle/>
          <a:p>
            <a:pPr eaLnBrk="1" hangingPunct="1">
              <a:defRPr/>
            </a:pPr>
            <a:r>
              <a:rPr lang="el-GR" sz="3600" dirty="0" smtClean="0">
                <a:latin typeface="Times New Roman" pitchFamily="18" charset="0"/>
                <a:cs typeface="Times New Roman" pitchFamily="18" charset="0"/>
              </a:rPr>
              <a:t> Χορήγηση προφύλαξης</a:t>
            </a:r>
            <a:endParaRPr lang="en-US" sz="3600" dirty="0" smtClean="0"/>
          </a:p>
        </p:txBody>
      </p:sp>
      <p:sp>
        <p:nvSpPr>
          <p:cNvPr id="3" name="Content Placeholder 2"/>
          <p:cNvSpPr>
            <a:spLocks noGrp="1"/>
          </p:cNvSpPr>
          <p:nvPr>
            <p:ph idx="1"/>
          </p:nvPr>
        </p:nvSpPr>
        <p:spPr>
          <a:xfrm>
            <a:off x="428625" y="2286000"/>
            <a:ext cx="8229600" cy="4197350"/>
          </a:xfrm>
        </p:spPr>
        <p:txBody>
          <a:bodyPr rtlCol="0">
            <a:normAutofit fontScale="85000" lnSpcReduction="20000"/>
          </a:bodyPr>
          <a:lstStyle/>
          <a:p>
            <a:pPr marL="274320" indent="-274320" eaLnBrk="1" fontAlgn="auto" hangingPunct="1">
              <a:spcAft>
                <a:spcPts val="0"/>
              </a:spcAft>
              <a:buClr>
                <a:schemeClr val="accent3"/>
              </a:buClr>
              <a:buFont typeface="Arial" pitchFamily="34" charset="0"/>
              <a:buChar char="•"/>
              <a:defRPr/>
            </a:pPr>
            <a:r>
              <a:rPr lang="el-GR" sz="3300" b="1" dirty="0" smtClean="0">
                <a:cs typeface="Times New Roman" pitchFamily="18" charset="0"/>
              </a:rPr>
              <a:t>Προφύλαξη ή εμβόλιο για </a:t>
            </a:r>
            <a:r>
              <a:rPr lang="en-US" sz="3300" b="1" dirty="0" smtClean="0">
                <a:latin typeface="Times New Roman" pitchFamily="18" charset="0"/>
                <a:cs typeface="Times New Roman" pitchFamily="18" charset="0"/>
              </a:rPr>
              <a:t>HCV</a:t>
            </a:r>
            <a:r>
              <a:rPr lang="el-GR" sz="3300" b="1" dirty="0" smtClean="0">
                <a:cs typeface="Times New Roman" pitchFamily="18" charset="0"/>
              </a:rPr>
              <a:t> λοίμωξη δεν υπάρχει</a:t>
            </a:r>
            <a:endParaRPr lang="en-US" sz="3300" dirty="0" smtClean="0">
              <a:latin typeface="Times New Roman" pitchFamily="18" charset="0"/>
              <a:cs typeface="Times New Roman" pitchFamily="18" charset="0"/>
            </a:endParaRPr>
          </a:p>
          <a:p>
            <a:pPr marL="274320" indent="-274320" eaLnBrk="1" fontAlgn="auto" hangingPunct="1">
              <a:spcAft>
                <a:spcPts val="0"/>
              </a:spcAft>
              <a:buClr>
                <a:schemeClr val="accent3"/>
              </a:buClr>
              <a:buFont typeface="Arial" pitchFamily="34" charset="0"/>
              <a:buNone/>
              <a:defRPr/>
            </a:pPr>
            <a:r>
              <a:rPr lang="el-GR" sz="3300" b="1" dirty="0" smtClean="0">
                <a:cs typeface="Times New Roman" pitchFamily="18" charset="0"/>
              </a:rPr>
              <a:t> </a:t>
            </a:r>
            <a:endParaRPr lang="en-US" sz="3300" dirty="0" smtClean="0">
              <a:latin typeface="Times New Roman" pitchFamily="18" charset="0"/>
              <a:cs typeface="Times New Roman" pitchFamily="18" charset="0"/>
            </a:endParaRPr>
          </a:p>
          <a:p>
            <a:pPr marL="274320" indent="-274320" eaLnBrk="1" fontAlgn="auto" hangingPunct="1">
              <a:spcAft>
                <a:spcPts val="0"/>
              </a:spcAft>
              <a:buClr>
                <a:schemeClr val="accent3"/>
              </a:buClr>
              <a:buFont typeface="Arial" pitchFamily="34" charset="0"/>
              <a:buChar char="•"/>
              <a:defRPr/>
            </a:pPr>
            <a:r>
              <a:rPr lang="el-GR" sz="3300" b="1" dirty="0" smtClean="0">
                <a:cs typeface="Times New Roman" pitchFamily="18" charset="0"/>
              </a:rPr>
              <a:t>Μετά από έκθεση ύποπτη για μετάδοση </a:t>
            </a:r>
            <a:r>
              <a:rPr lang="en-US" sz="3300" b="1" dirty="0" smtClean="0">
                <a:latin typeface="Times New Roman" pitchFamily="18" charset="0"/>
                <a:cs typeface="Times New Roman" pitchFamily="18" charset="0"/>
              </a:rPr>
              <a:t>HIV</a:t>
            </a:r>
            <a:endParaRPr lang="en-US" sz="3300" dirty="0" smtClean="0">
              <a:latin typeface="Times New Roman" pitchFamily="18" charset="0"/>
              <a:cs typeface="Times New Roman" pitchFamily="18" charset="0"/>
            </a:endParaRPr>
          </a:p>
          <a:p>
            <a:pPr marL="712788" indent="-355600" eaLnBrk="1" fontAlgn="auto" hangingPunct="1">
              <a:spcAft>
                <a:spcPts val="0"/>
              </a:spcAft>
              <a:buClr>
                <a:schemeClr val="accent3"/>
              </a:buClr>
              <a:buFont typeface="Calibri" pitchFamily="34" charset="0"/>
              <a:buChar char="–"/>
              <a:defRPr/>
            </a:pPr>
            <a:r>
              <a:rPr lang="el-GR" sz="3300" dirty="0" smtClean="0">
                <a:cs typeface="Times New Roman" pitchFamily="18" charset="0"/>
              </a:rPr>
              <a:t>Έναρξη </a:t>
            </a:r>
            <a:r>
              <a:rPr lang="el-GR" sz="3300" dirty="0" err="1" smtClean="0">
                <a:cs typeface="Times New Roman" pitchFamily="18" charset="0"/>
              </a:rPr>
              <a:t>χημειοπροφύλαξης</a:t>
            </a:r>
            <a:r>
              <a:rPr lang="el-GR" sz="3300" dirty="0" smtClean="0">
                <a:cs typeface="Times New Roman" pitchFamily="18" charset="0"/>
              </a:rPr>
              <a:t> άμεσα εντός </a:t>
            </a:r>
          </a:p>
          <a:p>
            <a:pPr marL="712788" indent="0" eaLnBrk="1" fontAlgn="auto" hangingPunct="1">
              <a:lnSpc>
                <a:spcPct val="110000"/>
              </a:lnSpc>
              <a:spcBef>
                <a:spcPts val="0"/>
              </a:spcBef>
              <a:spcAft>
                <a:spcPts val="0"/>
              </a:spcAft>
              <a:buClr>
                <a:schemeClr val="accent3"/>
              </a:buClr>
              <a:buFont typeface="Arial" pitchFamily="34" charset="0"/>
              <a:buNone/>
              <a:defRPr/>
            </a:pPr>
            <a:r>
              <a:rPr lang="el-GR" sz="3300" dirty="0" smtClean="0">
                <a:cs typeface="Times New Roman" pitchFamily="18" charset="0"/>
              </a:rPr>
              <a:t>48-72 ωρών και χορήγηση για 4 εβδομάδες </a:t>
            </a:r>
          </a:p>
          <a:p>
            <a:pPr marL="712788" indent="0" eaLnBrk="1" fontAlgn="auto" hangingPunct="1">
              <a:lnSpc>
                <a:spcPct val="110000"/>
              </a:lnSpc>
              <a:spcBef>
                <a:spcPts val="0"/>
              </a:spcBef>
              <a:spcAft>
                <a:spcPts val="0"/>
              </a:spcAft>
              <a:buClr>
                <a:schemeClr val="accent3"/>
              </a:buClr>
              <a:buFont typeface="Arial" pitchFamily="34" charset="0"/>
              <a:buNone/>
              <a:defRPr/>
            </a:pPr>
            <a:r>
              <a:rPr lang="el-GR" sz="3300" dirty="0" smtClean="0">
                <a:cs typeface="Times New Roman" pitchFamily="18" charset="0"/>
              </a:rPr>
              <a:t>με βάση τον Πίνακα 2</a:t>
            </a:r>
            <a:endParaRPr lang="en-US" sz="3300" dirty="0" smtClean="0">
              <a:latin typeface="Times New Roman" pitchFamily="18" charset="0"/>
              <a:cs typeface="Times New Roman" pitchFamily="18" charset="0"/>
            </a:endParaRPr>
          </a:p>
          <a:p>
            <a:pPr marL="712788" indent="-355600" eaLnBrk="1" fontAlgn="auto" hangingPunct="1">
              <a:spcAft>
                <a:spcPts val="0"/>
              </a:spcAft>
              <a:buClr>
                <a:schemeClr val="accent3"/>
              </a:buClr>
              <a:buFont typeface="Calibri" pitchFamily="34" charset="0"/>
              <a:buChar char="–"/>
              <a:defRPr/>
            </a:pPr>
            <a:r>
              <a:rPr lang="el-GR" sz="3300" dirty="0" smtClean="0">
                <a:cs typeface="Times New Roman" pitchFamily="18" charset="0"/>
              </a:rPr>
              <a:t>Έλεγχος εγκυμοσύνης σε κάθε γυναίκα αναπαραγωγικής ηλικίας που δεν γνωρίζει </a:t>
            </a:r>
          </a:p>
          <a:p>
            <a:pPr marL="712788" indent="0" eaLnBrk="1" fontAlgn="auto" hangingPunct="1">
              <a:lnSpc>
                <a:spcPct val="110000"/>
              </a:lnSpc>
              <a:spcBef>
                <a:spcPts val="0"/>
              </a:spcBef>
              <a:spcAft>
                <a:spcPts val="0"/>
              </a:spcAft>
              <a:buClr>
                <a:schemeClr val="accent3"/>
              </a:buClr>
              <a:buFont typeface="Arial" pitchFamily="34" charset="0"/>
              <a:buNone/>
              <a:defRPr/>
            </a:pPr>
            <a:r>
              <a:rPr lang="el-GR" sz="3300" dirty="0" smtClean="0">
                <a:cs typeface="Times New Roman" pitchFamily="18" charset="0"/>
              </a:rPr>
              <a:t>ότι είναι έγκυος</a:t>
            </a:r>
            <a:endParaRPr lang="en-US" sz="3300" dirty="0" smtClean="0">
              <a:latin typeface="Times New Roman" pitchFamily="18" charset="0"/>
              <a:cs typeface="Times New Roman" pitchFamily="18" charset="0"/>
            </a:endParaRPr>
          </a:p>
          <a:p>
            <a:pPr marL="274320" indent="-274320" eaLnBrk="1" fontAlgn="auto" hangingPunct="1">
              <a:spcAft>
                <a:spcPts val="0"/>
              </a:spcAft>
              <a:buClr>
                <a:schemeClr val="accent3"/>
              </a:buClr>
              <a:buFont typeface="Arial" pitchFamily="34" charset="0"/>
              <a:buChar char="•"/>
              <a:defRPr/>
            </a:pPr>
            <a:endParaRPr lang="en-US" dirty="0" smtClean="0"/>
          </a:p>
        </p:txBody>
      </p:sp>
    </p:spTree>
  </p:cSld>
  <p:clrMapOvr>
    <a:masterClrMapping/>
  </p:clrMapOvr>
  <p:transition spd="slow">
    <p:strips dir="rd"/>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28625" y="274638"/>
            <a:ext cx="8258175" cy="868362"/>
          </a:xfrm>
        </p:spPr>
        <p:txBody>
          <a:bodyPr>
            <a:normAutofit fontScale="90000"/>
          </a:bodyPr>
          <a:lstStyle/>
          <a:p>
            <a:pPr eaLnBrk="1" fontAlgn="auto" hangingPunct="1">
              <a:spcAft>
                <a:spcPts val="0"/>
              </a:spcAft>
              <a:defRPr/>
            </a:pPr>
            <a:r>
              <a:rPr lang="el-GR" sz="1800" u="sng" smtClean="0"/>
              <a:t/>
            </a:r>
            <a:br>
              <a:rPr lang="el-GR" sz="1800" u="sng" smtClean="0"/>
            </a:br>
            <a:r>
              <a:rPr lang="el-GR" sz="1800" u="sng" smtClean="0"/>
              <a:t/>
            </a:r>
            <a:br>
              <a:rPr lang="el-GR" sz="1800" u="sng" smtClean="0"/>
            </a:br>
            <a:r>
              <a:rPr lang="el-GR" sz="1800" u="sng" smtClean="0"/>
              <a:t>Πίνακας 2</a:t>
            </a:r>
            <a:r>
              <a:rPr lang="el-GR" sz="1800" smtClean="0"/>
              <a:t>. Συνιστώμενη χημειοπροφύλαξη για </a:t>
            </a:r>
            <a:r>
              <a:rPr lang="en-US" sz="1800" smtClean="0"/>
              <a:t>HIV</a:t>
            </a:r>
            <a:r>
              <a:rPr lang="el-GR" sz="1800" smtClean="0"/>
              <a:t> μετά από διαδερμική έκθεση ή έκθεση βλεννογόνων ή μη ανέπαφου δέρματος  </a:t>
            </a:r>
            <a:r>
              <a:rPr lang="en-US" smtClean="0"/>
              <a:t/>
            </a:r>
            <a:br>
              <a:rPr lang="en-US" smtClean="0"/>
            </a:br>
            <a:endParaRPr lang="en-US" smtClean="0"/>
          </a:p>
        </p:txBody>
      </p:sp>
      <p:graphicFrame>
        <p:nvGraphicFramePr>
          <p:cNvPr id="4" name="Content Placeholder 3"/>
          <p:cNvGraphicFramePr>
            <a:graphicFrameLocks noGrp="1"/>
          </p:cNvGraphicFramePr>
          <p:nvPr>
            <p:ph idx="1"/>
          </p:nvPr>
        </p:nvGraphicFramePr>
        <p:xfrm>
          <a:off x="0" y="1000125"/>
          <a:ext cx="9144000" cy="5907406"/>
        </p:xfrm>
        <a:graphic>
          <a:graphicData uri="http://schemas.openxmlformats.org/drawingml/2006/table">
            <a:tbl>
              <a:tblPr/>
              <a:tblGrid>
                <a:gridCol w="1524000"/>
                <a:gridCol w="1524000"/>
                <a:gridCol w="1524000"/>
                <a:gridCol w="1524000"/>
                <a:gridCol w="1524000"/>
                <a:gridCol w="1524000"/>
              </a:tblGrid>
              <a:tr h="1651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l-GR" sz="1100" b="1" i="0" u="none" strike="noStrike" cap="none" normalizeH="0" baseline="0" smtClean="0">
                        <a:ln>
                          <a:noFill/>
                        </a:ln>
                        <a:solidFill>
                          <a:srgbClr val="FFFFFF"/>
                        </a:solidFill>
                        <a:effectLst/>
                        <a:latin typeface="Arial"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5">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1100" b="1" i="0" u="none" strike="noStrike" cap="none" normalizeH="0" baseline="0" smtClean="0">
                          <a:ln>
                            <a:noFill/>
                          </a:ln>
                          <a:solidFill>
                            <a:srgbClr val="FFFFFF"/>
                          </a:solidFill>
                          <a:effectLst/>
                          <a:latin typeface="Arial" charset="0"/>
                          <a:cs typeface="Times New Roman" pitchFamily="18" charset="0"/>
                        </a:rPr>
                        <a:t>Άτομο-«πηγή»</a:t>
                      </a:r>
                      <a:endParaRPr kumimoji="0" lang="en-US" sz="1100" b="1" i="0" u="none" strike="noStrike" cap="none" normalizeH="0" baseline="0" smtClean="0">
                        <a:ln>
                          <a:noFill/>
                        </a:ln>
                        <a:solidFill>
                          <a:srgbClr val="FFFFFF"/>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8747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1200" b="1" i="0" u="none" strike="noStrike" cap="none" normalizeH="0" baseline="0" smtClean="0">
                          <a:ln>
                            <a:noFill/>
                          </a:ln>
                          <a:solidFill>
                            <a:srgbClr val="000000"/>
                          </a:solidFill>
                          <a:effectLst/>
                          <a:latin typeface="Arial" charset="0"/>
                          <a:cs typeface="Times New Roman" pitchFamily="18" charset="0"/>
                        </a:rPr>
                        <a:t>Τύπος έκθεσης</a:t>
                      </a:r>
                      <a:endParaRPr kumimoji="0" lang="en-US"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cs typeface="Times New Roman" pitchFamily="18" charset="0"/>
                        </a:rPr>
                        <a:t>HIV</a:t>
                      </a:r>
                      <a:endParaRPr kumimoji="0" lang="en-US" sz="1200" b="0" i="0"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l-GR" sz="1200" b="1" i="0" u="none" strike="noStrike" cap="none" normalizeH="0" baseline="0" smtClean="0">
                          <a:ln>
                            <a:noFill/>
                          </a:ln>
                          <a:solidFill>
                            <a:srgbClr val="000000"/>
                          </a:solidFill>
                          <a:effectLst/>
                          <a:latin typeface="Arial" charset="0"/>
                          <a:cs typeface="Times New Roman" pitchFamily="18" charset="0"/>
                        </a:rPr>
                        <a:t>οροθετικό άτομο Κατηγορία Ι</a:t>
                      </a:r>
                      <a:r>
                        <a:rPr kumimoji="0" lang="el-GR" sz="1200" b="1" i="0" u="none" strike="noStrike" cap="none" normalizeH="0" baseline="30000" smtClean="0">
                          <a:ln>
                            <a:noFill/>
                          </a:ln>
                          <a:solidFill>
                            <a:srgbClr val="000000"/>
                          </a:solidFill>
                          <a:effectLst/>
                          <a:latin typeface="Arial" charset="0"/>
                          <a:cs typeface="Times New Roman" pitchFamily="18" charset="0"/>
                        </a:rPr>
                        <a:t>5</a:t>
                      </a:r>
                      <a:endParaRPr kumimoji="0" lang="en-US"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cs typeface="Times New Roman" pitchFamily="18" charset="0"/>
                        </a:rPr>
                        <a:t>HIV</a:t>
                      </a:r>
                      <a:r>
                        <a:rPr kumimoji="0" lang="el-GR" sz="1200" b="1" i="0" u="none" strike="noStrike" cap="none" normalizeH="0" baseline="0" smtClean="0">
                          <a:ln>
                            <a:noFill/>
                          </a:ln>
                          <a:solidFill>
                            <a:srgbClr val="000000"/>
                          </a:solidFill>
                          <a:effectLst/>
                          <a:latin typeface="Arial" charset="0"/>
                          <a:cs typeface="Times New Roman" pitchFamily="18" charset="0"/>
                        </a:rPr>
                        <a:t> </a:t>
                      </a:r>
                      <a:endParaRPr kumimoji="0" lang="en-US" sz="1200" b="0" i="0"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l-GR" sz="1200" b="1" i="0" u="none" strike="noStrike" cap="none" normalizeH="0" baseline="0" smtClean="0">
                          <a:ln>
                            <a:noFill/>
                          </a:ln>
                          <a:solidFill>
                            <a:srgbClr val="000000"/>
                          </a:solidFill>
                          <a:effectLst/>
                          <a:latin typeface="Arial" charset="0"/>
                          <a:cs typeface="Times New Roman" pitchFamily="18" charset="0"/>
                        </a:rPr>
                        <a:t>οροθετικό άτομο</a:t>
                      </a:r>
                      <a:endParaRPr kumimoji="0" lang="en-US" sz="1200" b="0" i="0"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l-GR" sz="1200" b="1" i="0" u="none" strike="noStrike" cap="none" normalizeH="0" baseline="0" smtClean="0">
                          <a:ln>
                            <a:noFill/>
                          </a:ln>
                          <a:solidFill>
                            <a:srgbClr val="000000"/>
                          </a:solidFill>
                          <a:effectLst/>
                          <a:latin typeface="Arial" charset="0"/>
                          <a:cs typeface="Times New Roman" pitchFamily="18" charset="0"/>
                        </a:rPr>
                        <a:t>Κατηγορία ΙΙ</a:t>
                      </a:r>
                      <a:r>
                        <a:rPr kumimoji="0" lang="el-GR" sz="1200" b="1" i="0" u="none" strike="noStrike" cap="none" normalizeH="0" baseline="30000" smtClean="0">
                          <a:ln>
                            <a:noFill/>
                          </a:ln>
                          <a:solidFill>
                            <a:srgbClr val="000000"/>
                          </a:solidFill>
                          <a:effectLst/>
                          <a:latin typeface="Arial" charset="0"/>
                          <a:cs typeface="Times New Roman" pitchFamily="18" charset="0"/>
                        </a:rPr>
                        <a:t>6</a:t>
                      </a:r>
                      <a:endParaRPr kumimoji="0" lang="en-US"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1200" b="1" i="0" u="none" strike="noStrike" cap="none" normalizeH="0" baseline="0" smtClean="0">
                          <a:ln>
                            <a:noFill/>
                          </a:ln>
                          <a:solidFill>
                            <a:srgbClr val="000000"/>
                          </a:solidFill>
                          <a:effectLst/>
                          <a:latin typeface="Arial" charset="0"/>
                          <a:cs typeface="Times New Roman" pitchFamily="18" charset="0"/>
                        </a:rPr>
                        <a:t>Πηγή άγνωστης οροθετικότητας (π.χ. μη διαθέσιμη για έλεγχο)</a:t>
                      </a:r>
                      <a:endParaRPr kumimoji="0" lang="en-US"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1200" b="1" i="0" u="none" strike="noStrike" cap="none" normalizeH="0" baseline="0" smtClean="0">
                          <a:ln>
                            <a:noFill/>
                          </a:ln>
                          <a:solidFill>
                            <a:srgbClr val="000000"/>
                          </a:solidFill>
                          <a:effectLst/>
                          <a:latin typeface="Arial" charset="0"/>
                          <a:cs typeface="Times New Roman" pitchFamily="18" charset="0"/>
                        </a:rPr>
                        <a:t>Πηγή άγνωστη (π.χ. βελόνα σε απορρίμματα)</a:t>
                      </a:r>
                      <a:endParaRPr kumimoji="0" lang="en-US"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cs typeface="Times New Roman" pitchFamily="18" charset="0"/>
                        </a:rPr>
                        <a:t>HIV </a:t>
                      </a:r>
                      <a:r>
                        <a:rPr kumimoji="0" lang="el-GR" sz="1200" b="1" i="0" u="none" strike="noStrike" cap="none" normalizeH="0" baseline="0" smtClean="0">
                          <a:ln>
                            <a:noFill/>
                          </a:ln>
                          <a:solidFill>
                            <a:srgbClr val="000000"/>
                          </a:solidFill>
                          <a:effectLst/>
                          <a:latin typeface="Arial" charset="0"/>
                          <a:cs typeface="Times New Roman" pitchFamily="18" charset="0"/>
                        </a:rPr>
                        <a:t>οροαρνητι-κό άτομο</a:t>
                      </a:r>
                      <a:endParaRPr kumimoji="0" lang="en-US"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18034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l-GR" sz="1200" b="0" i="0" u="none" strike="noStrike" cap="none" normalizeH="0" baseline="0" smtClean="0">
                        <a:ln>
                          <a:noFill/>
                        </a:ln>
                        <a:solidFill>
                          <a:srgbClr val="000000"/>
                        </a:solidFill>
                        <a:effectLst/>
                        <a:latin typeface="Arial"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rgbClr val="000000"/>
                          </a:solidFill>
                          <a:effectLst/>
                          <a:latin typeface="Arial" charset="0"/>
                          <a:cs typeface="Times New Roman" pitchFamily="18" charset="0"/>
                        </a:rPr>
                        <a:t>Α) Διαδερμική</a:t>
                      </a:r>
                      <a:endParaRPr kumimoji="0" lang="en-US" sz="1200" b="0" i="0"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rgbClr val="000000"/>
                          </a:solidFill>
                          <a:effectLst/>
                          <a:latin typeface="Arial" charset="0"/>
                          <a:cs typeface="Times New Roman" pitchFamily="18" charset="0"/>
                        </a:rPr>
                        <a:t>έκθεση  μικρής</a:t>
                      </a:r>
                      <a:endParaRPr kumimoji="0" lang="en-US" sz="1200" b="0" i="0"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rgbClr val="000000"/>
                          </a:solidFill>
                          <a:effectLst/>
                          <a:latin typeface="Arial" charset="0"/>
                          <a:cs typeface="Times New Roman" pitchFamily="18" charset="0"/>
                        </a:rPr>
                        <a:t>βαρύτητας ή </a:t>
                      </a:r>
                      <a:endParaRPr kumimoji="0" lang="en-US" sz="1200" b="0" i="0"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rgbClr val="000000"/>
                          </a:solidFill>
                          <a:effectLst/>
                          <a:latin typeface="Arial" charset="0"/>
                          <a:cs typeface="Times New Roman" pitchFamily="18" charset="0"/>
                        </a:rPr>
                        <a:t>Β) Έκθεση </a:t>
                      </a:r>
                      <a:endParaRPr kumimoji="0" lang="en-US" sz="1200" b="0" i="0"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rgbClr val="000000"/>
                          </a:solidFill>
                          <a:effectLst/>
                          <a:latin typeface="Arial" charset="0"/>
                          <a:cs typeface="Times New Roman" pitchFamily="18" charset="0"/>
                        </a:rPr>
                        <a:t>Βλεννογόνων</a:t>
                      </a:r>
                      <a:endParaRPr kumimoji="0" lang="en-US" sz="1200" b="0" i="0"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rgbClr val="000000"/>
                          </a:solidFill>
                          <a:effectLst/>
                          <a:latin typeface="Arial" charset="0"/>
                          <a:cs typeface="Times New Roman" pitchFamily="18" charset="0"/>
                        </a:rPr>
                        <a:t>ή μη</a:t>
                      </a:r>
                      <a:r>
                        <a:rPr kumimoji="0" lang="el-GR" sz="1200" b="0" i="0" u="none" strike="noStrike" cap="none" normalizeH="0" baseline="0" smtClean="0">
                          <a:ln>
                            <a:noFill/>
                          </a:ln>
                          <a:solidFill>
                            <a:srgbClr val="000000"/>
                          </a:solidFill>
                          <a:effectLst/>
                          <a:latin typeface="Times New Roman" pitchFamily="18" charset="0"/>
                          <a:cs typeface="Times New Roman" pitchFamily="18" charset="0"/>
                        </a:rPr>
                        <a:t> </a:t>
                      </a:r>
                      <a:r>
                        <a:rPr kumimoji="0" lang="el-GR" sz="1200" b="0" i="0" u="none" strike="noStrike" cap="none" normalizeH="0" baseline="0" smtClean="0">
                          <a:ln>
                            <a:noFill/>
                          </a:ln>
                          <a:solidFill>
                            <a:srgbClr val="000000"/>
                          </a:solidFill>
                          <a:effectLst/>
                          <a:latin typeface="Arial" charset="0"/>
                          <a:cs typeface="Times New Roman" pitchFamily="18" charset="0"/>
                        </a:rPr>
                        <a:t>ανέπαφου δέρματος με</a:t>
                      </a:r>
                      <a:endParaRPr kumimoji="0" lang="en-US" sz="1200" b="0" i="0"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rgbClr val="000000"/>
                          </a:solidFill>
                          <a:effectLst/>
                          <a:latin typeface="Arial" charset="0"/>
                          <a:cs typeface="Times New Roman" pitchFamily="18" charset="0"/>
                        </a:rPr>
                        <a:t>μικρό όγκο</a:t>
                      </a:r>
                      <a:endParaRPr kumimoji="0" lang="en-US" sz="1200" b="0" i="0"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rgbClr val="000000"/>
                          </a:solidFill>
                          <a:effectLst/>
                          <a:latin typeface="Arial" charset="0"/>
                          <a:cs typeface="Times New Roman" pitchFamily="18" charset="0"/>
                        </a:rPr>
                        <a:t>αίματος</a:t>
                      </a:r>
                      <a:r>
                        <a:rPr kumimoji="0" lang="el-GR" sz="1200" b="0" i="0" u="none" strike="noStrike" cap="none" normalizeH="0" baseline="30000" smtClean="0">
                          <a:ln>
                            <a:noFill/>
                          </a:ln>
                          <a:solidFill>
                            <a:srgbClr val="000000"/>
                          </a:solidFill>
                          <a:effectLst/>
                          <a:latin typeface="Arial" charset="0"/>
                          <a:cs typeface="Times New Roman" pitchFamily="18" charset="0"/>
                        </a:rPr>
                        <a:t>2</a:t>
                      </a:r>
                      <a:endParaRPr kumimoji="0" lang="en-US"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l-GR" sz="1200" b="0" i="0" u="none" strike="noStrike" cap="none" normalizeH="0" baseline="0" smtClean="0">
                        <a:ln>
                          <a:noFill/>
                        </a:ln>
                        <a:solidFill>
                          <a:srgbClr val="000000"/>
                        </a:solidFill>
                        <a:effectLst/>
                        <a:latin typeface="Arial"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rgbClr val="000000"/>
                          </a:solidFill>
                          <a:effectLst/>
                          <a:latin typeface="Arial" charset="0"/>
                          <a:cs typeface="Times New Roman" pitchFamily="18" charset="0"/>
                        </a:rPr>
                        <a:t>Συνιστάται βασικό σχήμα χημειοπροφύλαξη: 2 φάρμακα</a:t>
                      </a:r>
                      <a:endParaRPr kumimoji="0" lang="en-US"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l-GR" sz="1200" b="0" i="0" u="none" strike="noStrike" cap="none" normalizeH="0" baseline="0" smtClean="0">
                        <a:ln>
                          <a:noFill/>
                        </a:ln>
                        <a:solidFill>
                          <a:srgbClr val="000000"/>
                        </a:solidFill>
                        <a:effectLst/>
                        <a:latin typeface="Arial"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rgbClr val="000000"/>
                          </a:solidFill>
                          <a:effectLst/>
                          <a:latin typeface="Arial" charset="0"/>
                          <a:cs typeface="Times New Roman" pitchFamily="18" charset="0"/>
                        </a:rPr>
                        <a:t>Συνιστάται ευρύ σχήμα χημειοπροφύλαξης:</a:t>
                      </a:r>
                      <a:endParaRPr kumimoji="0" lang="en-US" sz="1200" b="0" i="0"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rgbClr val="000000"/>
                          </a:solidFill>
                          <a:effectLst/>
                          <a:latin typeface="Arial" charset="0"/>
                          <a:cs typeface="Times New Roman" pitchFamily="18" charset="0"/>
                        </a:rPr>
                        <a:t>Α) 3 φάρμακα</a:t>
                      </a:r>
                      <a:endParaRPr kumimoji="0" lang="en-US" sz="1200" b="0" i="0"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rgbClr val="000000"/>
                          </a:solidFill>
                          <a:effectLst/>
                          <a:latin typeface="Arial" charset="0"/>
                          <a:cs typeface="Times New Roman" pitchFamily="18" charset="0"/>
                        </a:rPr>
                        <a:t>Β) 2 φάρμακα</a:t>
                      </a:r>
                      <a:endParaRPr kumimoji="0" lang="en-US"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l-GR" sz="1200" b="0" i="0" u="none" strike="noStrike" cap="none" normalizeH="0" baseline="0" smtClean="0">
                        <a:ln>
                          <a:noFill/>
                        </a:ln>
                        <a:solidFill>
                          <a:srgbClr val="000000"/>
                        </a:solidFill>
                        <a:effectLst/>
                        <a:latin typeface="Arial"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rgbClr val="000000"/>
                          </a:solidFill>
                          <a:effectLst/>
                          <a:latin typeface="Arial" charset="0"/>
                          <a:cs typeface="Times New Roman" pitchFamily="18" charset="0"/>
                        </a:rPr>
                        <a:t>Γενικά όχι χημειοπροφύλαξη εκτός εάν το άτομο-«πηγή» έχει γνωστούς παράγοντες κινδύνου (βασικό σχήμα)</a:t>
                      </a:r>
                      <a:endParaRPr kumimoji="0" lang="en-US"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l-GR" sz="1200" b="0" i="0" u="none" strike="noStrike" cap="none" normalizeH="0" baseline="0" smtClean="0">
                        <a:ln>
                          <a:noFill/>
                        </a:ln>
                        <a:solidFill>
                          <a:srgbClr val="000000"/>
                        </a:solidFill>
                        <a:effectLst/>
                        <a:latin typeface="Arial"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rgbClr val="000000"/>
                          </a:solidFill>
                          <a:effectLst/>
                          <a:latin typeface="Arial" charset="0"/>
                          <a:cs typeface="Times New Roman" pitchFamily="18" charset="0"/>
                        </a:rPr>
                        <a:t>Γενικά όχι χημειοπροφύλαξη εκτός εάν είναι πιθανή η έκθεση σε </a:t>
                      </a:r>
                      <a:r>
                        <a:rPr kumimoji="0" lang="en-US" sz="1200" b="0" i="0" u="none" strike="noStrike" cap="none" normalizeH="0" baseline="0" smtClean="0">
                          <a:ln>
                            <a:noFill/>
                          </a:ln>
                          <a:solidFill>
                            <a:srgbClr val="000000"/>
                          </a:solidFill>
                          <a:effectLst/>
                          <a:latin typeface="Arial" charset="0"/>
                          <a:cs typeface="Times New Roman" pitchFamily="18" charset="0"/>
                        </a:rPr>
                        <a:t>HIV</a:t>
                      </a:r>
                      <a:r>
                        <a:rPr kumimoji="0" lang="el-GR" sz="1200" b="0" i="0" u="none" strike="noStrike" cap="none" normalizeH="0" baseline="0" smtClean="0">
                          <a:ln>
                            <a:noFill/>
                          </a:ln>
                          <a:solidFill>
                            <a:srgbClr val="000000"/>
                          </a:solidFill>
                          <a:effectLst/>
                          <a:latin typeface="Arial" charset="0"/>
                          <a:cs typeface="Times New Roman" pitchFamily="18" charset="0"/>
                        </a:rPr>
                        <a:t>-οροθετικά άτομα (βασικό σχήμα)</a:t>
                      </a:r>
                      <a:endParaRPr kumimoji="0" lang="en-US"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l-GR" sz="1200" b="0" i="0" u="none" strike="noStrike" cap="none" normalizeH="0" baseline="0" smtClean="0">
                        <a:ln>
                          <a:noFill/>
                        </a:ln>
                        <a:solidFill>
                          <a:srgbClr val="000000"/>
                        </a:solidFill>
                        <a:effectLst/>
                        <a:latin typeface="Arial"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rgbClr val="000000"/>
                          </a:solidFill>
                          <a:effectLst/>
                          <a:latin typeface="Arial" charset="0"/>
                          <a:cs typeface="Times New Roman" pitchFamily="18" charset="0"/>
                        </a:rPr>
                        <a:t>Όχι χημειοπρο-φύλαξη</a:t>
                      </a:r>
                      <a:endParaRPr kumimoji="0" lang="en-US"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15732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rgbClr val="000000"/>
                          </a:solidFill>
                          <a:effectLst/>
                          <a:latin typeface="Arial" charset="0"/>
                          <a:cs typeface="Times New Roman" pitchFamily="18" charset="0"/>
                        </a:rPr>
                        <a:t>Α) Διαδερμική έκθεση μεγάλης βαρύτητας</a:t>
                      </a:r>
                      <a:r>
                        <a:rPr kumimoji="0" lang="el-GR" sz="1200" b="0" i="0" u="none" strike="noStrike" cap="none" normalizeH="0" baseline="30000" smtClean="0">
                          <a:ln>
                            <a:noFill/>
                          </a:ln>
                          <a:solidFill>
                            <a:srgbClr val="000000"/>
                          </a:solidFill>
                          <a:effectLst/>
                          <a:latin typeface="Arial" charset="0"/>
                          <a:cs typeface="Times New Roman" pitchFamily="18" charset="0"/>
                        </a:rPr>
                        <a:t>3 </a:t>
                      </a:r>
                      <a:r>
                        <a:rPr kumimoji="0" lang="el-GR" sz="1200" b="0" i="0" u="none" strike="noStrike" cap="none" normalizeH="0" baseline="0" smtClean="0">
                          <a:ln>
                            <a:noFill/>
                          </a:ln>
                          <a:solidFill>
                            <a:srgbClr val="000000"/>
                          </a:solidFill>
                          <a:effectLst/>
                          <a:latin typeface="Arial" charset="0"/>
                          <a:cs typeface="Times New Roman" pitchFamily="18" charset="0"/>
                        </a:rPr>
                        <a:t>ή</a:t>
                      </a:r>
                      <a:endParaRPr kumimoji="0" lang="en-US" sz="1200" b="0" i="0"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rgbClr val="000000"/>
                          </a:solidFill>
                          <a:effectLst/>
                          <a:latin typeface="Arial" charset="0"/>
                          <a:cs typeface="Times New Roman" pitchFamily="18" charset="0"/>
                        </a:rPr>
                        <a:t>Β) Έκθεση βλεννογόνων ή μη ανέπαφου δέρματος με μεγάλο όγκο αίματος</a:t>
                      </a:r>
                      <a:r>
                        <a:rPr kumimoji="0" lang="el-GR" sz="1200" b="0" i="0" u="none" strike="noStrike" cap="none" normalizeH="0" baseline="30000" smtClean="0">
                          <a:ln>
                            <a:noFill/>
                          </a:ln>
                          <a:solidFill>
                            <a:srgbClr val="000000"/>
                          </a:solidFill>
                          <a:effectLst/>
                          <a:latin typeface="Arial" charset="0"/>
                          <a:cs typeface="Times New Roman" pitchFamily="18" charset="0"/>
                        </a:rPr>
                        <a:t>4</a:t>
                      </a:r>
                      <a:endParaRPr kumimoji="0" lang="en-US"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rgbClr val="000000"/>
                          </a:solidFill>
                          <a:effectLst/>
                          <a:latin typeface="Arial" charset="0"/>
                          <a:cs typeface="Times New Roman" pitchFamily="18" charset="0"/>
                        </a:rPr>
                        <a:t>Συνιστάται ευρύ σχήμα χημειοπροφύ-λαξης:</a:t>
                      </a:r>
                      <a:endParaRPr kumimoji="0" lang="en-US" sz="1200" b="0" i="0"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rgbClr val="000000"/>
                          </a:solidFill>
                          <a:effectLst/>
                          <a:latin typeface="Arial" charset="0"/>
                          <a:cs typeface="Times New Roman" pitchFamily="18" charset="0"/>
                        </a:rPr>
                        <a:t>Α) 3 φάρμακα</a:t>
                      </a:r>
                      <a:endParaRPr kumimoji="0" lang="en-US" sz="1200" b="0" i="0"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rgbClr val="000000"/>
                          </a:solidFill>
                          <a:effectLst/>
                          <a:latin typeface="Arial" charset="0"/>
                          <a:cs typeface="Times New Roman" pitchFamily="18" charset="0"/>
                        </a:rPr>
                        <a:t>Β) 2 φάρμακα</a:t>
                      </a:r>
                      <a:endParaRPr kumimoji="0" lang="en-US"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rgbClr val="000000"/>
                          </a:solidFill>
                          <a:effectLst/>
                          <a:latin typeface="Arial" charset="0"/>
                          <a:cs typeface="Times New Roman" pitchFamily="18" charset="0"/>
                        </a:rPr>
                        <a:t>Συνιστάται ευρύ σχήμα χημειοπροφύλαξης:</a:t>
                      </a:r>
                      <a:endParaRPr kumimoji="0" lang="en-US" sz="1200" b="0" i="0"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rgbClr val="000000"/>
                          </a:solidFill>
                          <a:effectLst/>
                          <a:latin typeface="Arial" charset="0"/>
                          <a:cs typeface="Times New Roman" pitchFamily="18" charset="0"/>
                        </a:rPr>
                        <a:t>3 φάρμακα</a:t>
                      </a:r>
                      <a:endParaRPr kumimoji="0" lang="en-US"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rgbClr val="000000"/>
                          </a:solidFill>
                          <a:effectLst/>
                          <a:latin typeface="Arial" charset="0"/>
                          <a:cs typeface="Times New Roman" pitchFamily="18" charset="0"/>
                        </a:rPr>
                        <a:t>Γενικά όχι χημειοπροφύλαξη εκτός εάν το άτομο-«πηγή» έχει γνωστούς παράγοντες κινδύνου (βασικό σχήμα)</a:t>
                      </a:r>
                      <a:endParaRPr kumimoji="0" lang="en-US"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rgbClr val="000000"/>
                          </a:solidFill>
                          <a:effectLst/>
                          <a:latin typeface="Arial" charset="0"/>
                          <a:cs typeface="Times New Roman" pitchFamily="18" charset="0"/>
                        </a:rPr>
                        <a:t>Γενικά όχι χημειοπροφύλαξη εκτός εάν είναι πιθανή η έκθεση σε </a:t>
                      </a:r>
                      <a:r>
                        <a:rPr kumimoji="0" lang="en-US" sz="1200" b="0" i="0" u="none" strike="noStrike" cap="none" normalizeH="0" baseline="0" smtClean="0">
                          <a:ln>
                            <a:noFill/>
                          </a:ln>
                          <a:solidFill>
                            <a:srgbClr val="000000"/>
                          </a:solidFill>
                          <a:effectLst/>
                          <a:latin typeface="Arial" charset="0"/>
                          <a:cs typeface="Times New Roman" pitchFamily="18" charset="0"/>
                        </a:rPr>
                        <a:t>HIV</a:t>
                      </a:r>
                      <a:r>
                        <a:rPr kumimoji="0" lang="el-GR" sz="1200" b="0" i="0" u="none" strike="noStrike" cap="none" normalizeH="0" baseline="0" smtClean="0">
                          <a:ln>
                            <a:noFill/>
                          </a:ln>
                          <a:solidFill>
                            <a:srgbClr val="000000"/>
                          </a:solidFill>
                          <a:effectLst/>
                          <a:latin typeface="Arial" charset="0"/>
                          <a:cs typeface="Times New Roman" pitchFamily="18" charset="0"/>
                        </a:rPr>
                        <a:t>-οροθετικά άτομα (βασικό σχήμα)</a:t>
                      </a:r>
                      <a:endParaRPr kumimoji="0" lang="en-US"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smtClean="0">
                          <a:ln>
                            <a:noFill/>
                          </a:ln>
                          <a:solidFill>
                            <a:srgbClr val="000000"/>
                          </a:solidFill>
                          <a:effectLst/>
                          <a:latin typeface="Arial" charset="0"/>
                          <a:cs typeface="Times New Roman" pitchFamily="18" charset="0"/>
                        </a:rPr>
                        <a:t>Όχι χημειοπρο-φύλαξη</a:t>
                      </a:r>
                      <a:endParaRPr kumimoji="0" lang="en-US"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1443038">
                <a:tc gridSpan="6">
                  <a:txBody>
                    <a:bodyPr/>
                    <a:lstStyle/>
                    <a:p>
                      <a:pPr marL="342900" marR="0" lvl="0" indent="-342900" algn="l" defTabSz="914400" rtl="0" eaLnBrk="1" fontAlgn="base" latinLnBrk="0" hangingPunct="1">
                        <a:lnSpc>
                          <a:spcPct val="100000"/>
                        </a:lnSpc>
                        <a:spcBef>
                          <a:spcPct val="0"/>
                        </a:spcBef>
                        <a:spcAft>
                          <a:spcPct val="0"/>
                        </a:spcAft>
                        <a:buClrTx/>
                        <a:buSzTx/>
                        <a:buFont typeface="Calibri" pitchFamily="34" charset="0"/>
                        <a:buAutoNum type="arabicPeriod"/>
                        <a:tabLst/>
                      </a:pPr>
                      <a:r>
                        <a:rPr kumimoji="0" lang="el-GR" sz="1200" b="0" i="0" u="none" strike="noStrike" cap="none" normalizeH="0" baseline="0" smtClean="0">
                          <a:ln>
                            <a:noFill/>
                          </a:ln>
                          <a:solidFill>
                            <a:srgbClr val="000000"/>
                          </a:solidFill>
                          <a:effectLst/>
                          <a:latin typeface="Calibri" pitchFamily="34" charset="0"/>
                        </a:rPr>
                        <a:t>Μικρής βαρύτητας: π.χ. συμπαγής βελόνα ή επιφανειακός τραυματισμός</a:t>
                      </a:r>
                      <a:endParaRPr kumimoji="0" lang="en-US" sz="1200" b="0" i="0" u="none" strike="noStrike" cap="none" normalizeH="0" baseline="0" smtClean="0">
                        <a:ln>
                          <a:noFill/>
                        </a:ln>
                        <a:solidFill>
                          <a:srgbClr val="000000"/>
                        </a:solidFill>
                        <a:effectLst/>
                        <a:latin typeface="Calibri" pitchFamily="34" charset="0"/>
                      </a:endParaRPr>
                    </a:p>
                    <a:p>
                      <a:pPr marL="342900" marR="0" lvl="0" indent="-342900" algn="l" defTabSz="914400" rtl="0" eaLnBrk="1" fontAlgn="base" latinLnBrk="0" hangingPunct="1">
                        <a:lnSpc>
                          <a:spcPct val="100000"/>
                        </a:lnSpc>
                        <a:spcBef>
                          <a:spcPct val="0"/>
                        </a:spcBef>
                        <a:spcAft>
                          <a:spcPct val="0"/>
                        </a:spcAft>
                        <a:buClrTx/>
                        <a:buSzTx/>
                        <a:buFont typeface="Calibri" pitchFamily="34" charset="0"/>
                        <a:buAutoNum type="arabicPeriod"/>
                        <a:tabLst/>
                      </a:pPr>
                      <a:r>
                        <a:rPr kumimoji="0" lang="el-GR" sz="1200" b="0" i="0" u="none" strike="noStrike" cap="none" normalizeH="0" baseline="0" smtClean="0">
                          <a:ln>
                            <a:noFill/>
                          </a:ln>
                          <a:solidFill>
                            <a:srgbClr val="000000"/>
                          </a:solidFill>
                          <a:effectLst/>
                          <a:latin typeface="Calibri" pitchFamily="34" charset="0"/>
                        </a:rPr>
                        <a:t>Μικρού όγκου: π.χ. λίγες σταγόνες αίμα</a:t>
                      </a:r>
                      <a:endParaRPr kumimoji="0" lang="en-US" sz="1200" b="0" i="0" u="none" strike="noStrike" cap="none" normalizeH="0" baseline="0" smtClean="0">
                        <a:ln>
                          <a:noFill/>
                        </a:ln>
                        <a:solidFill>
                          <a:srgbClr val="000000"/>
                        </a:solidFill>
                        <a:effectLst/>
                        <a:latin typeface="Calibri" pitchFamily="34" charset="0"/>
                      </a:endParaRPr>
                    </a:p>
                    <a:p>
                      <a:pPr marL="342900" marR="0" lvl="0" indent="-342900" algn="l" defTabSz="914400" rtl="0" eaLnBrk="1" fontAlgn="base" latinLnBrk="0" hangingPunct="1">
                        <a:lnSpc>
                          <a:spcPct val="100000"/>
                        </a:lnSpc>
                        <a:spcBef>
                          <a:spcPct val="0"/>
                        </a:spcBef>
                        <a:spcAft>
                          <a:spcPct val="0"/>
                        </a:spcAft>
                        <a:buClrTx/>
                        <a:buSzTx/>
                        <a:buFont typeface="Calibri" pitchFamily="34" charset="0"/>
                        <a:buAutoNum type="arabicPeriod"/>
                        <a:tabLst/>
                      </a:pPr>
                      <a:r>
                        <a:rPr kumimoji="0" lang="el-GR" sz="1200" b="0" i="0" u="none" strike="noStrike" cap="none" normalizeH="0" baseline="0" smtClean="0">
                          <a:ln>
                            <a:noFill/>
                          </a:ln>
                          <a:solidFill>
                            <a:srgbClr val="000000"/>
                          </a:solidFill>
                          <a:effectLst/>
                          <a:latin typeface="Calibri" pitchFamily="34" charset="0"/>
                        </a:rPr>
                        <a:t>Μεγάλης βαρύτητας: π.χ. μεγάλου διαμετρήματος βελόνα, βαθύ τραύμα, τραυματισμός με βελόνα που χρησιμοποιήθηκε σε αρτηρία ή φλέβα, ορατό αίμα στη βελόνα</a:t>
                      </a:r>
                      <a:endParaRPr kumimoji="0" lang="en-US" sz="1200" b="0" i="0" u="none" strike="noStrike" cap="none" normalizeH="0" baseline="0" smtClean="0">
                        <a:ln>
                          <a:noFill/>
                        </a:ln>
                        <a:solidFill>
                          <a:srgbClr val="000000"/>
                        </a:solidFill>
                        <a:effectLst/>
                        <a:latin typeface="Calibri" pitchFamily="34" charset="0"/>
                      </a:endParaRPr>
                    </a:p>
                    <a:p>
                      <a:pPr marL="342900" marR="0" lvl="0" indent="-342900" algn="l" defTabSz="914400" rtl="0" eaLnBrk="1" fontAlgn="base" latinLnBrk="0" hangingPunct="1">
                        <a:lnSpc>
                          <a:spcPct val="100000"/>
                        </a:lnSpc>
                        <a:spcBef>
                          <a:spcPct val="0"/>
                        </a:spcBef>
                        <a:spcAft>
                          <a:spcPct val="0"/>
                        </a:spcAft>
                        <a:buClrTx/>
                        <a:buSzTx/>
                        <a:buFont typeface="Calibri" pitchFamily="34" charset="0"/>
                        <a:buAutoNum type="arabicPeriod"/>
                        <a:tabLst/>
                      </a:pPr>
                      <a:r>
                        <a:rPr kumimoji="0" lang="el-GR" sz="1200" b="0" i="0" u="none" strike="noStrike" cap="none" normalizeH="0" baseline="0" smtClean="0">
                          <a:ln>
                            <a:noFill/>
                          </a:ln>
                          <a:solidFill>
                            <a:srgbClr val="000000"/>
                          </a:solidFill>
                          <a:effectLst/>
                          <a:latin typeface="Calibri" pitchFamily="34" charset="0"/>
                        </a:rPr>
                        <a:t>Μεγάλου όγκου: π.χ. έντονο πιτσίλισμα με αίμα</a:t>
                      </a:r>
                      <a:endParaRPr kumimoji="0" lang="en-US" sz="1200" b="0" i="0" u="none" strike="noStrike" cap="none" normalizeH="0" baseline="0" smtClean="0">
                        <a:ln>
                          <a:noFill/>
                        </a:ln>
                        <a:solidFill>
                          <a:srgbClr val="000000"/>
                        </a:solidFill>
                        <a:effectLst/>
                        <a:latin typeface="Calibri" pitchFamily="34" charset="0"/>
                      </a:endParaRPr>
                    </a:p>
                    <a:p>
                      <a:pPr marL="342900" marR="0" lvl="0" indent="-342900" algn="l" defTabSz="914400" rtl="0" eaLnBrk="1" fontAlgn="base" latinLnBrk="0" hangingPunct="1">
                        <a:lnSpc>
                          <a:spcPct val="100000"/>
                        </a:lnSpc>
                        <a:spcBef>
                          <a:spcPct val="0"/>
                        </a:spcBef>
                        <a:spcAft>
                          <a:spcPct val="0"/>
                        </a:spcAft>
                        <a:buClrTx/>
                        <a:buSzTx/>
                        <a:buFont typeface="Calibri" pitchFamily="34" charset="0"/>
                        <a:buAutoNum type="arabicPeriod"/>
                        <a:tabLst/>
                      </a:pPr>
                      <a:r>
                        <a:rPr kumimoji="0" lang="en-US" sz="1200" b="0" i="0" u="none" strike="noStrike" cap="none" normalizeH="0" baseline="0" smtClean="0">
                          <a:ln>
                            <a:noFill/>
                          </a:ln>
                          <a:solidFill>
                            <a:srgbClr val="000000"/>
                          </a:solidFill>
                          <a:effectLst/>
                          <a:latin typeface="Calibri" pitchFamily="34" charset="0"/>
                        </a:rPr>
                        <a:t>HIV</a:t>
                      </a:r>
                      <a:r>
                        <a:rPr kumimoji="0" lang="el-GR" sz="1200" b="0" i="0" u="none" strike="noStrike" cap="none" normalizeH="0" baseline="0" smtClean="0">
                          <a:ln>
                            <a:noFill/>
                          </a:ln>
                          <a:solidFill>
                            <a:srgbClr val="000000"/>
                          </a:solidFill>
                          <a:effectLst/>
                          <a:latin typeface="Calibri" pitchFamily="34" charset="0"/>
                        </a:rPr>
                        <a:t> οροθετικό Κατηγορία Ι: ασυμπτωματική </a:t>
                      </a:r>
                      <a:r>
                        <a:rPr kumimoji="0" lang="en-US" sz="1200" b="0" i="0" u="none" strike="noStrike" cap="none" normalizeH="0" baseline="0" smtClean="0">
                          <a:ln>
                            <a:noFill/>
                          </a:ln>
                          <a:solidFill>
                            <a:srgbClr val="000000"/>
                          </a:solidFill>
                          <a:effectLst/>
                          <a:latin typeface="Calibri" pitchFamily="34" charset="0"/>
                        </a:rPr>
                        <a:t>HIV</a:t>
                      </a:r>
                      <a:r>
                        <a:rPr kumimoji="0" lang="el-GR" sz="1200" b="0" i="0" u="none" strike="noStrike" cap="none" normalizeH="0" baseline="0" smtClean="0">
                          <a:ln>
                            <a:noFill/>
                          </a:ln>
                          <a:solidFill>
                            <a:srgbClr val="000000"/>
                          </a:solidFill>
                          <a:effectLst/>
                          <a:latin typeface="Calibri" pitchFamily="34" charset="0"/>
                        </a:rPr>
                        <a:t> λοίμωξη ή γνωστό χαμηλό ιικό φορτίο</a:t>
                      </a:r>
                      <a:endParaRPr kumimoji="0" lang="en-US" sz="1200" b="0" i="0" u="none" strike="noStrike" cap="none" normalizeH="0" baseline="0" smtClean="0">
                        <a:ln>
                          <a:noFill/>
                        </a:ln>
                        <a:solidFill>
                          <a:srgbClr val="000000"/>
                        </a:solidFill>
                        <a:effectLst/>
                        <a:latin typeface="Calibri" pitchFamily="34" charset="0"/>
                      </a:endParaRPr>
                    </a:p>
                    <a:p>
                      <a:pPr marL="342900" marR="0" lvl="0" indent="-342900" algn="l" defTabSz="914400" rtl="0" eaLnBrk="1" fontAlgn="base" latinLnBrk="0" hangingPunct="1">
                        <a:lnSpc>
                          <a:spcPct val="100000"/>
                        </a:lnSpc>
                        <a:spcBef>
                          <a:spcPct val="0"/>
                        </a:spcBef>
                        <a:spcAft>
                          <a:spcPct val="0"/>
                        </a:spcAft>
                        <a:buClrTx/>
                        <a:buSzTx/>
                        <a:buFont typeface="Calibri" pitchFamily="34" charset="0"/>
                        <a:buAutoNum type="arabicPeriod"/>
                        <a:tabLst/>
                      </a:pPr>
                      <a:r>
                        <a:rPr kumimoji="0" lang="en-US" sz="1200" b="0" i="0" u="none" strike="noStrike" cap="none" normalizeH="0" baseline="0" smtClean="0">
                          <a:ln>
                            <a:noFill/>
                          </a:ln>
                          <a:solidFill>
                            <a:srgbClr val="000000"/>
                          </a:solidFill>
                          <a:effectLst/>
                          <a:latin typeface="Calibri" pitchFamily="34" charset="0"/>
                        </a:rPr>
                        <a:t>HIV</a:t>
                      </a:r>
                      <a:r>
                        <a:rPr kumimoji="0" lang="el-GR" sz="1200" b="0" i="0" u="none" strike="noStrike" cap="none" normalizeH="0" baseline="0" smtClean="0">
                          <a:ln>
                            <a:noFill/>
                          </a:ln>
                          <a:solidFill>
                            <a:srgbClr val="000000"/>
                          </a:solidFill>
                          <a:effectLst/>
                          <a:latin typeface="Calibri" pitchFamily="34" charset="0"/>
                        </a:rPr>
                        <a:t> οροθετικό Κατηγορία ΙΙ: συμπτωματική </a:t>
                      </a:r>
                      <a:r>
                        <a:rPr kumimoji="0" lang="en-US" sz="1200" b="0" i="0" u="none" strike="noStrike" cap="none" normalizeH="0" baseline="0" smtClean="0">
                          <a:ln>
                            <a:noFill/>
                          </a:ln>
                          <a:solidFill>
                            <a:srgbClr val="000000"/>
                          </a:solidFill>
                          <a:effectLst/>
                          <a:latin typeface="Calibri" pitchFamily="34" charset="0"/>
                        </a:rPr>
                        <a:t>HIV</a:t>
                      </a:r>
                      <a:r>
                        <a:rPr kumimoji="0" lang="el-GR" sz="1200" b="0" i="0" u="none" strike="noStrike" cap="none" normalizeH="0" baseline="0" smtClean="0">
                          <a:ln>
                            <a:noFill/>
                          </a:ln>
                          <a:solidFill>
                            <a:srgbClr val="000000"/>
                          </a:solidFill>
                          <a:effectLst/>
                          <a:latin typeface="Calibri" pitchFamily="34" charset="0"/>
                        </a:rPr>
                        <a:t> λοίμωξη, </a:t>
                      </a:r>
                      <a:r>
                        <a:rPr kumimoji="0" lang="en-US" sz="1200" b="0" i="0" u="none" strike="noStrike" cap="none" normalizeH="0" baseline="0" smtClean="0">
                          <a:ln>
                            <a:noFill/>
                          </a:ln>
                          <a:solidFill>
                            <a:srgbClr val="000000"/>
                          </a:solidFill>
                          <a:effectLst/>
                          <a:latin typeface="Calibri" pitchFamily="34" charset="0"/>
                        </a:rPr>
                        <a:t>AIDS</a:t>
                      </a:r>
                      <a:r>
                        <a:rPr kumimoji="0" lang="el-GR" sz="1200" b="0" i="0" u="none" strike="noStrike" cap="none" normalizeH="0" baseline="0" smtClean="0">
                          <a:ln>
                            <a:noFill/>
                          </a:ln>
                          <a:solidFill>
                            <a:srgbClr val="000000"/>
                          </a:solidFill>
                          <a:effectLst/>
                          <a:latin typeface="Calibri" pitchFamily="34" charset="0"/>
                        </a:rPr>
                        <a:t>, οξεία ορομετατροπή ή γνωστό υψηλό ιικό φορτίο</a:t>
                      </a:r>
                      <a:endParaRPr kumimoji="0" lang="en-US" sz="1200" b="0" i="0" u="none" strike="noStrike" cap="none" normalizeH="0" baseline="0" smtClean="0">
                        <a:ln>
                          <a:noFill/>
                        </a:ln>
                        <a:solidFill>
                          <a:srgbClr val="000000"/>
                        </a:solidFill>
                        <a:effectLst/>
                        <a:latin typeface="Calibri" pitchFamily="34" charset="0"/>
                      </a:endParaRPr>
                    </a:p>
                    <a:p>
                      <a:pPr marL="342900" marR="0" lvl="0" indent="-342900" algn="ctr" defTabSz="914400" rtl="0" eaLnBrk="1" fontAlgn="base" latinLnBrk="0" hangingPunct="1">
                        <a:lnSpc>
                          <a:spcPct val="100000"/>
                        </a:lnSpc>
                        <a:spcBef>
                          <a:spcPct val="0"/>
                        </a:spcBef>
                        <a:spcAft>
                          <a:spcPct val="0"/>
                        </a:spcAft>
                        <a:buClrTx/>
                        <a:buSzTx/>
                        <a:buFont typeface="Calibri" pitchFamily="34" charset="0"/>
                        <a:buAutoNum type="arabicPeriod"/>
                        <a:tabLst/>
                      </a:pPr>
                      <a:endParaRPr kumimoji="0" lang="en-US"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Tree>
  </p:cSld>
  <p:clrMapOvr>
    <a:masterClrMapping/>
  </p:clrMapOvr>
  <p:transition spd="slow">
    <p:strips dir="rd"/>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285750" y="500063"/>
            <a:ext cx="8229600" cy="1143000"/>
          </a:xfrm>
        </p:spPr>
        <p:txBody>
          <a:bodyPr/>
          <a:lstStyle/>
          <a:p>
            <a:pPr eaLnBrk="1" hangingPunct="1">
              <a:defRPr/>
            </a:pPr>
            <a:r>
              <a:rPr lang="el-GR" dirty="0" smtClean="0"/>
              <a:t> </a:t>
            </a:r>
            <a:r>
              <a:rPr lang="el-GR" sz="4000" dirty="0" smtClean="0">
                <a:latin typeface="Times New Roman" pitchFamily="18" charset="0"/>
                <a:cs typeface="Times New Roman" pitchFamily="18" charset="0"/>
              </a:rPr>
              <a:t>Παρακολούθηση</a:t>
            </a:r>
            <a:endParaRPr lang="en-US" sz="4000" dirty="0" smtClean="0">
              <a:latin typeface="Times New Roman" pitchFamily="18" charset="0"/>
              <a:cs typeface="Times New Roman" pitchFamily="18" charset="0"/>
            </a:endParaRPr>
          </a:p>
        </p:txBody>
      </p:sp>
      <p:sp>
        <p:nvSpPr>
          <p:cNvPr id="3" name="Content Placeholder 2"/>
          <p:cNvSpPr>
            <a:spLocks noGrp="1"/>
          </p:cNvSpPr>
          <p:nvPr>
            <p:ph idx="1"/>
          </p:nvPr>
        </p:nvSpPr>
        <p:spPr/>
        <p:txBody>
          <a:bodyPr rtlCol="0">
            <a:normAutofit fontScale="85000" lnSpcReduction="20000"/>
          </a:bodyPr>
          <a:lstStyle/>
          <a:p>
            <a:pPr marL="274320" indent="-274320" eaLnBrk="1" fontAlgn="auto" hangingPunct="1">
              <a:spcAft>
                <a:spcPts val="0"/>
              </a:spcAft>
              <a:buClr>
                <a:schemeClr val="accent3"/>
              </a:buClr>
              <a:buFont typeface="Arial" pitchFamily="34" charset="0"/>
              <a:buChar char="•"/>
              <a:defRPr/>
            </a:pPr>
            <a:r>
              <a:rPr lang="el-GR" sz="3300" b="1" dirty="0" smtClean="0">
                <a:cs typeface="Times New Roman" pitchFamily="18" charset="0"/>
              </a:rPr>
              <a:t>Για </a:t>
            </a:r>
            <a:r>
              <a:rPr lang="en-US" sz="3300" b="1" dirty="0" smtClean="0">
                <a:latin typeface="Times New Roman" pitchFamily="18" charset="0"/>
                <a:cs typeface="Times New Roman" pitchFamily="18" charset="0"/>
              </a:rPr>
              <a:t>HBV</a:t>
            </a:r>
            <a:endParaRPr lang="en-US" sz="3300" dirty="0" smtClean="0">
              <a:latin typeface="Times New Roman" pitchFamily="18" charset="0"/>
              <a:cs typeface="Times New Roman" pitchFamily="18" charset="0"/>
            </a:endParaRPr>
          </a:p>
          <a:p>
            <a:pPr marL="684000" indent="-355600" eaLnBrk="1" fontAlgn="auto" hangingPunct="1">
              <a:spcBef>
                <a:spcPts val="600"/>
              </a:spcBef>
              <a:spcAft>
                <a:spcPts val="600"/>
              </a:spcAft>
              <a:buClr>
                <a:schemeClr val="accent3"/>
              </a:buClr>
              <a:buFont typeface="Calibri" pitchFamily="34" charset="0"/>
              <a:buChar char="–"/>
              <a:defRPr/>
            </a:pPr>
            <a:r>
              <a:rPr lang="el-GR" sz="3300" dirty="0" smtClean="0">
                <a:cs typeface="Times New Roman" pitchFamily="18" charset="0"/>
              </a:rPr>
              <a:t>Δεν συνιστάται παρακολούθηση, εάν ο χειρισμός των ατόμων με έκθεση σε </a:t>
            </a:r>
            <a:r>
              <a:rPr lang="en-US" sz="3300" dirty="0" smtClean="0">
                <a:latin typeface="Times New Roman" pitchFamily="18" charset="0"/>
                <a:cs typeface="Times New Roman" pitchFamily="18" charset="0"/>
              </a:rPr>
              <a:t>HBV</a:t>
            </a:r>
            <a:r>
              <a:rPr lang="el-GR" sz="3300" dirty="0" smtClean="0">
                <a:cs typeface="Times New Roman" pitchFamily="18" charset="0"/>
              </a:rPr>
              <a:t> έγινε με βάση τις οδηγίες του Πίνακα 1</a:t>
            </a:r>
            <a:endParaRPr lang="en-US" sz="3300" dirty="0" smtClean="0">
              <a:latin typeface="Times New Roman" pitchFamily="18" charset="0"/>
              <a:cs typeface="Times New Roman" pitchFamily="18" charset="0"/>
            </a:endParaRPr>
          </a:p>
          <a:p>
            <a:pPr marL="684000" indent="-355600" eaLnBrk="1" fontAlgn="auto" hangingPunct="1">
              <a:spcBef>
                <a:spcPts val="600"/>
              </a:spcBef>
              <a:spcAft>
                <a:spcPts val="600"/>
              </a:spcAft>
              <a:buClr>
                <a:schemeClr val="accent3"/>
              </a:buClr>
              <a:buFont typeface="Calibri" pitchFamily="34" charset="0"/>
              <a:buChar char="–"/>
              <a:defRPr/>
            </a:pPr>
            <a:r>
              <a:rPr lang="el-GR" sz="3300" dirty="0" smtClean="0">
                <a:cs typeface="Times New Roman" pitchFamily="18" charset="0"/>
              </a:rPr>
              <a:t>Έλεγχος </a:t>
            </a:r>
            <a:r>
              <a:rPr lang="en-US" sz="3300" dirty="0" smtClean="0">
                <a:latin typeface="Times New Roman" pitchFamily="18" charset="0"/>
                <a:cs typeface="Times New Roman" pitchFamily="18" charset="0"/>
              </a:rPr>
              <a:t>anti</a:t>
            </a:r>
            <a:r>
              <a:rPr lang="el-GR" sz="3300" dirty="0" smtClean="0">
                <a:cs typeface="Times New Roman" pitchFamily="18" charset="0"/>
              </a:rPr>
              <a:t>-</a:t>
            </a:r>
            <a:r>
              <a:rPr lang="en-US" sz="3300" dirty="0" smtClean="0">
                <a:latin typeface="Times New Roman" pitchFamily="18" charset="0"/>
                <a:cs typeface="Times New Roman" pitchFamily="18" charset="0"/>
              </a:rPr>
              <a:t>HBs</a:t>
            </a:r>
            <a:r>
              <a:rPr lang="el-GR" sz="3300" dirty="0" smtClean="0">
                <a:cs typeface="Times New Roman" pitchFamily="18" charset="0"/>
              </a:rPr>
              <a:t> 1-2 μήνες μετά την τελευταία δόση του εμβολίου (εάν χορηγήθηκε μόνο εμβόλιο)</a:t>
            </a:r>
          </a:p>
          <a:p>
            <a:pPr marL="684000" indent="-355600" eaLnBrk="1" fontAlgn="auto" hangingPunct="1">
              <a:spcBef>
                <a:spcPts val="600"/>
              </a:spcBef>
              <a:spcAft>
                <a:spcPts val="600"/>
              </a:spcAft>
              <a:buClr>
                <a:schemeClr val="accent3"/>
              </a:buClr>
              <a:buFont typeface="Calibri" pitchFamily="34" charset="0"/>
              <a:buChar char="–"/>
              <a:defRPr/>
            </a:pPr>
            <a:r>
              <a:rPr lang="el-GR" sz="3300" dirty="0" smtClean="0">
                <a:cs typeface="Times New Roman" pitchFamily="18" charset="0"/>
              </a:rPr>
              <a:t>  Έλεγχος αντισωμάτων σε όσους έλαβαν και προφύλαξη με </a:t>
            </a:r>
            <a:r>
              <a:rPr lang="en-GB" sz="3300" dirty="0" smtClean="0">
                <a:latin typeface="Times New Roman" pitchFamily="18" charset="0"/>
                <a:cs typeface="Times New Roman" pitchFamily="18" charset="0"/>
              </a:rPr>
              <a:t>HBIG </a:t>
            </a:r>
            <a:r>
              <a:rPr lang="el-GR" sz="3300" dirty="0" smtClean="0">
                <a:cs typeface="Times New Roman" pitchFamily="18" charset="0"/>
              </a:rPr>
              <a:t>γίνεται μετά από 4-6 μήνες</a:t>
            </a:r>
            <a:endParaRPr lang="en-US" sz="3300" dirty="0" smtClean="0">
              <a:latin typeface="Times New Roman" pitchFamily="18" charset="0"/>
              <a:cs typeface="Times New Roman" pitchFamily="18" charset="0"/>
            </a:endParaRPr>
          </a:p>
          <a:p>
            <a:pPr marL="684000" indent="-355600" eaLnBrk="1" fontAlgn="auto" hangingPunct="1">
              <a:spcBef>
                <a:spcPts val="600"/>
              </a:spcBef>
              <a:spcAft>
                <a:spcPts val="600"/>
              </a:spcAft>
              <a:buClr>
                <a:schemeClr val="accent3"/>
              </a:buClr>
              <a:buFont typeface="Calibri" pitchFamily="34" charset="0"/>
              <a:buChar char="–"/>
              <a:defRPr/>
            </a:pPr>
            <a:r>
              <a:rPr lang="el-GR" sz="3300" dirty="0" smtClean="0">
                <a:cs typeface="Times New Roman" pitchFamily="18" charset="0"/>
              </a:rPr>
              <a:t>Παρακολούθηση δεν ενδείκνυται σε εκτεθέντες που έχουν γνωστή ανοσία έναντι του </a:t>
            </a:r>
            <a:r>
              <a:rPr lang="en-US" sz="3300" dirty="0" smtClean="0">
                <a:latin typeface="Times New Roman" pitchFamily="18" charset="0"/>
                <a:cs typeface="Times New Roman" pitchFamily="18" charset="0"/>
              </a:rPr>
              <a:t>HBV</a:t>
            </a:r>
          </a:p>
          <a:p>
            <a:pPr marL="684000" indent="-274320" eaLnBrk="1" fontAlgn="auto" hangingPunct="1">
              <a:spcBef>
                <a:spcPts val="600"/>
              </a:spcBef>
              <a:spcAft>
                <a:spcPts val="600"/>
              </a:spcAft>
              <a:buClr>
                <a:schemeClr val="accent3"/>
              </a:buClr>
              <a:buFont typeface="Arial" pitchFamily="34" charset="0"/>
              <a:buChar char="•"/>
              <a:defRPr/>
            </a:pPr>
            <a:endParaRPr lang="en-US" dirty="0" smtClean="0"/>
          </a:p>
        </p:txBody>
      </p:sp>
    </p:spTree>
  </p:cSld>
  <p:clrMapOvr>
    <a:masterClrMapping/>
  </p:clrMapOvr>
  <p:transition spd="slow">
    <p:strips dir="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eaLnBrk="1" fontAlgn="auto" hangingPunct="1">
              <a:spcAft>
                <a:spcPts val="0"/>
              </a:spcAft>
              <a:defRPr/>
            </a:pPr>
            <a:r>
              <a:rPr lang="el-GR" dirty="0" smtClean="0"/>
              <a:t>ΠΡΟΛΗΠΤΙΚΑ ΜΕΤΡΑ ΚΑΙ ΜΕΤΡΑ ΠΡΟΣΤΑΣΙΑΣ</a:t>
            </a:r>
            <a:endParaRPr lang="el-GR" dirty="0"/>
          </a:p>
        </p:txBody>
      </p:sp>
      <p:sp>
        <p:nvSpPr>
          <p:cNvPr id="5123" name="2 - Θέση περιεχομένου"/>
          <p:cNvSpPr>
            <a:spLocks noGrp="1"/>
          </p:cNvSpPr>
          <p:nvPr>
            <p:ph idx="1"/>
          </p:nvPr>
        </p:nvSpPr>
        <p:spPr/>
        <p:txBody>
          <a:bodyPr/>
          <a:lstStyle/>
          <a:p>
            <a:pPr eaLnBrk="1" hangingPunct="1">
              <a:buFont typeface="Wingdings" pitchFamily="2" charset="2"/>
              <a:buChar char="Ø"/>
            </a:pPr>
            <a:r>
              <a:rPr lang="el-GR" smtClean="0"/>
              <a:t>Τεχνικά μέτρα- οργανωτικών διαδικασιών</a:t>
            </a:r>
          </a:p>
          <a:p>
            <a:pPr eaLnBrk="1" hangingPunct="1">
              <a:buFont typeface="Wingdings" pitchFamily="2" charset="2"/>
              <a:buChar char="Ø"/>
            </a:pPr>
            <a:r>
              <a:rPr lang="el-GR" smtClean="0"/>
              <a:t>Υγιεινή και ατομική προστασία</a:t>
            </a:r>
          </a:p>
          <a:p>
            <a:pPr eaLnBrk="1" hangingPunct="1">
              <a:buFont typeface="Wingdings" pitchFamily="2" charset="2"/>
              <a:buChar char="Ø"/>
            </a:pPr>
            <a:r>
              <a:rPr lang="el-GR" smtClean="0"/>
              <a:t>Ενημέρωση και εκπαίδευση</a:t>
            </a:r>
          </a:p>
          <a:p>
            <a:pPr eaLnBrk="1" hangingPunct="1">
              <a:buFont typeface="Wingdings" pitchFamily="2" charset="2"/>
              <a:buChar char="Ø"/>
            </a:pPr>
            <a:r>
              <a:rPr lang="el-GR" smtClean="0"/>
              <a:t>Κατάλογοι εκτιθέμενων εργαζομένων</a:t>
            </a:r>
          </a:p>
          <a:p>
            <a:pPr eaLnBrk="1" hangingPunct="1">
              <a:buFont typeface="Wingdings" pitchFamily="2" charset="2"/>
              <a:buChar char="Ø"/>
            </a:pPr>
            <a:r>
              <a:rPr lang="el-GR" smtClean="0"/>
              <a:t>Επίβλεψη της υγείας – ιατρική παρακολούθηση</a:t>
            </a:r>
          </a:p>
        </p:txBody>
      </p:sp>
    </p:spTree>
  </p:cSld>
  <p:clrMapOvr>
    <a:masterClrMapping/>
  </p:clrMapOvr>
  <p:transition>
    <p:fad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357188" y="428625"/>
            <a:ext cx="8229600" cy="1143000"/>
          </a:xfrm>
        </p:spPr>
        <p:txBody>
          <a:bodyPr/>
          <a:lstStyle/>
          <a:p>
            <a:pPr eaLnBrk="1" hangingPunct="1">
              <a:defRPr/>
            </a:pPr>
            <a:r>
              <a:rPr lang="el-GR" sz="4000" dirty="0" smtClean="0">
                <a:latin typeface="Times New Roman" pitchFamily="18" charset="0"/>
                <a:cs typeface="Times New Roman" pitchFamily="18" charset="0"/>
              </a:rPr>
              <a:t> Παρακολούθηση</a:t>
            </a:r>
            <a:endParaRPr lang="en-US" sz="4000" dirty="0" smtClean="0">
              <a:latin typeface="Times New Roman" pitchFamily="18" charset="0"/>
              <a:cs typeface="Times New Roman" pitchFamily="18" charset="0"/>
            </a:endParaRPr>
          </a:p>
        </p:txBody>
      </p:sp>
      <p:sp>
        <p:nvSpPr>
          <p:cNvPr id="3" name="Content Placeholder 2"/>
          <p:cNvSpPr>
            <a:spLocks noGrp="1"/>
          </p:cNvSpPr>
          <p:nvPr>
            <p:ph idx="1"/>
          </p:nvPr>
        </p:nvSpPr>
        <p:spPr/>
        <p:txBody>
          <a:bodyPr rtlCol="0">
            <a:normAutofit fontScale="92500" lnSpcReduction="20000"/>
          </a:bodyPr>
          <a:lstStyle/>
          <a:p>
            <a:pPr marL="274320" indent="-274320" eaLnBrk="1" fontAlgn="auto" hangingPunct="1">
              <a:spcAft>
                <a:spcPts val="0"/>
              </a:spcAft>
              <a:buClr>
                <a:schemeClr val="accent3"/>
              </a:buClr>
              <a:buFont typeface="Arial" pitchFamily="34" charset="0"/>
              <a:buChar char="•"/>
              <a:defRPr/>
            </a:pPr>
            <a:r>
              <a:rPr lang="el-GR" sz="3300" b="1" dirty="0" smtClean="0">
                <a:cs typeface="Times New Roman" pitchFamily="18" charset="0"/>
              </a:rPr>
              <a:t>Για </a:t>
            </a:r>
            <a:r>
              <a:rPr lang="en-US" sz="3300" b="1" dirty="0" smtClean="0">
                <a:latin typeface="Times New Roman" pitchFamily="18" charset="0"/>
                <a:cs typeface="Times New Roman" pitchFamily="18" charset="0"/>
              </a:rPr>
              <a:t>HCV</a:t>
            </a:r>
            <a:endParaRPr lang="en-US" sz="3300" dirty="0" smtClean="0">
              <a:latin typeface="Times New Roman" pitchFamily="18" charset="0"/>
              <a:cs typeface="Times New Roman" pitchFamily="18" charset="0"/>
            </a:endParaRPr>
          </a:p>
          <a:p>
            <a:pPr marL="449263" indent="-185738" eaLnBrk="1" fontAlgn="auto" hangingPunct="1">
              <a:spcAft>
                <a:spcPts val="0"/>
              </a:spcAft>
              <a:buClr>
                <a:schemeClr val="accent3"/>
              </a:buClr>
              <a:buFont typeface="Arial" pitchFamily="34" charset="0"/>
              <a:buNone/>
              <a:defRPr/>
            </a:pPr>
            <a:r>
              <a:rPr lang="el-GR" sz="3300" dirty="0" smtClean="0">
                <a:cs typeface="Times New Roman" pitchFamily="18" charset="0"/>
              </a:rPr>
              <a:t>-Επαναληπτικός έλεγχος για </a:t>
            </a:r>
            <a:r>
              <a:rPr lang="en-US" sz="3300" dirty="0" smtClean="0">
                <a:latin typeface="Times New Roman" pitchFamily="18" charset="0"/>
                <a:cs typeface="Times New Roman" pitchFamily="18" charset="0"/>
              </a:rPr>
              <a:t>anti</a:t>
            </a:r>
            <a:r>
              <a:rPr lang="el-GR" sz="3300" dirty="0" smtClean="0">
                <a:cs typeface="Times New Roman" pitchFamily="18" charset="0"/>
              </a:rPr>
              <a:t>-</a:t>
            </a:r>
            <a:r>
              <a:rPr lang="en-US" sz="3300" dirty="0" smtClean="0">
                <a:latin typeface="Times New Roman" pitchFamily="18" charset="0"/>
                <a:cs typeface="Times New Roman" pitchFamily="18" charset="0"/>
              </a:rPr>
              <a:t>HCV</a:t>
            </a:r>
            <a:r>
              <a:rPr lang="el-GR" sz="3300" dirty="0" smtClean="0">
                <a:cs typeface="Times New Roman" pitchFamily="18" charset="0"/>
              </a:rPr>
              <a:t> και </a:t>
            </a:r>
            <a:r>
              <a:rPr lang="en-US" sz="3300" dirty="0" smtClean="0">
                <a:latin typeface="Times New Roman" pitchFamily="18" charset="0"/>
                <a:cs typeface="Times New Roman" pitchFamily="18" charset="0"/>
              </a:rPr>
              <a:t>ALT</a:t>
            </a:r>
            <a:r>
              <a:rPr lang="el-GR" sz="3300" dirty="0" smtClean="0">
                <a:cs typeface="Times New Roman" pitchFamily="18" charset="0"/>
              </a:rPr>
              <a:t> στους 4-6 μήνες ή/και έλεγχος με </a:t>
            </a:r>
            <a:r>
              <a:rPr lang="en-US" sz="3300" dirty="0" smtClean="0">
                <a:latin typeface="Times New Roman" pitchFamily="18" charset="0"/>
                <a:cs typeface="Times New Roman" pitchFamily="18" charset="0"/>
              </a:rPr>
              <a:t>HCV RNA</a:t>
            </a:r>
            <a:r>
              <a:rPr lang="el-GR" sz="3300" dirty="0" smtClean="0">
                <a:cs typeface="Times New Roman" pitchFamily="18" charset="0"/>
              </a:rPr>
              <a:t> στις 6 εβδομάδες</a:t>
            </a:r>
            <a:endParaRPr lang="en-US" sz="3300" dirty="0" smtClean="0">
              <a:latin typeface="Times New Roman" pitchFamily="18" charset="0"/>
              <a:cs typeface="Times New Roman" pitchFamily="18" charset="0"/>
            </a:endParaRPr>
          </a:p>
          <a:p>
            <a:pPr marL="449263" indent="-185738" eaLnBrk="1" fontAlgn="auto" hangingPunct="1">
              <a:spcAft>
                <a:spcPts val="0"/>
              </a:spcAft>
              <a:buClr>
                <a:schemeClr val="accent3"/>
              </a:buClr>
              <a:buFont typeface="Arial" pitchFamily="34" charset="0"/>
              <a:buNone/>
              <a:defRPr/>
            </a:pPr>
            <a:r>
              <a:rPr lang="el-GR" sz="3300" dirty="0" smtClean="0">
                <a:cs typeface="Times New Roman" pitchFamily="18" charset="0"/>
              </a:rPr>
              <a:t>-Σε περίπτωση </a:t>
            </a:r>
            <a:r>
              <a:rPr lang="en-US" sz="3300" dirty="0" smtClean="0">
                <a:latin typeface="Times New Roman" pitchFamily="18" charset="0"/>
                <a:cs typeface="Times New Roman" pitchFamily="18" charset="0"/>
              </a:rPr>
              <a:t>anti</a:t>
            </a:r>
            <a:r>
              <a:rPr lang="el-GR" sz="3300" dirty="0" smtClean="0">
                <a:cs typeface="Times New Roman" pitchFamily="18" charset="0"/>
              </a:rPr>
              <a:t>-</a:t>
            </a:r>
            <a:r>
              <a:rPr lang="en-US" sz="3300" dirty="0" smtClean="0">
                <a:latin typeface="Times New Roman" pitchFamily="18" charset="0"/>
                <a:cs typeface="Times New Roman" pitchFamily="18" charset="0"/>
              </a:rPr>
              <a:t>HCV</a:t>
            </a:r>
            <a:r>
              <a:rPr lang="el-GR" sz="3300" dirty="0" smtClean="0">
                <a:cs typeface="Times New Roman" pitchFamily="18" charset="0"/>
              </a:rPr>
              <a:t> θετικού αποτελέσματος, επιβεβαίωση με συμπληρωματικό έλεγχο (π.χ. μέθοδος </a:t>
            </a:r>
            <a:r>
              <a:rPr lang="el-GR" sz="3300" dirty="0" err="1" smtClean="0">
                <a:cs typeface="Times New Roman" pitchFamily="18" charset="0"/>
              </a:rPr>
              <a:t>ανοσοαποτυπώματος</a:t>
            </a:r>
            <a:r>
              <a:rPr lang="el-GR" sz="3300" dirty="0" smtClean="0">
                <a:cs typeface="Times New Roman" pitchFamily="18" charset="0"/>
              </a:rPr>
              <a:t> </a:t>
            </a:r>
            <a:r>
              <a:rPr lang="en-US" sz="3300" dirty="0" smtClean="0">
                <a:latin typeface="Times New Roman" pitchFamily="18" charset="0"/>
                <a:cs typeface="Times New Roman" pitchFamily="18" charset="0"/>
              </a:rPr>
              <a:t>RIBA</a:t>
            </a:r>
            <a:r>
              <a:rPr lang="el-GR" sz="3300" dirty="0" smtClean="0">
                <a:cs typeface="Times New Roman" pitchFamily="18" charset="0"/>
              </a:rPr>
              <a:t> ή </a:t>
            </a:r>
            <a:r>
              <a:rPr lang="en-US" sz="3300" dirty="0" smtClean="0">
                <a:latin typeface="Times New Roman" pitchFamily="18" charset="0"/>
                <a:cs typeface="Times New Roman" pitchFamily="18" charset="0"/>
              </a:rPr>
              <a:t>HCV RNA</a:t>
            </a:r>
            <a:r>
              <a:rPr lang="el-GR" sz="3300" dirty="0" smtClean="0">
                <a:cs typeface="Times New Roman" pitchFamily="18" charset="0"/>
              </a:rPr>
              <a:t>)</a:t>
            </a:r>
            <a:endParaRPr lang="en-US" sz="3300" dirty="0" smtClean="0">
              <a:latin typeface="Times New Roman" pitchFamily="18" charset="0"/>
              <a:cs typeface="Times New Roman" pitchFamily="18" charset="0"/>
            </a:endParaRPr>
          </a:p>
          <a:p>
            <a:pPr marL="449263" indent="-185738" eaLnBrk="1" fontAlgn="auto" hangingPunct="1">
              <a:spcAft>
                <a:spcPts val="0"/>
              </a:spcAft>
              <a:buClr>
                <a:schemeClr val="accent3"/>
              </a:buClr>
              <a:buFont typeface="Arial" pitchFamily="34" charset="0"/>
              <a:buNone/>
              <a:defRPr/>
            </a:pPr>
            <a:r>
              <a:rPr lang="el-GR" sz="3300" b="1" dirty="0" smtClean="0">
                <a:cs typeface="Times New Roman" pitchFamily="18" charset="0"/>
              </a:rPr>
              <a:t>-</a:t>
            </a:r>
            <a:r>
              <a:rPr lang="el-GR" sz="3300" dirty="0" smtClean="0">
                <a:cs typeface="Times New Roman" pitchFamily="18" charset="0"/>
              </a:rPr>
              <a:t>Επί θετικού αποτελέσματος, παραπομπή σε ειδικό ιατρό για το ενδεχόμενο χορήγησης θεραπείας</a:t>
            </a:r>
            <a:endParaRPr lang="en-US" sz="3300" dirty="0" smtClean="0">
              <a:latin typeface="Times New Roman" pitchFamily="18" charset="0"/>
              <a:cs typeface="Times New Roman" pitchFamily="18" charset="0"/>
            </a:endParaRPr>
          </a:p>
          <a:p>
            <a:pPr marL="274320" indent="-274320" eaLnBrk="1" fontAlgn="auto" hangingPunct="1">
              <a:spcAft>
                <a:spcPts val="0"/>
              </a:spcAft>
              <a:buClr>
                <a:schemeClr val="accent3"/>
              </a:buClr>
              <a:buFont typeface="Arial" pitchFamily="34" charset="0"/>
              <a:buChar char="•"/>
              <a:defRPr/>
            </a:pPr>
            <a:endParaRPr lang="en-US" dirty="0" smtClean="0"/>
          </a:p>
        </p:txBody>
      </p:sp>
    </p:spTree>
  </p:cSld>
  <p:clrMapOvr>
    <a:masterClrMapping/>
  </p:clrMapOvr>
  <p:transition spd="slow">
    <p:strips dir="rd"/>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571500" y="214313"/>
            <a:ext cx="8229600" cy="1143000"/>
          </a:xfrm>
        </p:spPr>
        <p:txBody>
          <a:bodyPr/>
          <a:lstStyle/>
          <a:p>
            <a:pPr eaLnBrk="1" hangingPunct="1">
              <a:defRPr/>
            </a:pPr>
            <a:r>
              <a:rPr lang="el-GR" sz="4000" dirty="0" smtClean="0">
                <a:latin typeface="Times New Roman" pitchFamily="18" charset="0"/>
                <a:cs typeface="Times New Roman" pitchFamily="18" charset="0"/>
              </a:rPr>
              <a:t> Παρακολούθηση</a:t>
            </a:r>
            <a:endParaRPr lang="en-US" sz="4000" dirty="0" smtClean="0">
              <a:latin typeface="Times New Roman" pitchFamily="18" charset="0"/>
              <a:cs typeface="Times New Roman" pitchFamily="18" charset="0"/>
            </a:endParaRPr>
          </a:p>
        </p:txBody>
      </p:sp>
      <p:sp>
        <p:nvSpPr>
          <p:cNvPr id="3" name="Content Placeholder 2"/>
          <p:cNvSpPr>
            <a:spLocks noGrp="1"/>
          </p:cNvSpPr>
          <p:nvPr>
            <p:ph idx="1"/>
          </p:nvPr>
        </p:nvSpPr>
        <p:spPr>
          <a:xfrm>
            <a:off x="428625" y="1357313"/>
            <a:ext cx="8229600" cy="5000625"/>
          </a:xfrm>
        </p:spPr>
        <p:txBody>
          <a:bodyPr rtlCol="0">
            <a:noAutofit/>
          </a:bodyPr>
          <a:lstStyle/>
          <a:p>
            <a:pPr marL="274320" indent="-274320" eaLnBrk="1" fontAlgn="auto" hangingPunct="1">
              <a:spcAft>
                <a:spcPts val="0"/>
              </a:spcAft>
              <a:buClr>
                <a:schemeClr val="accent3"/>
              </a:buClr>
              <a:buFont typeface="Arial" pitchFamily="34" charset="0"/>
              <a:buChar char="•"/>
              <a:defRPr/>
            </a:pPr>
            <a:r>
              <a:rPr lang="el-GR" b="1" dirty="0" smtClean="0">
                <a:cs typeface="Times New Roman" pitchFamily="18" charset="0"/>
              </a:rPr>
              <a:t>Για </a:t>
            </a:r>
            <a:r>
              <a:rPr lang="en-US" b="1" dirty="0" smtClean="0">
                <a:latin typeface="Times New Roman" pitchFamily="18" charset="0"/>
                <a:cs typeface="Times New Roman" pitchFamily="18" charset="0"/>
              </a:rPr>
              <a:t>HIV</a:t>
            </a:r>
            <a:endParaRPr lang="en-US" dirty="0" smtClean="0">
              <a:latin typeface="Times New Roman" pitchFamily="18" charset="0"/>
              <a:cs typeface="Times New Roman" pitchFamily="18" charset="0"/>
            </a:endParaRPr>
          </a:p>
          <a:p>
            <a:pPr marL="620713" indent="-263525" eaLnBrk="1" fontAlgn="auto" hangingPunct="1">
              <a:spcAft>
                <a:spcPts val="0"/>
              </a:spcAft>
              <a:buClr>
                <a:schemeClr val="accent3"/>
              </a:buClr>
              <a:buFont typeface="Calibri" pitchFamily="34" charset="0"/>
              <a:buChar char="–"/>
              <a:defRPr/>
            </a:pPr>
            <a:r>
              <a:rPr lang="el-GR" dirty="0" smtClean="0">
                <a:cs typeface="Times New Roman" pitchFamily="18" charset="0"/>
              </a:rPr>
              <a:t>Έλεγχος αντισωμάτων για τον </a:t>
            </a:r>
            <a:r>
              <a:rPr lang="en-US" dirty="0" smtClean="0">
                <a:latin typeface="Times New Roman" pitchFamily="18" charset="0"/>
                <a:cs typeface="Times New Roman" pitchFamily="18" charset="0"/>
              </a:rPr>
              <a:t>HIV</a:t>
            </a:r>
            <a:r>
              <a:rPr lang="el-GR" dirty="0" smtClean="0">
                <a:cs typeface="Times New Roman" pitchFamily="18" charset="0"/>
              </a:rPr>
              <a:t> γίνεται στις         0, 6, 12 εβδομάδες και στους 6 μήνες μετά από έκθεση καθώς και σε κάθε περίπτωση εμφάνισης οξέως συνδρόμου </a:t>
            </a:r>
            <a:r>
              <a:rPr lang="el-GR" dirty="0" err="1" smtClean="0">
                <a:cs typeface="Times New Roman" pitchFamily="18" charset="0"/>
              </a:rPr>
              <a:t>ρετροϊού</a:t>
            </a:r>
            <a:r>
              <a:rPr lang="el-GR" dirty="0" smtClean="0">
                <a:cs typeface="Times New Roman" pitchFamily="18" charset="0"/>
              </a:rPr>
              <a:t>.  Η εξέταση μετά τους 6 μήνες συνιστάται σε ειδικές περιπτώσεις, όπως   σε περίπτωση </a:t>
            </a:r>
            <a:r>
              <a:rPr lang="el-GR" dirty="0" err="1" smtClean="0">
                <a:cs typeface="Times New Roman" pitchFamily="18" charset="0"/>
              </a:rPr>
              <a:t>συλλοίμωξης</a:t>
            </a:r>
            <a:r>
              <a:rPr lang="el-GR" dirty="0" smtClean="0">
                <a:cs typeface="Times New Roman" pitchFamily="18" charset="0"/>
              </a:rPr>
              <a:t> με </a:t>
            </a:r>
            <a:r>
              <a:rPr lang="en-US" dirty="0" smtClean="0">
                <a:latin typeface="Times New Roman" pitchFamily="18" charset="0"/>
                <a:cs typeface="Times New Roman" pitchFamily="18" charset="0"/>
              </a:rPr>
              <a:t>HCV</a:t>
            </a:r>
            <a:endParaRPr lang="el-GR" dirty="0" smtClean="0">
              <a:cs typeface="Times New Roman" pitchFamily="18" charset="0"/>
            </a:endParaRPr>
          </a:p>
          <a:p>
            <a:pPr marL="620713" indent="-263525" eaLnBrk="1" fontAlgn="auto" hangingPunct="1">
              <a:spcAft>
                <a:spcPts val="0"/>
              </a:spcAft>
              <a:buClr>
                <a:schemeClr val="accent3"/>
              </a:buClr>
              <a:buFont typeface="Calibri" pitchFamily="34" charset="0"/>
              <a:buChar char="–"/>
              <a:defRPr/>
            </a:pPr>
            <a:r>
              <a:rPr lang="el-GR" dirty="0" smtClean="0">
                <a:cs typeface="Times New Roman" pitchFamily="18" charset="0"/>
              </a:rPr>
              <a:t>Εργαστηριακός έλεγχος εκτεθέντος εντός 72 ωρών από την έναρξη της </a:t>
            </a:r>
            <a:r>
              <a:rPr lang="el-GR" dirty="0" err="1" smtClean="0">
                <a:cs typeface="Times New Roman" pitchFamily="18" charset="0"/>
              </a:rPr>
              <a:t>χημειοπροφύλαξης</a:t>
            </a:r>
            <a:r>
              <a:rPr lang="el-GR" dirty="0" smtClean="0">
                <a:cs typeface="Times New Roman" pitchFamily="18" charset="0"/>
              </a:rPr>
              <a:t> και παρακολούθηση τουλάχιστον 2 εβδομάδων για πιθανή εμφάνιση παρενεργειών από τα φάρμακα</a:t>
            </a:r>
            <a:endParaRPr lang="en-US" dirty="0" smtClean="0">
              <a:latin typeface="Times New Roman" pitchFamily="18" charset="0"/>
              <a:cs typeface="Times New Roman" pitchFamily="18" charset="0"/>
            </a:endParaRPr>
          </a:p>
          <a:p>
            <a:pPr marL="620713" indent="-263525" eaLnBrk="1" fontAlgn="auto" hangingPunct="1">
              <a:spcAft>
                <a:spcPts val="0"/>
              </a:spcAft>
              <a:buClr>
                <a:schemeClr val="accent3"/>
              </a:buClr>
              <a:buFont typeface="Calibri" pitchFamily="34" charset="0"/>
              <a:buChar char="–"/>
              <a:defRPr/>
            </a:pPr>
            <a:endParaRPr lang="en-US" dirty="0" smtClean="0">
              <a:latin typeface="Times New Roman" pitchFamily="18" charset="0"/>
              <a:cs typeface="Times New Roman" pitchFamily="18" charset="0"/>
            </a:endParaRPr>
          </a:p>
        </p:txBody>
      </p:sp>
    </p:spTree>
  </p:cSld>
  <p:clrMapOvr>
    <a:masterClrMapping/>
  </p:clrMapOvr>
  <p:transition spd="slow">
    <p:strips dir="rd"/>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428625" y="357188"/>
            <a:ext cx="8229600" cy="1143000"/>
          </a:xfrm>
        </p:spPr>
        <p:txBody>
          <a:bodyPr/>
          <a:lstStyle/>
          <a:p>
            <a:pPr eaLnBrk="1" hangingPunct="1">
              <a:defRPr/>
            </a:pPr>
            <a:r>
              <a:rPr lang="el-GR" sz="3800" smtClean="0">
                <a:latin typeface="Times New Roman" pitchFamily="18" charset="0"/>
                <a:cs typeface="Times New Roman" pitchFamily="18" charset="0"/>
              </a:rPr>
              <a:t>5.  Συμβουλευτική καθοδήγηση</a:t>
            </a:r>
            <a:endParaRPr lang="en-US" sz="3800" smtClean="0">
              <a:latin typeface="Times New Roman" pitchFamily="18" charset="0"/>
              <a:cs typeface="Times New Roman" pitchFamily="18" charset="0"/>
            </a:endParaRPr>
          </a:p>
        </p:txBody>
      </p:sp>
      <p:sp>
        <p:nvSpPr>
          <p:cNvPr id="3" name="Content Placeholder 2"/>
          <p:cNvSpPr>
            <a:spLocks noGrp="1"/>
          </p:cNvSpPr>
          <p:nvPr>
            <p:ph idx="1"/>
          </p:nvPr>
        </p:nvSpPr>
        <p:spPr/>
        <p:txBody>
          <a:bodyPr rtlCol="0">
            <a:normAutofit fontScale="85000" lnSpcReduction="20000"/>
          </a:bodyPr>
          <a:lstStyle/>
          <a:p>
            <a:pPr marL="274320" indent="-274320" eaLnBrk="1" fontAlgn="auto" hangingPunct="1">
              <a:spcBef>
                <a:spcPts val="1200"/>
              </a:spcBef>
              <a:spcAft>
                <a:spcPts val="0"/>
              </a:spcAft>
              <a:buClr>
                <a:schemeClr val="accent3"/>
              </a:buClr>
              <a:buFont typeface="Arial" pitchFamily="34" charset="0"/>
              <a:buChar char="•"/>
              <a:defRPr/>
            </a:pPr>
            <a:r>
              <a:rPr lang="el-GR" sz="3300" dirty="0" smtClean="0">
                <a:cs typeface="Times New Roman" pitchFamily="18" charset="0"/>
              </a:rPr>
              <a:t>Καθοδήγηση για αποφυγή αιμοδοσίας ή δωρεάς οργάνων και σπέρματος στη διάρκεια της παρακολούθησης</a:t>
            </a:r>
            <a:endParaRPr lang="en-US" sz="3300" dirty="0" smtClean="0">
              <a:latin typeface="Times New Roman" pitchFamily="18" charset="0"/>
              <a:cs typeface="Times New Roman" pitchFamily="18" charset="0"/>
            </a:endParaRPr>
          </a:p>
          <a:p>
            <a:pPr marL="274320" indent="-274320" eaLnBrk="1" fontAlgn="auto" hangingPunct="1">
              <a:spcBef>
                <a:spcPts val="1200"/>
              </a:spcBef>
              <a:spcAft>
                <a:spcPts val="0"/>
              </a:spcAft>
              <a:buClr>
                <a:schemeClr val="accent3"/>
              </a:buClr>
              <a:buFont typeface="Arial" pitchFamily="34" charset="0"/>
              <a:buChar char="•"/>
              <a:defRPr/>
            </a:pPr>
            <a:r>
              <a:rPr lang="el-GR" sz="3300" dirty="0" smtClean="0">
                <a:cs typeface="Times New Roman" pitchFamily="18" charset="0"/>
              </a:rPr>
              <a:t>Δεν χρειάζεται τροποποίηση των ερωτικών συνηθειών, ούτε αποφυγή εγκυμοσύνης (εξαίρεση αποτελεί η έκθεση σε </a:t>
            </a:r>
            <a:r>
              <a:rPr lang="en-US" sz="3300" dirty="0" smtClean="0">
                <a:latin typeface="Times New Roman" pitchFamily="18" charset="0"/>
                <a:cs typeface="Times New Roman" pitchFamily="18" charset="0"/>
              </a:rPr>
              <a:t>HIV</a:t>
            </a:r>
            <a:r>
              <a:rPr lang="el-GR" sz="3300" dirty="0" smtClean="0">
                <a:cs typeface="Times New Roman" pitchFamily="18" charset="0"/>
              </a:rPr>
              <a:t>, όπου συνιστάται χρήση προφυλακτικού ή αποχή από σεξουαλική δραστηριότητα και αποφυγή εγκυμοσύνης για 6-12 εβδομάδες)</a:t>
            </a:r>
            <a:endParaRPr lang="en-US" sz="3300" dirty="0" smtClean="0">
              <a:latin typeface="Times New Roman" pitchFamily="18" charset="0"/>
              <a:cs typeface="Times New Roman" pitchFamily="18" charset="0"/>
            </a:endParaRPr>
          </a:p>
          <a:p>
            <a:pPr marL="274320" indent="-274320" eaLnBrk="1" fontAlgn="auto" hangingPunct="1">
              <a:spcBef>
                <a:spcPts val="1200"/>
              </a:spcBef>
              <a:spcAft>
                <a:spcPts val="0"/>
              </a:spcAft>
              <a:buClr>
                <a:schemeClr val="accent3"/>
              </a:buClr>
              <a:buFont typeface="Arial" pitchFamily="34" charset="0"/>
              <a:buChar char="•"/>
              <a:defRPr/>
            </a:pPr>
            <a:r>
              <a:rPr lang="el-GR" sz="3300" dirty="0" smtClean="0">
                <a:cs typeface="Times New Roman" pitchFamily="18" charset="0"/>
              </a:rPr>
              <a:t>Δεν αντενδείκνυται ο θηλασμός (εξαίρεση αποτελεί η έκθεση σε </a:t>
            </a:r>
            <a:r>
              <a:rPr lang="en-US" sz="3300" dirty="0" smtClean="0">
                <a:latin typeface="Times New Roman" pitchFamily="18" charset="0"/>
                <a:cs typeface="Times New Roman" pitchFamily="18" charset="0"/>
              </a:rPr>
              <a:t>HIV</a:t>
            </a:r>
            <a:r>
              <a:rPr lang="el-GR" sz="3300" dirty="0" smtClean="0">
                <a:cs typeface="Times New Roman" pitchFamily="18" charset="0"/>
              </a:rPr>
              <a:t>, όπου μετά από εκτίμηση είναι πιθανή η διακοπή)</a:t>
            </a:r>
            <a:endParaRPr lang="en-US" sz="3300" dirty="0" smtClean="0">
              <a:latin typeface="Times New Roman" pitchFamily="18" charset="0"/>
              <a:cs typeface="Times New Roman" pitchFamily="18" charset="0"/>
            </a:endParaRPr>
          </a:p>
          <a:p>
            <a:pPr marL="274320" indent="-274320" eaLnBrk="1" fontAlgn="auto" hangingPunct="1">
              <a:spcAft>
                <a:spcPts val="0"/>
              </a:spcAft>
              <a:buClr>
                <a:schemeClr val="accent3"/>
              </a:buClr>
              <a:buFont typeface="Arial" pitchFamily="34" charset="0"/>
              <a:buChar char="•"/>
              <a:defRPr/>
            </a:pPr>
            <a:endParaRPr lang="en-US" dirty="0" smtClean="0"/>
          </a:p>
        </p:txBody>
      </p:sp>
    </p:spTree>
  </p:cSld>
  <p:clrMapOvr>
    <a:masterClrMapping/>
  </p:clrMapOvr>
  <p:transition spd="slow">
    <p:strips dir="rd"/>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defRPr/>
            </a:pPr>
            <a:endParaRPr lang="el-GR"/>
          </a:p>
        </p:txBody>
      </p:sp>
      <p:pic>
        <p:nvPicPr>
          <p:cNvPr id="45059" name="Picture 2"/>
          <p:cNvPicPr>
            <a:picLocks noGrp="1" noChangeAspect="1" noChangeArrowheads="1"/>
          </p:cNvPicPr>
          <p:nvPr>
            <p:ph idx="1"/>
          </p:nvPr>
        </p:nvPicPr>
        <p:blipFill>
          <a:blip r:embed="rId2" cstate="print"/>
          <a:srcRect/>
          <a:stretch>
            <a:fillRect/>
          </a:stretch>
        </p:blipFill>
        <p:spPr>
          <a:xfrm>
            <a:off x="755650" y="620713"/>
            <a:ext cx="7794625" cy="5688012"/>
          </a:xfrm>
          <a:noFill/>
        </p:spPr>
      </p:pic>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95536" y="0"/>
            <a:ext cx="8229600" cy="1143000"/>
          </a:xfrm>
        </p:spPr>
        <p:txBody>
          <a:bodyPr/>
          <a:lstStyle/>
          <a:p>
            <a:pPr eaLnBrk="1" fontAlgn="auto" hangingPunct="1">
              <a:spcAft>
                <a:spcPts val="0"/>
              </a:spcAft>
              <a:defRPr/>
            </a:pPr>
            <a:r>
              <a:rPr lang="el-GR" dirty="0" smtClean="0"/>
              <a:t>ΠΡΟΛΗΨΗ</a:t>
            </a:r>
            <a:endParaRPr lang="el-GR" dirty="0"/>
          </a:p>
        </p:txBody>
      </p:sp>
      <p:sp>
        <p:nvSpPr>
          <p:cNvPr id="6147" name="2 - Θέση περιεχομένου"/>
          <p:cNvSpPr>
            <a:spLocks noGrp="1"/>
          </p:cNvSpPr>
          <p:nvPr>
            <p:ph idx="1"/>
          </p:nvPr>
        </p:nvSpPr>
        <p:spPr/>
        <p:txBody>
          <a:bodyPr/>
          <a:lstStyle/>
          <a:p>
            <a:pPr eaLnBrk="1" hangingPunct="1"/>
            <a:endParaRPr lang="el-GR" smtClean="0"/>
          </a:p>
          <a:p>
            <a:pPr eaLnBrk="1" hangingPunct="1">
              <a:buFont typeface="Wingdings 2" pitchFamily="18" charset="2"/>
              <a:buNone/>
            </a:pPr>
            <a:endParaRPr lang="el-GR" smtClean="0"/>
          </a:p>
        </p:txBody>
      </p:sp>
      <p:sp>
        <p:nvSpPr>
          <p:cNvPr id="6148" name="9 - TextBox"/>
          <p:cNvSpPr txBox="1">
            <a:spLocks noChangeArrowheads="1"/>
          </p:cNvSpPr>
          <p:nvPr/>
        </p:nvSpPr>
        <p:spPr bwMode="auto">
          <a:xfrm>
            <a:off x="250825" y="2420938"/>
            <a:ext cx="3097213" cy="1446212"/>
          </a:xfrm>
          <a:prstGeom prst="rect">
            <a:avLst/>
          </a:prstGeom>
          <a:noFill/>
          <a:ln w="9525">
            <a:noFill/>
            <a:miter lim="800000"/>
            <a:headEnd/>
            <a:tailEnd/>
          </a:ln>
        </p:spPr>
        <p:txBody>
          <a:bodyPr>
            <a:spAutoFit/>
          </a:bodyPr>
          <a:lstStyle/>
          <a:p>
            <a:r>
              <a:rPr lang="el-GR" sz="4400">
                <a:latin typeface="Times New Roman" pitchFamily="18" charset="0"/>
              </a:rPr>
              <a:t>Βασικές προφυλάξεις</a:t>
            </a:r>
          </a:p>
        </p:txBody>
      </p:sp>
      <p:sp>
        <p:nvSpPr>
          <p:cNvPr id="6149" name="10 - TextBox"/>
          <p:cNvSpPr txBox="1">
            <a:spLocks noChangeArrowheads="1"/>
          </p:cNvSpPr>
          <p:nvPr/>
        </p:nvSpPr>
        <p:spPr bwMode="auto">
          <a:xfrm>
            <a:off x="2411413" y="4292600"/>
            <a:ext cx="3960812" cy="1323975"/>
          </a:xfrm>
          <a:prstGeom prst="rect">
            <a:avLst/>
          </a:prstGeom>
          <a:noFill/>
          <a:ln w="9525">
            <a:noFill/>
            <a:miter lim="800000"/>
            <a:headEnd/>
            <a:tailEnd/>
          </a:ln>
        </p:spPr>
        <p:txBody>
          <a:bodyPr>
            <a:spAutoFit/>
          </a:bodyPr>
          <a:lstStyle/>
          <a:p>
            <a:r>
              <a:rPr lang="el-GR" sz="4000">
                <a:latin typeface="Times New Roman" pitchFamily="18" charset="0"/>
              </a:rPr>
              <a:t>Ανοσοπροφύλαξη (εμβολιασμός)</a:t>
            </a:r>
          </a:p>
        </p:txBody>
      </p:sp>
      <p:sp>
        <p:nvSpPr>
          <p:cNvPr id="6150" name="11 - TextBox"/>
          <p:cNvSpPr txBox="1">
            <a:spLocks noChangeArrowheads="1"/>
          </p:cNvSpPr>
          <p:nvPr/>
        </p:nvSpPr>
        <p:spPr bwMode="auto">
          <a:xfrm>
            <a:off x="5508625" y="2636838"/>
            <a:ext cx="3816350" cy="1938337"/>
          </a:xfrm>
          <a:prstGeom prst="rect">
            <a:avLst/>
          </a:prstGeom>
          <a:noFill/>
          <a:ln w="9525">
            <a:noFill/>
            <a:miter lim="800000"/>
            <a:headEnd/>
            <a:tailEnd/>
          </a:ln>
        </p:spPr>
        <p:txBody>
          <a:bodyPr>
            <a:spAutoFit/>
          </a:bodyPr>
          <a:lstStyle/>
          <a:p>
            <a:r>
              <a:rPr lang="el-GR" sz="4000">
                <a:latin typeface="Times New Roman" pitchFamily="18" charset="0"/>
              </a:rPr>
              <a:t>Προφύλαξη μετά την έκθεση</a:t>
            </a:r>
          </a:p>
          <a:p>
            <a:endParaRPr lang="el-GR" sz="4000">
              <a:latin typeface="Times New Roman" pitchFamily="18" charset="0"/>
            </a:endParaRPr>
          </a:p>
        </p:txBody>
      </p:sp>
      <p:cxnSp>
        <p:nvCxnSpPr>
          <p:cNvPr id="14" name="13 - Ευθύγραμμο βέλος σύνδεσης"/>
          <p:cNvCxnSpPr/>
          <p:nvPr/>
        </p:nvCxnSpPr>
        <p:spPr>
          <a:xfrm flipH="1">
            <a:off x="1187450" y="1052513"/>
            <a:ext cx="2089150" cy="1223962"/>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16" name="15 - Ευθύγραμμο βέλος σύνδεσης"/>
          <p:cNvCxnSpPr/>
          <p:nvPr/>
        </p:nvCxnSpPr>
        <p:spPr>
          <a:xfrm>
            <a:off x="4356100" y="908050"/>
            <a:ext cx="0" cy="316865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18" name="17 - Ευθύγραμμο βέλος σύνδεσης"/>
          <p:cNvCxnSpPr/>
          <p:nvPr/>
        </p:nvCxnSpPr>
        <p:spPr>
          <a:xfrm>
            <a:off x="5795963" y="908050"/>
            <a:ext cx="1728787" cy="165735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eaLnBrk="1" fontAlgn="auto" hangingPunct="1">
              <a:spcAft>
                <a:spcPts val="0"/>
              </a:spcAft>
              <a:defRPr/>
            </a:pPr>
            <a:r>
              <a:rPr lang="el-GR" dirty="0" smtClean="0"/>
              <a:t>ΒΑΣΙΚΕΣ ΠΡΟΦΥΛΑΞΕΙΣ</a:t>
            </a:r>
            <a:endParaRPr lang="el-GR" dirty="0"/>
          </a:p>
        </p:txBody>
      </p:sp>
      <p:sp>
        <p:nvSpPr>
          <p:cNvPr id="3" name="2 - Θέση περιεχομένου"/>
          <p:cNvSpPr>
            <a:spLocks noGrp="1"/>
          </p:cNvSpPr>
          <p:nvPr>
            <p:ph idx="1"/>
          </p:nvPr>
        </p:nvSpPr>
        <p:spPr>
          <a:ln>
            <a:solidFill>
              <a:schemeClr val="accent1">
                <a:lumMod val="75000"/>
              </a:schemeClr>
            </a:solidFill>
          </a:ln>
        </p:spPr>
        <p:txBody>
          <a:bodyPr>
            <a:normAutofit/>
          </a:bodyPr>
          <a:lstStyle/>
          <a:p>
            <a:pPr marL="548640" indent="-411480" eaLnBrk="1" fontAlgn="auto" hangingPunct="1">
              <a:spcAft>
                <a:spcPts val="0"/>
              </a:spcAft>
              <a:buClr>
                <a:schemeClr val="tx1">
                  <a:shade val="95000"/>
                </a:schemeClr>
              </a:buClr>
              <a:buFont typeface="Wingdings" pitchFamily="2" charset="2"/>
              <a:buChar char="v"/>
              <a:defRPr/>
            </a:pPr>
            <a:r>
              <a:rPr lang="el-GR" dirty="0" smtClean="0"/>
              <a:t>Το πλύσιμο των χεριών και ο επιμελής καθαρισμός του ακέραιου δέρματος</a:t>
            </a:r>
          </a:p>
          <a:p>
            <a:pPr marL="548640" indent="-411480" eaLnBrk="1" fontAlgn="auto" hangingPunct="1">
              <a:spcAft>
                <a:spcPts val="0"/>
              </a:spcAft>
              <a:buClr>
                <a:schemeClr val="tx1">
                  <a:shade val="95000"/>
                </a:schemeClr>
              </a:buClr>
              <a:buFont typeface="Wingdings" pitchFamily="2" charset="2"/>
              <a:buChar char="v"/>
              <a:defRPr/>
            </a:pPr>
            <a:r>
              <a:rPr lang="el-GR" dirty="0" smtClean="0"/>
              <a:t>Η χρήση των μέσων ατομικής προστασίας (γάντια, μπλούζες μιας χρήσης, μάσκες και γυαλιά)</a:t>
            </a:r>
          </a:p>
          <a:p>
            <a:pPr marL="548640" indent="-411480" eaLnBrk="1" fontAlgn="auto" hangingPunct="1">
              <a:spcAft>
                <a:spcPts val="0"/>
              </a:spcAft>
              <a:buClr>
                <a:schemeClr val="tx1">
                  <a:shade val="95000"/>
                </a:schemeClr>
              </a:buClr>
              <a:buFont typeface="Wingdings" pitchFamily="2" charset="2"/>
              <a:buChar char="v"/>
              <a:defRPr/>
            </a:pPr>
            <a:r>
              <a:rPr lang="el-GR" dirty="0" smtClean="0"/>
              <a:t>Κατάλληλη διαχείριση των δυνητικά μολυσματικών αποβλήτων</a:t>
            </a: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eaLnBrk="1" fontAlgn="auto" hangingPunct="1">
              <a:spcAft>
                <a:spcPts val="0"/>
              </a:spcAft>
              <a:defRPr/>
            </a:pPr>
            <a:r>
              <a:rPr lang="el-GR" dirty="0" smtClean="0"/>
              <a:t>ΒΙΟΛΟΓΙΚΑ ΥΓΡΑ</a:t>
            </a:r>
            <a:endParaRPr lang="el-GR" dirty="0"/>
          </a:p>
        </p:txBody>
      </p:sp>
      <p:sp>
        <p:nvSpPr>
          <p:cNvPr id="3" name="2 - Θέση περιεχομένου"/>
          <p:cNvSpPr>
            <a:spLocks noGrp="1"/>
          </p:cNvSpPr>
          <p:nvPr>
            <p:ph idx="1"/>
          </p:nvPr>
        </p:nvSpPr>
        <p:spPr/>
        <p:txBody>
          <a:bodyPr>
            <a:normAutofit lnSpcReduction="10000"/>
          </a:bodyPr>
          <a:lstStyle/>
          <a:p>
            <a:pPr marL="548640" indent="-411480" eaLnBrk="1" fontAlgn="auto" hangingPunct="1">
              <a:spcAft>
                <a:spcPts val="0"/>
              </a:spcAft>
              <a:buClr>
                <a:schemeClr val="tx1">
                  <a:shade val="95000"/>
                </a:schemeClr>
              </a:buClr>
              <a:buFont typeface="Wingdings 2"/>
              <a:buChar char=""/>
              <a:defRPr/>
            </a:pPr>
            <a:r>
              <a:rPr lang="el-GR" dirty="0" smtClean="0"/>
              <a:t>Αίμα και βιολογικά υγρά που περιέχουν αίμα σε ποσότητες τέτοιες που να το καθιστούν εμφανές</a:t>
            </a:r>
          </a:p>
          <a:p>
            <a:pPr marL="548640" indent="-411480" eaLnBrk="1" fontAlgn="auto" hangingPunct="1">
              <a:spcAft>
                <a:spcPts val="0"/>
              </a:spcAft>
              <a:buClr>
                <a:schemeClr val="tx1">
                  <a:shade val="95000"/>
                </a:schemeClr>
              </a:buClr>
              <a:buFont typeface="Wingdings 2"/>
              <a:buChar char=""/>
              <a:defRPr/>
            </a:pPr>
            <a:r>
              <a:rPr lang="el-GR" dirty="0" smtClean="0"/>
              <a:t>Υγρά :</a:t>
            </a:r>
          </a:p>
          <a:p>
            <a:pPr marL="548640" indent="-411480" eaLnBrk="1" fontAlgn="auto" hangingPunct="1">
              <a:spcAft>
                <a:spcPts val="0"/>
              </a:spcAft>
              <a:buClr>
                <a:schemeClr val="tx1">
                  <a:shade val="95000"/>
                </a:schemeClr>
              </a:buClr>
              <a:buFont typeface="Wingdings" pitchFamily="2" charset="2"/>
              <a:buChar char="Ø"/>
              <a:defRPr/>
            </a:pPr>
            <a:r>
              <a:rPr lang="el-GR" dirty="0" smtClean="0"/>
              <a:t>Πλευριτικό</a:t>
            </a:r>
          </a:p>
          <a:p>
            <a:pPr marL="548640" indent="-411480" eaLnBrk="1" fontAlgn="auto" hangingPunct="1">
              <a:spcAft>
                <a:spcPts val="0"/>
              </a:spcAft>
              <a:buClr>
                <a:schemeClr val="tx1">
                  <a:shade val="95000"/>
                </a:schemeClr>
              </a:buClr>
              <a:buFont typeface="Wingdings" pitchFamily="2" charset="2"/>
              <a:buChar char="Ø"/>
              <a:defRPr/>
            </a:pPr>
            <a:r>
              <a:rPr lang="el-GR" dirty="0" smtClean="0"/>
              <a:t>Περιτοναϊκό</a:t>
            </a:r>
          </a:p>
          <a:p>
            <a:pPr marL="548640" indent="-411480" eaLnBrk="1" fontAlgn="auto" hangingPunct="1">
              <a:spcAft>
                <a:spcPts val="0"/>
              </a:spcAft>
              <a:buClr>
                <a:schemeClr val="tx1">
                  <a:shade val="95000"/>
                </a:schemeClr>
              </a:buClr>
              <a:buFont typeface="Wingdings" pitchFamily="2" charset="2"/>
              <a:buChar char="Ø"/>
              <a:defRPr/>
            </a:pPr>
            <a:r>
              <a:rPr lang="el-GR" dirty="0" smtClean="0"/>
              <a:t>Περικαρδικό</a:t>
            </a:r>
          </a:p>
          <a:p>
            <a:pPr marL="548640" indent="-411480" eaLnBrk="1" fontAlgn="auto" hangingPunct="1">
              <a:spcAft>
                <a:spcPts val="0"/>
              </a:spcAft>
              <a:buClr>
                <a:schemeClr val="tx1">
                  <a:shade val="95000"/>
                </a:schemeClr>
              </a:buClr>
              <a:buFont typeface="Wingdings" pitchFamily="2" charset="2"/>
              <a:buChar char="Ø"/>
              <a:defRPr/>
            </a:pPr>
            <a:r>
              <a:rPr lang="el-GR" dirty="0" smtClean="0"/>
              <a:t>Αμνιακό</a:t>
            </a:r>
          </a:p>
          <a:p>
            <a:pPr marL="548640" indent="-411480" eaLnBrk="1" fontAlgn="auto" hangingPunct="1">
              <a:spcAft>
                <a:spcPts val="0"/>
              </a:spcAft>
              <a:buClr>
                <a:schemeClr val="tx1">
                  <a:shade val="95000"/>
                </a:schemeClr>
              </a:buClr>
              <a:buFont typeface="Wingdings" pitchFamily="2" charset="2"/>
              <a:buChar char="Ø"/>
              <a:defRPr/>
            </a:pPr>
            <a:r>
              <a:rPr lang="el-GR" dirty="0" smtClean="0"/>
              <a:t>Αρθρικό</a:t>
            </a:r>
          </a:p>
          <a:p>
            <a:pPr marL="548640" indent="-411480" eaLnBrk="1" fontAlgn="auto" hangingPunct="1">
              <a:spcAft>
                <a:spcPts val="0"/>
              </a:spcAft>
              <a:buClr>
                <a:schemeClr val="tx1">
                  <a:shade val="95000"/>
                </a:schemeClr>
              </a:buClr>
              <a:buFont typeface="Wingdings" pitchFamily="2" charset="2"/>
              <a:buChar char="Ø"/>
              <a:defRPr/>
            </a:pPr>
            <a:r>
              <a:rPr lang="el-GR" dirty="0" err="1" smtClean="0"/>
              <a:t>Οσφυονωτιαίο</a:t>
            </a:r>
            <a:endParaRPr lang="el-GR" dirty="0" smtClean="0"/>
          </a:p>
          <a:p>
            <a:pPr marL="548640" indent="-411480" eaLnBrk="1" fontAlgn="auto" hangingPunct="1">
              <a:spcAft>
                <a:spcPts val="0"/>
              </a:spcAft>
              <a:buClr>
                <a:schemeClr val="tx1">
                  <a:shade val="95000"/>
                </a:schemeClr>
              </a:buClr>
              <a:buFont typeface="Wingdings 2"/>
              <a:buChar char=""/>
              <a:defRPr/>
            </a:pPr>
            <a:r>
              <a:rPr lang="el-GR" dirty="0" smtClean="0"/>
              <a:t>Κολπικές εκκρίσεις –σπερματικά υγρά    </a:t>
            </a:r>
            <a:endParaRPr lang="el-GR" dirty="0"/>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eaLnBrk="1" fontAlgn="auto" hangingPunct="1">
              <a:spcAft>
                <a:spcPts val="0"/>
              </a:spcAft>
              <a:defRPr/>
            </a:pPr>
            <a:r>
              <a:rPr lang="el-GR" dirty="0" smtClean="0"/>
              <a:t>ΑΣΦΑΛΕΙΣ ΕΡΓΑΣΙΑΚΕΣ ΔΙΑΔΙΚΑΣΙΕΣ</a:t>
            </a:r>
            <a:endParaRPr lang="el-GR" dirty="0"/>
          </a:p>
        </p:txBody>
      </p:sp>
      <p:sp>
        <p:nvSpPr>
          <p:cNvPr id="3" name="2 - Θέση περιεχομένου"/>
          <p:cNvSpPr>
            <a:spLocks noGrp="1"/>
          </p:cNvSpPr>
          <p:nvPr>
            <p:ph idx="1"/>
          </p:nvPr>
        </p:nvSpPr>
        <p:spPr/>
        <p:txBody>
          <a:bodyPr>
            <a:normAutofit lnSpcReduction="10000"/>
          </a:bodyPr>
          <a:lstStyle/>
          <a:p>
            <a:pPr marL="548640" indent="-411480" eaLnBrk="1" fontAlgn="auto" hangingPunct="1">
              <a:spcAft>
                <a:spcPts val="0"/>
              </a:spcAft>
              <a:buClr>
                <a:schemeClr val="tx1">
                  <a:shade val="95000"/>
                </a:schemeClr>
              </a:buClr>
              <a:buFont typeface="Wingdings" pitchFamily="2" charset="2"/>
              <a:buChar char="Ø"/>
              <a:defRPr/>
            </a:pPr>
            <a:r>
              <a:rPr lang="el-GR" dirty="0" smtClean="0"/>
              <a:t>Μην μεταφέρετε εργαλεία χωρίς προστατευτικά στις τσέπες ή απευθείας στα χέρια</a:t>
            </a:r>
          </a:p>
          <a:p>
            <a:pPr marL="548640" indent="-411480" eaLnBrk="1" fontAlgn="auto" hangingPunct="1">
              <a:spcAft>
                <a:spcPts val="0"/>
              </a:spcAft>
              <a:buClr>
                <a:schemeClr val="tx1">
                  <a:shade val="95000"/>
                </a:schemeClr>
              </a:buClr>
              <a:buFont typeface="Wingdings 2"/>
              <a:buNone/>
              <a:defRPr/>
            </a:pPr>
            <a:r>
              <a:rPr lang="el-GR" b="1" dirty="0" smtClean="0"/>
              <a:t>      ΧΡΗΣΗ ΚΑΤΑΛΛΗΛΩΝ ΔΟΧΕΙΩΝ ΓΙΑ ΤΑ ΑΙΧΜΗΡΑ , ΤΑ ΚΟΠΤΙΚΑ  ΚΑΙ ΤΑ ΓΥΑΛΙΝΑ ΕΡΓΑΛΕΙΑ </a:t>
            </a:r>
          </a:p>
          <a:p>
            <a:pPr marL="548640" indent="-411480" eaLnBrk="1" fontAlgn="auto" hangingPunct="1">
              <a:spcAft>
                <a:spcPts val="0"/>
              </a:spcAft>
              <a:buClr>
                <a:schemeClr val="tx1">
                  <a:shade val="95000"/>
                </a:schemeClr>
              </a:buClr>
              <a:buFont typeface="Wingdings" pitchFamily="2" charset="2"/>
              <a:buChar char="Ø"/>
              <a:defRPr/>
            </a:pPr>
            <a:r>
              <a:rPr lang="el-GR" dirty="0" smtClean="0"/>
              <a:t>Μην προσπαθείτε να πιάνετε εργαλεία που πέφτουν</a:t>
            </a:r>
          </a:p>
          <a:p>
            <a:pPr marL="548640" indent="-411480" eaLnBrk="1" fontAlgn="auto" hangingPunct="1">
              <a:spcAft>
                <a:spcPts val="0"/>
              </a:spcAft>
              <a:buClr>
                <a:schemeClr val="tx1">
                  <a:shade val="95000"/>
                </a:schemeClr>
              </a:buClr>
              <a:buFont typeface="Wingdings" pitchFamily="2" charset="2"/>
              <a:buChar char="Ø"/>
              <a:defRPr/>
            </a:pPr>
            <a:r>
              <a:rPr lang="el-GR" dirty="0" smtClean="0"/>
              <a:t>Αποφεύγετε την </a:t>
            </a:r>
            <a:r>
              <a:rPr lang="el-GR" dirty="0" err="1" smtClean="0"/>
              <a:t>επανακάλυψη</a:t>
            </a:r>
            <a:r>
              <a:rPr lang="el-GR" dirty="0" smtClean="0"/>
              <a:t> των βελόνων ή των κοπτικών εργαλείων (άμεση απόρριψη των βελόνων και των κοπτικών εργαλείων σε κατάλληλα δοχεία με άκαμπτα τοιχώματα, αναγνωρίσιμο χρώμα και σε κοντινό σημείο)</a:t>
            </a:r>
            <a:endParaRPr lang="el-GR" dirty="0"/>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eaLnBrk="1" fontAlgn="auto" hangingPunct="1">
              <a:spcAft>
                <a:spcPts val="0"/>
              </a:spcAft>
              <a:defRPr/>
            </a:pPr>
            <a:r>
              <a:rPr lang="el-GR" dirty="0" smtClean="0"/>
              <a:t> </a:t>
            </a:r>
            <a:endParaRPr lang="el-GR" dirty="0"/>
          </a:p>
        </p:txBody>
      </p:sp>
      <p:sp>
        <p:nvSpPr>
          <p:cNvPr id="10243" name="2 - Θέση περιεχομένου"/>
          <p:cNvSpPr>
            <a:spLocks noGrp="1"/>
          </p:cNvSpPr>
          <p:nvPr>
            <p:ph idx="1"/>
          </p:nvPr>
        </p:nvSpPr>
        <p:spPr/>
        <p:txBody>
          <a:bodyPr/>
          <a:lstStyle/>
          <a:p>
            <a:pPr eaLnBrk="1" hangingPunct="1">
              <a:buFont typeface="Wingdings" pitchFamily="2" charset="2"/>
              <a:buChar char="Ø"/>
            </a:pPr>
            <a:r>
              <a:rPr lang="el-GR" smtClean="0"/>
              <a:t>Χρήση συριγγών νέου τύπου και νυστεριών ασφαλείας τα οποία διαθέτουν αυτόματους ή ειδικούς μηχανισμούς κάλυψης</a:t>
            </a:r>
          </a:p>
          <a:p>
            <a:pPr eaLnBrk="1" hangingPunct="1">
              <a:buFont typeface="Wingdings" pitchFamily="2" charset="2"/>
              <a:buChar char="Ø"/>
            </a:pPr>
            <a:r>
              <a:rPr lang="el-GR" smtClean="0"/>
              <a:t>Χρησιμοποιείτε τα κατάλληλα δοχεία με άκαμπτα τοιχώματα  </a:t>
            </a:r>
          </a:p>
          <a:p>
            <a:pPr eaLnBrk="1" hangingPunct="1">
              <a:buFont typeface="Wingdings" pitchFamily="2" charset="2"/>
              <a:buChar char="Ø"/>
            </a:pPr>
            <a:r>
              <a:rPr lang="el-GR" smtClean="0"/>
              <a:t>Διαχειριστείτε με προσοχή τον ακάθαρτο ρουχισμό</a:t>
            </a:r>
          </a:p>
          <a:p>
            <a:pPr eaLnBrk="1" hangingPunct="1">
              <a:buFont typeface="Wingdings" pitchFamily="2" charset="2"/>
              <a:buChar char="Ø"/>
            </a:pPr>
            <a:r>
              <a:rPr lang="el-GR" smtClean="0"/>
              <a:t>Μην ενεργείτε βιαστικά  ακόμη και στα επείγοντα πρέπει πάντα να σκεπτόμαστε την ασφάλεια</a:t>
            </a:r>
          </a:p>
        </p:txBody>
      </p:sp>
      <p:pic>
        <p:nvPicPr>
          <p:cNvPr id="10244" name="3 - Εικόνα" descr="wh3.jpg"/>
          <p:cNvPicPr>
            <a:picLocks noChangeAspect="1"/>
          </p:cNvPicPr>
          <p:nvPr/>
        </p:nvPicPr>
        <p:blipFill>
          <a:blip r:embed="rId2" cstate="print"/>
          <a:srcRect/>
          <a:stretch>
            <a:fillRect/>
          </a:stretch>
        </p:blipFill>
        <p:spPr bwMode="auto">
          <a:xfrm>
            <a:off x="1692275" y="0"/>
            <a:ext cx="5041900" cy="1628775"/>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ποκορύφωμα">
  <a:themeElements>
    <a:clrScheme name="Προεξοχή">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Αποκορύφωμα">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447</TotalTime>
  <Words>2424</Words>
  <Application>Microsoft Office PowerPoint</Application>
  <PresentationFormat>Προβολή στην οθόνη (4:3)</PresentationFormat>
  <Paragraphs>363</Paragraphs>
  <Slides>43</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43</vt:i4>
      </vt:variant>
    </vt:vector>
  </HeadingPairs>
  <TitlesOfParts>
    <vt:vector size="44" baseType="lpstr">
      <vt:lpstr>Αποκορύφωμα</vt:lpstr>
      <vt:lpstr>Ο βιολογικοσ κινδυνοσ στο νοσοκομειακο περιβαλλον</vt:lpstr>
      <vt:lpstr>ΒΙΟΛΟΓΙΚΟΙ ΠΑΡΑΓΟΝΤΕΣ</vt:lpstr>
      <vt:lpstr>ΕΠΙΚΙΝΔΥΝΟΤΗΤΑ ΒΙΟΛΟΓΙΚΩΝ ΠΑΡΑΓΟΝΤΩΝ</vt:lpstr>
      <vt:lpstr>ΠΡΟΛΗΠΤΙΚΑ ΜΕΤΡΑ ΚΑΙ ΜΕΤΡΑ ΠΡΟΣΤΑΣΙΑΣ</vt:lpstr>
      <vt:lpstr>ΠΡΟΛΗΨΗ</vt:lpstr>
      <vt:lpstr>ΒΑΣΙΚΕΣ ΠΡΟΦΥΛΑΞΕΙΣ</vt:lpstr>
      <vt:lpstr>ΒΙΟΛΟΓΙΚΑ ΥΓΡΑ</vt:lpstr>
      <vt:lpstr>ΑΣΦΑΛΕΙΣ ΕΡΓΑΣΙΑΚΕΣ ΔΙΑΔΙΚΑΣΙΕΣ</vt:lpstr>
      <vt:lpstr> </vt:lpstr>
      <vt:lpstr>Διαφάνεια 10</vt:lpstr>
      <vt:lpstr>Διαφάνεια 11</vt:lpstr>
      <vt:lpstr>Διαφάνεια 12</vt:lpstr>
      <vt:lpstr>ΜΕΣΑ ΑΤΟΜΙΚΗΣ ΠΡΟΣΤΑΣΙΑΣ</vt:lpstr>
      <vt:lpstr> </vt:lpstr>
      <vt:lpstr>Διαφάνεια 15</vt:lpstr>
      <vt:lpstr>Διαφάνεια 16</vt:lpstr>
      <vt:lpstr>Διαφάνεια 17</vt:lpstr>
      <vt:lpstr>Διαφάνεια 18</vt:lpstr>
      <vt:lpstr>Διαφάνεια 19</vt:lpstr>
      <vt:lpstr>Διαφάνεια 20</vt:lpstr>
      <vt:lpstr>ΕΝΔΕΔΕΙΓΜΕΝΗ ΣΕΙΡΑ ΕΝΕΡΓΕΙΩΝ ΑΦΑΙΡΕΣΗΣ ΤΩΝ ΜΑΠ</vt:lpstr>
      <vt:lpstr>ΗΠΑΤΙΤΙΔΑ Β</vt:lpstr>
      <vt:lpstr>ΗΠΑΤΙΤΙΔΑ Β</vt:lpstr>
      <vt:lpstr>ΟΜΑΔΕΣ ΕΝΗΛΙΚΩΝ ΑΥΞΗΜΕΝΟΥ ΚΙΝΔΥΝΟΥ ΜΕ ΑΝΑΓΚΗ ΓΙΑ ΕΜΒΟΛΙΑΣΜΟ</vt:lpstr>
      <vt:lpstr>Διαγνωστικά κριτήρια παρελθούσας HBV λοίμωξης </vt:lpstr>
      <vt:lpstr>Διαγνωστικά κριτήρια ανενεργού φορέα του HBV </vt:lpstr>
      <vt:lpstr>Χαρακτηριστικά χρονίας HBeAg (-) ηπατίτιδας </vt:lpstr>
      <vt:lpstr>Χρήσιμα στοιχεία</vt:lpstr>
      <vt:lpstr>ΑΓΩΓΗ ΜΕΤΑ ΑΠΟ ΕΚΘΕΣΗ  ΣΤΟΝ  ΙΟ</vt:lpstr>
      <vt:lpstr>Στρατηγική προφύλαξης των εργαζομένων στον τομέα υγείας έναντι μόλυνσης από τους ιούς της Ηπατίτιδας B, C και HIV </vt:lpstr>
      <vt:lpstr>Παροχή άμεσης φροντίδας στο σημείο                                                της έκθεσης</vt:lpstr>
      <vt:lpstr>   Εκτίμηση του κινδύνου μετάδοσης κατά την έκθεση </vt:lpstr>
      <vt:lpstr>     Εκτίμηση του κινδύνου μετάδοσης κατά την έκθεση     </vt:lpstr>
      <vt:lpstr> 2.  Εκτίμηση του κινδύνου μετάδοσης κατά την έκθεση</vt:lpstr>
      <vt:lpstr> Χορήγηση προφύλαξης  </vt:lpstr>
      <vt:lpstr> Προφύλαξη μετά από  Έκθεση Διαδερμική ή Έκθεση Βλεννογόνων  στον Ιό της Ηπατίτιδας Β </vt:lpstr>
      <vt:lpstr> Χορήγηση προφύλαξης</vt:lpstr>
      <vt:lpstr>  Πίνακας 2. Συνιστώμενη χημειοπροφύλαξη για HIV μετά από διαδερμική έκθεση ή έκθεση βλεννογόνων ή μη ανέπαφου δέρματος   </vt:lpstr>
      <vt:lpstr> Παρακολούθηση</vt:lpstr>
      <vt:lpstr> Παρακολούθηση</vt:lpstr>
      <vt:lpstr> Παρακολούθηση</vt:lpstr>
      <vt:lpstr>5.  Συμβουλευτική καθοδήγηση</vt:lpstr>
      <vt:lpstr>Διαφάνεια 43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Ο βιολογικοσ κινδυνοσ στο νοσοκομειακο περιβαλλον</dc:title>
  <dc:creator>Basoula</dc:creator>
  <cp:lastModifiedBy>Sofia Zyga</cp:lastModifiedBy>
  <cp:revision>57</cp:revision>
  <dcterms:created xsi:type="dcterms:W3CDTF">2011-10-15T14:03:39Z</dcterms:created>
  <dcterms:modified xsi:type="dcterms:W3CDTF">2012-02-12T18:10:19Z</dcterms:modified>
</cp:coreProperties>
</file>