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432"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7822BA3-0CAA-48FF-BA65-B7F36EFD96EA}" type="datetimeFigureOut">
              <a:rPr lang="el-GR" smtClean="0"/>
              <a:t>12/6/2019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3433460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7822BA3-0CAA-48FF-BA65-B7F36EFD96EA}" type="datetimeFigureOut">
              <a:rPr lang="el-GR" smtClean="0"/>
              <a:t>12/6/2019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575147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7822BA3-0CAA-48FF-BA65-B7F36EFD96EA}" type="datetimeFigureOut">
              <a:rPr lang="el-GR" smtClean="0"/>
              <a:t>12/6/2019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3735869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7822BA3-0CAA-48FF-BA65-B7F36EFD96EA}" type="datetimeFigureOut">
              <a:rPr lang="el-GR" smtClean="0"/>
              <a:t>12/6/2019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675305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7822BA3-0CAA-48FF-BA65-B7F36EFD96EA}" type="datetimeFigureOut">
              <a:rPr lang="el-GR" smtClean="0"/>
              <a:t>12/6/2019</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696769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7822BA3-0CAA-48FF-BA65-B7F36EFD96EA}" type="datetimeFigureOut">
              <a:rPr lang="el-GR" smtClean="0"/>
              <a:t>12/6/2019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42760652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7822BA3-0CAA-48FF-BA65-B7F36EFD96EA}" type="datetimeFigureOut">
              <a:rPr lang="el-GR" smtClean="0"/>
              <a:t>12/6/2019</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3784875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7822BA3-0CAA-48FF-BA65-B7F36EFD96EA}" type="datetimeFigureOut">
              <a:rPr lang="el-GR" smtClean="0"/>
              <a:t>12/6/2019</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1220554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7822BA3-0CAA-48FF-BA65-B7F36EFD96EA}" type="datetimeFigureOut">
              <a:rPr lang="el-GR" smtClean="0"/>
              <a:t>12/6/2019</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1490978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7822BA3-0CAA-48FF-BA65-B7F36EFD96EA}" type="datetimeFigureOut">
              <a:rPr lang="el-GR" smtClean="0"/>
              <a:t>12/6/2019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1970752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7822BA3-0CAA-48FF-BA65-B7F36EFD96EA}" type="datetimeFigureOut">
              <a:rPr lang="el-GR" smtClean="0"/>
              <a:t>12/6/2019</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F602E29-A2C5-4193-ABAB-38D2388DA9A2}" type="slidenum">
              <a:rPr lang="el-GR" smtClean="0"/>
              <a:t>‹#›</a:t>
            </a:fld>
            <a:endParaRPr lang="el-GR"/>
          </a:p>
        </p:txBody>
      </p:sp>
    </p:spTree>
    <p:extLst>
      <p:ext uri="{BB962C8B-B14F-4D97-AF65-F5344CB8AC3E}">
        <p14:creationId xmlns:p14="http://schemas.microsoft.com/office/powerpoint/2010/main" val="391289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822BA3-0CAA-48FF-BA65-B7F36EFD96EA}" type="datetimeFigureOut">
              <a:rPr lang="el-GR" smtClean="0"/>
              <a:t>12/6/2019</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02E29-A2C5-4193-ABAB-38D2388DA9A2}" type="slidenum">
              <a:rPr lang="el-GR" smtClean="0"/>
              <a:t>‹#›</a:t>
            </a:fld>
            <a:endParaRPr lang="el-GR"/>
          </a:p>
        </p:txBody>
      </p:sp>
    </p:spTree>
    <p:extLst>
      <p:ext uri="{BB962C8B-B14F-4D97-AF65-F5344CB8AC3E}">
        <p14:creationId xmlns:p14="http://schemas.microsoft.com/office/powerpoint/2010/main" val="3077958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0" y="0"/>
            <a:ext cx="9144000" cy="764704"/>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el-GR" sz="2800" dirty="0" err="1" smtClean="0"/>
              <a:t>Αντονέν</a:t>
            </a:r>
            <a:r>
              <a:rPr lang="el-GR" sz="2800" b="1" dirty="0" smtClean="0"/>
              <a:t> </a:t>
            </a:r>
            <a:r>
              <a:rPr lang="el-GR" sz="2800" b="1" dirty="0" err="1" smtClean="0"/>
              <a:t>Αρτώ</a:t>
            </a:r>
            <a:endParaRPr lang="el-GR" sz="2800" b="1" dirty="0"/>
          </a:p>
        </p:txBody>
      </p:sp>
      <p:sp>
        <p:nvSpPr>
          <p:cNvPr id="5" name="Θέση περιεχομένου 4"/>
          <p:cNvSpPr>
            <a:spLocks noGrp="1"/>
          </p:cNvSpPr>
          <p:nvPr>
            <p:ph idx="1"/>
          </p:nvPr>
        </p:nvSpPr>
        <p:spPr>
          <a:xfrm>
            <a:off x="18164" y="764704"/>
            <a:ext cx="9125835" cy="6093296"/>
          </a:xfrm>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r>
              <a:rPr lang="el-GR" dirty="0" smtClean="0"/>
              <a:t>Προτείνει την </a:t>
            </a:r>
            <a:r>
              <a:rPr lang="el-GR" b="1" dirty="0" err="1" smtClean="0"/>
              <a:t>επαναθεατρικοποίηση</a:t>
            </a:r>
            <a:r>
              <a:rPr lang="el-GR" dirty="0" smtClean="0"/>
              <a:t> του θεάτρου προκειμένου να αντιμετωπίσει τον </a:t>
            </a:r>
            <a:r>
              <a:rPr lang="el-GR" dirty="0" err="1" smtClean="0">
                <a:solidFill>
                  <a:schemeClr val="tx1"/>
                </a:solidFill>
              </a:rPr>
              <a:t>λογοκεντρισμό</a:t>
            </a:r>
            <a:r>
              <a:rPr lang="el-GR" dirty="0" smtClean="0">
                <a:solidFill>
                  <a:schemeClr val="tx1"/>
                </a:solidFill>
              </a:rPr>
              <a:t>*, τον ορθολογισμό** και τον ατομικισμό</a:t>
            </a:r>
            <a:r>
              <a:rPr lang="el-GR" dirty="0" smtClean="0"/>
              <a:t>***, γιατί αυτή θα φέρει τον άνθρωπο στις προ-λογικές, προ-ορθολογικές, προ-ατομιστικές απαρχές του. </a:t>
            </a:r>
          </a:p>
          <a:p>
            <a:r>
              <a:rPr lang="el-GR" dirty="0" smtClean="0"/>
              <a:t>Οδηγείται έτσι στη </a:t>
            </a:r>
            <a:r>
              <a:rPr lang="el-GR" b="1" dirty="0" smtClean="0"/>
              <a:t>μαγική τελετουργία </a:t>
            </a:r>
            <a:r>
              <a:rPr lang="el-GR" dirty="0" smtClean="0"/>
              <a:t>που </a:t>
            </a:r>
            <a:r>
              <a:rPr lang="el-GR" b="1" dirty="0" smtClean="0"/>
              <a:t>θεραπεύει τον θεατή</a:t>
            </a:r>
            <a:r>
              <a:rPr lang="el-GR" dirty="0" smtClean="0"/>
              <a:t>: </a:t>
            </a:r>
            <a:r>
              <a:rPr lang="el-GR" dirty="0" smtClean="0"/>
              <a:t>Ο </a:t>
            </a:r>
            <a:r>
              <a:rPr lang="el-GR" dirty="0" err="1" smtClean="0"/>
              <a:t>Αρτώ</a:t>
            </a:r>
            <a:r>
              <a:rPr lang="el-GR" dirty="0" smtClean="0"/>
              <a:t>, στην πραγματικότητα, προτείνει τον θάνατο του παλιού κοινωνικού, ψυχολογικού ατόμου και την αναγέννηση ενός </a:t>
            </a:r>
            <a:r>
              <a:rPr lang="el-GR" b="1" dirty="0" smtClean="0"/>
              <a:t>«ολικού ανθρώπου»</a:t>
            </a:r>
            <a:r>
              <a:rPr lang="el-GR" dirty="0" smtClean="0"/>
              <a:t>, ενωμένου με τη φύση και τους θεούς της.</a:t>
            </a:r>
          </a:p>
          <a:p>
            <a:r>
              <a:rPr lang="el-GR" dirty="0" smtClean="0"/>
              <a:t>Για να καταφέρει το θέατρο να κάνει τον θεατή να μπει σε αυτή τη διαδικασία πρέπει να του προκαλέσει </a:t>
            </a:r>
            <a:r>
              <a:rPr lang="el-GR" b="1" dirty="0" smtClean="0"/>
              <a:t>εκστατικές καταστάσεις </a:t>
            </a:r>
            <a:r>
              <a:rPr lang="el-GR" dirty="0" smtClean="0"/>
              <a:t>για να αποκτήσει </a:t>
            </a:r>
            <a:r>
              <a:rPr lang="el-GR" b="1" dirty="0" smtClean="0"/>
              <a:t>πρόσβαση στο ασυνείδητο </a:t>
            </a:r>
            <a:r>
              <a:rPr lang="el-GR" dirty="0" smtClean="0"/>
              <a:t>και τη δυνατότητα να επέμβει και </a:t>
            </a:r>
            <a:r>
              <a:rPr lang="el-GR" b="1" dirty="0" smtClean="0"/>
              <a:t>να θεραπεύσει τους «δαίμονές» του</a:t>
            </a:r>
            <a:r>
              <a:rPr lang="el-GR" dirty="0" smtClean="0"/>
              <a:t>. Έτσι ώστε να προκληθεί μια </a:t>
            </a:r>
            <a:r>
              <a:rPr lang="el-GR" b="1" dirty="0" smtClean="0"/>
              <a:t>εικονική επανάσταση</a:t>
            </a:r>
            <a:r>
              <a:rPr lang="el-GR" dirty="0" smtClean="0"/>
              <a:t>, η οποία ωστόσο θα πρέπει να παραμείνει εικονική για να έχει αξία. Αλλάζει την τυποποιημένη διάταξη του θεατρικού χώρου και βάζει τον </a:t>
            </a:r>
            <a:r>
              <a:rPr lang="el-GR" b="1" dirty="0" smtClean="0"/>
              <a:t>θεατή στο κέντρο των δρώμενων</a:t>
            </a:r>
            <a:r>
              <a:rPr lang="el-GR" dirty="0" smtClean="0"/>
              <a:t>, καθισμένο σε περιστρεφόμενη καρέκλα που να μπορεί να παρακολουθεί τα τεκταινόμενα που συμβαίνουν γύρω του. Ο ηθοποιός λειτουργεί ως </a:t>
            </a:r>
            <a:r>
              <a:rPr lang="el-GR" b="1" dirty="0" smtClean="0"/>
              <a:t>ζωντανό ιερογλυφικό – ένα σύμβολο </a:t>
            </a:r>
            <a:r>
              <a:rPr lang="el-GR" dirty="0" smtClean="0"/>
              <a:t>που ξυπνά το ασυνείδητο του θεατή. Εκεί ο θεατής βρίσκει τις παρορμήσεις του (σεξουαλικές, βίας) και θα τις θεραπεύει. Ουσιαστικά η παράσταση λειτουργούσε ως μια «διαβατήρια τελετή».</a:t>
            </a:r>
          </a:p>
          <a:p>
            <a:endParaRPr lang="el-GR" dirty="0"/>
          </a:p>
          <a:p>
            <a:endParaRPr lang="el-GR" dirty="0" smtClean="0"/>
          </a:p>
          <a:p>
            <a:pPr marL="0" indent="0">
              <a:buNone/>
            </a:pPr>
            <a:r>
              <a:rPr lang="el-GR" dirty="0" smtClean="0">
                <a:solidFill>
                  <a:schemeClr val="tx1"/>
                </a:solidFill>
              </a:rPr>
              <a:t>* Η λέξη ακινητοποιεί τη σκέψη, αφού την απολιθώνει σε μια έννοια μέσα από τον γραπτό λόγο. Η λέξη στο θέατρο οφείλει να διατηρεί την </a:t>
            </a:r>
            <a:r>
              <a:rPr lang="el-GR" dirty="0" err="1" smtClean="0">
                <a:solidFill>
                  <a:schemeClr val="tx1"/>
                </a:solidFill>
              </a:rPr>
              <a:t>προφορικότητά</a:t>
            </a:r>
            <a:r>
              <a:rPr lang="el-GR" dirty="0" smtClean="0">
                <a:solidFill>
                  <a:schemeClr val="tx1"/>
                </a:solidFill>
              </a:rPr>
              <a:t> της οπότε τη δυνατότητα να μεταβάλλεται.</a:t>
            </a:r>
          </a:p>
          <a:p>
            <a:pPr marL="0" indent="0">
              <a:buNone/>
            </a:pPr>
            <a:r>
              <a:rPr lang="el-GR" dirty="0" smtClean="0">
                <a:solidFill>
                  <a:schemeClr val="tx1"/>
                </a:solidFill>
              </a:rPr>
              <a:t>** Ο  ορθολογισμός οδήγησε στη μηχανική επιστήμη.</a:t>
            </a:r>
          </a:p>
          <a:p>
            <a:pPr marL="0" indent="0">
              <a:buNone/>
            </a:pPr>
            <a:r>
              <a:rPr lang="el-GR" dirty="0" smtClean="0">
                <a:solidFill>
                  <a:schemeClr val="tx1"/>
                </a:solidFill>
              </a:rPr>
              <a:t>*** Ο ατομικισμός συρρικνώνει  τον άνθρωπο , τον κάνει από μεγάλο μικρό γεμάτο ψυχολογικά προβλήματα, αυτό προέρχεται εξαιτίας της απομόνωσής του. </a:t>
            </a:r>
          </a:p>
        </p:txBody>
      </p:sp>
    </p:spTree>
    <p:extLst>
      <p:ext uri="{BB962C8B-B14F-4D97-AF65-F5344CB8AC3E}">
        <p14:creationId xmlns:p14="http://schemas.microsoft.com/office/powerpoint/2010/main" val="2385080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0"/>
            <a:ext cx="9144000" cy="908720"/>
          </a:xfrm>
        </p:spPr>
        <p:style>
          <a:lnRef idx="3">
            <a:schemeClr val="lt1"/>
          </a:lnRef>
          <a:fillRef idx="1">
            <a:schemeClr val="accent1"/>
          </a:fillRef>
          <a:effectRef idx="1">
            <a:schemeClr val="accent1"/>
          </a:effectRef>
          <a:fontRef idx="minor">
            <a:schemeClr val="lt1"/>
          </a:fontRef>
        </p:style>
        <p:txBody>
          <a:bodyPr>
            <a:normAutofit/>
          </a:bodyPr>
          <a:lstStyle/>
          <a:p>
            <a:r>
              <a:rPr lang="el-GR" sz="2800" b="1" dirty="0" smtClean="0"/>
              <a:t>Συνέχεια…</a:t>
            </a:r>
            <a:endParaRPr lang="el-GR" sz="2800" b="1" dirty="0"/>
          </a:p>
        </p:txBody>
      </p:sp>
      <p:sp>
        <p:nvSpPr>
          <p:cNvPr id="3" name="Θέση περιεχομένου 2"/>
          <p:cNvSpPr>
            <a:spLocks noGrp="1"/>
          </p:cNvSpPr>
          <p:nvPr>
            <p:ph idx="1"/>
          </p:nvPr>
        </p:nvSpPr>
        <p:spPr>
          <a:xfrm>
            <a:off x="0" y="980728"/>
            <a:ext cx="9144000" cy="5877272"/>
          </a:xfrm>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r>
              <a:rPr lang="el-GR" dirty="0" smtClean="0"/>
              <a:t>Το ερώτημα που διατύπωσαν οι σύγχρονοί του για τις θεωρίες του ήταν: οπισθοδρόμηση στο πρωτόγονο ή προφητεία μιας νέας εποχής; </a:t>
            </a:r>
          </a:p>
          <a:p>
            <a:r>
              <a:rPr lang="el-GR" dirty="0" smtClean="0"/>
              <a:t>Συνέχισε, αδιαμφισβήτητα ωστόσο, τον δρόμο των </a:t>
            </a:r>
            <a:r>
              <a:rPr lang="el-GR" dirty="0" err="1" smtClean="0"/>
              <a:t>Κραιγκ</a:t>
            </a:r>
            <a:r>
              <a:rPr lang="el-GR" dirty="0" smtClean="0"/>
              <a:t> και </a:t>
            </a:r>
            <a:r>
              <a:rPr lang="el-GR" dirty="0" err="1" smtClean="0"/>
              <a:t>Μέγιερχολντ</a:t>
            </a:r>
            <a:r>
              <a:rPr lang="el-GR" dirty="0" smtClean="0"/>
              <a:t>.  Από τον </a:t>
            </a:r>
            <a:r>
              <a:rPr lang="el-GR" dirty="0" err="1" smtClean="0"/>
              <a:t>Κραιγκ</a:t>
            </a:r>
            <a:r>
              <a:rPr lang="el-GR" dirty="0" smtClean="0"/>
              <a:t> πήρε την </a:t>
            </a:r>
            <a:r>
              <a:rPr lang="el-GR" b="1" dirty="0" smtClean="0"/>
              <a:t>άρνηση της προσωπικότητας </a:t>
            </a:r>
            <a:r>
              <a:rPr lang="el-GR" dirty="0" smtClean="0"/>
              <a:t>και την </a:t>
            </a:r>
            <a:r>
              <a:rPr lang="el-GR" b="1" dirty="0" smtClean="0"/>
              <a:t>προσφυγή σε πολιτισμούς έξω από τον ευρωπαϊκό</a:t>
            </a:r>
            <a:r>
              <a:rPr lang="el-GR" dirty="0" smtClean="0"/>
              <a:t>, ενώ επέμεινε, </a:t>
            </a:r>
            <a:r>
              <a:rPr lang="el-GR" b="1" dirty="0" smtClean="0"/>
              <a:t>όχι στην αισθητική της παράστασης όπως ο </a:t>
            </a:r>
            <a:r>
              <a:rPr lang="el-GR" b="1" dirty="0" err="1" smtClean="0"/>
              <a:t>Κραιγκ</a:t>
            </a:r>
            <a:r>
              <a:rPr lang="el-GR" b="1" dirty="0" smtClean="0"/>
              <a:t>, αλλά της επίδρασής της στον θεατή</a:t>
            </a:r>
            <a:r>
              <a:rPr lang="el-GR" dirty="0" smtClean="0"/>
              <a:t>. Κι αυτή φαίνεται να ήταν η επίδραση που άσκησε η θεωρία του </a:t>
            </a:r>
            <a:r>
              <a:rPr lang="el-GR" dirty="0" err="1" smtClean="0"/>
              <a:t>Μέγιερχολντ</a:t>
            </a:r>
            <a:r>
              <a:rPr lang="el-GR" dirty="0" smtClean="0"/>
              <a:t> πάνω του. Εδώ όμως ο </a:t>
            </a:r>
            <a:r>
              <a:rPr lang="el-GR" dirty="0" err="1" smtClean="0"/>
              <a:t>Αρτώ</a:t>
            </a:r>
            <a:r>
              <a:rPr lang="el-GR" dirty="0" smtClean="0"/>
              <a:t> γίνεται ριζοσπαστικότερος από τον προκάτοχό του, καθώς λέει πως το θέατρο οφείλει να επιδρά στον θεατή με τέτοιον τρόπο ώστε να τον οδηγεί όχι μόνο πέρα από την ιδέα του ατόμου, πέρα από το νεωτερικό υποκείμενο</a:t>
            </a:r>
            <a:r>
              <a:rPr lang="el-GR" b="1" dirty="0" smtClean="0"/>
              <a:t>, αλλά στη συνειδησιακή κατάσταση ενός νέου «ανθρώπινου είναι».</a:t>
            </a:r>
            <a:r>
              <a:rPr lang="el-GR" dirty="0" smtClean="0"/>
              <a:t> </a:t>
            </a:r>
          </a:p>
          <a:p>
            <a:endParaRPr lang="el-GR" dirty="0"/>
          </a:p>
          <a:p>
            <a:endParaRPr lang="el-GR" dirty="0" smtClean="0"/>
          </a:p>
          <a:p>
            <a:endParaRPr lang="el-GR" dirty="0"/>
          </a:p>
          <a:p>
            <a:endParaRPr lang="el-GR" dirty="0" smtClean="0"/>
          </a:p>
          <a:p>
            <a:r>
              <a:rPr lang="en-US" sz="2900" dirty="0" smtClean="0"/>
              <a:t>Erika Fischer-</a:t>
            </a:r>
            <a:r>
              <a:rPr lang="en-US" sz="2900" dirty="0" err="1" smtClean="0"/>
              <a:t>Lichte</a:t>
            </a:r>
            <a:r>
              <a:rPr lang="en-US" sz="2900" dirty="0" smtClean="0"/>
              <a:t>, </a:t>
            </a:r>
            <a:r>
              <a:rPr lang="el-GR" sz="2900" dirty="0" smtClean="0"/>
              <a:t>«</a:t>
            </a:r>
            <a:r>
              <a:rPr lang="el-GR" sz="2900" dirty="0" err="1" smtClean="0"/>
              <a:t>Επαναθεατρικοποίση</a:t>
            </a:r>
            <a:r>
              <a:rPr lang="el-GR" sz="2900" dirty="0" smtClean="0"/>
              <a:t> του θεάτρου», στο </a:t>
            </a:r>
            <a:r>
              <a:rPr lang="el-GR" sz="2900" i="1" dirty="0" smtClean="0"/>
              <a:t>Ιστορία Ευρωπαϊκού Δράματος και Θεάτρου</a:t>
            </a:r>
            <a:r>
              <a:rPr lang="el-GR" sz="2900" dirty="0" smtClean="0"/>
              <a:t>, τμ. 2, μτφ. Γιώργος </a:t>
            </a:r>
            <a:r>
              <a:rPr lang="el-GR" sz="2900" dirty="0" err="1" smtClean="0"/>
              <a:t>Σαγκριώτης</a:t>
            </a:r>
            <a:r>
              <a:rPr lang="el-GR" sz="2900" dirty="0" smtClean="0"/>
              <a:t>, </a:t>
            </a:r>
            <a:r>
              <a:rPr lang="el-GR" sz="2900" dirty="0" err="1" smtClean="0"/>
              <a:t>Πλέθρον</a:t>
            </a:r>
            <a:r>
              <a:rPr lang="el-GR" sz="2900" dirty="0" smtClean="0"/>
              <a:t>, Αθήνα 2012, σ. </a:t>
            </a:r>
            <a:r>
              <a:rPr lang="en-US" sz="2900" dirty="0" smtClean="0"/>
              <a:t>185-193</a:t>
            </a:r>
            <a:r>
              <a:rPr lang="el-GR" sz="2900" dirty="0" smtClean="0"/>
              <a:t>.</a:t>
            </a:r>
          </a:p>
          <a:p>
            <a:endParaRPr lang="el-GR" dirty="0"/>
          </a:p>
        </p:txBody>
      </p:sp>
    </p:spTree>
    <p:extLst>
      <p:ext uri="{BB962C8B-B14F-4D97-AF65-F5344CB8AC3E}">
        <p14:creationId xmlns:p14="http://schemas.microsoft.com/office/powerpoint/2010/main" val="401521095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455</Words>
  <Application>Microsoft Office PowerPoint</Application>
  <PresentationFormat>Προβολή στην οθόνη (4:3)</PresentationFormat>
  <Paragraphs>17</Paragraphs>
  <Slides>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vt:i4>
      </vt:variant>
    </vt:vector>
  </HeadingPairs>
  <TitlesOfParts>
    <vt:vector size="3" baseType="lpstr">
      <vt:lpstr>Θέμα του Office</vt:lpstr>
      <vt:lpstr>Αντονέν Αρτώ</vt:lpstr>
      <vt:lpstr>Συνέχεια…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NATALY</dc:creator>
  <cp:lastModifiedBy>NATALY</cp:lastModifiedBy>
  <cp:revision>12</cp:revision>
  <dcterms:created xsi:type="dcterms:W3CDTF">2019-06-12T06:27:28Z</dcterms:created>
  <dcterms:modified xsi:type="dcterms:W3CDTF">2019-06-12T08:44:13Z</dcterms:modified>
</cp:coreProperties>
</file>