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 id="257" r:id="rId3"/>
    <p:sldId id="258" r:id="rId4"/>
    <p:sldId id="259" r:id="rId5"/>
    <p:sldId id="261" r:id="rId6"/>
    <p:sldId id="267" r:id="rId7"/>
    <p:sldId id="265" r:id="rId8"/>
    <p:sldId id="262" r:id="rId9"/>
    <p:sldId id="263" r:id="rId10"/>
    <p:sldId id="269" r:id="rId11"/>
    <p:sldId id="270"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50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9FFA60A5-1F52-4549-8661-DD5EC96721BB}" type="datetimeFigureOut">
              <a:rPr lang="el-GR" smtClean="0"/>
              <a:pPr/>
              <a:t>11/2/2015</a:t>
            </a:fld>
            <a:endParaRPr lang="el-G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l-G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A799E3F2-1C7F-432E-8B6F-E6FB7CF94FD3}"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9FFA60A5-1F52-4549-8661-DD5EC96721BB}" type="datetimeFigureOut">
              <a:rPr lang="el-GR" smtClean="0"/>
              <a:pPr/>
              <a:t>11/2/2015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799E3F2-1C7F-432E-8B6F-E6FB7CF94FD3}"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9FFA60A5-1F52-4549-8661-DD5EC96721BB}" type="datetimeFigureOut">
              <a:rPr lang="el-GR" smtClean="0"/>
              <a:pPr/>
              <a:t>11/2/2015</a:t>
            </a:fld>
            <a:endParaRPr lang="el-GR"/>
          </a:p>
        </p:txBody>
      </p:sp>
      <p:sp>
        <p:nvSpPr>
          <p:cNvPr id="5" name="4 - Θέση υποσέλιδου"/>
          <p:cNvSpPr>
            <a:spLocks noGrp="1"/>
          </p:cNvSpPr>
          <p:nvPr>
            <p:ph type="ftr" sz="quarter" idx="11"/>
          </p:nvPr>
        </p:nvSpPr>
        <p:spPr>
          <a:xfrm>
            <a:off x="457201" y="6248207"/>
            <a:ext cx="5573483" cy="365125"/>
          </a:xfrm>
        </p:spPr>
        <p:txBody>
          <a:bodyPr/>
          <a:lstStyle/>
          <a:p>
            <a:endParaRPr lang="el-GR"/>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A799E3F2-1C7F-432E-8B6F-E6FB7CF94FD3}"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9FFA60A5-1F52-4549-8661-DD5EC96721BB}" type="datetimeFigureOut">
              <a:rPr lang="el-GR" smtClean="0"/>
              <a:pPr/>
              <a:t>11/2/2015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A799E3F2-1C7F-432E-8B6F-E6FB7CF94FD3}" type="slidenum">
              <a:rPr lang="el-GR" smtClean="0"/>
              <a:pPr/>
              <a:t>‹#›</a:t>
            </a:fld>
            <a:endParaRPr lang="el-GR"/>
          </a:p>
        </p:txBody>
      </p:sp>
      <p:sp>
        <p:nvSpPr>
          <p:cNvPr id="8" name="7 - Θέση περιεχομένου"/>
          <p:cNvSpPr>
            <a:spLocks noGrp="1"/>
          </p:cNvSpPr>
          <p:nvPr>
            <p:ph sz="quarter" idx="1"/>
          </p:nvPr>
        </p:nvSpPr>
        <p:spPr>
          <a:xfrm>
            <a:off x="612648" y="1600200"/>
            <a:ext cx="8153400" cy="44958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9FFA60A5-1F52-4549-8661-DD5EC96721BB}" type="datetimeFigureOut">
              <a:rPr lang="el-GR" smtClean="0"/>
              <a:pPr/>
              <a:t>11/2/2015</a:t>
            </a:fld>
            <a:endParaRPr lang="el-GR"/>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A799E3F2-1C7F-432E-8B6F-E6FB7CF94FD3}" type="slidenum">
              <a:rPr lang="el-GR" smtClean="0"/>
              <a:pPr/>
              <a:t>‹#›</a:t>
            </a:fld>
            <a:endParaRPr lang="el-GR"/>
          </a:p>
        </p:txBody>
      </p:sp>
      <p:sp>
        <p:nvSpPr>
          <p:cNvPr id="14" name="13 - Θέση υποσέλιδου"/>
          <p:cNvSpPr>
            <a:spLocks noGrp="1"/>
          </p:cNvSpPr>
          <p:nvPr>
            <p:ph type="ftr" sz="quarter" idx="12"/>
          </p:nvPr>
        </p:nvSpPr>
        <p:spPr/>
        <p:txBody>
          <a:bodyPr/>
          <a:lstStyle/>
          <a:p>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9FFA60A5-1F52-4549-8661-DD5EC96721BB}" type="datetimeFigureOut">
              <a:rPr lang="el-GR" smtClean="0"/>
              <a:pPr/>
              <a:t>11/2/2015</a:t>
            </a:fld>
            <a:endParaRPr lang="el-GR"/>
          </a:p>
        </p:txBody>
      </p:sp>
      <p:sp>
        <p:nvSpPr>
          <p:cNvPr id="10" name="9 - Θέση αριθμού διαφάνειας"/>
          <p:cNvSpPr>
            <a:spLocks noGrp="1"/>
          </p:cNvSpPr>
          <p:nvPr>
            <p:ph type="sldNum" sz="quarter" idx="16"/>
          </p:nvPr>
        </p:nvSpPr>
        <p:spPr/>
        <p:txBody>
          <a:bodyPr rtlCol="0"/>
          <a:lstStyle/>
          <a:p>
            <a:fld id="{A799E3F2-1C7F-432E-8B6F-E6FB7CF94FD3}" type="slidenum">
              <a:rPr lang="el-GR" smtClean="0"/>
              <a:pPr/>
              <a:t>‹#›</a:t>
            </a:fld>
            <a:endParaRPr lang="el-GR"/>
          </a:p>
        </p:txBody>
      </p:sp>
      <p:sp>
        <p:nvSpPr>
          <p:cNvPr id="12" name="11 - Θέση υποσέλιδου"/>
          <p:cNvSpPr>
            <a:spLocks noGrp="1"/>
          </p:cNvSpPr>
          <p:nvPr>
            <p:ph type="ftr" sz="quarter" idx="17"/>
          </p:nvPr>
        </p:nvSpPr>
        <p:spPr/>
        <p:txBody>
          <a:bodyPr rtlCol="0"/>
          <a:lstStyle/>
          <a:p>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Kλικ για επεξεργασία του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9FFA60A5-1F52-4549-8661-DD5EC96721BB}" type="datetimeFigureOut">
              <a:rPr lang="el-GR" smtClean="0"/>
              <a:pPr/>
              <a:t>11/2/2015</a:t>
            </a:fld>
            <a:endParaRPr lang="el-GR"/>
          </a:p>
        </p:txBody>
      </p:sp>
      <p:sp>
        <p:nvSpPr>
          <p:cNvPr id="12" name="11 - Θέση αριθμού διαφάνειας"/>
          <p:cNvSpPr>
            <a:spLocks noGrp="1"/>
          </p:cNvSpPr>
          <p:nvPr>
            <p:ph type="sldNum" sz="quarter" idx="16"/>
          </p:nvPr>
        </p:nvSpPr>
        <p:spPr/>
        <p:txBody>
          <a:bodyPr rtlCol="0"/>
          <a:lstStyle/>
          <a:p>
            <a:fld id="{A799E3F2-1C7F-432E-8B6F-E6FB7CF94FD3}" type="slidenum">
              <a:rPr lang="el-GR" smtClean="0"/>
              <a:pPr/>
              <a:t>‹#›</a:t>
            </a:fld>
            <a:endParaRPr lang="el-GR"/>
          </a:p>
        </p:txBody>
      </p:sp>
      <p:sp>
        <p:nvSpPr>
          <p:cNvPr id="14" name="13 - Θέση υποσέλιδου"/>
          <p:cNvSpPr>
            <a:spLocks noGrp="1"/>
          </p:cNvSpPr>
          <p:nvPr>
            <p:ph type="ftr" sz="quarter" idx="17"/>
          </p:nvPr>
        </p:nvSpPr>
        <p:spPr/>
        <p:txBody>
          <a:bodyPr rtlCol="0"/>
          <a:lstStyle/>
          <a:p>
            <a:endParaRPr lang="el-GR"/>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9FFA60A5-1F52-4549-8661-DD5EC96721BB}" type="datetimeFigureOut">
              <a:rPr lang="el-GR" smtClean="0"/>
              <a:pPr/>
              <a:t>11/2/2015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A799E3F2-1C7F-432E-8B6F-E6FB7CF94FD3}"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9FFA60A5-1F52-4549-8661-DD5EC96721BB}" type="datetimeFigureOut">
              <a:rPr lang="el-GR" smtClean="0"/>
              <a:pPr/>
              <a:t>11/2/2015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A799E3F2-1C7F-432E-8B6F-E6FB7CF94FD3}"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9FFA60A5-1F52-4549-8661-DD5EC96721BB}" type="datetimeFigureOut">
              <a:rPr lang="el-GR" smtClean="0"/>
              <a:pPr/>
              <a:t>11/2/2015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A799E3F2-1C7F-432E-8B6F-E6FB7CF94FD3}" type="slidenum">
              <a:rPr lang="el-GR" smtClean="0"/>
              <a:pPr/>
              <a:t>‹#›</a:t>
            </a:fld>
            <a:endParaRPr lang="el-G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Kλικ για επεξεργασία του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Θέση ημερομηνίας"/>
          <p:cNvSpPr>
            <a:spLocks noGrp="1"/>
          </p:cNvSpPr>
          <p:nvPr>
            <p:ph type="dt" sz="half" idx="10"/>
          </p:nvPr>
        </p:nvSpPr>
        <p:spPr>
          <a:xfrm>
            <a:off x="6248400" y="6248400"/>
            <a:ext cx="2667000" cy="365125"/>
          </a:xfrm>
        </p:spPr>
        <p:txBody>
          <a:bodyPr rtlCol="0"/>
          <a:lstStyle/>
          <a:p>
            <a:fld id="{9FFA60A5-1F52-4549-8661-DD5EC96721BB}" type="datetimeFigureOut">
              <a:rPr lang="el-GR" smtClean="0"/>
              <a:pPr/>
              <a:t>11/2/2015</a:t>
            </a:fld>
            <a:endParaRPr lang="el-GR"/>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fld id="{A799E3F2-1C7F-432E-8B6F-E6FB7CF94FD3}" type="slidenum">
              <a:rPr lang="el-GR" smtClean="0"/>
              <a:pPr/>
              <a:t>‹#›</a:t>
            </a:fld>
            <a:endParaRPr lang="el-GR"/>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lang="el-GR"/>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9FFA60A5-1F52-4549-8661-DD5EC96721BB}" type="datetimeFigureOut">
              <a:rPr lang="el-GR" smtClean="0"/>
              <a:pPr/>
              <a:t>11/2/2015</a:t>
            </a:fld>
            <a:endParaRPr lang="el-G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l-G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A799E3F2-1C7F-432E-8B6F-E6FB7CF94FD3}"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err="1" smtClean="0"/>
              <a:t>Θεωρ</a:t>
            </a:r>
            <a:r>
              <a:rPr lang="el-GR" dirty="0" err="1" smtClean="0"/>
              <a:t>ιεσ</a:t>
            </a:r>
            <a:r>
              <a:rPr lang="el-GR" dirty="0" smtClean="0"/>
              <a:t> </a:t>
            </a:r>
            <a:r>
              <a:rPr lang="el-GR" dirty="0" err="1" smtClean="0"/>
              <a:t>μαθησησ</a:t>
            </a:r>
            <a:r>
              <a:rPr lang="el-GR" dirty="0" smtClean="0"/>
              <a:t> </a:t>
            </a:r>
            <a:r>
              <a:rPr lang="el-GR" dirty="0" smtClean="0"/>
              <a:t>και </a:t>
            </a:r>
            <a:r>
              <a:rPr lang="el-GR" dirty="0" err="1" smtClean="0"/>
              <a:t>μοντελα</a:t>
            </a:r>
            <a:r>
              <a:rPr lang="el-GR" dirty="0" smtClean="0"/>
              <a:t> </a:t>
            </a:r>
            <a:r>
              <a:rPr lang="el-GR" dirty="0" err="1" smtClean="0"/>
              <a:t>ενσωματωσησ</a:t>
            </a:r>
            <a:r>
              <a:rPr lang="el-GR" dirty="0" smtClean="0"/>
              <a:t> </a:t>
            </a:r>
            <a:endParaRPr lang="el-GR" dirty="0"/>
          </a:p>
        </p:txBody>
      </p:sp>
      <p:sp>
        <p:nvSpPr>
          <p:cNvPr id="3" name="2 - Υπότιτλος"/>
          <p:cNvSpPr>
            <a:spLocks noGrp="1"/>
          </p:cNvSpPr>
          <p:nvPr>
            <p:ph type="subTitle" idx="1"/>
          </p:nvPr>
        </p:nvSpPr>
        <p:spPr/>
        <p:txBody>
          <a:bodyPr/>
          <a:lstStyle/>
          <a:p>
            <a:endParaRPr lang="el-G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Συγχώνευση των 2 προσεγγίσεων</a:t>
            </a:r>
            <a:endParaRPr lang="el-GR" dirty="0"/>
          </a:p>
        </p:txBody>
      </p:sp>
      <p:sp>
        <p:nvSpPr>
          <p:cNvPr id="3" name="2 - Θέση περιεχομένου"/>
          <p:cNvSpPr>
            <a:spLocks noGrp="1"/>
          </p:cNvSpPr>
          <p:nvPr>
            <p:ph sz="quarter" idx="1"/>
          </p:nvPr>
        </p:nvSpPr>
        <p:spPr/>
        <p:txBody>
          <a:bodyPr>
            <a:normAutofit lnSpcReduction="10000"/>
          </a:bodyPr>
          <a:lstStyle/>
          <a:p>
            <a:pPr algn="just">
              <a:buNone/>
            </a:pPr>
            <a:r>
              <a:rPr lang="en-US" dirty="0" err="1" smtClean="0"/>
              <a:t>Molenda</a:t>
            </a:r>
            <a:r>
              <a:rPr lang="el-GR" dirty="0" smtClean="0"/>
              <a:t>: «η μία ή η άλλη φαίνεται να μην είναι επωφελής. Μάλλον και οι δύο πλευρές χρειάζεται να βρουν ένα τρόπο να </a:t>
            </a:r>
            <a:r>
              <a:rPr lang="el-GR" dirty="0" err="1" smtClean="0"/>
              <a:t>συγκεράσουν</a:t>
            </a:r>
            <a:r>
              <a:rPr lang="el-GR" dirty="0" smtClean="0"/>
              <a:t> τις δύο προσεγγίσεις με τρόπο που θα ωφελήσει μαθητές και δασκάλους. Πρέπει να δημιουργηθεί μια σύνδεση μεταξύ των δύο «πλανητών» έτσι ώστε και οι μαθητές να ταξιδεύουν ελεύθερα από τον ένα στον άλλο ανάλογα με τα χαρακτηριστικά των υπό διδασκαλία θεμάτων και τις ιδιαίτερες μαθησιακές τους ανάγκες. διασφαλίζοντας</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a:xfrm>
            <a:off x="251520" y="332656"/>
            <a:ext cx="8424936" cy="5544616"/>
          </a:xfrm>
        </p:spPr>
        <p:txBody>
          <a:bodyPr>
            <a:normAutofit/>
          </a:bodyPr>
          <a:lstStyle/>
          <a:p>
            <a:pPr>
              <a:buNone/>
            </a:pPr>
            <a:r>
              <a:rPr lang="el-GR" b="1" dirty="0" smtClean="0"/>
              <a:t>Θεωρίες καθοδηγητικής διδασκαλίας</a:t>
            </a:r>
          </a:p>
          <a:p>
            <a:r>
              <a:rPr lang="el-GR" dirty="0" smtClean="0"/>
              <a:t>Θεωρίες συμπεριφορισμού</a:t>
            </a:r>
          </a:p>
          <a:p>
            <a:r>
              <a:rPr lang="el-GR" dirty="0" smtClean="0"/>
              <a:t>Θεωρίες επεξεργασίας της πληροφορίας: (γνωστική ψυχολογία: εστίαση στη μνήμη, διεργασίες αποθήκευσης, δομή της μνήμης που επιτρέπει στη μάθηση κάποιου νέου στοιχείου να στηριχθεί σε κάτι που είχε παλιότερα μαθευτεί, ανάκληση από βραχυπρόθεσμη, μακροπρόθεσμη μνήμη</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dirty="0" smtClean="0"/>
              <a:t>Παρουσίαση βασισμένη στο εγχειρίδιο </a:t>
            </a:r>
            <a:r>
              <a:rPr lang="el-GR" dirty="0" smtClean="0"/>
              <a:t/>
            </a:r>
            <a:br>
              <a:rPr lang="el-GR" dirty="0" smtClean="0"/>
            </a:br>
            <a:endParaRPr lang="el-GR" dirty="0"/>
          </a:p>
        </p:txBody>
      </p:sp>
      <p:sp>
        <p:nvSpPr>
          <p:cNvPr id="3" name="2 - Θέση περιεχομένου"/>
          <p:cNvSpPr>
            <a:spLocks noGrp="1"/>
          </p:cNvSpPr>
          <p:nvPr>
            <p:ph sz="quarter" idx="1"/>
          </p:nvPr>
        </p:nvSpPr>
        <p:spPr/>
        <p:txBody>
          <a:bodyPr/>
          <a:lstStyle/>
          <a:p>
            <a:r>
              <a:rPr lang="en-US" dirty="0" err="1" smtClean="0"/>
              <a:t>Roblyer</a:t>
            </a:r>
            <a:r>
              <a:rPr lang="en-US" dirty="0" smtClean="0"/>
              <a:t>, M.D.</a:t>
            </a:r>
            <a:r>
              <a:rPr lang="el-GR" dirty="0" smtClean="0"/>
              <a:t> (2008),</a:t>
            </a:r>
            <a:r>
              <a:rPr lang="en-US" dirty="0" smtClean="0"/>
              <a:t> </a:t>
            </a:r>
            <a:r>
              <a:rPr lang="el-GR" i="1" dirty="0" smtClean="0"/>
              <a:t>Εκπαιδευτική τεχνολογία και διδασκαλία</a:t>
            </a:r>
            <a:r>
              <a:rPr lang="el-GR" dirty="0" smtClean="0"/>
              <a:t>, Αθήνα: Ίων.</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Φιλοσοφικές διαφορές</a:t>
            </a:r>
            <a:endParaRPr lang="el-GR" dirty="0"/>
          </a:p>
        </p:txBody>
      </p:sp>
      <p:sp>
        <p:nvSpPr>
          <p:cNvPr id="3" name="2 - Θέση περιεχομένου"/>
          <p:cNvSpPr>
            <a:spLocks noGrp="1"/>
          </p:cNvSpPr>
          <p:nvPr>
            <p:ph sz="quarter" idx="1"/>
          </p:nvPr>
        </p:nvSpPr>
        <p:spPr/>
        <p:txBody>
          <a:bodyPr>
            <a:normAutofit fontScale="85000" lnSpcReduction="20000"/>
          </a:bodyPr>
          <a:lstStyle/>
          <a:p>
            <a:pPr>
              <a:buNone/>
            </a:pPr>
            <a:r>
              <a:rPr lang="el-GR" b="1" dirty="0" err="1" smtClean="0"/>
              <a:t>Αντικειμενιστές</a:t>
            </a:r>
            <a:endParaRPr lang="el-GR" b="1" dirty="0" smtClean="0"/>
          </a:p>
          <a:p>
            <a:r>
              <a:rPr lang="el-GR" dirty="0" smtClean="0"/>
              <a:t>η γνώση είναι αυθύπαρκτη και βρίσκεται έξω από το ανθρώπινο μυαλό</a:t>
            </a:r>
          </a:p>
          <a:p>
            <a:r>
              <a:rPr lang="el-GR" dirty="0" smtClean="0"/>
              <a:t>Η  μάθηση συμβαίνει όταν αυτή η γνώση μεταδίδεται στους ανθρώπους και αυτοί την αποθηκεύουν στο μυαλό τους</a:t>
            </a:r>
            <a:endParaRPr lang="el-GR" dirty="0"/>
          </a:p>
        </p:txBody>
      </p:sp>
      <p:sp>
        <p:nvSpPr>
          <p:cNvPr id="4" name="3 - Θέση περιεχομένου"/>
          <p:cNvSpPr>
            <a:spLocks noGrp="1"/>
          </p:cNvSpPr>
          <p:nvPr>
            <p:ph sz="quarter" idx="2"/>
          </p:nvPr>
        </p:nvSpPr>
        <p:spPr/>
        <p:txBody>
          <a:bodyPr>
            <a:normAutofit fontScale="85000" lnSpcReduction="20000"/>
          </a:bodyPr>
          <a:lstStyle/>
          <a:p>
            <a:pPr>
              <a:buNone/>
            </a:pPr>
            <a:r>
              <a:rPr lang="el-GR" b="1" dirty="0" err="1" smtClean="0"/>
              <a:t>Εποικοδομιστές</a:t>
            </a:r>
            <a:endParaRPr lang="el-GR" b="1" dirty="0" smtClean="0"/>
          </a:p>
          <a:p>
            <a:r>
              <a:rPr lang="el-GR" dirty="0" smtClean="0"/>
              <a:t>Οι άνθρωποι κατασκευάζουν όλη τη γνώση στο μυαλό τους συμμετέχοντας σε συγκεκριμένες εμπειρίες.</a:t>
            </a:r>
          </a:p>
          <a:p>
            <a:r>
              <a:rPr lang="el-GR" dirty="0" smtClean="0"/>
              <a:t>Η μάθηση συμβαίνει όταν κάποιος κατασκευάζει τόσο τους μηχανισμούς για τη μάθηση, όσο και τη δική του μοναδική εκδοχή της γνώσης (ανάλογα  με υπόβαθρο, εμπειρίες, κλίσεις του)</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Μεθοδολογικές διαφορές: ρόλοι εκπαιδευτικού</a:t>
            </a:r>
            <a:endParaRPr lang="el-GR" dirty="0"/>
          </a:p>
        </p:txBody>
      </p:sp>
      <p:sp>
        <p:nvSpPr>
          <p:cNvPr id="3" name="2 - Θέση περιεχομένου"/>
          <p:cNvSpPr>
            <a:spLocks noGrp="1"/>
          </p:cNvSpPr>
          <p:nvPr>
            <p:ph sz="quarter" idx="1"/>
          </p:nvPr>
        </p:nvSpPr>
        <p:spPr/>
        <p:txBody>
          <a:bodyPr>
            <a:normAutofit fontScale="92500" lnSpcReduction="10000"/>
          </a:bodyPr>
          <a:lstStyle/>
          <a:p>
            <a:pPr>
              <a:buNone/>
            </a:pPr>
            <a:r>
              <a:rPr lang="el-GR" b="1" dirty="0" smtClean="0"/>
              <a:t>Καθοδηγητική</a:t>
            </a:r>
          </a:p>
          <a:p>
            <a:r>
              <a:rPr lang="el-GR" dirty="0" smtClean="0"/>
              <a:t>Πομπός γνώσης</a:t>
            </a:r>
          </a:p>
          <a:p>
            <a:r>
              <a:rPr lang="el-GR" dirty="0" smtClean="0"/>
              <a:t>Πηγή εμπειρογνωμοσύνης</a:t>
            </a:r>
          </a:p>
          <a:p>
            <a:r>
              <a:rPr lang="el-GR" dirty="0" smtClean="0"/>
              <a:t>Διευθύνει την ανάπτυξη δεξιοτήτων/εννοιών μέσω δομημένων εννοιών</a:t>
            </a:r>
          </a:p>
          <a:p>
            <a:pPr>
              <a:buNone/>
            </a:pPr>
            <a:endParaRPr lang="el-GR" dirty="0"/>
          </a:p>
        </p:txBody>
      </p:sp>
      <p:sp>
        <p:nvSpPr>
          <p:cNvPr id="4" name="3 - Θέση περιεχομένου"/>
          <p:cNvSpPr>
            <a:spLocks noGrp="1"/>
          </p:cNvSpPr>
          <p:nvPr>
            <p:ph sz="quarter" idx="2"/>
          </p:nvPr>
        </p:nvSpPr>
        <p:spPr/>
        <p:txBody>
          <a:bodyPr>
            <a:normAutofit fontScale="92500" lnSpcReduction="10000"/>
          </a:bodyPr>
          <a:lstStyle/>
          <a:p>
            <a:pPr>
              <a:buNone/>
            </a:pPr>
            <a:r>
              <a:rPr lang="el-GR" b="1" dirty="0" smtClean="0"/>
              <a:t>Εποικοδομητική</a:t>
            </a:r>
          </a:p>
          <a:p>
            <a:r>
              <a:rPr lang="el-GR" dirty="0" smtClean="0"/>
              <a:t>Κατευθύνουν και διευκολύνουν τους μαθητ</a:t>
            </a:r>
            <a:r>
              <a:rPr lang="el-GR" dirty="0"/>
              <a:t>έ</a:t>
            </a:r>
            <a:r>
              <a:rPr lang="el-GR" dirty="0" smtClean="0"/>
              <a:t>ς κατά τη δημιουργία των δικών τους γνώσεων</a:t>
            </a:r>
          </a:p>
          <a:p>
            <a:r>
              <a:rPr lang="el-GR" dirty="0" smtClean="0"/>
              <a:t>Συνεργάζονται και βοηθούν τη συνεργασία καθώς οι μαθητές εξερευνούν τα θέματα</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Μεθοδολογικές διαφορές: ρόλοι μαθητών</a:t>
            </a:r>
            <a:endParaRPr lang="el-GR" dirty="0"/>
          </a:p>
        </p:txBody>
      </p:sp>
      <p:sp>
        <p:nvSpPr>
          <p:cNvPr id="3" name="2 - Θέση περιεχομένου"/>
          <p:cNvSpPr>
            <a:spLocks noGrp="1"/>
          </p:cNvSpPr>
          <p:nvPr>
            <p:ph sz="quarter" idx="1"/>
          </p:nvPr>
        </p:nvSpPr>
        <p:spPr/>
        <p:txBody>
          <a:bodyPr/>
          <a:lstStyle/>
          <a:p>
            <a:pPr>
              <a:buNone/>
            </a:pPr>
            <a:r>
              <a:rPr lang="el-GR" b="1" dirty="0" smtClean="0"/>
              <a:t>Καθοδηγητική </a:t>
            </a:r>
            <a:r>
              <a:rPr lang="el-GR" dirty="0" smtClean="0"/>
              <a:t>Λαμβάνουν πληροφορίες</a:t>
            </a:r>
          </a:p>
          <a:p>
            <a:r>
              <a:rPr lang="el-GR" dirty="0" smtClean="0"/>
              <a:t>Επιδεικνύουν τις ικανότητες τους</a:t>
            </a:r>
          </a:p>
          <a:p>
            <a:r>
              <a:rPr lang="el-GR" dirty="0" smtClean="0"/>
              <a:t>Όλοι οι μαθητές μαθαίνουν το ίδιο υλικό</a:t>
            </a:r>
            <a:endParaRPr lang="el-GR" dirty="0"/>
          </a:p>
        </p:txBody>
      </p:sp>
      <p:sp>
        <p:nvSpPr>
          <p:cNvPr id="4" name="3 - Θέση περιεχομένου"/>
          <p:cNvSpPr>
            <a:spLocks noGrp="1"/>
          </p:cNvSpPr>
          <p:nvPr>
            <p:ph sz="quarter" idx="2"/>
          </p:nvPr>
        </p:nvSpPr>
        <p:spPr/>
        <p:txBody>
          <a:bodyPr/>
          <a:lstStyle/>
          <a:p>
            <a:pPr>
              <a:buNone/>
            </a:pPr>
            <a:r>
              <a:rPr lang="el-GR" b="1" dirty="0" smtClean="0"/>
              <a:t>Εποικοδομητική </a:t>
            </a:r>
            <a:r>
              <a:rPr lang="el-GR" dirty="0" smtClean="0"/>
              <a:t>Συνεργάζονται με άλλους</a:t>
            </a:r>
          </a:p>
          <a:p>
            <a:r>
              <a:rPr lang="el-GR" dirty="0" smtClean="0"/>
              <a:t>Αναπτύσσουν ικανότητες</a:t>
            </a:r>
          </a:p>
          <a:p>
            <a:r>
              <a:rPr lang="el-GR" dirty="0" smtClean="0"/>
              <a:t>Οι μαθητές μπορεί να μάθουν διαφορετικό υλικό</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Μεθοδολογικές διαφορές: αναλυτικό πρόγραμμα</a:t>
            </a:r>
            <a:endParaRPr lang="el-GR" dirty="0"/>
          </a:p>
        </p:txBody>
      </p:sp>
      <p:sp>
        <p:nvSpPr>
          <p:cNvPr id="3" name="2 - Θέση περιεχομένου"/>
          <p:cNvSpPr>
            <a:spLocks noGrp="1"/>
          </p:cNvSpPr>
          <p:nvPr>
            <p:ph sz="quarter" idx="1"/>
          </p:nvPr>
        </p:nvSpPr>
        <p:spPr/>
        <p:txBody>
          <a:bodyPr/>
          <a:lstStyle/>
          <a:p>
            <a:pPr>
              <a:buNone/>
            </a:pPr>
            <a:r>
              <a:rPr lang="el-GR" b="1" dirty="0" smtClean="0"/>
              <a:t>Καθοδηγητική</a:t>
            </a:r>
          </a:p>
          <a:p>
            <a:r>
              <a:rPr lang="el-GR" dirty="0" smtClean="0"/>
              <a:t>Βασισμένο σε ιεραρχίες ως προς τις δεξιότητες και τη γνώση</a:t>
            </a:r>
          </a:p>
          <a:p>
            <a:r>
              <a:rPr lang="el-GR" dirty="0" smtClean="0"/>
              <a:t>Οι δεξιότητες διδάσκονται η μία μετά την άλλη με καθορισμένη σειρά</a:t>
            </a:r>
            <a:endParaRPr lang="el-GR" dirty="0"/>
          </a:p>
        </p:txBody>
      </p:sp>
      <p:sp>
        <p:nvSpPr>
          <p:cNvPr id="4" name="3 - Θέση περιεχομένου"/>
          <p:cNvSpPr>
            <a:spLocks noGrp="1"/>
          </p:cNvSpPr>
          <p:nvPr>
            <p:ph sz="quarter" idx="2"/>
          </p:nvPr>
        </p:nvSpPr>
        <p:spPr/>
        <p:txBody>
          <a:bodyPr/>
          <a:lstStyle/>
          <a:p>
            <a:pPr>
              <a:buNone/>
            </a:pPr>
            <a:r>
              <a:rPr lang="el-GR" b="1" dirty="0" smtClean="0"/>
              <a:t>Εποικοδομητική</a:t>
            </a:r>
          </a:p>
          <a:p>
            <a:r>
              <a:rPr lang="el-GR" dirty="0" smtClean="0"/>
              <a:t>Βασισμένο σε εργασίες που προάγουν ταυτόχρονα τόσο τις υψηλού όσο και τις χαμηλού επιπέδου δεξιότητες</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Μεθοδολογικές διαφορές: μαθησιακοί στόχοι</a:t>
            </a:r>
            <a:endParaRPr lang="el-GR" dirty="0"/>
          </a:p>
        </p:txBody>
      </p:sp>
      <p:sp>
        <p:nvSpPr>
          <p:cNvPr id="3" name="2 - Θέση περιεχομένου"/>
          <p:cNvSpPr>
            <a:spLocks noGrp="1"/>
          </p:cNvSpPr>
          <p:nvPr>
            <p:ph sz="quarter" idx="1"/>
          </p:nvPr>
        </p:nvSpPr>
        <p:spPr/>
        <p:txBody>
          <a:bodyPr>
            <a:normAutofit/>
          </a:bodyPr>
          <a:lstStyle/>
          <a:p>
            <a:pPr>
              <a:buNone/>
            </a:pPr>
            <a:r>
              <a:rPr lang="el-GR" b="1" dirty="0" smtClean="0"/>
              <a:t>Καθοδηγητική</a:t>
            </a:r>
          </a:p>
          <a:p>
            <a:r>
              <a:rPr lang="el-GR" dirty="0" smtClean="0"/>
              <a:t>Με όρους κατάκτησης της μάθησης και ικανότητας ορθής συμπεριφοράς σε ένα πεδίο και με συγκεκριμένη σειρά</a:t>
            </a:r>
            <a:endParaRPr lang="el-GR" dirty="0"/>
          </a:p>
        </p:txBody>
      </p:sp>
      <p:sp>
        <p:nvSpPr>
          <p:cNvPr id="4" name="3 - Θέση περιεχομένου"/>
          <p:cNvSpPr>
            <a:spLocks noGrp="1"/>
          </p:cNvSpPr>
          <p:nvPr>
            <p:ph sz="quarter" idx="2"/>
          </p:nvPr>
        </p:nvSpPr>
        <p:spPr/>
        <p:txBody>
          <a:bodyPr>
            <a:normAutofit/>
          </a:bodyPr>
          <a:lstStyle/>
          <a:p>
            <a:pPr>
              <a:buNone/>
            </a:pPr>
            <a:r>
              <a:rPr lang="el-GR" b="1" dirty="0" smtClean="0"/>
              <a:t>Εποικοδομητική</a:t>
            </a:r>
          </a:p>
          <a:p>
            <a:r>
              <a:rPr lang="el-GR" dirty="0" smtClean="0"/>
              <a:t>Με όρους ανάπτυξης από το σημείο που ξεκίνησε ο μαθητής και αύξησε την ικανότητα του να εργάζεται ανεξάρτητα αλλά και με άλλους</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Μεθοδολογικές διαφορές: είδη δραστηριοτήτων</a:t>
            </a:r>
            <a:endParaRPr lang="el-GR" dirty="0"/>
          </a:p>
        </p:txBody>
      </p:sp>
      <p:sp>
        <p:nvSpPr>
          <p:cNvPr id="3" name="2 - Θέση περιεχομένου"/>
          <p:cNvSpPr>
            <a:spLocks noGrp="1"/>
          </p:cNvSpPr>
          <p:nvPr>
            <p:ph sz="quarter" idx="1"/>
          </p:nvPr>
        </p:nvSpPr>
        <p:spPr/>
        <p:txBody>
          <a:bodyPr/>
          <a:lstStyle/>
          <a:p>
            <a:pPr>
              <a:buNone/>
            </a:pPr>
            <a:r>
              <a:rPr lang="el-GR" b="1" dirty="0" smtClean="0"/>
              <a:t>Καθοδηγητική</a:t>
            </a:r>
          </a:p>
          <a:p>
            <a:r>
              <a:rPr lang="el-GR" dirty="0" smtClean="0"/>
              <a:t>Διάλεξη</a:t>
            </a:r>
          </a:p>
          <a:p>
            <a:r>
              <a:rPr lang="el-GR" dirty="0" smtClean="0"/>
              <a:t>Επίδειξη</a:t>
            </a:r>
          </a:p>
          <a:p>
            <a:r>
              <a:rPr lang="el-GR" dirty="0" smtClean="0"/>
              <a:t>Συζητήσεις</a:t>
            </a:r>
          </a:p>
          <a:p>
            <a:r>
              <a:rPr lang="el-GR" dirty="0" smtClean="0"/>
              <a:t>Πρακτική των μαθητών</a:t>
            </a:r>
          </a:p>
          <a:p>
            <a:r>
              <a:rPr lang="el-GR" dirty="0" smtClean="0"/>
              <a:t>Εργασία στο θρανίο</a:t>
            </a:r>
          </a:p>
          <a:p>
            <a:r>
              <a:rPr lang="el-GR" dirty="0"/>
              <a:t>Έ</a:t>
            </a:r>
            <a:r>
              <a:rPr lang="el-GR" dirty="0" smtClean="0"/>
              <a:t>λεγχος</a:t>
            </a:r>
            <a:endParaRPr lang="el-GR" dirty="0"/>
          </a:p>
        </p:txBody>
      </p:sp>
      <p:sp>
        <p:nvSpPr>
          <p:cNvPr id="4" name="3 - Θέση περιεχομένου"/>
          <p:cNvSpPr>
            <a:spLocks noGrp="1"/>
          </p:cNvSpPr>
          <p:nvPr>
            <p:ph sz="quarter" idx="2"/>
          </p:nvPr>
        </p:nvSpPr>
        <p:spPr/>
        <p:txBody>
          <a:bodyPr/>
          <a:lstStyle/>
          <a:p>
            <a:pPr>
              <a:buNone/>
            </a:pPr>
            <a:r>
              <a:rPr lang="el-GR" b="1" dirty="0" smtClean="0"/>
              <a:t>Εποικοδομητική</a:t>
            </a:r>
            <a:endParaRPr lang="el-GR" b="1" dirty="0"/>
          </a:p>
          <a:p>
            <a:r>
              <a:rPr lang="el-GR" dirty="0" smtClean="0"/>
              <a:t>Ομαδικές εργασίες</a:t>
            </a:r>
          </a:p>
          <a:p>
            <a:r>
              <a:rPr lang="el-GR" dirty="0" smtClean="0"/>
              <a:t>Εξερεύνηση στην πράξη</a:t>
            </a:r>
          </a:p>
          <a:p>
            <a:r>
              <a:rPr lang="el-GR" dirty="0" smtClean="0"/>
              <a:t>Ανάπτυξη προϊόντων</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Μεθοδολογικές διαφορές: στρατηγικές αξιολόγησης</a:t>
            </a:r>
            <a:endParaRPr lang="el-GR" dirty="0"/>
          </a:p>
        </p:txBody>
      </p:sp>
      <p:sp>
        <p:nvSpPr>
          <p:cNvPr id="3" name="2 - Θέση περιεχομένου"/>
          <p:cNvSpPr>
            <a:spLocks noGrp="1"/>
          </p:cNvSpPr>
          <p:nvPr>
            <p:ph sz="quarter" idx="1"/>
          </p:nvPr>
        </p:nvSpPr>
        <p:spPr/>
        <p:txBody>
          <a:bodyPr>
            <a:normAutofit fontScale="92500" lnSpcReduction="10000"/>
          </a:bodyPr>
          <a:lstStyle/>
          <a:p>
            <a:pPr>
              <a:buNone/>
            </a:pPr>
            <a:r>
              <a:rPr lang="el-GR" b="1" dirty="0" smtClean="0"/>
              <a:t>Καθοδηγητική</a:t>
            </a:r>
          </a:p>
          <a:p>
            <a:r>
              <a:rPr lang="el-GR" dirty="0" smtClean="0"/>
              <a:t>Γραπτή εξέταση</a:t>
            </a:r>
          </a:p>
          <a:p>
            <a:r>
              <a:rPr lang="el-GR" dirty="0" smtClean="0"/>
              <a:t>Ανάπτυξη προϊόντων σε συμφωνία με τους στόχους</a:t>
            </a:r>
          </a:p>
          <a:p>
            <a:r>
              <a:rPr lang="el-GR" dirty="0" smtClean="0"/>
              <a:t>Όλες οι εξετάσεις και τα προϊόντα συνταιριάζονται με καθορισμένα κριτήρια. Ίδια μέτρα για όλους τους μαθητές.</a:t>
            </a:r>
            <a:endParaRPr lang="el-GR" dirty="0"/>
          </a:p>
        </p:txBody>
      </p:sp>
      <p:sp>
        <p:nvSpPr>
          <p:cNvPr id="4" name="3 - Θέση περιεχομένου"/>
          <p:cNvSpPr>
            <a:spLocks noGrp="1"/>
          </p:cNvSpPr>
          <p:nvPr>
            <p:ph sz="quarter" idx="2"/>
          </p:nvPr>
        </p:nvSpPr>
        <p:spPr/>
        <p:txBody>
          <a:bodyPr>
            <a:normAutofit fontScale="92500" lnSpcReduction="10000"/>
          </a:bodyPr>
          <a:lstStyle/>
          <a:p>
            <a:pPr>
              <a:buNone/>
            </a:pPr>
            <a:r>
              <a:rPr lang="el-GR" b="1" dirty="0" smtClean="0"/>
              <a:t>Εποικοδομητική</a:t>
            </a:r>
          </a:p>
          <a:p>
            <a:r>
              <a:rPr lang="el-GR" dirty="0" smtClean="0"/>
              <a:t>Τεστ επίδρασης και μέσα αξιολόγησης 9πχ φάκελος μαθητή)</a:t>
            </a:r>
          </a:p>
          <a:p>
            <a:r>
              <a:rPr lang="el-GR" dirty="0" smtClean="0"/>
              <a:t>Ποιοτικές μετρήσεις με διαβαθμισμένα κριτήρια και λίστες ελέγχου</a:t>
            </a:r>
          </a:p>
          <a:p>
            <a:r>
              <a:rPr lang="el-GR" dirty="0" smtClean="0"/>
              <a:t>Μέτρα που διαφέρουν μεταξύ των μαθητώ</a:t>
            </a:r>
            <a:r>
              <a:rPr lang="el-GR" dirty="0"/>
              <a:t>ν</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ιάμεσος">
  <a:themeElements>
    <a:clrScheme name="Προσαρμοσμένος 2">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73</TotalTime>
  <Words>473</Words>
  <Application>Microsoft Office PowerPoint</Application>
  <PresentationFormat>Προβολή στην οθόνη (4:3)</PresentationFormat>
  <Paragraphs>62</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Διάμεσος</vt:lpstr>
      <vt:lpstr>Θεωριεσ μαθησησ και μοντελα ενσωματωσησ </vt:lpstr>
      <vt:lpstr>Παρουσίαση βασισμένη στο εγχειρίδιο  </vt:lpstr>
      <vt:lpstr>Φιλοσοφικές διαφορές</vt:lpstr>
      <vt:lpstr>Μεθοδολογικές διαφορές: ρόλοι εκπαιδευτικού</vt:lpstr>
      <vt:lpstr>Μεθοδολογικές διαφορές: ρόλοι μαθητών</vt:lpstr>
      <vt:lpstr>Μεθοδολογικές διαφορές: αναλυτικό πρόγραμμα</vt:lpstr>
      <vt:lpstr>Μεθοδολογικές διαφορές: μαθησιακοί στόχοι</vt:lpstr>
      <vt:lpstr>Μεθοδολογικές διαφορές: είδη δραστηριοτήτων</vt:lpstr>
      <vt:lpstr>Μεθοδολογικές διαφορές: στρατηγικές αξιολόγησης</vt:lpstr>
      <vt:lpstr>Συγχώνευση των 2 προσεγγίσεων</vt:lpstr>
      <vt:lpstr>Διαφάνεια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Θεωρίες μάθησης και μοντέλα ενσωμάτωσης</dc:title>
  <dc:creator>maria</dc:creator>
  <cp:lastModifiedBy>maria</cp:lastModifiedBy>
  <cp:revision>9</cp:revision>
  <dcterms:created xsi:type="dcterms:W3CDTF">2015-01-16T22:26:57Z</dcterms:created>
  <dcterms:modified xsi:type="dcterms:W3CDTF">2015-02-11T18:33:21Z</dcterms:modified>
</cp:coreProperties>
</file>