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1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08DA-DB7C-47B9-A2B7-F8074B72254C}" type="datetimeFigureOut">
              <a:rPr lang="el-GR" smtClean="0"/>
              <a:t>14/11/2017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EF45-26E4-4465-A230-51B103EC6C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1073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08DA-DB7C-47B9-A2B7-F8074B72254C}" type="datetimeFigureOut">
              <a:rPr lang="el-GR" smtClean="0"/>
              <a:t>14/11/2017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EF45-26E4-4465-A230-51B103EC6C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1673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08DA-DB7C-47B9-A2B7-F8074B72254C}" type="datetimeFigureOut">
              <a:rPr lang="el-GR" smtClean="0"/>
              <a:t>14/11/2017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EF45-26E4-4465-A230-51B103EC6C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446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08DA-DB7C-47B9-A2B7-F8074B72254C}" type="datetimeFigureOut">
              <a:rPr lang="el-GR" smtClean="0"/>
              <a:t>14/11/2017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EF45-26E4-4465-A230-51B103EC6C27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4861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08DA-DB7C-47B9-A2B7-F8074B72254C}" type="datetimeFigureOut">
              <a:rPr lang="el-GR" smtClean="0"/>
              <a:t>14/11/2017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EF45-26E4-4465-A230-51B103EC6C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64202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08DA-DB7C-47B9-A2B7-F8074B72254C}" type="datetimeFigureOut">
              <a:rPr lang="el-GR" smtClean="0"/>
              <a:t>14/11/2017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EF45-26E4-4465-A230-51B103EC6C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61483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08DA-DB7C-47B9-A2B7-F8074B72254C}" type="datetimeFigureOut">
              <a:rPr lang="el-GR" smtClean="0"/>
              <a:t>14/11/2017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EF45-26E4-4465-A230-51B103EC6C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63694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08DA-DB7C-47B9-A2B7-F8074B72254C}" type="datetimeFigureOut">
              <a:rPr lang="el-GR" smtClean="0"/>
              <a:t>14/11/2017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EF45-26E4-4465-A230-51B103EC6C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10528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08DA-DB7C-47B9-A2B7-F8074B72254C}" type="datetimeFigureOut">
              <a:rPr lang="el-GR" smtClean="0"/>
              <a:t>14/11/2017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EF45-26E4-4465-A230-51B103EC6C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1566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08DA-DB7C-47B9-A2B7-F8074B72254C}" type="datetimeFigureOut">
              <a:rPr lang="el-GR" smtClean="0"/>
              <a:t>14/11/2017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EF45-26E4-4465-A230-51B103EC6C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17236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08DA-DB7C-47B9-A2B7-F8074B72254C}" type="datetimeFigureOut">
              <a:rPr lang="el-GR" smtClean="0"/>
              <a:t>14/11/2017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EF45-26E4-4465-A230-51B103EC6C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6305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08DA-DB7C-47B9-A2B7-F8074B72254C}" type="datetimeFigureOut">
              <a:rPr lang="el-GR" smtClean="0"/>
              <a:t>14/11/2017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EF45-26E4-4465-A230-51B103EC6C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6643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08DA-DB7C-47B9-A2B7-F8074B72254C}" type="datetimeFigureOut">
              <a:rPr lang="el-GR" smtClean="0"/>
              <a:t>14/11/2017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EF45-26E4-4465-A230-51B103EC6C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8527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08DA-DB7C-47B9-A2B7-F8074B72254C}" type="datetimeFigureOut">
              <a:rPr lang="el-GR" smtClean="0"/>
              <a:t>14/11/2017</a:t>
            </a:fld>
            <a:endParaRPr lang="el-G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EF45-26E4-4465-A230-51B103EC6C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9000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08DA-DB7C-47B9-A2B7-F8074B72254C}" type="datetimeFigureOut">
              <a:rPr lang="el-GR" smtClean="0"/>
              <a:t>14/11/2017</a:t>
            </a:fld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EF45-26E4-4465-A230-51B103EC6C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1540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08DA-DB7C-47B9-A2B7-F8074B72254C}" type="datetimeFigureOut">
              <a:rPr lang="el-GR" smtClean="0"/>
              <a:t>14/11/2017</a:t>
            </a:fld>
            <a:endParaRPr lang="el-G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EF45-26E4-4465-A230-51B103EC6C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8543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C08DA-DB7C-47B9-A2B7-F8074B72254C}" type="datetimeFigureOut">
              <a:rPr lang="el-GR" smtClean="0"/>
              <a:t>14/11/2017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DEF45-26E4-4465-A230-51B103EC6C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12728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56C08DA-DB7C-47B9-A2B7-F8074B72254C}" type="datetimeFigureOut">
              <a:rPr lang="el-GR" smtClean="0"/>
              <a:t>14/11/2017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DEF45-26E4-4465-A230-51B103EC6C2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25363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mtClean="0"/>
              <a:t>Πρακτική άσκηση – μελέτη περίπτωσης 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smtClean="0"/>
              <a:t>Δρ. ΔαπΟντας ΔημΗτριος 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6615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4191" y="139210"/>
            <a:ext cx="9404723" cy="644562"/>
          </a:xfrm>
        </p:spPr>
        <p:txBody>
          <a:bodyPr/>
          <a:lstStyle/>
          <a:p>
            <a:pPr algn="ctr"/>
            <a:r>
              <a:rPr lang="el-GR" sz="2800" smtClean="0"/>
              <a:t>Μελέτη περίπτωσης</a:t>
            </a:r>
            <a:endParaRPr lang="el-GR" sz="280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31520" y="914400"/>
            <a:ext cx="9744891" cy="5333999"/>
          </a:xfrm>
        </p:spPr>
        <p:txBody>
          <a:bodyPr/>
          <a:lstStyle/>
          <a:p>
            <a:pPr algn="just"/>
            <a:r>
              <a:rPr lang="el-GR"/>
              <a:t>Τα στάδια που ακολουθούνται στην μελέτη περίπτωσης είναι τα ακόλουθα :</a:t>
            </a:r>
          </a:p>
          <a:p>
            <a:pPr marL="457200" indent="-457200" algn="just">
              <a:buAutoNum type="arabicPeriod"/>
            </a:pPr>
            <a:r>
              <a:rPr lang="el-GR" smtClean="0"/>
              <a:t>Ο </a:t>
            </a:r>
            <a:r>
              <a:rPr lang="el-GR"/>
              <a:t>Καθηγητής επιλέγει μια μελέτη περίπτωσης πολύ κοντά στην πραγματικότητα</a:t>
            </a:r>
            <a:r>
              <a:rPr lang="el-GR" smtClean="0"/>
              <a:t>.</a:t>
            </a:r>
          </a:p>
          <a:p>
            <a:pPr marL="457200" indent="-457200" algn="just">
              <a:buAutoNum type="arabicPeriod"/>
            </a:pPr>
            <a:r>
              <a:rPr lang="el-GR" smtClean="0"/>
              <a:t>Ο </a:t>
            </a:r>
            <a:r>
              <a:rPr lang="el-GR"/>
              <a:t>Καθηγητής παρουσιάζει στους διδασκόμενους την προς μελέτη περίπτωση καθώς και το πλαίσιο μέσα στο οποίο εντάσσεται. </a:t>
            </a:r>
            <a:endParaRPr lang="el-GR" smtClean="0"/>
          </a:p>
          <a:p>
            <a:pPr marL="457200" indent="-457200" algn="just">
              <a:buAutoNum type="arabicPeriod"/>
            </a:pPr>
            <a:r>
              <a:rPr lang="el-GR" smtClean="0"/>
              <a:t>Ο </a:t>
            </a:r>
            <a:r>
              <a:rPr lang="el-GR"/>
              <a:t>Καθηγητής παρέχει διευκρινήσεις. </a:t>
            </a:r>
            <a:endParaRPr lang="el-GR" smtClean="0"/>
          </a:p>
          <a:p>
            <a:pPr marL="457200" indent="-457200" algn="just">
              <a:buAutoNum type="arabicPeriod"/>
            </a:pPr>
            <a:r>
              <a:rPr lang="el-GR" smtClean="0"/>
              <a:t>Οι </a:t>
            </a:r>
            <a:r>
              <a:rPr lang="el-GR"/>
              <a:t>μαθητές εκτελούν την άσκηση. </a:t>
            </a:r>
            <a:endParaRPr lang="el-GR" smtClean="0"/>
          </a:p>
          <a:p>
            <a:pPr marL="457200" indent="-457200" algn="just">
              <a:buAutoNum type="arabicPeriod"/>
            </a:pPr>
            <a:r>
              <a:rPr lang="el-GR" smtClean="0"/>
              <a:t>Στην </a:t>
            </a:r>
            <a:r>
              <a:rPr lang="el-GR"/>
              <a:t>συνέχεια οι μαθητές μέσω εκπροσώπων παρουσιάζουν στην τάξη τα συμπεράσματα της εργασίας τους, την πορεία που ακολούθησαν, τις δυσκολίες που συνάντησαν, τα συμπεράσματα στα οποία </a:t>
            </a:r>
            <a:r>
              <a:rPr lang="el-GR" smtClean="0"/>
              <a:t>κατέληξαν.</a:t>
            </a:r>
          </a:p>
          <a:p>
            <a:pPr marL="457200" indent="-457200" algn="just">
              <a:buAutoNum type="arabicPeriod"/>
            </a:pPr>
            <a:r>
              <a:rPr lang="el-GR"/>
              <a:t>6.	Ο διδάσκων συνθέτει τα βασικά σημεία που παρουσιάστηκαν σχολιάζει – διασαφηνίζει, διατυπώνει συμ-πληρωματικές παρατηρήσεις. </a:t>
            </a:r>
          </a:p>
        </p:txBody>
      </p:sp>
    </p:spTree>
    <p:extLst>
      <p:ext uri="{BB962C8B-B14F-4D97-AF65-F5344CB8AC3E}">
        <p14:creationId xmlns:p14="http://schemas.microsoft.com/office/powerpoint/2010/main" val="488951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4191" y="139210"/>
            <a:ext cx="9404723" cy="644562"/>
          </a:xfrm>
        </p:spPr>
        <p:txBody>
          <a:bodyPr/>
          <a:lstStyle/>
          <a:p>
            <a:pPr algn="ctr"/>
            <a:r>
              <a:rPr lang="el-GR" sz="2400"/>
              <a:t>Πλεονεκτήματα της Χρήσης Μελετών Περιπτώσεως στην Διδασκαλία των Οικονομικών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31520" y="914400"/>
            <a:ext cx="9744891" cy="5333999"/>
          </a:xfrm>
        </p:spPr>
        <p:txBody>
          <a:bodyPr/>
          <a:lstStyle/>
          <a:p>
            <a:pPr algn="just"/>
            <a:r>
              <a:rPr lang="el-GR" smtClean="0"/>
              <a:t>Κύριος </a:t>
            </a:r>
            <a:r>
              <a:rPr lang="el-GR"/>
              <a:t>παράγοντας της εκπαιδευτικής διαδικασίας στην μελέτη περίπτωσης γίνονται οι μαθητές. </a:t>
            </a:r>
            <a:endParaRPr lang="el-GR" smtClean="0"/>
          </a:p>
          <a:p>
            <a:pPr algn="just"/>
            <a:r>
              <a:rPr lang="el-GR" smtClean="0"/>
              <a:t>Αναπτύσσεται </a:t>
            </a:r>
            <a:r>
              <a:rPr lang="el-GR"/>
              <a:t>η ενεργοποίηση και η συμμετοχή των διδασκομένων, η ικανότητα τους να επιλύουν </a:t>
            </a:r>
            <a:r>
              <a:rPr lang="el-GR" smtClean="0"/>
              <a:t>προβλήματα </a:t>
            </a:r>
            <a:r>
              <a:rPr lang="el-GR"/>
              <a:t>καθώς και η κριτική και αναλυτική τους σκέψη</a:t>
            </a:r>
            <a:r>
              <a:rPr lang="el-GR" smtClean="0"/>
              <a:t>.</a:t>
            </a:r>
          </a:p>
          <a:p>
            <a:pPr algn="just"/>
            <a:r>
              <a:rPr lang="el-GR" smtClean="0"/>
              <a:t>Η </a:t>
            </a:r>
            <a:r>
              <a:rPr lang="el-GR"/>
              <a:t>χρήση μελετών περιπτώσεως με συγκεκριμένα παραδείγματα από το οικονομικό περιβάλλον συμβάλλει στον θετικό μετασχηματισμό των στάσεων και αντιλήψεων </a:t>
            </a:r>
            <a:endParaRPr lang="el-GR" smtClean="0"/>
          </a:p>
          <a:p>
            <a:pPr algn="just"/>
            <a:r>
              <a:rPr lang="el-GR" smtClean="0"/>
              <a:t>Από </a:t>
            </a:r>
            <a:r>
              <a:rPr lang="el-GR"/>
              <a:t>το επιμέρους παράδειγμα γίνονται αναγωγές σε ευρείς γνωστικούς τομείς. </a:t>
            </a:r>
          </a:p>
        </p:txBody>
      </p:sp>
    </p:spTree>
    <p:extLst>
      <p:ext uri="{BB962C8B-B14F-4D97-AF65-F5344CB8AC3E}">
        <p14:creationId xmlns:p14="http://schemas.microsoft.com/office/powerpoint/2010/main" val="3648582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4191" y="139210"/>
            <a:ext cx="9404723" cy="644562"/>
          </a:xfrm>
        </p:spPr>
        <p:txBody>
          <a:bodyPr/>
          <a:lstStyle/>
          <a:p>
            <a:pPr algn="ctr"/>
            <a:r>
              <a:rPr lang="el-GR" sz="2400"/>
              <a:t>Μειονεκτήματα της Χρήσης Μελετών Περιπτώσεως στην Διδασκαλία της Επιχειρηματικότητας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31520" y="914400"/>
            <a:ext cx="9744891" cy="5799909"/>
          </a:xfrm>
        </p:spPr>
        <p:txBody>
          <a:bodyPr>
            <a:normAutofit/>
          </a:bodyPr>
          <a:lstStyle/>
          <a:p>
            <a:pPr algn="just"/>
            <a:r>
              <a:rPr lang="el-GR"/>
              <a:t>α) Οι </a:t>
            </a:r>
            <a:r>
              <a:rPr lang="el-GR" smtClean="0"/>
              <a:t>εκπαιδευόμενοι  </a:t>
            </a:r>
            <a:r>
              <a:rPr lang="el-GR"/>
              <a:t>είναι απίθανο να συναντήσουν στην ζωή τους όλες τις καταστάσεις που περιγράφονται στα μαθήματα οικονομικών. </a:t>
            </a:r>
            <a:endParaRPr lang="el-GR" smtClean="0"/>
          </a:p>
          <a:p>
            <a:pPr algn="just"/>
            <a:r>
              <a:rPr lang="el-GR" smtClean="0"/>
              <a:t>β</a:t>
            </a:r>
            <a:r>
              <a:rPr lang="el-GR"/>
              <a:t>) Η ύπαρξη μιας διαδικασίας εκπαίδευσης η οποία αντιστοιχεί σε ένα θεωρητικό πλαίσιο προσδιορίζει πολύ ευκολότερα τους εκπαιδευτικούς στόχους και την κατεύθυνση ενός προγράμματος οικονομικών.</a:t>
            </a:r>
          </a:p>
          <a:p>
            <a:pPr algn="just"/>
            <a:r>
              <a:rPr lang="el-GR"/>
              <a:t>γ) Η διδασκαλία αυτοτελών ιδανικών καταστάσεων στους μαθητές, χωρίς την αναφορά σε κάποιο μοντέλο ή θεωρία μπορεί να τους αποθαρρύνει, διότι αναδεικνύει αφενός το «τυχαίο» στις επιλογές για παράδειγμα ενός επιχειρηματία ή το ταλέντο που τον διακρίνει.</a:t>
            </a:r>
          </a:p>
          <a:p>
            <a:pPr algn="just"/>
            <a:r>
              <a:rPr lang="el-GR"/>
              <a:t>δ) Μελετώντας συνεχώς μελέτες περιπτώσεων (case studies) συνηθισμένων επιχειρήσεων που «πέτυχαν», θα βγάλουμε από το εκπαιδευτικό σύστημα προβλέψιμους επιχειρηματίες και στελέχη επιχειρήσεων οι </a:t>
            </a:r>
            <a:r>
              <a:rPr lang="el-GR" smtClean="0"/>
              <a:t>οποίοι </a:t>
            </a:r>
            <a:r>
              <a:rPr lang="el-GR"/>
              <a:t>θα επιτύχουν μέτρια κοντά στο μέσο όρο αποτελέσματα.</a:t>
            </a:r>
          </a:p>
          <a:p>
            <a:pPr algn="just"/>
            <a:r>
              <a:rPr lang="el-GR"/>
              <a:t>ε) Το μεγάλο ποσοστό αποτυχίας που εμφανίζουν οι νέες επιχειρήσεις θα πρέπει να αναγκάσει τους μαθητές να μελετήσουν όλα τα θεωρητικά ρεύματα  που επεξηγούν τα θέματα οικονομίας και </a:t>
            </a:r>
            <a:r>
              <a:rPr lang="el-GR" smtClean="0"/>
              <a:t>επιχειρήσεων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7686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Ορισμός της Πρακτικής Άσκησης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/>
              <a:t>Η πρακτική άσκηση αποτελεί ατομική ή συλλογική εργασία και μπορεί να πάρει ποικίλες μορφές. </a:t>
            </a:r>
            <a:endParaRPr lang="el-GR" smtClean="0"/>
          </a:p>
          <a:p>
            <a:pPr algn="just"/>
            <a:r>
              <a:rPr lang="el-GR" smtClean="0"/>
              <a:t>Συνίσταται </a:t>
            </a:r>
            <a:r>
              <a:rPr lang="el-GR"/>
              <a:t>είτε στην επεξεργασία ενός ζητήματος είτε στην επίλυση κάποιου προβλήματος ή τεστ αξιολόγησης, είτε στην διεξαγωγή ενός πειράματος πάντοτε κάτω από την επίβλεψη του διδάσκοντα</a:t>
            </a:r>
            <a:r>
              <a:rPr lang="el-GR" smtClean="0"/>
              <a:t>.</a:t>
            </a:r>
          </a:p>
          <a:p>
            <a:pPr algn="just"/>
            <a:r>
              <a:rPr lang="el-GR"/>
              <a:t>Στόχος είναι να </a:t>
            </a:r>
            <a:r>
              <a:rPr lang="el-GR" smtClean="0"/>
              <a:t>εμπλακούν </a:t>
            </a:r>
            <a:r>
              <a:rPr lang="el-GR"/>
              <a:t>οι εργαζόμενοι σε δράση που την ακολουθεί ανάλυση αποτελεσμάτων, άντληση γενικών αρχών, δι-ασύνδεση με συστήματα γνώσεων.</a:t>
            </a:r>
          </a:p>
        </p:txBody>
      </p:sp>
    </p:spTree>
    <p:extLst>
      <p:ext uri="{BB962C8B-B14F-4D97-AF65-F5344CB8AC3E}">
        <p14:creationId xmlns:p14="http://schemas.microsoft.com/office/powerpoint/2010/main" val="730377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5130" y="313381"/>
            <a:ext cx="9404723" cy="705522"/>
          </a:xfrm>
        </p:spPr>
        <p:txBody>
          <a:bodyPr/>
          <a:lstStyle/>
          <a:p>
            <a:pPr algn="ctr"/>
            <a:r>
              <a:rPr lang="el-GR" smtClean="0"/>
              <a:t>Πρακτική Άσκηση</a:t>
            </a:r>
            <a:endParaRPr lang="el-GR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3370213"/>
              </p:ext>
            </p:extLst>
          </p:nvPr>
        </p:nvGraphicFramePr>
        <p:xfrm>
          <a:off x="2499360" y="2804160"/>
          <a:ext cx="6002020" cy="33760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94065">
                  <a:extLst>
                    <a:ext uri="{9D8B030D-6E8A-4147-A177-3AD203B41FA5}">
                      <a16:colId xmlns:a16="http://schemas.microsoft.com/office/drawing/2014/main" val="2643943499"/>
                    </a:ext>
                  </a:extLst>
                </a:gridCol>
                <a:gridCol w="1288810">
                  <a:extLst>
                    <a:ext uri="{9D8B030D-6E8A-4147-A177-3AD203B41FA5}">
                      <a16:colId xmlns:a16="http://schemas.microsoft.com/office/drawing/2014/main" val="2567198344"/>
                    </a:ext>
                  </a:extLst>
                </a:gridCol>
                <a:gridCol w="1519145">
                  <a:extLst>
                    <a:ext uri="{9D8B030D-6E8A-4147-A177-3AD203B41FA5}">
                      <a16:colId xmlns:a16="http://schemas.microsoft.com/office/drawing/2014/main" val="3562648942"/>
                    </a:ext>
                  </a:extLst>
                </a:gridCol>
              </a:tblGrid>
              <a:tr h="545009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ΘΕΜΑΤΑ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Κεϋνσιανή Θεωρία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Μονεταριστική θεωρία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6117624"/>
                  </a:ext>
                </a:extLst>
              </a:tr>
              <a:tr h="254939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1. Αίτια της Ανεργίας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 </a:t>
                      </a:r>
                      <a:r>
                        <a:rPr lang="el-GR" sz="1000" smtClean="0">
                          <a:effectLst/>
                        </a:rPr>
                        <a:t>θεσμοί, πρωτεύουσα και δευτερεύουσα αγορά εργασίας, οικονομική ανάπτυξη 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 </a:t>
                      </a:r>
                      <a:r>
                        <a:rPr lang="el-GR" sz="1000" smtClean="0">
                          <a:effectLst/>
                        </a:rPr>
                        <a:t>ενιαία  αγορά εργασίας,δυαδικότητα 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9197751"/>
                  </a:ext>
                </a:extLst>
              </a:tr>
              <a:tr h="254939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2. Αίτια μείωσης της Ανταγωνιστικότητας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 </a:t>
                      </a:r>
                      <a:r>
                        <a:rPr lang="el-GR" sz="1000" smtClean="0">
                          <a:effectLst/>
                        </a:rPr>
                        <a:t>μέσος και υψηλός μισθός 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 </a:t>
                      </a:r>
                      <a:r>
                        <a:rPr lang="el-GR" sz="1000" smtClean="0">
                          <a:effectLst/>
                        </a:rPr>
                        <a:t>διαπραγμάτευση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4681062"/>
                  </a:ext>
                </a:extLst>
              </a:tr>
              <a:tr h="254939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3. Προτάσεις για την μείωση της ανεργίας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 </a:t>
                      </a:r>
                      <a:r>
                        <a:rPr lang="el-GR" sz="1000" smtClean="0">
                          <a:effectLst/>
                        </a:rPr>
                        <a:t>αύξηση</a:t>
                      </a:r>
                      <a:r>
                        <a:rPr lang="el-GR" sz="1000" baseline="0" smtClean="0">
                          <a:effectLst/>
                        </a:rPr>
                        <a:t> ενεργού ζήτησης 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 </a:t>
                      </a:r>
                      <a:r>
                        <a:rPr lang="el-GR" sz="1000" smtClean="0">
                          <a:effectLst/>
                        </a:rPr>
                        <a:t>μειωση μισθών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7935450"/>
                  </a:ext>
                </a:extLst>
              </a:tr>
              <a:tr h="545009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l-GR" sz="1000" smtClean="0">
                          <a:effectLst/>
                        </a:rPr>
                        <a:t>4.Προτάσεις </a:t>
                      </a:r>
                      <a:r>
                        <a:rPr lang="el-GR" sz="1000">
                          <a:effectLst/>
                        </a:rPr>
                        <a:t>για αύξηση της Ανταγωνιστικότητας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 </a:t>
                      </a:r>
                      <a:r>
                        <a:rPr lang="el-GR" sz="1000" smtClean="0">
                          <a:effectLst/>
                        </a:rPr>
                        <a:t>διαρθρωτικές βελτιώσεις 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l-GR" sz="1000">
                          <a:effectLst/>
                        </a:rPr>
                        <a:t> </a:t>
                      </a:r>
                      <a:r>
                        <a:rPr lang="el-GR" sz="1000" smtClean="0">
                          <a:effectLst/>
                        </a:rPr>
                        <a:t>ευέλικτο κράτος, παραγωγικότητα </a:t>
                      </a:r>
                      <a:endParaRPr lang="el-G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3687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5010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4191" y="139210"/>
            <a:ext cx="9404723" cy="644562"/>
          </a:xfrm>
        </p:spPr>
        <p:txBody>
          <a:bodyPr/>
          <a:lstStyle/>
          <a:p>
            <a:pPr algn="ctr"/>
            <a:r>
              <a:rPr lang="el-GR" sz="2800"/>
              <a:t>Πρακτική Άσκηση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31520" y="914400"/>
            <a:ext cx="9318333" cy="5333999"/>
          </a:xfrm>
        </p:spPr>
        <p:txBody>
          <a:bodyPr/>
          <a:lstStyle/>
          <a:p>
            <a:pPr algn="just"/>
            <a:r>
              <a:rPr lang="el-GR"/>
              <a:t>Οι οδηγίες για την εκπόνηση της πρακτικής άσκησης πρέπει να είναι σαφείς και να διατυπώνονται </a:t>
            </a:r>
            <a:r>
              <a:rPr lang="el-GR" smtClean="0"/>
              <a:t>γραπτά </a:t>
            </a:r>
            <a:r>
              <a:rPr lang="el-GR"/>
              <a:t>είτε στον πίνακα είτε σε ένα φύλλο χαρτιού που θα διαμοιραστεί στους </a:t>
            </a:r>
            <a:r>
              <a:rPr lang="el-GR" smtClean="0"/>
              <a:t>εκπαιδευόμενους</a:t>
            </a:r>
          </a:p>
          <a:p>
            <a:pPr algn="just"/>
            <a:r>
              <a:rPr lang="el-GR"/>
              <a:t>Σκόπιμο είναι να δίνεται ένα συγκεκριμένο έναυσμα προκειμένου να υποκινείται η δραστηριοποίηση των </a:t>
            </a:r>
            <a:r>
              <a:rPr lang="el-GR" smtClean="0"/>
              <a:t>διδασκομένων.</a:t>
            </a:r>
          </a:p>
          <a:p>
            <a:pPr algn="just"/>
            <a:r>
              <a:rPr lang="el-GR"/>
              <a:t>Είναι πολύ πιθανό </a:t>
            </a:r>
            <a:r>
              <a:rPr lang="el-GR" smtClean="0"/>
              <a:t>κάποιοι εκπαιδευόμενοι να </a:t>
            </a:r>
            <a:r>
              <a:rPr lang="el-GR"/>
              <a:t>μην επιθυμούν να δημοσιοποιήσουν την άποψη τους για </a:t>
            </a:r>
            <a:r>
              <a:rPr lang="el-GR" smtClean="0"/>
              <a:t>αισθάνονται </a:t>
            </a:r>
            <a:r>
              <a:rPr lang="el-GR"/>
              <a:t>ανασφάλεια και έχουν χαμηλή αυτοεκτίμηση. </a:t>
            </a:r>
            <a:endParaRPr lang="el-GR" smtClean="0"/>
          </a:p>
          <a:p>
            <a:pPr algn="just"/>
            <a:r>
              <a:rPr lang="el-GR"/>
              <a:t>Ο διδάσκων σεβόμενος την ανάγκη τους δεν θα ρωτήσει ποιος διατύπωσε κάθε άποψη που παρουσιάζεται στην ολομέλεια</a:t>
            </a:r>
          </a:p>
        </p:txBody>
      </p:sp>
    </p:spTree>
    <p:extLst>
      <p:ext uri="{BB962C8B-B14F-4D97-AF65-F5344CB8AC3E}">
        <p14:creationId xmlns:p14="http://schemas.microsoft.com/office/powerpoint/2010/main" val="125577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4191" y="139210"/>
            <a:ext cx="9404723" cy="644562"/>
          </a:xfrm>
        </p:spPr>
        <p:txBody>
          <a:bodyPr/>
          <a:lstStyle/>
          <a:p>
            <a:pPr algn="ctr"/>
            <a:r>
              <a:rPr lang="el-GR" sz="2800"/>
              <a:t>Πρακτική </a:t>
            </a:r>
            <a:r>
              <a:rPr lang="el-GR" sz="2800" smtClean="0"/>
              <a:t>Άσκηση Πλεονεκτήματα </a:t>
            </a:r>
            <a:endParaRPr lang="el-GR" sz="280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31520" y="914400"/>
            <a:ext cx="9318333" cy="5333999"/>
          </a:xfrm>
        </p:spPr>
        <p:txBody>
          <a:bodyPr/>
          <a:lstStyle/>
          <a:p>
            <a:pPr algn="just">
              <a:lnSpc>
                <a:spcPct val="200000"/>
              </a:lnSpc>
            </a:pPr>
            <a:r>
              <a:rPr lang="el-GR" smtClean="0"/>
              <a:t>Συνδέεται </a:t>
            </a:r>
            <a:r>
              <a:rPr lang="el-GR"/>
              <a:t>η θεωρία με την πράξη.</a:t>
            </a:r>
          </a:p>
          <a:p>
            <a:pPr algn="just">
              <a:lnSpc>
                <a:spcPct val="200000"/>
              </a:lnSpc>
            </a:pPr>
            <a:r>
              <a:rPr lang="el-GR" smtClean="0"/>
              <a:t>Προωθείται </a:t>
            </a:r>
            <a:r>
              <a:rPr lang="el-GR"/>
              <a:t>η ενεργός συμμετοχή των διδασκομένων.</a:t>
            </a:r>
          </a:p>
          <a:p>
            <a:pPr algn="just">
              <a:lnSpc>
                <a:spcPct val="200000"/>
              </a:lnSpc>
            </a:pPr>
            <a:r>
              <a:rPr lang="el-GR" smtClean="0"/>
              <a:t>Οι </a:t>
            </a:r>
            <a:r>
              <a:rPr lang="el-GR"/>
              <a:t>διδασκόμενοι αποκτούν υψηλότερη υπευθυνότητα και αυξάνεται η αυτοπεποίθηση τους μετά την αντιμετώπιση προβλημάτων.</a:t>
            </a:r>
          </a:p>
          <a:p>
            <a:pPr algn="just">
              <a:lnSpc>
                <a:spcPct val="200000"/>
              </a:lnSpc>
            </a:pPr>
            <a:r>
              <a:rPr lang="el-GR" smtClean="0"/>
              <a:t>Η </a:t>
            </a:r>
            <a:r>
              <a:rPr lang="el-GR"/>
              <a:t>πρακτική άσκηση δεν απαιτεί ιδιαίτερο χρόνο και μπορεί να προωθήσει συγκεκριμένους εκπαιδευτικούς στόχους.</a:t>
            </a:r>
          </a:p>
          <a:p>
            <a:pPr algn="just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766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4191" y="139210"/>
            <a:ext cx="9404723" cy="644562"/>
          </a:xfrm>
        </p:spPr>
        <p:txBody>
          <a:bodyPr/>
          <a:lstStyle/>
          <a:p>
            <a:pPr algn="ctr"/>
            <a:r>
              <a:rPr lang="el-GR" sz="2800"/>
              <a:t>Πρακτική </a:t>
            </a:r>
            <a:r>
              <a:rPr lang="el-GR" sz="2800" smtClean="0"/>
              <a:t>Άσκηση Μειονεκτήματα</a:t>
            </a:r>
            <a:endParaRPr lang="el-GR" sz="280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31520" y="914400"/>
            <a:ext cx="9318333" cy="5333999"/>
          </a:xfrm>
        </p:spPr>
        <p:txBody>
          <a:bodyPr/>
          <a:lstStyle/>
          <a:p>
            <a:pPr algn="just"/>
            <a:r>
              <a:rPr lang="el-GR" smtClean="0"/>
              <a:t>Απαιτείται </a:t>
            </a:r>
            <a:r>
              <a:rPr lang="el-GR"/>
              <a:t>προσεκτική προετοιμασία και εποπτεία από τον διδάσκοντα</a:t>
            </a:r>
            <a:r>
              <a:rPr lang="el-GR" smtClean="0"/>
              <a:t>.</a:t>
            </a:r>
          </a:p>
          <a:p>
            <a:pPr algn="just"/>
            <a:endParaRPr lang="el-GR"/>
          </a:p>
          <a:p>
            <a:pPr algn="just"/>
            <a:endParaRPr lang="el-GR"/>
          </a:p>
          <a:p>
            <a:pPr algn="just"/>
            <a:r>
              <a:rPr lang="el-GR"/>
              <a:t>	Ένα ζήτημα δεν μπορεί να εξεταστεί εξονυχιστικά μέσω της άσκησης όπως για παράδειγμα γίνεται στην μελέτη περίπτωσης.</a:t>
            </a:r>
          </a:p>
          <a:p>
            <a:pPr algn="just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8383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4191" y="139210"/>
            <a:ext cx="9404723" cy="644562"/>
          </a:xfrm>
        </p:spPr>
        <p:txBody>
          <a:bodyPr/>
          <a:lstStyle/>
          <a:p>
            <a:pPr algn="ctr"/>
            <a:r>
              <a:rPr lang="el-GR" sz="2800" smtClean="0"/>
              <a:t>Μελέτη περίπτωσης</a:t>
            </a:r>
            <a:endParaRPr lang="el-GR" sz="280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31520" y="914400"/>
            <a:ext cx="9318333" cy="5333999"/>
          </a:xfrm>
        </p:spPr>
        <p:txBody>
          <a:bodyPr/>
          <a:lstStyle/>
          <a:p>
            <a:pPr algn="just"/>
            <a:r>
              <a:rPr lang="el-GR"/>
              <a:t>Οι μελέτες περίπτωσης αποτελούν ιδιαίτερα διαδεδομένη εκπαιδευτική τεχνική η οποία αποτελεί σύνθε-τη μορφή πρακτικής άσκησης επιτρέποντας την εφαρμογή των γνώσεων που έχουν αποκομίσει οι </a:t>
            </a:r>
            <a:r>
              <a:rPr lang="el-GR" smtClean="0"/>
              <a:t>εκπαιδευόμενοι </a:t>
            </a:r>
            <a:r>
              <a:rPr lang="el-GR"/>
              <a:t>σε πρακτικά θέματα μέσα από την ανάλυση ρεαλιστικών πραγματικών καταστάσεων. </a:t>
            </a:r>
            <a:endParaRPr lang="el-GR" smtClean="0"/>
          </a:p>
          <a:p>
            <a:pPr algn="just"/>
            <a:endParaRPr lang="el-GR"/>
          </a:p>
          <a:p>
            <a:pPr marL="0" indent="0" algn="just">
              <a:buNone/>
            </a:pPr>
            <a:endParaRPr lang="el-GR" smtClean="0"/>
          </a:p>
          <a:p>
            <a:pPr algn="just"/>
            <a:r>
              <a:rPr lang="el-GR"/>
              <a:t>Ιδιαίτερα στον τομέα των οικονομικών οι μελέτες περίπτωσης αποτελούν πραγματικές ή υποθετικές </a:t>
            </a:r>
            <a:r>
              <a:rPr lang="el-GR" smtClean="0"/>
              <a:t>ιστορίες </a:t>
            </a:r>
            <a:r>
              <a:rPr lang="el-GR"/>
              <a:t>που αναφέρονται σε οικονομικά φαινόμενα και μεγέθη, σε σημαντικά πρόσωπα, σε επιχειρηματίες ή επιχειρήσεις, οι οποίες έδρασαν με τρόπο που επιβεβαιώνει τα θέματα που παρουσιάστηκαν στην θεωρία. </a:t>
            </a:r>
            <a:endParaRPr lang="el-GR" smtClean="0"/>
          </a:p>
          <a:p>
            <a:pPr algn="just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78579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4191" y="139210"/>
            <a:ext cx="9404723" cy="644562"/>
          </a:xfrm>
        </p:spPr>
        <p:txBody>
          <a:bodyPr/>
          <a:lstStyle/>
          <a:p>
            <a:pPr algn="ctr"/>
            <a:r>
              <a:rPr lang="el-GR" sz="2800" smtClean="0"/>
              <a:t>Μελέτη περίπτωσης</a:t>
            </a:r>
            <a:endParaRPr lang="el-GR" sz="280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31520" y="914400"/>
            <a:ext cx="9318333" cy="5333999"/>
          </a:xfrm>
        </p:spPr>
        <p:txBody>
          <a:bodyPr/>
          <a:lstStyle/>
          <a:p>
            <a:pPr marL="0" indent="0" algn="just">
              <a:buNone/>
            </a:pPr>
            <a:r>
              <a:rPr lang="el-GR"/>
              <a:t>Αναπτύσσονται και εφαρμόζονται με δύο τρόπους :</a:t>
            </a:r>
          </a:p>
          <a:p>
            <a:pPr algn="just"/>
            <a:r>
              <a:rPr lang="el-GR"/>
              <a:t>1.	Γίνεται εφαρμογή των γνώσεων που έχουν παρουσιαστεί στην θεωρία, με στόχο την σύνδεση θεωρίας πράξης</a:t>
            </a:r>
            <a:r>
              <a:rPr lang="el-GR" smtClean="0"/>
              <a:t>.</a:t>
            </a:r>
          </a:p>
          <a:p>
            <a:pPr marL="0" indent="0" algn="just">
              <a:buNone/>
            </a:pPr>
            <a:endParaRPr lang="el-GR"/>
          </a:p>
          <a:p>
            <a:pPr algn="just"/>
            <a:r>
              <a:rPr lang="el-GR"/>
              <a:t>2.	Χρησιμοποιείται όταν δεν έχει παρουσιαστεί ακόμη το σύνολο των θεωρητικών γνώσεων έτσι ώστε να κεντρίσουμε την φαντασία των μαθητών και να υποκινηθεί η ευρετική πορεία προς την γνώση.</a:t>
            </a:r>
          </a:p>
          <a:p>
            <a:pPr algn="just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9137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4191" y="139210"/>
            <a:ext cx="9404723" cy="644562"/>
          </a:xfrm>
        </p:spPr>
        <p:txBody>
          <a:bodyPr/>
          <a:lstStyle/>
          <a:p>
            <a:pPr algn="ctr"/>
            <a:r>
              <a:rPr lang="el-GR" sz="2800" smtClean="0"/>
              <a:t>Μελέτη περίπτωσης</a:t>
            </a:r>
            <a:endParaRPr lang="el-GR" sz="280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31520" y="914400"/>
            <a:ext cx="9318333" cy="5333999"/>
          </a:xfrm>
        </p:spPr>
        <p:txBody>
          <a:bodyPr/>
          <a:lstStyle/>
          <a:p>
            <a:pPr algn="just"/>
            <a:r>
              <a:rPr lang="el-GR"/>
              <a:t>Ενδεικτικά θεματικοί άξονες οι οποίοι θα μπορούσαν να αποτελέσουν την πηγή για ανάπτυξη μελετών περιπτώσεως στην επιχειρηματικότητα είναι οι εξής </a:t>
            </a:r>
            <a:r>
              <a:rPr lang="el-GR" smtClean="0"/>
              <a:t>:</a:t>
            </a:r>
          </a:p>
          <a:p>
            <a:pPr marL="457200" indent="-457200" algn="just">
              <a:buAutoNum type="arabicPeriod"/>
            </a:pPr>
            <a:r>
              <a:rPr lang="el-GR" smtClean="0"/>
              <a:t>Ιστορίες </a:t>
            </a:r>
            <a:r>
              <a:rPr lang="el-GR"/>
              <a:t>πραγματικές ή υποθετικές που εξειδικεύουν οικονομικά μεγέθη και εφαρμογές</a:t>
            </a:r>
            <a:r>
              <a:rPr lang="el-GR" smtClean="0"/>
              <a:t>.</a:t>
            </a:r>
          </a:p>
          <a:p>
            <a:pPr marL="457200" indent="-457200" algn="just">
              <a:buAutoNum type="arabicPeriod"/>
            </a:pPr>
            <a:r>
              <a:rPr lang="el-GR" smtClean="0"/>
              <a:t>Ιστορίες </a:t>
            </a:r>
            <a:r>
              <a:rPr lang="el-GR"/>
              <a:t>Επιτυχημένων </a:t>
            </a:r>
            <a:r>
              <a:rPr lang="el-GR" smtClean="0"/>
              <a:t>Επιχειρηματιών</a:t>
            </a:r>
          </a:p>
          <a:p>
            <a:pPr marL="457200" indent="-457200" algn="just">
              <a:buAutoNum type="arabicPeriod"/>
            </a:pPr>
            <a:r>
              <a:rPr lang="el-GR" smtClean="0"/>
              <a:t>Παρουσίαση </a:t>
            </a:r>
            <a:r>
              <a:rPr lang="el-GR"/>
              <a:t>ιστορικών επιχειρήσεων ενός κλάδου </a:t>
            </a:r>
            <a:endParaRPr lang="el-GR" smtClean="0"/>
          </a:p>
          <a:p>
            <a:pPr marL="457200" indent="-457200" algn="just">
              <a:buAutoNum type="arabicPeriod"/>
            </a:pPr>
            <a:r>
              <a:rPr lang="el-GR" smtClean="0"/>
              <a:t>Καινοτομίες </a:t>
            </a:r>
            <a:r>
              <a:rPr lang="el-GR"/>
              <a:t>– Νέες Τεχνολογίες </a:t>
            </a:r>
            <a:endParaRPr lang="el-GR" smtClean="0"/>
          </a:p>
          <a:p>
            <a:pPr marL="457200" indent="-457200" algn="just">
              <a:buAutoNum type="arabicPeriod"/>
            </a:pPr>
            <a:r>
              <a:rPr lang="el-GR" smtClean="0"/>
              <a:t>Υποθετικές </a:t>
            </a:r>
            <a:r>
              <a:rPr lang="el-GR"/>
              <a:t>Περιπτώσεις </a:t>
            </a:r>
            <a:endParaRPr lang="el-GR" smtClean="0"/>
          </a:p>
          <a:p>
            <a:pPr marL="457200" indent="-457200" algn="just">
              <a:buAutoNum type="arabicPeriod"/>
            </a:pPr>
            <a:r>
              <a:rPr lang="el-GR" smtClean="0"/>
              <a:t>Άρθρα </a:t>
            </a:r>
            <a:r>
              <a:rPr lang="el-GR"/>
              <a:t>σε εφημερίδες – περιοδικά – διαδικτυακοί τόποι </a:t>
            </a:r>
          </a:p>
        </p:txBody>
      </p:sp>
    </p:spTree>
    <p:extLst>
      <p:ext uri="{BB962C8B-B14F-4D97-AF65-F5344CB8AC3E}">
        <p14:creationId xmlns:p14="http://schemas.microsoft.com/office/powerpoint/2010/main" val="28940219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36</TotalTime>
  <Words>730</Words>
  <Application>Microsoft Office PowerPoint</Application>
  <PresentationFormat>Ευρεία οθόνη</PresentationFormat>
  <Paragraphs>74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Times New Roman</vt:lpstr>
      <vt:lpstr>Wingdings 3</vt:lpstr>
      <vt:lpstr>Ιόν</vt:lpstr>
      <vt:lpstr>Πρακτική άσκηση – μελέτη περίπτωσης </vt:lpstr>
      <vt:lpstr>Ορισμός της Πρακτικής Άσκησης</vt:lpstr>
      <vt:lpstr>Πρακτική Άσκηση</vt:lpstr>
      <vt:lpstr>Πρακτική Άσκηση</vt:lpstr>
      <vt:lpstr>Πρακτική Άσκηση Πλεονεκτήματα </vt:lpstr>
      <vt:lpstr>Πρακτική Άσκηση Μειονεκτήματα</vt:lpstr>
      <vt:lpstr>Μελέτη περίπτωσης</vt:lpstr>
      <vt:lpstr>Μελέτη περίπτωσης</vt:lpstr>
      <vt:lpstr>Μελέτη περίπτωσης</vt:lpstr>
      <vt:lpstr>Μελέτη περίπτωσης</vt:lpstr>
      <vt:lpstr>Πλεονεκτήματα της Χρήσης Μελετών Περιπτώσεως στην Διδασκαλία των Οικονομικών </vt:lpstr>
      <vt:lpstr>Μειονεκτήματα της Χρήσης Μελετών Περιπτώσεως στην Διδασκαλία της Επιχειρηματικότητας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Πρακτική άσκηση – μελέτη περίπτωσης </dc:title>
  <dc:creator>Dimitrios Dapontas</dc:creator>
  <cp:lastModifiedBy>Dimitrios Dapontas</cp:lastModifiedBy>
  <cp:revision>4</cp:revision>
  <dcterms:created xsi:type="dcterms:W3CDTF">2017-11-06T20:51:00Z</dcterms:created>
  <dcterms:modified xsi:type="dcterms:W3CDTF">2017-11-14T21:09:12Z</dcterms:modified>
</cp:coreProperties>
</file>