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55791-4197-4006-B52B-7D10C9A3A540}" type="datetimeFigureOut">
              <a:rPr lang="el-GR" smtClean="0"/>
              <a:t>21/3/2020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2A013-7292-4999-90C9-E958A977FC9C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9960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2A013-7292-4999-90C9-E958A977FC9C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6725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B2A1D-C29E-A247-A9B4-08D36C05B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C6F09-CDCC-5F40-ACD0-B90070386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70269-99BF-624E-86FB-20EE4EEA7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A53DC-0F51-8246-8746-5C8692D0A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519D0-FB3F-0640-A870-F514A50F0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424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23001-073E-4242-AA92-54AD00D0F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4BE0FA-4DEA-8142-A1A1-15F7DC18E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94F5E-CC6D-AC44-8B04-8AEA69BB1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1DBF3-9DDA-6A47-A09E-967ABE82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40167-66B9-294E-8529-F1BB0654C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0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61E0CB-4E83-F744-8F4F-5A1A8E25C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C4C46C-AA87-064B-AF53-B96275992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8096C-F026-BB4C-98E6-98FD228FC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4CC3C-3DC0-D442-A218-A7E07760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01B8-B35F-B84B-A091-1631150F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142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63EE0-54E1-A241-A6F6-3F2E63DB3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78D37-74A7-8441-AB98-7E4DFFE7D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D8E2D-19B9-B049-B2D0-193427280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CB652-3B5E-9144-BFCE-1B97FF53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CDDDD-A7A0-8941-AF42-164A50164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81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F817-E61A-AA41-9A65-46104181C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AE692-554F-4643-B79E-3AD589252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82AEB-EF8F-F84B-8F29-BBD6FA07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2BA2D-AC45-7A49-87C8-13FC2F49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94C7A-ED1B-914A-B42F-7630D5233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4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7D355-F139-6240-B1A1-E99089AF8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634E9-FF02-524A-A604-F94412502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143F5-EAF9-4245-BA97-98AD8AD6B3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40FC1-9DC4-5147-B29B-262B302F3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6BF508-4D09-BD44-AA89-DB6CCCBE0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0D84A-4912-074E-B566-73C9D903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62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DF856-57A4-634F-AAB5-EAAD22B6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3A03C-D1DE-C64A-B38F-0FFBD7AD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F260C-DDAE-8948-A7FF-A04760495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571F4F-DBBF-7B4E-8671-C36F1DB422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F4D912-0CB8-5A4A-8F86-64C98F361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354FAF-3DD6-8C46-8FD3-EB544F19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0375A1-C5F8-DB41-BCF1-8D33B8A43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46187-4D91-A440-8C24-8A74B9B1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50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A4D0-920E-2040-A003-C3068373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867B6B-D1CA-1E47-AC09-548D5114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3B039-4C14-5545-93F0-8032DD36E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488FA-9A03-9E4E-8630-C20495231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14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106FE-6466-B24F-BBB4-795B17299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308F96-477C-B842-90DB-318127AEC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F9D5A7-0AD2-2B4F-9C2C-F33DD084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3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2C9EC-7824-1345-92CC-5F73946E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AA2D7-F3AF-C545-B42B-92908ECDA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915AD-1489-9C47-9452-CFD3B14CD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68B616-8988-0742-8C47-85EA0E3F9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E96CE-ABFE-A74B-A426-2FE3581C9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16ED8E-6AB0-BA4B-A6DF-4A24AC319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81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74174-AF03-994D-802E-D193E7AF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839DEE-7F87-CA40-9964-BEB7671F58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09B31-A341-0F44-BE5F-45715C2E8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60B04-909F-2A47-AD7A-75629E4B5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98378-52BF-F640-97CA-C25D7EE9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79B47-66AB-3142-B83C-5D6338A75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29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4B463-E68F-8C4C-A5B8-60D830337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BE169-6400-FD43-A256-3966AF3F3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38665-4453-364D-8C9E-0161CCDB85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FFEB5-5D58-F544-8537-99AC2257EE22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2CDD6-FE67-F444-A781-22CF152C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6D695-8B85-C346-83C0-3983EDC6E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F95DA-58D9-6F4A-8531-115A1DC47D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702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4AF0B-367D-8D4C-971B-9703DEA05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l-GR" sz="2800" b="1" dirty="0">
                <a:latin typeface="+mn-lt"/>
              </a:rPr>
              <a:t>Ευριπίδης</a:t>
            </a:r>
            <a:br>
              <a:rPr lang="el-GR" sz="2800" b="1" dirty="0">
                <a:latin typeface="+mn-lt"/>
              </a:rPr>
            </a:br>
            <a:r>
              <a:rPr lang="el-GR" sz="2800" b="1" dirty="0">
                <a:latin typeface="+mn-lt"/>
              </a:rPr>
              <a:t>(Αθήνα, 485/4 – Μακεδονία</a:t>
            </a:r>
            <a:r>
              <a:rPr lang="en-US" sz="2800" b="1">
                <a:latin typeface="+mn-lt"/>
              </a:rPr>
              <a:t>,</a:t>
            </a:r>
            <a:r>
              <a:rPr lang="el-GR" sz="2800" b="1">
                <a:latin typeface="+mn-lt"/>
              </a:rPr>
              <a:t> </a:t>
            </a:r>
            <a:r>
              <a:rPr lang="el-GR" sz="2800" b="1" dirty="0">
                <a:latin typeface="+mn-lt"/>
              </a:rPr>
              <a:t>406)</a:t>
            </a:r>
            <a:br>
              <a:rPr lang="el-GR" sz="2800" b="1" dirty="0">
                <a:latin typeface="+mn-lt"/>
              </a:rPr>
            </a:br>
            <a:endParaRPr lang="en-US" sz="28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F7E216-45CD-6641-9EE4-7C55D81A7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l-GR" dirty="0"/>
              <a:t>ίσως ο πιο παραγωγικός δραματουργός της αρχαιότητας με </a:t>
            </a:r>
            <a:r>
              <a:rPr lang="en-US" i="1" dirty="0"/>
              <a:t>post mortem </a:t>
            </a:r>
            <a:r>
              <a:rPr lang="el-GR" dirty="0"/>
              <a:t>αναγνώριση.</a:t>
            </a:r>
          </a:p>
          <a:p>
            <a:r>
              <a:rPr lang="el-GR" dirty="0"/>
              <a:t>διανοούμενος ποιητής και τολμηρός νεωτεριστής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82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173045-EBF7-471C-A9E7-F43AA6215087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latin typeface="+mn-lt"/>
              </a:rPr>
              <a:t>Το έργο του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81E09E-32CF-48DA-BAD7-27605179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320"/>
            <a:ext cx="10515600" cy="4351338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/>
            <a:endParaRPr lang="el-GR" dirty="0"/>
          </a:p>
          <a:p>
            <a:pPr algn="ctr"/>
            <a:r>
              <a:rPr lang="el-GR" sz="2400" dirty="0"/>
              <a:t>Σύνολο έργων: 92</a:t>
            </a:r>
          </a:p>
          <a:p>
            <a:pPr algn="ctr"/>
            <a:r>
              <a:rPr lang="el-GR" sz="2400" dirty="0"/>
              <a:t>Ακέραια σώζονται: 19</a:t>
            </a:r>
          </a:p>
          <a:p>
            <a:pPr algn="ctr"/>
            <a:r>
              <a:rPr lang="el-GR" sz="2400" dirty="0"/>
              <a:t>9 (σε αλφαβητική σειρά) ως μέρος έκδοσης</a:t>
            </a:r>
          </a:p>
          <a:p>
            <a:pPr algn="ctr"/>
            <a:r>
              <a:rPr lang="el-GR" sz="2400" i="1" dirty="0" err="1"/>
              <a:t>Ῥῆσος</a:t>
            </a:r>
            <a:endParaRPr lang="el-GR" sz="2400" i="1" dirty="0"/>
          </a:p>
          <a:p>
            <a:pPr algn="ctr"/>
            <a:r>
              <a:rPr lang="el-GR" sz="2400" i="1" dirty="0" err="1"/>
              <a:t>Κύκλωψ</a:t>
            </a:r>
            <a:endParaRPr lang="el-GR" sz="2400" i="1" dirty="0"/>
          </a:p>
          <a:p>
            <a:pPr algn="ctr"/>
            <a:endParaRPr lang="el-GR" sz="2400" dirty="0"/>
          </a:p>
          <a:p>
            <a:pPr algn="ctr"/>
            <a:r>
              <a:rPr lang="el-GR" sz="2400" u="sng" dirty="0"/>
              <a:t>ΜΟΝΟ</a:t>
            </a:r>
            <a:r>
              <a:rPr lang="el-GR" sz="2400" dirty="0"/>
              <a:t> 4 νίκες</a:t>
            </a:r>
          </a:p>
        </p:txBody>
      </p:sp>
    </p:spTree>
    <p:extLst>
      <p:ext uri="{BB962C8B-B14F-4D97-AF65-F5344CB8AC3E}">
        <p14:creationId xmlns:p14="http://schemas.microsoft.com/office/powerpoint/2010/main" val="3476594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D0D6BE-79B7-4E52-9D81-5BF13F2F30E4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latin typeface="+mn-lt"/>
              </a:rPr>
              <a:t>Η ευριπίδεια δραματουργία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D7046F-31DE-4483-B386-E22EDC043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5321"/>
            <a:ext cx="10515600" cy="4351338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l-GR" sz="2400" dirty="0"/>
              <a:t>Θέατρο με αντινομίες και αρχιτεκτονικά δομημένο</a:t>
            </a:r>
          </a:p>
          <a:p>
            <a:pPr lvl="1"/>
            <a:r>
              <a:rPr lang="el-GR" dirty="0"/>
              <a:t>Θεαματική πλοκή με αναπάντεχες λύσεις, σκηνικά ευρήματα,  περιπέτειες </a:t>
            </a:r>
          </a:p>
          <a:p>
            <a:pPr algn="just"/>
            <a:r>
              <a:rPr lang="el-GR" sz="2400" dirty="0"/>
              <a:t>Ρεαλισμός (σοφιστική επίδραση): σύγχρονα κοινωνικά θέματα – πολιτική επικαιρότητα (Πελοποννησιακός πόλεμος)</a:t>
            </a:r>
          </a:p>
          <a:p>
            <a:pPr algn="just"/>
            <a:r>
              <a:rPr lang="el-GR" sz="2400" dirty="0"/>
              <a:t>Αστική τέχνη: ακραίοι τύποι – ταπεινοί χαρακτήρες</a:t>
            </a:r>
          </a:p>
          <a:p>
            <a:r>
              <a:rPr lang="el-GR" sz="2400" dirty="0"/>
              <a:t>Απομυθοποίηση της παράδοσης</a:t>
            </a:r>
          </a:p>
          <a:p>
            <a:r>
              <a:rPr lang="el-GR" sz="2400" dirty="0"/>
              <a:t>Ενδιαφέρον για το παράλογο – κριτική στα θρησκευτικά στερεότυπα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604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779C51-F659-4601-A8BE-B200BAE953F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latin typeface="+mn-lt"/>
              </a:rPr>
              <a:t>Τύχη ή Θεοί;</a:t>
            </a:r>
            <a:endParaRPr lang="el-GR" sz="2800" dirty="0">
              <a:latin typeface="+mn-lt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C153B3-5B4B-4EEB-8553-FA4A0D73EF4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l-GR" dirty="0"/>
              <a:t> • </a:t>
            </a:r>
            <a:r>
              <a:rPr lang="el-GR" sz="2400" dirty="0"/>
              <a:t>είναι το βασικό ερώτημα σε όλα τα έργα του Ευριπίδη</a:t>
            </a:r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• ευρεία χρήση του </a:t>
            </a:r>
            <a:r>
              <a:rPr lang="el-GR" sz="2400" u="sng" dirty="0"/>
              <a:t>από μηχανής θεού</a:t>
            </a:r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• αναζήτηση της </a:t>
            </a:r>
            <a:r>
              <a:rPr lang="el-GR" sz="2400" u="sng" dirty="0"/>
              <a:t>νομοτέλειας</a:t>
            </a:r>
            <a:r>
              <a:rPr lang="el-GR" sz="2400" dirty="0"/>
              <a:t> και της νομοτελειακής τάξης, προκειμένου να διορθωθεί η αταξία των ανθρώπινων πραγμάτων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84649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AF49EC-5106-4B24-9F5B-F077A6CF105F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/>
              <a:t>Δομή των ευριπίδειων έργων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7AC0D9-DF30-4BEC-878D-0B33FEBC207E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l-GR" sz="2400" b="1" dirty="0"/>
              <a:t>Πρόλογος: </a:t>
            </a:r>
            <a:r>
              <a:rPr lang="el-GR" sz="2400" dirty="0"/>
              <a:t>αφήγηση των βασικών σημείων της πλοκής</a:t>
            </a:r>
            <a:endParaRPr lang="el-GR" sz="2400" b="1" dirty="0"/>
          </a:p>
          <a:p>
            <a:pPr lvl="1"/>
            <a:r>
              <a:rPr lang="el-GR" b="1" dirty="0"/>
              <a:t>θεϊκός πρόλογος </a:t>
            </a:r>
            <a:r>
              <a:rPr lang="el-GR" dirty="0"/>
              <a:t>με στόχο να εξουδετερωθεί η δραματική ένταση των θεατών</a:t>
            </a:r>
          </a:p>
          <a:p>
            <a:pPr algn="just"/>
            <a:r>
              <a:rPr lang="el-GR" sz="2400" b="1" dirty="0" err="1"/>
              <a:t>Ἀγών</a:t>
            </a:r>
            <a:r>
              <a:rPr lang="el-GR" sz="2400" b="1" dirty="0"/>
              <a:t> λόγων: </a:t>
            </a:r>
            <a:r>
              <a:rPr lang="el-GR" sz="2400" dirty="0"/>
              <a:t>διαλεκτική αντιπαράθεση δύο προσώπων με ισχυρή  εσωτερική λογική και επιχειρήματα</a:t>
            </a:r>
          </a:p>
          <a:p>
            <a:r>
              <a:rPr lang="el-GR" sz="2400" b="1" dirty="0" err="1"/>
              <a:t>Ῥῆσις</a:t>
            </a:r>
            <a:r>
              <a:rPr lang="el-GR" sz="2400" b="1" dirty="0"/>
              <a:t>:</a:t>
            </a:r>
            <a:r>
              <a:rPr lang="el-GR" sz="2400" dirty="0"/>
              <a:t> συνεχής λόγος με στόχο την απόδειξη (σοφιστικές απηχήσεις)</a:t>
            </a:r>
          </a:p>
          <a:p>
            <a:pPr lvl="1"/>
            <a:r>
              <a:rPr lang="el-GR" b="1" dirty="0"/>
              <a:t>αγγελική </a:t>
            </a:r>
            <a:r>
              <a:rPr lang="el-GR" b="1" dirty="0" err="1"/>
              <a:t>ῥῆσις</a:t>
            </a:r>
            <a:r>
              <a:rPr lang="el-GR" b="1" dirty="0"/>
              <a:t>: </a:t>
            </a:r>
            <a:r>
              <a:rPr lang="el-GR" dirty="0"/>
              <a:t>εκτενή αφήγηση αγγελιαφόρου που αναδεικνύει τη σχέση της προλογικής ρήσης με την επόμενη δραματική σύνθεση </a:t>
            </a:r>
          </a:p>
          <a:p>
            <a:r>
              <a:rPr lang="el-GR" sz="2400" b="1" dirty="0"/>
              <a:t>Επίλογος (συνήθως θεϊκός)</a:t>
            </a:r>
          </a:p>
          <a:p>
            <a:r>
              <a:rPr lang="el-GR" sz="2400" b="1" dirty="0"/>
              <a:t>Χορικά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190328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0570B07-7D51-4498-8F3A-BDF399F2204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latin typeface="+mn-lt"/>
              </a:rPr>
              <a:t>Γλώσσα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25C404E-3E15-4D3F-9A0C-48B184ADA07C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400" dirty="0"/>
              <a:t>Καθημερινή γλώσσα - Διαλογικός στίχος με σαφήνεια </a:t>
            </a:r>
          </a:p>
          <a:p>
            <a:pPr algn="ctr"/>
            <a:r>
              <a:rPr lang="el-GR" sz="2400" dirty="0"/>
              <a:t>Υπερφορτωμένα λυρικά κομμάτια</a:t>
            </a:r>
          </a:p>
          <a:p>
            <a:pPr algn="ctr"/>
            <a:r>
              <a:rPr lang="el-GR" sz="2400" dirty="0"/>
              <a:t>Υψηλό ήθος μέσα από τη θέση των λέξεων</a:t>
            </a:r>
          </a:p>
        </p:txBody>
      </p:sp>
    </p:spTree>
    <p:extLst>
      <p:ext uri="{BB962C8B-B14F-4D97-AF65-F5344CB8AC3E}">
        <p14:creationId xmlns:p14="http://schemas.microsoft.com/office/powerpoint/2010/main" val="745382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8EE1A3-43E3-4115-B31A-8FAEFE30F99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l-GR" sz="2800" b="1" dirty="0">
                <a:latin typeface="+mn-lt"/>
              </a:rPr>
              <a:t>Δραματικοί χαρακτήρες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2CDBAA-1967-4247-9245-752113EEF0BC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el-GR" sz="2400" dirty="0"/>
              <a:t>ρεαλιστική διάσταση με λάθη και αντιφάσεις </a:t>
            </a:r>
          </a:p>
          <a:p>
            <a:r>
              <a:rPr lang="el-GR" sz="2400" dirty="0"/>
              <a:t>χαρακτήρες ταπεινοί ή περιθωριοποιημένοι με σύνεση και ευγένεια</a:t>
            </a:r>
          </a:p>
          <a:p>
            <a:r>
              <a:rPr lang="el-GR" sz="2400" dirty="0"/>
              <a:t>καταπιέζονται από τον κόσμο που τους περιβάλλει</a:t>
            </a:r>
          </a:p>
          <a:p>
            <a:r>
              <a:rPr lang="el-GR" sz="2400" dirty="0"/>
              <a:t>γυναίκες σε μειονεκτική θέση</a:t>
            </a:r>
          </a:p>
        </p:txBody>
      </p:sp>
    </p:spTree>
    <p:extLst>
      <p:ext uri="{BB962C8B-B14F-4D97-AF65-F5344CB8AC3E}">
        <p14:creationId xmlns:p14="http://schemas.microsoft.com/office/powerpoint/2010/main" val="1916949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267</Words>
  <Application>Microsoft Office PowerPoint</Application>
  <PresentationFormat>Ευρεία οθόνη</PresentationFormat>
  <Paragraphs>44</Paragraphs>
  <Slides>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Ευριπίδης (Αθήνα, 485/4 – Μακεδονία, 406) </vt:lpstr>
      <vt:lpstr>Το έργο του</vt:lpstr>
      <vt:lpstr>Η ευριπίδεια δραματουργία</vt:lpstr>
      <vt:lpstr>Τύχη ή Θεοί;</vt:lpstr>
      <vt:lpstr>Δομή των ευριπίδειων έργων</vt:lpstr>
      <vt:lpstr>Γλώσσα</vt:lpstr>
      <vt:lpstr>Δραματικοί χαρακτήρες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Μαργαριτα</cp:lastModifiedBy>
  <cp:revision>15</cp:revision>
  <dcterms:created xsi:type="dcterms:W3CDTF">2018-09-06T23:30:20Z</dcterms:created>
  <dcterms:modified xsi:type="dcterms:W3CDTF">2020-03-21T15:11:10Z</dcterms:modified>
</cp:coreProperties>
</file>