
<file path=[Content_Types].xml><?xml version="1.0" encoding="utf-8"?>
<Types xmlns="http://schemas.openxmlformats.org/package/2006/content-types">
  <Override PartName="/ppt/slideLayouts/slideLayout2.xml" ContentType="application/vnd.openxmlformats-officedocument.presentationml.slideLayout+xml"/>
  <Override PartName="/ppt/slides/slide14.xml" ContentType="application/vnd.openxmlformats-officedocument.presentationml.slide+xml"/>
  <Override PartName="/ppt/slideLayouts/slideLayout11.xml" ContentType="application/vnd.openxmlformats-officedocument.presentationml.slideLayout+xml"/>
  <Default Extension="xml" ContentType="application/xml"/>
  <Override PartName="/ppt/slides/slide4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theme/theme2.xml" ContentType="application/vnd.openxmlformats-officedocument.them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13.xml" ContentType="application/vnd.openxmlformats-officedocument.presentationml.slide+xml"/>
  <Override PartName="/ppt/slides/slide52.xml" ContentType="application/vnd.openxmlformats-officedocument.presentationml.slide+xml"/>
  <Default Extension="bin" ContentType="application/vnd.openxmlformats-officedocument.presentationml.printerSettings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Default Extension="wmf" ContentType="image/x-wmf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docProps/app.xml" ContentType="application/vnd.openxmlformats-officedocument.extended-properties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heme/theme3.xml" ContentType="application/vnd.openxmlformats-officedocument.them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63"/>
  </p:notesMasterIdLst>
  <p:handoutMasterIdLst>
    <p:handoutMasterId r:id="rId64"/>
  </p:handoutMasterIdLst>
  <p:sldIdLst>
    <p:sldId id="256" r:id="rId2"/>
    <p:sldId id="562" r:id="rId3"/>
    <p:sldId id="517" r:id="rId4"/>
    <p:sldId id="563" r:id="rId5"/>
    <p:sldId id="518" r:id="rId6"/>
    <p:sldId id="545" r:id="rId7"/>
    <p:sldId id="519" r:id="rId8"/>
    <p:sldId id="520" r:id="rId9"/>
    <p:sldId id="521" r:id="rId10"/>
    <p:sldId id="522" r:id="rId11"/>
    <p:sldId id="523" r:id="rId12"/>
    <p:sldId id="524" r:id="rId13"/>
    <p:sldId id="525" r:id="rId14"/>
    <p:sldId id="526" r:id="rId15"/>
    <p:sldId id="527" r:id="rId16"/>
    <p:sldId id="528" r:id="rId17"/>
    <p:sldId id="530" r:id="rId18"/>
    <p:sldId id="546" r:id="rId19"/>
    <p:sldId id="531" r:id="rId20"/>
    <p:sldId id="532" r:id="rId21"/>
    <p:sldId id="533" r:id="rId22"/>
    <p:sldId id="529" r:id="rId23"/>
    <p:sldId id="534" r:id="rId24"/>
    <p:sldId id="535" r:id="rId25"/>
    <p:sldId id="536" r:id="rId26"/>
    <p:sldId id="537" r:id="rId27"/>
    <p:sldId id="538" r:id="rId28"/>
    <p:sldId id="539" r:id="rId29"/>
    <p:sldId id="540" r:id="rId30"/>
    <p:sldId id="541" r:id="rId31"/>
    <p:sldId id="543" r:id="rId32"/>
    <p:sldId id="544" r:id="rId33"/>
    <p:sldId id="549" r:id="rId34"/>
    <p:sldId id="547" r:id="rId35"/>
    <p:sldId id="552" r:id="rId36"/>
    <p:sldId id="551" r:id="rId37"/>
    <p:sldId id="548" r:id="rId38"/>
    <p:sldId id="553" r:id="rId39"/>
    <p:sldId id="554" r:id="rId40"/>
    <p:sldId id="555" r:id="rId41"/>
    <p:sldId id="556" r:id="rId42"/>
    <p:sldId id="557" r:id="rId43"/>
    <p:sldId id="558" r:id="rId44"/>
    <p:sldId id="560" r:id="rId45"/>
    <p:sldId id="561" r:id="rId46"/>
    <p:sldId id="559" r:id="rId47"/>
    <p:sldId id="564" r:id="rId48"/>
    <p:sldId id="565" r:id="rId49"/>
    <p:sldId id="550" r:id="rId50"/>
    <p:sldId id="566" r:id="rId51"/>
    <p:sldId id="567" r:id="rId52"/>
    <p:sldId id="568" r:id="rId53"/>
    <p:sldId id="572" r:id="rId54"/>
    <p:sldId id="569" r:id="rId55"/>
    <p:sldId id="573" r:id="rId56"/>
    <p:sldId id="570" r:id="rId57"/>
    <p:sldId id="574" r:id="rId58"/>
    <p:sldId id="571" r:id="rId59"/>
    <p:sldId id="575" r:id="rId60"/>
    <p:sldId id="576" r:id="rId61"/>
    <p:sldId id="577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931C-C92E-6D43-9193-C90AF43A6459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8C51-A5D4-A840-B1C2-F601CDE78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05C96-CB59-CB43-A02A-B8D5AA1996AD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B667-B3A5-5D4F-9406-EB3149061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Source-</a:t>
            </a:r>
            <a:r>
              <a:rPr lang="en-US" dirty="0" err="1" smtClean="0"/>
              <a:t>Private,Destination</a:t>
            </a:r>
            <a:r>
              <a:rPr lang="en-US" dirty="0" smtClean="0"/>
              <a:t>, Public-</a:t>
            </a:r>
            <a:r>
              <a:rPr lang="en-US" dirty="0" err="1" smtClean="0"/>
              <a:t>Source,ports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B667-B3A5-5D4F-9406-EB3149061EA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E4600-0381-4CF3-88F2-7ED7D2E3F9C8}" type="slidenum">
              <a:rPr smtClean="0"/>
              <a:pPr/>
              <a:t>‹#›</a:t>
            </a:fld>
            <a:endParaRPr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5" descr="uop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50838"/>
            <a:ext cx="1143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728" y="1905000"/>
            <a:ext cx="8534400" cy="1447800"/>
          </a:xfrm>
        </p:spPr>
        <p:txBody>
          <a:bodyPr anchor="ctr">
            <a:normAutofit/>
          </a:bodyPr>
          <a:lstStyle/>
          <a:p>
            <a:pPr algn="ctr"/>
            <a:r>
              <a:rPr lang="el-GR" sz="3200" dirty="0" smtClean="0">
                <a:latin typeface="Arial"/>
                <a:cs typeface="Arial"/>
              </a:rPr>
              <a:t>Αναχώματα Ασφαλείας </a:t>
            </a:r>
            <a:r>
              <a:rPr lang="en-US" sz="3200" dirty="0" smtClean="0">
                <a:latin typeface="Arial"/>
                <a:cs typeface="Arial"/>
              </a:rPr>
              <a:t>(Firewall)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32832"/>
            <a:ext cx="4910328" cy="88696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"/>
                <a:cs typeface="Arial"/>
              </a:rPr>
              <a:t>Διδάσκων</a:t>
            </a:r>
            <a:r>
              <a:rPr lang="en-US" dirty="0" smtClean="0">
                <a:latin typeface="Arial"/>
                <a:cs typeface="Arial"/>
              </a:rPr>
              <a:t>: </a:t>
            </a:r>
            <a:r>
              <a:rPr lang="en-US" dirty="0" err="1" smtClean="0">
                <a:latin typeface="Arial"/>
                <a:cs typeface="Arial"/>
              </a:rPr>
              <a:t>Δρ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 smtClean="0">
                <a:latin typeface="Arial"/>
                <a:cs typeface="Arial"/>
              </a:rPr>
              <a:t>Γενειατάκης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Δημήτρης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</a:t>
            </a:r>
            <a:r>
              <a:rPr lang="en-US" dirty="0" err="1" smtClean="0">
                <a:latin typeface="Arial"/>
                <a:cs typeface="Arial"/>
              </a:rPr>
              <a:t>-mail:dgen@uop.gr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5" descr="uoplog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152400"/>
            <a:ext cx="1143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1400" y="67835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sz="2200" b="1" dirty="0" smtClean="0">
                <a:latin typeface="Arial"/>
                <a:cs typeface="Arial"/>
              </a:rPr>
              <a:t>Τμήμα Επιστήμης &amp;</a:t>
            </a:r>
            <a:r>
              <a:rPr lang="en-US" sz="2200" b="1" dirty="0" smtClean="0">
                <a:latin typeface="Arial"/>
                <a:cs typeface="Arial"/>
              </a:rPr>
              <a:t> </a:t>
            </a:r>
            <a:r>
              <a:rPr lang="el-GR" sz="2200" b="1" dirty="0" smtClean="0">
                <a:latin typeface="Arial"/>
                <a:cs typeface="Arial"/>
              </a:rPr>
              <a:t>Τεχνολ</a:t>
            </a:r>
            <a:r>
              <a:rPr lang="en-US" sz="2200" b="1" dirty="0" smtClean="0">
                <a:latin typeface="Arial"/>
                <a:cs typeface="Arial"/>
              </a:rPr>
              <a:t>.</a:t>
            </a:r>
            <a:r>
              <a:rPr lang="el-GR" sz="2200" b="1" dirty="0" smtClean="0">
                <a:latin typeface="Arial"/>
                <a:cs typeface="Arial"/>
              </a:rPr>
              <a:t> Τηλεπικοινωνιών  </a:t>
            </a:r>
            <a:endParaRPr lang="en-US" sz="2200" b="1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8975" y="-49887"/>
            <a:ext cx="41996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200" b="1" dirty="0" smtClean="0">
                <a:latin typeface="Arial"/>
                <a:cs typeface="Arial"/>
              </a:rPr>
              <a:t>Πανεπιστήμιο Πελοποννήσου</a:t>
            </a:r>
            <a:endParaRPr lang="el-GR" sz="22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Μειονέκτημα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παρέχει προστασία </a:t>
            </a:r>
          </a:p>
          <a:p>
            <a:pPr lvl="1"/>
            <a:r>
              <a:rPr lang="el-GR" dirty="0" smtClean="0"/>
              <a:t>από «άγνωστες» επιθέσεις</a:t>
            </a:r>
          </a:p>
          <a:p>
            <a:pPr lvl="1"/>
            <a:r>
              <a:rPr lang="en-US" dirty="0" err="1" smtClean="0"/>
              <a:t>από</a:t>
            </a:r>
            <a:r>
              <a:rPr lang="en-US" dirty="0" smtClean="0"/>
              <a:t> </a:t>
            </a:r>
            <a:r>
              <a:rPr lang="en-US" dirty="0" err="1" smtClean="0"/>
              <a:t>τους</a:t>
            </a:r>
            <a:r>
              <a:rPr lang="en-US" dirty="0" smtClean="0"/>
              <a:t> </a:t>
            </a:r>
            <a:r>
              <a:rPr lang="en-US" dirty="0" err="1" smtClean="0"/>
              <a:t>εσωτερικούς</a:t>
            </a:r>
            <a:r>
              <a:rPr lang="en-US" dirty="0" smtClean="0"/>
              <a:t> </a:t>
            </a:r>
            <a:r>
              <a:rPr lang="en-US" dirty="0" err="1" smtClean="0"/>
              <a:t>χρήστες</a:t>
            </a:r>
            <a:endParaRPr lang="en-US" dirty="0" smtClean="0"/>
          </a:p>
          <a:p>
            <a:pPr lvl="1"/>
            <a:r>
              <a:rPr lang="el-GR" dirty="0" smtClean="0"/>
              <a:t>Από συνδέσεις που δε διέρχονται από αυτόν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Σχεδίασης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Κάτα τη σχεδίαση ενός αναχώματος δε θα πρέπει να θεωρείται ότι παρέχει πλήρη προστασία </a:t>
            </a:r>
          </a:p>
          <a:p>
            <a:r>
              <a:rPr lang="el-GR" dirty="0" smtClean="0"/>
              <a:t>Η εφαρμογή ενός αναχώματος ασφαλείας θα επιφέρει καθυστέρηση στο χρόνο απόκρισης</a:t>
            </a:r>
          </a:p>
          <a:p>
            <a:r>
              <a:rPr lang="el-GR" dirty="0" smtClean="0"/>
              <a:t>Απαιτείται συνεχής συντήρηση</a:t>
            </a:r>
          </a:p>
          <a:p>
            <a:r>
              <a:rPr lang="el-GR" dirty="0" smtClean="0"/>
              <a:t>Πιθανόν να δημιουργήσει προβλήματα στην παροχή υπαρχόντων υπηρεσιών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Σχεδίασης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Χρηστικότητα</a:t>
            </a:r>
          </a:p>
          <a:p>
            <a:r>
              <a:rPr lang="el-GR" dirty="0" smtClean="0"/>
              <a:t>Εκτίμηση κινδύνου</a:t>
            </a:r>
          </a:p>
          <a:p>
            <a:r>
              <a:rPr lang="el-GR" dirty="0" smtClean="0"/>
              <a:t>Εκτίμηση των απειλών</a:t>
            </a:r>
          </a:p>
          <a:p>
            <a:r>
              <a:rPr lang="el-GR" dirty="0" smtClean="0"/>
              <a:t>Εκτίμηση του κόστους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Πολιτικές Σχεδίασης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Πολιτική προκαθορισμένης άδειας χρήσης</a:t>
            </a:r>
          </a:p>
          <a:p>
            <a:r>
              <a:rPr lang="el-GR" dirty="0" smtClean="0"/>
              <a:t>Πολιτική προκαθορισμένης απαγόρευσης χρήσης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Προσδιορισμός Απαιτήσεων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Καθορισμός υπηρεσιών</a:t>
            </a:r>
          </a:p>
          <a:p>
            <a:r>
              <a:rPr lang="el-GR" dirty="0" smtClean="0"/>
              <a:t>Τρόπος πρόσβασης</a:t>
            </a:r>
          </a:p>
          <a:p>
            <a:r>
              <a:rPr lang="el-GR" dirty="0" smtClean="0"/>
              <a:t>Επιπρόσθετες υπηρεσίες </a:t>
            </a:r>
          </a:p>
          <a:p>
            <a:pPr lvl="1"/>
            <a:r>
              <a:rPr lang="el-GR" dirty="0" smtClean="0"/>
              <a:t>Κρυπτογράφηση</a:t>
            </a:r>
          </a:p>
          <a:p>
            <a:r>
              <a:rPr lang="el-GR" dirty="0" smtClean="0"/>
              <a:t>Προσδιορισμός κινδύνων</a:t>
            </a:r>
          </a:p>
          <a:p>
            <a:r>
              <a:rPr lang="el-GR" dirty="0" smtClean="0"/>
              <a:t>Κόστος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Αναχωμάτων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Φίλτρα πακέτων </a:t>
            </a:r>
          </a:p>
          <a:p>
            <a:r>
              <a:rPr lang="el-GR" dirty="0" smtClean="0"/>
              <a:t>Πύλες επιπέδου εφαρμογής </a:t>
            </a:r>
          </a:p>
          <a:p>
            <a:r>
              <a:rPr lang="el-GR" dirty="0" smtClean="0"/>
              <a:t>Πύλες επιέδου κυκλώματος </a:t>
            </a:r>
          </a:p>
          <a:p>
            <a:r>
              <a:rPr lang="el-GR" dirty="0" smtClean="0"/>
              <a:t>Υβριδικά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Αναχωμάτων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4495800"/>
            <a:ext cx="1981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Φυσικό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4038600"/>
            <a:ext cx="1981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Δικτύου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3581400"/>
            <a:ext cx="1981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Μεταφοράς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3124200"/>
            <a:ext cx="1981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Εφαρμογών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4419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4038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Ανάχωμα Φιλτραρίσματος Πακέτων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200" y="3429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Αναχώματα ελέγχου συνόδων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76600" y="3886199"/>
            <a:ext cx="11430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600200" y="2971800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Αναχώματα εφαρμογών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76600" y="3429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3276600" y="3886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1"/>
          </p:cNvCxnSpPr>
          <p:nvPr/>
        </p:nvCxnSpPr>
        <p:spPr>
          <a:xfrm>
            <a:off x="3276600" y="4421188"/>
            <a:ext cx="1143000" cy="303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Φίλτρα Πακέτων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Εφαρμογή κανόνων σε κάθε πακέτο</a:t>
            </a:r>
          </a:p>
          <a:p>
            <a:pPr lvl="1"/>
            <a:r>
              <a:rPr lang="el-GR" dirty="0" smtClean="0"/>
              <a:t>Διεύθυνση προέλευσης</a:t>
            </a:r>
          </a:p>
          <a:p>
            <a:pPr lvl="1"/>
            <a:r>
              <a:rPr lang="el-GR" dirty="0" smtClean="0"/>
              <a:t>Διέυθυνση προορισμού</a:t>
            </a:r>
          </a:p>
          <a:p>
            <a:pPr lvl="1"/>
            <a:r>
              <a:rPr lang="el-GR" dirty="0" smtClean="0"/>
              <a:t>Πρωτόκολλα μεταφοράς</a:t>
            </a:r>
          </a:p>
          <a:p>
            <a:pPr lvl="1"/>
            <a:r>
              <a:rPr lang="el-GR" dirty="0" smtClean="0"/>
              <a:t>Τύπος μηνύματος</a:t>
            </a:r>
          </a:p>
          <a:p>
            <a:r>
              <a:rPr lang="el-GR" dirty="0" smtClean="0"/>
              <a:t>Εφόσον υπάρχει «ταίριασμα» μεταξύ των δεδομένων ενός πακέτου και ενός κανόνα</a:t>
            </a:r>
          </a:p>
          <a:p>
            <a:pPr lvl="1"/>
            <a:r>
              <a:rPr lang="el-GR" dirty="0" smtClean="0"/>
              <a:t>Θα πρέπει να γίνεται η αντίστοιχη ενέργεια</a:t>
            </a:r>
          </a:p>
          <a:p>
            <a:pPr lvl="3"/>
            <a:r>
              <a:rPr lang="el-GR" dirty="0" smtClean="0"/>
              <a:t>Προώθηση</a:t>
            </a:r>
          </a:p>
          <a:p>
            <a:pPr lvl="3"/>
            <a:r>
              <a:rPr lang="el-GR" dirty="0" smtClean="0"/>
              <a:t>Απόρριψη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Αρχιτεκτονική Φιλτρων Πακέτων</a:t>
            </a:r>
            <a:endParaRPr lang="en-US" dirty="0"/>
          </a:p>
        </p:txBody>
      </p:sp>
      <p:pic>
        <p:nvPicPr>
          <p:cNvPr id="4" name="Picture 62" descr="E:\Corp ID Astro\Private\FORMATS\Flash Formats\Icon Conversion\WMF Icons\Router with firewall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6888" y="3200400"/>
            <a:ext cx="1143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4"/>
          <p:cNvSpPr/>
          <p:nvPr/>
        </p:nvSpPr>
        <p:spPr>
          <a:xfrm>
            <a:off x="990600" y="3078162"/>
            <a:ext cx="18288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0"/>
            <a:endCxn id="4" idx="1"/>
          </p:cNvCxnSpPr>
          <p:nvPr/>
        </p:nvCxnSpPr>
        <p:spPr>
          <a:xfrm>
            <a:off x="2817876" y="3520281"/>
            <a:ext cx="1489012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1000" y="2667000"/>
            <a:ext cx="178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Δρομολογητής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858000" y="3200400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Τοπικό Δίκτυο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9" idx="2"/>
          </p:cNvCxnSpPr>
          <p:nvPr/>
        </p:nvCxnSpPr>
        <p:spPr>
          <a:xfrm>
            <a:off x="5449888" y="3528219"/>
            <a:ext cx="14081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Φίλτρα Πακέτων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95400" y="2133600"/>
            <a:ext cx="6248400" cy="4191000"/>
            <a:chOff x="1371600" y="2133600"/>
            <a:chExt cx="5562600" cy="4191000"/>
          </a:xfrm>
        </p:grpSpPr>
        <p:sp>
          <p:nvSpPr>
            <p:cNvPr id="4" name="Rectangle 3"/>
            <p:cNvSpPr/>
            <p:nvPr/>
          </p:nvSpPr>
          <p:spPr>
            <a:xfrm>
              <a:off x="1371600" y="5867400"/>
              <a:ext cx="556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Pay Load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1600" y="2133600"/>
              <a:ext cx="685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Ver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2133600"/>
              <a:ext cx="685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IHL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124200" y="2133600"/>
              <a:ext cx="175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Type of Service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2133600"/>
              <a:ext cx="175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Total Length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743200"/>
              <a:ext cx="3505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Identification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81600" y="2743200"/>
              <a:ext cx="685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Flag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9800" y="27432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Frag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71600" y="3352800"/>
              <a:ext cx="1524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Time to Live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52800" y="3352800"/>
              <a:ext cx="15240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Protocol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81600" y="3352800"/>
              <a:ext cx="175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Checksum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71600" y="4038600"/>
              <a:ext cx="556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Source 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71600" y="4648200"/>
              <a:ext cx="55626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Destination IP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71600" y="5257800"/>
              <a:ext cx="2819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Options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43400" y="5257800"/>
              <a:ext cx="2590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Padding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έννοια του αναχώματος ασφάλειας </a:t>
            </a:r>
            <a:r>
              <a:rPr lang="en-US" dirty="0" smtClean="0"/>
              <a:t>(firewall)</a:t>
            </a:r>
          </a:p>
          <a:p>
            <a:pPr lvl="1"/>
            <a:r>
              <a:rPr lang="el-GR" dirty="0" smtClean="0"/>
              <a:t>Τοίχος πυρασφάλειας </a:t>
            </a:r>
          </a:p>
          <a:p>
            <a:pPr lvl="1"/>
            <a:r>
              <a:rPr lang="el-GR" dirty="0" smtClean="0"/>
              <a:t>Πρακτικά εμφανίζονται</a:t>
            </a:r>
          </a:p>
          <a:p>
            <a:pPr lvl="2"/>
            <a:r>
              <a:rPr lang="en-US" dirty="0" smtClean="0"/>
              <a:t>Great Wall (</a:t>
            </a:r>
            <a:r>
              <a:rPr lang="el-GR" dirty="0" smtClean="0"/>
              <a:t>πριν 2000 χρόνια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Iron Wall </a:t>
            </a:r>
            <a:r>
              <a:rPr lang="el-GR" dirty="0" smtClean="0"/>
              <a:t>(στα τραίνα)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Φίλτρα Πακέτων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91253" y="2438400"/>
          <a:ext cx="6428747" cy="127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514"/>
                <a:gridCol w="1337352"/>
                <a:gridCol w="1047684"/>
                <a:gridCol w="1596162"/>
                <a:gridCol w="13910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Ενέργεια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Διεύθυνση Πηγής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Θύρα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Διεύθυνση Προορισμού 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Θύρα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Αποτροπή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Ερμής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&gt;1023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Προώθηση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Mail.uop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Φίλτρα Πακέτων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981200"/>
          <a:ext cx="78602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128"/>
                <a:gridCol w="1025433"/>
                <a:gridCol w="1517935"/>
                <a:gridCol w="1262910"/>
                <a:gridCol w="1262910"/>
                <a:gridCol w="126291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Κατεύθυνση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Πηγή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Προορισμό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Θύρα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Πρωτόκολλο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Ενέργεια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Είσοδος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Εξωτερική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Εσωτερικός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Πρόωθηση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Έξοδος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Εσωτερική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Εξωτερικός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&gt;1023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Προώθηση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Έξοδος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Εσωτερική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Εξωτερικός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Προώθηση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Είσοδος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Εξωτερική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Εσωτερικός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&gt;1023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TCP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Προώθηση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Είσοδος/Έξοδος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Αποτροπή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1" y="4592320"/>
          <a:ext cx="7884367" cy="90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78035"/>
                <a:gridCol w="1497360"/>
                <a:gridCol w="1245791"/>
                <a:gridCol w="1245791"/>
                <a:gridCol w="124579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Κατεύθυνση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Πηγή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Προορισμό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Θύρα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Πρωτόκολλο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Ενέργεια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Είσοδος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192.168.3.4</a:t>
                      </a:r>
                    </a:p>
                    <a:p>
                      <a:r>
                        <a:rPr lang="el-GR" sz="1400" dirty="0" smtClean="0"/>
                        <a:t>(εξωτερικός)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172.16.1.1</a:t>
                      </a:r>
                    </a:p>
                    <a:p>
                      <a:r>
                        <a:rPr lang="el-GR" sz="1400" dirty="0" smtClean="0"/>
                        <a:t>(εσωτερικός)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25/8080/24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TCP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Υπηρεσίες Προστασίας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Πλαστές διευθύνσεις </a:t>
            </a:r>
            <a:r>
              <a:rPr lang="en-US" dirty="0" smtClean="0"/>
              <a:t>IP </a:t>
            </a:r>
            <a:r>
              <a:rPr lang="el-GR" dirty="0" smtClean="0"/>
              <a:t>(</a:t>
            </a:r>
            <a:r>
              <a:rPr lang="en-US" dirty="0" smtClean="0"/>
              <a:t>IP spoofing)</a:t>
            </a:r>
            <a:endParaRPr lang="el-GR" dirty="0" smtClean="0"/>
          </a:p>
          <a:p>
            <a:r>
              <a:rPr lang="el-GR" dirty="0" smtClean="0"/>
              <a:t>Επιθέσεις πηγής δρομολόγησης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Source routing attacks)</a:t>
            </a:r>
          </a:p>
          <a:p>
            <a:r>
              <a:rPr lang="el-GR" dirty="0" smtClean="0"/>
              <a:t>Επιθέσεις Τεμαχισμόυ </a:t>
            </a:r>
            <a:r>
              <a:rPr lang="en-US" dirty="0" smtClean="0"/>
              <a:t>(fragment attacks)</a:t>
            </a:r>
            <a:endParaRPr lang="el-GR" dirty="0" smtClean="0"/>
          </a:p>
          <a:p>
            <a:r>
              <a:rPr lang="el-GR" dirty="0" smtClean="0"/>
              <a:t>Επιθέσεις πλημμύρας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Πλαστές διευθύνσεις </a:t>
            </a:r>
            <a:r>
              <a:rPr lang="en-US" dirty="0" smtClean="0"/>
              <a:t>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ανάχωμα ελέγχει έαν η διεύθυνση πηγής ανήκει σε ένα σύνολο έμπιστων διευθύνσεων όπου επιτρέπεται η κίνηση</a:t>
            </a:r>
          </a:p>
          <a:p>
            <a:r>
              <a:rPr lang="el-GR" dirty="0" smtClean="0"/>
              <a:t>Σε περίπτωση όπου το πακέτο ληφθεί σε εξωτερική διασύνδεση απορρίπτεται</a:t>
            </a:r>
          </a:p>
          <a:p>
            <a:r>
              <a:rPr lang="el-GR" dirty="0" smtClean="0"/>
              <a:t>Η διαδικασία αυτή μπορεί να πραγματοποιηθεί είτε στον πάροχο του τελικού αποδέκτη είτε του αποστολέα</a:t>
            </a:r>
          </a:p>
          <a:p>
            <a:pPr lvl="1"/>
            <a:r>
              <a:rPr lang="el-GR" dirty="0" smtClean="0"/>
              <a:t>(</a:t>
            </a:r>
            <a:r>
              <a:rPr lang="en-US" dirty="0" err="1" smtClean="0"/>
              <a:t>e-gress/ingress</a:t>
            </a:r>
            <a:r>
              <a:rPr lang="en-US" dirty="0" smtClean="0"/>
              <a:t> filtering)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Επιθέσεις πηγής δρομολόγησης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IP </a:t>
            </a:r>
            <a:r>
              <a:rPr lang="el-GR" dirty="0" smtClean="0"/>
              <a:t>πρωτόκολλο επιτρέπει στον χρήστη να ορίσει το μονοπάτι που θα ακολουθήσει ένα πακέτο</a:t>
            </a:r>
          </a:p>
          <a:p>
            <a:r>
              <a:rPr lang="el-GR" dirty="0" smtClean="0"/>
              <a:t>Ένα επιτιθέμενος μπορεί να δημιουργήσει τέτοιου είδους δεδομένα προκειμένου να παρακάμψει τους προκαθορισμένους δρομολογητές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Επιθέσεις πηγής δρομολόγησης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περίπτωση αυτή ο επιτιθέμενος θα πρέπει: </a:t>
            </a:r>
          </a:p>
          <a:p>
            <a:pPr lvl="1"/>
            <a:r>
              <a:rPr lang="el-GR" dirty="0" smtClean="0"/>
              <a:t>Να κάνει </a:t>
            </a:r>
            <a:r>
              <a:rPr lang="en-US" dirty="0" smtClean="0"/>
              <a:t>spoof </a:t>
            </a:r>
            <a:r>
              <a:rPr lang="el-GR" dirty="0" smtClean="0"/>
              <a:t>την </a:t>
            </a:r>
            <a:r>
              <a:rPr lang="en-US" dirty="0" err="1" smtClean="0"/>
              <a:t>ip</a:t>
            </a:r>
            <a:r>
              <a:rPr lang="en-US" dirty="0" smtClean="0"/>
              <a:t> </a:t>
            </a:r>
            <a:r>
              <a:rPr lang="el-GR" dirty="0" smtClean="0"/>
              <a:t>ενός εμπιστου υπολογιστικού συστήματος</a:t>
            </a:r>
          </a:p>
          <a:p>
            <a:pPr lvl="1"/>
            <a:r>
              <a:rPr lang="el-GR" dirty="0" smtClean="0"/>
              <a:t>Να προκαθορίσει το μονοπάτι που θα πρέπει να ακολουθηθεί</a:t>
            </a:r>
          </a:p>
          <a:p>
            <a:r>
              <a:rPr lang="el-GR" dirty="0" smtClean="0"/>
              <a:t>Για την προστασία των υπολογιστικών συστημάτων από τέτοιου είδους περιπτώσης θα πρέπει να απορρίπτονται τα πακετα που αξιοποιούν την επιλογή πηγής δρομολόγησης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Επιθέσεις πηγής δρομολόγησης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2590800"/>
            <a:ext cx="6858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rot="5400000">
            <a:off x="2419350" y="2686050"/>
            <a:ext cx="1447800" cy="2324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</p:cNvCxnSpPr>
          <p:nvPr/>
        </p:nvCxnSpPr>
        <p:spPr>
          <a:xfrm rot="10800000">
            <a:off x="1981200" y="2819400"/>
            <a:ext cx="19812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</p:cNvCxnSpPr>
          <p:nvPr/>
        </p:nvCxnSpPr>
        <p:spPr>
          <a:xfrm flipV="1">
            <a:off x="4648200" y="2819400"/>
            <a:ext cx="2057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371600" y="2514600"/>
            <a:ext cx="685800" cy="5333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524000" y="4305300"/>
            <a:ext cx="685800" cy="5333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62700" y="2514600"/>
            <a:ext cx="685800" cy="5333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2277803" y="2954428"/>
            <a:ext cx="3920583" cy="1629077"/>
          </a:xfrm>
          <a:custGeom>
            <a:avLst/>
            <a:gdLst>
              <a:gd name="connsiteX0" fmla="*/ 0 w 3920583"/>
              <a:gd name="connsiteY0" fmla="*/ 1629077 h 1629077"/>
              <a:gd name="connsiteX1" fmla="*/ 2112145 w 3920583"/>
              <a:gd name="connsiteY1" fmla="*/ 289920 h 1629077"/>
              <a:gd name="connsiteX2" fmla="*/ 3920583 w 3920583"/>
              <a:gd name="connsiteY2" fmla="*/ 0 h 162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20583" h="1629077">
                <a:moveTo>
                  <a:pt x="0" y="1629077"/>
                </a:moveTo>
                <a:cubicBezTo>
                  <a:pt x="729357" y="1095255"/>
                  <a:pt x="1458715" y="561433"/>
                  <a:pt x="2112145" y="289920"/>
                </a:cubicBezTo>
                <a:cubicBezTo>
                  <a:pt x="2765576" y="18407"/>
                  <a:pt x="3343079" y="9203"/>
                  <a:pt x="3920583" y="0"/>
                </a:cubicBezTo>
              </a:path>
            </a:pathLst>
          </a:custGeom>
          <a:ln>
            <a:solidFill>
              <a:schemeClr val="accent4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09800" y="2590800"/>
            <a:ext cx="3988586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654284" y="2705925"/>
            <a:ext cx="4544102" cy="1504825"/>
          </a:xfrm>
          <a:custGeom>
            <a:avLst/>
            <a:gdLst>
              <a:gd name="connsiteX0" fmla="*/ 181764 w 4544102"/>
              <a:gd name="connsiteY0" fmla="*/ 1504825 h 1504825"/>
              <a:gd name="connsiteX1" fmla="*/ 236983 w 4544102"/>
              <a:gd name="connsiteY1" fmla="*/ 317531 h 1504825"/>
              <a:gd name="connsiteX2" fmla="*/ 1603665 w 4544102"/>
              <a:gd name="connsiteY2" fmla="*/ 55222 h 1504825"/>
              <a:gd name="connsiteX3" fmla="*/ 4544102 w 4544102"/>
              <a:gd name="connsiteY3" fmla="*/ 0 h 1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4102" h="1504825">
                <a:moveTo>
                  <a:pt x="181764" y="1504825"/>
                </a:moveTo>
                <a:cubicBezTo>
                  <a:pt x="90882" y="1031978"/>
                  <a:pt x="0" y="559132"/>
                  <a:pt x="236983" y="317531"/>
                </a:cubicBezTo>
                <a:cubicBezTo>
                  <a:pt x="473967" y="75931"/>
                  <a:pt x="885812" y="108144"/>
                  <a:pt x="1603665" y="55222"/>
                </a:cubicBezTo>
                <a:cubicBezTo>
                  <a:pt x="2321518" y="2300"/>
                  <a:pt x="3432810" y="1150"/>
                  <a:pt x="4544102" y="0"/>
                </a:cubicBezTo>
              </a:path>
            </a:pathLst>
          </a:custGeom>
          <a:ln>
            <a:solidFill>
              <a:schemeClr val="accent3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εξετάζουν τα πακέτα σε «βάθος»</a:t>
            </a:r>
          </a:p>
          <a:p>
            <a:pPr lvl="1"/>
            <a:r>
              <a:rPr lang="el-GR" dirty="0" smtClean="0"/>
              <a:t>Ελέγχουν μόνο τις κεφαλίδες των μηνυμάτων</a:t>
            </a:r>
          </a:p>
          <a:p>
            <a:pPr lvl="1"/>
            <a:r>
              <a:rPr lang="el-GR" dirty="0" smtClean="0"/>
              <a:t>Δεν παρέχουν προστασία από επιθέσεις επιπέδου εφαρμογών</a:t>
            </a:r>
          </a:p>
          <a:p>
            <a:r>
              <a:rPr lang="el-GR" dirty="0" smtClean="0"/>
              <a:t>Δεν πραγματοποιούν συσχετισμό πακέτων </a:t>
            </a:r>
          </a:p>
          <a:p>
            <a:r>
              <a:rPr lang="el-GR" dirty="0" smtClean="0"/>
              <a:t>Παρέχουν προστασία μόνο απέναντι σε γνωστού τύπου επιθέσεις</a:t>
            </a:r>
            <a:endParaRPr lang="en-US" dirty="0" smtClean="0"/>
          </a:p>
          <a:p>
            <a:r>
              <a:rPr lang="el-GR" dirty="0" smtClean="0"/>
              <a:t>Δυσκολία στην ανάπτυξη ορθών κανόνων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Αναχώματα Ελέγχου Συνόδου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Διατηρεί πληροφορίες συνόδου συσχετίζοντας πακέτα</a:t>
            </a:r>
          </a:p>
          <a:p>
            <a:pPr lvl="1"/>
            <a:r>
              <a:rPr lang="el-GR" dirty="0" smtClean="0"/>
              <a:t>Δεν ελέχει τα πακέτα μεμονωμένα αλλά στα πλαίσια μιας συνόδου</a:t>
            </a:r>
          </a:p>
          <a:p>
            <a:r>
              <a:rPr lang="el-GR" dirty="0" smtClean="0"/>
              <a:t>Προεκτείνει τις δυνατότητες των αναχωμάτων φιλτραρίσματος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Αναχώματα Ελέγχου Συνόδου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Διατηρούν για παράδειγμα </a:t>
            </a:r>
          </a:p>
          <a:p>
            <a:pPr lvl="1"/>
            <a:r>
              <a:rPr lang="en-US" dirty="0" smtClean="0"/>
              <a:t>IP </a:t>
            </a:r>
            <a:r>
              <a:rPr lang="el-GR" dirty="0" smtClean="0"/>
              <a:t>διευθύνσεις</a:t>
            </a:r>
          </a:p>
          <a:p>
            <a:pPr lvl="1"/>
            <a:r>
              <a:rPr lang="el-GR" dirty="0" smtClean="0"/>
              <a:t>Θύρα </a:t>
            </a:r>
          </a:p>
          <a:p>
            <a:pPr lvl="1"/>
            <a:r>
              <a:rPr lang="el-GR" dirty="0" smtClean="0"/>
              <a:t>Ακολουθιακό αριθμό</a:t>
            </a:r>
          </a:p>
          <a:p>
            <a:r>
              <a:rPr lang="el-GR" dirty="0" smtClean="0"/>
              <a:t>Ουσιαστικά ελέγχει έαν τα εισερχόμενα δεδομένα συνδέονται με κάποια συγκεκριμένη σύνοδο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Oρισμός Αναχώματος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ένα σύστημα το οποίο έχει σχεδιαστεί για τον αποκλεισμό μη εξουσιοδοτημένων συνδέσεων </a:t>
            </a:r>
          </a:p>
          <a:p>
            <a:pPr lvl="1"/>
            <a:r>
              <a:rPr lang="el-GR" dirty="0" smtClean="0"/>
              <a:t>Ο αποκλεισμός γίνεται με χρήση συγκεκριμένων κανόνων</a:t>
            </a:r>
          </a:p>
          <a:p>
            <a:pPr lvl="1"/>
            <a:r>
              <a:rPr lang="el-GR" dirty="0" smtClean="0"/>
              <a:t>Για παράδειγμα ένα σύστημα μπορεί να επιτρέπει μόνο τη χρήση υπηρεσιών </a:t>
            </a:r>
            <a:r>
              <a:rPr lang="en-US" dirty="0" smtClean="0"/>
              <a:t>web</a:t>
            </a:r>
          </a:p>
          <a:p>
            <a:r>
              <a:rPr lang="el-GR" dirty="0" smtClean="0"/>
              <a:t>Αποτελεί  ένα επιπρόσθετο μέσω πρόστασίας μεταξύ του εσωτερικού και του εξωτερικού δικτύου </a:t>
            </a:r>
          </a:p>
          <a:p>
            <a:r>
              <a:rPr lang="el-GR" dirty="0" smtClean="0"/>
              <a:t>Υλοποιείται είτε με λογισμικό είτε με υλικό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599"/>
          </a:xfrm>
        </p:spPr>
        <p:txBody>
          <a:bodyPr>
            <a:normAutofit/>
          </a:bodyPr>
          <a:lstStyle/>
          <a:p>
            <a:r>
              <a:rPr lang="el-GR" dirty="0" smtClean="0"/>
              <a:t>Υποθέτουμε ότι ο χρήστης αιτείται μια υπηρεσία που αξιοποιεί το </a:t>
            </a:r>
            <a:r>
              <a:rPr lang="en-US" dirty="0" smtClean="0"/>
              <a:t>TCP</a:t>
            </a:r>
          </a:p>
          <a:p>
            <a:pPr lvl="1"/>
            <a:r>
              <a:rPr lang="el-GR" dirty="0" smtClean="0"/>
              <a:t>Ο χρήστης αποστέλει ένα </a:t>
            </a:r>
            <a:r>
              <a:rPr lang="en-US" dirty="0" smtClean="0"/>
              <a:t>SYN</a:t>
            </a:r>
            <a:r>
              <a:rPr lang="el-GR" dirty="0" smtClean="0"/>
              <a:t> αίτημα στην υπηρεσία</a:t>
            </a:r>
            <a:endParaRPr lang="en-US" dirty="0" smtClean="0"/>
          </a:p>
          <a:p>
            <a:pPr lvl="1"/>
            <a:r>
              <a:rPr lang="el-GR" dirty="0" smtClean="0"/>
              <a:t>Το ανάχωμα θεωρεί ότι δημιουργείται μια νέα σύνδεση</a:t>
            </a:r>
          </a:p>
          <a:p>
            <a:pPr lvl="1"/>
            <a:r>
              <a:rPr lang="el-GR" dirty="0" smtClean="0"/>
              <a:t>Η υπηρεσία απανταέι με ένα </a:t>
            </a:r>
            <a:r>
              <a:rPr lang="en-US" dirty="0" smtClean="0"/>
              <a:t>SYN/ACK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ανάχωμα ελέγχει έαν το μήνυμα </a:t>
            </a:r>
            <a:r>
              <a:rPr lang="en-US" dirty="0" smtClean="0"/>
              <a:t>SYN/ACK</a:t>
            </a:r>
            <a:r>
              <a:rPr lang="el-GR" dirty="0" smtClean="0"/>
              <a:t> της υπηρεσίας συνδέεται με κάποιο αρχικό αίτημα</a:t>
            </a:r>
          </a:p>
          <a:p>
            <a:pPr lvl="1"/>
            <a:r>
              <a:rPr lang="el-GR" dirty="0" smtClean="0"/>
              <a:t>Ο χρήστης αποκρίνεται με ένα </a:t>
            </a:r>
            <a:r>
              <a:rPr lang="en-US" dirty="0" smtClean="0"/>
              <a:t>ACK </a:t>
            </a:r>
            <a:r>
              <a:rPr lang="el-GR" dirty="0" smtClean="0"/>
              <a:t>μήνυμα </a:t>
            </a:r>
          </a:p>
          <a:p>
            <a:pPr lvl="1"/>
            <a:r>
              <a:rPr lang="el-GR" dirty="0" smtClean="0"/>
              <a:t>Το ανάχωμα ελέγχει έαν το μήνυμα του χρήστη είναι μέρος των προηγούμενων μηνυμάτων </a:t>
            </a:r>
          </a:p>
          <a:p>
            <a:pPr lvl="1"/>
            <a:r>
              <a:rPr lang="el-GR" dirty="0" smtClean="0"/>
              <a:t>Όλα τα εισερχόμενα μηνύματα – δεδομένα ελέγχονται εαν ανήκουν σε μια συγκεκριμένη σύνοδο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παρέχουν προστασία από επιθέσεις επιπέδου εφαρμογών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Αναχώματα Επιπέδου Εφαρμογής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Παρέχουν τη δυνατότητα ελέγχου των δεδομένων εφαρμογής</a:t>
            </a:r>
            <a:endParaRPr lang="en-US" dirty="0" smtClean="0"/>
          </a:p>
          <a:p>
            <a:pPr lvl="1"/>
            <a:r>
              <a:rPr lang="en-US" dirty="0" smtClean="0"/>
              <a:t>Deep packet inspection</a:t>
            </a:r>
            <a:r>
              <a:rPr lang="el-GR" dirty="0" smtClean="0"/>
              <a:t> </a:t>
            </a:r>
          </a:p>
          <a:p>
            <a:r>
              <a:rPr lang="el-GR" dirty="0" smtClean="0"/>
              <a:t>Λειτουργούν ως ενδιάμεσοι</a:t>
            </a:r>
          </a:p>
          <a:p>
            <a:pPr lvl="1"/>
            <a:r>
              <a:rPr lang="el-GR" dirty="0" smtClean="0"/>
              <a:t>Η επικοινωνία δεν γίνεται άμεσα με την αιτούμενη υπηρεσία αλλά μέσω του αναχώματος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Αναχώματα Επιπέδου Εφαρμογής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Απαιτείται η υλοποίηση των υπηρεσιών από το ανάχωμα</a:t>
            </a:r>
          </a:p>
          <a:p>
            <a:r>
              <a:rPr lang="el-GR" dirty="0" smtClean="0"/>
              <a:t>Το ανάχωμα ελέγχει τα δεδομένα της υπηρεσίας και απορίπτει/εγκρίνει</a:t>
            </a:r>
          </a:p>
          <a:p>
            <a:r>
              <a:rPr lang="el-GR" dirty="0" smtClean="0"/>
              <a:t>Χρησιμοποιούνται και ως </a:t>
            </a:r>
            <a:r>
              <a:rPr lang="en-US" dirty="0" smtClean="0"/>
              <a:t>Network Address Translator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Αναχώματα Επιπέδου Εφαρμογής</a:t>
            </a:r>
            <a:endParaRPr lang="en-US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366963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5" descr="F:\EndUserCiscoWks.pc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133726"/>
            <a:ext cx="81438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219200" y="2593975"/>
            <a:ext cx="3124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95500" y="213836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Τοπικό Δίκτυο</a:t>
            </a:r>
            <a:endParaRPr lang="en-US" dirty="0"/>
          </a:p>
        </p:txBody>
      </p:sp>
      <p:pic>
        <p:nvPicPr>
          <p:cNvPr id="9" name="Picture 4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62900" y="3133726"/>
            <a:ext cx="717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stCxn id="5" idx="3"/>
          </p:cNvCxnSpPr>
          <p:nvPr/>
        </p:nvCxnSpPr>
        <p:spPr>
          <a:xfrm flipV="1">
            <a:off x="1804988" y="3662363"/>
            <a:ext cx="2538412" cy="26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005388" y="3586163"/>
            <a:ext cx="2538412" cy="26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Υπηρεσίες Προστασίας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 επιθέσεις μη συμβατών μηνυμάτων (</a:t>
            </a:r>
            <a:r>
              <a:rPr lang="en-US" dirty="0" smtClean="0"/>
              <a:t>malformed messages)</a:t>
            </a:r>
            <a:endParaRPr lang="el-GR" dirty="0" smtClean="0"/>
          </a:p>
          <a:p>
            <a:r>
              <a:rPr lang="en-US" dirty="0" smtClean="0"/>
              <a:t>SQL injections </a:t>
            </a:r>
          </a:p>
          <a:p>
            <a:r>
              <a:rPr lang="en-US" dirty="0" smtClean="0"/>
              <a:t>Cross site scripting </a:t>
            </a:r>
          </a:p>
          <a:p>
            <a:r>
              <a:rPr lang="el-GR" dirty="0" smtClean="0"/>
              <a:t>Υπερχείλιση καταχωριτών (</a:t>
            </a:r>
            <a:r>
              <a:rPr lang="en-US" dirty="0" smtClean="0"/>
              <a:t>Buffer overflows</a:t>
            </a:r>
            <a:r>
              <a:rPr lang="el-G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Μειονεκτήματα Αναχωμάτων Επιπέδου Εφαρμογής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Εισάγουν επιπρόσθετη καθυστέρηση</a:t>
            </a:r>
            <a:endParaRPr lang="en-US" dirty="0" smtClean="0"/>
          </a:p>
          <a:p>
            <a:r>
              <a:rPr lang="el-GR" dirty="0" smtClean="0"/>
              <a:t>Για κάθε εφαρμογή απαιτείται η υλοποίηση τους στο ανάχωμα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Αρχιτεκτονικές Αναχωμάτων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Υβριδικά αναχώματα</a:t>
            </a:r>
          </a:p>
          <a:p>
            <a:pPr lvl="1"/>
            <a:r>
              <a:rPr lang="el-GR" dirty="0" smtClean="0"/>
              <a:t>Συνδιαμός</a:t>
            </a:r>
            <a:r>
              <a:rPr lang="en-US" dirty="0" smtClean="0"/>
              <a:t> </a:t>
            </a:r>
            <a:r>
              <a:rPr lang="el-GR" dirty="0" smtClean="0"/>
              <a:t>Φίλτρου-Συνόδου-Εφαρμογών</a:t>
            </a:r>
            <a:endParaRPr lang="en-US" dirty="0" smtClean="0"/>
          </a:p>
          <a:p>
            <a:r>
              <a:rPr lang="el-GR" dirty="0" smtClean="0"/>
              <a:t>Αρχιτεκτονικές</a:t>
            </a:r>
            <a:r>
              <a:rPr lang="en-US" dirty="0" smtClean="0"/>
              <a:t> </a:t>
            </a:r>
            <a:r>
              <a:rPr lang="el-GR" dirty="0" smtClean="0"/>
              <a:t>Αναχωμάτων Δικτύου</a:t>
            </a:r>
          </a:p>
          <a:p>
            <a:pPr lvl="1"/>
            <a:r>
              <a:rPr lang="el-GR" dirty="0" smtClean="0"/>
              <a:t>Βασικού ελέγχου</a:t>
            </a:r>
          </a:p>
          <a:p>
            <a:pPr lvl="1"/>
            <a:r>
              <a:rPr lang="el-GR" dirty="0" smtClean="0"/>
              <a:t>Αρχιτεκτονική υπολογιστή διαλογής</a:t>
            </a:r>
            <a:endParaRPr lang="en-US" dirty="0" smtClean="0"/>
          </a:p>
          <a:p>
            <a:pPr lvl="1"/>
            <a:r>
              <a:rPr lang="en-US" dirty="0" err="1" smtClean="0"/>
              <a:t>Αρχιτεκτονικής</a:t>
            </a:r>
            <a:r>
              <a:rPr lang="en-US" dirty="0" smtClean="0"/>
              <a:t> </a:t>
            </a:r>
            <a:r>
              <a:rPr lang="en-US" dirty="0" err="1" smtClean="0"/>
              <a:t>υποδικτύου</a:t>
            </a:r>
            <a:r>
              <a:rPr lang="en-US" dirty="0" smtClean="0"/>
              <a:t> </a:t>
            </a:r>
            <a:r>
              <a:rPr lang="en-US" dirty="0" err="1" smtClean="0"/>
              <a:t>διαλογής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 smtClean="0"/>
          </a:p>
          <a:p>
            <a:pPr lvl="1"/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Υβριδικά Αναχώματα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219200"/>
          </a:xfrm>
        </p:spPr>
        <p:txBody>
          <a:bodyPr/>
          <a:lstStyle/>
          <a:p>
            <a:r>
              <a:rPr lang="el-GR" dirty="0" smtClean="0"/>
              <a:t>Αναπτύσουν μια πολυεπίπεδη αρχιτεκτονική λαμβάνοντας υπόψη πληροφορίες από διαφορετικά επίπεδα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124200" y="3809206"/>
            <a:ext cx="2286794" cy="1829594"/>
            <a:chOff x="3275806" y="3581400"/>
            <a:chExt cx="2286794" cy="1829594"/>
          </a:xfrm>
        </p:grpSpPr>
        <p:sp>
          <p:nvSpPr>
            <p:cNvPr id="4" name="Rectangle 3"/>
            <p:cNvSpPr/>
            <p:nvPr/>
          </p:nvSpPr>
          <p:spPr>
            <a:xfrm>
              <a:off x="3581400" y="4953000"/>
              <a:ext cx="1981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Φυσικό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81400" y="4495800"/>
              <a:ext cx="1981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Δικτύου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4038600"/>
              <a:ext cx="1981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Μεταφοράς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400" y="3581400"/>
              <a:ext cx="19812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Εφαρμογών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2362200" y="4495800"/>
              <a:ext cx="18288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Βασικού Ελέγχου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990600" y="3078162"/>
            <a:ext cx="18288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cxnSp>
        <p:nvCxnSpPr>
          <p:cNvPr id="6" name="Straight Connector 5"/>
          <p:cNvCxnSpPr>
            <a:stCxn id="5" idx="0"/>
          </p:cNvCxnSpPr>
          <p:nvPr/>
        </p:nvCxnSpPr>
        <p:spPr>
          <a:xfrm>
            <a:off x="2817876" y="3520281"/>
            <a:ext cx="1489012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58000" y="3200400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Τοπικό Δίκτυο</a:t>
            </a:r>
            <a:endParaRPr lang="en-US" dirty="0"/>
          </a:p>
        </p:txBody>
      </p:sp>
      <p:cxnSp>
        <p:nvCxnSpPr>
          <p:cNvPr id="9" name="Straight Connector 8"/>
          <p:cNvCxnSpPr>
            <a:endCxn id="8" idx="2"/>
          </p:cNvCxnSpPr>
          <p:nvPr/>
        </p:nvCxnSpPr>
        <p:spPr>
          <a:xfrm>
            <a:off x="5029200" y="3520281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366963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Απαιτείται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 αρχικά χρόνια ανάπτυξης του διαδικτύου τα διασυνδεδεμένα συστήματα είναι αριθμητικά περιορισμένα</a:t>
            </a:r>
          </a:p>
          <a:p>
            <a:pPr lvl="1"/>
            <a:r>
              <a:rPr lang="el-GR" dirty="0" smtClean="0"/>
              <a:t>Εμπιστοσύνη</a:t>
            </a:r>
          </a:p>
          <a:p>
            <a:r>
              <a:rPr lang="el-GR" dirty="0" smtClean="0"/>
              <a:t>Η μεγάλη ανάπτυξη και η διασύνδεση διαφορετικών δικτύων μέσω του διαδίκτύου αναπτύσει ένα μη έμπιστο περιβάλλον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Βασικού Ελέγχου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Υψηλό επίπεδο ελέγχου</a:t>
            </a:r>
          </a:p>
          <a:p>
            <a:r>
              <a:rPr lang="el-GR" dirty="0" smtClean="0"/>
              <a:t>Χρήση «πληρεξούσιων» εφαρμογών</a:t>
            </a:r>
          </a:p>
          <a:p>
            <a:r>
              <a:rPr lang="el-GR" dirty="0" smtClean="0"/>
              <a:t>Μοναδικό σημείο δυνητικής αποτυχίας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Αρχιτεκτονική υπολογιστή διαλογής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ανάχωμα εφαρμογής συνδέεται μόνο με το εσωτερικό δίκτυο </a:t>
            </a:r>
          </a:p>
          <a:p>
            <a:r>
              <a:rPr lang="el-GR" dirty="0" smtClean="0"/>
              <a:t>Οι χρήστες συνδέονται μόνο με το ανάχωμα εφαρμογής</a:t>
            </a:r>
          </a:p>
          <a:p>
            <a:r>
              <a:rPr lang="el-GR" dirty="0" smtClean="0"/>
              <a:t>Η επικοινωνία με τα εξωτερικά συστήματα είναι δυνατή μέσω του (ανάλογα με την πολιτική ασφάλειας)</a:t>
            </a:r>
          </a:p>
          <a:p>
            <a:pPr lvl="1"/>
            <a:r>
              <a:rPr lang="el-GR" dirty="0" smtClean="0"/>
              <a:t>Αναχώματος φιλτραρίσματος</a:t>
            </a:r>
          </a:p>
          <a:p>
            <a:pPr lvl="1"/>
            <a:r>
              <a:rPr lang="el-GR" dirty="0" smtClean="0"/>
              <a:t>Ανάχωμα εφαρμογής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Αρχιτεκτονική υπολογιστή διαλογής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685800" y="4525962"/>
            <a:ext cx="18288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>
            <a:off x="2513076" y="4968081"/>
            <a:ext cx="1489012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553200" y="4648200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Τοπικό Δίκτυο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724400" y="4968081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438400"/>
            <a:ext cx="68580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2" descr="E:\Corp ID Astro\Private\FORMATS\Flash Formats\Icon Conversion\WMF Icons\Router with firewall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5388" y="4724400"/>
            <a:ext cx="11430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1524000" y="3429000"/>
            <a:ext cx="4114800" cy="1022350"/>
            <a:chOff x="1524000" y="3475038"/>
            <a:chExt cx="4114800" cy="102235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524000" y="4495800"/>
              <a:ext cx="2895600" cy="158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419600" y="3475038"/>
              <a:ext cx="1219200" cy="1020762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>
            <a:off x="1524000" y="5257800"/>
            <a:ext cx="2895600" cy="1588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6156325" y="3597275"/>
            <a:ext cx="1022350" cy="685800"/>
          </a:xfrm>
          <a:prstGeom prst="straightConnector1">
            <a:avLst/>
          </a:prstGeom>
          <a:ln>
            <a:solidFill>
              <a:schemeClr val="accent3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Αρχιτεκτονικής</a:t>
            </a:r>
            <a:r>
              <a:rPr lang="en-US" dirty="0" smtClean="0"/>
              <a:t> </a:t>
            </a:r>
            <a:r>
              <a:rPr lang="en-US" dirty="0" err="1" smtClean="0"/>
              <a:t>υποδικτύου</a:t>
            </a:r>
            <a:r>
              <a:rPr lang="en-US" dirty="0" smtClean="0"/>
              <a:t> </a:t>
            </a:r>
            <a:r>
              <a:rPr lang="en-US" dirty="0" err="1" smtClean="0"/>
              <a:t>διαλογής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ανάχωμα εφαρμογής εντοπίζεται μεταξύ αναχωμάτων φίλτρου δεδομένων δημιουργώντας μια «αποστρατικοποιημένη» ζώνη.</a:t>
            </a:r>
          </a:p>
          <a:p>
            <a:r>
              <a:rPr lang="el-GR" dirty="0" smtClean="0"/>
              <a:t>Τα αναχώματα φίλτρου δεν είναι απαραίτητο να έχουν τους ίδιους κανόνες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Αρχιτεκτονική υπολογιστή διαλογής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ανάχωμα εφαρμογών αποτελεί το βασικό στοιχείο επικοινωνίας για εισερχόμενες συνδέσεις</a:t>
            </a:r>
          </a:p>
          <a:p>
            <a:pPr lvl="1"/>
            <a:r>
              <a:rPr lang="el-GR" dirty="0" smtClean="0"/>
              <a:t>Για παράδειγμα ηλεκτρονικού ταχυδρομείου</a:t>
            </a:r>
          </a:p>
          <a:p>
            <a:r>
              <a:rPr lang="el-GR" dirty="0" smtClean="0"/>
              <a:t>Η επικοινωνία με το διαδίκτυο πραγματοποιείται είτε αξιοποιώντας τους κατάλληλους κανόνες στα αναχώματα φιλτραρίσματος είτε στο ανάχωμα εφαρμογής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762000" y="2443481"/>
          <a:ext cx="7696200" cy="2560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Κεντρικό Σημείο Αποτυχίας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Υψηλό κόστος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 Πακέτων από το Εξωτερ.</a:t>
                      </a:r>
                      <a:r>
                        <a:rPr lang="el-GR" sz="1400" baseline="0" dirty="0" smtClean="0"/>
                        <a:t> Στο Εσωτερ.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Υψηλό υπολογιστικό κοστος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Βασικού Σημείου Ελέγχου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Υπολογιστή Διαλογής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Υποδικτύου Διαλογής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Αρχιτεκτονικής</a:t>
            </a:r>
            <a:r>
              <a:rPr lang="en-US" dirty="0" smtClean="0"/>
              <a:t> </a:t>
            </a:r>
            <a:r>
              <a:rPr lang="en-US" dirty="0" err="1" smtClean="0"/>
              <a:t>υποδικτύου</a:t>
            </a:r>
            <a:r>
              <a:rPr lang="en-US" dirty="0" smtClean="0"/>
              <a:t> </a:t>
            </a:r>
            <a:r>
              <a:rPr lang="en-US" dirty="0" err="1" smtClean="0"/>
              <a:t>διαλογής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228600" y="3276600"/>
            <a:ext cx="18288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086600" y="3505200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 Δίκτυο Α</a:t>
            </a:r>
            <a:endParaRPr lang="en-US" dirty="0"/>
          </a:p>
        </p:txBody>
      </p:sp>
      <p:pic>
        <p:nvPicPr>
          <p:cNvPr id="6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668190"/>
            <a:ext cx="533400" cy="1826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2" descr="E:\Corp ID Astro\Private\FORMATS\Flash Formats\Icon Conversion\WMF Icons\Router with firewall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581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2" descr="E:\Corp ID Astro\Private\FORMATS\Flash Formats\Icon Conversion\WMF Icons\Router with firewall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5814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endCxn id="9" idx="1"/>
          </p:cNvCxnSpPr>
          <p:nvPr/>
        </p:nvCxnSpPr>
        <p:spPr>
          <a:xfrm flipV="1">
            <a:off x="3657600" y="3771900"/>
            <a:ext cx="20574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0"/>
            <a:endCxn id="7" idx="1"/>
          </p:cNvCxnSpPr>
          <p:nvPr/>
        </p:nvCxnSpPr>
        <p:spPr>
          <a:xfrm>
            <a:off x="2055876" y="3718719"/>
            <a:ext cx="763524" cy="5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5" idx="2"/>
          </p:cNvCxnSpPr>
          <p:nvPr/>
        </p:nvCxnSpPr>
        <p:spPr>
          <a:xfrm>
            <a:off x="6553200" y="3771900"/>
            <a:ext cx="533400" cy="611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086600" y="2012552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 Δίκτυο Β</a:t>
            </a:r>
            <a:endParaRPr lang="en-US" dirty="0"/>
          </a:p>
        </p:txBody>
      </p:sp>
      <p:cxnSp>
        <p:nvCxnSpPr>
          <p:cNvPr id="18" name="Straight Connector 17"/>
          <p:cNvCxnSpPr>
            <a:stCxn id="16" idx="4"/>
            <a:endCxn id="9" idx="3"/>
          </p:cNvCxnSpPr>
          <p:nvPr/>
        </p:nvCxnSpPr>
        <p:spPr>
          <a:xfrm rot="5400000">
            <a:off x="6668095" y="2553295"/>
            <a:ext cx="1103710" cy="1333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29000" y="2438400"/>
            <a:ext cx="2895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419600" y="2069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DMZ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Αναχώματος 1990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515790"/>
          </a:xfrm>
        </p:spPr>
        <p:txBody>
          <a:bodyPr>
            <a:normAutofit/>
          </a:bodyPr>
          <a:lstStyle/>
          <a:p>
            <a:r>
              <a:rPr lang="en-US" dirty="0" smtClean="0"/>
              <a:t>DEC Seal</a:t>
            </a:r>
          </a:p>
          <a:p>
            <a:pPr lvl="1"/>
            <a:r>
              <a:rPr lang="en-US" dirty="0" smtClean="0"/>
              <a:t>Gatekeeper (application proxy)</a:t>
            </a:r>
          </a:p>
          <a:p>
            <a:pPr lvl="1"/>
            <a:r>
              <a:rPr lang="en-US" dirty="0" smtClean="0"/>
              <a:t>Gate (a packet filtering router)</a:t>
            </a:r>
          </a:p>
          <a:p>
            <a:pPr lvl="1"/>
            <a:r>
              <a:rPr lang="en-US" dirty="0" err="1" smtClean="0"/>
              <a:t>MailGate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Αναχώματος 1990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971800"/>
            <a:ext cx="8458200" cy="1826419"/>
            <a:chOff x="228600" y="4193381"/>
            <a:chExt cx="8458200" cy="1826419"/>
          </a:xfrm>
        </p:grpSpPr>
        <p:sp>
          <p:nvSpPr>
            <p:cNvPr id="5" name="Cloud 4"/>
            <p:cNvSpPr/>
            <p:nvPr/>
          </p:nvSpPr>
          <p:spPr>
            <a:xfrm>
              <a:off x="228600" y="4830762"/>
              <a:ext cx="1828800" cy="884238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Διαδίκτυο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7086600" y="5059362"/>
              <a:ext cx="1600200" cy="65563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dirty="0" smtClean="0"/>
                <a:t>Υπο Δίκτυο Α</a:t>
              </a:r>
              <a:endParaRPr lang="en-US" dirty="0"/>
            </a:p>
          </p:txBody>
        </p:sp>
        <p:pic>
          <p:nvPicPr>
            <p:cNvPr id="7" name="Pictur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9600" y="4193381"/>
              <a:ext cx="533400" cy="1826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62" descr="E:\Corp ID Astro\Private\FORMATS\Flash Formats\Icon Conversion\WMF Icons\Router with firewall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19400" y="5135562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2" descr="E:\Corp ID Astro\Private\FORMATS\Flash Formats\Icon Conversion\WMF Icons\Router with firewall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000" y="5135562"/>
              <a:ext cx="838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Connector 9"/>
            <p:cNvCxnSpPr>
              <a:endCxn id="9" idx="1"/>
            </p:cNvCxnSpPr>
            <p:nvPr/>
          </p:nvCxnSpPr>
          <p:spPr>
            <a:xfrm flipV="1">
              <a:off x="3657600" y="5326062"/>
              <a:ext cx="2057400" cy="381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0"/>
              <a:endCxn id="8" idx="1"/>
            </p:cNvCxnSpPr>
            <p:nvPr/>
          </p:nvCxnSpPr>
          <p:spPr>
            <a:xfrm>
              <a:off x="2055876" y="5272881"/>
              <a:ext cx="763524" cy="531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3"/>
              <a:endCxn id="6" idx="2"/>
            </p:cNvCxnSpPr>
            <p:nvPr/>
          </p:nvCxnSpPr>
          <p:spPr>
            <a:xfrm>
              <a:off x="6553200" y="5326062"/>
              <a:ext cx="533400" cy="611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267200" y="247066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Gatekeeper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2451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346844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419600" y="3609181"/>
            <a:ext cx="3352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286000" y="3793847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371600" y="4493419"/>
            <a:ext cx="6096000" cy="1588"/>
          </a:xfrm>
          <a:prstGeom prst="straightConnector1">
            <a:avLst/>
          </a:prstGeom>
          <a:ln>
            <a:solidFill>
              <a:schemeClr val="accent4"/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 Translator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399"/>
          </a:xfrm>
        </p:spPr>
        <p:txBody>
          <a:bodyPr/>
          <a:lstStyle/>
          <a:p>
            <a:r>
              <a:rPr lang="el-GR" dirty="0" smtClean="0"/>
              <a:t>Σε πολλές περιπτώσεις ένα ανάχωμα χρησιμοποιείται μεταξύ των άλλων για την «απόκρυψη» του εσωτερικού δικτύου</a:t>
            </a:r>
            <a:endParaRPr lang="en-US" dirty="0" smtClean="0"/>
          </a:p>
          <a:p>
            <a:r>
              <a:rPr lang="el-GR" dirty="0" smtClean="0"/>
              <a:t>Περιορισμένος αριθμός </a:t>
            </a:r>
            <a:r>
              <a:rPr lang="en-US" dirty="0" smtClean="0"/>
              <a:t>IP </a:t>
            </a:r>
            <a:r>
              <a:rPr lang="el-GR" dirty="0" smtClean="0"/>
              <a:t>διευθύνσεων</a:t>
            </a:r>
          </a:p>
          <a:p>
            <a:r>
              <a:rPr lang="el-GR" dirty="0" smtClean="0"/>
              <a:t>Όλη η επικοινωνία πραγματοποιείται μέσω του αναχώματος</a:t>
            </a:r>
            <a:endParaRPr lang="en-US" dirty="0" smtClean="0"/>
          </a:p>
          <a:p>
            <a:r>
              <a:rPr lang="el-GR" dirty="0" smtClean="0"/>
              <a:t>Αποτελεί τη διαδικασία τροποποίησης των </a:t>
            </a:r>
            <a:r>
              <a:rPr lang="en-US" dirty="0" smtClean="0"/>
              <a:t>IP </a:t>
            </a:r>
            <a:r>
              <a:rPr lang="el-GR" dirty="0" smtClean="0"/>
              <a:t>διευθύνσεων ενός οργανισμού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 Απαιτείται;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διασυνδεσιμότητα των τοπικών δικτύων με το διαδίκτυο εισάγει προβλήματα ασφάλειας στα τοπικά δίκτυα (εισερχόμενης/εξερχόμενης πληροφορίας)</a:t>
            </a:r>
          </a:p>
          <a:p>
            <a:pPr lvl="1"/>
            <a:r>
              <a:rPr lang="el-GR" dirty="0" smtClean="0"/>
              <a:t>Για παράδειγμα ένα επιτιθέμενος μπορεί να αιτείται συνεχώς συνδέσεις προς ένα εξυπηρέτη του τοπικού δίκτύου</a:t>
            </a:r>
          </a:p>
          <a:p>
            <a:r>
              <a:rPr lang="el-GR" dirty="0" smtClean="0"/>
              <a:t>Παρέχει επιπρόσθετη προστασία από μη επιθυμητές συνδέσεις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Address Translator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990600" y="3078162"/>
            <a:ext cx="18288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>
            <a:off x="2817876" y="3520281"/>
            <a:ext cx="1489012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858000" y="3200400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Τοπικό Δίκτυο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5029200" y="3520281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366963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4600" y="2514600"/>
            <a:ext cx="17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Public:195.251.160.6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65712" y="2477869"/>
            <a:ext cx="17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Private:192.168.2.0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</a:t>
            </a:r>
            <a:r>
              <a:rPr lang="en-US" dirty="0" smtClean="0"/>
              <a:t>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Full Cone</a:t>
            </a:r>
          </a:p>
          <a:p>
            <a:pPr lvl="0"/>
            <a:r>
              <a:rPr lang="en-US" dirty="0" smtClean="0"/>
              <a:t>Restricted Cone</a:t>
            </a:r>
          </a:p>
          <a:p>
            <a:pPr lvl="0"/>
            <a:r>
              <a:rPr lang="en-US" dirty="0" smtClean="0"/>
              <a:t>Port Restricted Cone</a:t>
            </a:r>
          </a:p>
          <a:p>
            <a:pPr lvl="0"/>
            <a:r>
              <a:rPr lang="en-US" dirty="0" smtClean="0"/>
              <a:t>Symmetric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Cone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r>
              <a:rPr lang="el-GR" dirty="0" smtClean="0"/>
              <a:t>Η αντιστοίχιση μεταξύ εξωτερικής και εσωτερικής διεύθυνσης είναι γνωστή</a:t>
            </a:r>
            <a:endParaRPr lang="en-US" dirty="0" smtClean="0"/>
          </a:p>
          <a:p>
            <a:r>
              <a:rPr lang="en-US" dirty="0" smtClean="0"/>
              <a:t>H </a:t>
            </a:r>
            <a:r>
              <a:rPr lang="el-GR" dirty="0" smtClean="0"/>
              <a:t>εξωτερικές οντότητες επικοινωνού με τις εσωτερικές μέσω της αντίστοιχης δημόσιας διεύθυνσης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Cone NAT 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0" y="3233737"/>
            <a:ext cx="21336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PCs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2131822" y="3667918"/>
            <a:ext cx="1982978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629400" y="3348037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A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800600" y="3667918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514600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553200" y="411003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 IP:172.16.1.102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800600" y="3200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02443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2754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124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Src:172.16.1.102:20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311253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Src:1.1.1.4:20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133600" y="3112532"/>
            <a:ext cx="1944689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8600" y="4724400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endCxn id="22" idx="0"/>
          </p:cNvCxnSpPr>
          <p:nvPr/>
        </p:nvCxnSpPr>
        <p:spPr>
          <a:xfrm rot="5400000">
            <a:off x="268288" y="4306887"/>
            <a:ext cx="606425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400" y="212883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IP:1.1.1.6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" y="1828800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85311" y="2425717"/>
            <a:ext cx="6079351" cy="1441161"/>
          </a:xfrm>
          <a:custGeom>
            <a:avLst/>
            <a:gdLst>
              <a:gd name="connsiteX0" fmla="*/ 256874 w 6079351"/>
              <a:gd name="connsiteY0" fmla="*/ 0 h 1441161"/>
              <a:gd name="connsiteX1" fmla="*/ 970413 w 6079351"/>
              <a:gd name="connsiteY1" fmla="*/ 898942 h 1441161"/>
              <a:gd name="connsiteX2" fmla="*/ 6079351 w 6079351"/>
              <a:gd name="connsiteY2" fmla="*/ 1441161 h 14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79351" h="1441161">
                <a:moveTo>
                  <a:pt x="256874" y="0"/>
                </a:moveTo>
                <a:cubicBezTo>
                  <a:pt x="128437" y="329374"/>
                  <a:pt x="0" y="658748"/>
                  <a:pt x="970413" y="898942"/>
                </a:cubicBezTo>
                <a:cubicBezTo>
                  <a:pt x="1940826" y="1139136"/>
                  <a:pt x="5258781" y="1346035"/>
                  <a:pt x="6079351" y="1441161"/>
                </a:cubicBezTo>
              </a:path>
            </a:pathLst>
          </a:cu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ine Callout 2 31"/>
          <p:cNvSpPr/>
          <p:nvPr/>
        </p:nvSpPr>
        <p:spPr>
          <a:xfrm>
            <a:off x="2362200" y="4451865"/>
            <a:ext cx="1447800" cy="9419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0287"/>
              <a:gd name="adj6" fmla="val -6500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Src:1.1.1.6:port</a:t>
            </a:r>
          </a:p>
          <a:p>
            <a:pPr algn="ctr"/>
            <a:r>
              <a:rPr lang="en-US" sz="1400" dirty="0" smtClean="0"/>
              <a:t>Dest:1.1.1.5:1234</a:t>
            </a:r>
            <a:endParaRPr lang="en-US" sz="1400" dirty="0"/>
          </a:p>
        </p:txBody>
      </p:sp>
      <p:sp>
        <p:nvSpPr>
          <p:cNvPr id="33" name="Line Callout 2 32"/>
          <p:cNvSpPr/>
          <p:nvPr/>
        </p:nvSpPr>
        <p:spPr>
          <a:xfrm>
            <a:off x="5181600" y="4724400"/>
            <a:ext cx="2133600" cy="6693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7184"/>
              <a:gd name="adj6" fmla="val -5162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Src:1.1.1.6:port</a:t>
            </a:r>
          </a:p>
          <a:p>
            <a:pPr algn="ctr"/>
            <a:r>
              <a:rPr lang="en-US" sz="1400" dirty="0" smtClean="0"/>
              <a:t>Dest:172.16.1.102.5:20</a:t>
            </a:r>
            <a:endParaRPr lang="en-US" sz="1400" dirty="0"/>
          </a:p>
        </p:txBody>
      </p:sp>
      <p:sp>
        <p:nvSpPr>
          <p:cNvPr id="34" name="Line Callout 2 33"/>
          <p:cNvSpPr/>
          <p:nvPr/>
        </p:nvSpPr>
        <p:spPr>
          <a:xfrm>
            <a:off x="5911668" y="1752600"/>
            <a:ext cx="3156132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404"/>
              <a:gd name="adj6" fmla="val -45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172.16.1.102:2210 -&gt; 1.1.1.4:20</a:t>
            </a:r>
          </a:p>
          <a:p>
            <a:pPr algn="ctr"/>
            <a:r>
              <a:rPr lang="en-US" dirty="0" smtClean="0"/>
              <a:t>Any-&gt;1.1.1.4:20 (incoming)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199"/>
          </a:xfrm>
        </p:spPr>
        <p:txBody>
          <a:bodyPr>
            <a:normAutofit/>
          </a:bodyPr>
          <a:lstStyle/>
          <a:p>
            <a:r>
              <a:rPr lang="el-GR" dirty="0" smtClean="0"/>
              <a:t>Η αντιστοίχιση μεταξύ εξωτερικής και εσωτερικής διεύθυνσης είναι γνωστή</a:t>
            </a:r>
            <a:endParaRPr lang="en-US" dirty="0" smtClean="0"/>
          </a:p>
          <a:p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χρησιμοποιηθεί</a:t>
            </a:r>
            <a:r>
              <a:rPr lang="en-US" dirty="0" smtClean="0"/>
              <a:t> </a:t>
            </a:r>
            <a:r>
              <a:rPr lang="en-US" dirty="0" err="1" smtClean="0"/>
              <a:t>μόνο</a:t>
            </a:r>
            <a:r>
              <a:rPr lang="en-US" dirty="0" smtClean="0"/>
              <a:t> </a:t>
            </a:r>
            <a:r>
              <a:rPr lang="en-US" dirty="0" err="1" smtClean="0"/>
              <a:t>μεταξύ</a:t>
            </a:r>
            <a:r>
              <a:rPr lang="en-US" dirty="0" smtClean="0"/>
              <a:t> </a:t>
            </a:r>
            <a:r>
              <a:rPr lang="en-US" dirty="0" err="1" smtClean="0"/>
              <a:t>δύο</a:t>
            </a:r>
            <a:r>
              <a:rPr lang="en-US" dirty="0" smtClean="0"/>
              <a:t> </a:t>
            </a:r>
            <a:r>
              <a:rPr lang="en-US" dirty="0" err="1" smtClean="0"/>
              <a:t>συγκεκριμένων</a:t>
            </a:r>
            <a:r>
              <a:rPr lang="en-US" dirty="0" smtClean="0"/>
              <a:t> </a:t>
            </a:r>
            <a:r>
              <a:rPr lang="en-US" dirty="0" err="1" smtClean="0"/>
              <a:t>επικοινωνούντων</a:t>
            </a:r>
            <a:r>
              <a:rPr lang="en-US" dirty="0" smtClean="0"/>
              <a:t> </a:t>
            </a:r>
            <a:r>
              <a:rPr lang="en-US" dirty="0" err="1" smtClean="0"/>
              <a:t>μερών</a:t>
            </a:r>
            <a:endParaRPr lang="el-GR" dirty="0" smtClean="0"/>
          </a:p>
          <a:p>
            <a:pPr lvl="1"/>
            <a:r>
              <a:rPr lang="en-US" dirty="0" err="1" smtClean="0"/>
              <a:t>εφόσον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εσωτερικός</a:t>
            </a:r>
            <a:r>
              <a:rPr lang="en-US" dirty="0" smtClean="0"/>
              <a:t> </a:t>
            </a:r>
            <a:r>
              <a:rPr lang="en-US" dirty="0" err="1" smtClean="0"/>
              <a:t>κόμβος</a:t>
            </a:r>
            <a:r>
              <a:rPr lang="en-US" dirty="0" smtClean="0"/>
              <a:t> </a:t>
            </a:r>
            <a:r>
              <a:rPr lang="en-US" dirty="0" err="1" smtClean="0"/>
              <a:t>έχει</a:t>
            </a:r>
            <a:r>
              <a:rPr lang="en-US" dirty="0" smtClean="0"/>
              <a:t> </a:t>
            </a:r>
            <a:r>
              <a:rPr lang="en-US" dirty="0" err="1" smtClean="0"/>
              <a:t>αποστείλει</a:t>
            </a:r>
            <a:r>
              <a:rPr lang="en-US" dirty="0" smtClean="0"/>
              <a:t> </a:t>
            </a:r>
            <a:r>
              <a:rPr lang="en-US" dirty="0" err="1" smtClean="0"/>
              <a:t>δεδομένα</a:t>
            </a:r>
            <a:r>
              <a:rPr lang="en-US" dirty="0" smtClean="0"/>
              <a:t> </a:t>
            </a:r>
            <a:r>
              <a:rPr lang="en-US" dirty="0" err="1" smtClean="0"/>
              <a:t>σε</a:t>
            </a:r>
            <a:r>
              <a:rPr lang="en-US" dirty="0" smtClean="0"/>
              <a:t> </a:t>
            </a:r>
            <a:r>
              <a:rPr lang="en-US" dirty="0" err="1" smtClean="0"/>
              <a:t>κάποιο</a:t>
            </a:r>
            <a:r>
              <a:rPr lang="en-US" dirty="0" smtClean="0"/>
              <a:t> </a:t>
            </a:r>
            <a:r>
              <a:rPr lang="en-US" dirty="0" err="1" smtClean="0"/>
              <a:t>εξωτερικό</a:t>
            </a:r>
            <a:r>
              <a:rPr lang="en-US" dirty="0" smtClean="0"/>
              <a:t> </a:t>
            </a:r>
            <a:r>
              <a:rPr lang="en-US" dirty="0" err="1" smtClean="0"/>
              <a:t>κόμβο</a:t>
            </a:r>
            <a:r>
              <a:rPr lang="en-US" dirty="0" smtClean="0"/>
              <a:t> </a:t>
            </a:r>
            <a:r>
              <a:rPr lang="el-GR" dirty="0" smtClean="0"/>
              <a:t>πραγματοποιείται </a:t>
            </a:r>
            <a:r>
              <a:rPr lang="en-US" dirty="0" err="1" smtClean="0"/>
              <a:t>η</a:t>
            </a:r>
            <a:r>
              <a:rPr lang="en-US" dirty="0" smtClean="0"/>
              <a:t> </a:t>
            </a:r>
            <a:r>
              <a:rPr lang="en-US" dirty="0" err="1" smtClean="0"/>
              <a:t>απαιτούμενη</a:t>
            </a:r>
            <a:r>
              <a:rPr lang="en-US" dirty="0" smtClean="0"/>
              <a:t> </a:t>
            </a:r>
            <a:r>
              <a:rPr lang="en-US" dirty="0" err="1" smtClean="0"/>
              <a:t>αντιστοίχηση</a:t>
            </a:r>
            <a:r>
              <a:rPr lang="el-GR" dirty="0" smtClean="0"/>
              <a:t> και ο εξωτερικός κόμβος επικοινωνεί με τον εσωτερικό δεν έχει σημασία η θύρα επικοινωνίας που έχει χρησιμοποιήσει ο εσωτερικός κόβμος </a:t>
            </a:r>
          </a:p>
          <a:p>
            <a:pPr lvl="1"/>
            <a:r>
              <a:rPr lang="el-GR" dirty="0" smtClean="0"/>
              <a:t>Κανένας άλλος κόμβος δε δύναται να επικοινωνήσει με τον εσωτερικό κόμβο εφόσον υπάρχει ήδη επικοινωνία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Cone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6200" y="3326368"/>
            <a:ext cx="2133600" cy="884238"/>
          </a:xfrm>
          <a:prstGeom prst="cloud">
            <a:avLst/>
          </a:prstGeom>
          <a:ln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PCs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2208022" y="3760549"/>
            <a:ext cx="1982978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05600" y="3440668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A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876800" y="3760549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07231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>
            <a:off x="4876800" y="3293031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5117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28474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21683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Src:172.16.1.102:20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358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20516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Src:1.1.1.4:20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09800" y="3205163"/>
            <a:ext cx="1944689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4800" y="4817031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 rot="5400000">
            <a:off x="344488" y="4399518"/>
            <a:ext cx="606425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22214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IP:1.1.1.6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57200" y="1921431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1511" y="2518348"/>
            <a:ext cx="6079351" cy="1441161"/>
          </a:xfrm>
          <a:custGeom>
            <a:avLst/>
            <a:gdLst>
              <a:gd name="connsiteX0" fmla="*/ 256874 w 6079351"/>
              <a:gd name="connsiteY0" fmla="*/ 0 h 1441161"/>
              <a:gd name="connsiteX1" fmla="*/ 970413 w 6079351"/>
              <a:gd name="connsiteY1" fmla="*/ 898942 h 1441161"/>
              <a:gd name="connsiteX2" fmla="*/ 6079351 w 6079351"/>
              <a:gd name="connsiteY2" fmla="*/ 1441161 h 14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79351" h="1441161">
                <a:moveTo>
                  <a:pt x="256874" y="0"/>
                </a:moveTo>
                <a:cubicBezTo>
                  <a:pt x="128437" y="329374"/>
                  <a:pt x="0" y="658748"/>
                  <a:pt x="970413" y="898942"/>
                </a:cubicBezTo>
                <a:cubicBezTo>
                  <a:pt x="1940826" y="1139136"/>
                  <a:pt x="5258781" y="1346035"/>
                  <a:pt x="6079351" y="1441161"/>
                </a:cubicBezTo>
              </a:path>
            </a:pathLst>
          </a:cu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ne Callout 2 20"/>
          <p:cNvSpPr/>
          <p:nvPr/>
        </p:nvSpPr>
        <p:spPr>
          <a:xfrm>
            <a:off x="2438400" y="4544496"/>
            <a:ext cx="1447800" cy="9419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0287"/>
              <a:gd name="adj6" fmla="val -6500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Src:1.1.1.6:port</a:t>
            </a:r>
          </a:p>
          <a:p>
            <a:pPr algn="ctr"/>
            <a:r>
              <a:rPr lang="en-US" sz="1400" dirty="0" smtClean="0"/>
              <a:t>Dest:1.1.1.5:1234</a:t>
            </a:r>
            <a:endParaRPr lang="en-US" sz="1400" dirty="0"/>
          </a:p>
        </p:txBody>
      </p:sp>
      <p:sp>
        <p:nvSpPr>
          <p:cNvPr id="22" name="Line Callout 2 21"/>
          <p:cNvSpPr/>
          <p:nvPr/>
        </p:nvSpPr>
        <p:spPr>
          <a:xfrm>
            <a:off x="5257800" y="4817031"/>
            <a:ext cx="2133600" cy="6693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7184"/>
              <a:gd name="adj6" fmla="val -5162"/>
            </a:avLst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Src:1.1.1.6:port</a:t>
            </a:r>
          </a:p>
          <a:p>
            <a:pPr algn="ctr"/>
            <a:r>
              <a:rPr lang="en-US" sz="1400" dirty="0" smtClean="0"/>
              <a:t>Dest:172.16.1.102.5:20</a:t>
            </a:r>
            <a:endParaRPr lang="en-US" sz="1400" dirty="0"/>
          </a:p>
        </p:txBody>
      </p:sp>
      <p:sp>
        <p:nvSpPr>
          <p:cNvPr id="23" name="Line Callout 2 22"/>
          <p:cNvSpPr/>
          <p:nvPr/>
        </p:nvSpPr>
        <p:spPr>
          <a:xfrm>
            <a:off x="5987868" y="1845231"/>
            <a:ext cx="3156132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404"/>
              <a:gd name="adj6" fmla="val -45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172.16.1.102:2210 -&gt; 1.1.1.4:20</a:t>
            </a:r>
          </a:p>
          <a:p>
            <a:pPr algn="ctr"/>
            <a:r>
              <a:rPr lang="en-US" dirty="0" smtClean="0"/>
              <a:t>1.1.1.5-&gt;1.1.1.4:20 (incoming)</a:t>
            </a:r>
          </a:p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1100667" y="3691467"/>
            <a:ext cx="5367866" cy="1320800"/>
          </a:xfrm>
          <a:custGeom>
            <a:avLst/>
            <a:gdLst>
              <a:gd name="connsiteX0" fmla="*/ 0 w 5367866"/>
              <a:gd name="connsiteY0" fmla="*/ 1320800 h 1320800"/>
              <a:gd name="connsiteX1" fmla="*/ 1608666 w 5367866"/>
              <a:gd name="connsiteY1" fmla="*/ 287866 h 1320800"/>
              <a:gd name="connsiteX2" fmla="*/ 5367866 w 5367866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67866" h="1320800">
                <a:moveTo>
                  <a:pt x="0" y="1320800"/>
                </a:moveTo>
                <a:cubicBezTo>
                  <a:pt x="357011" y="914399"/>
                  <a:pt x="714022" y="507999"/>
                  <a:pt x="1608666" y="287866"/>
                </a:cubicBezTo>
                <a:cubicBezTo>
                  <a:pt x="2503310" y="67733"/>
                  <a:pt x="3935588" y="33866"/>
                  <a:pt x="5367866" y="0"/>
                </a:cubicBezTo>
              </a:path>
            </a:pathLst>
          </a:custGeom>
          <a:noFill/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Callout 2 25"/>
          <p:cNvSpPr/>
          <p:nvPr/>
        </p:nvSpPr>
        <p:spPr>
          <a:xfrm>
            <a:off x="2438400" y="5943600"/>
            <a:ext cx="14478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98677"/>
              <a:gd name="adj6" fmla="val -707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Src</a:t>
            </a:r>
            <a:r>
              <a:rPr lang="en-US" sz="1400" dirty="0" smtClean="0"/>
              <a:t>: 1.1.1.5:60</a:t>
            </a:r>
          </a:p>
          <a:p>
            <a:pPr algn="ctr"/>
            <a:r>
              <a:rPr lang="en-US" sz="1400" dirty="0" smtClean="0"/>
              <a:t>Dest:1.1.1.4:20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Port Restricted Cone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Είναι</a:t>
            </a:r>
            <a:r>
              <a:rPr lang="en-US" dirty="0" smtClean="0"/>
              <a:t> </a:t>
            </a:r>
            <a:r>
              <a:rPr lang="en-US" dirty="0" err="1" smtClean="0"/>
              <a:t>ακριβώς</a:t>
            </a:r>
            <a:r>
              <a:rPr lang="en-US" dirty="0" smtClean="0"/>
              <a:t> </a:t>
            </a:r>
            <a:r>
              <a:rPr lang="en-US" dirty="0" err="1" smtClean="0"/>
              <a:t>αντίστοιχη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την</a:t>
            </a:r>
            <a:r>
              <a:rPr lang="en-US" dirty="0" smtClean="0"/>
              <a:t> </a:t>
            </a:r>
            <a:r>
              <a:rPr lang="en-US" dirty="0" err="1" smtClean="0"/>
              <a:t>προηγούμενη</a:t>
            </a:r>
            <a:r>
              <a:rPr lang="en-US" dirty="0" smtClean="0"/>
              <a:t> </a:t>
            </a:r>
            <a:r>
              <a:rPr lang="en-US" dirty="0" err="1" smtClean="0"/>
              <a:t>περίπτωση</a:t>
            </a:r>
            <a:r>
              <a:rPr lang="en-US" dirty="0" smtClean="0"/>
              <a:t> </a:t>
            </a:r>
            <a:r>
              <a:rPr lang="en-US" dirty="0" err="1" smtClean="0"/>
              <a:t>αλλά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τη</a:t>
            </a:r>
            <a:r>
              <a:rPr lang="en-US" dirty="0" smtClean="0"/>
              <a:t> </a:t>
            </a:r>
            <a:r>
              <a:rPr lang="en-US" dirty="0" err="1" smtClean="0"/>
              <a:t>διαφορά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Ότι</a:t>
            </a:r>
            <a:r>
              <a:rPr lang="en-US" dirty="0" smtClean="0"/>
              <a:t> </a:t>
            </a:r>
            <a:r>
              <a:rPr lang="en-US" dirty="0" err="1" smtClean="0"/>
              <a:t>ένας</a:t>
            </a:r>
            <a:r>
              <a:rPr lang="en-US" dirty="0" smtClean="0"/>
              <a:t> </a:t>
            </a:r>
            <a:r>
              <a:rPr lang="en-US" dirty="0" err="1" smtClean="0"/>
              <a:t>εξωτερικός</a:t>
            </a:r>
            <a:r>
              <a:rPr lang="en-US" dirty="0" smtClean="0"/>
              <a:t> </a:t>
            </a:r>
            <a:r>
              <a:rPr lang="en-US" dirty="0" err="1" smtClean="0"/>
              <a:t>κόμβος</a:t>
            </a:r>
            <a:r>
              <a:rPr lang="en-US" dirty="0" smtClean="0"/>
              <a:t> (</a:t>
            </a:r>
            <a:r>
              <a:rPr lang="en-US" dirty="0" err="1" smtClean="0"/>
              <a:t>ip:port</a:t>
            </a:r>
            <a:r>
              <a:rPr lang="en-US" dirty="0" smtClean="0"/>
              <a:t>) </a:t>
            </a:r>
            <a:r>
              <a:rPr lang="en-US" dirty="0" err="1" smtClean="0"/>
              <a:t>μπορεί</a:t>
            </a:r>
            <a:r>
              <a:rPr lang="en-US" dirty="0" smtClean="0"/>
              <a:t> </a:t>
            </a:r>
            <a:r>
              <a:rPr lang="en-US" dirty="0" err="1" smtClean="0"/>
              <a:t>να</a:t>
            </a:r>
            <a:r>
              <a:rPr lang="en-US" dirty="0" smtClean="0"/>
              <a:t> </a:t>
            </a:r>
            <a:r>
              <a:rPr lang="en-US" dirty="0" err="1" smtClean="0"/>
              <a:t>αποστείλει</a:t>
            </a:r>
            <a:r>
              <a:rPr lang="en-US" dirty="0" smtClean="0"/>
              <a:t> </a:t>
            </a:r>
            <a:r>
              <a:rPr lang="en-US" dirty="0" err="1" smtClean="0"/>
              <a:t>δεδομένα</a:t>
            </a:r>
            <a:r>
              <a:rPr lang="en-US" dirty="0" smtClean="0"/>
              <a:t> </a:t>
            </a:r>
            <a:r>
              <a:rPr lang="en-US" dirty="0" err="1" smtClean="0"/>
              <a:t>μόνο</a:t>
            </a:r>
            <a:r>
              <a:rPr lang="en-US" dirty="0" smtClean="0"/>
              <a:t> </a:t>
            </a:r>
            <a:r>
              <a:rPr lang="en-US" dirty="0" err="1" smtClean="0"/>
              <a:t>εφόσον</a:t>
            </a:r>
            <a:r>
              <a:rPr lang="en-US" dirty="0" smtClean="0"/>
              <a:t> </a:t>
            </a:r>
            <a:r>
              <a:rPr lang="en-US" dirty="0" err="1" smtClean="0"/>
              <a:t>ο</a:t>
            </a:r>
            <a:r>
              <a:rPr lang="en-US" dirty="0" smtClean="0"/>
              <a:t> </a:t>
            </a:r>
            <a:r>
              <a:rPr lang="en-US" dirty="0" err="1" smtClean="0"/>
              <a:t>εσωτερικός</a:t>
            </a:r>
            <a:r>
              <a:rPr lang="en-US" dirty="0" smtClean="0"/>
              <a:t> </a:t>
            </a:r>
            <a:r>
              <a:rPr lang="en-US" dirty="0" err="1" smtClean="0"/>
              <a:t>κόμβος</a:t>
            </a:r>
            <a:r>
              <a:rPr lang="en-US" dirty="0" smtClean="0"/>
              <a:t> </a:t>
            </a:r>
            <a:r>
              <a:rPr lang="en-US" dirty="0" err="1" smtClean="0"/>
              <a:t>έχει</a:t>
            </a:r>
            <a:r>
              <a:rPr lang="en-US" dirty="0" smtClean="0"/>
              <a:t> </a:t>
            </a:r>
            <a:r>
              <a:rPr lang="en-US" dirty="0" err="1" smtClean="0"/>
              <a:t>επικοινωνήσει</a:t>
            </a:r>
            <a:r>
              <a:rPr lang="en-US" dirty="0" smtClean="0"/>
              <a:t> </a:t>
            </a: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 smtClean="0"/>
              <a:t>τον</a:t>
            </a:r>
            <a:r>
              <a:rPr lang="en-US" dirty="0" smtClean="0"/>
              <a:t> </a:t>
            </a:r>
            <a:r>
              <a:rPr lang="en-US" dirty="0" err="1" smtClean="0"/>
              <a:t>εξωτερικό</a:t>
            </a:r>
            <a:r>
              <a:rPr lang="en-US" dirty="0" smtClean="0"/>
              <a:t> </a:t>
            </a:r>
            <a:r>
              <a:rPr lang="en-US" dirty="0" err="1" smtClean="0"/>
              <a:t>κόμβο</a:t>
            </a:r>
            <a:r>
              <a:rPr lang="en-US" dirty="0" smtClean="0"/>
              <a:t> (</a:t>
            </a:r>
            <a:r>
              <a:rPr lang="en-US" dirty="0" err="1" smtClean="0"/>
              <a:t>ip:port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Restricted Cone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6200" y="3326368"/>
            <a:ext cx="21336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PCs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2208022" y="3760549"/>
            <a:ext cx="1982978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05600" y="3440668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A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876800" y="3760549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07231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>
            <a:off x="4876800" y="3293031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5117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28474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21683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Src:172.16.1.102:20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358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20516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Src:1.1.1.4:20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09800" y="3205163"/>
            <a:ext cx="1944689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4800" y="4817031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 rot="5400000">
            <a:off x="344488" y="4399518"/>
            <a:ext cx="606425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Callout 2 22"/>
          <p:cNvSpPr/>
          <p:nvPr/>
        </p:nvSpPr>
        <p:spPr>
          <a:xfrm>
            <a:off x="5987868" y="1845231"/>
            <a:ext cx="3156132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404"/>
              <a:gd name="adj6" fmla="val -45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172.16.1.102:2210 -&gt; 1.1.1.4:20</a:t>
            </a:r>
          </a:p>
          <a:p>
            <a:pPr algn="ctr"/>
            <a:r>
              <a:rPr lang="en-US" dirty="0" smtClean="0"/>
              <a:t>1.1.1.5-&gt;1.1.1.4:20 (incoming)</a:t>
            </a:r>
          </a:p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1027496" y="3874012"/>
            <a:ext cx="5708310" cy="1005959"/>
          </a:xfrm>
          <a:custGeom>
            <a:avLst/>
            <a:gdLst>
              <a:gd name="connsiteX0" fmla="*/ 0 w 5708310"/>
              <a:gd name="connsiteY0" fmla="*/ 1005959 h 1005959"/>
              <a:gd name="connsiteX1" fmla="*/ 1569785 w 5708310"/>
              <a:gd name="connsiteY1" fmla="*/ 164093 h 1005959"/>
              <a:gd name="connsiteX2" fmla="*/ 5708310 w 5708310"/>
              <a:gd name="connsiteY2" fmla="*/ 21403 h 100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08310" h="1005959">
                <a:moveTo>
                  <a:pt x="0" y="1005959"/>
                </a:moveTo>
                <a:cubicBezTo>
                  <a:pt x="309200" y="667072"/>
                  <a:pt x="618400" y="328186"/>
                  <a:pt x="1569785" y="164093"/>
                </a:cubicBezTo>
                <a:cubicBezTo>
                  <a:pt x="2521170" y="0"/>
                  <a:pt x="4114740" y="10701"/>
                  <a:pt x="5708310" y="21403"/>
                </a:cubicBezTo>
              </a:path>
            </a:pathLst>
          </a:custGeom>
          <a:ln cap="flat">
            <a:solidFill>
              <a:srgbClr val="008000"/>
            </a:solidFill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Callout 1 24"/>
          <p:cNvSpPr/>
          <p:nvPr/>
        </p:nvSpPr>
        <p:spPr>
          <a:xfrm>
            <a:off x="2590800" y="5336380"/>
            <a:ext cx="2057400" cy="683419"/>
          </a:xfrm>
          <a:prstGeom prst="borderCallout1">
            <a:avLst>
              <a:gd name="adj1" fmla="val 18750"/>
              <a:gd name="adj2" fmla="val -8333"/>
              <a:gd name="adj3" fmla="val -181513"/>
              <a:gd name="adj4" fmla="val -1084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l-GR" dirty="0" smtClean="0"/>
              <a:t>1.1.1.5: 1234</a:t>
            </a:r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1.1.14:20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Πραγματοποιείται νέα αντιστοίχιση για κάθε νέα σύνδεση</a:t>
            </a:r>
            <a:endParaRPr lang="en-US" dirty="0" smtClean="0"/>
          </a:p>
          <a:p>
            <a:r>
              <a:rPr lang="el-GR" dirty="0" smtClean="0"/>
              <a:t>Μόνο η οντότητα που έχει λάβει τα δεδομένα μπορεί να στείλει σε αυτή τη συγκεκριμένη διεύθυνση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76200" y="3326368"/>
            <a:ext cx="2133600" cy="88423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PCs</a:t>
            </a:r>
            <a:endParaRPr lang="en-US" dirty="0"/>
          </a:p>
        </p:txBody>
      </p:sp>
      <p:cxnSp>
        <p:nvCxnSpPr>
          <p:cNvPr id="5" name="Straight Connector 4"/>
          <p:cNvCxnSpPr>
            <a:stCxn id="4" idx="0"/>
          </p:cNvCxnSpPr>
          <p:nvPr/>
        </p:nvCxnSpPr>
        <p:spPr>
          <a:xfrm flipV="1">
            <a:off x="2208022" y="3760549"/>
            <a:ext cx="1982978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705600" y="3440668"/>
            <a:ext cx="1600200" cy="655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 A</a:t>
            </a:r>
            <a:endParaRPr lang="en-US" dirty="0"/>
          </a:p>
        </p:txBody>
      </p:sp>
      <p:cxnSp>
        <p:nvCxnSpPr>
          <p:cNvPr id="7" name="Straight Connector 6"/>
          <p:cNvCxnSpPr>
            <a:endCxn id="6" idx="2"/>
          </p:cNvCxnSpPr>
          <p:nvPr/>
        </p:nvCxnSpPr>
        <p:spPr>
          <a:xfrm>
            <a:off x="4876800" y="3760549"/>
            <a:ext cx="1828800" cy="79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607231"/>
            <a:ext cx="685800" cy="250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0800000">
            <a:off x="4876800" y="3293031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51170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IP:1.1.1.5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28474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216831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Src:172.16.1.102:20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28358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Dest:1.1.1.5:1234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20516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Src:1.1.1.4:20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09800" y="3205163"/>
            <a:ext cx="1944689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04800" y="4817031"/>
            <a:ext cx="457200" cy="30003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>
          <a:xfrm rot="5400000">
            <a:off x="344488" y="4399518"/>
            <a:ext cx="606425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Callout 2 22"/>
          <p:cNvSpPr/>
          <p:nvPr/>
        </p:nvSpPr>
        <p:spPr>
          <a:xfrm>
            <a:off x="5987868" y="1845231"/>
            <a:ext cx="3156132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6404"/>
              <a:gd name="adj6" fmla="val -4513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172.16.1.102:2210 -&gt; 1.1.1.4:20</a:t>
            </a:r>
          </a:p>
          <a:p>
            <a:pPr algn="ctr"/>
            <a:r>
              <a:rPr lang="en-US" dirty="0" smtClean="0"/>
              <a:t>1.1.1.5-&gt;1.1.1.4:20 (incoming)</a:t>
            </a:r>
          </a:p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1027496" y="3874012"/>
            <a:ext cx="5708310" cy="1005959"/>
          </a:xfrm>
          <a:custGeom>
            <a:avLst/>
            <a:gdLst>
              <a:gd name="connsiteX0" fmla="*/ 0 w 5708310"/>
              <a:gd name="connsiteY0" fmla="*/ 1005959 h 1005959"/>
              <a:gd name="connsiteX1" fmla="*/ 1569785 w 5708310"/>
              <a:gd name="connsiteY1" fmla="*/ 164093 h 1005959"/>
              <a:gd name="connsiteX2" fmla="*/ 5708310 w 5708310"/>
              <a:gd name="connsiteY2" fmla="*/ 21403 h 100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08310" h="1005959">
                <a:moveTo>
                  <a:pt x="0" y="1005959"/>
                </a:moveTo>
                <a:cubicBezTo>
                  <a:pt x="309200" y="667072"/>
                  <a:pt x="618400" y="328186"/>
                  <a:pt x="1569785" y="164093"/>
                </a:cubicBezTo>
                <a:cubicBezTo>
                  <a:pt x="2521170" y="0"/>
                  <a:pt x="4114740" y="10701"/>
                  <a:pt x="5708310" y="21403"/>
                </a:cubicBezTo>
              </a:path>
            </a:pathLst>
          </a:custGeom>
          <a:ln cap="flat">
            <a:solidFill>
              <a:srgbClr val="008000"/>
            </a:solidFill>
            <a:round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ne Callout 1 24"/>
          <p:cNvSpPr/>
          <p:nvPr/>
        </p:nvSpPr>
        <p:spPr>
          <a:xfrm>
            <a:off x="2590800" y="5336380"/>
            <a:ext cx="2057400" cy="683419"/>
          </a:xfrm>
          <a:prstGeom prst="borderCallout1">
            <a:avLst>
              <a:gd name="adj1" fmla="val 18750"/>
              <a:gd name="adj2" fmla="val -8333"/>
              <a:gd name="adj3" fmla="val -181513"/>
              <a:gd name="adj4" fmla="val -1084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l-GR" dirty="0" smtClean="0"/>
              <a:t>1.1.1.5: 1234</a:t>
            </a:r>
            <a:endParaRPr lang="en-US" dirty="0" smtClean="0"/>
          </a:p>
          <a:p>
            <a:pPr algn="ctr"/>
            <a:r>
              <a:rPr lang="en-US" dirty="0" err="1" smtClean="0"/>
              <a:t>Dest</a:t>
            </a:r>
            <a:r>
              <a:rPr lang="en-US" dirty="0" smtClean="0"/>
              <a:t>: 1.1.14:20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Αναχωμάτων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Ελεγχος όλης της κίνησης εσωτερικό/εξωτερικό</a:t>
            </a:r>
          </a:p>
          <a:p>
            <a:r>
              <a:rPr lang="el-GR" dirty="0" smtClean="0"/>
              <a:t>Επιτρέπεται μόνο εξουσιοδοτημένη κίνηση</a:t>
            </a:r>
          </a:p>
          <a:p>
            <a:r>
              <a:rPr lang="el-GR" dirty="0" smtClean="0"/>
              <a:t>Η αντιπυρική ζώνη είναι αδιαπέραστη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Σύγκριση ΝΑΤ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" y="2805430"/>
          <a:ext cx="8915401" cy="301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357"/>
                <a:gridCol w="1431043"/>
                <a:gridCol w="1676400"/>
                <a:gridCol w="1969768"/>
                <a:gridCol w="16878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Cone Nat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 Restricted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Restricted Cone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Δημόσια Πρόσβαση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Μόνο από τη συγκ. Διευθ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Μόνο από τη συγκ. Διευθ</a:t>
                      </a:r>
                      <a:r>
                        <a:rPr lang="el-GR" baseline="0" dirty="0" smtClean="0"/>
                        <a:t> </a:t>
                      </a:r>
                      <a:r>
                        <a:rPr lang="en-US" baseline="0" dirty="0" smtClean="0"/>
                        <a:t>port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Μόνο από τη συγκ </a:t>
                      </a:r>
                      <a:r>
                        <a:rPr lang="en-US" dirty="0" smtClean="0"/>
                        <a:t>IP</a:t>
                      </a:r>
                      <a:r>
                        <a:rPr lang="el-GR" dirty="0" smtClean="0"/>
                        <a:t>:</a:t>
                      </a:r>
                      <a:r>
                        <a:rPr lang="en-US" dirty="0" smtClean="0"/>
                        <a:t>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✗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</a:rPr>
                        <a:t>✓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Ερώτησεις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81400" y="2209800"/>
            <a:ext cx="23622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Προστασία Αναχώματος</a:t>
            </a:r>
            <a:endParaRPr lang="en-US" dirty="0"/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747962"/>
            <a:ext cx="423863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5"/>
          <p:cNvSpPr/>
          <p:nvPr/>
        </p:nvSpPr>
        <p:spPr>
          <a:xfrm>
            <a:off x="838200" y="3276600"/>
            <a:ext cx="2057400" cy="8382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Διαδίκτυο</a:t>
            </a:r>
            <a:endParaRPr lang="en-US" dirty="0"/>
          </a:p>
        </p:txBody>
      </p:sp>
      <p:pic>
        <p:nvPicPr>
          <p:cNvPr id="7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2335212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487612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640012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902075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3818" y="4038600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3363" y="4206875"/>
            <a:ext cx="909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>
            <a:stCxn id="6" idx="0"/>
            <a:endCxn id="5" idx="1"/>
          </p:cNvCxnSpPr>
          <p:nvPr/>
        </p:nvCxnSpPr>
        <p:spPr>
          <a:xfrm>
            <a:off x="2893886" y="3695700"/>
            <a:ext cx="1525714" cy="404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3"/>
          </p:cNvCxnSpPr>
          <p:nvPr/>
        </p:nvCxnSpPr>
        <p:spPr>
          <a:xfrm flipV="1">
            <a:off x="4843463" y="2747962"/>
            <a:ext cx="2395537" cy="9882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3"/>
            <a:endCxn id="10" idx="1"/>
          </p:cNvCxnSpPr>
          <p:nvPr/>
        </p:nvCxnSpPr>
        <p:spPr>
          <a:xfrm>
            <a:off x="4843463" y="3736181"/>
            <a:ext cx="2624137" cy="5770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Προστασία διαφορετικών δικτύων εντός ενός οργανισμού</a:t>
            </a:r>
          </a:p>
          <a:p>
            <a:r>
              <a:rPr lang="el-GR" dirty="0" smtClean="0"/>
              <a:t>Απόκρυψη των πραγματικών διευθύνσεων</a:t>
            </a:r>
          </a:p>
          <a:p>
            <a:r>
              <a:rPr lang="el-GR" dirty="0" smtClean="0"/>
              <a:t>Παρέχει έλεγχο πρόσβασης με βάση</a:t>
            </a:r>
          </a:p>
          <a:p>
            <a:pPr lvl="1"/>
            <a:r>
              <a:rPr lang="el-GR" dirty="0" smtClean="0"/>
              <a:t>τις παρεχόμενες υπηρεσίες</a:t>
            </a:r>
          </a:p>
          <a:p>
            <a:pPr lvl="1"/>
            <a:r>
              <a:rPr lang="el-GR" dirty="0" smtClean="0"/>
              <a:t>την κατεύθυνση</a:t>
            </a:r>
          </a:p>
          <a:p>
            <a:pPr lvl="1"/>
            <a:r>
              <a:rPr lang="el-GR" dirty="0" smtClean="0"/>
              <a:t>τον χρήστη</a:t>
            </a:r>
          </a:p>
          <a:p>
            <a:pPr lvl="1"/>
            <a:r>
              <a:rPr lang="el-GR" dirty="0" smtClean="0"/>
              <a:t>συμπεριφορά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799"/>
          </a:xfrm>
        </p:spPr>
        <p:txBody>
          <a:bodyPr>
            <a:normAutofit/>
          </a:bodyPr>
          <a:lstStyle/>
          <a:p>
            <a:r>
              <a:rPr lang="el-GR" dirty="0" smtClean="0"/>
              <a:t>Αποτελεί κεντρικό σημείο αποφάσεων σχετικά με θέματα ασφάλειας</a:t>
            </a:r>
          </a:p>
          <a:p>
            <a:r>
              <a:rPr lang="el-GR" dirty="0" smtClean="0"/>
              <a:t>Ελέγχει </a:t>
            </a:r>
          </a:p>
          <a:p>
            <a:pPr lvl="1"/>
            <a:r>
              <a:rPr lang="el-GR" dirty="0" smtClean="0"/>
              <a:t>την εισερχόμενη κίνηση</a:t>
            </a:r>
          </a:p>
          <a:p>
            <a:pPr lvl="1"/>
            <a:r>
              <a:rPr lang="el-GR" dirty="0" smtClean="0"/>
              <a:t>Την εξερχόμενη κίνηση</a:t>
            </a:r>
          </a:p>
          <a:p>
            <a:r>
              <a:rPr lang="el-GR" dirty="0" smtClean="0"/>
              <a:t>Καταγραφή της δραστηριότητας στο δίκτυο</a:t>
            </a:r>
          </a:p>
          <a:p>
            <a:r>
              <a:rPr lang="el-GR" dirty="0" smtClean="0"/>
              <a:t>Ανάλογα με τον τύπο του αναχώματος υπάρχει δυνατότητα προστασίας από διαφορετικού τύπου επιθέσεις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6429</TotalTime>
  <Words>1762</Words>
  <Application>Microsoft Macintosh PowerPoint</Application>
  <PresentationFormat>On-screen Show (4:3)</PresentationFormat>
  <Paragraphs>432</Paragraphs>
  <Slides>61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Focus</vt:lpstr>
      <vt:lpstr>Αναχώματα Ασφαλείας (Firewall)</vt:lpstr>
      <vt:lpstr>Εισαγωγή</vt:lpstr>
      <vt:lpstr>Oρισμός Αναχώματος</vt:lpstr>
      <vt:lpstr>Γιατί Απαιτείται</vt:lpstr>
      <vt:lpstr>Γιατί  Απαιτείται;</vt:lpstr>
      <vt:lpstr>Χαρακτηριστικά Αναχωμάτων</vt:lpstr>
      <vt:lpstr>Προστασία Αναχώματος</vt:lpstr>
      <vt:lpstr>Λειτουργικότητα</vt:lpstr>
      <vt:lpstr>Λειτουργικότητα</vt:lpstr>
      <vt:lpstr>Βασικό Μειονέκτημα</vt:lpstr>
      <vt:lpstr>Θέματα Σχεδίασης</vt:lpstr>
      <vt:lpstr>Θέματα Σχεδίασης</vt:lpstr>
      <vt:lpstr>Πολιτικές Σχεδίασης </vt:lpstr>
      <vt:lpstr>Προσδιορισμός Απαιτήσεων</vt:lpstr>
      <vt:lpstr>Κατηγορίες Αναχωμάτων</vt:lpstr>
      <vt:lpstr>Κατηγορίες Αναχωμάτων</vt:lpstr>
      <vt:lpstr>Φίλτρα Πακέτων</vt:lpstr>
      <vt:lpstr>Αρχιτεκτονική Φιλτρων Πακέτων</vt:lpstr>
      <vt:lpstr>Φίλτρα Πακέτων</vt:lpstr>
      <vt:lpstr>Φίλτρα Πακέτων</vt:lpstr>
      <vt:lpstr>Φίλτρα Πακέτων</vt:lpstr>
      <vt:lpstr>Υπηρεσίες Προστασίας</vt:lpstr>
      <vt:lpstr>Πλαστές διευθύνσεις IP </vt:lpstr>
      <vt:lpstr>Επιθέσεις πηγής δρομολόγησης </vt:lpstr>
      <vt:lpstr>Επιθέσεις πηγής δρομολόγησης </vt:lpstr>
      <vt:lpstr>Επιθέσεις πηγής δρομολόγησης </vt:lpstr>
      <vt:lpstr>Μειονεκτήματα</vt:lpstr>
      <vt:lpstr>Αναχώματα Ελέγχου Συνόδου</vt:lpstr>
      <vt:lpstr>Αναχώματα Ελέγχου Συνόδου</vt:lpstr>
      <vt:lpstr>Παράδειγμα 1</vt:lpstr>
      <vt:lpstr>Μειονεκτήματα</vt:lpstr>
      <vt:lpstr>Αναχώματα Επιπέδου Εφαρμογής</vt:lpstr>
      <vt:lpstr>Αναχώματα Επιπέδου Εφαρμογής</vt:lpstr>
      <vt:lpstr>Αναχώματα Επιπέδου Εφαρμογής</vt:lpstr>
      <vt:lpstr>Υπηρεσίες Προστασίας</vt:lpstr>
      <vt:lpstr>Μειονεκτήματα Αναχωμάτων Επιπέδου Εφαρμογής</vt:lpstr>
      <vt:lpstr>Αρχιτεκτονικές Αναχωμάτων</vt:lpstr>
      <vt:lpstr>Υβριδικά Αναχώματα</vt:lpstr>
      <vt:lpstr>Βασικού Ελέγχου</vt:lpstr>
      <vt:lpstr>Βασικού Ελέγχου</vt:lpstr>
      <vt:lpstr>Αρχιτεκτονική υπολογιστή διαλογής </vt:lpstr>
      <vt:lpstr>Αρχιτεκτονική υπολογιστή διαλογής</vt:lpstr>
      <vt:lpstr>Αρχιτεκτονικής υποδικτύου διαλογής</vt:lpstr>
      <vt:lpstr>Αρχιτεκτονική υπολογιστή διαλογής</vt:lpstr>
      <vt:lpstr>Σύγκριση</vt:lpstr>
      <vt:lpstr>Αρχιτεκτονικής υποδικτύου διαλογής</vt:lpstr>
      <vt:lpstr>Παράδειγμα Αναχώματος 1990</vt:lpstr>
      <vt:lpstr>Παράδειγμα Αναχώματος 1990</vt:lpstr>
      <vt:lpstr>Network Address Translator</vt:lpstr>
      <vt:lpstr>Network Address Translator</vt:lpstr>
      <vt:lpstr>Κατηγορίες NAT</vt:lpstr>
      <vt:lpstr>Full Cone NAT</vt:lpstr>
      <vt:lpstr>Full Cone NAT </vt:lpstr>
      <vt:lpstr>Restricted Cone</vt:lpstr>
      <vt:lpstr>Restricted Cone</vt:lpstr>
      <vt:lpstr>Port Restricted Cone</vt:lpstr>
      <vt:lpstr>Port Restricted Cone</vt:lpstr>
      <vt:lpstr>Symmetric</vt:lpstr>
      <vt:lpstr>Symmetric</vt:lpstr>
      <vt:lpstr>Σύγκριση ΝΑΤ</vt:lpstr>
      <vt:lpstr>Ερώτησεις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Περίγραμμα Θεματικών Ενοτήτων</dc:title>
  <dc:creator>Dimitris Geneiatakis</dc:creator>
  <cp:lastModifiedBy>Dimitris Geneiatakis</cp:lastModifiedBy>
  <cp:revision>1123</cp:revision>
  <dcterms:created xsi:type="dcterms:W3CDTF">2010-06-04T10:01:00Z</dcterms:created>
  <dcterms:modified xsi:type="dcterms:W3CDTF">2010-06-04T10:23:24Z</dcterms:modified>
</cp:coreProperties>
</file>