
<file path=[Content_Types].xml><?xml version="1.0" encoding="utf-8"?>
<Types xmlns="http://schemas.openxmlformats.org/package/2006/content-types">
  <Override PartName="/ppt/slideLayouts/slideLayout2.xml" ContentType="application/vnd.openxmlformats-officedocument.presentationml.slideLayout+xml"/>
  <Override PartName="/ppt/slides/slide14.xml" ContentType="application/vnd.openxmlformats-officedocument.presentationml.slide+xml"/>
  <Override PartName="/ppt/slideLayouts/slideLayout11.xml" ContentType="application/vnd.openxmlformats-officedocument.presentationml.slideLayout+xml"/>
  <Default Extension="xml" ContentType="application/xml"/>
  <Override PartName="/ppt/slides/slide4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61.xml" ContentType="application/vnd.openxmlformats-officedocument.presentationml.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theme/theme2.xml" ContentType="application/vnd.openxmlformats-officedocument.theme+xml"/>
  <Override PartName="/ppt/slides/slide53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59.xml" ContentType="application/vnd.openxmlformats-officedocument.presentationml.slide+xml"/>
  <Override PartName="/ppt/slides/slide26.xml" ContentType="application/vnd.openxmlformats-officedocument.presentationml.slide+xml"/>
  <Override PartName="/ppt/slides/slide13.xml" ContentType="application/vnd.openxmlformats-officedocument.presentationml.slide+xml"/>
  <Override PartName="/ppt/slides/slide52.xml" ContentType="application/vnd.openxmlformats-officedocument.presentationml.slide+xml"/>
  <Default Extension="bin" ContentType="application/vnd.openxmlformats-officedocument.presentationml.printerSettings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slides/slide42.xml" ContentType="application/vnd.openxmlformats-officedocument.presentationml.slide+xml"/>
  <Override PartName="/ppt/slides/slide58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Default Extension="wmf" ContentType="image/x-wmf"/>
  <Override PartName="/ppt/slides/slide48.xml" ContentType="application/vnd.openxmlformats-officedocument.presentationml.slide+xml"/>
  <Override PartName="/ppt/slides/slide41.xml" ContentType="application/vnd.openxmlformats-officedocument.presentationml.slide+xml"/>
  <Override PartName="/ppt/slides/slide57.xml" ContentType="application/vnd.openxmlformats-officedocument.presentationml.slide+xml"/>
  <Override PartName="/docProps/app.xml" ContentType="application/vnd.openxmlformats-officedocument.extended-properties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Default Extension="jpeg" ContentType="image/jpeg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heme/theme3.xml" ContentType="application/vnd.openxmlformats-officedocument.theme+xml"/>
  <Override PartName="/ppt/slides/slide4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40.xml" ContentType="application/vnd.openxmlformats-officedocument.presentationml.slide+xml"/>
  <Override PartName="/ppt/slides/slide56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23.xml" ContentType="application/vnd.openxmlformats-officedocument.presentationml.slide+xml"/>
  <Override PartName="/ppt/slides/slide39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slides/slide6.xml" ContentType="application/vnd.openxmlformats-officedocument.presentationml.slide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pdf" ContentType="application/pd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notesMasterIdLst>
    <p:notesMasterId r:id="rId63"/>
  </p:notesMasterIdLst>
  <p:handoutMasterIdLst>
    <p:handoutMasterId r:id="rId64"/>
  </p:handoutMasterIdLst>
  <p:sldIdLst>
    <p:sldId id="256" r:id="rId2"/>
    <p:sldId id="562" r:id="rId3"/>
    <p:sldId id="517" r:id="rId4"/>
    <p:sldId id="563" r:id="rId5"/>
    <p:sldId id="518" r:id="rId6"/>
    <p:sldId id="545" r:id="rId7"/>
    <p:sldId id="519" r:id="rId8"/>
    <p:sldId id="520" r:id="rId9"/>
    <p:sldId id="521" r:id="rId10"/>
    <p:sldId id="522" r:id="rId11"/>
    <p:sldId id="523" r:id="rId12"/>
    <p:sldId id="524" r:id="rId13"/>
    <p:sldId id="525" r:id="rId14"/>
    <p:sldId id="526" r:id="rId15"/>
    <p:sldId id="527" r:id="rId16"/>
    <p:sldId id="528" r:id="rId17"/>
    <p:sldId id="530" r:id="rId18"/>
    <p:sldId id="546" r:id="rId19"/>
    <p:sldId id="531" r:id="rId20"/>
    <p:sldId id="532" r:id="rId21"/>
    <p:sldId id="533" r:id="rId22"/>
    <p:sldId id="529" r:id="rId23"/>
    <p:sldId id="534" r:id="rId24"/>
    <p:sldId id="535" r:id="rId25"/>
    <p:sldId id="536" r:id="rId26"/>
    <p:sldId id="537" r:id="rId27"/>
    <p:sldId id="538" r:id="rId28"/>
    <p:sldId id="539" r:id="rId29"/>
    <p:sldId id="540" r:id="rId30"/>
    <p:sldId id="541" r:id="rId31"/>
    <p:sldId id="543" r:id="rId32"/>
    <p:sldId id="544" r:id="rId33"/>
    <p:sldId id="549" r:id="rId34"/>
    <p:sldId id="547" r:id="rId35"/>
    <p:sldId id="552" r:id="rId36"/>
    <p:sldId id="551" r:id="rId37"/>
    <p:sldId id="548" r:id="rId38"/>
    <p:sldId id="553" r:id="rId39"/>
    <p:sldId id="554" r:id="rId40"/>
    <p:sldId id="555" r:id="rId41"/>
    <p:sldId id="556" r:id="rId42"/>
    <p:sldId id="557" r:id="rId43"/>
    <p:sldId id="558" r:id="rId44"/>
    <p:sldId id="560" r:id="rId45"/>
    <p:sldId id="561" r:id="rId46"/>
    <p:sldId id="559" r:id="rId47"/>
    <p:sldId id="564" r:id="rId48"/>
    <p:sldId id="565" r:id="rId49"/>
    <p:sldId id="550" r:id="rId50"/>
    <p:sldId id="566" r:id="rId51"/>
    <p:sldId id="567" r:id="rId52"/>
    <p:sldId id="568" r:id="rId53"/>
    <p:sldId id="572" r:id="rId54"/>
    <p:sldId id="569" r:id="rId55"/>
    <p:sldId id="573" r:id="rId56"/>
    <p:sldId id="570" r:id="rId57"/>
    <p:sldId id="574" r:id="rId58"/>
    <p:sldId id="571" r:id="rId59"/>
    <p:sldId id="575" r:id="rId60"/>
    <p:sldId id="576" r:id="rId61"/>
    <p:sldId id="577" r:id="rId6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92" d="100"/>
          <a:sy n="92" d="100"/>
        </p:scale>
        <p:origin x="-67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63" Type="http://schemas.openxmlformats.org/officeDocument/2006/relationships/notesMaster" Target="notesMasters/notesMaster1.xml"/><Relationship Id="rId64" Type="http://schemas.openxmlformats.org/officeDocument/2006/relationships/handoutMaster" Target="handoutMasters/handoutMaster1.xml"/><Relationship Id="rId65" Type="http://schemas.openxmlformats.org/officeDocument/2006/relationships/printerSettings" Target="printerSettings/printerSettings1.bin"/><Relationship Id="rId66" Type="http://schemas.openxmlformats.org/officeDocument/2006/relationships/presProps" Target="presProps.xml"/><Relationship Id="rId67" Type="http://schemas.openxmlformats.org/officeDocument/2006/relationships/viewProps" Target="viewProps.xml"/><Relationship Id="rId68" Type="http://schemas.openxmlformats.org/officeDocument/2006/relationships/theme" Target="theme/theme1.xml"/><Relationship Id="rId6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5B931C-C92E-6D43-9193-C90AF43A6459}" type="datetimeFigureOut">
              <a:rPr lang="en-US" smtClean="0"/>
              <a:pPr/>
              <a:t>6/4/10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008C51-A5D4-A840-B1C2-F601CDE787B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105C96-CB59-CB43-A02A-B8D5AA1996AD}" type="datetimeFigureOut">
              <a:rPr lang="en-US" smtClean="0"/>
              <a:pPr/>
              <a:t>6/4/10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B7B667-B3A5-5D4F-9406-EB3149061EA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B7B667-B3A5-5D4F-9406-EB3149061EA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Source-</a:t>
            </a:r>
            <a:r>
              <a:rPr lang="en-US" dirty="0" err="1" smtClean="0"/>
              <a:t>Private,Destination</a:t>
            </a:r>
            <a:r>
              <a:rPr lang="en-US" dirty="0" smtClean="0"/>
              <a:t>, Public-</a:t>
            </a:r>
            <a:r>
              <a:rPr lang="en-US" dirty="0" err="1" smtClean="0"/>
              <a:t>Source,ports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B7B667-B3A5-5D4F-9406-EB3149061EAA}" type="slidenum">
              <a:rPr lang="en-US" smtClean="0"/>
              <a:pPr/>
              <a:t>53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461247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0" y="4953000"/>
            <a:ext cx="9144000" cy="45291"/>
            <a:chOff x="0" y="1613647"/>
            <a:chExt cx="9144000" cy="45291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14800" y="1572768"/>
            <a:ext cx="4910328" cy="2130552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800" b="1" kern="1200">
                <a:solidFill>
                  <a:schemeClr val="tx1"/>
                </a:solidFill>
                <a:effectLst>
                  <a:outerShdw blurRad="50800" dist="50800" dir="2700000" algn="tl" rotWithShape="0">
                    <a:schemeClr val="bg1">
                      <a:alpha val="3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3711388"/>
            <a:ext cx="4910328" cy="886968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None/>
              <a:defRPr sz="2400" b="1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270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6/4/10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E4600-0381-4CF3-88F2-7ED7D2E3F9C8}" type="slidenum">
              <a:rPr smtClean="0"/>
              <a:pPr/>
              <a:t>‹#›</a:t>
            </a:fld>
            <a:endParaRPr/>
          </a:p>
        </p:txBody>
      </p:sp>
      <p:sp>
        <p:nvSpPr>
          <p:cNvPr id="20" name="Oval 19"/>
          <p:cNvSpPr>
            <a:spLocks noChangeAspect="1"/>
          </p:cNvSpPr>
          <p:nvPr/>
        </p:nvSpPr>
        <p:spPr>
          <a:xfrm>
            <a:off x="121024" y="85165"/>
            <a:ext cx="4433047" cy="4433047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8400000" scaled="0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hilly" dir="t">
              <a:rot lat="0" lon="0" rev="16800000"/>
            </a:lightRig>
          </a:scene3d>
          <a:sp3d>
            <a:bevelT w="127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79294" y="112058"/>
            <a:ext cx="4201255" cy="4201255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38100" dist="12700" dir="2700000">
              <a:prstClr val="black">
                <a:alpha val="3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Oval 34"/>
          <p:cNvSpPr/>
          <p:nvPr/>
        </p:nvSpPr>
        <p:spPr>
          <a:xfrm>
            <a:off x="264460" y="138952"/>
            <a:ext cx="3988777" cy="4056383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38100" dist="12700" dir="2700000">
              <a:prstClr val="black">
                <a:alpha val="3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Oval 36"/>
          <p:cNvSpPr/>
          <p:nvPr/>
        </p:nvSpPr>
        <p:spPr>
          <a:xfrm>
            <a:off x="264460" y="138953"/>
            <a:ext cx="3897026" cy="3897026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127000" dist="63500" dir="162000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1178859"/>
            <a:ext cx="9144000" cy="45291"/>
            <a:chOff x="0" y="1613647"/>
            <a:chExt cx="9144000" cy="45291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0" y="5715000"/>
            <a:ext cx="9144000" cy="45291"/>
            <a:chOff x="0" y="1613647"/>
            <a:chExt cx="9144000" cy="45291"/>
          </a:xfrm>
        </p:grpSpPr>
        <p:cxnSp>
          <p:nvCxnSpPr>
            <p:cNvPr id="13" name="Straight Connector 12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0"/>
            <a:ext cx="3581400" cy="1252538"/>
          </a:xfrm>
        </p:spPr>
        <p:txBody>
          <a:bodyPr anchor="b">
            <a:normAutofit/>
          </a:bodyPr>
          <a:lstStyle>
            <a:lvl1pPr algn="l"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895600"/>
            <a:ext cx="3581400" cy="2438400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6A0B-D499-425D-9760-7E378B1D24E7}" type="datetime1">
              <a:rPr smtClean="0"/>
              <a:pPr/>
              <a:t>6/3/2007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sp>
        <p:nvSpPr>
          <p:cNvPr id="8" name="Oval 7"/>
          <p:cNvSpPr>
            <a:spLocks noChangeAspect="1"/>
          </p:cNvSpPr>
          <p:nvPr/>
        </p:nvSpPr>
        <p:spPr>
          <a:xfrm>
            <a:off x="4285131" y="1116106"/>
            <a:ext cx="4724400" cy="4724400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8400000" scaled="0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hilly" dir="t">
              <a:rot lat="0" lon="0" rev="16800000"/>
            </a:lightRig>
          </a:scene3d>
          <a:sp3d>
            <a:bevelT w="127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3386" y="1148001"/>
            <a:ext cx="4434840" cy="4434987"/>
          </a:xfrm>
          <a:prstGeom prst="ellipse">
            <a:avLst/>
          </a:prstGeom>
          <a:effectLst>
            <a:innerShdw blurRad="63500" dist="50800" dir="18900000">
              <a:prstClr val="black">
                <a:alpha val="30000"/>
              </a:prstClr>
            </a:inn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None/>
              <a:defRPr sz="1800" b="1" kern="1200">
                <a:solidFill>
                  <a:schemeClr val="tx1"/>
                </a:solidFill>
                <a:effectLst>
                  <a:outerShdw blurRad="50800" dist="50800" dir="270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1B973-48D0-47D2-BD1A-81DAC74A0928}" type="datetime1">
              <a:rPr smtClean="0"/>
              <a:pPr/>
              <a:t>6/3/2007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7" name="Group 6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6500" y="609600"/>
            <a:ext cx="15875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629400" cy="5516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56499" y="6356350"/>
            <a:ext cx="1148229" cy="365125"/>
          </a:xfrm>
        </p:spPr>
        <p:txBody>
          <a:bodyPr/>
          <a:lstStyle/>
          <a:p>
            <a:fld id="{93714E26-7EC0-4FCC-8AD8-71E9EC27DEDB}" type="datetime1">
              <a:rPr smtClean="0"/>
              <a:pPr/>
              <a:t>6/3/2007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7" name="Group 6"/>
          <p:cNvGrpSpPr/>
          <p:nvPr/>
        </p:nvGrpSpPr>
        <p:grpSpPr>
          <a:xfrm rot="5400000">
            <a:off x="4065260" y="3406355"/>
            <a:ext cx="6858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20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870FB-149D-4255-9221-CF258F891615}" type="datetime1">
              <a:rPr smtClean="0"/>
              <a:pPr/>
              <a:t>6/3/2007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7" name="Group 10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Picture 5" descr="uoplogo.gif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350838"/>
            <a:ext cx="1143000" cy="10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0" y="1461247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9"/>
          <p:cNvGrpSpPr/>
          <p:nvPr/>
        </p:nvGrpSpPr>
        <p:grpSpPr>
          <a:xfrm>
            <a:off x="0" y="4953000"/>
            <a:ext cx="9144000" cy="45291"/>
            <a:chOff x="0" y="1613647"/>
            <a:chExt cx="9144000" cy="45291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65376" y="1573306"/>
            <a:ext cx="3653117" cy="2133600"/>
          </a:xfrm>
        </p:spPr>
        <p:txBody>
          <a:bodyPr anchor="b" anchorCtr="0"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65376" y="3998259"/>
            <a:ext cx="3653117" cy="883024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C1EDB-CE87-4BA6-95D9-AD3AE9C734F7}" type="datetime1">
              <a:rPr smtClean="0"/>
              <a:pPr/>
              <a:t>6/3/2007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 algn="ctr">
              <a:defRPr/>
            </a:lvl1pPr>
          </a:lstStyle>
          <a:p>
            <a:r>
              <a:rPr smtClean="0"/>
              <a:t>
              </a:t>
            </a:r>
            <a:endParaRPr/>
          </a:p>
        </p:txBody>
      </p:sp>
      <p:sp>
        <p:nvSpPr>
          <p:cNvPr id="16" name="Oval 15"/>
          <p:cNvSpPr>
            <a:spLocks noChangeAspect="1"/>
          </p:cNvSpPr>
          <p:nvPr/>
        </p:nvSpPr>
        <p:spPr>
          <a:xfrm>
            <a:off x="134471" y="685800"/>
            <a:ext cx="5268049" cy="526804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8400000" scaled="0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hilly" dir="t">
              <a:rot lat="0" lon="0" rev="16800000"/>
            </a:lightRig>
          </a:scene3d>
          <a:sp3d>
            <a:bevelT w="127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Oval 16"/>
          <p:cNvSpPr/>
          <p:nvPr/>
        </p:nvSpPr>
        <p:spPr>
          <a:xfrm>
            <a:off x="229676" y="712694"/>
            <a:ext cx="4983480" cy="4983480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38100" dist="12700" dir="2700000">
              <a:prstClr val="black">
                <a:alpha val="3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Picture Placeholder 24"/>
          <p:cNvSpPr>
            <a:spLocks noGrp="1"/>
          </p:cNvSpPr>
          <p:nvPr>
            <p:ph type="pic" sz="quarter" idx="13"/>
          </p:nvPr>
        </p:nvSpPr>
        <p:spPr>
          <a:xfrm>
            <a:off x="241232" y="716992"/>
            <a:ext cx="4906459" cy="4852935"/>
          </a:xfrm>
          <a:prstGeom prst="ellipse">
            <a:avLst/>
          </a:prstGeom>
          <a:effectLst>
            <a:innerShdw blurRad="63500" dist="50800" dir="16200000">
              <a:prstClr val="black">
                <a:alpha val="30000"/>
              </a:prstClr>
            </a:innerShdw>
          </a:effectLst>
        </p:spPr>
        <p:txBody>
          <a:bodyPr>
            <a:normAutofit/>
          </a:bodyPr>
          <a:lstStyle>
            <a:lvl1pPr algn="r"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33600"/>
            <a:ext cx="8228013" cy="1362075"/>
          </a:xfrm>
        </p:spPr>
        <p:txBody>
          <a:bodyPr anchor="b" anchorCtr="0">
            <a:normAutofit/>
          </a:bodyPr>
          <a:lstStyle>
            <a:lvl1pPr algn="ctr">
              <a:defRPr sz="4800" b="1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29013"/>
            <a:ext cx="8228013" cy="1347787"/>
          </a:xfrm>
        </p:spPr>
        <p:txBody>
          <a:bodyPr anchor="t" anchorCtr="0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6/4/10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  <p:grpSp>
        <p:nvGrpSpPr>
          <p:cNvPr id="7" name="Group 7"/>
          <p:cNvGrpSpPr/>
          <p:nvPr/>
        </p:nvGrpSpPr>
        <p:grpSpPr>
          <a:xfrm>
            <a:off x="0" y="1447800"/>
            <a:ext cx="9144000" cy="45291"/>
            <a:chOff x="0" y="1613647"/>
            <a:chExt cx="9144000" cy="45291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10"/>
          <p:cNvGrpSpPr/>
          <p:nvPr/>
        </p:nvGrpSpPr>
        <p:grpSpPr>
          <a:xfrm>
            <a:off x="0" y="4939553"/>
            <a:ext cx="9144000" cy="45291"/>
            <a:chOff x="0" y="1613647"/>
            <a:chExt cx="9144000" cy="45291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57401"/>
            <a:ext cx="3931920" cy="398032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057401"/>
            <a:ext cx="3931920" cy="398032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52B54-BC1D-466E-98B4-B0082340936C}" type="datetime1">
              <a:rPr smtClean="0"/>
              <a:pPr/>
              <a:t>6/3/2007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8" name="Group 16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34670"/>
            <a:ext cx="3931920" cy="744071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14600"/>
            <a:ext cx="3931920" cy="352312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734670"/>
            <a:ext cx="3931920" cy="744071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514600"/>
            <a:ext cx="3931920" cy="352312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08C9F-E380-43A3-ADC1-0217F1EB7573}" type="datetime1">
              <a:rPr smtClean="0"/>
              <a:pPr/>
              <a:t>6/3/2007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0C791-6992-4CCF-A244-B250C8BB22F1}" type="datetime1">
              <a:rPr smtClean="0"/>
              <a:pPr/>
              <a:t>6/3/2007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6" name="Group 6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20578-B892-4967-98F8-D0B4A045ADFD}" type="datetime1">
              <a:rPr smtClean="0"/>
              <a:pPr/>
              <a:t>6/3/2007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58906"/>
            <a:ext cx="3602039" cy="1162050"/>
          </a:xfrm>
        </p:spPr>
        <p:txBody>
          <a:bodyPr anchor="b">
            <a:normAutofit/>
          </a:bodyPr>
          <a:lstStyle>
            <a:lvl1pPr algn="ctr"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3388" y="273051"/>
            <a:ext cx="4206240" cy="57785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1905001"/>
            <a:ext cx="3602039" cy="3733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CDF1B-54EC-4432-8649-0FE40DD46F86}" type="datetime1">
              <a:rPr smtClean="0"/>
              <a:pPr/>
              <a:t>6/3/2007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7401"/>
            <a:ext cx="8229600" cy="396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71129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6C1EDB-CE87-4BA6-95D9-AD3AE9C734F7}" type="datetime1">
              <a:rPr smtClean="0"/>
              <a:pPr/>
              <a:t>6/3/2007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smtClean="0"/>
              <a:t>
              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  <p:sldLayoutId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8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"/>
        <a:defRPr sz="24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ct val="20000"/>
        </a:spcBef>
        <a:buClr>
          <a:schemeClr val="accent2"/>
        </a:buClr>
        <a:buSzPct val="90000"/>
        <a:buFont typeface="Wingdings" pitchFamily="2" charset="2"/>
        <a:buChar char=""/>
        <a:defRPr sz="22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"/>
        <a:defRPr sz="20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ct val="20000"/>
        </a:spcBef>
        <a:buClr>
          <a:schemeClr val="accent2"/>
        </a:buClr>
        <a:buSzPct val="90000"/>
        <a:buFont typeface="Wingdings" pitchFamily="2" charset="2"/>
        <a:buChar char=""/>
        <a:defRPr sz="18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"/>
        <a:defRPr sz="18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4" Type="http://schemas.openxmlformats.org/officeDocument/2006/relationships/image" Target="../media/image9.w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wmf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wmf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wmf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wmf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wmf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wmf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wmf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d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0728" y="1905000"/>
            <a:ext cx="8534400" cy="1447800"/>
          </a:xfrm>
        </p:spPr>
        <p:txBody>
          <a:bodyPr anchor="ctr">
            <a:normAutofit/>
          </a:bodyPr>
          <a:lstStyle/>
          <a:p>
            <a:pPr algn="ctr"/>
            <a:r>
              <a:rPr lang="el-GR" sz="3200" dirty="0" smtClean="0">
                <a:latin typeface="Arial"/>
                <a:cs typeface="Arial"/>
              </a:rPr>
              <a:t>Αναχώματα Ασφαλείας </a:t>
            </a:r>
            <a:r>
              <a:rPr lang="en-US" sz="3200" dirty="0" smtClean="0">
                <a:latin typeface="Arial"/>
                <a:cs typeface="Arial"/>
              </a:rPr>
              <a:t>(Firewall)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5132832"/>
            <a:ext cx="4910328" cy="886968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>
                <a:latin typeface="Arial"/>
                <a:cs typeface="Arial"/>
              </a:rPr>
              <a:t>Διδάσκων</a:t>
            </a:r>
            <a:r>
              <a:rPr lang="en-US" dirty="0" smtClean="0">
                <a:latin typeface="Arial"/>
                <a:cs typeface="Arial"/>
              </a:rPr>
              <a:t>: </a:t>
            </a:r>
            <a:r>
              <a:rPr lang="en-US" dirty="0" err="1" smtClean="0">
                <a:latin typeface="Arial"/>
                <a:cs typeface="Arial"/>
              </a:rPr>
              <a:t>Δρ</a:t>
            </a:r>
            <a:r>
              <a:rPr lang="en-US" dirty="0" smtClean="0">
                <a:latin typeface="Arial"/>
                <a:cs typeface="Arial"/>
              </a:rPr>
              <a:t>. </a:t>
            </a:r>
            <a:r>
              <a:rPr lang="en-US" dirty="0" err="1" smtClean="0">
                <a:latin typeface="Arial"/>
                <a:cs typeface="Arial"/>
              </a:rPr>
              <a:t>Γενειατάκης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Δημήτρης</a:t>
            </a:r>
            <a:endParaRPr lang="en-US" dirty="0" smtClean="0">
              <a:latin typeface="Arial"/>
              <a:cs typeface="Arial"/>
            </a:endParaRPr>
          </a:p>
          <a:p>
            <a:r>
              <a:rPr lang="en-US" dirty="0" err="1">
                <a:latin typeface="Arial"/>
                <a:cs typeface="Arial"/>
              </a:rPr>
              <a:t>e</a:t>
            </a:r>
            <a:r>
              <a:rPr lang="en-US" dirty="0" err="1" smtClean="0">
                <a:latin typeface="Arial"/>
                <a:cs typeface="Arial"/>
              </a:rPr>
              <a:t>-mail:dgen@uop.gr</a:t>
            </a:r>
            <a:endParaRPr lang="en-US" dirty="0">
              <a:latin typeface="Arial"/>
              <a:cs typeface="Arial"/>
            </a:endParaRPr>
          </a:p>
        </p:txBody>
      </p:sp>
      <p:pic>
        <p:nvPicPr>
          <p:cNvPr id="4" name="Picture 5" descr="uoplogo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96200" y="152400"/>
            <a:ext cx="11430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3581400" y="678359"/>
            <a:ext cx="4572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ts val="600"/>
              </a:spcBef>
            </a:pPr>
            <a:r>
              <a:rPr lang="el-GR" sz="2200" b="1" dirty="0" smtClean="0">
                <a:latin typeface="Arial"/>
                <a:cs typeface="Arial"/>
              </a:rPr>
              <a:t>Τμήμα Επιστήμης &amp;</a:t>
            </a:r>
            <a:r>
              <a:rPr lang="en-US" sz="2200" b="1" dirty="0" smtClean="0">
                <a:latin typeface="Arial"/>
                <a:cs typeface="Arial"/>
              </a:rPr>
              <a:t> </a:t>
            </a:r>
            <a:r>
              <a:rPr lang="el-GR" sz="2200" b="1" dirty="0" smtClean="0">
                <a:latin typeface="Arial"/>
                <a:cs typeface="Arial"/>
              </a:rPr>
              <a:t>Τεχνολ</a:t>
            </a:r>
            <a:r>
              <a:rPr lang="en-US" sz="2200" b="1" dirty="0" smtClean="0">
                <a:latin typeface="Arial"/>
                <a:cs typeface="Arial"/>
              </a:rPr>
              <a:t>.</a:t>
            </a:r>
            <a:r>
              <a:rPr lang="el-GR" sz="2200" b="1" dirty="0" smtClean="0">
                <a:latin typeface="Arial"/>
                <a:cs typeface="Arial"/>
              </a:rPr>
              <a:t> Τηλεπικοινωνιών  </a:t>
            </a:r>
            <a:endParaRPr lang="en-US" sz="2200" b="1" dirty="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48975" y="-49887"/>
            <a:ext cx="419962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l-GR" sz="2200" b="1" dirty="0" smtClean="0">
                <a:latin typeface="Arial"/>
                <a:cs typeface="Arial"/>
              </a:rPr>
              <a:t>Πανεπιστήμιο Πελοποννήσου</a:t>
            </a:r>
            <a:endParaRPr lang="el-GR" sz="2200" b="1" dirty="0">
              <a:latin typeface="Arial"/>
              <a:cs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Βασικό Μειονέκτημα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Δεν παρέχει προστασία </a:t>
            </a:r>
          </a:p>
          <a:p>
            <a:pPr lvl="1"/>
            <a:r>
              <a:rPr lang="el-GR" dirty="0" smtClean="0"/>
              <a:t>από «άγνωστες» επιθέσεις</a:t>
            </a:r>
          </a:p>
          <a:p>
            <a:pPr lvl="1"/>
            <a:r>
              <a:rPr lang="en-US" dirty="0" err="1" smtClean="0"/>
              <a:t>από</a:t>
            </a:r>
            <a:r>
              <a:rPr lang="en-US" dirty="0" smtClean="0"/>
              <a:t> </a:t>
            </a:r>
            <a:r>
              <a:rPr lang="en-US" dirty="0" err="1" smtClean="0"/>
              <a:t>τους</a:t>
            </a:r>
            <a:r>
              <a:rPr lang="en-US" dirty="0" smtClean="0"/>
              <a:t> </a:t>
            </a:r>
            <a:r>
              <a:rPr lang="en-US" dirty="0" err="1" smtClean="0"/>
              <a:t>εσωτερικούς</a:t>
            </a:r>
            <a:r>
              <a:rPr lang="en-US" dirty="0" smtClean="0"/>
              <a:t> </a:t>
            </a:r>
            <a:r>
              <a:rPr lang="en-US" dirty="0" err="1" smtClean="0"/>
              <a:t>χρήστες</a:t>
            </a:r>
            <a:endParaRPr lang="en-US" dirty="0" smtClean="0"/>
          </a:p>
          <a:p>
            <a:pPr lvl="1"/>
            <a:r>
              <a:rPr lang="el-GR" dirty="0" smtClean="0"/>
              <a:t>Από συνδέσεις που δε διέρχονται από αυτόν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Θέματα Σχεδίασης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Κάτα τη σχεδίαση ενός αναχώματος δε θα πρέπει να θεωρείται ότι παρέχει πλήρη προστασία </a:t>
            </a:r>
          </a:p>
          <a:p>
            <a:r>
              <a:rPr lang="el-GR" dirty="0" smtClean="0"/>
              <a:t>Η εφαρμογή ενός αναχώματος ασφαλείας θα επιφέρει καθυστέρηση στο χρόνο απόκρισης</a:t>
            </a:r>
          </a:p>
          <a:p>
            <a:r>
              <a:rPr lang="el-GR" dirty="0" smtClean="0"/>
              <a:t>Απαιτείται συνεχής συντήρηση</a:t>
            </a:r>
          </a:p>
          <a:p>
            <a:r>
              <a:rPr lang="el-GR" dirty="0" smtClean="0"/>
              <a:t>Πιθανόν να δημιουργήσει προβλήματα στην παροχή υπαρχόντων υπηρεσιών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Θέματα Σχεδίασης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Χρηστικότητα</a:t>
            </a:r>
          </a:p>
          <a:p>
            <a:r>
              <a:rPr lang="el-GR" dirty="0" smtClean="0"/>
              <a:t>Εκτίμηση κινδύνου</a:t>
            </a:r>
          </a:p>
          <a:p>
            <a:r>
              <a:rPr lang="el-GR" dirty="0" smtClean="0"/>
              <a:t>Εκτίμηση των απειλών</a:t>
            </a:r>
          </a:p>
          <a:p>
            <a:r>
              <a:rPr lang="el-GR" dirty="0" smtClean="0"/>
              <a:t>Εκτίμηση του κόστους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Πολιτικές Σχεδίασης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Πολιτική προκαθορισμένης άδειας χρήσης</a:t>
            </a:r>
          </a:p>
          <a:p>
            <a:r>
              <a:rPr lang="el-GR" dirty="0" smtClean="0"/>
              <a:t>Πολιτική προκαθορισμένης απαγόρευσης χρήσης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Προσδιορισμός Απαιτήσεων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Καθορισμός υπηρεσιών</a:t>
            </a:r>
          </a:p>
          <a:p>
            <a:r>
              <a:rPr lang="el-GR" dirty="0" smtClean="0"/>
              <a:t>Τρόπος πρόσβασης</a:t>
            </a:r>
          </a:p>
          <a:p>
            <a:r>
              <a:rPr lang="el-GR" dirty="0" smtClean="0"/>
              <a:t>Επιπρόσθετες υπηρεσίες </a:t>
            </a:r>
          </a:p>
          <a:p>
            <a:pPr lvl="1"/>
            <a:r>
              <a:rPr lang="el-GR" dirty="0" smtClean="0"/>
              <a:t>Κρυπτογράφηση</a:t>
            </a:r>
          </a:p>
          <a:p>
            <a:r>
              <a:rPr lang="el-GR" dirty="0" smtClean="0"/>
              <a:t>Προσδιορισμός κινδύνων</a:t>
            </a:r>
          </a:p>
          <a:p>
            <a:r>
              <a:rPr lang="el-GR" dirty="0" smtClean="0"/>
              <a:t>Κόστος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Κατηγορίες Αναχωμάτων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Φίλτρα πακέτων </a:t>
            </a:r>
          </a:p>
          <a:p>
            <a:r>
              <a:rPr lang="el-GR" dirty="0" smtClean="0"/>
              <a:t>Πύλες επιπέδου εφαρμογής </a:t>
            </a:r>
          </a:p>
          <a:p>
            <a:r>
              <a:rPr lang="el-GR" dirty="0" smtClean="0"/>
              <a:t>Πύλες επιέδου κυκλώματος </a:t>
            </a:r>
          </a:p>
          <a:p>
            <a:r>
              <a:rPr lang="el-GR" dirty="0" smtClean="0"/>
              <a:t>Υβριδικά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Κατηγορίες Αναχωμάτων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19600" y="4495800"/>
            <a:ext cx="1981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Φυσικό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419600" y="4038600"/>
            <a:ext cx="1981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Δικτύου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419600" y="3581400"/>
            <a:ext cx="1981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Μεταφοράς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419600" y="3124200"/>
            <a:ext cx="1981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Εφαρμογών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276600" y="4419600"/>
            <a:ext cx="1143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600200" y="4038600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Ανάχωμα Φιλτραρίσματος Πακέτων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600200" y="3429000"/>
            <a:ext cx="2743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Αναχώματα ελέγχου συνόδων 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3276600" y="3886199"/>
            <a:ext cx="1143000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1600200" y="2971800"/>
            <a:ext cx="26468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/>
              <a:t>Αναχώματα εφαρμογών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3276600" y="3429000"/>
            <a:ext cx="1143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endCxn id="5" idx="1"/>
          </p:cNvCxnSpPr>
          <p:nvPr/>
        </p:nvCxnSpPr>
        <p:spPr>
          <a:xfrm>
            <a:off x="3276600" y="3886200"/>
            <a:ext cx="114300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4" idx="1"/>
          </p:cNvCxnSpPr>
          <p:nvPr/>
        </p:nvCxnSpPr>
        <p:spPr>
          <a:xfrm>
            <a:off x="3276600" y="4421188"/>
            <a:ext cx="1143000" cy="3032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Φίλτρα Πακέτων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/>
              <a:t>Εφαρμογή κανόνων σε κάθε πακέτο</a:t>
            </a:r>
          </a:p>
          <a:p>
            <a:pPr lvl="1"/>
            <a:r>
              <a:rPr lang="el-GR" dirty="0" smtClean="0"/>
              <a:t>Διεύθυνση προέλευσης</a:t>
            </a:r>
          </a:p>
          <a:p>
            <a:pPr lvl="1"/>
            <a:r>
              <a:rPr lang="el-GR" dirty="0" smtClean="0"/>
              <a:t>Διέυθυνση προορισμού</a:t>
            </a:r>
          </a:p>
          <a:p>
            <a:pPr lvl="1"/>
            <a:r>
              <a:rPr lang="el-GR" dirty="0" smtClean="0"/>
              <a:t>Πρωτόκολλα μεταφοράς</a:t>
            </a:r>
          </a:p>
          <a:p>
            <a:pPr lvl="1"/>
            <a:r>
              <a:rPr lang="el-GR" dirty="0" smtClean="0"/>
              <a:t>Τύπος μηνύματος</a:t>
            </a:r>
          </a:p>
          <a:p>
            <a:r>
              <a:rPr lang="el-GR" dirty="0" smtClean="0"/>
              <a:t>Εφόσον υπάρχει «ταίριασμα» μεταξύ των δεδομένων ενός πακέτου και ενός κανόνα</a:t>
            </a:r>
          </a:p>
          <a:p>
            <a:pPr lvl="1"/>
            <a:r>
              <a:rPr lang="el-GR" dirty="0" smtClean="0"/>
              <a:t>Θα πρέπει να γίνεται η αντίστοιχη ενέργεια</a:t>
            </a:r>
          </a:p>
          <a:p>
            <a:pPr lvl="3"/>
            <a:r>
              <a:rPr lang="el-GR" dirty="0" smtClean="0"/>
              <a:t>Προώθηση</a:t>
            </a:r>
          </a:p>
          <a:p>
            <a:pPr lvl="3"/>
            <a:r>
              <a:rPr lang="el-GR" dirty="0" smtClean="0"/>
              <a:t>Απόρριψη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Αρχιτεκτονική Φιλτρων Πακέτων</a:t>
            </a:r>
            <a:endParaRPr lang="en-US" dirty="0"/>
          </a:p>
        </p:txBody>
      </p:sp>
      <p:pic>
        <p:nvPicPr>
          <p:cNvPr id="4" name="Picture 62" descr="E:\Corp ID Astro\Private\FORMATS\Flash Formats\Icon Conversion\WMF Icons\Router with firewall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06888" y="3200400"/>
            <a:ext cx="1143000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loud 4"/>
          <p:cNvSpPr/>
          <p:nvPr/>
        </p:nvSpPr>
        <p:spPr>
          <a:xfrm>
            <a:off x="990600" y="3078162"/>
            <a:ext cx="1828800" cy="884238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Διαδίκτυο</a:t>
            </a:r>
            <a:endParaRPr lang="en-US" dirty="0"/>
          </a:p>
        </p:txBody>
      </p:sp>
      <p:cxnSp>
        <p:nvCxnSpPr>
          <p:cNvPr id="7" name="Straight Connector 6"/>
          <p:cNvCxnSpPr>
            <a:stCxn id="5" idx="0"/>
            <a:endCxn id="4" idx="1"/>
          </p:cNvCxnSpPr>
          <p:nvPr/>
        </p:nvCxnSpPr>
        <p:spPr>
          <a:xfrm>
            <a:off x="2817876" y="3520281"/>
            <a:ext cx="1489012" cy="79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191000" y="2667000"/>
            <a:ext cx="1789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Δρομολογητής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6858000" y="3200400"/>
            <a:ext cx="1600200" cy="65563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Τοπικό Δίκτυο</a:t>
            </a:r>
            <a:endParaRPr lang="en-US" dirty="0"/>
          </a:p>
        </p:txBody>
      </p:sp>
      <p:cxnSp>
        <p:nvCxnSpPr>
          <p:cNvPr id="11" name="Straight Connector 10"/>
          <p:cNvCxnSpPr>
            <a:stCxn id="4" idx="3"/>
            <a:endCxn id="9" idx="2"/>
          </p:cNvCxnSpPr>
          <p:nvPr/>
        </p:nvCxnSpPr>
        <p:spPr>
          <a:xfrm>
            <a:off x="5449888" y="3528219"/>
            <a:ext cx="1408112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Φίλτρα Πακέτων</a:t>
            </a:r>
            <a:endParaRPr lang="en-US" dirty="0"/>
          </a:p>
        </p:txBody>
      </p:sp>
      <p:grpSp>
        <p:nvGrpSpPr>
          <p:cNvPr id="19" name="Group 18"/>
          <p:cNvGrpSpPr/>
          <p:nvPr/>
        </p:nvGrpSpPr>
        <p:grpSpPr>
          <a:xfrm>
            <a:off x="1295400" y="2133600"/>
            <a:ext cx="6248400" cy="4191000"/>
            <a:chOff x="1371600" y="2133600"/>
            <a:chExt cx="5562600" cy="4191000"/>
          </a:xfrm>
        </p:grpSpPr>
        <p:sp>
          <p:nvSpPr>
            <p:cNvPr id="4" name="Rectangle 3"/>
            <p:cNvSpPr/>
            <p:nvPr/>
          </p:nvSpPr>
          <p:spPr>
            <a:xfrm>
              <a:off x="1371600" y="5867400"/>
              <a:ext cx="55626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Pay Load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1371600" y="2133600"/>
              <a:ext cx="6858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Ver</a:t>
              </a:r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2209800" y="2133600"/>
              <a:ext cx="6858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IHL</a:t>
              </a:r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3124200" y="2133600"/>
              <a:ext cx="17526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Type of Service</a:t>
              </a:r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5181600" y="2133600"/>
              <a:ext cx="17526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Total Length</a:t>
              </a:r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371600" y="2743200"/>
              <a:ext cx="3505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Identification</a:t>
              </a:r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5181600" y="2743200"/>
              <a:ext cx="6858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Flag</a:t>
              </a:r>
              <a:endParaRPr lang="en-US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019800" y="2743200"/>
              <a:ext cx="9144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Frag</a:t>
              </a:r>
              <a:endParaRPr lang="en-US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371600" y="3352800"/>
              <a:ext cx="15240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Time to Live</a:t>
              </a:r>
              <a:endParaRPr lang="en-US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352800" y="3352800"/>
              <a:ext cx="15240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Protocol</a:t>
              </a:r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181600" y="3352800"/>
              <a:ext cx="17526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Checksum</a:t>
              </a:r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371600" y="4038600"/>
              <a:ext cx="55626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Source IP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371600" y="4648200"/>
              <a:ext cx="55626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Destination IP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371600" y="5257800"/>
              <a:ext cx="28194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Options</a:t>
              </a:r>
              <a:endParaRPr lang="en-US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343400" y="5257800"/>
              <a:ext cx="25908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Padding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Εισαγωγή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έννοια του αναχώματος ασφάλειας </a:t>
            </a:r>
            <a:r>
              <a:rPr lang="en-US" dirty="0" smtClean="0"/>
              <a:t>(firewall)</a:t>
            </a:r>
          </a:p>
          <a:p>
            <a:pPr lvl="1"/>
            <a:r>
              <a:rPr lang="el-GR" dirty="0" smtClean="0"/>
              <a:t>Τοίχος πυρασφάλειας </a:t>
            </a:r>
          </a:p>
          <a:p>
            <a:pPr lvl="1"/>
            <a:r>
              <a:rPr lang="el-GR" dirty="0" smtClean="0"/>
              <a:t>Πρακτικά εμφανίζονται</a:t>
            </a:r>
          </a:p>
          <a:p>
            <a:pPr lvl="2"/>
            <a:r>
              <a:rPr lang="en-US" dirty="0" smtClean="0"/>
              <a:t>Great Wall (</a:t>
            </a:r>
            <a:r>
              <a:rPr lang="el-GR" dirty="0" smtClean="0"/>
              <a:t>πριν 2000 χρόνια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Iron Wall </a:t>
            </a:r>
            <a:r>
              <a:rPr lang="el-GR" dirty="0" smtClean="0"/>
              <a:t>(στα τραίνα)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Φίλτρα Πακέτων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191253" y="2438400"/>
          <a:ext cx="6428747" cy="1275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6514"/>
                <a:gridCol w="1337352"/>
                <a:gridCol w="1047684"/>
                <a:gridCol w="1596162"/>
                <a:gridCol w="139103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1400" dirty="0" smtClean="0"/>
                        <a:t>Ενέργεια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dirty="0" smtClean="0"/>
                        <a:t>Διεύθυνση Πηγής</a:t>
                      </a:r>
                    </a:p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dirty="0" smtClean="0"/>
                        <a:t>Θύρα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dirty="0" smtClean="0"/>
                        <a:t>Διεύθυνση Προορισμού </a:t>
                      </a:r>
                    </a:p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dirty="0" smtClean="0"/>
                        <a:t>Θύρα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1400" dirty="0" smtClean="0"/>
                        <a:t>Αποτροπή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dirty="0" smtClean="0"/>
                        <a:t>*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dirty="0" smtClean="0"/>
                        <a:t>*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dirty="0" smtClean="0"/>
                        <a:t>Ερμής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dirty="0" smtClean="0"/>
                        <a:t>&gt;1023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1400" dirty="0" smtClean="0"/>
                        <a:t>Προώθηση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Mail.uop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dirty="0" smtClean="0"/>
                        <a:t>*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*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*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Φίλτρα Πακέτων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62000" y="1981200"/>
          <a:ext cx="7860226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8128"/>
                <a:gridCol w="1025433"/>
                <a:gridCol w="1517935"/>
                <a:gridCol w="1262910"/>
                <a:gridCol w="1262910"/>
                <a:gridCol w="126291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Κατεύθυνση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Πηγή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Προορισμό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Θύρα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Πρωτόκολλο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Ενέργεια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Είσοδος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Εξωτερική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Εσωτερικός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25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TCP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Πρόωθηση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Έξοδος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Εσωτερική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Εξωτερικός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&gt;1023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TCP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Προώθηση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Έξοδος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Εσωτερική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Εξωτερικός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25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TCP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Προώθηση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Είσοδος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Εξωτερική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Εσωτερικός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&gt;1023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TCP</a:t>
                      </a:r>
                      <a:r>
                        <a:rPr lang="en-US" sz="1400" baseline="0" dirty="0" smtClean="0"/>
                        <a:t>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Προώθηση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Είσοδος/Έξοδος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*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*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*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*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Αποτροπή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62001" y="4592320"/>
          <a:ext cx="7884367" cy="904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599"/>
                <a:gridCol w="1278035"/>
                <a:gridCol w="1497360"/>
                <a:gridCol w="1245791"/>
                <a:gridCol w="1245791"/>
                <a:gridCol w="1245791"/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Κατεύθυνση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Πηγή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Προορισμό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Θύρα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Πρωτόκολλο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Ενέργεια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Είσοδος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192.168.3.4</a:t>
                      </a:r>
                    </a:p>
                    <a:p>
                      <a:r>
                        <a:rPr lang="el-GR" sz="1400" dirty="0" smtClean="0"/>
                        <a:t>(εξωτερικός)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172.16.1.1</a:t>
                      </a:r>
                    </a:p>
                    <a:p>
                      <a:r>
                        <a:rPr lang="el-GR" sz="1400" dirty="0" smtClean="0"/>
                        <a:t>(εσωτερικός)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25/8080/24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TCP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?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Υπηρεσίες Προστασίας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Πλαστές διευθύνσεις </a:t>
            </a:r>
            <a:r>
              <a:rPr lang="en-US" dirty="0" smtClean="0"/>
              <a:t>IP </a:t>
            </a:r>
            <a:r>
              <a:rPr lang="el-GR" dirty="0" smtClean="0"/>
              <a:t>(</a:t>
            </a:r>
            <a:r>
              <a:rPr lang="en-US" dirty="0" smtClean="0"/>
              <a:t>IP spoofing)</a:t>
            </a:r>
            <a:endParaRPr lang="el-GR" dirty="0" smtClean="0"/>
          </a:p>
          <a:p>
            <a:r>
              <a:rPr lang="el-GR" dirty="0" smtClean="0"/>
              <a:t>Επιθέσεις πηγής δρομολόγησης</a:t>
            </a:r>
            <a:r>
              <a:rPr lang="en-US" dirty="0" smtClean="0"/>
              <a:t> </a:t>
            </a:r>
            <a:r>
              <a:rPr lang="el-GR" dirty="0" smtClean="0"/>
              <a:t>(</a:t>
            </a:r>
            <a:r>
              <a:rPr lang="en-US" dirty="0" smtClean="0"/>
              <a:t>Source routing attacks)</a:t>
            </a:r>
          </a:p>
          <a:p>
            <a:r>
              <a:rPr lang="el-GR" dirty="0" smtClean="0"/>
              <a:t>Επιθέσεις Τεμαχισμόυ </a:t>
            </a:r>
            <a:r>
              <a:rPr lang="en-US" dirty="0" smtClean="0"/>
              <a:t>(fragment attacks)</a:t>
            </a:r>
            <a:endParaRPr lang="el-GR" dirty="0" smtClean="0"/>
          </a:p>
          <a:p>
            <a:r>
              <a:rPr lang="el-GR" dirty="0" smtClean="0"/>
              <a:t>Επιθέσεις πλημμύρας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Πλαστές διευθύνσεις </a:t>
            </a:r>
            <a:r>
              <a:rPr lang="en-US" dirty="0" smtClean="0"/>
              <a:t>IP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Το ανάχωμα ελέγχει έαν η διεύθυνση πηγής ανήκει σε ένα σύνολο έμπιστων διευθύνσεων όπου επιτρέπεται η κίνηση</a:t>
            </a:r>
          </a:p>
          <a:p>
            <a:r>
              <a:rPr lang="el-GR" dirty="0" smtClean="0"/>
              <a:t>Σε περίπτωση όπου το πακέτο ληφθεί σε εξωτερική διασύνδεση απορρίπτεται</a:t>
            </a:r>
          </a:p>
          <a:p>
            <a:r>
              <a:rPr lang="el-GR" dirty="0" smtClean="0"/>
              <a:t>Η διαδικασία αυτή μπορεί να πραγματοποιηθεί είτε στον πάροχο του τελικού αποδέκτη είτε του αποστολέα</a:t>
            </a:r>
          </a:p>
          <a:p>
            <a:pPr lvl="1"/>
            <a:r>
              <a:rPr lang="el-GR" dirty="0" smtClean="0"/>
              <a:t>(</a:t>
            </a:r>
            <a:r>
              <a:rPr lang="en-US" dirty="0" err="1" smtClean="0"/>
              <a:t>e-gress/ingress</a:t>
            </a:r>
            <a:r>
              <a:rPr lang="en-US" dirty="0" smtClean="0"/>
              <a:t> filtering)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Επιθέσεις πηγής δρομολόγησης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Το </a:t>
            </a:r>
            <a:r>
              <a:rPr lang="en-US" dirty="0" smtClean="0"/>
              <a:t>IP </a:t>
            </a:r>
            <a:r>
              <a:rPr lang="el-GR" dirty="0" smtClean="0"/>
              <a:t>πρωτόκολλο επιτρέπει στον χρήστη να ορίσει το μονοπάτι που θα ακολουθήσει ένα πακέτο</a:t>
            </a:r>
          </a:p>
          <a:p>
            <a:r>
              <a:rPr lang="el-GR" dirty="0" smtClean="0"/>
              <a:t>Ένα επιτιθέμενος μπορεί να δημιουργήσει τέτοιου είδους δεδομένα προκειμένου να παρακάμψει τους προκαθορισμένους δρομολογητές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Επιθέσεις πηγής δρομολόγησης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Στην περίπτωση αυτή ο επιτιθέμενος θα πρέπει: </a:t>
            </a:r>
          </a:p>
          <a:p>
            <a:pPr lvl="1"/>
            <a:r>
              <a:rPr lang="el-GR" dirty="0" smtClean="0"/>
              <a:t>Να κάνει </a:t>
            </a:r>
            <a:r>
              <a:rPr lang="en-US" dirty="0" smtClean="0"/>
              <a:t>spoof </a:t>
            </a:r>
            <a:r>
              <a:rPr lang="el-GR" dirty="0" smtClean="0"/>
              <a:t>την </a:t>
            </a:r>
            <a:r>
              <a:rPr lang="en-US" dirty="0" err="1" smtClean="0"/>
              <a:t>ip</a:t>
            </a:r>
            <a:r>
              <a:rPr lang="en-US" dirty="0" smtClean="0"/>
              <a:t> </a:t>
            </a:r>
            <a:r>
              <a:rPr lang="el-GR" dirty="0" smtClean="0"/>
              <a:t>ενός εμπιστου υπολογιστικού συστήματος</a:t>
            </a:r>
          </a:p>
          <a:p>
            <a:pPr lvl="1"/>
            <a:r>
              <a:rPr lang="el-GR" dirty="0" smtClean="0"/>
              <a:t>Να προκαθορίσει το μονοπάτι που θα πρέπει να ακολουθηθεί</a:t>
            </a:r>
          </a:p>
          <a:p>
            <a:r>
              <a:rPr lang="el-GR" dirty="0" smtClean="0"/>
              <a:t>Για την προστασία των υπολογιστικών συστημάτων από τέτοιου είδους περιπτώσης θα πρέπει να απορρίπτονται τα πακετα που αξιοποιούν την επιλογή πηγής δρομολόγησης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Επιθέσεις πηγής δρομολόγησης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962400" y="2590800"/>
            <a:ext cx="6858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</a:t>
            </a:r>
            <a:endParaRPr lang="en-US" dirty="0"/>
          </a:p>
        </p:txBody>
      </p:sp>
      <p:cxnSp>
        <p:nvCxnSpPr>
          <p:cNvPr id="6" name="Straight Connector 5"/>
          <p:cNvCxnSpPr>
            <a:stCxn id="4" idx="2"/>
          </p:cNvCxnSpPr>
          <p:nvPr/>
        </p:nvCxnSpPr>
        <p:spPr>
          <a:xfrm rot="5400000">
            <a:off x="2419350" y="2686050"/>
            <a:ext cx="1447800" cy="23241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4" idx="1"/>
          </p:cNvCxnSpPr>
          <p:nvPr/>
        </p:nvCxnSpPr>
        <p:spPr>
          <a:xfrm rot="10800000">
            <a:off x="1981200" y="2819400"/>
            <a:ext cx="1981200" cy="381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4" idx="3"/>
          </p:cNvCxnSpPr>
          <p:nvPr/>
        </p:nvCxnSpPr>
        <p:spPr>
          <a:xfrm flipV="1">
            <a:off x="4648200" y="2819400"/>
            <a:ext cx="2057400" cy="381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1371600" y="2514600"/>
            <a:ext cx="685800" cy="53339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1524000" y="4305300"/>
            <a:ext cx="685800" cy="53339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6362700" y="2514600"/>
            <a:ext cx="685800" cy="53339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4" name="Freeform 13"/>
          <p:cNvSpPr/>
          <p:nvPr/>
        </p:nvSpPr>
        <p:spPr>
          <a:xfrm>
            <a:off x="2277803" y="2954428"/>
            <a:ext cx="3920583" cy="1629077"/>
          </a:xfrm>
          <a:custGeom>
            <a:avLst/>
            <a:gdLst>
              <a:gd name="connsiteX0" fmla="*/ 0 w 3920583"/>
              <a:gd name="connsiteY0" fmla="*/ 1629077 h 1629077"/>
              <a:gd name="connsiteX1" fmla="*/ 2112145 w 3920583"/>
              <a:gd name="connsiteY1" fmla="*/ 289920 h 1629077"/>
              <a:gd name="connsiteX2" fmla="*/ 3920583 w 3920583"/>
              <a:gd name="connsiteY2" fmla="*/ 0 h 1629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20583" h="1629077">
                <a:moveTo>
                  <a:pt x="0" y="1629077"/>
                </a:moveTo>
                <a:cubicBezTo>
                  <a:pt x="729357" y="1095255"/>
                  <a:pt x="1458715" y="561433"/>
                  <a:pt x="2112145" y="289920"/>
                </a:cubicBezTo>
                <a:cubicBezTo>
                  <a:pt x="2765576" y="18407"/>
                  <a:pt x="3343079" y="9203"/>
                  <a:pt x="3920583" y="0"/>
                </a:cubicBezTo>
              </a:path>
            </a:pathLst>
          </a:custGeom>
          <a:ln>
            <a:solidFill>
              <a:schemeClr val="accent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209800" y="2590800"/>
            <a:ext cx="3988586" cy="1588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Freeform 16"/>
          <p:cNvSpPr/>
          <p:nvPr/>
        </p:nvSpPr>
        <p:spPr>
          <a:xfrm>
            <a:off x="1654284" y="2705925"/>
            <a:ext cx="4544102" cy="1504825"/>
          </a:xfrm>
          <a:custGeom>
            <a:avLst/>
            <a:gdLst>
              <a:gd name="connsiteX0" fmla="*/ 181764 w 4544102"/>
              <a:gd name="connsiteY0" fmla="*/ 1504825 h 1504825"/>
              <a:gd name="connsiteX1" fmla="*/ 236983 w 4544102"/>
              <a:gd name="connsiteY1" fmla="*/ 317531 h 1504825"/>
              <a:gd name="connsiteX2" fmla="*/ 1603665 w 4544102"/>
              <a:gd name="connsiteY2" fmla="*/ 55222 h 1504825"/>
              <a:gd name="connsiteX3" fmla="*/ 4544102 w 4544102"/>
              <a:gd name="connsiteY3" fmla="*/ 0 h 1504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44102" h="1504825">
                <a:moveTo>
                  <a:pt x="181764" y="1504825"/>
                </a:moveTo>
                <a:cubicBezTo>
                  <a:pt x="90882" y="1031978"/>
                  <a:pt x="0" y="559132"/>
                  <a:pt x="236983" y="317531"/>
                </a:cubicBezTo>
                <a:cubicBezTo>
                  <a:pt x="473967" y="75931"/>
                  <a:pt x="885812" y="108144"/>
                  <a:pt x="1603665" y="55222"/>
                </a:cubicBezTo>
                <a:cubicBezTo>
                  <a:pt x="2321518" y="2300"/>
                  <a:pt x="3432810" y="1150"/>
                  <a:pt x="4544102" y="0"/>
                </a:cubicBezTo>
              </a:path>
            </a:pathLst>
          </a:custGeom>
          <a:ln>
            <a:solidFill>
              <a:schemeClr val="accent3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Μειονεκτήματα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Δεν εξετάζουν τα πακέτα σε «βάθος»</a:t>
            </a:r>
          </a:p>
          <a:p>
            <a:pPr lvl="1"/>
            <a:r>
              <a:rPr lang="el-GR" dirty="0" smtClean="0"/>
              <a:t>Ελέγχουν μόνο τις κεφαλίδες των μηνυμάτων</a:t>
            </a:r>
          </a:p>
          <a:p>
            <a:pPr lvl="1"/>
            <a:r>
              <a:rPr lang="el-GR" dirty="0" smtClean="0"/>
              <a:t>Δεν παρέχουν προστασία από επιθέσεις επιπέδου εφαρμογών</a:t>
            </a:r>
          </a:p>
          <a:p>
            <a:r>
              <a:rPr lang="el-GR" dirty="0" smtClean="0"/>
              <a:t>Δεν πραγματοποιούν συσχετισμό πακέτων </a:t>
            </a:r>
          </a:p>
          <a:p>
            <a:r>
              <a:rPr lang="el-GR" dirty="0" smtClean="0"/>
              <a:t>Παρέχουν προστασία μόνο απέναντι σε γνωστού τύπου επιθέσεις</a:t>
            </a:r>
            <a:endParaRPr lang="en-US" dirty="0" smtClean="0"/>
          </a:p>
          <a:p>
            <a:r>
              <a:rPr lang="el-GR" dirty="0" smtClean="0"/>
              <a:t>Δυσκολία στην ανάπτυξη ορθών κανόνων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Αναχώματα Ελέγχου Συνόδου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Διατηρεί πληροφορίες συνόδου συσχετίζοντας πακέτα</a:t>
            </a:r>
          </a:p>
          <a:p>
            <a:pPr lvl="1"/>
            <a:r>
              <a:rPr lang="el-GR" dirty="0" smtClean="0"/>
              <a:t>Δεν ελέχει τα πακέτα μεμονωμένα αλλά στα πλαίσια μιας συνόδου</a:t>
            </a:r>
          </a:p>
          <a:p>
            <a:r>
              <a:rPr lang="el-GR" dirty="0" smtClean="0"/>
              <a:t>Προεκτείνει τις δυνατότητες των αναχωμάτων φιλτραρίσματος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Αναχώματα Ελέγχου Συνόδου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Διατηρούν για παράδειγμα </a:t>
            </a:r>
          </a:p>
          <a:p>
            <a:pPr lvl="1"/>
            <a:r>
              <a:rPr lang="en-US" dirty="0" smtClean="0"/>
              <a:t>IP </a:t>
            </a:r>
            <a:r>
              <a:rPr lang="el-GR" dirty="0" smtClean="0"/>
              <a:t>διευθύνσεις</a:t>
            </a:r>
          </a:p>
          <a:p>
            <a:pPr lvl="1"/>
            <a:r>
              <a:rPr lang="el-GR" dirty="0" smtClean="0"/>
              <a:t>Θύρα </a:t>
            </a:r>
          </a:p>
          <a:p>
            <a:pPr lvl="1"/>
            <a:r>
              <a:rPr lang="el-GR" dirty="0" smtClean="0"/>
              <a:t>Ακολουθιακό αριθμό</a:t>
            </a:r>
          </a:p>
          <a:p>
            <a:r>
              <a:rPr lang="el-GR" dirty="0" smtClean="0"/>
              <a:t>Ουσιαστικά ελέγχει έαν τα εισερχόμενα δεδομένα συνδέονται με κάποια συγκεκριμένη σύνοδο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Oρισμός Αναχώματος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Είναι ένα σύστημα το οποίο έχει σχεδιαστεί για τον αποκλεισμό μη εξουσιοδοτημένων συνδέσεων </a:t>
            </a:r>
          </a:p>
          <a:p>
            <a:pPr lvl="1"/>
            <a:r>
              <a:rPr lang="el-GR" dirty="0" smtClean="0"/>
              <a:t>Ο αποκλεισμός γίνεται με χρήση συγκεκριμένων κανόνων</a:t>
            </a:r>
          </a:p>
          <a:p>
            <a:pPr lvl="1"/>
            <a:r>
              <a:rPr lang="el-GR" dirty="0" smtClean="0"/>
              <a:t>Για παράδειγμα ένα σύστημα μπορεί να επιτρέπει μόνο τη χρήση υπηρεσιών </a:t>
            </a:r>
            <a:r>
              <a:rPr lang="en-US" dirty="0" smtClean="0"/>
              <a:t>web</a:t>
            </a:r>
          </a:p>
          <a:p>
            <a:r>
              <a:rPr lang="el-GR" dirty="0" smtClean="0"/>
              <a:t>Αποτελεί  ένα επιπρόσθετο μέσω πρόστασίας μεταξύ του εσωτερικού και του εξωτερικού δικτύου </a:t>
            </a:r>
          </a:p>
          <a:p>
            <a:r>
              <a:rPr lang="el-GR" dirty="0" smtClean="0"/>
              <a:t>Υλοποιείται είτε με λογισμικό είτε με υλικό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800599"/>
          </a:xfrm>
        </p:spPr>
        <p:txBody>
          <a:bodyPr>
            <a:normAutofit/>
          </a:bodyPr>
          <a:lstStyle/>
          <a:p>
            <a:r>
              <a:rPr lang="el-GR" dirty="0" smtClean="0"/>
              <a:t>Υποθέτουμε ότι ο χρήστης αιτείται μια υπηρεσία που αξιοποιεί το </a:t>
            </a:r>
            <a:r>
              <a:rPr lang="en-US" dirty="0" smtClean="0"/>
              <a:t>TCP</a:t>
            </a:r>
          </a:p>
          <a:p>
            <a:pPr lvl="1"/>
            <a:r>
              <a:rPr lang="el-GR" dirty="0" smtClean="0"/>
              <a:t>Ο χρήστης αποστέλει ένα </a:t>
            </a:r>
            <a:r>
              <a:rPr lang="en-US" dirty="0" smtClean="0"/>
              <a:t>SYN</a:t>
            </a:r>
            <a:r>
              <a:rPr lang="el-GR" dirty="0" smtClean="0"/>
              <a:t> αίτημα στην υπηρεσία</a:t>
            </a:r>
            <a:endParaRPr lang="en-US" dirty="0" smtClean="0"/>
          </a:p>
          <a:p>
            <a:pPr lvl="1"/>
            <a:r>
              <a:rPr lang="el-GR" dirty="0" smtClean="0"/>
              <a:t>Το ανάχωμα θεωρεί ότι δημιουργείται μια νέα σύνδεση</a:t>
            </a:r>
          </a:p>
          <a:p>
            <a:pPr lvl="1"/>
            <a:r>
              <a:rPr lang="el-GR" dirty="0" smtClean="0"/>
              <a:t>Η υπηρεσία απανταέι με ένα </a:t>
            </a:r>
            <a:r>
              <a:rPr lang="en-US" dirty="0" smtClean="0"/>
              <a:t>SYN/ACK</a:t>
            </a:r>
          </a:p>
          <a:p>
            <a:pPr lvl="1"/>
            <a:r>
              <a:rPr lang="en-US" dirty="0" smtClean="0"/>
              <a:t>To </a:t>
            </a:r>
            <a:r>
              <a:rPr lang="el-GR" dirty="0" smtClean="0"/>
              <a:t>ανάχωμα ελέγχει έαν το μήνυμα </a:t>
            </a:r>
            <a:r>
              <a:rPr lang="en-US" dirty="0" smtClean="0"/>
              <a:t>SYN/ACK</a:t>
            </a:r>
            <a:r>
              <a:rPr lang="el-GR" dirty="0" smtClean="0"/>
              <a:t> της υπηρεσίας συνδέεται με κάποιο αρχικό αίτημα</a:t>
            </a:r>
          </a:p>
          <a:p>
            <a:pPr lvl="1"/>
            <a:r>
              <a:rPr lang="el-GR" dirty="0" smtClean="0"/>
              <a:t>Ο χρήστης αποκρίνεται με ένα </a:t>
            </a:r>
            <a:r>
              <a:rPr lang="en-US" dirty="0" smtClean="0"/>
              <a:t>ACK </a:t>
            </a:r>
            <a:r>
              <a:rPr lang="el-GR" dirty="0" smtClean="0"/>
              <a:t>μήνυμα </a:t>
            </a:r>
          </a:p>
          <a:p>
            <a:pPr lvl="1"/>
            <a:r>
              <a:rPr lang="el-GR" dirty="0" smtClean="0"/>
              <a:t>Το ανάχωμα ελέγχει έαν το μήνυμα του χρήστη είναι μέρος των προηγούμενων μηνυμάτων </a:t>
            </a:r>
          </a:p>
          <a:p>
            <a:pPr lvl="1"/>
            <a:r>
              <a:rPr lang="el-GR" dirty="0" smtClean="0"/>
              <a:t>Όλα τα εισερχόμενα μηνύματα – δεδομένα ελέγχονται εαν ανήκουν σε μια συγκεκριμένη σύνοδο 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Μειονεκτήματα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Δεν παρέχουν προστασία από επιθέσεις επιπέδου εφαρμογών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Αναχώματα Επιπέδου Εφαρμογής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Παρέχουν τη δυνατότητα ελέγχου των δεδομένων εφαρμογής</a:t>
            </a:r>
            <a:endParaRPr lang="en-US" dirty="0" smtClean="0"/>
          </a:p>
          <a:p>
            <a:pPr lvl="1"/>
            <a:r>
              <a:rPr lang="en-US" dirty="0" smtClean="0"/>
              <a:t>Deep packet inspection</a:t>
            </a:r>
            <a:r>
              <a:rPr lang="el-GR" dirty="0" smtClean="0"/>
              <a:t> </a:t>
            </a:r>
          </a:p>
          <a:p>
            <a:r>
              <a:rPr lang="el-GR" dirty="0" smtClean="0"/>
              <a:t>Λειτουργούν ως ενδιάμεσοι</a:t>
            </a:r>
          </a:p>
          <a:p>
            <a:pPr lvl="1"/>
            <a:r>
              <a:rPr lang="el-GR" dirty="0" smtClean="0"/>
              <a:t>Η επικοινωνία δεν γίνεται άμεσα με την αιτούμενη υπηρεσία αλλά μέσω του αναχώματος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Αναχώματα Επιπέδου Εφαρμογής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Απαιτείται η υλοποίηση των υπηρεσιών από το ανάχωμα</a:t>
            </a:r>
          </a:p>
          <a:p>
            <a:r>
              <a:rPr lang="el-GR" dirty="0" smtClean="0"/>
              <a:t>Το ανάχωμα ελέγχει τα δεδομένα της υπηρεσίας και απορίπτει/εγκρίνει</a:t>
            </a:r>
          </a:p>
          <a:p>
            <a:r>
              <a:rPr lang="el-GR" dirty="0" smtClean="0"/>
              <a:t>Χρησιμοποιούνται και ως </a:t>
            </a:r>
            <a:r>
              <a:rPr lang="en-US" dirty="0" smtClean="0"/>
              <a:t>Network Address Translator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Αναχώματα Επιπέδου Εφαρμογής</a:t>
            </a:r>
            <a:endParaRPr lang="en-US" dirty="0"/>
          </a:p>
        </p:txBody>
      </p:sp>
      <p:pic>
        <p:nvPicPr>
          <p:cNvPr id="4" name="Picture 5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43400" y="2366963"/>
            <a:ext cx="685800" cy="2509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5" descr="F:\EndUserCiscoWks.pc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3133726"/>
            <a:ext cx="814388" cy="1109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Arrow Connector 6"/>
          <p:cNvCxnSpPr/>
          <p:nvPr/>
        </p:nvCxnSpPr>
        <p:spPr>
          <a:xfrm>
            <a:off x="1219200" y="2593975"/>
            <a:ext cx="3124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095500" y="2138363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Τοπικό Δίκτυο</a:t>
            </a:r>
            <a:endParaRPr lang="en-US" dirty="0"/>
          </a:p>
        </p:txBody>
      </p:sp>
      <p:pic>
        <p:nvPicPr>
          <p:cNvPr id="9" name="Picture 49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62900" y="3133726"/>
            <a:ext cx="71755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1" name="Straight Arrow Connector 10"/>
          <p:cNvCxnSpPr>
            <a:stCxn id="5" idx="3"/>
          </p:cNvCxnSpPr>
          <p:nvPr/>
        </p:nvCxnSpPr>
        <p:spPr>
          <a:xfrm flipV="1">
            <a:off x="1804988" y="3662363"/>
            <a:ext cx="2538412" cy="2619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5005388" y="3586163"/>
            <a:ext cx="2538412" cy="2619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Υπηρεσίες Προστασίας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Από επιθέσεις μη συμβατών μηνυμάτων (</a:t>
            </a:r>
            <a:r>
              <a:rPr lang="en-US" dirty="0" smtClean="0"/>
              <a:t>malformed messages)</a:t>
            </a:r>
            <a:endParaRPr lang="el-GR" dirty="0" smtClean="0"/>
          </a:p>
          <a:p>
            <a:r>
              <a:rPr lang="en-US" dirty="0" smtClean="0"/>
              <a:t>SQL injections </a:t>
            </a:r>
          </a:p>
          <a:p>
            <a:r>
              <a:rPr lang="en-US" dirty="0" smtClean="0"/>
              <a:t>Cross site scripting </a:t>
            </a:r>
          </a:p>
          <a:p>
            <a:r>
              <a:rPr lang="el-GR" dirty="0" smtClean="0"/>
              <a:t>Υπερχείλιση καταχωριτών (</a:t>
            </a:r>
            <a:r>
              <a:rPr lang="en-US" dirty="0" smtClean="0"/>
              <a:t>Buffer overflows</a:t>
            </a:r>
            <a:r>
              <a:rPr lang="el-GR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Μειονεκτήματα Αναχωμάτων Επιπέδου Εφαρμογής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Εισάγουν επιπρόσθετη καθυστέρηση</a:t>
            </a:r>
            <a:endParaRPr lang="en-US" dirty="0" smtClean="0"/>
          </a:p>
          <a:p>
            <a:r>
              <a:rPr lang="el-GR" dirty="0" smtClean="0"/>
              <a:t>Για κάθε εφαρμογή απαιτείται η υλοποίηση τους στο ανάχωμα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Αρχιτεκτονικές Αναχωμάτων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Υβριδικά αναχώματα</a:t>
            </a:r>
          </a:p>
          <a:p>
            <a:pPr lvl="1"/>
            <a:r>
              <a:rPr lang="el-GR" dirty="0" smtClean="0"/>
              <a:t>Συνδιαμός</a:t>
            </a:r>
            <a:r>
              <a:rPr lang="en-US" dirty="0" smtClean="0"/>
              <a:t> </a:t>
            </a:r>
            <a:r>
              <a:rPr lang="el-GR" dirty="0" smtClean="0"/>
              <a:t>Φίλτρου-Συνόδου-Εφαρμογών</a:t>
            </a:r>
            <a:endParaRPr lang="en-US" dirty="0" smtClean="0"/>
          </a:p>
          <a:p>
            <a:r>
              <a:rPr lang="el-GR" dirty="0" smtClean="0"/>
              <a:t>Αρχιτεκτονικές</a:t>
            </a:r>
            <a:r>
              <a:rPr lang="en-US" dirty="0" smtClean="0"/>
              <a:t> </a:t>
            </a:r>
            <a:r>
              <a:rPr lang="el-GR" dirty="0" smtClean="0"/>
              <a:t>Αναχωμάτων Δικτύου</a:t>
            </a:r>
          </a:p>
          <a:p>
            <a:pPr lvl="1"/>
            <a:r>
              <a:rPr lang="el-GR" dirty="0" smtClean="0"/>
              <a:t>Βασικού ελέγχου</a:t>
            </a:r>
          </a:p>
          <a:p>
            <a:pPr lvl="1"/>
            <a:r>
              <a:rPr lang="el-GR" dirty="0" smtClean="0"/>
              <a:t>Αρχιτεκτονική υπολογιστή διαλογής</a:t>
            </a:r>
            <a:endParaRPr lang="en-US" dirty="0" smtClean="0"/>
          </a:p>
          <a:p>
            <a:pPr lvl="1"/>
            <a:r>
              <a:rPr lang="en-US" dirty="0" err="1" smtClean="0"/>
              <a:t>Αρχιτεκτονικής</a:t>
            </a:r>
            <a:r>
              <a:rPr lang="en-US" dirty="0" smtClean="0"/>
              <a:t> </a:t>
            </a:r>
            <a:r>
              <a:rPr lang="en-US" dirty="0" err="1" smtClean="0"/>
              <a:t>υποδικτύου</a:t>
            </a:r>
            <a:r>
              <a:rPr lang="en-US" dirty="0" smtClean="0"/>
              <a:t> </a:t>
            </a:r>
            <a:r>
              <a:rPr lang="en-US" dirty="0" err="1" smtClean="0"/>
              <a:t>διαλογής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l-GR" dirty="0" smtClean="0"/>
          </a:p>
          <a:p>
            <a:pPr lvl="1"/>
            <a:endParaRPr lang="el-GR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Υβριδικά Αναχώματα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1219200"/>
          </a:xfrm>
        </p:spPr>
        <p:txBody>
          <a:bodyPr/>
          <a:lstStyle/>
          <a:p>
            <a:r>
              <a:rPr lang="el-GR" dirty="0" smtClean="0"/>
              <a:t>Αναπτύσουν μια πολυεπίπεδη αρχιτεκτονική λαμβάνοντας υπόψη πληροφορίες από διαφορετικά επίπεδα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3124200" y="3809206"/>
            <a:ext cx="2286794" cy="1829594"/>
            <a:chOff x="3275806" y="3581400"/>
            <a:chExt cx="2286794" cy="1829594"/>
          </a:xfrm>
        </p:grpSpPr>
        <p:sp>
          <p:nvSpPr>
            <p:cNvPr id="4" name="Rectangle 3"/>
            <p:cNvSpPr/>
            <p:nvPr/>
          </p:nvSpPr>
          <p:spPr>
            <a:xfrm>
              <a:off x="3581400" y="4953000"/>
              <a:ext cx="1981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dirty="0" smtClean="0"/>
                <a:t>Φυσικό</a:t>
              </a:r>
              <a:endParaRPr lang="en-US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3581400" y="4495800"/>
              <a:ext cx="1981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dirty="0" smtClean="0"/>
                <a:t>Δικτύου</a:t>
              </a:r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3581400" y="4038600"/>
              <a:ext cx="1981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dirty="0" smtClean="0"/>
                <a:t>Μεταφοράς</a:t>
              </a:r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3581400" y="3581400"/>
              <a:ext cx="1981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dirty="0" smtClean="0"/>
                <a:t>Εφαρμογών</a:t>
              </a:r>
              <a:endParaRPr lang="en-US" dirty="0"/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 rot="5400000">
              <a:off x="2362200" y="4495800"/>
              <a:ext cx="1828800" cy="1588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Βασικού Ελέγχου</a:t>
            </a:r>
            <a:endParaRPr lang="en-US" dirty="0"/>
          </a:p>
        </p:txBody>
      </p:sp>
      <p:sp>
        <p:nvSpPr>
          <p:cNvPr id="5" name="Cloud 4"/>
          <p:cNvSpPr/>
          <p:nvPr/>
        </p:nvSpPr>
        <p:spPr>
          <a:xfrm>
            <a:off x="990600" y="3078162"/>
            <a:ext cx="1828800" cy="884238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Διαδίκτυο</a:t>
            </a:r>
            <a:endParaRPr lang="en-US" dirty="0"/>
          </a:p>
        </p:txBody>
      </p:sp>
      <p:cxnSp>
        <p:nvCxnSpPr>
          <p:cNvPr id="6" name="Straight Connector 5"/>
          <p:cNvCxnSpPr>
            <a:stCxn id="5" idx="0"/>
          </p:cNvCxnSpPr>
          <p:nvPr/>
        </p:nvCxnSpPr>
        <p:spPr>
          <a:xfrm>
            <a:off x="2817876" y="3520281"/>
            <a:ext cx="1489012" cy="79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6858000" y="3200400"/>
            <a:ext cx="1600200" cy="65563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Τοπικό Δίκτυο</a:t>
            </a:r>
            <a:endParaRPr lang="en-US" dirty="0"/>
          </a:p>
        </p:txBody>
      </p:sp>
      <p:cxnSp>
        <p:nvCxnSpPr>
          <p:cNvPr id="9" name="Straight Connector 8"/>
          <p:cNvCxnSpPr>
            <a:endCxn id="8" idx="2"/>
          </p:cNvCxnSpPr>
          <p:nvPr/>
        </p:nvCxnSpPr>
        <p:spPr>
          <a:xfrm>
            <a:off x="5029200" y="3520281"/>
            <a:ext cx="1828800" cy="79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5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43400" y="2366963"/>
            <a:ext cx="685800" cy="2509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Γιατί Απαιτείται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Στα αρχικά χρόνια ανάπτυξης του διαδικτύου τα διασυνδεδεμένα συστήματα είναι αριθμητικά περιορισμένα</a:t>
            </a:r>
          </a:p>
          <a:p>
            <a:pPr lvl="1"/>
            <a:r>
              <a:rPr lang="el-GR" dirty="0" smtClean="0"/>
              <a:t>Εμπιστοσύνη</a:t>
            </a:r>
          </a:p>
          <a:p>
            <a:r>
              <a:rPr lang="el-GR" dirty="0" smtClean="0"/>
              <a:t>Η μεγάλη ανάπτυξη και η διασύνδεση διαφορετικών δικτύων μέσω του διαδίκτύου αναπτύσει ένα μη έμπιστο περιβάλλον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Βασικού Ελέγχου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Υψηλό επίπεδο ελέγχου</a:t>
            </a:r>
          </a:p>
          <a:p>
            <a:r>
              <a:rPr lang="el-GR" dirty="0" smtClean="0"/>
              <a:t>Χρήση «πληρεξούσιων» εφαρμογών</a:t>
            </a:r>
          </a:p>
          <a:p>
            <a:r>
              <a:rPr lang="el-GR" dirty="0" smtClean="0"/>
              <a:t>Μοναδικό σημείο δυνητικής αποτυχίας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Αρχιτεκτονική υπολογιστή διαλογής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Το ανάχωμα εφαρμογής συνδέεται μόνο με το εσωτερικό δίκτυο </a:t>
            </a:r>
          </a:p>
          <a:p>
            <a:r>
              <a:rPr lang="el-GR" dirty="0" smtClean="0"/>
              <a:t>Οι χρήστες συνδέονται μόνο με το ανάχωμα εφαρμογής</a:t>
            </a:r>
          </a:p>
          <a:p>
            <a:r>
              <a:rPr lang="el-GR" dirty="0" smtClean="0"/>
              <a:t>Η επικοινωνία με τα εξωτερικά συστήματα είναι δυνατή μέσω του (ανάλογα με την πολιτική ασφάλειας)</a:t>
            </a:r>
          </a:p>
          <a:p>
            <a:pPr lvl="1"/>
            <a:r>
              <a:rPr lang="el-GR" dirty="0" smtClean="0"/>
              <a:t>Αναχώματος φιλτραρίσματος</a:t>
            </a:r>
          </a:p>
          <a:p>
            <a:pPr lvl="1"/>
            <a:r>
              <a:rPr lang="el-GR" dirty="0" smtClean="0"/>
              <a:t>Ανάχωμα εφαρμογής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Αρχιτεκτονική υπολογιστή διαλογής</a:t>
            </a:r>
            <a:endParaRPr lang="en-US" dirty="0"/>
          </a:p>
        </p:txBody>
      </p:sp>
      <p:sp>
        <p:nvSpPr>
          <p:cNvPr id="4" name="Cloud 3"/>
          <p:cNvSpPr/>
          <p:nvPr/>
        </p:nvSpPr>
        <p:spPr>
          <a:xfrm>
            <a:off x="685800" y="4525962"/>
            <a:ext cx="1828800" cy="884238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Διαδίκτυο</a:t>
            </a:r>
            <a:endParaRPr lang="en-US" dirty="0"/>
          </a:p>
        </p:txBody>
      </p:sp>
      <p:cxnSp>
        <p:nvCxnSpPr>
          <p:cNvPr id="5" name="Straight Connector 4"/>
          <p:cNvCxnSpPr>
            <a:stCxn id="4" idx="0"/>
          </p:cNvCxnSpPr>
          <p:nvPr/>
        </p:nvCxnSpPr>
        <p:spPr>
          <a:xfrm>
            <a:off x="2513076" y="4968081"/>
            <a:ext cx="1489012" cy="79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6553200" y="4648200"/>
            <a:ext cx="1600200" cy="65563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Τοπικό Δίκτυο</a:t>
            </a:r>
            <a:endParaRPr lang="en-US" dirty="0"/>
          </a:p>
        </p:txBody>
      </p:sp>
      <p:cxnSp>
        <p:nvCxnSpPr>
          <p:cNvPr id="7" name="Straight Connector 6"/>
          <p:cNvCxnSpPr>
            <a:endCxn id="6" idx="2"/>
          </p:cNvCxnSpPr>
          <p:nvPr/>
        </p:nvCxnSpPr>
        <p:spPr>
          <a:xfrm>
            <a:off x="4724400" y="4968081"/>
            <a:ext cx="1828800" cy="79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5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0" y="2438400"/>
            <a:ext cx="685800" cy="151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62" descr="E:\Corp ID Astro\Private\FORMATS\Flash Formats\Icon Conversion\WMF Icons\Router with firewall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5388" y="4724400"/>
            <a:ext cx="1143000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4" name="Group 13"/>
          <p:cNvGrpSpPr/>
          <p:nvPr/>
        </p:nvGrpSpPr>
        <p:grpSpPr>
          <a:xfrm>
            <a:off x="1524000" y="3429000"/>
            <a:ext cx="4114800" cy="1022350"/>
            <a:chOff x="1524000" y="3475038"/>
            <a:chExt cx="4114800" cy="1022350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1524000" y="4495800"/>
              <a:ext cx="2895600" cy="1588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flipV="1">
              <a:off x="4419600" y="3475038"/>
              <a:ext cx="1219200" cy="1020762"/>
            </a:xfrm>
            <a:prstGeom prst="straightConnector1">
              <a:avLst/>
            </a:prstGeom>
            <a:ln>
              <a:solidFill>
                <a:srgbClr val="008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" name="Straight Arrow Connector 15"/>
          <p:cNvCxnSpPr/>
          <p:nvPr/>
        </p:nvCxnSpPr>
        <p:spPr>
          <a:xfrm>
            <a:off x="1524000" y="5257800"/>
            <a:ext cx="2895600" cy="1588"/>
          </a:xfrm>
          <a:prstGeom prst="straightConnector1">
            <a:avLst/>
          </a:prstGeom>
          <a:ln>
            <a:solidFill>
              <a:srgbClr val="FF000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16200000" flipH="1">
            <a:off x="6156325" y="3597275"/>
            <a:ext cx="1022350" cy="685800"/>
          </a:xfrm>
          <a:prstGeom prst="straightConnector1">
            <a:avLst/>
          </a:prstGeom>
          <a:ln>
            <a:solidFill>
              <a:schemeClr val="accent3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Αρχιτεκτονικής</a:t>
            </a:r>
            <a:r>
              <a:rPr lang="en-US" dirty="0" smtClean="0"/>
              <a:t> </a:t>
            </a:r>
            <a:r>
              <a:rPr lang="en-US" dirty="0" err="1" smtClean="0"/>
              <a:t>υποδικτύου</a:t>
            </a:r>
            <a:r>
              <a:rPr lang="en-US" dirty="0" smtClean="0"/>
              <a:t> </a:t>
            </a:r>
            <a:r>
              <a:rPr lang="en-US" dirty="0" err="1" smtClean="0"/>
              <a:t>διαλογής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Το ανάχωμα εφαρμογής εντοπίζεται μεταξύ αναχωμάτων φίλτρου δεδομένων δημιουργώντας μια «αποστρατικοποιημένη» ζώνη.</a:t>
            </a:r>
          </a:p>
          <a:p>
            <a:r>
              <a:rPr lang="el-GR" dirty="0" smtClean="0"/>
              <a:t>Τα αναχώματα φίλτρου δεν είναι απαραίτητο να έχουν τους ίδιους κανόνες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Αρχιτεκτονική υπολογιστή διαλογής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Το ανάχωμα εφαρμογών αποτελεί το βασικό στοιχείο επικοινωνίας για εισερχόμενες συνδέσεις</a:t>
            </a:r>
          </a:p>
          <a:p>
            <a:pPr lvl="1"/>
            <a:r>
              <a:rPr lang="el-GR" dirty="0" smtClean="0"/>
              <a:t>Για παράδειγμα ηλεκτρονικού ταχυδρομείου</a:t>
            </a:r>
          </a:p>
          <a:p>
            <a:r>
              <a:rPr lang="el-GR" dirty="0" smtClean="0"/>
              <a:t>Η επικοινωνία με το διαδίκτυο πραγματοποιείται είτε αξιοποιώντας τους κατάλληλους κανόνες στα αναχώματα φιλτραρίσματος είτε στο ανάχωμα εφαρμογής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Σύγκριση</a:t>
            </a:r>
            <a:endParaRPr lang="en-US" dirty="0"/>
          </a:p>
        </p:txBody>
      </p:sp>
      <p:graphicFrame>
        <p:nvGraphicFramePr>
          <p:cNvPr id="4" name="Content Placeholder 6"/>
          <p:cNvGraphicFramePr>
            <a:graphicFrameLocks noGrp="1"/>
          </p:cNvGraphicFramePr>
          <p:nvPr>
            <p:ph idx="1"/>
          </p:nvPr>
        </p:nvGraphicFramePr>
        <p:xfrm>
          <a:off x="762000" y="2443481"/>
          <a:ext cx="7696200" cy="25603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9240"/>
                <a:gridCol w="1539240"/>
                <a:gridCol w="1539240"/>
                <a:gridCol w="1539240"/>
                <a:gridCol w="1539240"/>
              </a:tblGrid>
              <a:tr h="37084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Κεντρικό Σημείο Αποτυχίας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Υψηλό κόστος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Μεταφορά Πακέτων από το Εξωτερ.</a:t>
                      </a:r>
                      <a:r>
                        <a:rPr lang="el-GR" sz="1400" baseline="0" dirty="0" smtClean="0"/>
                        <a:t> Στο Εσωτερ.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Υψηλό υπολογιστικό κοστος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Βασικού Σημείου Ελέγχου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Zapf Dingbats"/>
                          <a:ea typeface="Zapf Dingbats"/>
                          <a:cs typeface="Zapf Dingbats"/>
                        </a:rPr>
                        <a:t>✓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Υπολογιστή Διαλογής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Zapf Dingbats"/>
                          <a:ea typeface="Zapf Dingbats"/>
                          <a:cs typeface="Zapf Dingbats"/>
                        </a:rPr>
                        <a:t>✓</a:t>
                      </a:r>
                      <a:endParaRPr lang="en-US" sz="1400" dirty="0" smtClean="0"/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Zapf Dingbats"/>
                          <a:ea typeface="Zapf Dingbats"/>
                          <a:cs typeface="Zapf Dingbats"/>
                        </a:rPr>
                        <a:t>✓</a:t>
                      </a:r>
                      <a:endParaRPr lang="en-US" sz="1400" dirty="0" smtClean="0"/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Υποδικτύου Διαλογής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Zapf Dingbats"/>
                          <a:ea typeface="Zapf Dingbats"/>
                          <a:cs typeface="Zapf Dingbats"/>
                        </a:rPr>
                        <a:t>✓</a:t>
                      </a:r>
                      <a:endParaRPr lang="en-US" sz="1400" dirty="0" smtClean="0"/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Zapf Dingbats"/>
                          <a:ea typeface="Zapf Dingbats"/>
                          <a:cs typeface="Zapf Dingbats"/>
                        </a:rPr>
                        <a:t>✓</a:t>
                      </a:r>
                      <a:endParaRPr lang="en-US" sz="1400" dirty="0" smtClean="0"/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Zapf Dingbats"/>
                          <a:ea typeface="Zapf Dingbats"/>
                          <a:cs typeface="Zapf Dingbats"/>
                        </a:rPr>
                        <a:t>✓</a:t>
                      </a:r>
                      <a:endParaRPr lang="en-US" sz="1400" dirty="0" smtClean="0"/>
                    </a:p>
                    <a:p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Αρχιτεκτονικής</a:t>
            </a:r>
            <a:r>
              <a:rPr lang="en-US" dirty="0" smtClean="0"/>
              <a:t> </a:t>
            </a:r>
            <a:r>
              <a:rPr lang="en-US" dirty="0" err="1" smtClean="0"/>
              <a:t>υποδικτύου</a:t>
            </a:r>
            <a:r>
              <a:rPr lang="en-US" dirty="0" smtClean="0"/>
              <a:t> </a:t>
            </a:r>
            <a:r>
              <a:rPr lang="en-US" dirty="0" err="1" smtClean="0"/>
              <a:t>διαλογής</a:t>
            </a:r>
            <a:endParaRPr lang="en-US" dirty="0"/>
          </a:p>
        </p:txBody>
      </p:sp>
      <p:sp>
        <p:nvSpPr>
          <p:cNvPr id="4" name="Cloud 3"/>
          <p:cNvSpPr/>
          <p:nvPr/>
        </p:nvSpPr>
        <p:spPr>
          <a:xfrm>
            <a:off x="228600" y="3276600"/>
            <a:ext cx="1828800" cy="884238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Διαδίκτυο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086600" y="3505200"/>
            <a:ext cx="1600200" cy="65563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Υπο Δίκτυο Α</a:t>
            </a:r>
            <a:endParaRPr lang="en-US" dirty="0"/>
          </a:p>
        </p:txBody>
      </p:sp>
      <p:pic>
        <p:nvPicPr>
          <p:cNvPr id="6" name="Picture 5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19600" y="2668190"/>
            <a:ext cx="533400" cy="1826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2" descr="E:\Corp ID Astro\Private\FORMATS\Flash Formats\Icon Conversion\WMF Icons\Router with firewall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19400" y="3581400"/>
            <a:ext cx="838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62" descr="E:\Corp ID Astro\Private\FORMATS\Flash Formats\Icon Conversion\WMF Icons\Router with firewall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0" y="3581400"/>
            <a:ext cx="838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1" name="Straight Connector 10"/>
          <p:cNvCxnSpPr>
            <a:endCxn id="9" idx="1"/>
          </p:cNvCxnSpPr>
          <p:nvPr/>
        </p:nvCxnSpPr>
        <p:spPr>
          <a:xfrm flipV="1">
            <a:off x="3657600" y="3771900"/>
            <a:ext cx="2057400" cy="381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4" idx="0"/>
            <a:endCxn id="7" idx="1"/>
          </p:cNvCxnSpPr>
          <p:nvPr/>
        </p:nvCxnSpPr>
        <p:spPr>
          <a:xfrm>
            <a:off x="2055876" y="3718719"/>
            <a:ext cx="763524" cy="5318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9" idx="3"/>
            <a:endCxn id="5" idx="2"/>
          </p:cNvCxnSpPr>
          <p:nvPr/>
        </p:nvCxnSpPr>
        <p:spPr>
          <a:xfrm>
            <a:off x="6553200" y="3771900"/>
            <a:ext cx="533400" cy="6111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7086600" y="2012552"/>
            <a:ext cx="1600200" cy="65563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Υπο Δίκτυο Β</a:t>
            </a:r>
            <a:endParaRPr lang="en-US" dirty="0"/>
          </a:p>
        </p:txBody>
      </p:sp>
      <p:cxnSp>
        <p:nvCxnSpPr>
          <p:cNvPr id="18" name="Straight Connector 17"/>
          <p:cNvCxnSpPr>
            <a:stCxn id="16" idx="4"/>
            <a:endCxn id="9" idx="3"/>
          </p:cNvCxnSpPr>
          <p:nvPr/>
        </p:nvCxnSpPr>
        <p:spPr>
          <a:xfrm rot="5400000">
            <a:off x="6668095" y="2553295"/>
            <a:ext cx="1103710" cy="13335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3429000" y="2438400"/>
            <a:ext cx="28956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419600" y="2069068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DMZ</a:t>
            </a:r>
            <a:endParaRPr lang="en-US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Παράδειγμα Αναχώματος 1990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1"/>
            <a:ext cx="8229600" cy="2515790"/>
          </a:xfrm>
        </p:spPr>
        <p:txBody>
          <a:bodyPr>
            <a:normAutofit/>
          </a:bodyPr>
          <a:lstStyle/>
          <a:p>
            <a:r>
              <a:rPr lang="en-US" dirty="0" smtClean="0"/>
              <a:t>DEC Seal</a:t>
            </a:r>
          </a:p>
          <a:p>
            <a:pPr lvl="1"/>
            <a:r>
              <a:rPr lang="en-US" dirty="0" smtClean="0"/>
              <a:t>Gatekeeper (application proxy)</a:t>
            </a:r>
          </a:p>
          <a:p>
            <a:pPr lvl="1"/>
            <a:r>
              <a:rPr lang="en-US" dirty="0" smtClean="0"/>
              <a:t>Gate (a packet filtering router)</a:t>
            </a:r>
          </a:p>
          <a:p>
            <a:pPr lvl="1"/>
            <a:r>
              <a:rPr lang="en-US" dirty="0" err="1" smtClean="0"/>
              <a:t>MailGate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Παράδειγμα Αναχώματος 1990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28600" y="2971800"/>
            <a:ext cx="8458200" cy="1826419"/>
            <a:chOff x="228600" y="4193381"/>
            <a:chExt cx="8458200" cy="1826419"/>
          </a:xfrm>
        </p:grpSpPr>
        <p:sp>
          <p:nvSpPr>
            <p:cNvPr id="5" name="Cloud 4"/>
            <p:cNvSpPr/>
            <p:nvPr/>
          </p:nvSpPr>
          <p:spPr>
            <a:xfrm>
              <a:off x="228600" y="4830762"/>
              <a:ext cx="1828800" cy="884238"/>
            </a:xfrm>
            <a:prstGeom prst="cloud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dirty="0" smtClean="0"/>
                <a:t>Διαδίκτυο</a:t>
              </a:r>
              <a:endParaRPr lang="en-US" dirty="0"/>
            </a:p>
          </p:txBody>
        </p:sp>
        <p:sp>
          <p:nvSpPr>
            <p:cNvPr id="6" name="Oval 5"/>
            <p:cNvSpPr/>
            <p:nvPr/>
          </p:nvSpPr>
          <p:spPr>
            <a:xfrm>
              <a:off x="7086600" y="5059362"/>
              <a:ext cx="1600200" cy="655638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dirty="0" smtClean="0"/>
                <a:t>Υπο Δίκτυο Α</a:t>
              </a:r>
              <a:endParaRPr lang="en-US" dirty="0"/>
            </a:p>
          </p:txBody>
        </p:sp>
        <p:pic>
          <p:nvPicPr>
            <p:cNvPr id="7" name="Picture 6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419600" y="4193381"/>
              <a:ext cx="533400" cy="18264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62" descr="E:\Corp ID Astro\Private\FORMATS\Flash Formats\Icon Conversion\WMF Icons\Router with firewall.wmf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19400" y="5135562"/>
              <a:ext cx="838200" cy="38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62" descr="E:\Corp ID Astro\Private\FORMATS\Flash Formats\Icon Conversion\WMF Icons\Router with firewall.wmf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715000" y="5135562"/>
              <a:ext cx="838200" cy="38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10" name="Straight Connector 9"/>
            <p:cNvCxnSpPr>
              <a:endCxn id="9" idx="1"/>
            </p:cNvCxnSpPr>
            <p:nvPr/>
          </p:nvCxnSpPr>
          <p:spPr>
            <a:xfrm flipV="1">
              <a:off x="3657600" y="5326062"/>
              <a:ext cx="2057400" cy="381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stCxn id="5" idx="0"/>
              <a:endCxn id="8" idx="1"/>
            </p:cNvCxnSpPr>
            <p:nvPr/>
          </p:nvCxnSpPr>
          <p:spPr>
            <a:xfrm>
              <a:off x="2055876" y="5272881"/>
              <a:ext cx="763524" cy="5318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stCxn id="9" idx="3"/>
              <a:endCxn id="6" idx="2"/>
            </p:cNvCxnSpPr>
            <p:nvPr/>
          </p:nvCxnSpPr>
          <p:spPr>
            <a:xfrm>
              <a:off x="6553200" y="5326062"/>
              <a:ext cx="533400" cy="6111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4267200" y="2470666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Gatekeeper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867400" y="3424515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Gate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819400" y="3468449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Router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 rot="10800000">
            <a:off x="4419600" y="3609181"/>
            <a:ext cx="3352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10800000">
            <a:off x="2286000" y="3793847"/>
            <a:ext cx="1905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0800000">
            <a:off x="1371600" y="4493419"/>
            <a:ext cx="6096000" cy="1588"/>
          </a:xfrm>
          <a:prstGeom prst="straightConnector1">
            <a:avLst/>
          </a:prstGeom>
          <a:ln>
            <a:solidFill>
              <a:schemeClr val="accent4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Address Translator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343399"/>
          </a:xfrm>
        </p:spPr>
        <p:txBody>
          <a:bodyPr/>
          <a:lstStyle/>
          <a:p>
            <a:r>
              <a:rPr lang="el-GR" dirty="0" smtClean="0"/>
              <a:t>Σε πολλές περιπτώσεις ένα ανάχωμα χρησιμοποιείται μεταξύ των άλλων για την «απόκρυψη» του εσωτερικού δικτύου</a:t>
            </a:r>
            <a:endParaRPr lang="en-US" dirty="0" smtClean="0"/>
          </a:p>
          <a:p>
            <a:r>
              <a:rPr lang="el-GR" dirty="0" smtClean="0"/>
              <a:t>Περιορισμένος αριθμός </a:t>
            </a:r>
            <a:r>
              <a:rPr lang="en-US" dirty="0" smtClean="0"/>
              <a:t>IP </a:t>
            </a:r>
            <a:r>
              <a:rPr lang="el-GR" dirty="0" smtClean="0"/>
              <a:t>διευθύνσεων</a:t>
            </a:r>
          </a:p>
          <a:p>
            <a:r>
              <a:rPr lang="el-GR" dirty="0" smtClean="0"/>
              <a:t>Όλη η επικοινωνία πραγματοποιείται μέσω του αναχώματος</a:t>
            </a:r>
            <a:endParaRPr lang="en-US" dirty="0" smtClean="0"/>
          </a:p>
          <a:p>
            <a:r>
              <a:rPr lang="el-GR" dirty="0" smtClean="0"/>
              <a:t>Αποτελεί τη διαδικασία τροποποίησης των </a:t>
            </a:r>
            <a:r>
              <a:rPr lang="en-US" dirty="0" smtClean="0"/>
              <a:t>IP </a:t>
            </a:r>
            <a:r>
              <a:rPr lang="el-GR" dirty="0" smtClean="0"/>
              <a:t>διευθύνσεων ενός οργανισμού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Γιατί  Απαιτείται;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διασυνδεσιμότητα των τοπικών δικτύων με το διαδίκτυο εισάγει προβλήματα ασφάλειας στα τοπικά δίκτυα (εισερχόμενης/εξερχόμενης πληροφορίας)</a:t>
            </a:r>
          </a:p>
          <a:p>
            <a:pPr lvl="1"/>
            <a:r>
              <a:rPr lang="el-GR" dirty="0" smtClean="0"/>
              <a:t>Για παράδειγμα ένα επιτιθέμενος μπορεί να αιτείται συνεχώς συνδέσεις προς ένα εξυπηρέτη του τοπικού δίκτύου</a:t>
            </a:r>
          </a:p>
          <a:p>
            <a:r>
              <a:rPr lang="el-GR" dirty="0" smtClean="0"/>
              <a:t>Παρέχει επιπρόσθετη προστασία από μη επιθυμητές συνδέσεις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Address Translator</a:t>
            </a:r>
            <a:endParaRPr lang="en-US" dirty="0"/>
          </a:p>
        </p:txBody>
      </p:sp>
      <p:sp>
        <p:nvSpPr>
          <p:cNvPr id="4" name="Cloud 3"/>
          <p:cNvSpPr/>
          <p:nvPr/>
        </p:nvSpPr>
        <p:spPr>
          <a:xfrm>
            <a:off x="990600" y="3078162"/>
            <a:ext cx="1828800" cy="884238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Διαδίκτυο</a:t>
            </a:r>
            <a:endParaRPr lang="en-US" dirty="0"/>
          </a:p>
        </p:txBody>
      </p:sp>
      <p:cxnSp>
        <p:nvCxnSpPr>
          <p:cNvPr id="5" name="Straight Connector 4"/>
          <p:cNvCxnSpPr>
            <a:stCxn id="4" idx="0"/>
          </p:cNvCxnSpPr>
          <p:nvPr/>
        </p:nvCxnSpPr>
        <p:spPr>
          <a:xfrm>
            <a:off x="2817876" y="3520281"/>
            <a:ext cx="1489012" cy="79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6858000" y="3200400"/>
            <a:ext cx="1600200" cy="65563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Τοπικό Δίκτυο</a:t>
            </a:r>
            <a:endParaRPr lang="en-US" dirty="0"/>
          </a:p>
        </p:txBody>
      </p:sp>
      <p:cxnSp>
        <p:nvCxnSpPr>
          <p:cNvPr id="7" name="Straight Connector 6"/>
          <p:cNvCxnSpPr>
            <a:endCxn id="6" idx="2"/>
          </p:cNvCxnSpPr>
          <p:nvPr/>
        </p:nvCxnSpPr>
        <p:spPr>
          <a:xfrm>
            <a:off x="5029200" y="3520281"/>
            <a:ext cx="1828800" cy="79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5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43400" y="2366963"/>
            <a:ext cx="685800" cy="2509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2514600" y="2514600"/>
            <a:ext cx="17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IP Public:195.251.160.6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065712" y="2477869"/>
            <a:ext cx="17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IP Private:192.168.2.0</a:t>
            </a:r>
            <a:endParaRPr lang="en-US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Κατηγορίες </a:t>
            </a:r>
            <a:r>
              <a:rPr lang="en-US" dirty="0" smtClean="0"/>
              <a:t>NAT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Full Cone</a:t>
            </a:r>
          </a:p>
          <a:p>
            <a:pPr lvl="0"/>
            <a:r>
              <a:rPr lang="en-US" dirty="0" smtClean="0"/>
              <a:t>Restricted Cone</a:t>
            </a:r>
          </a:p>
          <a:p>
            <a:pPr lvl="0"/>
            <a:r>
              <a:rPr lang="en-US" dirty="0" smtClean="0"/>
              <a:t>Port Restricted Cone</a:t>
            </a:r>
          </a:p>
          <a:p>
            <a:pPr lvl="0"/>
            <a:r>
              <a:rPr lang="en-US" dirty="0" smtClean="0"/>
              <a:t>Symmetric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Full Cone NAT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3962400"/>
          </a:xfrm>
        </p:spPr>
        <p:txBody>
          <a:bodyPr/>
          <a:lstStyle/>
          <a:p>
            <a:r>
              <a:rPr lang="el-GR" dirty="0" smtClean="0"/>
              <a:t>Η αντιστοίχιση μεταξύ εξωτερικής και εσωτερικής διεύθυνσης είναι γνωστή</a:t>
            </a:r>
            <a:endParaRPr lang="en-US" dirty="0" smtClean="0"/>
          </a:p>
          <a:p>
            <a:r>
              <a:rPr lang="en-US" dirty="0" smtClean="0"/>
              <a:t>H </a:t>
            </a:r>
            <a:r>
              <a:rPr lang="el-GR" dirty="0" smtClean="0"/>
              <a:t>εξωτερικές οντότητες επικοινωνού με τις εσωτερικές μέσω της αντίστοιχης δημόσιας διεύθυνσης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Full Cone NAT </a:t>
            </a:r>
            <a:endParaRPr lang="en-US" dirty="0"/>
          </a:p>
        </p:txBody>
      </p:sp>
      <p:sp>
        <p:nvSpPr>
          <p:cNvPr id="4" name="Cloud 3"/>
          <p:cNvSpPr/>
          <p:nvPr/>
        </p:nvSpPr>
        <p:spPr>
          <a:xfrm>
            <a:off x="0" y="3233737"/>
            <a:ext cx="2133600" cy="884238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Public PCs</a:t>
            </a:r>
            <a:endParaRPr lang="en-US" dirty="0"/>
          </a:p>
        </p:txBody>
      </p:sp>
      <p:cxnSp>
        <p:nvCxnSpPr>
          <p:cNvPr id="5" name="Straight Connector 4"/>
          <p:cNvCxnSpPr>
            <a:stCxn id="4" idx="0"/>
          </p:cNvCxnSpPr>
          <p:nvPr/>
        </p:nvCxnSpPr>
        <p:spPr>
          <a:xfrm flipV="1">
            <a:off x="2131822" y="3667918"/>
            <a:ext cx="1982978" cy="79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6629400" y="3348037"/>
            <a:ext cx="1600200" cy="65563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PC A</a:t>
            </a:r>
            <a:endParaRPr lang="en-US" dirty="0"/>
          </a:p>
        </p:txBody>
      </p:sp>
      <p:cxnSp>
        <p:nvCxnSpPr>
          <p:cNvPr id="7" name="Straight Connector 6"/>
          <p:cNvCxnSpPr>
            <a:endCxn id="6" idx="2"/>
          </p:cNvCxnSpPr>
          <p:nvPr/>
        </p:nvCxnSpPr>
        <p:spPr>
          <a:xfrm>
            <a:off x="4800600" y="3667918"/>
            <a:ext cx="1828800" cy="79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5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14800" y="2514600"/>
            <a:ext cx="685800" cy="2509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6553200" y="4110037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Private IP:172.16.1.102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 rot="10800000">
            <a:off x="4800600" y="3200400"/>
            <a:ext cx="17526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0" y="5024437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IP:1.1.1.5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876800" y="27548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Dest:1.1.1.5:1234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876800" y="31242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Src:172.16.1.102:20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133600" y="27432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Dest:1.1.1.5:1234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133600" y="3112532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Src:1.1.1.4:20</a:t>
            </a:r>
            <a:endParaRPr lang="en-US" dirty="0"/>
          </a:p>
        </p:txBody>
      </p:sp>
      <p:cxnSp>
        <p:nvCxnSpPr>
          <p:cNvPr id="18" name="Straight Arrow Connector 17"/>
          <p:cNvCxnSpPr/>
          <p:nvPr/>
        </p:nvCxnSpPr>
        <p:spPr>
          <a:xfrm rot="10800000">
            <a:off x="2133600" y="3112532"/>
            <a:ext cx="1944689" cy="116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228600" y="4724400"/>
            <a:ext cx="457200" cy="30003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Arrow Connector 23"/>
          <p:cNvCxnSpPr>
            <a:endCxn id="22" idx="0"/>
          </p:cNvCxnSpPr>
          <p:nvPr/>
        </p:nvCxnSpPr>
        <p:spPr>
          <a:xfrm rot="5400000">
            <a:off x="268288" y="4306887"/>
            <a:ext cx="606425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52400" y="2128837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IP:1.1.1.6</a:t>
            </a:r>
            <a:endParaRPr lang="en-US" dirty="0"/>
          </a:p>
        </p:txBody>
      </p:sp>
      <p:sp>
        <p:nvSpPr>
          <p:cNvPr id="26" name="Oval 25"/>
          <p:cNvSpPr/>
          <p:nvPr/>
        </p:nvSpPr>
        <p:spPr>
          <a:xfrm>
            <a:off x="381000" y="1828800"/>
            <a:ext cx="457200" cy="30003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>
            <a:off x="385311" y="2425717"/>
            <a:ext cx="6079351" cy="1441161"/>
          </a:xfrm>
          <a:custGeom>
            <a:avLst/>
            <a:gdLst>
              <a:gd name="connsiteX0" fmla="*/ 256874 w 6079351"/>
              <a:gd name="connsiteY0" fmla="*/ 0 h 1441161"/>
              <a:gd name="connsiteX1" fmla="*/ 970413 w 6079351"/>
              <a:gd name="connsiteY1" fmla="*/ 898942 h 1441161"/>
              <a:gd name="connsiteX2" fmla="*/ 6079351 w 6079351"/>
              <a:gd name="connsiteY2" fmla="*/ 1441161 h 1441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79351" h="1441161">
                <a:moveTo>
                  <a:pt x="256874" y="0"/>
                </a:moveTo>
                <a:cubicBezTo>
                  <a:pt x="128437" y="329374"/>
                  <a:pt x="0" y="658748"/>
                  <a:pt x="970413" y="898942"/>
                </a:cubicBezTo>
                <a:cubicBezTo>
                  <a:pt x="1940826" y="1139136"/>
                  <a:pt x="5258781" y="1346035"/>
                  <a:pt x="6079351" y="1441161"/>
                </a:cubicBezTo>
              </a:path>
            </a:pathLst>
          </a:cu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Line Callout 2 31"/>
          <p:cNvSpPr/>
          <p:nvPr/>
        </p:nvSpPr>
        <p:spPr>
          <a:xfrm>
            <a:off x="2362200" y="4451865"/>
            <a:ext cx="1447800" cy="941903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100287"/>
              <a:gd name="adj6" fmla="val -6500"/>
            </a:avLst>
          </a:prstGeom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Src:1.1.1.6:port</a:t>
            </a:r>
          </a:p>
          <a:p>
            <a:pPr algn="ctr"/>
            <a:r>
              <a:rPr lang="en-US" sz="1400" dirty="0" smtClean="0"/>
              <a:t>Dest:1.1.1.5:1234</a:t>
            </a:r>
            <a:endParaRPr lang="en-US" sz="1400" dirty="0"/>
          </a:p>
        </p:txBody>
      </p:sp>
      <p:sp>
        <p:nvSpPr>
          <p:cNvPr id="33" name="Line Callout 2 32"/>
          <p:cNvSpPr/>
          <p:nvPr/>
        </p:nvSpPr>
        <p:spPr>
          <a:xfrm>
            <a:off x="5181600" y="4724400"/>
            <a:ext cx="2133600" cy="669368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147184"/>
              <a:gd name="adj6" fmla="val -5162"/>
            </a:avLst>
          </a:prstGeom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Src:1.1.1.6:port</a:t>
            </a:r>
          </a:p>
          <a:p>
            <a:pPr algn="ctr"/>
            <a:r>
              <a:rPr lang="en-US" sz="1400" dirty="0" smtClean="0"/>
              <a:t>Dest:172.16.1.102.5:20</a:t>
            </a:r>
            <a:endParaRPr lang="en-US" sz="1400" dirty="0"/>
          </a:p>
        </p:txBody>
      </p:sp>
      <p:sp>
        <p:nvSpPr>
          <p:cNvPr id="34" name="Line Callout 2 33"/>
          <p:cNvSpPr/>
          <p:nvPr/>
        </p:nvSpPr>
        <p:spPr>
          <a:xfrm>
            <a:off x="5911668" y="1752600"/>
            <a:ext cx="3156132" cy="7620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36404"/>
              <a:gd name="adj6" fmla="val -45136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172.16.1.102:2210 -&gt; 1.1.1.4:20</a:t>
            </a:r>
          </a:p>
          <a:p>
            <a:pPr algn="ctr"/>
            <a:r>
              <a:rPr lang="en-US" dirty="0" smtClean="0"/>
              <a:t>Any-&gt;1.1.1.4:20 (incoming)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Restricted Cone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648199"/>
          </a:xfrm>
        </p:spPr>
        <p:txBody>
          <a:bodyPr>
            <a:normAutofit/>
          </a:bodyPr>
          <a:lstStyle/>
          <a:p>
            <a:r>
              <a:rPr lang="el-GR" dirty="0" smtClean="0"/>
              <a:t>Η αντιστοίχιση μεταξύ εξωτερικής και εσωτερικής διεύθυνσης είναι γνωστή</a:t>
            </a:r>
            <a:endParaRPr lang="en-US" dirty="0" smtClean="0"/>
          </a:p>
          <a:p>
            <a:r>
              <a:rPr lang="en-US" dirty="0" err="1" smtClean="0"/>
              <a:t>μπορεί</a:t>
            </a:r>
            <a:r>
              <a:rPr lang="en-US" dirty="0" smtClean="0"/>
              <a:t> </a:t>
            </a:r>
            <a:r>
              <a:rPr lang="en-US" dirty="0" err="1" smtClean="0"/>
              <a:t>να</a:t>
            </a:r>
            <a:r>
              <a:rPr lang="en-US" dirty="0" smtClean="0"/>
              <a:t> </a:t>
            </a:r>
            <a:r>
              <a:rPr lang="en-US" dirty="0" err="1" smtClean="0"/>
              <a:t>χρησιμοποιηθεί</a:t>
            </a:r>
            <a:r>
              <a:rPr lang="en-US" dirty="0" smtClean="0"/>
              <a:t> </a:t>
            </a:r>
            <a:r>
              <a:rPr lang="en-US" dirty="0" err="1" smtClean="0"/>
              <a:t>μόνο</a:t>
            </a:r>
            <a:r>
              <a:rPr lang="en-US" dirty="0" smtClean="0"/>
              <a:t> </a:t>
            </a:r>
            <a:r>
              <a:rPr lang="en-US" dirty="0" err="1" smtClean="0"/>
              <a:t>μεταξύ</a:t>
            </a:r>
            <a:r>
              <a:rPr lang="en-US" dirty="0" smtClean="0"/>
              <a:t> </a:t>
            </a:r>
            <a:r>
              <a:rPr lang="en-US" dirty="0" err="1" smtClean="0"/>
              <a:t>δύο</a:t>
            </a:r>
            <a:r>
              <a:rPr lang="en-US" dirty="0" smtClean="0"/>
              <a:t> </a:t>
            </a:r>
            <a:r>
              <a:rPr lang="en-US" dirty="0" err="1" smtClean="0"/>
              <a:t>συγκεκριμένων</a:t>
            </a:r>
            <a:r>
              <a:rPr lang="en-US" dirty="0" smtClean="0"/>
              <a:t> </a:t>
            </a:r>
            <a:r>
              <a:rPr lang="en-US" dirty="0" err="1" smtClean="0"/>
              <a:t>επικοινωνούντων</a:t>
            </a:r>
            <a:r>
              <a:rPr lang="en-US" dirty="0" smtClean="0"/>
              <a:t> </a:t>
            </a:r>
            <a:r>
              <a:rPr lang="en-US" dirty="0" err="1" smtClean="0"/>
              <a:t>μερών</a:t>
            </a:r>
            <a:endParaRPr lang="el-GR" dirty="0" smtClean="0"/>
          </a:p>
          <a:p>
            <a:pPr lvl="1"/>
            <a:r>
              <a:rPr lang="en-US" dirty="0" err="1" smtClean="0"/>
              <a:t>εφόσον</a:t>
            </a:r>
            <a:r>
              <a:rPr lang="en-US" dirty="0" smtClean="0"/>
              <a:t> </a:t>
            </a:r>
            <a:r>
              <a:rPr lang="en-US" dirty="0" err="1" smtClean="0"/>
              <a:t>ο</a:t>
            </a:r>
            <a:r>
              <a:rPr lang="en-US" dirty="0" smtClean="0"/>
              <a:t> </a:t>
            </a:r>
            <a:r>
              <a:rPr lang="en-US" dirty="0" err="1" smtClean="0"/>
              <a:t>εσωτερικός</a:t>
            </a:r>
            <a:r>
              <a:rPr lang="en-US" dirty="0" smtClean="0"/>
              <a:t> </a:t>
            </a:r>
            <a:r>
              <a:rPr lang="en-US" dirty="0" err="1" smtClean="0"/>
              <a:t>κόμβος</a:t>
            </a:r>
            <a:r>
              <a:rPr lang="en-US" dirty="0" smtClean="0"/>
              <a:t> </a:t>
            </a:r>
            <a:r>
              <a:rPr lang="en-US" dirty="0" err="1" smtClean="0"/>
              <a:t>έχει</a:t>
            </a:r>
            <a:r>
              <a:rPr lang="en-US" dirty="0" smtClean="0"/>
              <a:t> </a:t>
            </a:r>
            <a:r>
              <a:rPr lang="en-US" dirty="0" err="1" smtClean="0"/>
              <a:t>αποστείλει</a:t>
            </a:r>
            <a:r>
              <a:rPr lang="en-US" dirty="0" smtClean="0"/>
              <a:t> </a:t>
            </a:r>
            <a:r>
              <a:rPr lang="en-US" dirty="0" err="1" smtClean="0"/>
              <a:t>δεδομένα</a:t>
            </a:r>
            <a:r>
              <a:rPr lang="en-US" dirty="0" smtClean="0"/>
              <a:t> </a:t>
            </a:r>
            <a:r>
              <a:rPr lang="en-US" dirty="0" err="1" smtClean="0"/>
              <a:t>σε</a:t>
            </a:r>
            <a:r>
              <a:rPr lang="en-US" dirty="0" smtClean="0"/>
              <a:t> </a:t>
            </a:r>
            <a:r>
              <a:rPr lang="en-US" dirty="0" err="1" smtClean="0"/>
              <a:t>κάποιο</a:t>
            </a:r>
            <a:r>
              <a:rPr lang="en-US" dirty="0" smtClean="0"/>
              <a:t> </a:t>
            </a:r>
            <a:r>
              <a:rPr lang="en-US" dirty="0" err="1" smtClean="0"/>
              <a:t>εξωτερικό</a:t>
            </a:r>
            <a:r>
              <a:rPr lang="en-US" dirty="0" smtClean="0"/>
              <a:t> </a:t>
            </a:r>
            <a:r>
              <a:rPr lang="en-US" dirty="0" err="1" smtClean="0"/>
              <a:t>κόμβο</a:t>
            </a:r>
            <a:r>
              <a:rPr lang="en-US" dirty="0" smtClean="0"/>
              <a:t> </a:t>
            </a:r>
            <a:r>
              <a:rPr lang="el-GR" dirty="0" smtClean="0"/>
              <a:t>πραγματοποιείται </a:t>
            </a:r>
            <a:r>
              <a:rPr lang="en-US" dirty="0" err="1" smtClean="0"/>
              <a:t>η</a:t>
            </a:r>
            <a:r>
              <a:rPr lang="en-US" dirty="0" smtClean="0"/>
              <a:t> </a:t>
            </a:r>
            <a:r>
              <a:rPr lang="en-US" dirty="0" err="1" smtClean="0"/>
              <a:t>απαιτούμενη</a:t>
            </a:r>
            <a:r>
              <a:rPr lang="en-US" dirty="0" smtClean="0"/>
              <a:t> </a:t>
            </a:r>
            <a:r>
              <a:rPr lang="en-US" dirty="0" err="1" smtClean="0"/>
              <a:t>αντιστοίχηση</a:t>
            </a:r>
            <a:r>
              <a:rPr lang="el-GR" dirty="0" smtClean="0"/>
              <a:t> και ο εξωτερικός κόμβος επικοινωνεί με τον εσωτερικό δεν έχει σημασία η θύρα επικοινωνίας που έχει χρησιμοποιήσει ο εσωτερικός κόβμος </a:t>
            </a:r>
          </a:p>
          <a:p>
            <a:pPr lvl="1"/>
            <a:r>
              <a:rPr lang="el-GR" dirty="0" smtClean="0"/>
              <a:t>Κανένας άλλος κόμβος δε δύναται να επικοινωνήσει με τον εσωτερικό κόμβο εφόσον υπάρχει ήδη επικοινωνία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Restricted Cone</a:t>
            </a:r>
            <a:endParaRPr lang="en-US" dirty="0"/>
          </a:p>
        </p:txBody>
      </p:sp>
      <p:sp>
        <p:nvSpPr>
          <p:cNvPr id="4" name="Cloud 3"/>
          <p:cNvSpPr/>
          <p:nvPr/>
        </p:nvSpPr>
        <p:spPr>
          <a:xfrm>
            <a:off x="76200" y="3326368"/>
            <a:ext cx="2133600" cy="884238"/>
          </a:xfrm>
          <a:prstGeom prst="cloud">
            <a:avLst/>
          </a:prstGeom>
          <a:ln>
            <a:tailEnd type="arrow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Public PCs</a:t>
            </a:r>
            <a:endParaRPr lang="en-US" dirty="0"/>
          </a:p>
        </p:txBody>
      </p:sp>
      <p:cxnSp>
        <p:nvCxnSpPr>
          <p:cNvPr id="5" name="Straight Connector 4"/>
          <p:cNvCxnSpPr>
            <a:stCxn id="4" idx="0"/>
          </p:cNvCxnSpPr>
          <p:nvPr/>
        </p:nvCxnSpPr>
        <p:spPr>
          <a:xfrm flipV="1">
            <a:off x="2208022" y="3760549"/>
            <a:ext cx="1982978" cy="79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6705600" y="3440668"/>
            <a:ext cx="1600200" cy="65563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PC A</a:t>
            </a:r>
            <a:endParaRPr lang="en-US" dirty="0"/>
          </a:p>
        </p:txBody>
      </p:sp>
      <p:cxnSp>
        <p:nvCxnSpPr>
          <p:cNvPr id="7" name="Straight Connector 6"/>
          <p:cNvCxnSpPr>
            <a:endCxn id="6" idx="2"/>
          </p:cNvCxnSpPr>
          <p:nvPr/>
        </p:nvCxnSpPr>
        <p:spPr>
          <a:xfrm>
            <a:off x="4876800" y="3760549"/>
            <a:ext cx="1828800" cy="79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5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91000" y="2607231"/>
            <a:ext cx="685800" cy="2509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Arrow Connector 8"/>
          <p:cNvCxnSpPr/>
          <p:nvPr/>
        </p:nvCxnSpPr>
        <p:spPr>
          <a:xfrm rot="10800000">
            <a:off x="4876800" y="3293031"/>
            <a:ext cx="17526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6200" y="5117068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IP:1.1.1.5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953000" y="2847499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Dest:1.1.1.5:1234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953000" y="3216831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Src:172.16.1.102:20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209800" y="2835831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Dest:1.1.1.5:1234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209800" y="3205163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Src:1.1.1.4:20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 rot="10800000">
            <a:off x="2209800" y="3205163"/>
            <a:ext cx="1944689" cy="116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304800" y="4817031"/>
            <a:ext cx="457200" cy="30003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>
            <a:endCxn id="16" idx="0"/>
          </p:cNvCxnSpPr>
          <p:nvPr/>
        </p:nvCxnSpPr>
        <p:spPr>
          <a:xfrm rot="5400000">
            <a:off x="344488" y="4399518"/>
            <a:ext cx="606425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28600" y="2221468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IP:1.1.1.6</a:t>
            </a:r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457200" y="1921431"/>
            <a:ext cx="457200" cy="30003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461511" y="2518348"/>
            <a:ext cx="6079351" cy="1441161"/>
          </a:xfrm>
          <a:custGeom>
            <a:avLst/>
            <a:gdLst>
              <a:gd name="connsiteX0" fmla="*/ 256874 w 6079351"/>
              <a:gd name="connsiteY0" fmla="*/ 0 h 1441161"/>
              <a:gd name="connsiteX1" fmla="*/ 970413 w 6079351"/>
              <a:gd name="connsiteY1" fmla="*/ 898942 h 1441161"/>
              <a:gd name="connsiteX2" fmla="*/ 6079351 w 6079351"/>
              <a:gd name="connsiteY2" fmla="*/ 1441161 h 1441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79351" h="1441161">
                <a:moveTo>
                  <a:pt x="256874" y="0"/>
                </a:moveTo>
                <a:cubicBezTo>
                  <a:pt x="128437" y="329374"/>
                  <a:pt x="0" y="658748"/>
                  <a:pt x="970413" y="898942"/>
                </a:cubicBezTo>
                <a:cubicBezTo>
                  <a:pt x="1940826" y="1139136"/>
                  <a:pt x="5258781" y="1346035"/>
                  <a:pt x="6079351" y="1441161"/>
                </a:cubicBezTo>
              </a:path>
            </a:pathLst>
          </a:cu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Line Callout 2 20"/>
          <p:cNvSpPr/>
          <p:nvPr/>
        </p:nvSpPr>
        <p:spPr>
          <a:xfrm>
            <a:off x="2438400" y="4544496"/>
            <a:ext cx="1447800" cy="941903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100287"/>
              <a:gd name="adj6" fmla="val -6500"/>
            </a:avLst>
          </a:prstGeom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Src:1.1.1.6:port</a:t>
            </a:r>
          </a:p>
          <a:p>
            <a:pPr algn="ctr"/>
            <a:r>
              <a:rPr lang="en-US" sz="1400" dirty="0" smtClean="0"/>
              <a:t>Dest:1.1.1.5:1234</a:t>
            </a:r>
            <a:endParaRPr lang="en-US" sz="1400" dirty="0"/>
          </a:p>
        </p:txBody>
      </p:sp>
      <p:sp>
        <p:nvSpPr>
          <p:cNvPr id="22" name="Line Callout 2 21"/>
          <p:cNvSpPr/>
          <p:nvPr/>
        </p:nvSpPr>
        <p:spPr>
          <a:xfrm>
            <a:off x="5257800" y="4817031"/>
            <a:ext cx="2133600" cy="669368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147184"/>
              <a:gd name="adj6" fmla="val -5162"/>
            </a:avLst>
          </a:prstGeom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Src:1.1.1.6:port</a:t>
            </a:r>
          </a:p>
          <a:p>
            <a:pPr algn="ctr"/>
            <a:r>
              <a:rPr lang="en-US" sz="1400" dirty="0" smtClean="0"/>
              <a:t>Dest:172.16.1.102.5:20</a:t>
            </a:r>
            <a:endParaRPr lang="en-US" sz="1400" dirty="0"/>
          </a:p>
        </p:txBody>
      </p:sp>
      <p:sp>
        <p:nvSpPr>
          <p:cNvPr id="23" name="Line Callout 2 22"/>
          <p:cNvSpPr/>
          <p:nvPr/>
        </p:nvSpPr>
        <p:spPr>
          <a:xfrm>
            <a:off x="5987868" y="1845231"/>
            <a:ext cx="3156132" cy="7620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36404"/>
              <a:gd name="adj6" fmla="val -45136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172.16.1.102:2210 -&gt; 1.1.1.4:20</a:t>
            </a:r>
          </a:p>
          <a:p>
            <a:pPr algn="ctr"/>
            <a:r>
              <a:rPr lang="en-US" dirty="0" smtClean="0"/>
              <a:t>1.1.1.5-&gt;1.1.1.4:20 (incoming)</a:t>
            </a:r>
          </a:p>
          <a:p>
            <a:pPr algn="ctr"/>
            <a:endParaRPr lang="en-US" dirty="0"/>
          </a:p>
        </p:txBody>
      </p:sp>
      <p:sp>
        <p:nvSpPr>
          <p:cNvPr id="24" name="Freeform 23"/>
          <p:cNvSpPr/>
          <p:nvPr/>
        </p:nvSpPr>
        <p:spPr>
          <a:xfrm>
            <a:off x="1100667" y="3691467"/>
            <a:ext cx="5367866" cy="1320800"/>
          </a:xfrm>
          <a:custGeom>
            <a:avLst/>
            <a:gdLst>
              <a:gd name="connsiteX0" fmla="*/ 0 w 5367866"/>
              <a:gd name="connsiteY0" fmla="*/ 1320800 h 1320800"/>
              <a:gd name="connsiteX1" fmla="*/ 1608666 w 5367866"/>
              <a:gd name="connsiteY1" fmla="*/ 287866 h 1320800"/>
              <a:gd name="connsiteX2" fmla="*/ 5367866 w 5367866"/>
              <a:gd name="connsiteY2" fmla="*/ 0 h 132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67866" h="1320800">
                <a:moveTo>
                  <a:pt x="0" y="1320800"/>
                </a:moveTo>
                <a:cubicBezTo>
                  <a:pt x="357011" y="914399"/>
                  <a:pt x="714022" y="507999"/>
                  <a:pt x="1608666" y="287866"/>
                </a:cubicBezTo>
                <a:cubicBezTo>
                  <a:pt x="2503310" y="67733"/>
                  <a:pt x="3935588" y="33866"/>
                  <a:pt x="5367866" y="0"/>
                </a:cubicBezTo>
              </a:path>
            </a:pathLst>
          </a:custGeom>
          <a:noFill/>
          <a:ln>
            <a:solidFill>
              <a:schemeClr val="accent5">
                <a:lumMod val="20000"/>
                <a:lumOff val="8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Line Callout 2 25"/>
          <p:cNvSpPr/>
          <p:nvPr/>
        </p:nvSpPr>
        <p:spPr>
          <a:xfrm>
            <a:off x="2438400" y="5943600"/>
            <a:ext cx="1447800" cy="6096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198677"/>
              <a:gd name="adj6" fmla="val -70786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Src</a:t>
            </a:r>
            <a:r>
              <a:rPr lang="en-US" sz="1400" dirty="0" smtClean="0"/>
              <a:t>: 1.1.1.5:60</a:t>
            </a:r>
          </a:p>
          <a:p>
            <a:pPr algn="ctr"/>
            <a:r>
              <a:rPr lang="en-US" sz="1400" dirty="0" smtClean="0"/>
              <a:t>Dest:1.1.1.4:20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" dur="3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7" dur="3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8" dur="3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3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Port Restricted Cone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Είναι</a:t>
            </a:r>
            <a:r>
              <a:rPr lang="en-US" dirty="0" smtClean="0"/>
              <a:t> </a:t>
            </a:r>
            <a:r>
              <a:rPr lang="en-US" dirty="0" err="1" smtClean="0"/>
              <a:t>ακριβώς</a:t>
            </a:r>
            <a:r>
              <a:rPr lang="en-US" dirty="0" smtClean="0"/>
              <a:t> </a:t>
            </a:r>
            <a:r>
              <a:rPr lang="en-US" dirty="0" err="1" smtClean="0"/>
              <a:t>αντίστοιχη</a:t>
            </a:r>
            <a:r>
              <a:rPr lang="en-US" dirty="0" smtClean="0"/>
              <a:t> </a:t>
            </a:r>
            <a:r>
              <a:rPr lang="en-US" dirty="0" err="1" smtClean="0"/>
              <a:t>με</a:t>
            </a:r>
            <a:r>
              <a:rPr lang="en-US" dirty="0" smtClean="0"/>
              <a:t> </a:t>
            </a:r>
            <a:r>
              <a:rPr lang="en-US" dirty="0" err="1" smtClean="0"/>
              <a:t>την</a:t>
            </a:r>
            <a:r>
              <a:rPr lang="en-US" dirty="0" smtClean="0"/>
              <a:t> </a:t>
            </a:r>
            <a:r>
              <a:rPr lang="en-US" dirty="0" err="1" smtClean="0"/>
              <a:t>προηγούμενη</a:t>
            </a:r>
            <a:r>
              <a:rPr lang="en-US" dirty="0" smtClean="0"/>
              <a:t> </a:t>
            </a:r>
            <a:r>
              <a:rPr lang="en-US" dirty="0" err="1" smtClean="0"/>
              <a:t>περίπτωση</a:t>
            </a:r>
            <a:r>
              <a:rPr lang="en-US" dirty="0" smtClean="0"/>
              <a:t> </a:t>
            </a:r>
            <a:r>
              <a:rPr lang="en-US" dirty="0" err="1" smtClean="0"/>
              <a:t>αλλά</a:t>
            </a:r>
            <a:r>
              <a:rPr lang="en-US" dirty="0" smtClean="0"/>
              <a:t> </a:t>
            </a:r>
            <a:r>
              <a:rPr lang="en-US" dirty="0" err="1" smtClean="0"/>
              <a:t>με</a:t>
            </a:r>
            <a:r>
              <a:rPr lang="en-US" dirty="0" smtClean="0"/>
              <a:t> </a:t>
            </a:r>
            <a:r>
              <a:rPr lang="en-US" dirty="0" err="1" smtClean="0"/>
              <a:t>τη</a:t>
            </a:r>
            <a:r>
              <a:rPr lang="en-US" dirty="0" smtClean="0"/>
              <a:t> </a:t>
            </a:r>
            <a:r>
              <a:rPr lang="en-US" dirty="0" err="1" smtClean="0"/>
              <a:t>διαφορά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Ότι</a:t>
            </a:r>
            <a:r>
              <a:rPr lang="en-US" dirty="0" smtClean="0"/>
              <a:t> </a:t>
            </a:r>
            <a:r>
              <a:rPr lang="en-US" dirty="0" err="1" smtClean="0"/>
              <a:t>ένας</a:t>
            </a:r>
            <a:r>
              <a:rPr lang="en-US" dirty="0" smtClean="0"/>
              <a:t> </a:t>
            </a:r>
            <a:r>
              <a:rPr lang="en-US" dirty="0" err="1" smtClean="0"/>
              <a:t>εξωτερικός</a:t>
            </a:r>
            <a:r>
              <a:rPr lang="en-US" dirty="0" smtClean="0"/>
              <a:t> </a:t>
            </a:r>
            <a:r>
              <a:rPr lang="en-US" dirty="0" err="1" smtClean="0"/>
              <a:t>κόμβος</a:t>
            </a:r>
            <a:r>
              <a:rPr lang="en-US" dirty="0" smtClean="0"/>
              <a:t> (</a:t>
            </a:r>
            <a:r>
              <a:rPr lang="en-US" dirty="0" err="1" smtClean="0"/>
              <a:t>ip:port</a:t>
            </a:r>
            <a:r>
              <a:rPr lang="en-US" dirty="0" smtClean="0"/>
              <a:t>) </a:t>
            </a:r>
            <a:r>
              <a:rPr lang="en-US" dirty="0" err="1" smtClean="0"/>
              <a:t>μπορεί</a:t>
            </a:r>
            <a:r>
              <a:rPr lang="en-US" dirty="0" smtClean="0"/>
              <a:t> </a:t>
            </a:r>
            <a:r>
              <a:rPr lang="en-US" dirty="0" err="1" smtClean="0"/>
              <a:t>να</a:t>
            </a:r>
            <a:r>
              <a:rPr lang="en-US" dirty="0" smtClean="0"/>
              <a:t> </a:t>
            </a:r>
            <a:r>
              <a:rPr lang="en-US" dirty="0" err="1" smtClean="0"/>
              <a:t>αποστείλει</a:t>
            </a:r>
            <a:r>
              <a:rPr lang="en-US" dirty="0" smtClean="0"/>
              <a:t> </a:t>
            </a:r>
            <a:r>
              <a:rPr lang="en-US" dirty="0" err="1" smtClean="0"/>
              <a:t>δεδομένα</a:t>
            </a:r>
            <a:r>
              <a:rPr lang="en-US" dirty="0" smtClean="0"/>
              <a:t> </a:t>
            </a:r>
            <a:r>
              <a:rPr lang="en-US" dirty="0" err="1" smtClean="0"/>
              <a:t>μόνο</a:t>
            </a:r>
            <a:r>
              <a:rPr lang="en-US" dirty="0" smtClean="0"/>
              <a:t> </a:t>
            </a:r>
            <a:r>
              <a:rPr lang="en-US" dirty="0" err="1" smtClean="0"/>
              <a:t>εφόσον</a:t>
            </a:r>
            <a:r>
              <a:rPr lang="en-US" dirty="0" smtClean="0"/>
              <a:t> </a:t>
            </a:r>
            <a:r>
              <a:rPr lang="en-US" dirty="0" err="1" smtClean="0"/>
              <a:t>ο</a:t>
            </a:r>
            <a:r>
              <a:rPr lang="en-US" dirty="0" smtClean="0"/>
              <a:t> </a:t>
            </a:r>
            <a:r>
              <a:rPr lang="en-US" dirty="0" err="1" smtClean="0"/>
              <a:t>εσωτερικός</a:t>
            </a:r>
            <a:r>
              <a:rPr lang="en-US" dirty="0" smtClean="0"/>
              <a:t> </a:t>
            </a:r>
            <a:r>
              <a:rPr lang="en-US" dirty="0" err="1" smtClean="0"/>
              <a:t>κόμβος</a:t>
            </a:r>
            <a:r>
              <a:rPr lang="en-US" dirty="0" smtClean="0"/>
              <a:t> </a:t>
            </a:r>
            <a:r>
              <a:rPr lang="en-US" dirty="0" err="1" smtClean="0"/>
              <a:t>έχει</a:t>
            </a:r>
            <a:r>
              <a:rPr lang="en-US" dirty="0" smtClean="0"/>
              <a:t> </a:t>
            </a:r>
            <a:r>
              <a:rPr lang="en-US" dirty="0" err="1" smtClean="0"/>
              <a:t>επικοινωνήσει</a:t>
            </a:r>
            <a:r>
              <a:rPr lang="en-US" dirty="0" smtClean="0"/>
              <a:t> </a:t>
            </a:r>
            <a:r>
              <a:rPr lang="en-US" dirty="0" err="1" smtClean="0"/>
              <a:t>με</a:t>
            </a:r>
            <a:r>
              <a:rPr lang="en-US" dirty="0" smtClean="0"/>
              <a:t> </a:t>
            </a:r>
            <a:r>
              <a:rPr lang="en-US" dirty="0" err="1" smtClean="0"/>
              <a:t>τον</a:t>
            </a:r>
            <a:r>
              <a:rPr lang="en-US" dirty="0" smtClean="0"/>
              <a:t> </a:t>
            </a:r>
            <a:r>
              <a:rPr lang="en-US" dirty="0" err="1" smtClean="0"/>
              <a:t>εξωτερικό</a:t>
            </a:r>
            <a:r>
              <a:rPr lang="en-US" dirty="0" smtClean="0"/>
              <a:t> </a:t>
            </a:r>
            <a:r>
              <a:rPr lang="en-US" dirty="0" err="1" smtClean="0"/>
              <a:t>κόμβο</a:t>
            </a:r>
            <a:r>
              <a:rPr lang="en-US" dirty="0" smtClean="0"/>
              <a:t> (</a:t>
            </a:r>
            <a:r>
              <a:rPr lang="en-US" dirty="0" err="1" smtClean="0"/>
              <a:t>ip:port</a:t>
            </a:r>
            <a:r>
              <a:rPr lang="en-US" dirty="0" smtClean="0"/>
              <a:t>)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Port Restricted Cone</a:t>
            </a:r>
            <a:endParaRPr lang="en-US" dirty="0"/>
          </a:p>
        </p:txBody>
      </p:sp>
      <p:sp>
        <p:nvSpPr>
          <p:cNvPr id="4" name="Cloud 3"/>
          <p:cNvSpPr/>
          <p:nvPr/>
        </p:nvSpPr>
        <p:spPr>
          <a:xfrm>
            <a:off x="76200" y="3326368"/>
            <a:ext cx="2133600" cy="884238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Public PCs</a:t>
            </a:r>
            <a:endParaRPr lang="en-US" dirty="0"/>
          </a:p>
        </p:txBody>
      </p:sp>
      <p:cxnSp>
        <p:nvCxnSpPr>
          <p:cNvPr id="5" name="Straight Connector 4"/>
          <p:cNvCxnSpPr>
            <a:stCxn id="4" idx="0"/>
          </p:cNvCxnSpPr>
          <p:nvPr/>
        </p:nvCxnSpPr>
        <p:spPr>
          <a:xfrm flipV="1">
            <a:off x="2208022" y="3760549"/>
            <a:ext cx="1982978" cy="79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6705600" y="3440668"/>
            <a:ext cx="1600200" cy="65563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PC A</a:t>
            </a:r>
            <a:endParaRPr lang="en-US" dirty="0"/>
          </a:p>
        </p:txBody>
      </p:sp>
      <p:cxnSp>
        <p:nvCxnSpPr>
          <p:cNvPr id="7" name="Straight Connector 6"/>
          <p:cNvCxnSpPr>
            <a:endCxn id="6" idx="2"/>
          </p:cNvCxnSpPr>
          <p:nvPr/>
        </p:nvCxnSpPr>
        <p:spPr>
          <a:xfrm>
            <a:off x="4876800" y="3760549"/>
            <a:ext cx="1828800" cy="79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5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91000" y="2607231"/>
            <a:ext cx="685800" cy="2509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Arrow Connector 8"/>
          <p:cNvCxnSpPr/>
          <p:nvPr/>
        </p:nvCxnSpPr>
        <p:spPr>
          <a:xfrm rot="10800000">
            <a:off x="4876800" y="3293031"/>
            <a:ext cx="17526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6200" y="5117068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IP:1.1.1.5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953000" y="2847499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Dest:1.1.1.5:1234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953000" y="3216831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Src:172.16.1.102:20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209800" y="2835831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Dest:1.1.1.5:1234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209800" y="3205163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Src:1.1.1.4:20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 rot="10800000">
            <a:off x="2209800" y="3205163"/>
            <a:ext cx="1944689" cy="116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304800" y="4817031"/>
            <a:ext cx="457200" cy="30003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>
            <a:endCxn id="16" idx="0"/>
          </p:cNvCxnSpPr>
          <p:nvPr/>
        </p:nvCxnSpPr>
        <p:spPr>
          <a:xfrm rot="5400000">
            <a:off x="344488" y="4399518"/>
            <a:ext cx="606425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Line Callout 2 22"/>
          <p:cNvSpPr/>
          <p:nvPr/>
        </p:nvSpPr>
        <p:spPr>
          <a:xfrm>
            <a:off x="5987868" y="1845231"/>
            <a:ext cx="3156132" cy="7620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36404"/>
              <a:gd name="adj6" fmla="val -45136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172.16.1.102:2210 -&gt; 1.1.1.4:20</a:t>
            </a:r>
          </a:p>
          <a:p>
            <a:pPr algn="ctr"/>
            <a:r>
              <a:rPr lang="en-US" dirty="0" smtClean="0"/>
              <a:t>1.1.1.5-&gt;1.1.1.4:20 (incoming)</a:t>
            </a:r>
          </a:p>
          <a:p>
            <a:pPr algn="ctr"/>
            <a:endParaRPr lang="en-US" dirty="0"/>
          </a:p>
        </p:txBody>
      </p:sp>
      <p:sp>
        <p:nvSpPr>
          <p:cNvPr id="24" name="Freeform 23"/>
          <p:cNvSpPr/>
          <p:nvPr/>
        </p:nvSpPr>
        <p:spPr>
          <a:xfrm>
            <a:off x="1027496" y="3874012"/>
            <a:ext cx="5708310" cy="1005959"/>
          </a:xfrm>
          <a:custGeom>
            <a:avLst/>
            <a:gdLst>
              <a:gd name="connsiteX0" fmla="*/ 0 w 5708310"/>
              <a:gd name="connsiteY0" fmla="*/ 1005959 h 1005959"/>
              <a:gd name="connsiteX1" fmla="*/ 1569785 w 5708310"/>
              <a:gd name="connsiteY1" fmla="*/ 164093 h 1005959"/>
              <a:gd name="connsiteX2" fmla="*/ 5708310 w 5708310"/>
              <a:gd name="connsiteY2" fmla="*/ 21403 h 1005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708310" h="1005959">
                <a:moveTo>
                  <a:pt x="0" y="1005959"/>
                </a:moveTo>
                <a:cubicBezTo>
                  <a:pt x="309200" y="667072"/>
                  <a:pt x="618400" y="328186"/>
                  <a:pt x="1569785" y="164093"/>
                </a:cubicBezTo>
                <a:cubicBezTo>
                  <a:pt x="2521170" y="0"/>
                  <a:pt x="4114740" y="10701"/>
                  <a:pt x="5708310" y="21403"/>
                </a:cubicBezTo>
              </a:path>
            </a:pathLst>
          </a:custGeom>
          <a:ln cap="flat">
            <a:solidFill>
              <a:srgbClr val="008000"/>
            </a:solidFill>
            <a:round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Line Callout 1 24"/>
          <p:cNvSpPr/>
          <p:nvPr/>
        </p:nvSpPr>
        <p:spPr>
          <a:xfrm>
            <a:off x="2590800" y="5336380"/>
            <a:ext cx="2057400" cy="683419"/>
          </a:xfrm>
          <a:prstGeom prst="borderCallout1">
            <a:avLst>
              <a:gd name="adj1" fmla="val 18750"/>
              <a:gd name="adj2" fmla="val -8333"/>
              <a:gd name="adj3" fmla="val -181513"/>
              <a:gd name="adj4" fmla="val -10849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Src</a:t>
            </a:r>
            <a:r>
              <a:rPr lang="en-US" dirty="0" smtClean="0"/>
              <a:t> </a:t>
            </a:r>
            <a:r>
              <a:rPr lang="el-GR" dirty="0" smtClean="0"/>
              <a:t>1.1.1.5: 1234</a:t>
            </a:r>
            <a:endParaRPr lang="en-US" dirty="0" smtClean="0"/>
          </a:p>
          <a:p>
            <a:pPr algn="ctr"/>
            <a:r>
              <a:rPr lang="en-US" dirty="0" err="1" smtClean="0"/>
              <a:t>Dest</a:t>
            </a:r>
            <a:r>
              <a:rPr lang="en-US" dirty="0" smtClean="0"/>
              <a:t>: 1.1.14:20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Symmetric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Πραγματοποιείται νέα αντιστοίχιση για κάθε νέα σύνδεση</a:t>
            </a:r>
            <a:endParaRPr lang="en-US" dirty="0" smtClean="0"/>
          </a:p>
          <a:p>
            <a:r>
              <a:rPr lang="el-GR" dirty="0" smtClean="0"/>
              <a:t>Μόνο η οντότητα που έχει λάβει τα δεδομένα μπορεί να στείλει σε αυτή τη συγκεκριμένη διεύθυνση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Symmetric</a:t>
            </a:r>
            <a:endParaRPr lang="en-US" dirty="0"/>
          </a:p>
        </p:txBody>
      </p:sp>
      <p:sp>
        <p:nvSpPr>
          <p:cNvPr id="4" name="Cloud 3"/>
          <p:cNvSpPr/>
          <p:nvPr/>
        </p:nvSpPr>
        <p:spPr>
          <a:xfrm>
            <a:off x="76200" y="3326368"/>
            <a:ext cx="2133600" cy="884238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Public PCs</a:t>
            </a:r>
            <a:endParaRPr lang="en-US" dirty="0"/>
          </a:p>
        </p:txBody>
      </p:sp>
      <p:cxnSp>
        <p:nvCxnSpPr>
          <p:cNvPr id="5" name="Straight Connector 4"/>
          <p:cNvCxnSpPr>
            <a:stCxn id="4" idx="0"/>
          </p:cNvCxnSpPr>
          <p:nvPr/>
        </p:nvCxnSpPr>
        <p:spPr>
          <a:xfrm flipV="1">
            <a:off x="2208022" y="3760549"/>
            <a:ext cx="1982978" cy="79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6705600" y="3440668"/>
            <a:ext cx="1600200" cy="65563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PC A</a:t>
            </a:r>
            <a:endParaRPr lang="en-US" dirty="0"/>
          </a:p>
        </p:txBody>
      </p:sp>
      <p:cxnSp>
        <p:nvCxnSpPr>
          <p:cNvPr id="7" name="Straight Connector 6"/>
          <p:cNvCxnSpPr>
            <a:endCxn id="6" idx="2"/>
          </p:cNvCxnSpPr>
          <p:nvPr/>
        </p:nvCxnSpPr>
        <p:spPr>
          <a:xfrm>
            <a:off x="4876800" y="3760549"/>
            <a:ext cx="1828800" cy="79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5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91000" y="2607231"/>
            <a:ext cx="685800" cy="2509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Arrow Connector 8"/>
          <p:cNvCxnSpPr/>
          <p:nvPr/>
        </p:nvCxnSpPr>
        <p:spPr>
          <a:xfrm rot="10800000">
            <a:off x="4876800" y="3293031"/>
            <a:ext cx="17526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6200" y="5117068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IP:1.1.1.5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953000" y="2847499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Dest:1.1.1.5:1234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953000" y="3216831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Src:172.16.1.102:20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209800" y="2835831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Dest:1.1.1.5:1234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209800" y="3205163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Src:1.1.1.4:20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 rot="10800000">
            <a:off x="2209800" y="3205163"/>
            <a:ext cx="1944689" cy="116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304800" y="4817031"/>
            <a:ext cx="457200" cy="30003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>
            <a:endCxn id="16" idx="0"/>
          </p:cNvCxnSpPr>
          <p:nvPr/>
        </p:nvCxnSpPr>
        <p:spPr>
          <a:xfrm rot="5400000">
            <a:off x="344488" y="4399518"/>
            <a:ext cx="606425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Line Callout 2 22"/>
          <p:cNvSpPr/>
          <p:nvPr/>
        </p:nvSpPr>
        <p:spPr>
          <a:xfrm>
            <a:off x="5987868" y="1845231"/>
            <a:ext cx="3156132" cy="7620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36404"/>
              <a:gd name="adj6" fmla="val -45136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172.16.1.102:2210 -&gt; 1.1.1.4:20</a:t>
            </a:r>
          </a:p>
          <a:p>
            <a:pPr algn="ctr"/>
            <a:r>
              <a:rPr lang="en-US" dirty="0" smtClean="0"/>
              <a:t>1.1.1.5-&gt;1.1.1.4:20 (incoming)</a:t>
            </a:r>
          </a:p>
          <a:p>
            <a:pPr algn="ctr"/>
            <a:endParaRPr lang="en-US" dirty="0"/>
          </a:p>
        </p:txBody>
      </p:sp>
      <p:sp>
        <p:nvSpPr>
          <p:cNvPr id="24" name="Freeform 23"/>
          <p:cNvSpPr/>
          <p:nvPr/>
        </p:nvSpPr>
        <p:spPr>
          <a:xfrm>
            <a:off x="1027496" y="3874012"/>
            <a:ext cx="5708310" cy="1005959"/>
          </a:xfrm>
          <a:custGeom>
            <a:avLst/>
            <a:gdLst>
              <a:gd name="connsiteX0" fmla="*/ 0 w 5708310"/>
              <a:gd name="connsiteY0" fmla="*/ 1005959 h 1005959"/>
              <a:gd name="connsiteX1" fmla="*/ 1569785 w 5708310"/>
              <a:gd name="connsiteY1" fmla="*/ 164093 h 1005959"/>
              <a:gd name="connsiteX2" fmla="*/ 5708310 w 5708310"/>
              <a:gd name="connsiteY2" fmla="*/ 21403 h 1005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708310" h="1005959">
                <a:moveTo>
                  <a:pt x="0" y="1005959"/>
                </a:moveTo>
                <a:cubicBezTo>
                  <a:pt x="309200" y="667072"/>
                  <a:pt x="618400" y="328186"/>
                  <a:pt x="1569785" y="164093"/>
                </a:cubicBezTo>
                <a:cubicBezTo>
                  <a:pt x="2521170" y="0"/>
                  <a:pt x="4114740" y="10701"/>
                  <a:pt x="5708310" y="21403"/>
                </a:cubicBezTo>
              </a:path>
            </a:pathLst>
          </a:custGeom>
          <a:ln cap="flat">
            <a:solidFill>
              <a:srgbClr val="008000"/>
            </a:solidFill>
            <a:round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Line Callout 1 24"/>
          <p:cNvSpPr/>
          <p:nvPr/>
        </p:nvSpPr>
        <p:spPr>
          <a:xfrm>
            <a:off x="2590800" y="5336380"/>
            <a:ext cx="2057400" cy="683419"/>
          </a:xfrm>
          <a:prstGeom prst="borderCallout1">
            <a:avLst>
              <a:gd name="adj1" fmla="val 18750"/>
              <a:gd name="adj2" fmla="val -8333"/>
              <a:gd name="adj3" fmla="val -181513"/>
              <a:gd name="adj4" fmla="val -10849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Src</a:t>
            </a:r>
            <a:r>
              <a:rPr lang="en-US" dirty="0" smtClean="0"/>
              <a:t> </a:t>
            </a:r>
            <a:r>
              <a:rPr lang="el-GR" dirty="0" smtClean="0"/>
              <a:t>1.1.1.5: 1234</a:t>
            </a:r>
            <a:endParaRPr lang="en-US" dirty="0" smtClean="0"/>
          </a:p>
          <a:p>
            <a:pPr algn="ctr"/>
            <a:r>
              <a:rPr lang="en-US" dirty="0" err="1" smtClean="0"/>
              <a:t>Dest</a:t>
            </a:r>
            <a:r>
              <a:rPr lang="en-US" dirty="0" smtClean="0"/>
              <a:t>: 1.1.14:20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Χαρακτηριστικά Αναχωμάτων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Ελεγχος όλης της κίνησης εσωτερικό/εξωτερικό</a:t>
            </a:r>
          </a:p>
          <a:p>
            <a:r>
              <a:rPr lang="el-GR" dirty="0" smtClean="0"/>
              <a:t>Επιτρέπεται μόνο εξουσιοδοτημένη κίνηση</a:t>
            </a:r>
          </a:p>
          <a:p>
            <a:r>
              <a:rPr lang="el-GR" dirty="0" smtClean="0"/>
              <a:t>Η αντιπυρική ζώνη είναι αδιαπέραστη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Σύγκριση ΝΑΤ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76200" y="2805430"/>
          <a:ext cx="8915401" cy="3014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0357"/>
                <a:gridCol w="1431043"/>
                <a:gridCol w="1676400"/>
                <a:gridCol w="1969768"/>
                <a:gridCol w="1687833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Symmetric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Full Cone Nat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Port Restricted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Restricted Cone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Δημόσια Πρόσβαση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✗</a:t>
                      </a:r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✗</a:t>
                      </a:r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✗</a:t>
                      </a:r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Μόνο από τη συγκ. Διευθ</a:t>
                      </a:r>
                      <a:r>
                        <a:rPr lang="el-GR" baseline="0" dirty="0" smtClean="0"/>
                        <a:t> </a:t>
                      </a:r>
                      <a:r>
                        <a:rPr lang="en-US" baseline="0" dirty="0" smtClean="0"/>
                        <a:t>IP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✗</a:t>
                      </a:r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✓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✗</a:t>
                      </a:r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✓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Μόνο από τη συγκ. Διευθ</a:t>
                      </a:r>
                      <a:r>
                        <a:rPr lang="el-GR" baseline="0" dirty="0" smtClean="0"/>
                        <a:t> </a:t>
                      </a:r>
                      <a:r>
                        <a:rPr lang="en-US" baseline="0" dirty="0" smtClean="0"/>
                        <a:t>port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✗</a:t>
                      </a:r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✓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✓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✗</a:t>
                      </a:r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Μόνο από τη συγκ </a:t>
                      </a:r>
                      <a:r>
                        <a:rPr lang="en-US" dirty="0" smtClean="0"/>
                        <a:t>IP</a:t>
                      </a:r>
                      <a:r>
                        <a:rPr lang="el-GR" dirty="0" smtClean="0"/>
                        <a:t>:</a:t>
                      </a:r>
                      <a:r>
                        <a:rPr lang="en-US" dirty="0" smtClean="0"/>
                        <a:t>Port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✓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✓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✗</a:t>
                      </a:r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✓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Ερώτησεις</a:t>
            </a:r>
            <a:endParaRPr lang="en-US" dirty="0"/>
          </a:p>
        </p:txBody>
      </p:sp>
      <p:pic>
        <p:nvPicPr>
          <p:cNvPr id="4" name="Content Placeholder 6"/>
          <p:cNvPicPr>
            <a:picLocks noGrp="1" noChangeAspect="1"/>
          </p:cNvPicPr>
          <p:nvPr>
            <p:ph idx="1"/>
          </p:nvPr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3581400" y="2209800"/>
            <a:ext cx="2362200" cy="304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Προστασία Αναχώματος</a:t>
            </a:r>
            <a:endParaRPr lang="en-US" dirty="0"/>
          </a:p>
        </p:txBody>
      </p:sp>
      <p:pic>
        <p:nvPicPr>
          <p:cNvPr id="5" name="Picture 5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19600" y="2747962"/>
            <a:ext cx="423863" cy="197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loud 5"/>
          <p:cNvSpPr/>
          <p:nvPr/>
        </p:nvSpPr>
        <p:spPr>
          <a:xfrm>
            <a:off x="838200" y="3276600"/>
            <a:ext cx="2057400" cy="838200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Διαδίκτυο</a:t>
            </a:r>
            <a:endParaRPr lang="en-US" dirty="0"/>
          </a:p>
        </p:txBody>
      </p:sp>
      <p:pic>
        <p:nvPicPr>
          <p:cNvPr id="7" name="Picture 7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6600" y="2335212"/>
            <a:ext cx="90963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39000" y="2487612"/>
            <a:ext cx="90963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7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91400" y="2640012"/>
            <a:ext cx="90963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7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67600" y="3902075"/>
            <a:ext cx="90963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7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93818" y="4038600"/>
            <a:ext cx="90963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7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3363" y="4206875"/>
            <a:ext cx="90963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Connector 13"/>
          <p:cNvCxnSpPr>
            <a:stCxn id="6" idx="0"/>
            <a:endCxn id="5" idx="1"/>
          </p:cNvCxnSpPr>
          <p:nvPr/>
        </p:nvCxnSpPr>
        <p:spPr>
          <a:xfrm>
            <a:off x="2893886" y="3695700"/>
            <a:ext cx="1525714" cy="4048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5" idx="3"/>
          </p:cNvCxnSpPr>
          <p:nvPr/>
        </p:nvCxnSpPr>
        <p:spPr>
          <a:xfrm flipV="1">
            <a:off x="4843463" y="2747962"/>
            <a:ext cx="2395537" cy="98821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5" idx="3"/>
            <a:endCxn id="10" idx="1"/>
          </p:cNvCxnSpPr>
          <p:nvPr/>
        </p:nvCxnSpPr>
        <p:spPr>
          <a:xfrm>
            <a:off x="4843463" y="3736181"/>
            <a:ext cx="2624137" cy="57705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Λειτουργικότητα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Προστασία διαφορετικών δικτύων εντός ενός οργανισμού</a:t>
            </a:r>
          </a:p>
          <a:p>
            <a:r>
              <a:rPr lang="el-GR" dirty="0" smtClean="0"/>
              <a:t>Απόκρυψη των πραγματικών διευθύνσεων</a:t>
            </a:r>
          </a:p>
          <a:p>
            <a:r>
              <a:rPr lang="el-GR" dirty="0" smtClean="0"/>
              <a:t>Παρέχει έλεγχο πρόσβασης με βάση</a:t>
            </a:r>
          </a:p>
          <a:p>
            <a:pPr lvl="1"/>
            <a:r>
              <a:rPr lang="el-GR" dirty="0" smtClean="0"/>
              <a:t>τις παρεχόμενες υπηρεσίες</a:t>
            </a:r>
          </a:p>
          <a:p>
            <a:pPr lvl="1"/>
            <a:r>
              <a:rPr lang="el-GR" dirty="0" smtClean="0"/>
              <a:t>την κατεύθυνση</a:t>
            </a:r>
          </a:p>
          <a:p>
            <a:pPr lvl="1"/>
            <a:r>
              <a:rPr lang="el-GR" dirty="0" smtClean="0"/>
              <a:t>τον χρήστη</a:t>
            </a:r>
          </a:p>
          <a:p>
            <a:pPr lvl="1"/>
            <a:r>
              <a:rPr lang="el-GR" dirty="0" smtClean="0"/>
              <a:t>συμπεριφορά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Λειτουργικότητα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495799"/>
          </a:xfrm>
        </p:spPr>
        <p:txBody>
          <a:bodyPr>
            <a:normAutofit/>
          </a:bodyPr>
          <a:lstStyle/>
          <a:p>
            <a:r>
              <a:rPr lang="el-GR" dirty="0" smtClean="0"/>
              <a:t>Αποτελεί κεντρικό σημείο αποφάσεων σχετικά με θέματα ασφάλειας</a:t>
            </a:r>
          </a:p>
          <a:p>
            <a:r>
              <a:rPr lang="el-GR" dirty="0" smtClean="0"/>
              <a:t>Ελέγχει </a:t>
            </a:r>
          </a:p>
          <a:p>
            <a:pPr lvl="1"/>
            <a:r>
              <a:rPr lang="el-GR" dirty="0" smtClean="0"/>
              <a:t>την εισερχόμενη κίνηση</a:t>
            </a:r>
          </a:p>
          <a:p>
            <a:pPr lvl="1"/>
            <a:r>
              <a:rPr lang="el-GR" dirty="0" smtClean="0"/>
              <a:t>Την εξερχόμενη κίνηση</a:t>
            </a:r>
          </a:p>
          <a:p>
            <a:r>
              <a:rPr lang="el-GR" dirty="0" smtClean="0"/>
              <a:t>Καταγραφή της δραστηριότητας στο δίκτυο</a:t>
            </a:r>
          </a:p>
          <a:p>
            <a:r>
              <a:rPr lang="el-GR" dirty="0" smtClean="0"/>
              <a:t>Ανάλογα με τον τύπο του αναχώματος υπάρχει δυνατότητα προστασίας από διαφορετικού τύπου επιθέσεις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Focus">
  <a:themeElements>
    <a:clrScheme name="Focus">
      <a:dk1>
        <a:sysClr val="windowText" lastClr="000000"/>
      </a:dk1>
      <a:lt1>
        <a:sysClr val="window" lastClr="FFFFFF"/>
      </a:lt1>
      <a:dk2>
        <a:srgbClr val="0064E2"/>
      </a:dk2>
      <a:lt2>
        <a:srgbClr val="B5D2F5"/>
      </a:lt2>
      <a:accent1>
        <a:srgbClr val="FFB91D"/>
      </a:accent1>
      <a:accent2>
        <a:srgbClr val="F97817"/>
      </a:accent2>
      <a:accent3>
        <a:srgbClr val="6DE304"/>
      </a:accent3>
      <a:accent4>
        <a:srgbClr val="FF0000"/>
      </a:accent4>
      <a:accent5>
        <a:srgbClr val="732BEA"/>
      </a:accent5>
      <a:accent6>
        <a:srgbClr val="C913AD"/>
      </a:accent6>
      <a:hlink>
        <a:srgbClr val="FFE400"/>
      </a:hlink>
      <a:folHlink>
        <a:srgbClr val="A3EC62"/>
      </a:folHlink>
    </a:clrScheme>
    <a:fontScheme name="Focus">
      <a:majorFont>
        <a:latin typeface="Corbel"/>
        <a:ea typeface=""/>
        <a:cs typeface=""/>
        <a:font script="Jpan" typeface="ＭＳ ゴシック"/>
      </a:majorFont>
      <a:minorFont>
        <a:latin typeface="Corbel"/>
        <a:ea typeface=""/>
        <a:cs typeface=""/>
        <a:font script="Jpan" typeface="ＭＳ ゴシック"/>
      </a:minorFont>
    </a:fontScheme>
    <a:fmtScheme name="Focus">
      <a:fillStyleLst>
        <a:solidFill>
          <a:schemeClr val="phClr"/>
        </a:solidFill>
        <a:solidFill>
          <a:schemeClr val="phClr"/>
        </a:solidFill>
        <a:solidFill>
          <a:schemeClr val="phClr">
            <a:satMod val="150000"/>
          </a:schemeClr>
        </a:solidFill>
      </a:fillStyleLst>
      <a:lnStyleLst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101600" dist="63500" dir="4200000" algn="br" rotWithShape="0">
              <a:srgbClr val="000000">
                <a:alpha val="50000"/>
              </a:srgbClr>
            </a:outerShdw>
          </a:effectLst>
        </a:effectStyle>
        <a:effectStyle>
          <a:effectLst>
            <a:glow rad="101600">
              <a:schemeClr val="lt1"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soft" dir="r">
              <a:rot lat="0" lon="0" rev="5400000"/>
            </a:lightRig>
          </a:scene3d>
          <a:sp3d prstMaterial="softmetal">
            <a:bevelT w="31750" h="63500"/>
          </a:sp3d>
        </a:effectStyle>
      </a:effectStyleLst>
      <a:bgFillStyleLst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10000"/>
                <a:satMod val="250000"/>
              </a:schemeClr>
              <a:schemeClr val="phClr">
                <a:tint val="70000"/>
                <a:alpha val="80000"/>
                <a:sat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80000"/>
                <a:shade val="10000"/>
                <a:satMod val="250000"/>
              </a:schemeClr>
              <a:schemeClr val="phClr">
                <a:tint val="70000"/>
                <a:alpha val="80000"/>
                <a:sat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3">
            <a:duotone>
              <a:schemeClr val="phClr">
                <a:tint val="80000"/>
                <a:shade val="10000"/>
                <a:satMod val="250000"/>
              </a:schemeClr>
              <a:schemeClr val="phClr">
                <a:tint val="70000"/>
                <a:alpha val="80000"/>
                <a:satMod val="2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Focus.thmx</Template>
  <TotalTime>6429</TotalTime>
  <Words>1762</Words>
  <Application>Microsoft Macintosh PowerPoint</Application>
  <PresentationFormat>On-screen Show (4:3)</PresentationFormat>
  <Paragraphs>432</Paragraphs>
  <Slides>61</Slides>
  <Notes>2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2" baseType="lpstr">
      <vt:lpstr>Focus</vt:lpstr>
      <vt:lpstr>Αναχώματα Ασφαλείας (Firewall)</vt:lpstr>
      <vt:lpstr>Εισαγωγή</vt:lpstr>
      <vt:lpstr>Oρισμός Αναχώματος</vt:lpstr>
      <vt:lpstr>Γιατί Απαιτείται</vt:lpstr>
      <vt:lpstr>Γιατί  Απαιτείται;</vt:lpstr>
      <vt:lpstr>Χαρακτηριστικά Αναχωμάτων</vt:lpstr>
      <vt:lpstr>Προστασία Αναχώματος</vt:lpstr>
      <vt:lpstr>Λειτουργικότητα</vt:lpstr>
      <vt:lpstr>Λειτουργικότητα</vt:lpstr>
      <vt:lpstr>Βασικό Μειονέκτημα</vt:lpstr>
      <vt:lpstr>Θέματα Σχεδίασης</vt:lpstr>
      <vt:lpstr>Θέματα Σχεδίασης</vt:lpstr>
      <vt:lpstr>Πολιτικές Σχεδίασης </vt:lpstr>
      <vt:lpstr>Προσδιορισμός Απαιτήσεων</vt:lpstr>
      <vt:lpstr>Κατηγορίες Αναχωμάτων</vt:lpstr>
      <vt:lpstr>Κατηγορίες Αναχωμάτων</vt:lpstr>
      <vt:lpstr>Φίλτρα Πακέτων</vt:lpstr>
      <vt:lpstr>Αρχιτεκτονική Φιλτρων Πακέτων</vt:lpstr>
      <vt:lpstr>Φίλτρα Πακέτων</vt:lpstr>
      <vt:lpstr>Φίλτρα Πακέτων</vt:lpstr>
      <vt:lpstr>Φίλτρα Πακέτων</vt:lpstr>
      <vt:lpstr>Υπηρεσίες Προστασίας</vt:lpstr>
      <vt:lpstr>Πλαστές διευθύνσεις IP </vt:lpstr>
      <vt:lpstr>Επιθέσεις πηγής δρομολόγησης </vt:lpstr>
      <vt:lpstr>Επιθέσεις πηγής δρομολόγησης </vt:lpstr>
      <vt:lpstr>Επιθέσεις πηγής δρομολόγησης </vt:lpstr>
      <vt:lpstr>Μειονεκτήματα</vt:lpstr>
      <vt:lpstr>Αναχώματα Ελέγχου Συνόδου</vt:lpstr>
      <vt:lpstr>Αναχώματα Ελέγχου Συνόδου</vt:lpstr>
      <vt:lpstr>Παράδειγμα 1</vt:lpstr>
      <vt:lpstr>Μειονεκτήματα</vt:lpstr>
      <vt:lpstr>Αναχώματα Επιπέδου Εφαρμογής</vt:lpstr>
      <vt:lpstr>Αναχώματα Επιπέδου Εφαρμογής</vt:lpstr>
      <vt:lpstr>Αναχώματα Επιπέδου Εφαρμογής</vt:lpstr>
      <vt:lpstr>Υπηρεσίες Προστασίας</vt:lpstr>
      <vt:lpstr>Μειονεκτήματα Αναχωμάτων Επιπέδου Εφαρμογής</vt:lpstr>
      <vt:lpstr>Αρχιτεκτονικές Αναχωμάτων</vt:lpstr>
      <vt:lpstr>Υβριδικά Αναχώματα</vt:lpstr>
      <vt:lpstr>Βασικού Ελέγχου</vt:lpstr>
      <vt:lpstr>Βασικού Ελέγχου</vt:lpstr>
      <vt:lpstr>Αρχιτεκτονική υπολογιστή διαλογής </vt:lpstr>
      <vt:lpstr>Αρχιτεκτονική υπολογιστή διαλογής</vt:lpstr>
      <vt:lpstr>Αρχιτεκτονικής υποδικτύου διαλογής</vt:lpstr>
      <vt:lpstr>Αρχιτεκτονική υπολογιστή διαλογής</vt:lpstr>
      <vt:lpstr>Σύγκριση</vt:lpstr>
      <vt:lpstr>Αρχιτεκτονικής υποδικτύου διαλογής</vt:lpstr>
      <vt:lpstr>Παράδειγμα Αναχώματος 1990</vt:lpstr>
      <vt:lpstr>Παράδειγμα Αναχώματος 1990</vt:lpstr>
      <vt:lpstr>Network Address Translator</vt:lpstr>
      <vt:lpstr>Network Address Translator</vt:lpstr>
      <vt:lpstr>Κατηγορίες NAT</vt:lpstr>
      <vt:lpstr>Full Cone NAT</vt:lpstr>
      <vt:lpstr>Full Cone NAT </vt:lpstr>
      <vt:lpstr>Restricted Cone</vt:lpstr>
      <vt:lpstr>Restricted Cone</vt:lpstr>
      <vt:lpstr>Port Restricted Cone</vt:lpstr>
      <vt:lpstr>Port Restricted Cone</vt:lpstr>
      <vt:lpstr>Symmetric</vt:lpstr>
      <vt:lpstr>Symmetric</vt:lpstr>
      <vt:lpstr>Σύγκριση ΝΑΤ</vt:lpstr>
      <vt:lpstr>Ερώτησεις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Περίγραμμα Θεματικών Ενοτήτων</dc:title>
  <dc:creator>Dimitris Geneiatakis</dc:creator>
  <cp:lastModifiedBy>Dimitris Geneiatakis</cp:lastModifiedBy>
  <cp:revision>1123</cp:revision>
  <dcterms:created xsi:type="dcterms:W3CDTF">2010-06-04T10:01:00Z</dcterms:created>
  <dcterms:modified xsi:type="dcterms:W3CDTF">2010-06-04T10:23:24Z</dcterms:modified>
</cp:coreProperties>
</file>