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notesMasterIdLst>
    <p:notesMasterId r:id="rId12"/>
  </p:notesMasterIdLst>
  <p:sldIdLst>
    <p:sldId id="257" r:id="rId2"/>
    <p:sldId id="263" r:id="rId3"/>
    <p:sldId id="259" r:id="rId4"/>
    <p:sldId id="258" r:id="rId5"/>
    <p:sldId id="264" r:id="rId6"/>
    <p:sldId id="261" r:id="rId7"/>
    <p:sldId id="260" r:id="rId8"/>
    <p:sldId id="280" r:id="rId9"/>
    <p:sldId id="281" r:id="rId10"/>
    <p:sldId id="282" r:id="rId11"/>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1" d="100"/>
          <a:sy n="61" d="100"/>
        </p:scale>
        <p:origin x="-1349"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dirty="0"/>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BF772FC-9F0F-45D2-9D03-ED95F896FD9B}" type="datetimeFigureOut">
              <a:rPr lang="el-GR" smtClean="0"/>
              <a:pPr/>
              <a:t>5/5/2015</a:t>
            </a:fld>
            <a:endParaRPr lang="el-GR" dirty="0"/>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dirty="0"/>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dirty="0"/>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F61890B-4167-4948-9EC0-DA6358896925}" type="slidenum">
              <a:rPr lang="el-GR" smtClean="0"/>
              <a:pPr/>
              <a:t>‹#›</a:t>
            </a:fld>
            <a:endParaRPr lang="el-GR"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1 - Θέση εικόνας διαφάνειας"/>
          <p:cNvSpPr>
            <a:spLocks noGrp="1" noRot="1" noChangeAspect="1" noTextEdit="1"/>
          </p:cNvSpPr>
          <p:nvPr>
            <p:ph type="sldImg"/>
          </p:nvPr>
        </p:nvSpPr>
        <p:spPr>
          <a:ln/>
        </p:spPr>
      </p:sp>
      <p:sp>
        <p:nvSpPr>
          <p:cNvPr id="68611" name="2 - Θέση σημειώσεων"/>
          <p:cNvSpPr>
            <a:spLocks noGrp="1"/>
          </p:cNvSpPr>
          <p:nvPr>
            <p:ph type="body" idx="1"/>
          </p:nvPr>
        </p:nvSpPr>
        <p:spPr>
          <a:noFill/>
          <a:ln/>
        </p:spPr>
        <p:txBody>
          <a:bodyPr/>
          <a:lstStyle/>
          <a:p>
            <a:endParaRPr lang="el-GR" dirty="0" smtClean="0"/>
          </a:p>
        </p:txBody>
      </p:sp>
      <p:sp>
        <p:nvSpPr>
          <p:cNvPr id="68612" name="3 - Θέση αριθμού διαφάνειας"/>
          <p:cNvSpPr>
            <a:spLocks noGrp="1"/>
          </p:cNvSpPr>
          <p:nvPr>
            <p:ph type="sldNum" sz="quarter" idx="5"/>
          </p:nvPr>
        </p:nvSpPr>
        <p:spPr>
          <a:noFill/>
        </p:spPr>
        <p:txBody>
          <a:bodyPr/>
          <a:lstStyle/>
          <a:p>
            <a:fld id="{B36548EE-F469-451B-A369-E0064E59DF9A}" type="slidenum">
              <a:rPr lang="el-GR" smtClean="0"/>
              <a:pPr/>
              <a:t>1</a:t>
            </a:fld>
            <a:endParaRPr lang="el-GR" dirty="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15" name="14 - Στρογγυλεμένο ορθογώνιο"/>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9 - Στρογγυλεμένο ορθογώνιο"/>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5" name="4 - Τίτλος"/>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el-GR" smtClean="0"/>
              <a:t>Kλικ για επεξεργασία του τίτλου</a:t>
            </a:r>
            <a:endParaRPr kumimoji="0" lang="en-US"/>
          </a:p>
        </p:txBody>
      </p:sp>
      <p:sp>
        <p:nvSpPr>
          <p:cNvPr id="20" name="19 - Υπότιτλος"/>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l-GR" smtClean="0"/>
              <a:t>Κάντε κλικ για να επεξεργαστείτε τον υπότιτλο του υποδείγματος</a:t>
            </a:r>
            <a:endParaRPr kumimoji="0" lang="en-US"/>
          </a:p>
        </p:txBody>
      </p:sp>
      <p:sp>
        <p:nvSpPr>
          <p:cNvPr id="19" name="18 - Θέση ημερομηνίας"/>
          <p:cNvSpPr>
            <a:spLocks noGrp="1"/>
          </p:cNvSpPr>
          <p:nvPr>
            <p:ph type="dt" sz="half" idx="10"/>
          </p:nvPr>
        </p:nvSpPr>
        <p:spPr/>
        <p:txBody>
          <a:bodyPr/>
          <a:lstStyle>
            <a:extLst/>
          </a:lstStyle>
          <a:p>
            <a:fld id="{CB5D5070-1731-4D53-B1A4-0A48A3DA6A91}" type="datetime1">
              <a:rPr lang="el-GR" smtClean="0"/>
              <a:t>5/5/2015</a:t>
            </a:fld>
            <a:endParaRPr lang="el-GR" dirty="0"/>
          </a:p>
        </p:txBody>
      </p:sp>
      <p:sp>
        <p:nvSpPr>
          <p:cNvPr id="8" name="7 - Θέση υποσέλιδου"/>
          <p:cNvSpPr>
            <a:spLocks noGrp="1"/>
          </p:cNvSpPr>
          <p:nvPr>
            <p:ph type="ftr" sz="quarter" idx="11"/>
          </p:nvPr>
        </p:nvSpPr>
        <p:spPr/>
        <p:txBody>
          <a:bodyPr/>
          <a:lstStyle>
            <a:extLst/>
          </a:lstStyle>
          <a:p>
            <a:endParaRPr lang="el-GR" dirty="0"/>
          </a:p>
        </p:txBody>
      </p:sp>
      <p:sp>
        <p:nvSpPr>
          <p:cNvPr id="11" name="10 - Θέση αριθμού διαφάνειας"/>
          <p:cNvSpPr>
            <a:spLocks noGrp="1"/>
          </p:cNvSpPr>
          <p:nvPr>
            <p:ph type="sldNum" sz="quarter" idx="12"/>
          </p:nvPr>
        </p:nvSpPr>
        <p:spPr/>
        <p:txBody>
          <a:bodyPr/>
          <a:lstStyle>
            <a:extLst/>
          </a:lstStyle>
          <a:p>
            <a:fld id="{123216CC-93E7-48C8-8688-351B61B801ED}" type="slidenum">
              <a:rPr lang="el-GR" smtClean="0"/>
              <a:pPr/>
              <a:t>‹#›</a:t>
            </a:fld>
            <a:endParaRPr lang="el-G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a:xfrm>
            <a:off x="502920" y="4983480"/>
            <a:ext cx="8183880" cy="1051560"/>
          </a:xfrm>
        </p:spPr>
        <p:txBody>
          <a:bodyPr/>
          <a:lstStyle>
            <a:extLs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502920" y="530352"/>
            <a:ext cx="8183880" cy="4187952"/>
          </a:xfrm>
        </p:spPr>
        <p:txBody>
          <a:bodyPr vert="eaVert"/>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DE99A96E-5357-4505-AA01-8094A6F8E76D}" type="datetime1">
              <a:rPr lang="el-GR" smtClean="0"/>
              <a:t>5/5/2015</a:t>
            </a:fld>
            <a:endParaRPr lang="el-GR" dirty="0"/>
          </a:p>
        </p:txBody>
      </p:sp>
      <p:sp>
        <p:nvSpPr>
          <p:cNvPr id="5" name="4 - Θέση υποσέλιδου"/>
          <p:cNvSpPr>
            <a:spLocks noGrp="1"/>
          </p:cNvSpPr>
          <p:nvPr>
            <p:ph type="ftr" sz="quarter" idx="11"/>
          </p:nvPr>
        </p:nvSpPr>
        <p:spPr/>
        <p:txBody>
          <a:bodyPr/>
          <a:lstStyle>
            <a:extLst/>
          </a:lstStyle>
          <a:p>
            <a:endParaRPr lang="el-GR" dirty="0"/>
          </a:p>
        </p:txBody>
      </p:sp>
      <p:sp>
        <p:nvSpPr>
          <p:cNvPr id="6" name="5 - Θέση αριθμού διαφάνειας"/>
          <p:cNvSpPr>
            <a:spLocks noGrp="1"/>
          </p:cNvSpPr>
          <p:nvPr>
            <p:ph type="sldNum" sz="quarter" idx="12"/>
          </p:nvPr>
        </p:nvSpPr>
        <p:spPr/>
        <p:txBody>
          <a:bodyPr/>
          <a:lstStyle>
            <a:extLst/>
          </a:lstStyle>
          <a:p>
            <a:fld id="{123216CC-93E7-48C8-8688-351B61B801ED}" type="slidenum">
              <a:rPr lang="el-GR" smtClean="0"/>
              <a:pPr/>
              <a:t>‹#›</a:t>
            </a:fld>
            <a:endParaRPr lang="el-G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533404"/>
            <a:ext cx="1981200" cy="5257799"/>
          </a:xfrm>
        </p:spPr>
        <p:txBody>
          <a:bodyPr vert="eaVert"/>
          <a:lstStyle>
            <a:extLs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533400" y="533402"/>
            <a:ext cx="5943600" cy="5257801"/>
          </a:xfrm>
        </p:spPr>
        <p:txBody>
          <a:bodyPr vert="eaVert"/>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C88D0EB1-3279-46AD-B455-FE52F9C0D17F}" type="datetime1">
              <a:rPr lang="el-GR" smtClean="0"/>
              <a:t>5/5/2015</a:t>
            </a:fld>
            <a:endParaRPr lang="el-GR" dirty="0"/>
          </a:p>
        </p:txBody>
      </p:sp>
      <p:sp>
        <p:nvSpPr>
          <p:cNvPr id="5" name="4 - Θέση υποσέλιδου"/>
          <p:cNvSpPr>
            <a:spLocks noGrp="1"/>
          </p:cNvSpPr>
          <p:nvPr>
            <p:ph type="ftr" sz="quarter" idx="11"/>
          </p:nvPr>
        </p:nvSpPr>
        <p:spPr/>
        <p:txBody>
          <a:bodyPr/>
          <a:lstStyle>
            <a:extLst/>
          </a:lstStyle>
          <a:p>
            <a:endParaRPr lang="el-GR" dirty="0"/>
          </a:p>
        </p:txBody>
      </p:sp>
      <p:sp>
        <p:nvSpPr>
          <p:cNvPr id="6" name="5 - Θέση αριθμού διαφάνειας"/>
          <p:cNvSpPr>
            <a:spLocks noGrp="1"/>
          </p:cNvSpPr>
          <p:nvPr>
            <p:ph type="sldNum" sz="quarter" idx="12"/>
          </p:nvPr>
        </p:nvSpPr>
        <p:spPr/>
        <p:txBody>
          <a:bodyPr/>
          <a:lstStyle>
            <a:extLst/>
          </a:lstStyle>
          <a:p>
            <a:fld id="{123216CC-93E7-48C8-8688-351B61B801ED}" type="slidenum">
              <a:rPr lang="el-GR" smtClean="0"/>
              <a:pPr/>
              <a:t>‹#›</a:t>
            </a:fld>
            <a:endParaRPr lang="el-G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a:xfrm>
            <a:off x="502920" y="4983480"/>
            <a:ext cx="8183880" cy="1051560"/>
          </a:xfrm>
        </p:spPr>
        <p:txBody>
          <a:bodyPr/>
          <a:lstStyle>
            <a:extLst/>
          </a:lstStyle>
          <a:p>
            <a:r>
              <a:rPr kumimoji="0" lang="el-GR" smtClean="0"/>
              <a:t>Kλικ για επεξεργασία του τίτλου</a:t>
            </a:r>
            <a:endParaRPr kumimoji="0" lang="en-US"/>
          </a:p>
        </p:txBody>
      </p:sp>
      <p:sp>
        <p:nvSpPr>
          <p:cNvPr id="3" name="2 - Θέση περιεχομένου"/>
          <p:cNvSpPr>
            <a:spLocks noGrp="1"/>
          </p:cNvSpPr>
          <p:nvPr>
            <p:ph idx="1"/>
          </p:nvPr>
        </p:nvSpPr>
        <p:spPr>
          <a:xfrm>
            <a:off x="502920" y="530352"/>
            <a:ext cx="8183880" cy="4187952"/>
          </a:xfrm>
        </p:spPr>
        <p:txBody>
          <a:bodyPr/>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C31BFF74-566E-4091-994B-78AE86E04AFD}" type="datetime1">
              <a:rPr lang="el-GR" smtClean="0"/>
              <a:t>5/5/2015</a:t>
            </a:fld>
            <a:endParaRPr lang="el-GR" dirty="0"/>
          </a:p>
        </p:txBody>
      </p:sp>
      <p:sp>
        <p:nvSpPr>
          <p:cNvPr id="5" name="4 - Θέση υποσέλιδου"/>
          <p:cNvSpPr>
            <a:spLocks noGrp="1"/>
          </p:cNvSpPr>
          <p:nvPr>
            <p:ph type="ftr" sz="quarter" idx="11"/>
          </p:nvPr>
        </p:nvSpPr>
        <p:spPr/>
        <p:txBody>
          <a:bodyPr/>
          <a:lstStyle>
            <a:extLst/>
          </a:lstStyle>
          <a:p>
            <a:endParaRPr lang="el-GR" dirty="0"/>
          </a:p>
        </p:txBody>
      </p:sp>
      <p:sp>
        <p:nvSpPr>
          <p:cNvPr id="6" name="5 - Θέση αριθμού διαφάνειας"/>
          <p:cNvSpPr>
            <a:spLocks noGrp="1"/>
          </p:cNvSpPr>
          <p:nvPr>
            <p:ph type="sldNum" sz="quarter" idx="12"/>
          </p:nvPr>
        </p:nvSpPr>
        <p:spPr/>
        <p:txBody>
          <a:bodyPr/>
          <a:lstStyle>
            <a:extLst/>
          </a:lstStyle>
          <a:p>
            <a:fld id="{123216CC-93E7-48C8-8688-351B61B801ED}" type="slidenum">
              <a:rPr lang="el-GR" smtClean="0"/>
              <a:pPr/>
              <a:t>‹#›</a:t>
            </a:fld>
            <a:endParaRPr lang="el-G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sp>
        <p:nvSpPr>
          <p:cNvPr id="14" name="13 - Στρογγυλεμένο ορθογώνιο"/>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1" name="10 - Στρογγυλεμένο ορθογώνιο"/>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1 - Τίτλος"/>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extLst/>
          </a:lstStyle>
          <a:p>
            <a:fld id="{2CE4C5C2-37BA-4E05-B818-5C6F4628D517}" type="datetime1">
              <a:rPr lang="el-GR" smtClean="0"/>
              <a:t>5/5/2015</a:t>
            </a:fld>
            <a:endParaRPr lang="el-GR" dirty="0"/>
          </a:p>
        </p:txBody>
      </p:sp>
      <p:sp>
        <p:nvSpPr>
          <p:cNvPr id="5" name="4 - Θέση υποσέλιδου"/>
          <p:cNvSpPr>
            <a:spLocks noGrp="1"/>
          </p:cNvSpPr>
          <p:nvPr>
            <p:ph type="ftr" sz="quarter" idx="11"/>
          </p:nvPr>
        </p:nvSpPr>
        <p:spPr/>
        <p:txBody>
          <a:bodyPr/>
          <a:lstStyle>
            <a:extLst/>
          </a:lstStyle>
          <a:p>
            <a:endParaRPr lang="el-GR" dirty="0"/>
          </a:p>
        </p:txBody>
      </p:sp>
      <p:sp>
        <p:nvSpPr>
          <p:cNvPr id="6" name="5 - Θέση αριθμού διαφάνειας"/>
          <p:cNvSpPr>
            <a:spLocks noGrp="1"/>
          </p:cNvSpPr>
          <p:nvPr>
            <p:ph type="sldNum" sz="quarter" idx="12"/>
          </p:nvPr>
        </p:nvSpPr>
        <p:spPr/>
        <p:txBody>
          <a:bodyPr/>
          <a:lstStyle>
            <a:extLst/>
          </a:lstStyle>
          <a:p>
            <a:fld id="{123216CC-93E7-48C8-8688-351B61B801ED}" type="slidenum">
              <a:rPr lang="el-GR" smtClean="0"/>
              <a:pPr/>
              <a:t>‹#›</a:t>
            </a:fld>
            <a:endParaRPr lang="el-G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extLst/>
          </a:lstStyle>
          <a:p>
            <a:r>
              <a:rPr kumimoji="0" lang="el-GR" smtClean="0"/>
              <a:t>Kλικ για επεξεργασία του τίτλου</a:t>
            </a:r>
            <a:endParaRPr kumimoji="0" lang="en-US"/>
          </a:p>
        </p:txBody>
      </p:sp>
      <p:sp>
        <p:nvSpPr>
          <p:cNvPr id="3" name="2 - Θέση περιεχομένου"/>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περιεχομένου"/>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extLst/>
          </a:lstStyle>
          <a:p>
            <a:fld id="{E3BE0DA8-E1C6-47F5-A3F7-60658070D2E2}" type="datetime1">
              <a:rPr lang="el-GR" smtClean="0"/>
              <a:t>5/5/2015</a:t>
            </a:fld>
            <a:endParaRPr lang="el-GR" dirty="0"/>
          </a:p>
        </p:txBody>
      </p:sp>
      <p:sp>
        <p:nvSpPr>
          <p:cNvPr id="6" name="5 - Θέση υποσέλιδου"/>
          <p:cNvSpPr>
            <a:spLocks noGrp="1"/>
          </p:cNvSpPr>
          <p:nvPr>
            <p:ph type="ftr" sz="quarter" idx="11"/>
          </p:nvPr>
        </p:nvSpPr>
        <p:spPr/>
        <p:txBody>
          <a:bodyPr/>
          <a:lstStyle>
            <a:extLst/>
          </a:lstStyle>
          <a:p>
            <a:endParaRPr lang="el-GR" dirty="0"/>
          </a:p>
        </p:txBody>
      </p:sp>
      <p:sp>
        <p:nvSpPr>
          <p:cNvPr id="7" name="6 - Θέση αριθμού διαφάνειας"/>
          <p:cNvSpPr>
            <a:spLocks noGrp="1"/>
          </p:cNvSpPr>
          <p:nvPr>
            <p:ph type="sldNum" sz="quarter" idx="12"/>
          </p:nvPr>
        </p:nvSpPr>
        <p:spPr/>
        <p:txBody>
          <a:bodyPr/>
          <a:lstStyle>
            <a:extLst/>
          </a:lstStyle>
          <a:p>
            <a:fld id="{123216CC-93E7-48C8-8688-351B61B801ED}" type="slidenum">
              <a:rPr lang="el-GR" smtClean="0"/>
              <a:pPr/>
              <a:t>‹#›</a:t>
            </a:fld>
            <a:endParaRPr lang="el-G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502920" y="4983480"/>
            <a:ext cx="8183880" cy="1051560"/>
          </a:xfrm>
        </p:spPr>
        <p:txBody>
          <a:bodyPr anchor="b"/>
          <a:lstStyle>
            <a:lvl1pPr>
              <a:defRPr b="1"/>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Kλικ για επεξεργασία των στυλ του υποδείγματος</a:t>
            </a:r>
          </a:p>
        </p:txBody>
      </p:sp>
      <p:sp>
        <p:nvSpPr>
          <p:cNvPr id="5" name="4 - Θέση περιεχομένου"/>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5 - Θέση περιεχομένου"/>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6 - Θέση ημερομηνίας"/>
          <p:cNvSpPr>
            <a:spLocks noGrp="1"/>
          </p:cNvSpPr>
          <p:nvPr>
            <p:ph type="dt" sz="half" idx="10"/>
          </p:nvPr>
        </p:nvSpPr>
        <p:spPr/>
        <p:txBody>
          <a:bodyPr/>
          <a:lstStyle>
            <a:extLst/>
          </a:lstStyle>
          <a:p>
            <a:fld id="{2FAF93BB-136F-41A0-97B9-742B2129C11F}" type="datetime1">
              <a:rPr lang="el-GR" smtClean="0"/>
              <a:t>5/5/2015</a:t>
            </a:fld>
            <a:endParaRPr lang="el-GR" dirty="0"/>
          </a:p>
        </p:txBody>
      </p:sp>
      <p:sp>
        <p:nvSpPr>
          <p:cNvPr id="8" name="7 - Θέση υποσέλιδου"/>
          <p:cNvSpPr>
            <a:spLocks noGrp="1"/>
          </p:cNvSpPr>
          <p:nvPr>
            <p:ph type="ftr" sz="quarter" idx="11"/>
          </p:nvPr>
        </p:nvSpPr>
        <p:spPr/>
        <p:txBody>
          <a:bodyPr/>
          <a:lstStyle>
            <a:extLst/>
          </a:lstStyle>
          <a:p>
            <a:endParaRPr lang="el-GR" dirty="0"/>
          </a:p>
        </p:txBody>
      </p:sp>
      <p:sp>
        <p:nvSpPr>
          <p:cNvPr id="9" name="8 - Θέση αριθμού διαφάνειας"/>
          <p:cNvSpPr>
            <a:spLocks noGrp="1"/>
          </p:cNvSpPr>
          <p:nvPr>
            <p:ph type="sldNum" sz="quarter" idx="12"/>
          </p:nvPr>
        </p:nvSpPr>
        <p:spPr/>
        <p:txBody>
          <a:bodyPr/>
          <a:lstStyle>
            <a:extLst/>
          </a:lstStyle>
          <a:p>
            <a:fld id="{123216CC-93E7-48C8-8688-351B61B801ED}" type="slidenum">
              <a:rPr lang="el-GR" smtClean="0"/>
              <a:pPr/>
              <a:t>‹#›</a:t>
            </a:fld>
            <a:endParaRPr lang="el-G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extLst/>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extLst/>
          </a:lstStyle>
          <a:p>
            <a:fld id="{25B4F509-32BB-4FD8-A57E-B0582B80C373}" type="datetime1">
              <a:rPr lang="el-GR" smtClean="0"/>
              <a:t>5/5/2015</a:t>
            </a:fld>
            <a:endParaRPr lang="el-GR" dirty="0"/>
          </a:p>
        </p:txBody>
      </p:sp>
      <p:sp>
        <p:nvSpPr>
          <p:cNvPr id="4" name="3 - Θέση υποσέλιδου"/>
          <p:cNvSpPr>
            <a:spLocks noGrp="1"/>
          </p:cNvSpPr>
          <p:nvPr>
            <p:ph type="ftr" sz="quarter" idx="11"/>
          </p:nvPr>
        </p:nvSpPr>
        <p:spPr/>
        <p:txBody>
          <a:bodyPr/>
          <a:lstStyle>
            <a:extLst/>
          </a:lstStyle>
          <a:p>
            <a:endParaRPr lang="el-GR" dirty="0"/>
          </a:p>
        </p:txBody>
      </p:sp>
      <p:sp>
        <p:nvSpPr>
          <p:cNvPr id="5" name="4 - Θέση αριθμού διαφάνειας"/>
          <p:cNvSpPr>
            <a:spLocks noGrp="1"/>
          </p:cNvSpPr>
          <p:nvPr>
            <p:ph type="sldNum" sz="quarter" idx="12"/>
          </p:nvPr>
        </p:nvSpPr>
        <p:spPr/>
        <p:txBody>
          <a:bodyPr/>
          <a:lstStyle>
            <a:extLst/>
          </a:lstStyle>
          <a:p>
            <a:fld id="{123216CC-93E7-48C8-8688-351B61B801ED}" type="slidenum">
              <a:rPr lang="el-GR" smtClean="0"/>
              <a:pPr/>
              <a:t>‹#›</a:t>
            </a:fld>
            <a:endParaRPr lang="el-G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7" name="6 - Στρογγυλεμένο ορθογώνιο"/>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1 - Θέση ημερομηνίας"/>
          <p:cNvSpPr>
            <a:spLocks noGrp="1"/>
          </p:cNvSpPr>
          <p:nvPr>
            <p:ph type="dt" sz="half" idx="10"/>
          </p:nvPr>
        </p:nvSpPr>
        <p:spPr/>
        <p:txBody>
          <a:bodyPr/>
          <a:lstStyle>
            <a:extLst/>
          </a:lstStyle>
          <a:p>
            <a:fld id="{02C86650-8FDC-4196-B054-5C81377FD4A1}" type="datetime1">
              <a:rPr lang="el-GR" smtClean="0"/>
              <a:t>5/5/2015</a:t>
            </a:fld>
            <a:endParaRPr lang="el-GR" dirty="0"/>
          </a:p>
        </p:txBody>
      </p:sp>
      <p:sp>
        <p:nvSpPr>
          <p:cNvPr id="3" name="2 - Θέση υποσέλιδου"/>
          <p:cNvSpPr>
            <a:spLocks noGrp="1"/>
          </p:cNvSpPr>
          <p:nvPr>
            <p:ph type="ftr" sz="quarter" idx="11"/>
          </p:nvPr>
        </p:nvSpPr>
        <p:spPr/>
        <p:txBody>
          <a:bodyPr/>
          <a:lstStyle>
            <a:extLst/>
          </a:lstStyle>
          <a:p>
            <a:endParaRPr lang="el-GR" dirty="0"/>
          </a:p>
        </p:txBody>
      </p:sp>
      <p:sp>
        <p:nvSpPr>
          <p:cNvPr id="4" name="3 - Θέση αριθμού διαφάνειας"/>
          <p:cNvSpPr>
            <a:spLocks noGrp="1"/>
          </p:cNvSpPr>
          <p:nvPr>
            <p:ph type="sldNum" sz="quarter" idx="12"/>
          </p:nvPr>
        </p:nvSpPr>
        <p:spPr/>
        <p:txBody>
          <a:bodyPr/>
          <a:lstStyle>
            <a:extLst/>
          </a:lstStyle>
          <a:p>
            <a:fld id="{123216CC-93E7-48C8-8688-351B61B801ED}" type="slidenum">
              <a:rPr lang="el-GR" smtClean="0"/>
              <a:pPr/>
              <a:t>‹#›</a:t>
            </a:fld>
            <a:endParaRPr lang="el-G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περιεχομένου"/>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extLst/>
          </a:lstStyle>
          <a:p>
            <a:fld id="{C6090AD7-C1B8-4CFD-9AB5-9AA2EBA7C249}" type="datetime1">
              <a:rPr lang="el-GR" smtClean="0"/>
              <a:t>5/5/2015</a:t>
            </a:fld>
            <a:endParaRPr lang="el-GR" dirty="0"/>
          </a:p>
        </p:txBody>
      </p:sp>
      <p:sp>
        <p:nvSpPr>
          <p:cNvPr id="6" name="5 - Θέση υποσέλιδου"/>
          <p:cNvSpPr>
            <a:spLocks noGrp="1"/>
          </p:cNvSpPr>
          <p:nvPr>
            <p:ph type="ftr" sz="quarter" idx="11"/>
          </p:nvPr>
        </p:nvSpPr>
        <p:spPr/>
        <p:txBody>
          <a:bodyPr/>
          <a:lstStyle>
            <a:extLst/>
          </a:lstStyle>
          <a:p>
            <a:endParaRPr lang="el-GR" dirty="0"/>
          </a:p>
        </p:txBody>
      </p:sp>
      <p:sp>
        <p:nvSpPr>
          <p:cNvPr id="7" name="6 - Θέση αριθμού διαφάνειας"/>
          <p:cNvSpPr>
            <a:spLocks noGrp="1"/>
          </p:cNvSpPr>
          <p:nvPr>
            <p:ph type="sldNum" sz="quarter" idx="12"/>
          </p:nvPr>
        </p:nvSpPr>
        <p:spPr/>
        <p:txBody>
          <a:bodyPr/>
          <a:lstStyle>
            <a:extLst/>
          </a:lstStyle>
          <a:p>
            <a:fld id="{123216CC-93E7-48C8-8688-351B61B801ED}" type="slidenum">
              <a:rPr lang="el-GR" smtClean="0"/>
              <a:pPr/>
              <a:t>‹#›</a:t>
            </a:fld>
            <a:endParaRPr lang="el-G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15" name="14 - Στρογγυλεμένο ορθογώνιο"/>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1" name="10 - Στρογγύλεμα μίας γωνίας ορθογωνίου"/>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1 - Τίτλος"/>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el-GR" smtClean="0"/>
              <a:t>Kλικ για επεξεργασία του τίτλου</a:t>
            </a:r>
            <a:endParaRPr kumimoji="0" lang="en-US"/>
          </a:p>
        </p:txBody>
      </p:sp>
      <p:sp>
        <p:nvSpPr>
          <p:cNvPr id="4" name="3 - Θέση κειμένου"/>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extLst/>
          </a:lstStyle>
          <a:p>
            <a:fld id="{368FA423-2B2F-47EC-9526-ABD3E9C33A34}" type="datetime1">
              <a:rPr lang="el-GR" smtClean="0"/>
              <a:t>5/5/2015</a:t>
            </a:fld>
            <a:endParaRPr lang="el-GR" dirty="0"/>
          </a:p>
        </p:txBody>
      </p:sp>
      <p:sp>
        <p:nvSpPr>
          <p:cNvPr id="6" name="5 - Θέση υποσέλιδου"/>
          <p:cNvSpPr>
            <a:spLocks noGrp="1"/>
          </p:cNvSpPr>
          <p:nvPr>
            <p:ph type="ftr" sz="quarter" idx="11"/>
          </p:nvPr>
        </p:nvSpPr>
        <p:spPr/>
        <p:txBody>
          <a:bodyPr/>
          <a:lstStyle>
            <a:extLst/>
          </a:lstStyle>
          <a:p>
            <a:endParaRPr lang="el-GR" dirty="0"/>
          </a:p>
        </p:txBody>
      </p:sp>
      <p:sp>
        <p:nvSpPr>
          <p:cNvPr id="7" name="6 - Θέση αριθμού διαφάνειας"/>
          <p:cNvSpPr>
            <a:spLocks noGrp="1"/>
          </p:cNvSpPr>
          <p:nvPr>
            <p:ph type="sldNum" sz="quarter" idx="12"/>
          </p:nvPr>
        </p:nvSpPr>
        <p:spPr/>
        <p:txBody>
          <a:bodyPr/>
          <a:lstStyle>
            <a:extLst/>
          </a:lstStyle>
          <a:p>
            <a:fld id="{123216CC-93E7-48C8-8688-351B61B801ED}" type="slidenum">
              <a:rPr lang="el-GR" smtClean="0"/>
              <a:pPr/>
              <a:t>‹#›</a:t>
            </a:fld>
            <a:endParaRPr lang="el-GR" dirty="0"/>
          </a:p>
        </p:txBody>
      </p:sp>
      <p:sp>
        <p:nvSpPr>
          <p:cNvPr id="3" name="2 - Θέση εικόνας"/>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el-GR" dirty="0" smtClean="0"/>
              <a:t>Κάντε κλικ στο εικονίδιο για να προσθέσετε μια εικόνα</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6 - Στρογγυλεμένο ορθογώνιο"/>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8 - Στρογγυλεμένο ορθογώνιο"/>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3" name="12 - Θέση τίτλου"/>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el-GR" smtClean="0"/>
              <a:t>Kλικ για επεξεργασία του τίτλου</a:t>
            </a:r>
            <a:endParaRPr kumimoji="0" lang="en-US"/>
          </a:p>
        </p:txBody>
      </p:sp>
      <p:sp>
        <p:nvSpPr>
          <p:cNvPr id="4" name="3 - Θέση κειμένου"/>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25" name="24 - Θέση ημερομηνίας"/>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F84305B9-FE0B-46E8-AF50-0350D0B5EEE9}" type="datetime1">
              <a:rPr lang="el-GR" smtClean="0"/>
              <a:t>5/5/2015</a:t>
            </a:fld>
            <a:endParaRPr lang="el-GR" dirty="0"/>
          </a:p>
        </p:txBody>
      </p:sp>
      <p:sp>
        <p:nvSpPr>
          <p:cNvPr id="18" name="17 - Θέση υποσέλιδου"/>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el-GR" dirty="0"/>
          </a:p>
        </p:txBody>
      </p:sp>
      <p:sp>
        <p:nvSpPr>
          <p:cNvPr id="5" name="4 - Θέση αριθμού διαφάνειας"/>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123216CC-93E7-48C8-8688-351B61B801ED}" type="slidenum">
              <a:rPr lang="el-GR" smtClean="0"/>
              <a:pPr/>
              <a:t>‹#›</a:t>
            </a:fld>
            <a:endParaRPr lang="el-GR" dirty="0"/>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hdr="0" ftr="0" dt="0"/>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http://sparti.uop.gr/~toda/images/nav59629061i.gif" TargetMode="External"/><Relationship Id="rId13" Type="http://schemas.openxmlformats.org/officeDocument/2006/relationships/image" Target="http://sparti.uop.gr/~toda/images/bkgnd1.jpg" TargetMode="External"/><Relationship Id="rId3" Type="http://schemas.openxmlformats.org/officeDocument/2006/relationships/hyperlink" Target="http://sparti.uop.gr/~toda/skopos.html" TargetMode="External"/><Relationship Id="rId7" Type="http://schemas.openxmlformats.org/officeDocument/2006/relationships/image" Target="../media/image3.png"/><Relationship Id="rId12" Type="http://schemas.openxmlformats.org/officeDocument/2006/relationships/image" Target="../media/image4.jpeg"/><Relationship Id="rId2" Type="http://schemas.openxmlformats.org/officeDocument/2006/relationships/notesSlide" Target="../notesSlides/notesSlide1.xml"/><Relationship Id="rId16" Type="http://schemas.openxmlformats.org/officeDocument/2006/relationships/image" Target="../media/image7.jpeg"/><Relationship Id="rId1" Type="http://schemas.openxmlformats.org/officeDocument/2006/relationships/slideLayout" Target="../slideLayouts/slideLayout7.xml"/><Relationship Id="rId6" Type="http://schemas.openxmlformats.org/officeDocument/2006/relationships/hyperlink" Target="http://sparti.uop.gr/~toda/index.html" TargetMode="External"/><Relationship Id="rId11" Type="http://schemas.openxmlformats.org/officeDocument/2006/relationships/image" Target="http://sparti.uop.gr/~toda/images/nav59629064i.gif" TargetMode="External"/><Relationship Id="rId5" Type="http://schemas.openxmlformats.org/officeDocument/2006/relationships/image" Target="http://sparti.uop.gr/~toda/images/nav59629060i.gif" TargetMode="External"/><Relationship Id="rId15" Type="http://schemas.openxmlformats.org/officeDocument/2006/relationships/image" Target="../media/image6.png"/><Relationship Id="rId10" Type="http://schemas.openxmlformats.org/officeDocument/2006/relationships/image" Target="http://sparti.uop.gr/~toda/images/nav59629063i.gif" TargetMode="External"/><Relationship Id="rId4" Type="http://schemas.openxmlformats.org/officeDocument/2006/relationships/image" Target="../media/image2.png"/><Relationship Id="rId9" Type="http://schemas.openxmlformats.org/officeDocument/2006/relationships/image" Target="http://sparti.uop.gr/~toda/images/nav59629062i.gif" TargetMode="External"/><Relationship Id="rId14" Type="http://schemas.openxmlformats.org/officeDocument/2006/relationships/image" Target="../media/image5.wmf"/></Relationships>
</file>

<file path=ppt/slides/_rels/slide10.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hyperlink" Target="http://paroutsas.jmc.gr/iqtest/index.htm" TargetMode="Externa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3 - Θέση αριθμού διαφάνειας"/>
          <p:cNvSpPr>
            <a:spLocks noGrp="1"/>
          </p:cNvSpPr>
          <p:nvPr>
            <p:ph type="sldNum" sz="quarter" idx="12"/>
          </p:nvPr>
        </p:nvSpPr>
        <p:spPr>
          <a:noFill/>
        </p:spPr>
        <p:txBody>
          <a:bodyPr/>
          <a:lstStyle/>
          <a:p>
            <a:fld id="{F36789C2-4F86-4B23-BEA6-6345E6609968}" type="slidenum">
              <a:rPr lang="el-GR" sz="2000" smtClean="0">
                <a:latin typeface="Arial" pitchFamily="34" charset="0"/>
                <a:cs typeface="Arial" pitchFamily="34" charset="0"/>
              </a:rPr>
              <a:pPr/>
              <a:t>1</a:t>
            </a:fld>
            <a:endParaRPr lang="el-GR" sz="2000" dirty="0" smtClean="0">
              <a:latin typeface="Arial" pitchFamily="34" charset="0"/>
              <a:cs typeface="Arial" pitchFamily="34" charset="0"/>
            </a:endParaRPr>
          </a:p>
        </p:txBody>
      </p:sp>
      <p:pic>
        <p:nvPicPr>
          <p:cNvPr id="3075" name="Picture 6" descr="http://sparti.uop.gr/~toda/images/nav59629060i.gif">
            <a:hlinkClick r:id="rId3"/>
          </p:cNvPr>
          <p:cNvPicPr>
            <a:picLocks noChangeAspect="1" noChangeArrowheads="1"/>
          </p:cNvPicPr>
          <p:nvPr/>
        </p:nvPicPr>
        <p:blipFill>
          <a:blip r:embed="rId4" r:link="rId5"/>
          <a:srcRect/>
          <a:stretch>
            <a:fillRect/>
          </a:stretch>
        </p:blipFill>
        <p:spPr bwMode="auto">
          <a:xfrm>
            <a:off x="0" y="4295775"/>
            <a:ext cx="9525" cy="9525"/>
          </a:xfrm>
          <a:prstGeom prst="rect">
            <a:avLst/>
          </a:prstGeom>
          <a:noFill/>
          <a:ln w="9525">
            <a:noFill/>
            <a:miter lim="800000"/>
            <a:headEnd/>
            <a:tailEnd/>
          </a:ln>
        </p:spPr>
      </p:pic>
      <p:pic>
        <p:nvPicPr>
          <p:cNvPr id="3076" name="Picture 7" descr="http://sparti.uop.gr/~toda/images/nav59629061i.gif">
            <a:hlinkClick r:id="rId6"/>
          </p:cNvPr>
          <p:cNvPicPr>
            <a:picLocks noChangeAspect="1" noChangeArrowheads="1"/>
          </p:cNvPicPr>
          <p:nvPr/>
        </p:nvPicPr>
        <p:blipFill>
          <a:blip r:embed="rId7" r:link="rId8"/>
          <a:srcRect/>
          <a:stretch>
            <a:fillRect/>
          </a:stretch>
        </p:blipFill>
        <p:spPr bwMode="auto">
          <a:xfrm>
            <a:off x="0" y="4305300"/>
            <a:ext cx="9525" cy="9525"/>
          </a:xfrm>
          <a:prstGeom prst="rect">
            <a:avLst/>
          </a:prstGeom>
          <a:noFill/>
          <a:ln w="9525">
            <a:noFill/>
            <a:miter lim="800000"/>
            <a:headEnd/>
            <a:tailEnd/>
          </a:ln>
        </p:spPr>
      </p:pic>
      <p:pic>
        <p:nvPicPr>
          <p:cNvPr id="3077" name="Picture 8" descr="http://sparti.uop.gr/~toda/images/nav59629062i.gif">
            <a:hlinkClick r:id="rId6"/>
          </p:cNvPr>
          <p:cNvPicPr>
            <a:picLocks noChangeAspect="1" noChangeArrowheads="1"/>
          </p:cNvPicPr>
          <p:nvPr/>
        </p:nvPicPr>
        <p:blipFill>
          <a:blip r:embed="rId7" r:link="rId9"/>
          <a:srcRect/>
          <a:stretch>
            <a:fillRect/>
          </a:stretch>
        </p:blipFill>
        <p:spPr bwMode="auto">
          <a:xfrm>
            <a:off x="0" y="4314825"/>
            <a:ext cx="9525" cy="9525"/>
          </a:xfrm>
          <a:prstGeom prst="rect">
            <a:avLst/>
          </a:prstGeom>
          <a:noFill/>
          <a:ln w="9525">
            <a:noFill/>
            <a:miter lim="800000"/>
            <a:headEnd/>
            <a:tailEnd/>
          </a:ln>
        </p:spPr>
      </p:pic>
      <p:pic>
        <p:nvPicPr>
          <p:cNvPr id="3078" name="Picture 9" descr="http://sparti.uop.gr/~toda/images/nav59629063i.gif">
            <a:hlinkClick r:id="rId6"/>
          </p:cNvPr>
          <p:cNvPicPr>
            <a:picLocks noChangeAspect="1" noChangeArrowheads="1"/>
          </p:cNvPicPr>
          <p:nvPr/>
        </p:nvPicPr>
        <p:blipFill>
          <a:blip r:embed="rId7" r:link="rId10"/>
          <a:srcRect/>
          <a:stretch>
            <a:fillRect/>
          </a:stretch>
        </p:blipFill>
        <p:spPr bwMode="auto">
          <a:xfrm>
            <a:off x="0" y="4324350"/>
            <a:ext cx="9525" cy="9525"/>
          </a:xfrm>
          <a:prstGeom prst="rect">
            <a:avLst/>
          </a:prstGeom>
          <a:noFill/>
          <a:ln w="9525">
            <a:noFill/>
            <a:miter lim="800000"/>
            <a:headEnd/>
            <a:tailEnd/>
          </a:ln>
        </p:spPr>
      </p:pic>
      <p:pic>
        <p:nvPicPr>
          <p:cNvPr id="3079" name="Picture 10" descr="http://sparti.uop.gr/~toda/images/nav59629064i.gif">
            <a:hlinkClick r:id="rId6"/>
          </p:cNvPr>
          <p:cNvPicPr>
            <a:picLocks noChangeAspect="1" noChangeArrowheads="1"/>
          </p:cNvPicPr>
          <p:nvPr/>
        </p:nvPicPr>
        <p:blipFill>
          <a:blip r:embed="rId7" r:link="rId11"/>
          <a:srcRect/>
          <a:stretch>
            <a:fillRect/>
          </a:stretch>
        </p:blipFill>
        <p:spPr bwMode="auto">
          <a:xfrm>
            <a:off x="0" y="4333875"/>
            <a:ext cx="9525" cy="9525"/>
          </a:xfrm>
          <a:prstGeom prst="rect">
            <a:avLst/>
          </a:prstGeom>
          <a:noFill/>
          <a:ln w="9525">
            <a:noFill/>
            <a:miter lim="800000"/>
            <a:headEnd/>
            <a:tailEnd/>
          </a:ln>
        </p:spPr>
      </p:pic>
      <p:pic>
        <p:nvPicPr>
          <p:cNvPr id="3080" name="Picture 13" descr="http://sparti.uop.gr/~toda/images/bkgnd1.jpg"/>
          <p:cNvPicPr>
            <a:picLocks noChangeAspect="1" noChangeArrowheads="1"/>
          </p:cNvPicPr>
          <p:nvPr/>
        </p:nvPicPr>
        <p:blipFill>
          <a:blip r:embed="rId12" r:link="rId13" cstate="print"/>
          <a:srcRect/>
          <a:stretch>
            <a:fillRect/>
          </a:stretch>
        </p:blipFill>
        <p:spPr bwMode="auto">
          <a:xfrm>
            <a:off x="1116013" y="1484313"/>
            <a:ext cx="7458075" cy="571500"/>
          </a:xfrm>
          <a:prstGeom prst="rect">
            <a:avLst/>
          </a:prstGeom>
          <a:noFill/>
          <a:ln w="9525">
            <a:noFill/>
            <a:miter lim="800000"/>
            <a:headEnd/>
            <a:tailEnd/>
          </a:ln>
        </p:spPr>
      </p:pic>
      <p:sp>
        <p:nvSpPr>
          <p:cNvPr id="3081" name="Rectangle 16"/>
          <p:cNvSpPr>
            <a:spLocks noChangeArrowheads="1"/>
          </p:cNvSpPr>
          <p:nvPr/>
        </p:nvSpPr>
        <p:spPr bwMode="auto">
          <a:xfrm>
            <a:off x="0" y="4120634"/>
            <a:ext cx="184731" cy="369332"/>
          </a:xfrm>
          <a:prstGeom prst="rect">
            <a:avLst/>
          </a:prstGeom>
          <a:noFill/>
          <a:ln w="9525">
            <a:noFill/>
            <a:miter lim="800000"/>
            <a:headEnd/>
            <a:tailEnd/>
          </a:ln>
        </p:spPr>
        <p:txBody>
          <a:bodyPr wrap="none" anchor="ctr">
            <a:spAutoFit/>
          </a:bodyPr>
          <a:lstStyle/>
          <a:p>
            <a:endParaRPr lang="el-GR" dirty="0">
              <a:latin typeface="Arial" pitchFamily="34" charset="0"/>
              <a:cs typeface="Arial" pitchFamily="34" charset="0"/>
            </a:endParaRPr>
          </a:p>
        </p:txBody>
      </p:sp>
      <p:sp>
        <p:nvSpPr>
          <p:cNvPr id="3082" name="Rectangle 17"/>
          <p:cNvSpPr>
            <a:spLocks noChangeArrowheads="1"/>
          </p:cNvSpPr>
          <p:nvPr/>
        </p:nvSpPr>
        <p:spPr bwMode="auto">
          <a:xfrm>
            <a:off x="0" y="4130159"/>
            <a:ext cx="184731" cy="369332"/>
          </a:xfrm>
          <a:prstGeom prst="rect">
            <a:avLst/>
          </a:prstGeom>
          <a:noFill/>
          <a:ln w="9525">
            <a:noFill/>
            <a:miter lim="800000"/>
            <a:headEnd/>
            <a:tailEnd/>
          </a:ln>
        </p:spPr>
        <p:txBody>
          <a:bodyPr wrap="none" anchor="ctr">
            <a:spAutoFit/>
          </a:bodyPr>
          <a:lstStyle/>
          <a:p>
            <a:endParaRPr lang="el-GR" dirty="0">
              <a:latin typeface="Arial" pitchFamily="34" charset="0"/>
              <a:cs typeface="Arial" pitchFamily="34" charset="0"/>
            </a:endParaRPr>
          </a:p>
        </p:txBody>
      </p:sp>
      <p:sp>
        <p:nvSpPr>
          <p:cNvPr id="3083" name="Rectangle 18"/>
          <p:cNvSpPr>
            <a:spLocks noChangeArrowheads="1"/>
          </p:cNvSpPr>
          <p:nvPr/>
        </p:nvSpPr>
        <p:spPr bwMode="auto">
          <a:xfrm>
            <a:off x="0" y="4139684"/>
            <a:ext cx="184731" cy="369332"/>
          </a:xfrm>
          <a:prstGeom prst="rect">
            <a:avLst/>
          </a:prstGeom>
          <a:noFill/>
          <a:ln w="9525">
            <a:noFill/>
            <a:miter lim="800000"/>
            <a:headEnd/>
            <a:tailEnd/>
          </a:ln>
        </p:spPr>
        <p:txBody>
          <a:bodyPr wrap="none" anchor="ctr">
            <a:spAutoFit/>
          </a:bodyPr>
          <a:lstStyle/>
          <a:p>
            <a:endParaRPr lang="el-GR" dirty="0">
              <a:latin typeface="Arial" pitchFamily="34" charset="0"/>
              <a:cs typeface="Arial" pitchFamily="34" charset="0"/>
            </a:endParaRPr>
          </a:p>
        </p:txBody>
      </p:sp>
      <p:sp>
        <p:nvSpPr>
          <p:cNvPr id="3084" name="Rectangle 19"/>
          <p:cNvSpPr>
            <a:spLocks noChangeArrowheads="1"/>
          </p:cNvSpPr>
          <p:nvPr/>
        </p:nvSpPr>
        <p:spPr bwMode="auto">
          <a:xfrm>
            <a:off x="0" y="4149209"/>
            <a:ext cx="184731" cy="369332"/>
          </a:xfrm>
          <a:prstGeom prst="rect">
            <a:avLst/>
          </a:prstGeom>
          <a:noFill/>
          <a:ln w="9525">
            <a:noFill/>
            <a:miter lim="800000"/>
            <a:headEnd/>
            <a:tailEnd/>
          </a:ln>
        </p:spPr>
        <p:txBody>
          <a:bodyPr wrap="none" anchor="ctr">
            <a:spAutoFit/>
          </a:bodyPr>
          <a:lstStyle/>
          <a:p>
            <a:endParaRPr lang="el-GR" dirty="0">
              <a:latin typeface="Arial" pitchFamily="34" charset="0"/>
              <a:cs typeface="Arial" pitchFamily="34" charset="0"/>
            </a:endParaRPr>
          </a:p>
        </p:txBody>
      </p:sp>
      <p:sp>
        <p:nvSpPr>
          <p:cNvPr id="3085" name="Text Box 24"/>
          <p:cNvSpPr txBox="1">
            <a:spLocks noChangeArrowheads="1"/>
          </p:cNvSpPr>
          <p:nvPr/>
        </p:nvSpPr>
        <p:spPr bwMode="auto">
          <a:xfrm>
            <a:off x="1763713" y="4005263"/>
            <a:ext cx="5364162" cy="707886"/>
          </a:xfrm>
          <a:prstGeom prst="rect">
            <a:avLst/>
          </a:prstGeom>
          <a:noFill/>
          <a:ln w="9525">
            <a:noFill/>
            <a:miter lim="800000"/>
            <a:headEnd/>
            <a:tailEnd/>
          </a:ln>
        </p:spPr>
        <p:txBody>
          <a:bodyPr>
            <a:spAutoFit/>
          </a:bodyPr>
          <a:lstStyle/>
          <a:p>
            <a:pPr algn="ctr"/>
            <a:r>
              <a:rPr lang="el-GR" sz="2000" b="1" dirty="0">
                <a:latin typeface="Arial" pitchFamily="34" charset="0"/>
                <a:cs typeface="Arial" pitchFamily="34" charset="0"/>
              </a:rPr>
              <a:t>ΠΡΟΓΡΑΜΜΑ </a:t>
            </a:r>
          </a:p>
          <a:p>
            <a:pPr algn="ctr"/>
            <a:r>
              <a:rPr lang="el-GR" sz="2000" b="1" dirty="0">
                <a:latin typeface="Arial" pitchFamily="34" charset="0"/>
                <a:cs typeface="Arial" pitchFamily="34" charset="0"/>
              </a:rPr>
              <a:t>ΜΕΤΑΠΤΥΧΙΑΚΩΝ ΣΠΟΥΔΩΝ </a:t>
            </a:r>
          </a:p>
        </p:txBody>
      </p:sp>
      <p:sp>
        <p:nvSpPr>
          <p:cNvPr id="3086" name="Rectangle 26"/>
          <p:cNvSpPr>
            <a:spLocks noChangeArrowheads="1"/>
          </p:cNvSpPr>
          <p:nvPr/>
        </p:nvSpPr>
        <p:spPr bwMode="auto">
          <a:xfrm>
            <a:off x="323528" y="5013176"/>
            <a:ext cx="5328592" cy="923330"/>
          </a:xfrm>
          <a:prstGeom prst="rect">
            <a:avLst/>
          </a:prstGeom>
          <a:noFill/>
          <a:ln w="9525">
            <a:noFill/>
            <a:miter lim="800000"/>
            <a:headEnd/>
            <a:tailEnd/>
          </a:ln>
        </p:spPr>
        <p:txBody>
          <a:bodyPr wrap="square">
            <a:spAutoFit/>
          </a:bodyPr>
          <a:lstStyle/>
          <a:p>
            <a:pPr marL="176213" indent="-176213"/>
            <a:r>
              <a:rPr lang="en-US" sz="1800" dirty="0">
                <a:latin typeface="Arial" pitchFamily="34" charset="0"/>
                <a:cs typeface="Arial" pitchFamily="34" charset="0"/>
              </a:rPr>
              <a:t> </a:t>
            </a:r>
            <a:r>
              <a:rPr lang="el-GR" sz="1800" b="1" dirty="0">
                <a:latin typeface="Arial" pitchFamily="34" charset="0"/>
                <a:cs typeface="Arial" pitchFamily="34" charset="0"/>
              </a:rPr>
              <a:t>Μουντάκης Κώστας</a:t>
            </a:r>
            <a:r>
              <a:rPr lang="el-GR" sz="1800" dirty="0">
                <a:latin typeface="Arial" pitchFamily="34" charset="0"/>
                <a:cs typeface="Arial" pitchFamily="34" charset="0"/>
              </a:rPr>
              <a:t> </a:t>
            </a:r>
          </a:p>
          <a:p>
            <a:pPr marL="176213" indent="-176213">
              <a:buFontTx/>
              <a:buChar char="•"/>
            </a:pPr>
            <a:r>
              <a:rPr lang="el-GR" sz="1800" dirty="0">
                <a:latin typeface="Arial" pitchFamily="34" charset="0"/>
                <a:cs typeface="Arial" pitchFamily="34" charset="0"/>
              </a:rPr>
              <a:t>  Ομ. </a:t>
            </a:r>
            <a:r>
              <a:rPr lang="el-GR" sz="1800" dirty="0" smtClean="0">
                <a:latin typeface="Arial" pitchFamily="34" charset="0"/>
                <a:cs typeface="Arial" pitchFamily="34" charset="0"/>
              </a:rPr>
              <a:t>Καθηγητής Πανεπιστήμιου Πελοποννήσου </a:t>
            </a:r>
            <a:endParaRPr lang="el-GR" sz="1800" dirty="0">
              <a:latin typeface="Arial" pitchFamily="34" charset="0"/>
              <a:cs typeface="Arial" pitchFamily="34" charset="0"/>
            </a:endParaRPr>
          </a:p>
          <a:p>
            <a:pPr marL="176213" indent="-176213">
              <a:buFontTx/>
              <a:buChar char="•"/>
            </a:pPr>
            <a:r>
              <a:rPr lang="el-GR" sz="1800" dirty="0">
                <a:latin typeface="Arial" pitchFamily="34" charset="0"/>
                <a:cs typeface="Arial" pitchFamily="34" charset="0"/>
              </a:rPr>
              <a:t>  Πρώην σύμβουλος του  Παιδ. Ινστιτούτου   </a:t>
            </a:r>
          </a:p>
        </p:txBody>
      </p:sp>
      <p:pic>
        <p:nvPicPr>
          <p:cNvPr id="3087" name="Picture 27" descr="BD06663_"/>
          <p:cNvPicPr>
            <a:picLocks noChangeAspect="1" noChangeArrowheads="1"/>
          </p:cNvPicPr>
          <p:nvPr/>
        </p:nvPicPr>
        <p:blipFill>
          <a:blip r:embed="rId14" cstate="print"/>
          <a:srcRect/>
          <a:stretch>
            <a:fillRect/>
          </a:stretch>
        </p:blipFill>
        <p:spPr bwMode="auto">
          <a:xfrm>
            <a:off x="6443663" y="4076700"/>
            <a:ext cx="1928812" cy="1673225"/>
          </a:xfrm>
          <a:prstGeom prst="rect">
            <a:avLst/>
          </a:prstGeom>
          <a:noFill/>
          <a:ln w="9525">
            <a:noFill/>
            <a:miter lim="800000"/>
            <a:headEnd/>
            <a:tailEnd/>
          </a:ln>
        </p:spPr>
      </p:pic>
      <p:sp>
        <p:nvSpPr>
          <p:cNvPr id="3088" name="Text Box 28"/>
          <p:cNvSpPr txBox="1">
            <a:spLocks noChangeArrowheads="1"/>
          </p:cNvSpPr>
          <p:nvPr/>
        </p:nvSpPr>
        <p:spPr bwMode="auto">
          <a:xfrm>
            <a:off x="5292080" y="5949280"/>
            <a:ext cx="3240088" cy="369332"/>
          </a:xfrm>
          <a:prstGeom prst="rect">
            <a:avLst/>
          </a:prstGeom>
          <a:noFill/>
          <a:ln w="9525">
            <a:noFill/>
            <a:miter lim="800000"/>
            <a:headEnd/>
            <a:tailEnd/>
          </a:ln>
        </p:spPr>
        <p:txBody>
          <a:bodyPr>
            <a:spAutoFit/>
          </a:bodyPr>
          <a:lstStyle/>
          <a:p>
            <a:pPr algn="ctr"/>
            <a:r>
              <a:rPr lang="el-GR" b="1" dirty="0" smtClean="0">
                <a:latin typeface="Arial" pitchFamily="34" charset="0"/>
                <a:cs typeface="Arial" pitchFamily="34" charset="0"/>
              </a:rPr>
              <a:t>ΠΟΛΛΑΠΛΗ ΝΟΗΜΟΣΥΝΗ </a:t>
            </a:r>
            <a:endParaRPr lang="el-GR" b="1" dirty="0">
              <a:latin typeface="Arial" pitchFamily="34" charset="0"/>
              <a:cs typeface="Arial" pitchFamily="34" charset="0"/>
            </a:endParaRPr>
          </a:p>
        </p:txBody>
      </p:sp>
      <p:pic>
        <p:nvPicPr>
          <p:cNvPr id="3089" name="Picture 29" descr="logo"/>
          <p:cNvPicPr>
            <a:picLocks noChangeAspect="1" noChangeArrowheads="1"/>
          </p:cNvPicPr>
          <p:nvPr/>
        </p:nvPicPr>
        <p:blipFill>
          <a:blip r:embed="rId15" cstate="print"/>
          <a:srcRect/>
          <a:stretch>
            <a:fillRect/>
          </a:stretch>
        </p:blipFill>
        <p:spPr bwMode="auto">
          <a:xfrm>
            <a:off x="1116013" y="476250"/>
            <a:ext cx="5715000" cy="952500"/>
          </a:xfrm>
          <a:prstGeom prst="rect">
            <a:avLst/>
          </a:prstGeom>
          <a:noFill/>
          <a:ln w="9525">
            <a:noFill/>
            <a:miter lim="800000"/>
            <a:headEnd/>
            <a:tailEnd/>
          </a:ln>
        </p:spPr>
      </p:pic>
      <p:pic>
        <p:nvPicPr>
          <p:cNvPr id="3090" name="Picture 20" descr="C:\Users\ΚΩΣΤΑΣ\Pictures\PANEPISTIMIO.jpg"/>
          <p:cNvPicPr>
            <a:picLocks noChangeAspect="1" noChangeArrowheads="1"/>
          </p:cNvPicPr>
          <p:nvPr/>
        </p:nvPicPr>
        <p:blipFill>
          <a:blip r:embed="rId16" cstate="print"/>
          <a:srcRect/>
          <a:stretch>
            <a:fillRect/>
          </a:stretch>
        </p:blipFill>
        <p:spPr bwMode="auto">
          <a:xfrm>
            <a:off x="1187450" y="2133600"/>
            <a:ext cx="2803525" cy="17176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7" descr="BD06663_"/>
          <p:cNvPicPr>
            <a:picLocks noChangeAspect="1" noChangeArrowheads="1"/>
          </p:cNvPicPr>
          <p:nvPr/>
        </p:nvPicPr>
        <p:blipFill>
          <a:blip r:embed="rId2" cstate="print"/>
          <a:srcRect/>
          <a:stretch>
            <a:fillRect/>
          </a:stretch>
        </p:blipFill>
        <p:spPr bwMode="auto">
          <a:xfrm>
            <a:off x="6443663" y="4076700"/>
            <a:ext cx="1928812" cy="1673225"/>
          </a:xfrm>
          <a:prstGeom prst="rect">
            <a:avLst/>
          </a:prstGeom>
          <a:noFill/>
          <a:ln w="9525">
            <a:noFill/>
            <a:miter lim="800000"/>
            <a:headEnd/>
            <a:tailEnd/>
          </a:ln>
        </p:spPr>
      </p:pic>
      <p:sp>
        <p:nvSpPr>
          <p:cNvPr id="4" name="3 - Ορθογώνιο"/>
          <p:cNvSpPr/>
          <p:nvPr/>
        </p:nvSpPr>
        <p:spPr>
          <a:xfrm rot="19933530">
            <a:off x="1493762" y="2749320"/>
            <a:ext cx="7488427" cy="1015663"/>
          </a:xfrm>
          <a:prstGeom prst="rect">
            <a:avLst/>
          </a:prstGeom>
          <a:noFill/>
        </p:spPr>
        <p:txBody>
          <a:bodyPr wrap="square" lIns="91440" tIns="45720" rIns="91440" bIns="45720">
            <a:spAutoFit/>
          </a:bodyPr>
          <a:lstStyle/>
          <a:p>
            <a:pPr algn="ctr"/>
            <a:r>
              <a:rPr lang="el-GR" sz="6000" b="1" cap="none" spc="1000" dirty="0" smtClean="0">
                <a:ln w="29210">
                  <a:solidFill>
                    <a:schemeClr val="accent3">
                      <a:tint val="10000"/>
                    </a:schemeClr>
                  </a:solidFill>
                </a:ln>
                <a:solidFill>
                  <a:srgbClr val="FF0000"/>
                </a:solidFill>
                <a:effectLst>
                  <a:innerShdw blurRad="50800" dist="50800" dir="8100000">
                    <a:srgbClr val="7D7D7D">
                      <a:alpha val="73000"/>
                    </a:srgbClr>
                  </a:innerShdw>
                </a:effectLst>
                <a:latin typeface="Arial" pitchFamily="34" charset="0"/>
                <a:cs typeface="Arial" pitchFamily="34" charset="0"/>
              </a:rPr>
              <a:t>ΕΥΧΑΡΙΣΤΩ </a:t>
            </a:r>
            <a:endParaRPr lang="el-GR" sz="6000" b="1" cap="none" spc="1000" dirty="0">
              <a:ln w="29210">
                <a:solidFill>
                  <a:schemeClr val="accent3">
                    <a:tint val="10000"/>
                  </a:schemeClr>
                </a:solidFill>
              </a:ln>
              <a:solidFill>
                <a:srgbClr val="FF0000"/>
              </a:solidFill>
              <a:effectLst>
                <a:innerShdw blurRad="50800" dist="50800" dir="8100000">
                  <a:srgbClr val="7D7D7D">
                    <a:alpha val="73000"/>
                  </a:srgbClr>
                </a:innerShdw>
              </a:effectLst>
              <a:latin typeface="Arial" pitchFamily="34" charset="0"/>
              <a:cs typeface="Arial" pitchFamily="34" charset="0"/>
            </a:endParaRPr>
          </a:p>
        </p:txBody>
      </p:sp>
      <p:sp>
        <p:nvSpPr>
          <p:cNvPr id="5" name="4 - Θέση αριθμού διαφάνειας"/>
          <p:cNvSpPr>
            <a:spLocks noGrp="1"/>
          </p:cNvSpPr>
          <p:nvPr>
            <p:ph type="sldNum" sz="quarter" idx="12"/>
          </p:nvPr>
        </p:nvSpPr>
        <p:spPr>
          <a:xfrm>
            <a:off x="8028384" y="6111875"/>
            <a:ext cx="777144" cy="365125"/>
          </a:xfrm>
        </p:spPr>
        <p:txBody>
          <a:bodyPr/>
          <a:lstStyle/>
          <a:p>
            <a:fld id="{123216CC-93E7-48C8-8688-351B61B801ED}" type="slidenum">
              <a:rPr lang="el-GR" sz="2000" smtClean="0"/>
              <a:pPr/>
              <a:t>10</a:t>
            </a:fld>
            <a:endParaRPr lang="el-G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539552" y="1556792"/>
            <a:ext cx="8208912" cy="4893647"/>
          </a:xfrm>
          <a:prstGeom prst="rect">
            <a:avLst/>
          </a:prstGeom>
        </p:spPr>
        <p:txBody>
          <a:bodyPr wrap="square">
            <a:spAutoFit/>
          </a:bodyPr>
          <a:lstStyle/>
          <a:p>
            <a:pPr marL="263525" indent="-263525" algn="just">
              <a:lnSpc>
                <a:spcPct val="130000"/>
              </a:lnSpc>
              <a:buFont typeface="Arial" pitchFamily="34" charset="0"/>
              <a:buChar char="•"/>
            </a:pPr>
            <a:r>
              <a:rPr lang="el-GR" sz="2400" dirty="0" smtClean="0">
                <a:latin typeface="Arial" pitchFamily="34" charset="0"/>
                <a:cs typeface="Arial" pitchFamily="34" charset="0"/>
              </a:rPr>
              <a:t>Η ευφυΐα αποτελεί μια έμφυτη ικανότητα του ατόμου με την οποία ο άνθρωπος γεννιέται </a:t>
            </a:r>
            <a:r>
              <a:rPr lang="en-US" sz="2400" dirty="0" smtClean="0">
                <a:latin typeface="Arial" pitchFamily="34" charset="0"/>
                <a:cs typeface="Arial" pitchFamily="34" charset="0"/>
              </a:rPr>
              <a:t> </a:t>
            </a:r>
            <a:r>
              <a:rPr lang="el-GR" sz="2400" dirty="0" smtClean="0">
                <a:latin typeface="Arial" pitchFamily="34" charset="0"/>
                <a:cs typeface="Arial" pitchFamily="34" charset="0"/>
              </a:rPr>
              <a:t>και μεταβιβάζεται από γενιά σε γενιά μέσω των γονιδίων. </a:t>
            </a:r>
            <a:r>
              <a:rPr lang="en-US" sz="2400" dirty="0" smtClean="0">
                <a:latin typeface="Arial" pitchFamily="34" charset="0"/>
                <a:cs typeface="Arial" pitchFamily="34" charset="0"/>
              </a:rPr>
              <a:t>(</a:t>
            </a:r>
            <a:r>
              <a:rPr lang="el-GR" sz="2400" dirty="0" smtClean="0">
                <a:latin typeface="Arial" pitchFamily="34" charset="0"/>
                <a:cs typeface="Arial" pitchFamily="34" charset="0"/>
              </a:rPr>
              <a:t>ικανότητες – Δεξιότητες). </a:t>
            </a:r>
          </a:p>
          <a:p>
            <a:pPr marL="263525" indent="-263525" algn="just">
              <a:lnSpc>
                <a:spcPct val="130000"/>
              </a:lnSpc>
              <a:buFont typeface="Arial" pitchFamily="34" charset="0"/>
              <a:buChar char="•"/>
            </a:pPr>
            <a:r>
              <a:rPr lang="el-GR" sz="2400" dirty="0" smtClean="0">
                <a:latin typeface="Arial" pitchFamily="34" charset="0"/>
                <a:cs typeface="Arial" pitchFamily="34" charset="0"/>
              </a:rPr>
              <a:t>Αυτό σημαίνει ότι πάντα υπήρχαν άνθρωπο λιγότερο ή περισσότερο ευφυείς άσχετα αν δεν ήξεραν να διαβάζουν  να γράφουν ή να κάνουν μαθηματικούς υπολογισμούς. Με βάση λοιπόν αυτήν την ικανότητα οι άνθρωποι αποκτούν δεξιότητες ανάλογα με το περιβάλλον στο οποίο θα μεγαλώσουν. </a:t>
            </a:r>
          </a:p>
        </p:txBody>
      </p:sp>
      <p:sp>
        <p:nvSpPr>
          <p:cNvPr id="3" name="2 - TextBox"/>
          <p:cNvSpPr txBox="1"/>
          <p:nvPr/>
        </p:nvSpPr>
        <p:spPr>
          <a:xfrm>
            <a:off x="1331640" y="476672"/>
            <a:ext cx="6840760" cy="584775"/>
          </a:xfrm>
          <a:prstGeom prst="rect">
            <a:avLst/>
          </a:prstGeom>
          <a:noFill/>
        </p:spPr>
        <p:txBody>
          <a:bodyPr wrap="square" rtlCol="0">
            <a:spAutoFit/>
          </a:bodyPr>
          <a:lstStyle/>
          <a:p>
            <a:pPr algn="just"/>
            <a:r>
              <a:rPr lang="el-GR" sz="3200" dirty="0" smtClean="0">
                <a:latin typeface="Arial" pitchFamily="34" charset="0"/>
                <a:cs typeface="Arial" pitchFamily="34" charset="0"/>
              </a:rPr>
              <a:t>Η ΝΟΗΜΟΣΥΝΗ ΠΑΛΑΙΟΤΕΡΑ </a:t>
            </a:r>
            <a:endParaRPr lang="el-GR" sz="3200" dirty="0">
              <a:latin typeface="Arial" pitchFamily="34" charset="0"/>
              <a:cs typeface="Arial" pitchFamily="34" charset="0"/>
            </a:endParaRPr>
          </a:p>
        </p:txBody>
      </p:sp>
      <p:sp>
        <p:nvSpPr>
          <p:cNvPr id="4" name="3 - Θέση αριθμού διαφάνειας"/>
          <p:cNvSpPr>
            <a:spLocks noGrp="1"/>
          </p:cNvSpPr>
          <p:nvPr>
            <p:ph type="sldNum" sz="quarter" idx="12"/>
          </p:nvPr>
        </p:nvSpPr>
        <p:spPr/>
        <p:txBody>
          <a:bodyPr/>
          <a:lstStyle/>
          <a:p>
            <a:fld id="{123216CC-93E7-48C8-8688-351B61B801ED}" type="slidenum">
              <a:rPr lang="el-GR" sz="2000" smtClean="0"/>
              <a:pPr/>
              <a:t>2</a:t>
            </a:fld>
            <a:endParaRPr lang="el-G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Rectangle 1"/>
          <p:cNvSpPr>
            <a:spLocks noChangeArrowheads="1"/>
          </p:cNvSpPr>
          <p:nvPr/>
        </p:nvSpPr>
        <p:spPr bwMode="auto">
          <a:xfrm>
            <a:off x="323528" y="980728"/>
            <a:ext cx="8280920" cy="489364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63538" indent="-363538" algn="just" fontAlgn="base">
              <a:lnSpc>
                <a:spcPct val="120000"/>
              </a:lnSpc>
              <a:spcBef>
                <a:spcPct val="0"/>
              </a:spcBef>
              <a:spcAft>
                <a:spcPct val="0"/>
              </a:spcAft>
              <a:buFont typeface="Arial" pitchFamily="34" charset="0"/>
              <a:buChar char="•"/>
            </a:pPr>
            <a:r>
              <a:rPr lang="el-GR" sz="2000" dirty="0" smtClean="0">
                <a:latin typeface="Arial" pitchFamily="34" charset="0"/>
                <a:cs typeface="Arial" pitchFamily="34" charset="0"/>
              </a:rPr>
              <a:t>Από την εποχή των αρχαίων ελλήνων είχε απασχολήσει τους ανθρώπους η έννοια της ευφυΐας. Ο Πλάτων ορίζει την νοημοσύνη ως ΄΄ τάχος μάθησης ΄΄ . Και αυτό το χαρακτηριστικό δηλαδή της ταχύτητας να μαθαίνει κάποιος έχει ενσωματωθεί στη λαϊκή συνείδηση. Ακούμε δηλαδή πολλές φορές σε λαϊκές εκφράσεις να λέγεται ότι ένα παιδί παίρνει στροφές, είναι γρήγορο κλπ. (Κασσωτάκης και Φλουρής 2006)</a:t>
            </a:r>
          </a:p>
          <a:p>
            <a:pPr marL="363538" indent="-363538" algn="just" fontAlgn="base">
              <a:lnSpc>
                <a:spcPct val="120000"/>
              </a:lnSpc>
              <a:spcBef>
                <a:spcPct val="0"/>
              </a:spcBef>
              <a:spcAft>
                <a:spcPct val="0"/>
              </a:spcAft>
              <a:buFont typeface="Arial" pitchFamily="34" charset="0"/>
              <a:buChar char="•"/>
            </a:pPr>
            <a:r>
              <a:rPr kumimoji="0" lang="el-G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Η άποψη ότι η νοημοσύνη είναι ενιαία έχει υποστηριχθεί κύρια από τους ψυχολόγους αλλά και από αντιπροσώπους των άλλων επιστημών και από πολλούς εκπαιδευτικούς. </a:t>
            </a:r>
            <a:r>
              <a:rPr lang="el-GR" sz="2000" dirty="0" smtClean="0">
                <a:latin typeface="Arial" pitchFamily="34" charset="0"/>
                <a:ea typeface="Times New Roman" pitchFamily="18" charset="0"/>
                <a:cs typeface="Arial" pitchFamily="34" charset="0"/>
              </a:rPr>
              <a:t>Αυτή η οντότητα – νοημοσύνη μπορούσε επίσης να μετρηθεί με ορισμένα τεστ. </a:t>
            </a:r>
            <a:r>
              <a:rPr kumimoji="0" lang="el-G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‘’Η νοημοσύνη γινόταν καλύτερα αντιληπτή ως μία συγκεκριμένη γενική ικανότητα για επίλυση προβλημάτων’’ (</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Gardner</a:t>
            </a:r>
            <a:r>
              <a:rPr kumimoji="0" lang="el-G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2004, </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p</a:t>
            </a:r>
            <a:r>
              <a:rPr kumimoji="0" lang="el-G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xxvi</a:t>
            </a:r>
            <a:r>
              <a:rPr kumimoji="0" lang="el-G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a:r>
            <a:endParaRPr kumimoji="0" lang="el-GR"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2 - Θέση αριθμού διαφάνειας"/>
          <p:cNvSpPr>
            <a:spLocks noGrp="1"/>
          </p:cNvSpPr>
          <p:nvPr>
            <p:ph type="sldNum" sz="quarter" idx="12"/>
          </p:nvPr>
        </p:nvSpPr>
        <p:spPr/>
        <p:txBody>
          <a:bodyPr/>
          <a:lstStyle/>
          <a:p>
            <a:fld id="{123216CC-93E7-48C8-8688-351B61B801ED}" type="slidenum">
              <a:rPr lang="el-GR" sz="2000" smtClean="0"/>
              <a:pPr/>
              <a:t>3</a:t>
            </a:fld>
            <a:endParaRPr lang="el-G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TextBox"/>
          <p:cNvSpPr txBox="1"/>
          <p:nvPr/>
        </p:nvSpPr>
        <p:spPr>
          <a:xfrm>
            <a:off x="755576" y="404664"/>
            <a:ext cx="7848872" cy="584775"/>
          </a:xfrm>
          <a:prstGeom prst="rect">
            <a:avLst/>
          </a:prstGeom>
          <a:noFill/>
        </p:spPr>
        <p:txBody>
          <a:bodyPr wrap="square" rtlCol="0">
            <a:spAutoFit/>
          </a:bodyPr>
          <a:lstStyle/>
          <a:p>
            <a:pPr algn="ctr"/>
            <a:r>
              <a:rPr lang="el-GR" sz="3200" dirty="0" smtClean="0">
                <a:latin typeface="Arial" pitchFamily="34" charset="0"/>
                <a:cs typeface="Arial" pitchFamily="34" charset="0"/>
              </a:rPr>
              <a:t>ΟΡΙΣΜΟΙ ΤΗΣ ΝΟΗΜΟΣΥΝΗΣ </a:t>
            </a:r>
            <a:endParaRPr lang="el-GR" sz="3200" dirty="0">
              <a:latin typeface="Arial" pitchFamily="34" charset="0"/>
              <a:cs typeface="Arial" pitchFamily="34" charset="0"/>
            </a:endParaRPr>
          </a:p>
        </p:txBody>
      </p:sp>
      <p:sp>
        <p:nvSpPr>
          <p:cNvPr id="1025" name="Rectangle 1"/>
          <p:cNvSpPr>
            <a:spLocks noChangeArrowheads="1"/>
          </p:cNvSpPr>
          <p:nvPr/>
        </p:nvSpPr>
        <p:spPr bwMode="auto">
          <a:xfrm>
            <a:off x="467544" y="755413"/>
            <a:ext cx="8280920" cy="56323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263525" marR="0" lvl="0" indent="-263525" algn="just" defTabSz="914400" rtl="0" eaLnBrk="1" fontAlgn="base" latinLnBrk="0" hangingPunct="1">
              <a:lnSpc>
                <a:spcPct val="100000"/>
              </a:lnSpc>
              <a:spcBef>
                <a:spcPct val="0"/>
              </a:spcBef>
              <a:spcAft>
                <a:spcPct val="0"/>
              </a:spcAft>
              <a:buClrTx/>
              <a:buSzTx/>
              <a:buFont typeface="Arial" pitchFamily="34" charset="0"/>
              <a:buChar char="•"/>
              <a:tabLst/>
            </a:pPr>
            <a:endParaRPr kumimoji="0" lang="el-G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263525" lvl="0" indent="-263525" algn="just" fontAlgn="base">
              <a:spcBef>
                <a:spcPct val="0"/>
              </a:spcBef>
              <a:spcAft>
                <a:spcPct val="0"/>
              </a:spcAft>
              <a:buFont typeface="Arial" pitchFamily="34" charset="0"/>
              <a:buChar char="•"/>
            </a:pPr>
            <a:r>
              <a:rPr lang="el-GR" sz="1600" dirty="0" smtClean="0">
                <a:latin typeface="Arial" pitchFamily="34" charset="0"/>
                <a:cs typeface="Arial" pitchFamily="34" charset="0"/>
              </a:rPr>
              <a:t>‘’ Η ικανότητα </a:t>
            </a:r>
            <a:r>
              <a:rPr lang="el-GR" sz="1600" dirty="0">
                <a:latin typeface="Arial" pitchFamily="34" charset="0"/>
                <a:cs typeface="Arial" pitchFamily="34" charset="0"/>
              </a:rPr>
              <a:t>του ατόμου να αντιλαμβάνεται με </a:t>
            </a:r>
            <a:r>
              <a:rPr lang="el-GR" sz="1600" b="1" u="sng" dirty="0">
                <a:latin typeface="Arial" pitchFamily="34" charset="0"/>
                <a:cs typeface="Arial" pitchFamily="34" charset="0"/>
              </a:rPr>
              <a:t>ταχύτητα</a:t>
            </a:r>
            <a:r>
              <a:rPr lang="el-GR" sz="1600" dirty="0">
                <a:latin typeface="Arial" pitchFamily="34" charset="0"/>
                <a:cs typeface="Arial" pitchFamily="34" charset="0"/>
              </a:rPr>
              <a:t>, να κρίνει </a:t>
            </a:r>
            <a:r>
              <a:rPr lang="el-GR" sz="1600" b="1" u="sng" dirty="0">
                <a:latin typeface="Arial" pitchFamily="34" charset="0"/>
                <a:cs typeface="Arial" pitchFamily="34" charset="0"/>
              </a:rPr>
              <a:t>σωστά</a:t>
            </a:r>
            <a:r>
              <a:rPr lang="el-GR" sz="1600" dirty="0">
                <a:latin typeface="Arial" pitchFamily="34" charset="0"/>
                <a:cs typeface="Arial" pitchFamily="34" charset="0"/>
              </a:rPr>
              <a:t> και να ενεργεί </a:t>
            </a:r>
            <a:r>
              <a:rPr lang="el-GR" sz="1600" b="1" u="sng" dirty="0">
                <a:latin typeface="Arial" pitchFamily="34" charset="0"/>
                <a:cs typeface="Arial" pitchFamily="34" charset="0"/>
              </a:rPr>
              <a:t>αποτελεσματικά</a:t>
            </a:r>
            <a:r>
              <a:rPr lang="el-GR" sz="1600" dirty="0">
                <a:latin typeface="Arial" pitchFamily="34" charset="0"/>
                <a:cs typeface="Arial" pitchFamily="34" charset="0"/>
              </a:rPr>
              <a:t>’’ (Λεξικό της κοινής νεοελληνικής, 1999, σ. 548</a:t>
            </a:r>
            <a:r>
              <a:rPr lang="el-GR" sz="1600" dirty="0" smtClean="0">
                <a:latin typeface="Arial" pitchFamily="34" charset="0"/>
                <a:cs typeface="Arial" pitchFamily="34" charset="0"/>
              </a:rPr>
              <a:t>).</a:t>
            </a:r>
          </a:p>
          <a:p>
            <a:pPr marL="263525" lvl="0" indent="-263525" algn="just" fontAlgn="base">
              <a:spcBef>
                <a:spcPct val="0"/>
              </a:spcBef>
              <a:spcAft>
                <a:spcPct val="0"/>
              </a:spcAft>
              <a:buFont typeface="Arial" pitchFamily="34" charset="0"/>
              <a:buChar char="•"/>
            </a:pPr>
            <a:endParaRPr lang="el-GR" sz="1600" dirty="0" smtClean="0">
              <a:latin typeface="Arial" pitchFamily="34" charset="0"/>
              <a:cs typeface="Arial" pitchFamily="34" charset="0"/>
            </a:endParaRPr>
          </a:p>
          <a:p>
            <a:pPr marL="263525" indent="-263525" algn="just">
              <a:buFont typeface="Arial" pitchFamily="34" charset="0"/>
              <a:buChar char="•"/>
            </a:pPr>
            <a:r>
              <a:rPr lang="el-GR" sz="1600" dirty="0">
                <a:latin typeface="Arial" pitchFamily="34" charset="0"/>
                <a:cs typeface="Arial" pitchFamily="34" charset="0"/>
              </a:rPr>
              <a:t>‘</a:t>
            </a:r>
            <a:r>
              <a:rPr lang="el-GR" sz="1600" dirty="0" smtClean="0">
                <a:latin typeface="Arial" pitchFamily="34" charset="0"/>
                <a:cs typeface="Arial" pitchFamily="34" charset="0"/>
              </a:rPr>
              <a:t>’Η ικανότητα </a:t>
            </a:r>
            <a:r>
              <a:rPr lang="el-GR" sz="1600" dirty="0">
                <a:latin typeface="Arial" pitchFamily="34" charset="0"/>
                <a:cs typeface="Arial" pitchFamily="34" charset="0"/>
              </a:rPr>
              <a:t>κάποιου να αποκτά γνώσεις και δεξιότητες και να τις χρησιμοποιεί’’ (</a:t>
            </a:r>
            <a:r>
              <a:rPr lang="en-US" sz="1600" dirty="0">
                <a:latin typeface="Arial" pitchFamily="34" charset="0"/>
                <a:cs typeface="Arial" pitchFamily="34" charset="0"/>
              </a:rPr>
              <a:t>The New Oxford Dictionary of English</a:t>
            </a:r>
            <a:r>
              <a:rPr lang="el-GR" sz="1600" dirty="0">
                <a:latin typeface="Arial" pitchFamily="34" charset="0"/>
                <a:cs typeface="Arial" pitchFamily="34" charset="0"/>
              </a:rPr>
              <a:t>, 1998, </a:t>
            </a:r>
            <a:r>
              <a:rPr lang="en-US" sz="1600" dirty="0">
                <a:latin typeface="Arial" pitchFamily="34" charset="0"/>
                <a:cs typeface="Arial" pitchFamily="34" charset="0"/>
              </a:rPr>
              <a:t>p</a:t>
            </a:r>
            <a:r>
              <a:rPr lang="el-GR" sz="1600" dirty="0">
                <a:latin typeface="Arial" pitchFamily="34" charset="0"/>
                <a:cs typeface="Arial" pitchFamily="34" charset="0"/>
              </a:rPr>
              <a:t>. 949</a:t>
            </a:r>
            <a:r>
              <a:rPr lang="el-GR" sz="1600" dirty="0" smtClean="0">
                <a:latin typeface="Arial" pitchFamily="34" charset="0"/>
                <a:cs typeface="Arial" pitchFamily="34" charset="0"/>
              </a:rPr>
              <a:t>).</a:t>
            </a:r>
          </a:p>
          <a:p>
            <a:pPr marL="263525" indent="-263525" algn="just">
              <a:buFont typeface="Arial" pitchFamily="34" charset="0"/>
              <a:buChar char="•"/>
            </a:pPr>
            <a:endParaRPr lang="el-GR" sz="1600" dirty="0" smtClean="0">
              <a:latin typeface="Arial" pitchFamily="34" charset="0"/>
              <a:cs typeface="Arial" pitchFamily="34" charset="0"/>
            </a:endParaRPr>
          </a:p>
          <a:p>
            <a:pPr marL="263525" indent="-263525" algn="just">
              <a:buFont typeface="Arial" pitchFamily="34" charset="0"/>
              <a:buChar char="•"/>
            </a:pPr>
            <a:r>
              <a:rPr lang="el-GR" sz="1600" dirty="0" smtClean="0">
                <a:latin typeface="Arial" pitchFamily="34" charset="0"/>
                <a:cs typeface="Arial" pitchFamily="34" charset="0"/>
              </a:rPr>
              <a:t>‘’Η </a:t>
            </a:r>
            <a:r>
              <a:rPr lang="el-GR" sz="1600" dirty="0">
                <a:latin typeface="Arial" pitchFamily="34" charset="0"/>
                <a:cs typeface="Arial" pitchFamily="34" charset="0"/>
              </a:rPr>
              <a:t>ικανότητα μάθησης, κατανόησης και βαθύτερης σκέψης για τα πράγματα’’ (</a:t>
            </a:r>
            <a:r>
              <a:rPr lang="en-US" sz="1600" dirty="0">
                <a:latin typeface="Arial" pitchFamily="34" charset="0"/>
                <a:cs typeface="Arial" pitchFamily="34" charset="0"/>
              </a:rPr>
              <a:t>Longman</a:t>
            </a:r>
            <a:r>
              <a:rPr lang="el-GR" sz="1600" dirty="0">
                <a:latin typeface="Arial" pitchFamily="34" charset="0"/>
                <a:cs typeface="Arial" pitchFamily="34" charset="0"/>
              </a:rPr>
              <a:t>, 1995, </a:t>
            </a:r>
            <a:r>
              <a:rPr lang="en-US" sz="1600" dirty="0">
                <a:latin typeface="Arial" pitchFamily="34" charset="0"/>
                <a:cs typeface="Arial" pitchFamily="34" charset="0"/>
              </a:rPr>
              <a:t>p</a:t>
            </a:r>
            <a:r>
              <a:rPr lang="el-GR" sz="1600" dirty="0">
                <a:latin typeface="Arial" pitchFamily="34" charset="0"/>
                <a:cs typeface="Arial" pitchFamily="34" charset="0"/>
              </a:rPr>
              <a:t>. 741). </a:t>
            </a:r>
            <a:endParaRPr lang="el-GR" sz="1600" dirty="0" smtClean="0">
              <a:latin typeface="Arial" pitchFamily="34" charset="0"/>
              <a:cs typeface="Arial" pitchFamily="34" charset="0"/>
            </a:endParaRPr>
          </a:p>
          <a:p>
            <a:pPr marL="263525" indent="-263525" algn="just">
              <a:buFont typeface="Arial" pitchFamily="34" charset="0"/>
              <a:buChar char="•"/>
            </a:pPr>
            <a:endParaRPr lang="el-GR" sz="1600" dirty="0" smtClean="0">
              <a:latin typeface="Arial" pitchFamily="34" charset="0"/>
              <a:cs typeface="Arial" pitchFamily="34" charset="0"/>
            </a:endParaRPr>
          </a:p>
          <a:p>
            <a:pPr marL="263525" indent="-263525" algn="just">
              <a:buFont typeface="Arial" pitchFamily="34" charset="0"/>
              <a:buChar char="•"/>
            </a:pPr>
            <a:r>
              <a:rPr lang="el-GR" sz="1600" dirty="0" smtClean="0">
                <a:latin typeface="Arial" pitchFamily="34" charset="0"/>
                <a:cs typeface="Arial" pitchFamily="34" charset="0"/>
              </a:rPr>
              <a:t>‘’Η </a:t>
            </a:r>
            <a:r>
              <a:rPr lang="el-GR" sz="1600" dirty="0">
                <a:latin typeface="Arial" pitchFamily="34" charset="0"/>
                <a:cs typeface="Arial" pitchFamily="34" charset="0"/>
              </a:rPr>
              <a:t>ικανότητα ενός </a:t>
            </a:r>
            <a:r>
              <a:rPr lang="el-GR" sz="1600" dirty="0" smtClean="0">
                <a:latin typeface="Arial" pitchFamily="34" charset="0"/>
                <a:cs typeface="Arial" pitchFamily="34" charset="0"/>
              </a:rPr>
              <a:t>ατόμου </a:t>
            </a:r>
            <a:r>
              <a:rPr lang="el-GR" sz="1600" dirty="0">
                <a:latin typeface="Arial" pitchFamily="34" charset="0"/>
                <a:cs typeface="Arial" pitchFamily="34" charset="0"/>
              </a:rPr>
              <a:t>να προσαρμόζεται στο περιβάλλον του και να μαθαίνει μέσω της </a:t>
            </a:r>
            <a:r>
              <a:rPr lang="el-GR" sz="1600" dirty="0" smtClean="0">
                <a:latin typeface="Arial" pitchFamily="34" charset="0"/>
                <a:cs typeface="Arial" pitchFamily="34" charset="0"/>
              </a:rPr>
              <a:t>εμπειρίας‘’ (</a:t>
            </a:r>
            <a:r>
              <a:rPr lang="en-US" sz="1600" dirty="0" smtClean="0">
                <a:latin typeface="Arial" pitchFamily="34" charset="0"/>
                <a:cs typeface="Arial" pitchFamily="34" charset="0"/>
              </a:rPr>
              <a:t>Sternberg</a:t>
            </a:r>
            <a:r>
              <a:rPr lang="el-GR" sz="1600" dirty="0" smtClean="0">
                <a:latin typeface="Arial" pitchFamily="34" charset="0"/>
                <a:cs typeface="Arial" pitchFamily="34" charset="0"/>
              </a:rPr>
              <a:t>, 2000).   </a:t>
            </a:r>
          </a:p>
          <a:p>
            <a:pPr marL="263525" indent="-263525" algn="just">
              <a:buFont typeface="Arial" pitchFamily="34" charset="0"/>
              <a:buChar char="•"/>
            </a:pPr>
            <a:endParaRPr lang="el-GR" sz="1600" dirty="0" smtClean="0">
              <a:latin typeface="Arial" pitchFamily="34" charset="0"/>
              <a:cs typeface="Arial" pitchFamily="34" charset="0"/>
            </a:endParaRPr>
          </a:p>
          <a:p>
            <a:pPr marL="263525" indent="-263525" algn="just">
              <a:buFont typeface="Arial" pitchFamily="34" charset="0"/>
              <a:buChar char="•"/>
            </a:pPr>
            <a:r>
              <a:rPr lang="el-GR" sz="1600" dirty="0" smtClean="0">
                <a:latin typeface="Arial" pitchFamily="34" charset="0"/>
                <a:cs typeface="Arial" pitchFamily="34" charset="0"/>
              </a:rPr>
              <a:t>‘’Η νοημοσύνη είναι η ικανότητα του ατόμου για προσαρμογή σε νέες καταστάσεις‘’ . </a:t>
            </a:r>
            <a:r>
              <a:rPr lang="en-US" sz="1600" dirty="0" smtClean="0">
                <a:latin typeface="Arial" pitchFamily="34" charset="0"/>
                <a:cs typeface="Arial" pitchFamily="34" charset="0"/>
              </a:rPr>
              <a:t>Stern W</a:t>
            </a:r>
            <a:r>
              <a:rPr lang="el-GR" sz="1600" dirty="0" smtClean="0">
                <a:latin typeface="Arial" pitchFamily="34" charset="0"/>
                <a:cs typeface="Arial" pitchFamily="34" charset="0"/>
              </a:rPr>
              <a:t>.  Γερμανός ψυχολόγος.</a:t>
            </a:r>
          </a:p>
          <a:p>
            <a:pPr marL="263525" indent="-263525" algn="just">
              <a:buFont typeface="Arial" pitchFamily="34" charset="0"/>
              <a:buChar char="•"/>
            </a:pPr>
            <a:endParaRPr lang="el-GR" sz="1600" dirty="0" smtClean="0">
              <a:latin typeface="Arial" pitchFamily="34" charset="0"/>
              <a:cs typeface="Arial" pitchFamily="34" charset="0"/>
            </a:endParaRPr>
          </a:p>
          <a:p>
            <a:pPr marL="263525" indent="-263525" algn="just">
              <a:buFont typeface="Arial" pitchFamily="34" charset="0"/>
              <a:buChar char="•"/>
            </a:pPr>
            <a:r>
              <a:rPr lang="el-GR" sz="1600" dirty="0" smtClean="0">
                <a:latin typeface="Arial" pitchFamily="34" charset="0"/>
                <a:cs typeface="Arial" pitchFamily="34" charset="0"/>
              </a:rPr>
              <a:t>‘’Περισσότερο ευφυής είναι αυτός που σε ένα ίδιο πολιτιστικό περιβάλλον θα επιλύσει </a:t>
            </a:r>
            <a:r>
              <a:rPr lang="el-GR" sz="1600" b="1" u="sng" dirty="0" smtClean="0">
                <a:latin typeface="Arial" pitchFamily="34" charset="0"/>
                <a:cs typeface="Arial" pitchFamily="34" charset="0"/>
              </a:rPr>
              <a:t>γρηγορότερα</a:t>
            </a:r>
            <a:r>
              <a:rPr lang="el-GR" sz="1600" dirty="0" smtClean="0">
                <a:latin typeface="Arial" pitchFamily="34" charset="0"/>
                <a:cs typeface="Arial" pitchFamily="34" charset="0"/>
              </a:rPr>
              <a:t> ένα πρόβλημα  </a:t>
            </a:r>
          </a:p>
          <a:p>
            <a:pPr marL="263525" lvl="0" indent="-263525" algn="just">
              <a:buFont typeface="Arial" pitchFamily="34" charset="0"/>
              <a:buChar char="•"/>
            </a:pPr>
            <a:endParaRPr kumimoji="0" lang="el-G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algn="just"/>
            <a:r>
              <a:rPr lang="el-GR" dirty="0" smtClean="0">
                <a:latin typeface="Arial" pitchFamily="34" charset="0"/>
                <a:cs typeface="Arial" pitchFamily="34" charset="0"/>
              </a:rPr>
              <a:t>Τη </a:t>
            </a:r>
            <a:r>
              <a:rPr lang="el-GR" dirty="0">
                <a:latin typeface="Arial" pitchFamily="34" charset="0"/>
                <a:cs typeface="Arial" pitchFamily="34" charset="0"/>
              </a:rPr>
              <a:t>δυσκολία του ορισμού της νοημοσύνης επισημαίνουν </a:t>
            </a:r>
            <a:r>
              <a:rPr lang="el-GR" dirty="0" smtClean="0">
                <a:latin typeface="Arial" pitchFamily="34" charset="0"/>
                <a:cs typeface="Arial" pitchFamily="34" charset="0"/>
              </a:rPr>
              <a:t>οι </a:t>
            </a:r>
            <a:r>
              <a:rPr lang="en-US" dirty="0">
                <a:latin typeface="Arial" pitchFamily="34" charset="0"/>
                <a:cs typeface="Arial" pitchFamily="34" charset="0"/>
              </a:rPr>
              <a:t>Sternberg</a:t>
            </a:r>
            <a:r>
              <a:rPr lang="el-GR" dirty="0">
                <a:latin typeface="Arial" pitchFamily="34" charset="0"/>
                <a:cs typeface="Arial" pitchFamily="34" charset="0"/>
              </a:rPr>
              <a:t> &amp; </a:t>
            </a:r>
            <a:r>
              <a:rPr lang="en-US" dirty="0">
                <a:latin typeface="Arial" pitchFamily="34" charset="0"/>
                <a:cs typeface="Arial" pitchFamily="34" charset="0"/>
              </a:rPr>
              <a:t>Detterman</a:t>
            </a:r>
            <a:r>
              <a:rPr lang="el-GR" dirty="0">
                <a:latin typeface="Arial" pitchFamily="34" charset="0"/>
                <a:cs typeface="Arial" pitchFamily="34" charset="0"/>
              </a:rPr>
              <a:t> (1986) οι οποίοι αναφέρουν ότι υπάρχουν τουλάχιστον </a:t>
            </a:r>
            <a:r>
              <a:rPr lang="el-GR" dirty="0" smtClean="0">
                <a:latin typeface="Arial" pitchFamily="34" charset="0"/>
                <a:cs typeface="Arial" pitchFamily="34" charset="0"/>
              </a:rPr>
              <a:t>εικοσιτέσσερις </a:t>
            </a:r>
            <a:r>
              <a:rPr lang="el-GR" dirty="0">
                <a:latin typeface="Arial" pitchFamily="34" charset="0"/>
                <a:cs typeface="Arial" pitchFamily="34" charset="0"/>
              </a:rPr>
              <a:t>ορισμοί της νοημοσύνης</a:t>
            </a:r>
            <a:r>
              <a:rPr lang="el-GR" sz="1600" dirty="0">
                <a:latin typeface="Arial" pitchFamily="34" charset="0"/>
                <a:cs typeface="Arial" pitchFamily="34" charset="0"/>
              </a:rPr>
              <a:t>. </a:t>
            </a:r>
            <a:endParaRPr kumimoji="0" lang="el-GR" sz="36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3 - Θέση αριθμού διαφάνειας"/>
          <p:cNvSpPr>
            <a:spLocks noGrp="1"/>
          </p:cNvSpPr>
          <p:nvPr>
            <p:ph type="sldNum" sz="quarter" idx="12"/>
          </p:nvPr>
        </p:nvSpPr>
        <p:spPr/>
        <p:txBody>
          <a:bodyPr/>
          <a:lstStyle/>
          <a:p>
            <a:fld id="{123216CC-93E7-48C8-8688-351B61B801ED}" type="slidenum">
              <a:rPr lang="el-GR" sz="2000" smtClean="0"/>
              <a:pPr/>
              <a:t>4</a:t>
            </a:fld>
            <a:endParaRPr lang="el-G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611560" y="958113"/>
            <a:ext cx="8064896" cy="532453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60363" marR="0" lvl="0" indent="-360363" algn="just" defTabSz="914400" rtl="0" eaLnBrk="1" fontAlgn="base" latinLnBrk="0" hangingPunct="1">
              <a:lnSpc>
                <a:spcPct val="100000"/>
              </a:lnSpc>
              <a:spcBef>
                <a:spcPct val="0"/>
              </a:spcBef>
              <a:spcAft>
                <a:spcPct val="0"/>
              </a:spcAft>
              <a:buClrTx/>
              <a:buSzTx/>
              <a:buFont typeface="Arial" pitchFamily="34" charset="0"/>
              <a:buChar char="•"/>
              <a:tabLst/>
            </a:pPr>
            <a:r>
              <a:rPr kumimoji="0" lang="el-GR" sz="2000" b="0" i="0" u="none" strike="noStrike" cap="none" normalizeH="0" baseline="0" dirty="0" smtClean="0">
                <a:ln>
                  <a:noFill/>
                </a:ln>
                <a:solidFill>
                  <a:schemeClr val="tx1"/>
                </a:solidFill>
                <a:effectLst/>
                <a:latin typeface="Arial" pitchFamily="34" charset="0"/>
                <a:ea typeface="Calibri" pitchFamily="34" charset="0"/>
                <a:cs typeface="Arial" pitchFamily="34" charset="0"/>
              </a:rPr>
              <a:t>Πολλοί είναι εκείνοι που πιστεύουν ότι μαζί με τη σχολική επίδοση η οποία βασίζεται κύρια στη γλωσσική και μαθηματική νοημοσύνη υπάρχουν και άλλοι παράγοντες οι οποίοι παίζουν ένα πολύ σημαντικό ρόλο στο να επιτύχει κάποιος.</a:t>
            </a:r>
          </a:p>
          <a:p>
            <a:pPr marL="360363" marR="0" lvl="0" indent="-360363" algn="just" defTabSz="914400" rtl="0" eaLnBrk="1" fontAlgn="base" latinLnBrk="0" hangingPunct="1">
              <a:lnSpc>
                <a:spcPct val="100000"/>
              </a:lnSpc>
              <a:spcBef>
                <a:spcPct val="0"/>
              </a:spcBef>
              <a:spcAft>
                <a:spcPct val="0"/>
              </a:spcAft>
              <a:buClrTx/>
              <a:buSzTx/>
              <a:buFont typeface="Arial" pitchFamily="34" charset="0"/>
              <a:buChar char="•"/>
              <a:tabLst/>
            </a:pPr>
            <a:r>
              <a:rPr kumimoji="0" lang="el-GR" sz="20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‘’Στην καλύτερη περίπτωση το πηλίκο νοημοσύνης συμβάλλει κατά 20% στους παράγοντες που καθορίζουν την επιτυχία στη ζωή, γεγονός που αφήνει ένα 80% σε άλλες δυνάμεις’’ (</a:t>
            </a:r>
            <a:r>
              <a:rPr kumimoji="0" lang="en-US" sz="2000" b="0" i="0" u="none" strike="noStrike" cap="none" normalizeH="0" baseline="0" dirty="0" smtClean="0">
                <a:ln>
                  <a:noFill/>
                </a:ln>
                <a:solidFill>
                  <a:schemeClr val="tx1"/>
                </a:solidFill>
                <a:effectLst/>
                <a:latin typeface="Arial" pitchFamily="34" charset="0"/>
                <a:ea typeface="Calibri" pitchFamily="34" charset="0"/>
                <a:cs typeface="Arial" pitchFamily="34" charset="0"/>
              </a:rPr>
              <a:t>Goleman</a:t>
            </a:r>
            <a:r>
              <a:rPr kumimoji="0" lang="el-GR" sz="20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1996 ή 8).</a:t>
            </a:r>
          </a:p>
          <a:p>
            <a:pPr marL="360363" marR="0" lvl="0" indent="-360363" algn="just" defTabSz="914400" rtl="0" eaLnBrk="1" fontAlgn="base" latinLnBrk="0" hangingPunct="1">
              <a:lnSpc>
                <a:spcPct val="100000"/>
              </a:lnSpc>
              <a:spcBef>
                <a:spcPct val="0"/>
              </a:spcBef>
              <a:spcAft>
                <a:spcPct val="0"/>
              </a:spcAft>
              <a:buClrTx/>
              <a:buSzTx/>
              <a:buFont typeface="Arial" pitchFamily="34" charset="0"/>
              <a:buChar char="•"/>
              <a:tabLst/>
            </a:pPr>
            <a:r>
              <a:rPr kumimoji="0" lang="el-GR" sz="20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‘’Στην ευρύτατη κλίμακα, η τελική και ανώτερη θέση του ανθρώπου στην κοινωνία καθορίζεται από παράγοντες που δεν έχουν σχέση με το πηλίκο νοημοσύνης αλλά επηρεάζονται από την κοινωνική τάξη στην οποία ανήκει το άτομο και φτάνουν μέχρι τον παράγοντα τύχη’’ (</a:t>
            </a:r>
            <a:r>
              <a:rPr kumimoji="0" lang="en-US" sz="2000" b="0" i="0" u="none" strike="noStrike" cap="none" normalizeH="0" baseline="0" dirty="0" smtClean="0">
                <a:ln>
                  <a:noFill/>
                </a:ln>
                <a:solidFill>
                  <a:schemeClr val="tx1"/>
                </a:solidFill>
                <a:effectLst/>
                <a:latin typeface="Arial" pitchFamily="34" charset="0"/>
                <a:ea typeface="Calibri" pitchFamily="34" charset="0"/>
                <a:cs typeface="Arial" pitchFamily="34" charset="0"/>
              </a:rPr>
              <a:t>Gardner</a:t>
            </a:r>
            <a:r>
              <a:rPr kumimoji="0" lang="el-GR" sz="20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1995). </a:t>
            </a:r>
          </a:p>
          <a:p>
            <a:pPr marL="360363" marR="0" lvl="0" indent="-360363" algn="just" defTabSz="914400" rtl="0" eaLnBrk="1" fontAlgn="base" latinLnBrk="0" hangingPunct="1">
              <a:lnSpc>
                <a:spcPct val="100000"/>
              </a:lnSpc>
              <a:spcBef>
                <a:spcPct val="0"/>
              </a:spcBef>
              <a:spcAft>
                <a:spcPct val="0"/>
              </a:spcAft>
              <a:buClrTx/>
              <a:buSzTx/>
              <a:buFont typeface="Arial" pitchFamily="34" charset="0"/>
              <a:buChar char="•"/>
              <a:tabLst/>
            </a:pPr>
            <a:r>
              <a:rPr lang="el-GR" sz="2000" dirty="0" smtClean="0">
                <a:latin typeface="Arial" pitchFamily="34" charset="0"/>
                <a:ea typeface="Calibri" pitchFamily="34" charset="0"/>
                <a:cs typeface="Arial" pitchFamily="34" charset="0"/>
              </a:rPr>
              <a:t>Το δεδομένο λοιπόν ότι η σχολική επιτυχία δεν ταυτίζεται με την επαγγελματική, μας οδηγεί στο συμπέρασμα ότι κάτι παράβλεπε η επιστημονική κοινότητα ή κάπου οι μέχρι τότε θεωρίες περί νοημοσύνης δεν ήταν επαρκείς. </a:t>
            </a:r>
          </a:p>
        </p:txBody>
      </p:sp>
      <p:sp>
        <p:nvSpPr>
          <p:cNvPr id="3" name="2 - Θέση αριθμού διαφάνειας"/>
          <p:cNvSpPr>
            <a:spLocks noGrp="1"/>
          </p:cNvSpPr>
          <p:nvPr>
            <p:ph type="sldNum" sz="quarter" idx="12"/>
          </p:nvPr>
        </p:nvSpPr>
        <p:spPr/>
        <p:txBody>
          <a:bodyPr/>
          <a:lstStyle/>
          <a:p>
            <a:fld id="{123216CC-93E7-48C8-8688-351B61B801ED}" type="slidenum">
              <a:rPr lang="el-GR" sz="2000" smtClean="0"/>
              <a:pPr/>
              <a:t>5</a:t>
            </a:fld>
            <a:endParaRPr lang="el-GR" sz="20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Rectangle 1"/>
          <p:cNvSpPr>
            <a:spLocks noChangeArrowheads="1"/>
          </p:cNvSpPr>
          <p:nvPr/>
        </p:nvSpPr>
        <p:spPr bwMode="auto">
          <a:xfrm>
            <a:off x="467544" y="764704"/>
            <a:ext cx="8208912" cy="56323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263525" marR="0" lvl="0" indent="-263525" algn="just" defTabSz="914400" rtl="0" eaLnBrk="1" fontAlgn="base" latinLnBrk="0" hangingPunct="1">
              <a:lnSpc>
                <a:spcPct val="100000"/>
              </a:lnSpc>
              <a:spcBef>
                <a:spcPct val="0"/>
              </a:spcBef>
              <a:spcAft>
                <a:spcPct val="0"/>
              </a:spcAft>
              <a:buClrTx/>
              <a:buSzTx/>
              <a:buFont typeface="Arial" pitchFamily="34" charset="0"/>
              <a:buChar char="•"/>
              <a:tabLst/>
            </a:pPr>
            <a:r>
              <a:rPr kumimoji="0" lang="el-G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Οι έρευνες από τις αρχές του 20</a:t>
            </a:r>
            <a:r>
              <a:rPr kumimoji="0" lang="el-GR" b="0" i="0" u="none" strike="noStrike" cap="none" normalizeH="0" baseline="30000" dirty="0" smtClean="0">
                <a:ln>
                  <a:noFill/>
                </a:ln>
                <a:solidFill>
                  <a:schemeClr val="tx1"/>
                </a:solidFill>
                <a:effectLst/>
                <a:latin typeface="Arial" pitchFamily="34" charset="0"/>
                <a:ea typeface="Times New Roman" pitchFamily="18" charset="0"/>
                <a:cs typeface="Arial" pitchFamily="34" charset="0"/>
              </a:rPr>
              <a:t>ου</a:t>
            </a:r>
            <a:r>
              <a:rPr kumimoji="0" lang="el-G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αιώνα, είχαν προσανατολιστεί προς την κατεύθυνση της μέτρησης της ευφυΐας και της καλλιέργειας της. Εκατοντάδες έρευνες έχουν γίνει για να μπορέσει να μετρηθεί η ευφυΐα ‘’πηλίκο νοημοσύνης’’ (</a:t>
            </a:r>
            <a:r>
              <a:rPr kumimoji="0" lang="en-US"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Intelligence quotient </a:t>
            </a:r>
            <a:r>
              <a:rPr kumimoji="0" lang="el-G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a:r>
            <a:r>
              <a:rPr kumimoji="0" lang="en-US"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IQ</a:t>
            </a:r>
            <a:r>
              <a:rPr kumimoji="0" lang="el-G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ή ‘’δείκτης νοημοσύνης’’ (ΔΝ). </a:t>
            </a:r>
          </a:p>
          <a:p>
            <a:pPr marL="263525" marR="0" lvl="0" indent="-263525" algn="just" defTabSz="914400" rtl="0" eaLnBrk="1" fontAlgn="base" latinLnBrk="0" hangingPunct="1">
              <a:lnSpc>
                <a:spcPct val="100000"/>
              </a:lnSpc>
              <a:spcBef>
                <a:spcPct val="0"/>
              </a:spcBef>
              <a:spcAft>
                <a:spcPct val="0"/>
              </a:spcAft>
              <a:buClrTx/>
              <a:buSzTx/>
              <a:buFont typeface="Arial" pitchFamily="34" charset="0"/>
              <a:buChar char="•"/>
              <a:tabLst/>
            </a:pPr>
            <a:r>
              <a:rPr kumimoji="0" lang="el-G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Ο Δείκτης Νοημοσύνης ενώ αρχικά είχε χρησιμοποιηθεί για να δείξει πόσο ευφυές ήταν ένα άτομο, στη συνέχεια έγινε προσπάθεια να χρησιμοποιηθεί και στο να γίνονται προβλέψεις στηριζόμενοι σε αυτόν. Αυτός δηλαδή ο οποίος είχε υψηλό δείκτη νοημοσύνης εκτός από τις υψηλές σχολικές επιδόσεις υποστηρίζεται ότι θα μπορούσε να πετύχει και στη ζωή του γενικότερα. </a:t>
            </a:r>
          </a:p>
          <a:p>
            <a:pPr marL="263525" marR="0" lvl="0" indent="-263525" algn="just" defTabSz="914400" rtl="0" eaLnBrk="1" fontAlgn="base" latinLnBrk="0" hangingPunct="1">
              <a:lnSpc>
                <a:spcPct val="100000"/>
              </a:lnSpc>
              <a:spcBef>
                <a:spcPct val="0"/>
              </a:spcBef>
              <a:spcAft>
                <a:spcPct val="0"/>
              </a:spcAft>
              <a:buClrTx/>
              <a:buSzTx/>
              <a:buFont typeface="Arial" pitchFamily="34" charset="0"/>
              <a:buChar char="•"/>
              <a:tabLst/>
            </a:pPr>
            <a:r>
              <a:rPr kumimoji="0" lang="el-G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Βέβαια πολλές φορές ήταν αρκετά δύσκολο ακόμα και στους ειδικούς να εξηγήσουν πως άτομα τα οποία παρουσίαζαν αδυναμίες στο σχολείο, στη συνέχεια ήταν επιτυχημένα στην κοινωνία ασκώντας επαγγέλματα στα οποία έχαιραν γενικής αναγνώρισης. Ή πώς άτομα τα οποία έδειχναν εξαιρετικές επιδόσεις στο σχολείο στη συνέχεια έμεναν στην αφάνεια, ή δεν έπρατταν στη ζωή τους κάτι που να τους κάνει να ξεχωρίσουν.</a:t>
            </a:r>
          </a:p>
          <a:p>
            <a:pPr marL="263525" marR="0" lvl="0" indent="-263525" algn="just" defTabSz="914400" rtl="0" eaLnBrk="1" fontAlgn="base" latinLnBrk="0" hangingPunct="1">
              <a:lnSpc>
                <a:spcPct val="100000"/>
              </a:lnSpc>
              <a:spcBef>
                <a:spcPct val="0"/>
              </a:spcBef>
              <a:spcAft>
                <a:spcPct val="0"/>
              </a:spcAft>
              <a:buClrTx/>
              <a:buSzTx/>
              <a:buFont typeface="Arial" pitchFamily="34" charset="0"/>
              <a:buChar char="•"/>
              <a:tabLst/>
            </a:pPr>
            <a:r>
              <a:rPr kumimoji="0" lang="el-G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‘’Σύμφωνα με έρευνα του 1970 οι άριστοι μαθητές δεν κατάφεραν να πετύχουν τίποτα σπουδαίο στη ζωή τους, σε αντίθεση με τους συμμαθητές τους που είχαν αποφοιτήσει με μέτριους βαθμούς’’ (</a:t>
            </a:r>
            <a:r>
              <a:rPr kumimoji="0" lang="el-G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hlinkClick r:id="rId2"/>
              </a:rPr>
              <a:t>http://paroutsas.jmc.gr/iqtest/index.htm#3</a:t>
            </a:r>
            <a:r>
              <a:rPr kumimoji="0" lang="el-G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endParaRPr kumimoji="0" lang="el-GR"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2 - Θέση αριθμού διαφάνειας"/>
          <p:cNvSpPr>
            <a:spLocks noGrp="1"/>
          </p:cNvSpPr>
          <p:nvPr>
            <p:ph type="sldNum" sz="quarter" idx="12"/>
          </p:nvPr>
        </p:nvSpPr>
        <p:spPr/>
        <p:txBody>
          <a:bodyPr/>
          <a:lstStyle/>
          <a:p>
            <a:fld id="{123216CC-93E7-48C8-8688-351B61B801ED}" type="slidenum">
              <a:rPr lang="el-GR" sz="2000" smtClean="0"/>
              <a:pPr/>
              <a:t>6</a:t>
            </a:fld>
            <a:endParaRPr lang="el-G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Rectangle 1"/>
          <p:cNvSpPr>
            <a:spLocks noChangeArrowheads="1"/>
          </p:cNvSpPr>
          <p:nvPr/>
        </p:nvSpPr>
        <p:spPr bwMode="auto">
          <a:xfrm>
            <a:off x="467544" y="1412776"/>
            <a:ext cx="8352928" cy="415498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R="0" lvl="0" algn="just" defTabSz="914400" rtl="0" eaLnBrk="1" fontAlgn="base" latinLnBrk="0" hangingPunct="1">
              <a:lnSpc>
                <a:spcPct val="100000"/>
              </a:lnSpc>
              <a:spcBef>
                <a:spcPct val="0"/>
              </a:spcBef>
              <a:spcAft>
                <a:spcPct val="0"/>
              </a:spcAft>
              <a:buClrTx/>
              <a:buSzTx/>
              <a:buFontTx/>
              <a:buNone/>
              <a:tabLst/>
            </a:pPr>
            <a:r>
              <a:rPr kumimoji="0" lang="el-GR"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Ο δείκτης νοημοσύνης μπορεί να είναι ένας παράγοντας για την επιτυχία του ατόμου αλλά εκτός από αυτόν υπάρχουν και άλλοι παράγοντες οι οποίοι πιθανόν να έχουν και μεγαλύτερη συνεισφορά στο να επιτύχει ένα άτομο. Τέτοιοι παράγοντες μπορεί να είναι: </a:t>
            </a:r>
          </a:p>
          <a:p>
            <a:pPr marL="263525" marR="0" lvl="0" indent="-263525" algn="just" defTabSz="914400" rtl="0" eaLnBrk="1" fontAlgn="base" latinLnBrk="0" hangingPunct="1">
              <a:lnSpc>
                <a:spcPct val="100000"/>
              </a:lnSpc>
              <a:spcBef>
                <a:spcPct val="0"/>
              </a:spcBef>
              <a:spcAft>
                <a:spcPct val="0"/>
              </a:spcAft>
              <a:buClrTx/>
              <a:buSzTx/>
              <a:buFont typeface="Arial" pitchFamily="34" charset="0"/>
              <a:buChar char="•"/>
              <a:tabLst/>
            </a:pPr>
            <a:r>
              <a:rPr kumimoji="0" lang="el-GR"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Η κοινωνική του τάξη. </a:t>
            </a:r>
          </a:p>
          <a:p>
            <a:pPr marL="263525" marR="0" lvl="0" indent="-263525" algn="just" defTabSz="914400" rtl="0" eaLnBrk="1" fontAlgn="base" latinLnBrk="0" hangingPunct="1">
              <a:lnSpc>
                <a:spcPct val="100000"/>
              </a:lnSpc>
              <a:spcBef>
                <a:spcPct val="0"/>
              </a:spcBef>
              <a:spcAft>
                <a:spcPct val="0"/>
              </a:spcAft>
              <a:buClrTx/>
              <a:buSzTx/>
              <a:buFont typeface="Arial" pitchFamily="34" charset="0"/>
              <a:buChar char="•"/>
              <a:tabLst/>
            </a:pPr>
            <a:r>
              <a:rPr lang="el-GR" sz="2400" dirty="0" smtClean="0">
                <a:latin typeface="Arial" pitchFamily="34" charset="0"/>
                <a:ea typeface="Times New Roman" pitchFamily="18" charset="0"/>
                <a:cs typeface="Arial" pitchFamily="34" charset="0"/>
              </a:rPr>
              <a:t>Το</a:t>
            </a:r>
            <a:r>
              <a:rPr kumimoji="0" lang="el-GR"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οικογενειακό περιβάλλον. </a:t>
            </a:r>
          </a:p>
          <a:p>
            <a:pPr marL="263525" marR="0" lvl="0" indent="-263525" algn="just" defTabSz="914400" rtl="0" eaLnBrk="1" fontAlgn="base" latinLnBrk="0" hangingPunct="1">
              <a:lnSpc>
                <a:spcPct val="100000"/>
              </a:lnSpc>
              <a:spcBef>
                <a:spcPct val="0"/>
              </a:spcBef>
              <a:spcAft>
                <a:spcPct val="0"/>
              </a:spcAft>
              <a:buClrTx/>
              <a:buSzTx/>
              <a:buFont typeface="Arial" pitchFamily="34" charset="0"/>
              <a:buChar char="•"/>
              <a:tabLst/>
            </a:pPr>
            <a:r>
              <a:rPr lang="el-GR" sz="2400" dirty="0">
                <a:latin typeface="Arial" pitchFamily="34" charset="0"/>
                <a:ea typeface="Times New Roman" pitchFamily="18" charset="0"/>
                <a:cs typeface="Arial" pitchFamily="34" charset="0"/>
              </a:rPr>
              <a:t>Τ</a:t>
            </a:r>
            <a:r>
              <a:rPr kumimoji="0" lang="el-GR"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ο οικονομικό επίπεδο των γονέων. </a:t>
            </a:r>
          </a:p>
          <a:p>
            <a:pPr marL="263525" marR="0" lvl="0" indent="-263525" algn="just" defTabSz="914400" rtl="0" eaLnBrk="1" fontAlgn="base" latinLnBrk="0" hangingPunct="1">
              <a:lnSpc>
                <a:spcPct val="100000"/>
              </a:lnSpc>
              <a:spcBef>
                <a:spcPct val="0"/>
              </a:spcBef>
              <a:spcAft>
                <a:spcPct val="0"/>
              </a:spcAft>
              <a:buClrTx/>
              <a:buSzTx/>
              <a:buFont typeface="Arial" pitchFamily="34" charset="0"/>
              <a:buChar char="•"/>
              <a:tabLst/>
            </a:pPr>
            <a:r>
              <a:rPr kumimoji="0" lang="el-GR"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Το πόσο επιτυχημένοι είναι επαγγελματικά οι γονείς.</a:t>
            </a:r>
          </a:p>
          <a:p>
            <a:pPr marL="263525" marR="0" lvl="0" indent="-263525" algn="just" defTabSz="914400" rtl="0" eaLnBrk="1" fontAlgn="base" latinLnBrk="0" hangingPunct="1">
              <a:lnSpc>
                <a:spcPct val="100000"/>
              </a:lnSpc>
              <a:spcBef>
                <a:spcPct val="0"/>
              </a:spcBef>
              <a:spcAft>
                <a:spcPct val="0"/>
              </a:spcAft>
              <a:buClrTx/>
              <a:buSzTx/>
              <a:buFont typeface="Arial" pitchFamily="34" charset="0"/>
              <a:buChar char="•"/>
              <a:tabLst/>
            </a:pPr>
            <a:r>
              <a:rPr lang="el-GR" sz="2400" dirty="0" smtClean="0">
                <a:latin typeface="Arial" pitchFamily="34" charset="0"/>
                <a:ea typeface="Times New Roman" pitchFamily="18" charset="0"/>
                <a:cs typeface="Arial" pitchFamily="34" charset="0"/>
              </a:rPr>
              <a:t>Η </a:t>
            </a:r>
            <a:r>
              <a:rPr kumimoji="0" lang="el-GR"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συναισθηματική του νοημοσύνη και άλλοι.  (</a:t>
            </a:r>
            <a:r>
              <a:rPr kumimoji="0" lang="en-US"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Goleman</a:t>
            </a:r>
            <a:r>
              <a:rPr kumimoji="0" lang="el-GR"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1996 ή 8, σ. ).</a:t>
            </a:r>
            <a:endParaRPr kumimoji="0" lang="el-GR" sz="36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2 - Θέση αριθμού διαφάνειας"/>
          <p:cNvSpPr>
            <a:spLocks noGrp="1"/>
          </p:cNvSpPr>
          <p:nvPr>
            <p:ph type="sldNum" sz="quarter" idx="12"/>
          </p:nvPr>
        </p:nvSpPr>
        <p:spPr/>
        <p:txBody>
          <a:bodyPr/>
          <a:lstStyle/>
          <a:p>
            <a:fld id="{123216CC-93E7-48C8-8688-351B61B801ED}" type="slidenum">
              <a:rPr lang="el-GR" sz="2000" smtClean="0"/>
              <a:pPr/>
              <a:t>7</a:t>
            </a:fld>
            <a:endParaRPr lang="el-GR" sz="20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539552" y="1124744"/>
            <a:ext cx="8208912" cy="5262979"/>
          </a:xfrm>
          <a:prstGeom prst="rect">
            <a:avLst/>
          </a:prstGeom>
        </p:spPr>
        <p:txBody>
          <a:bodyPr wrap="square">
            <a:spAutoFit/>
          </a:bodyPr>
          <a:lstStyle/>
          <a:p>
            <a:pPr algn="just" eaLnBrk="0" fontAlgn="base" hangingPunct="0">
              <a:spcBef>
                <a:spcPct val="0"/>
              </a:spcBef>
              <a:spcAft>
                <a:spcPct val="0"/>
              </a:spcAft>
            </a:pPr>
            <a:r>
              <a:rPr lang="el-GR" sz="1600" dirty="0" smtClean="0">
                <a:latin typeface="Arial" charset="0"/>
                <a:cs typeface="Arial" charset="0"/>
              </a:rPr>
              <a:t>Ο όρος "Δείκτης Νοημοσύνης" είναι η ελληνική απόδοση τού αγγλικού "Intelligence Quοtient (IQ), "πηλίκο ευφυΐας" η "διανοητικό πηλίκο". Ο όρος αυτός, πού υιοθετήθηκε στην επιστημονική ορολογία το 1912 και από τότε γνώρισε τεράστια δημοσιότητα, εκφράζει το λόγο της "διανοητικής ηλικίας" (Mental Αge - Μ.Α.) προς τη "χρονολογική ηλικία" (Chrοnοlοgical Αge - C</a:t>
            </a:r>
            <a:r>
              <a:rPr lang="en-US" sz="1600" dirty="0" smtClean="0">
                <a:latin typeface="Arial" charset="0"/>
                <a:cs typeface="Arial" charset="0"/>
              </a:rPr>
              <a:t>.Α.), πολλαπλασιασμένο επί 100:</a:t>
            </a:r>
            <a:endParaRPr lang="el-GR" sz="1600" dirty="0" smtClean="0">
              <a:latin typeface="Arial" charset="0"/>
              <a:cs typeface="Arial" charset="0"/>
            </a:endParaRPr>
          </a:p>
          <a:p>
            <a:pPr algn="just" eaLnBrk="0" fontAlgn="base" hangingPunct="0">
              <a:spcBef>
                <a:spcPct val="0"/>
              </a:spcBef>
              <a:spcAft>
                <a:spcPct val="0"/>
              </a:spcAft>
            </a:pPr>
            <a:endParaRPr lang="el-GR" sz="1600" dirty="0" smtClean="0">
              <a:latin typeface="Arial" charset="0"/>
              <a:cs typeface="Arial" charset="0"/>
            </a:endParaRPr>
          </a:p>
          <a:p>
            <a:pPr algn="ctr"/>
            <a:r>
              <a:rPr lang="en-US" sz="1600" b="1" dirty="0" smtClean="0">
                <a:latin typeface="Arial Black" pitchFamily="34" charset="0"/>
              </a:rPr>
              <a:t>IQ = MA/CA </a:t>
            </a:r>
            <a:r>
              <a:rPr lang="el-GR" sz="1600" b="1" dirty="0" smtClean="0">
                <a:latin typeface="Arial Black" pitchFamily="34" charset="0"/>
              </a:rPr>
              <a:t>επί 100</a:t>
            </a:r>
          </a:p>
          <a:p>
            <a:endParaRPr lang="el-GR" sz="1600" dirty="0" smtClean="0"/>
          </a:p>
          <a:p>
            <a:pPr lvl="0" algn="just" eaLnBrk="0" fontAlgn="base" hangingPunct="0">
              <a:spcBef>
                <a:spcPct val="0"/>
              </a:spcBef>
              <a:spcAft>
                <a:spcPct val="0"/>
              </a:spcAft>
            </a:pPr>
            <a:r>
              <a:rPr lang="el-GR" sz="1600" dirty="0" smtClean="0">
                <a:latin typeface="Arial" charset="0"/>
                <a:cs typeface="Arial" charset="0"/>
              </a:rPr>
              <a:t>όπου</a:t>
            </a:r>
            <a:r>
              <a:rPr lang="en-US" sz="1600" dirty="0" smtClean="0">
                <a:latin typeface="Arial" charset="0"/>
                <a:cs typeface="Arial" charset="0"/>
              </a:rPr>
              <a:t> το ΜΑ</a:t>
            </a:r>
            <a:r>
              <a:rPr lang="el-GR" sz="1600" dirty="0" smtClean="0">
                <a:latin typeface="Arial" charset="0"/>
                <a:cs typeface="Arial" charset="0"/>
              </a:rPr>
              <a:t> είναι η </a:t>
            </a:r>
            <a:r>
              <a:rPr lang="en-US" sz="1600" dirty="0" smtClean="0">
                <a:latin typeface="Arial" charset="0"/>
                <a:cs typeface="Arial" charset="0"/>
              </a:rPr>
              <a:t>επίδοση του ατόµου σε μια αναγνωρισμένη δοκιμασία ευφυΐας</a:t>
            </a:r>
            <a:r>
              <a:rPr lang="el-GR" sz="1600" dirty="0" smtClean="0">
                <a:latin typeface="Arial" charset="0"/>
                <a:cs typeface="Arial" charset="0"/>
              </a:rPr>
              <a:t> (τεστ ευφυΐας ) </a:t>
            </a:r>
            <a:r>
              <a:rPr lang="en-US" sz="1600" dirty="0" smtClean="0">
                <a:latin typeface="Arial" charset="0"/>
                <a:cs typeface="Arial" charset="0"/>
              </a:rPr>
              <a:t>και το CΑ είναι </a:t>
            </a:r>
            <a:r>
              <a:rPr lang="el-GR" sz="1600" dirty="0" smtClean="0">
                <a:latin typeface="Arial" charset="0"/>
                <a:cs typeface="Arial" charset="0"/>
              </a:rPr>
              <a:t>η ηλικία του</a:t>
            </a:r>
            <a:r>
              <a:rPr lang="en-US" sz="1600" dirty="0" smtClean="0">
                <a:latin typeface="Arial" charset="0"/>
                <a:cs typeface="Arial" charset="0"/>
              </a:rPr>
              <a:t>.</a:t>
            </a:r>
          </a:p>
          <a:p>
            <a:pPr lvl="0" algn="just" eaLnBrk="0" fontAlgn="base" hangingPunct="0">
              <a:spcBef>
                <a:spcPct val="0"/>
              </a:spcBef>
              <a:spcAft>
                <a:spcPct val="0"/>
              </a:spcAft>
            </a:pPr>
            <a:r>
              <a:rPr lang="en-US" sz="1600" dirty="0" smtClean="0">
                <a:latin typeface="Arial" charset="0"/>
                <a:cs typeface="Arial" charset="0"/>
              </a:rPr>
              <a:t>Από τον παραπάνω τύπο συμπεραίνουμε ότι αν ένα παιδί ηλικίας 10 χρόνων πετύχει σ' ένα τεστ ευφυΐας 130 βαθμούς, θα έχει ΜΑ.=13</a:t>
            </a:r>
            <a:r>
              <a:rPr lang="el-GR" sz="1600" dirty="0" smtClean="0">
                <a:latin typeface="Arial" charset="0"/>
                <a:cs typeface="Arial" charset="0"/>
              </a:rPr>
              <a:t>0 διαιρούμενο με την ηλικία του 10 και πολλαπλασιαζόμενο επί 100 θα έχει δι</a:t>
            </a:r>
            <a:r>
              <a:rPr lang="en-US" sz="1600" dirty="0" smtClean="0">
                <a:latin typeface="Arial" charset="0"/>
                <a:cs typeface="Arial" charset="0"/>
              </a:rPr>
              <a:t>ανοητική </a:t>
            </a:r>
            <a:r>
              <a:rPr lang="el-GR" sz="1600" dirty="0" smtClean="0">
                <a:latin typeface="Arial" charset="0"/>
                <a:cs typeface="Arial" charset="0"/>
              </a:rPr>
              <a:t>που θα αντιστοιχεί σε αυτήν ενός παιδιού </a:t>
            </a:r>
            <a:r>
              <a:rPr lang="en-US" sz="1600" dirty="0" smtClean="0">
                <a:latin typeface="Arial" charset="0"/>
                <a:cs typeface="Arial" charset="0"/>
              </a:rPr>
              <a:t>13 χρόνων.</a:t>
            </a:r>
          </a:p>
          <a:p>
            <a:pPr lvl="0" algn="just" eaLnBrk="0" fontAlgn="base" hangingPunct="0">
              <a:spcBef>
                <a:spcPct val="0"/>
              </a:spcBef>
              <a:spcAft>
                <a:spcPct val="0"/>
              </a:spcAft>
            </a:pPr>
            <a:r>
              <a:rPr lang="en-US" sz="1600" dirty="0" smtClean="0">
                <a:latin typeface="Arial" charset="0"/>
                <a:cs typeface="Arial" charset="0"/>
              </a:rPr>
              <a:t>Η ανάπτυξη τής ευφυΐας σταματά μεταξύ 15 και 17 χρόνων (πολλοί δέχονται το μέσο όρο -16 χρόνια –</a:t>
            </a:r>
            <a:r>
              <a:rPr lang="el-GR" sz="1600" dirty="0" smtClean="0">
                <a:latin typeface="Arial" charset="0"/>
                <a:cs typeface="Arial" charset="0"/>
              </a:rPr>
              <a:t> </a:t>
            </a:r>
            <a:r>
              <a:rPr lang="en-US" sz="1600" dirty="0" smtClean="0">
                <a:latin typeface="Arial" charset="0"/>
                <a:cs typeface="Arial" charset="0"/>
              </a:rPr>
              <a:t>άλλοι θέτουν σαν συμβατικό επίπεδο την ηλικία των 15,5 χρόνων). Έτσι, δεν έχει νόημα να λέμε ότι ένα άτομο ηλικίας 20 χρόνων έχει διανοητική ηλικία 25, γιατί η διανοητική ηλικία είναι και στις δύο περιπτώσεις η ίδια. Στους ενήλικες λοιπόν το IQ. δεν χρησιμοποιείται για να προσδιορίσουμε τη διανοητική ηλικία του εξεταζόμενου ατόμου, αλλά για να εντοπίσουμε τη θέση του (με κριτήριο το IQ, ) στην κατανομή του πληθυσμού. </a:t>
            </a:r>
          </a:p>
        </p:txBody>
      </p:sp>
      <p:sp>
        <p:nvSpPr>
          <p:cNvPr id="4" name="3 - TextBox"/>
          <p:cNvSpPr txBox="1"/>
          <p:nvPr/>
        </p:nvSpPr>
        <p:spPr>
          <a:xfrm>
            <a:off x="467544" y="548680"/>
            <a:ext cx="7704856" cy="523220"/>
          </a:xfrm>
          <a:prstGeom prst="rect">
            <a:avLst/>
          </a:prstGeom>
          <a:noFill/>
        </p:spPr>
        <p:txBody>
          <a:bodyPr wrap="square" rtlCol="0">
            <a:spAutoFit/>
          </a:bodyPr>
          <a:lstStyle/>
          <a:p>
            <a:pPr algn="ctr"/>
            <a:r>
              <a:rPr lang="el-GR" sz="2800" b="1" dirty="0" smtClean="0">
                <a:latin typeface="Arial" pitchFamily="34" charset="0"/>
                <a:cs typeface="Arial" pitchFamily="34" charset="0"/>
              </a:rPr>
              <a:t>Τι είναι ο Δείκτης Νοημοσύνης </a:t>
            </a:r>
            <a:endParaRPr lang="el-GR" sz="2800" b="1" dirty="0">
              <a:latin typeface="Arial" pitchFamily="34" charset="0"/>
              <a:cs typeface="Arial" pitchFamily="34" charset="0"/>
            </a:endParaRPr>
          </a:p>
        </p:txBody>
      </p:sp>
      <p:sp>
        <p:nvSpPr>
          <p:cNvPr id="5" name="4 - Θέση αριθμού διαφάνειας"/>
          <p:cNvSpPr>
            <a:spLocks noGrp="1"/>
          </p:cNvSpPr>
          <p:nvPr>
            <p:ph type="sldNum" sz="quarter" idx="12"/>
          </p:nvPr>
        </p:nvSpPr>
        <p:spPr/>
        <p:txBody>
          <a:bodyPr/>
          <a:lstStyle/>
          <a:p>
            <a:fld id="{123216CC-93E7-48C8-8688-351B61B801ED}" type="slidenum">
              <a:rPr lang="el-GR" sz="2000" smtClean="0"/>
              <a:pPr/>
              <a:t>8</a:t>
            </a:fld>
            <a:endParaRPr lang="el-G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a:stretch>
            <a:fillRect/>
          </a:stretch>
        </p:blipFill>
        <p:spPr bwMode="auto">
          <a:xfrm>
            <a:off x="458656" y="2132856"/>
            <a:ext cx="8289808" cy="2592288"/>
          </a:xfrm>
          <a:prstGeom prst="rect">
            <a:avLst/>
          </a:prstGeom>
          <a:noFill/>
          <a:ln w="9525">
            <a:noFill/>
            <a:miter lim="800000"/>
            <a:headEnd/>
            <a:tailEnd/>
          </a:ln>
        </p:spPr>
      </p:pic>
      <p:sp>
        <p:nvSpPr>
          <p:cNvPr id="3" name="2 - TextBox"/>
          <p:cNvSpPr txBox="1"/>
          <p:nvPr/>
        </p:nvSpPr>
        <p:spPr>
          <a:xfrm>
            <a:off x="1043608" y="1052736"/>
            <a:ext cx="6336704" cy="584775"/>
          </a:xfrm>
          <a:prstGeom prst="rect">
            <a:avLst/>
          </a:prstGeom>
          <a:noFill/>
        </p:spPr>
        <p:txBody>
          <a:bodyPr wrap="square" rtlCol="0">
            <a:spAutoFit/>
          </a:bodyPr>
          <a:lstStyle/>
          <a:p>
            <a:pPr algn="ctr"/>
            <a:r>
              <a:rPr lang="el-GR" sz="3200" dirty="0" smtClean="0">
                <a:latin typeface="Arial" pitchFamily="34" charset="0"/>
                <a:cs typeface="Arial" pitchFamily="34" charset="0"/>
              </a:rPr>
              <a:t>Επίπεδα ευφυΐας </a:t>
            </a:r>
            <a:endParaRPr lang="el-GR" sz="3200" dirty="0">
              <a:latin typeface="Arial" pitchFamily="34" charset="0"/>
              <a:cs typeface="Arial" pitchFamily="34" charset="0"/>
            </a:endParaRPr>
          </a:p>
        </p:txBody>
      </p:sp>
      <p:sp>
        <p:nvSpPr>
          <p:cNvPr id="4" name="3 - Θέση αριθμού διαφάνειας"/>
          <p:cNvSpPr>
            <a:spLocks noGrp="1"/>
          </p:cNvSpPr>
          <p:nvPr>
            <p:ph type="sldNum" sz="quarter" idx="12"/>
          </p:nvPr>
        </p:nvSpPr>
        <p:spPr/>
        <p:txBody>
          <a:bodyPr/>
          <a:lstStyle/>
          <a:p>
            <a:fld id="{123216CC-93E7-48C8-8688-351B61B801ED}" type="slidenum">
              <a:rPr lang="el-GR" sz="2000" smtClean="0"/>
              <a:pPr/>
              <a:t>9</a:t>
            </a:fld>
            <a:endParaRPr lang="el-GR"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Άποψη">
  <a:themeElements>
    <a:clrScheme name="Άποψη">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Άποψη">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Άποψη">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426</TotalTime>
  <Words>1118</Words>
  <Application>Microsoft Office PowerPoint</Application>
  <PresentationFormat>Προβολή στην οθόνη (4:3)</PresentationFormat>
  <Paragraphs>61</Paragraphs>
  <Slides>10</Slides>
  <Notes>1</Notes>
  <HiddenSlides>0</HiddenSlides>
  <MMClips>0</MMClips>
  <ScaleCrop>false</ScaleCrop>
  <HeadingPairs>
    <vt:vector size="4" baseType="variant">
      <vt:variant>
        <vt:lpstr>Θέμα</vt:lpstr>
      </vt:variant>
      <vt:variant>
        <vt:i4>1</vt:i4>
      </vt:variant>
      <vt:variant>
        <vt:lpstr>Τίτλοι διαφανειών</vt:lpstr>
      </vt:variant>
      <vt:variant>
        <vt:i4>10</vt:i4>
      </vt:variant>
    </vt:vector>
  </HeadingPairs>
  <TitlesOfParts>
    <vt:vector size="11" baseType="lpstr">
      <vt:lpstr>Άποψη</vt:lpstr>
      <vt:lpstr>Διαφάνεια 1</vt:lpstr>
      <vt:lpstr>Διαφάνεια 2</vt:lpstr>
      <vt:lpstr>Διαφάνεια 3</vt:lpstr>
      <vt:lpstr>Διαφάνεια 4</vt:lpstr>
      <vt:lpstr>Διαφάνεια 5</vt:lpstr>
      <vt:lpstr>Διαφάνεια 6</vt:lpstr>
      <vt:lpstr>Διαφάνεια 7</vt:lpstr>
      <vt:lpstr>Διαφάνεια 8</vt:lpstr>
      <vt:lpstr>Διαφάνεια 9</vt:lpstr>
      <vt:lpstr>Διαφάνεια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ΚΩΣΤΑΣ</dc:creator>
  <cp:lastModifiedBy>ΚΩΣΤΑΣ</cp:lastModifiedBy>
  <cp:revision>26</cp:revision>
  <dcterms:created xsi:type="dcterms:W3CDTF">2015-03-03T10:29:37Z</dcterms:created>
  <dcterms:modified xsi:type="dcterms:W3CDTF">2015-05-05T17:33:25Z</dcterms:modified>
</cp:coreProperties>
</file>