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 b="def" i="def"/>
      <a:tcStyle>
        <a:tcBdr/>
        <a:fill>
          <a:solidFill>
            <a:srgbClr val="E7D4AC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353528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353528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solidFill>
                <a:srgbClr val="6F6F6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wholeTbl>
    <a:band2H>
      <a:tcTxStyle b="def" i="def"/>
      <a:tcStyle>
        <a:tcBdr/>
        <a:fill>
          <a:solidFill>
            <a:srgbClr val="E3D3A5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6F6F6F"/>
              </a:solidFill>
              <a:prstDash val="solid"/>
              <a:miter lim="400000"/>
            </a:ln>
          </a:left>
          <a:right>
            <a:ln w="12700" cap="flat">
              <a:solidFill>
                <a:srgbClr val="6F6F6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5CEA8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0503C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2B78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 b="def" i="def"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B8173"/>
              </a:solidFill>
              <a:prstDash val="solid"/>
              <a:miter lim="400000"/>
            </a:ln>
          </a:left>
          <a:right>
            <a:ln w="12700" cap="flat">
              <a:solidFill>
                <a:srgbClr val="8B817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CB3A1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86E5F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CAAA5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 b="def" i="def"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7AF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solidFill>
                <a:srgbClr val="82828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 b="def" i="def"/>
      <a:tcStyle>
        <a:tcBdr/>
        <a:fill>
          <a:solidFill>
            <a:srgbClr val="DED4B6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CDBE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FFFFF">
              <a:alpha val="20000"/>
            </a:srgbClr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Τίτλος και υπότι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104900" y="1473200"/>
            <a:ext cx="10795000" cy="3556000"/>
          </a:xfrm>
          <a:prstGeom prst="rect">
            <a:avLst/>
          </a:prstGeom>
        </p:spPr>
        <p:txBody>
          <a:bodyPr anchor="b"/>
          <a:lstStyle/>
          <a:p>
            <a:pPr/>
            <a:r>
              <a:t>Κείμενο τίτλου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104900" y="5016500"/>
            <a:ext cx="10795000" cy="2235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pPr/>
            <a:r>
              <a:t>Επίπεδο κύριου τμήματος ένα</a:t>
            </a:r>
          </a:p>
          <a:p>
            <a:pPr lvl="1"/>
            <a:r>
              <a:t>Επίπεδο κύριου τμήματος δύο</a:t>
            </a:r>
          </a:p>
          <a:p>
            <a:pPr lvl="2"/>
            <a:r>
              <a:t>Επίπεδο κύριου τμήματος τρία</a:t>
            </a:r>
          </a:p>
          <a:p>
            <a:pPr lvl="3"/>
            <a:r>
              <a:t>Επίπεδο κύριου τμήματος τέσσερα</a:t>
            </a:r>
          </a:p>
          <a:p>
            <a:pPr lvl="4"/>
            <a:r>
              <a:t>Επίπεδο κύριου τμήματος πέντε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Παράθε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5715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000"/>
            </a:lvl1pPr>
          </a:lstStyle>
          <a:p>
            <a:pPr/>
            <a:r>
              <a:t>–Γιάννης Μηλοσπόρος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22750"/>
            <a:ext cx="10464800" cy="7747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ClrTx/>
              <a:buSzTx/>
              <a:buNone/>
              <a:defRPr sz="4200"/>
            </a:lvl1pPr>
          </a:lstStyle>
          <a:p>
            <a:pPr/>
            <a:r>
              <a:t>«Πληκτρολογήστε παράθεση εδώ.»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Φωτογραφί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  <a:ln w="25400"/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Φωτογραφία - Οριζόντια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sz="half" idx="13"/>
          </p:nvPr>
        </p:nvSpPr>
        <p:spPr>
          <a:xfrm>
            <a:off x="2857500" y="698500"/>
            <a:ext cx="7302500" cy="5397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104900" y="6248400"/>
            <a:ext cx="10795000" cy="1397000"/>
          </a:xfrm>
          <a:prstGeom prst="rect">
            <a:avLst/>
          </a:prstGeom>
        </p:spPr>
        <p:txBody>
          <a:bodyPr/>
          <a:lstStyle/>
          <a:p>
            <a:pPr/>
            <a:r>
              <a:t>Κείμενο τίτλου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104900" y="7632700"/>
            <a:ext cx="10795000" cy="1397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pPr/>
            <a:r>
              <a:t>Επίπεδο κύριου τμήματος ένα</a:t>
            </a:r>
          </a:p>
          <a:p>
            <a:pPr lvl="1"/>
            <a:r>
              <a:t>Επίπεδο κύριου τμήματος δύο</a:t>
            </a:r>
          </a:p>
          <a:p>
            <a:pPr lvl="2"/>
            <a:r>
              <a:t>Επίπεδο κύριου τμήματος τρία</a:t>
            </a:r>
          </a:p>
          <a:p>
            <a:pPr lvl="3"/>
            <a:r>
              <a:t>Επίπεδο κύριου τμήματος τέσσερα</a:t>
            </a:r>
          </a:p>
          <a:p>
            <a:pPr lvl="4"/>
            <a:r>
              <a:t>Επίπεδο κύριου τμήματος πέντε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Τίτλος - Κέντρ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104900" y="3098800"/>
            <a:ext cx="10795000" cy="3556000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/>
            <a:r>
              <a:t>Κείμενο τίτλου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Φωτογραφία - κατακόρυφ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3070" y="1432209"/>
            <a:ext cx="5461001" cy="6985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635000" y="1473200"/>
            <a:ext cx="5715000" cy="33147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Κείμενο τίτλου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635000" y="4940300"/>
            <a:ext cx="5715000" cy="3606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pPr/>
            <a:r>
              <a:t>Επίπεδο κύριου τμήματος ένα</a:t>
            </a:r>
          </a:p>
          <a:p>
            <a:pPr lvl="1"/>
            <a:r>
              <a:t>Επίπεδο κύριου τμήματος δύο</a:t>
            </a:r>
          </a:p>
          <a:p>
            <a:pPr lvl="2"/>
            <a:r>
              <a:t>Επίπεδο κύριου τμήματος τρία</a:t>
            </a:r>
          </a:p>
          <a:p>
            <a:pPr lvl="3"/>
            <a:r>
              <a:t>Επίπεδο κύριου τμήματος τέσσερα</a:t>
            </a:r>
          </a:p>
          <a:p>
            <a:pPr lvl="4"/>
            <a:r>
              <a:t>Επίπεδο κύριου τμήματος πέντε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Τίτλος - Άν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Κείμενο τίτλου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Τίτλος και κουκκίδε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Κείμενο τίτλου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xfrm>
            <a:off x="1104900" y="3022600"/>
            <a:ext cx="107950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Επίπεδο κύριου τμήματος ένα</a:t>
            </a:r>
          </a:p>
          <a:p>
            <a:pPr lvl="1"/>
            <a:r>
              <a:t>Επίπεδο κύριου τμήματος δύο</a:t>
            </a:r>
          </a:p>
          <a:p>
            <a:pPr lvl="2"/>
            <a:r>
              <a:t>Επίπεδο κύριου τμήματος τρία</a:t>
            </a:r>
          </a:p>
          <a:p>
            <a:pPr lvl="3"/>
            <a:r>
              <a:t>Επίπεδο κύριου τμήματος τέσσερα</a:t>
            </a:r>
          </a:p>
          <a:p>
            <a:pPr lvl="4"/>
            <a:r>
              <a:t>Επίπεδο κύριου τμήματος πέντε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Τίτλος, κουκκίδες και φωτογραφίε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quarter" idx="13"/>
          </p:nvPr>
        </p:nvSpPr>
        <p:spPr>
          <a:xfrm>
            <a:off x="7581900" y="3022600"/>
            <a:ext cx="4318000" cy="5715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Κείμενο τίτλου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1104900" y="3022600"/>
            <a:ext cx="5397500" cy="5715000"/>
          </a:xfrm>
          <a:prstGeom prst="rect">
            <a:avLst/>
          </a:prstGeom>
        </p:spPr>
        <p:txBody>
          <a:bodyPr/>
          <a:lstStyle>
            <a:lvl1pPr>
              <a:spcBef>
                <a:spcPts val="2800"/>
              </a:spcBef>
              <a:buBlip>
                <a:blip r:embed="rId2"/>
              </a:buBlip>
            </a:lvl1pPr>
            <a:lvl2pPr>
              <a:spcBef>
                <a:spcPts val="2800"/>
              </a:spcBef>
              <a:buBlip>
                <a:blip r:embed="rId2"/>
              </a:buBlip>
            </a:lvl2pPr>
            <a:lvl3pPr>
              <a:spcBef>
                <a:spcPts val="2800"/>
              </a:spcBef>
              <a:buBlip>
                <a:blip r:embed="rId2"/>
              </a:buBlip>
            </a:lvl3pPr>
            <a:lvl4pPr>
              <a:spcBef>
                <a:spcPts val="2800"/>
              </a:spcBef>
              <a:buBlip>
                <a:blip r:embed="rId2"/>
              </a:buBlip>
            </a:lvl4pPr>
            <a:lvl5pPr>
              <a:spcBef>
                <a:spcPts val="2800"/>
              </a:spcBef>
              <a:buBlip>
                <a:blip r:embed="rId2"/>
              </a:buBlip>
            </a:lvl5pPr>
          </a:lstStyle>
          <a:p>
            <a:pPr/>
            <a:r>
              <a:t>Επίπεδο κύριου τμήματος ένα</a:t>
            </a:r>
          </a:p>
          <a:p>
            <a:pPr lvl="1"/>
            <a:r>
              <a:t>Επίπεδο κύριου τμήματος δύο</a:t>
            </a:r>
          </a:p>
          <a:p>
            <a:pPr lvl="2"/>
            <a:r>
              <a:t>Επίπεδο κύριου τμήματος τρία</a:t>
            </a:r>
          </a:p>
          <a:p>
            <a:pPr lvl="3"/>
            <a:r>
              <a:t>Επίπεδο κύριου τμήματος τέσσερα</a:t>
            </a:r>
          </a:p>
          <a:p>
            <a:pPr lvl="4"/>
            <a:r>
              <a:t>Επίπεδο κύριου τμήματος πέντε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Κουκκίδε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Επίπεδο κύριου τμήματος ένα</a:t>
            </a:r>
          </a:p>
          <a:p>
            <a:pPr lvl="1"/>
            <a:r>
              <a:t>Επίπεδο κύριου τμήματος δύο</a:t>
            </a:r>
          </a:p>
          <a:p>
            <a:pPr lvl="2"/>
            <a:r>
              <a:t>Επίπεδο κύριου τμήματος τρία</a:t>
            </a:r>
          </a:p>
          <a:p>
            <a:pPr lvl="3"/>
            <a:r>
              <a:t>Επίπεδο κύριου τμήματος τέσσερα</a:t>
            </a:r>
          </a:p>
          <a:p>
            <a:pPr lvl="4"/>
            <a:r>
              <a:t>Επίπεδο κύριου τμήματος πέντε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Φωτογραφία - 3 εικόνε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7835900" y="4974535"/>
            <a:ext cx="4508500" cy="4140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7835900" y="626165"/>
            <a:ext cx="4508500" cy="41529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idx="15"/>
          </p:nvPr>
        </p:nvSpPr>
        <p:spPr>
          <a:xfrm>
            <a:off x="609600" y="631776"/>
            <a:ext cx="7035800" cy="84963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body" idx="1"/>
          </p:nvPr>
        </p:nvSpPr>
        <p:spPr>
          <a:xfrm>
            <a:off x="1104900" y="939800"/>
            <a:ext cx="10795000" cy="787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Επίπεδο κύριου τμήματος ένα</a:t>
            </a:r>
          </a:p>
          <a:p>
            <a:pPr lvl="1"/>
            <a:r>
              <a:t>Επίπεδο κύριου τμήματος δύο</a:t>
            </a:r>
          </a:p>
          <a:p>
            <a:pPr lvl="2"/>
            <a:r>
              <a:t>Επίπεδο κύριου τμήματος τρία</a:t>
            </a:r>
          </a:p>
          <a:p>
            <a:pPr lvl="3"/>
            <a:r>
              <a:t>Επίπεδο κύριου τμήματος τέσσερα</a:t>
            </a:r>
          </a:p>
          <a:p>
            <a:pPr lvl="4"/>
            <a:r>
              <a:t>Επίπεδο κύριου τμήματος πέντε</a:t>
            </a:r>
          </a:p>
        </p:txBody>
      </p:sp>
      <p:sp>
        <p:nvSpPr>
          <p:cNvPr id="3" name="Shape 3"/>
          <p:cNvSpPr/>
          <p:nvPr>
            <p:ph type="title"/>
          </p:nvPr>
        </p:nvSpPr>
        <p:spPr>
          <a:xfrm>
            <a:off x="1104900" y="571500"/>
            <a:ext cx="10795000" cy="236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Κείμενο τίτλου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321800"/>
            <a:ext cx="368504" cy="42585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1" sz="1800">
                <a:solidFill>
                  <a:srgbClr val="51573F"/>
                </a:solidFill>
                <a:latin typeface="Didot"/>
                <a:ea typeface="Didot"/>
                <a:cs typeface="Didot"/>
                <a:sym typeface="Dido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9pPr>
    </p:titleStyle>
    <p:bodyStyle>
      <a:lvl1pPr marL="381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1pPr>
      <a:lvl2pPr marL="762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2pPr>
      <a:lvl3pPr marL="1143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3pPr>
      <a:lvl4pPr marL="1524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4pPr>
      <a:lvl5pPr marL="1905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5pPr>
      <a:lvl6pPr marL="2286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6pPr>
      <a:lvl7pPr marL="2667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7pPr>
      <a:lvl8pPr marL="3048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8pPr>
      <a:lvl9pPr marL="3429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3"/>
        </a:buBlip>
        <a:tabLst/>
        <a:defRPr b="0" baseline="0" cap="none" i="0" spc="0" strike="noStrike" sz="3600" u="none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hyperlink" Target="http://www.keelpno.gr/el-gr/%CE%B1%CF%81%CF%87%CE%B9%CE%BA%CE%B7/viralgastroenteritis_highlight.aspx" TargetMode="External"/><Relationship Id="rId4" Type="http://schemas.openxmlformats.org/officeDocument/2006/relationships/hyperlink" Target="http://www.keelpno.gr/Portals/0/Newsletter/2013/%CE%B5%CE%BD%CE%B7%CE%BC%CE%B5%CF%81%CF%89%CF%84%CE%B9%CE%BA%CF%8C_%CE%B4%CE%B5%CE%BB%CF%84%CE%AF%CE%BF_%CE%9A%CE%95%CE%95%CE%9B%CE%A0%CE%9D%CE%9F_%CE%99%CE%B1%CE%BD%CE%BF%CF%85%CE%AC%CF%81%CE%B9%CE%BF%CF%82_2013.pdf" TargetMode="External"/><Relationship Id="rId5" Type="http://schemas.openxmlformats.org/officeDocument/2006/relationships/hyperlink" Target="http://eclass.teipat.gr/eclass/modules/document/file.php/616117/12.%20%CE%9B%CE%B5%CE%B9%CF%84%CE%BF%CF%85%CF%81%CE%B3%CE%B9%CE%BA%CE%B7%20%CE%91%CF%80%CE%BF%CE%BA%CE%B1%CF%84%CE%B1%CF%83%CF%84%CE%B1%CF%83%CE%B7%20%CF%83%CF%84%CE%BF%CE%BD%20%CE%97%CE%BC%CE%B9%CF%80%CE%BB%CE%B7%CE%B3%CE%B9%CE%BA%CF%8C%20%CE%91%CF%83%CE%B8%CE%B5%CE%BD%CE%AE%CF%82.6.pdf" TargetMode="External"/><Relationship Id="rId6" Type="http://schemas.openxmlformats.org/officeDocument/2006/relationships/hyperlink" Target="http://www.drtsoukalas.com/mipos_eiste_afidatomenoi__koina_nosimata_kai_simptomata_pou_ofeilontai_sti_hronia_afidatosi-su-62.html" TargetMode="Externa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2121489" y="157805"/>
            <a:ext cx="8076612" cy="6039795"/>
          </a:xfrm>
          <a:prstGeom prst="rect">
            <a:avLst/>
          </a:prstGeom>
        </p:spPr>
      </p:pic>
      <p:sp>
        <p:nvSpPr>
          <p:cNvPr id="120" name="Shape 1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Βασική Νοσηλευτική ΙΙ</a:t>
            </a:r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79044">
              <a:defRPr sz="2132"/>
            </a:pPr>
            <a:r>
              <a:t>Ι.Δημητριάδου, Α.Δημητροπούλου, Σ.Καρανάσιος, Μ.Καρούση, Ι.Παναγιώτου, Α.Πίτης</a:t>
            </a:r>
          </a:p>
          <a:p>
            <a:pPr defTabSz="479044">
              <a:defRPr sz="2132"/>
            </a:pPr>
            <a:r>
              <a:t>Προπτυχιακοί Φοιτητές Πανεπιστημίου Πελοποννήσου</a:t>
            </a:r>
          </a:p>
          <a:p>
            <a:pPr defTabSz="479044">
              <a:defRPr sz="2132"/>
            </a:pPr>
            <a:r>
              <a:t>Τμήμα Νοσηλευτικής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ctrTitle"/>
          </p:nvPr>
        </p:nvSpPr>
        <p:spPr>
          <a:xfrm>
            <a:off x="1104900" y="1473200"/>
            <a:ext cx="10795000" cy="1826036"/>
          </a:xfrm>
          <a:prstGeom prst="rect">
            <a:avLst/>
          </a:prstGeom>
        </p:spPr>
        <p:txBody>
          <a:bodyPr/>
          <a:lstStyle/>
          <a:p>
            <a:pPr/>
            <a:r>
              <a:t>Διάρροια</a:t>
            </a:r>
          </a:p>
        </p:txBody>
      </p:sp>
      <p:sp>
        <p:nvSpPr>
          <p:cNvPr id="149" name="Shape 149"/>
          <p:cNvSpPr/>
          <p:nvPr>
            <p:ph type="subTitle" sz="quarter" idx="1"/>
          </p:nvPr>
        </p:nvSpPr>
        <p:spPr>
          <a:xfrm>
            <a:off x="1104900" y="3456502"/>
            <a:ext cx="10795000" cy="877597"/>
          </a:xfrm>
          <a:prstGeom prst="rect">
            <a:avLst/>
          </a:prstGeom>
        </p:spPr>
        <p:txBody>
          <a:bodyPr/>
          <a:lstStyle/>
          <a:p>
            <a:pPr/>
            <a:r>
              <a:t>Η δυσλειτουργία του πυελικού εδάφους.</a:t>
            </a:r>
          </a:p>
        </p:txBody>
      </p:sp>
      <p:sp>
        <p:nvSpPr>
          <p:cNvPr id="150" name="Shape 150"/>
          <p:cNvSpPr/>
          <p:nvPr/>
        </p:nvSpPr>
        <p:spPr>
          <a:xfrm>
            <a:off x="656818" y="4533900"/>
            <a:ext cx="11691164" cy="185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/>
            <a:r>
              <a:t>Τα υδαρή κόπρανα είναι πιο δύσκολο να ελεγχθούν σε σχέση με τα στερεά καθώς το ορθό γεμίζει με κοπρανώδη περιεχόμενομε ταχύτερο ρυθμό.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Καθορισμός προτεραιοτήτων</a:t>
            </a:r>
          </a:p>
        </p:txBody>
      </p:sp>
      <p:sp>
        <p:nvSpPr>
          <p:cNvPr id="153" name="Shape 15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Μέτρηση ζωτικών σημείων.</a:t>
            </a:r>
          </a:p>
          <a:p>
            <a:pPr>
              <a:buBlip>
                <a:blip r:embed="rId2"/>
              </a:buBlip>
            </a:pPr>
            <a:r>
              <a:t>Ολοκλήρωση πρωινής αξιολόγησης.</a:t>
            </a:r>
          </a:p>
          <a:p>
            <a:pPr>
              <a:buBlip>
                <a:blip r:embed="rId2"/>
              </a:buBlip>
            </a:pPr>
            <a:r>
              <a:t>Συλλογή δείγματος.</a:t>
            </a:r>
          </a:p>
          <a:p>
            <a:pPr>
              <a:buBlip>
                <a:blip r:embed="rId2"/>
              </a:buBlip>
            </a:pPr>
            <a:r>
              <a:t>Αλλαγή κλινοσκεπασμάτων.</a:t>
            </a:r>
          </a:p>
          <a:p>
            <a:pPr>
              <a:buBlip>
                <a:blip r:embed="rId2"/>
              </a:buBlip>
            </a:pPr>
            <a:r>
              <a:t>Μπάνιο ασθενούς.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Παράμετροι που λαμβάνονται υπ’ οψην </a:t>
            </a:r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61950" indent="-361950" defTabSz="554990">
              <a:spcBef>
                <a:spcPts val="3000"/>
              </a:spcBef>
              <a:buBlip>
                <a:blip r:embed="rId2"/>
              </a:buBlip>
              <a:defRPr sz="3420"/>
            </a:pPr>
            <a:r>
              <a:t>Προστασία(γάντια,μάσκα).</a:t>
            </a:r>
          </a:p>
          <a:p>
            <a:pPr marL="361950" indent="-361950" defTabSz="554990">
              <a:spcBef>
                <a:spcPts val="3000"/>
              </a:spcBef>
              <a:buBlip>
                <a:blip r:embed="rId2"/>
              </a:buBlip>
              <a:defRPr sz="3420"/>
            </a:pPr>
            <a:r>
              <a:t>Κατάσταση ασθενούς(δυνατότητα παροχής δείγματος).</a:t>
            </a:r>
          </a:p>
          <a:p>
            <a:pPr marL="361950" indent="-361950" defTabSz="554990">
              <a:spcBef>
                <a:spcPts val="3000"/>
              </a:spcBef>
              <a:buBlip>
                <a:blip r:embed="rId2"/>
              </a:buBlip>
              <a:defRPr sz="3420"/>
            </a:pPr>
            <a:r>
              <a:t>Τι τροφές έλαβε ο ασθενής πριν την λήψη δείγματος.</a:t>
            </a:r>
          </a:p>
          <a:p>
            <a:pPr marL="361950" indent="-361950" defTabSz="554990">
              <a:spcBef>
                <a:spcPts val="3000"/>
              </a:spcBef>
              <a:buBlip>
                <a:blip r:embed="rId2"/>
              </a:buBlip>
              <a:defRPr sz="3420"/>
            </a:pPr>
            <a:r>
              <a:t>Ώρα συλλογής(συνίσταται να πραγματοποιείται κατά την πρώτη πρωινή κένωση)</a:t>
            </a:r>
          </a:p>
          <a:p>
            <a:pPr marL="361950" indent="-361950" defTabSz="554990">
              <a:spcBef>
                <a:spcPts val="3000"/>
              </a:spcBef>
              <a:buBlip>
                <a:blip r:embed="rId2"/>
              </a:buBlip>
              <a:defRPr sz="3420"/>
            </a:pPr>
            <a:r>
              <a:t>Ακεραιότητα δείγματος(διατήρηση ακεραιότητας δείγματος σε αποστειρωμένο δοχείο : να μην μολυνθεί με ούρα ή νερό)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Κλινική εξέταση κοιλιακής χώρας</a:t>
            </a:r>
          </a:p>
        </p:txBody>
      </p:sp>
      <p:sp>
        <p:nvSpPr>
          <p:cNvPr id="159" name="Shape 15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Επισκόπηση.</a:t>
            </a:r>
          </a:p>
          <a:p>
            <a:pPr>
              <a:buBlip>
                <a:blip r:embed="rId2"/>
              </a:buBlip>
            </a:pPr>
            <a:r>
              <a:t>Ακρόαση.</a:t>
            </a:r>
          </a:p>
          <a:p>
            <a:pPr>
              <a:buBlip>
                <a:blip r:embed="rId2"/>
              </a:buBlip>
            </a:pPr>
            <a:r>
              <a:t>Επίκρουση.</a:t>
            </a:r>
          </a:p>
          <a:p>
            <a:pPr>
              <a:buBlip>
                <a:blip r:embed="rId2"/>
              </a:buBlip>
            </a:pPr>
            <a:r>
              <a:t>Ψηλάφιση.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Στάση και μη λεκτική συμπεριφορά</a:t>
            </a:r>
          </a:p>
        </p:txBody>
      </p:sp>
      <p:sp>
        <p:nvSpPr>
          <p:cNvPr id="162" name="Shape 16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Η στάση που υιοθετεί ο νοσηλευτής, επηράζει θετικά ή αρνητικά την εμπειρία του ασθενούς κατά την νοσηλεία του.</a:t>
            </a:r>
          </a:p>
          <a:p>
            <a:pPr>
              <a:buBlip>
                <a:blip r:embed="rId2"/>
              </a:buBlip>
            </a:pPr>
            <a:r>
              <a:t>Η χρήση συγκεκριμένων χειρονομιών, στάσης σώματος, έκρφρασης προσώπου, ακόμη και βλέμματος ή οπτικής επαφής, δίνει στον ασθενή διαφορετικά μηνύματα.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Θεραπεία</a:t>
            </a:r>
          </a:p>
        </p:txBody>
      </p:sp>
      <p:sp>
        <p:nvSpPr>
          <p:cNvPr id="165" name="Shape 16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166878" defTabSz="426466">
              <a:spcBef>
                <a:spcPts val="2300"/>
              </a:spcBef>
              <a:buClrTx/>
              <a:buSzTx/>
              <a:buNone/>
              <a:defRPr b="1" i="1" sz="2628"/>
            </a:pPr>
            <a:r>
              <a:t>Ιογενής γαστρεντερίτιδα</a:t>
            </a:r>
          </a:p>
          <a:p>
            <a:pPr marL="278130" indent="-278130" defTabSz="426466">
              <a:spcBef>
                <a:spcPts val="2300"/>
              </a:spcBef>
              <a:buBlip>
                <a:blip r:embed="rId2"/>
              </a:buBlip>
              <a:defRPr sz="2628"/>
            </a:pPr>
            <a:r>
              <a:t>Αντικατάσταση υγρών και ηλεκτρολυτών που χάνονται  από τον έμετο και τη διάρροια</a:t>
            </a:r>
          </a:p>
          <a:p>
            <a:pPr marL="278130" indent="-278130" defTabSz="426466">
              <a:spcBef>
                <a:spcPts val="2300"/>
              </a:spcBef>
              <a:buBlip>
                <a:blip r:embed="rId2"/>
              </a:buBlip>
              <a:defRPr sz="2628"/>
            </a:pPr>
            <a:r>
              <a:t>Χορήγηση αντιπυρετικών και παυσιπόνων.</a:t>
            </a:r>
          </a:p>
          <a:p>
            <a:pPr lvl="1" marL="0" indent="166878" defTabSz="426466">
              <a:spcBef>
                <a:spcPts val="2300"/>
              </a:spcBef>
              <a:buClrTx/>
              <a:buSzTx/>
              <a:buNone/>
              <a:defRPr b="1" i="1" sz="2628"/>
            </a:pPr>
            <a:r>
              <a:t>Ημιπληγία</a:t>
            </a:r>
          </a:p>
          <a:p>
            <a:pPr marL="278130" indent="-278130" defTabSz="426466">
              <a:spcBef>
                <a:spcPts val="2300"/>
              </a:spcBef>
              <a:buBlip>
                <a:blip r:embed="rId2"/>
              </a:buBlip>
              <a:defRPr sz="2628"/>
            </a:pPr>
            <a:r>
              <a:t>Ενεργητικές κινήσεις στα μη προσβεβλημένα άκρα.</a:t>
            </a:r>
          </a:p>
          <a:p>
            <a:pPr marL="278130" indent="-278130" defTabSz="426466">
              <a:spcBef>
                <a:spcPts val="2300"/>
              </a:spcBef>
              <a:buBlip>
                <a:blip r:embed="rId2"/>
              </a:buBlip>
              <a:defRPr sz="2628"/>
            </a:pPr>
            <a:r>
              <a:t>Παθητικές κινήσεις στα προσβεβλημένα άκρα.</a:t>
            </a:r>
          </a:p>
          <a:p>
            <a:pPr marL="278130" indent="-278130" defTabSz="426466">
              <a:spcBef>
                <a:spcPts val="2300"/>
              </a:spcBef>
              <a:buBlip>
                <a:blip r:embed="rId2"/>
              </a:buBlip>
              <a:defRPr sz="2628"/>
            </a:pPr>
            <a:r>
              <a:t>Ενεργητική συμμετοχή στην αποκατάσταση και φυσικοθεραπεία.</a:t>
            </a:r>
          </a:p>
          <a:p>
            <a:pPr marL="278130" indent="-278130" defTabSz="426466">
              <a:spcBef>
                <a:spcPts val="2300"/>
              </a:spcBef>
              <a:buBlip>
                <a:blip r:embed="rId2"/>
              </a:buBlip>
              <a:defRPr sz="2628"/>
            </a:pPr>
            <a:r>
              <a:t>Χρήση υποστηρικτηκών συσκευών.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1"/>
            </a:lvl1pPr>
          </a:lstStyle>
          <a:p>
            <a:pPr/>
            <a:r>
              <a:t>Ευχαριστούμε για την προσοχή σας!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Βιβλιογραφεία</a:t>
            </a:r>
          </a:p>
        </p:txBody>
      </p:sp>
      <p:sp>
        <p:nvSpPr>
          <p:cNvPr id="170" name="Shape 17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97179" indent="-297179" defTabSz="455675">
              <a:spcBef>
                <a:spcPts val="2400"/>
              </a:spcBef>
              <a:buBlip>
                <a:blip r:embed="rId2"/>
              </a:buBlip>
              <a:defRPr sz="2807"/>
            </a:pPr>
            <a:r>
              <a:rPr u="sng">
                <a:hlinkClick r:id="rId3" invalidUrl="" action="" tgtFrame="" tooltip="" history="1" highlightClick="0" endSnd="0"/>
              </a:rPr>
              <a:t>http://www.keelpno.gr/el-gr/αρχικη/viralgastroenteritis_highlight.aspx</a:t>
            </a:r>
          </a:p>
          <a:p>
            <a:pPr marL="297179" indent="-297179" defTabSz="455675">
              <a:spcBef>
                <a:spcPts val="2400"/>
              </a:spcBef>
              <a:buBlip>
                <a:blip r:embed="rId2"/>
              </a:buBlip>
              <a:defRPr sz="2807"/>
            </a:pPr>
            <a:r>
              <a:rPr u="sng">
                <a:hlinkClick r:id="rId4" invalidUrl="" action="" tgtFrame="" tooltip="" history="1" highlightClick="0" endSnd="0"/>
              </a:rPr>
              <a:t>http://www.keelpno.gr/Portals/0/Newsletter/2013/ενημερωτικό_δελτίο_ΚΕΕΛΠΝΟ_Ιανουάριος_2013.pdf</a:t>
            </a:r>
          </a:p>
          <a:p>
            <a:pPr marL="297179" indent="-297179" defTabSz="455675">
              <a:spcBef>
                <a:spcPts val="2400"/>
              </a:spcBef>
              <a:buBlip>
                <a:blip r:embed="rId2"/>
              </a:buBlip>
              <a:defRPr sz="2807"/>
            </a:pPr>
            <a:r>
              <a:rPr u="sng">
                <a:hlinkClick r:id="rId5" invalidUrl="" action="" tgtFrame="" tooltip="" history="1" highlightClick="0" endSnd="0"/>
              </a:rPr>
              <a:t>http://eclass.teipat.gr/eclass/modules/document/file.php/616117/12.%20Λειτουργικη%20Αποκατασταση%20στον%20Ημιπληγικό%20Ασθενής.6.pdf</a:t>
            </a:r>
          </a:p>
          <a:p>
            <a:pPr marL="297179" indent="-297179" defTabSz="455675">
              <a:spcBef>
                <a:spcPts val="2400"/>
              </a:spcBef>
              <a:buBlip>
                <a:blip r:embed="rId2"/>
              </a:buBlip>
              <a:defRPr sz="2807"/>
            </a:pPr>
            <a:r>
              <a:rPr u="sng">
                <a:hlinkClick r:id="rId6" invalidUrl="" action="" tgtFrame="" tooltip="" history="1" highlightClick="0" endSnd="0"/>
              </a:rPr>
              <a:t>http://www.drtsoukalas.com/mipos_eiste_afidatomenoi__koina_nosimata_kai_simptomata_pou_ofeilontai_sti_hronia_afidatosi-su-62.html</a:t>
            </a:r>
          </a:p>
          <a:p>
            <a:pPr marL="297179" indent="-297179" defTabSz="455675">
              <a:spcBef>
                <a:spcPts val="2400"/>
              </a:spcBef>
              <a:buBlip>
                <a:blip r:embed="rId2"/>
              </a:buBlip>
              <a:defRPr sz="2807"/>
            </a:pPr>
            <a:r>
              <a:t>Επείγουσες Νοσηλευτικές Διαδικασίες Jean A. Proehl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Ιστορικό Ασθενούς.</a:t>
            </a: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60 ετών.</a:t>
            </a:r>
          </a:p>
          <a:p>
            <a:pPr>
              <a:buBlip>
                <a:blip r:embed="rId2"/>
              </a:buBlip>
            </a:pPr>
            <a:r>
              <a:t>Ιογενής γαστρεντερίτιδα και αφυδάτωση.</a:t>
            </a:r>
          </a:p>
          <a:p>
            <a:pPr>
              <a:buBlip>
                <a:blip r:embed="rId2"/>
              </a:buBlip>
            </a:pPr>
            <a:r>
              <a:t>Δεξιά ημιπληγία λόγω Α.Ε.Ε.</a:t>
            </a:r>
          </a:p>
          <a:p>
            <a:pPr>
              <a:buBlip>
                <a:blip r:embed="rId2"/>
              </a:buBlip>
            </a:pPr>
            <a:r>
              <a:t>Κλινήρης λόγω κόπωσης και αδυναμίας.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Συχνές υδαρείς κενώσεις(3-4\βάρδια).</a:t>
            </a:r>
          </a:p>
          <a:p>
            <a:pPr>
              <a:buBlip>
                <a:blip r:embed="rId2"/>
              </a:buBlip>
            </a:pPr>
            <a:r>
              <a:t>Ριπαρά κλινοσκεπάσματα .</a:t>
            </a:r>
          </a:p>
          <a:p>
            <a:pPr>
              <a:buBlip>
                <a:blip r:embed="rId2"/>
              </a:buBlip>
            </a:pPr>
            <a:r>
              <a:t>Δυσάρεστη οσμή ασθενούς.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Ιατρικές Οδηγίες</a:t>
            </a:r>
          </a:p>
        </p:txBody>
      </p:sp>
      <p:sp>
        <p:nvSpPr>
          <p:cNvPr id="129" name="Shape 12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Μέτρηση ζωτικών σημείων.</a:t>
            </a:r>
          </a:p>
          <a:p>
            <a:pPr>
              <a:buBlip>
                <a:blip r:embed="rId2"/>
              </a:buBlip>
            </a:pPr>
            <a:r>
              <a:t>Ενδοφλέβια υγρά: D/W 5% και N/S 0.9% με ροή 125ml/h.</a:t>
            </a:r>
          </a:p>
          <a:p>
            <a:pPr>
              <a:buBlip>
                <a:blip r:embed="rId2"/>
              </a:buBlip>
            </a:pPr>
            <a:r>
              <a:t>Αποστολή δείγματος κοπράνων για καλλιέργεια και ευασθησία 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Ιογενής γαστρεντερίτιδα</a:t>
            </a: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66700" indent="-266700" defTabSz="408940">
              <a:spcBef>
                <a:spcPts val="2200"/>
              </a:spcBef>
              <a:buBlip>
                <a:blip r:embed="rId2"/>
              </a:buBlip>
              <a:defRPr sz="2520"/>
            </a:pPr>
            <a:r>
              <a:t>Λοίμωξη γαστρεντερικού.</a:t>
            </a:r>
          </a:p>
          <a:p>
            <a:pPr marL="266700" indent="-266700" defTabSz="408940">
              <a:spcBef>
                <a:spcPts val="2200"/>
              </a:spcBef>
              <a:buBlip>
                <a:blip r:embed="rId2"/>
              </a:buBlip>
              <a:defRPr sz="2520"/>
            </a:pPr>
            <a:r>
              <a:t>Οφείλεται σε ροταϊούς και νοροϊους.</a:t>
            </a:r>
          </a:p>
          <a:p>
            <a:pPr marL="0" indent="0" defTabSz="408940">
              <a:spcBef>
                <a:spcPts val="2200"/>
              </a:spcBef>
              <a:buClrTx/>
              <a:buSzTx/>
              <a:buNone/>
              <a:defRPr sz="2520"/>
            </a:pPr>
            <a:r>
              <a:t>Συμπτώματα:</a:t>
            </a:r>
          </a:p>
          <a:p>
            <a:pPr lvl="1" marL="533400" indent="-266700" defTabSz="408940">
              <a:spcBef>
                <a:spcPts val="2200"/>
              </a:spcBef>
              <a:buSzPct val="80000"/>
              <a:buFont typeface="Georgia"/>
              <a:buChar char="•"/>
              <a:defRPr sz="2520"/>
            </a:pPr>
            <a:r>
              <a:t>Οξεία διάρροια</a:t>
            </a:r>
          </a:p>
          <a:p>
            <a:pPr lvl="1" marL="533400" indent="-266700" defTabSz="408940">
              <a:spcBef>
                <a:spcPts val="2200"/>
              </a:spcBef>
              <a:buSzPct val="80000"/>
              <a:buFont typeface="Georgia"/>
              <a:buChar char="•"/>
              <a:defRPr sz="2520"/>
            </a:pPr>
            <a:r>
              <a:t>Έμετοι</a:t>
            </a:r>
          </a:p>
          <a:p>
            <a:pPr lvl="1" marL="533400" indent="-266700" defTabSz="408940">
              <a:spcBef>
                <a:spcPts val="2200"/>
              </a:spcBef>
              <a:buSzPct val="80000"/>
              <a:buFont typeface="Georgia"/>
              <a:buChar char="•"/>
              <a:defRPr sz="2520"/>
            </a:pPr>
            <a:r>
              <a:t>Πυρετός</a:t>
            </a:r>
          </a:p>
          <a:p>
            <a:pPr lvl="1" marL="533400" indent="-266700" defTabSz="408940">
              <a:spcBef>
                <a:spcPts val="2200"/>
              </a:spcBef>
              <a:buSzPct val="80000"/>
              <a:buFont typeface="Georgia"/>
              <a:buChar char="•"/>
              <a:defRPr sz="2520"/>
            </a:pPr>
            <a:r>
              <a:t>Ανορεξία</a:t>
            </a:r>
          </a:p>
          <a:p>
            <a:pPr lvl="1" marL="533400" indent="-266700" defTabSz="408940">
              <a:spcBef>
                <a:spcPts val="2200"/>
              </a:spcBef>
              <a:buSzPct val="80000"/>
              <a:buFont typeface="Georgia"/>
              <a:buChar char="•"/>
              <a:defRPr sz="2520"/>
            </a:pPr>
            <a:r>
              <a:t>Κεφαλαλγία</a:t>
            </a:r>
          </a:p>
          <a:p>
            <a:pPr lvl="1" marL="533400" indent="-266700" defTabSz="408940">
              <a:spcBef>
                <a:spcPts val="2200"/>
              </a:spcBef>
              <a:buSzPct val="80000"/>
              <a:buFont typeface="Georgia"/>
              <a:buChar char="•"/>
              <a:defRPr sz="2520"/>
            </a:pPr>
            <a:r>
              <a:t>Κοιλιακές κράμπες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Εργαστηριακή Διάγνωση</a:t>
            </a:r>
          </a:p>
        </p:txBody>
      </p:sp>
      <p:sp>
        <p:nvSpPr>
          <p:cNvPr id="135" name="Shape 13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Μέθοδος απομόνωσης με ηλεκτρονικό μικροσκόπιο</a:t>
            </a:r>
          </a:p>
          <a:p>
            <a:pPr>
              <a:buBlip>
                <a:blip r:embed="rId2"/>
              </a:buBlip>
            </a:pPr>
            <a:r>
              <a:t>Παθητικές μέθοδοι ανοσοσυγκόλλησης</a:t>
            </a:r>
          </a:p>
          <a:p>
            <a:pPr>
              <a:buBlip>
                <a:blip r:embed="rId2"/>
              </a:buBlip>
            </a:pPr>
            <a:r>
              <a:t>Αλυσιδωτή αντίδραση πολυμεράσης</a:t>
            </a:r>
          </a:p>
          <a:p>
            <a:pPr>
              <a:buBlip>
                <a:blip r:embed="rId2"/>
              </a:buBlip>
            </a:pPr>
            <a:r>
              <a:t>Δοκιμασίες ELISA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Μέτρα Πρόληψης</a:t>
            </a:r>
          </a:p>
        </p:txBody>
      </p:sp>
      <p:sp>
        <p:nvSpPr>
          <p:cNvPr id="138" name="Shape 13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Καλό πλύσιμο χερίων</a:t>
            </a:r>
          </a:p>
          <a:p>
            <a:pPr>
              <a:buBlip>
                <a:blip r:embed="rId2"/>
              </a:buBlip>
            </a:pPr>
            <a:r>
              <a:t>Απομόνωση ασθενών</a:t>
            </a:r>
          </a:p>
          <a:p>
            <a:pPr>
              <a:buBlip>
                <a:blip r:embed="rId2"/>
              </a:buBlip>
            </a:pPr>
            <a:r>
              <a:t>Αποφυγή εργασίας ασθενών για 3-4 εργάσιμες μέρες μετά την υποχώρηση συμπτωμάτων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type="ctrTitle"/>
          </p:nvPr>
        </p:nvSpPr>
        <p:spPr>
          <a:xfrm>
            <a:off x="1104900" y="-591054"/>
            <a:ext cx="10795001" cy="3556001"/>
          </a:xfrm>
          <a:prstGeom prst="rect">
            <a:avLst/>
          </a:prstGeom>
        </p:spPr>
        <p:txBody>
          <a:bodyPr/>
          <a:lstStyle/>
          <a:p>
            <a:pPr/>
            <a:r>
              <a:t>Αφυδάτωση</a:t>
            </a:r>
          </a:p>
        </p:txBody>
      </p:sp>
      <p:sp>
        <p:nvSpPr>
          <p:cNvPr id="141" name="Shape 141"/>
          <p:cNvSpPr/>
          <p:nvPr>
            <p:ph type="subTitle" sz="quarter" idx="1"/>
          </p:nvPr>
        </p:nvSpPr>
        <p:spPr>
          <a:xfrm>
            <a:off x="957453" y="3040714"/>
            <a:ext cx="10795001" cy="2235201"/>
          </a:xfrm>
          <a:prstGeom prst="rect">
            <a:avLst/>
          </a:prstGeom>
        </p:spPr>
        <p:txBody>
          <a:bodyPr/>
          <a:lstStyle/>
          <a:p>
            <a:pPr/>
            <a:r>
              <a:t>Σημαντική μείωση του νερού του σώματος και των ηλεκτρολυτών .</a:t>
            </a:r>
          </a:p>
        </p:txBody>
      </p:sp>
      <p:sp>
        <p:nvSpPr>
          <p:cNvPr id="142" name="Shape 142"/>
          <p:cNvSpPr/>
          <p:nvPr/>
        </p:nvSpPr>
        <p:spPr>
          <a:xfrm>
            <a:off x="946759" y="4533900"/>
            <a:ext cx="11111282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/>
          </a:lstStyle>
          <a:p>
            <a:pPr/>
            <a:r>
              <a:t>Στη συγκεκριμένη περίπτωση η αφυδάτωση προκαλεί κόπωση και έντονη αδυνάμια. Υπαίτιο της κατάστασης αυτής είναι το λοιμώδες νόσημα (ιογενής γαστρεντερίτιδα).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type="ctrTitle"/>
          </p:nvPr>
        </p:nvSpPr>
        <p:spPr>
          <a:xfrm>
            <a:off x="1104900" y="1473200"/>
            <a:ext cx="10795000" cy="1530854"/>
          </a:xfrm>
          <a:prstGeom prst="rect">
            <a:avLst/>
          </a:prstGeom>
        </p:spPr>
        <p:txBody>
          <a:bodyPr/>
          <a:lstStyle/>
          <a:p>
            <a:pPr/>
            <a:r>
              <a:t>Ακράτεια κοπράνων </a:t>
            </a:r>
          </a:p>
        </p:txBody>
      </p:sp>
      <p:sp>
        <p:nvSpPr>
          <p:cNvPr id="145" name="Shape 145"/>
          <p:cNvSpPr/>
          <p:nvPr>
            <p:ph type="subTitle" sz="quarter" idx="1"/>
          </p:nvPr>
        </p:nvSpPr>
        <p:spPr>
          <a:xfrm>
            <a:off x="1104900" y="3153429"/>
            <a:ext cx="10795000" cy="1253702"/>
          </a:xfrm>
          <a:prstGeom prst="rect">
            <a:avLst/>
          </a:prstGeom>
        </p:spPr>
        <p:txBody>
          <a:bodyPr/>
          <a:lstStyle/>
          <a:p>
            <a:pPr/>
            <a:r>
              <a:t>Η ανικανότητα ελέγχου των κενώσεων από τον σφικτηριακό μηχανισμό του πρωκτού.</a:t>
            </a:r>
          </a:p>
        </p:txBody>
      </p:sp>
      <p:sp>
        <p:nvSpPr>
          <p:cNvPr id="146" name="Shape 146"/>
          <p:cNvSpPr/>
          <p:nvPr/>
        </p:nvSpPr>
        <p:spPr>
          <a:xfrm>
            <a:off x="725185" y="4533900"/>
            <a:ext cx="11554430" cy="360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/>
            <a:r>
              <a:t>Λόγω της ακράτειας προκαλείται:</a:t>
            </a:r>
          </a:p>
          <a:p>
            <a:pPr lvl="1" marL="804333" indent="-423333" algn="l">
              <a:buClr>
                <a:srgbClr val="9A7865"/>
              </a:buClr>
              <a:buSzPct val="40000"/>
              <a:buBlip>
                <a:blip r:embed="rId2"/>
              </a:buBlip>
            </a:pPr>
            <a:r>
              <a:t>Βλάβη στους μυς του πρωκτικού σφιγκτήρα.</a:t>
            </a:r>
          </a:p>
          <a:p>
            <a:pPr lvl="1" marL="804333" indent="-423333" algn="l">
              <a:buClr>
                <a:srgbClr val="9A7865"/>
              </a:buClr>
              <a:buSzPct val="40000"/>
              <a:buBlip>
                <a:blip r:embed="rId2"/>
              </a:buBlip>
            </a:pPr>
            <a:r>
              <a:t>Βλάβη στα νεύρα του πρωκτικού σφιγκτηριακού μηχανισμού ή του ορθού.</a:t>
            </a:r>
          </a:p>
          <a:p>
            <a:pPr lvl="1" marL="804333" indent="-423333" algn="l">
              <a:buClr>
                <a:srgbClr val="9A7865"/>
              </a:buClr>
              <a:buSzPct val="40000"/>
              <a:buBlip>
                <a:blip r:embed="rId2"/>
              </a:buBlip>
            </a:pPr>
            <a:r>
              <a:t>Απώλεια αποθηκευτικής ικανότητας του ορθού.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Renaissance">
  <a:themeElements>
    <a:clrScheme name="Renaissance">
      <a:dk1>
        <a:srgbClr val="625B48"/>
      </a:dk1>
      <a:lt1>
        <a:srgbClr val="1A2C62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Renaissance">
  <a:themeElements>
    <a:clrScheme name="Renaissance">
      <a:dk1>
        <a:srgbClr val="000000"/>
      </a:dk1>
      <a:lt1>
        <a:srgbClr val="FFFFFF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