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64" r:id="rId5"/>
    <p:sldId id="260" r:id="rId6"/>
    <p:sldId id="263" r:id="rId7"/>
    <p:sldId id="266" r:id="rId8"/>
    <p:sldId id="265" r:id="rId9"/>
    <p:sldId id="267" r:id="rId10"/>
    <p:sldId id="268" r:id="rId11"/>
    <p:sldId id="269" r:id="rId12"/>
    <p:sldId id="270" r:id="rId13"/>
    <p:sldId id="258" r:id="rId14"/>
    <p:sldId id="282" r:id="rId15"/>
    <p:sldId id="273" r:id="rId16"/>
    <p:sldId id="259" r:id="rId17"/>
    <p:sldId id="283" r:id="rId18"/>
    <p:sldId id="284" r:id="rId19"/>
    <p:sldId id="274" r:id="rId20"/>
    <p:sldId id="275" r:id="rId21"/>
    <p:sldId id="276" r:id="rId22"/>
    <p:sldId id="277" r:id="rId23"/>
    <p:sldId id="278" r:id="rId24"/>
    <p:sldId id="272"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2D6039D9-95B3-4387-9753-095FAB356BA5}" type="datetimeFigureOut">
              <a:rPr lang="el-GR" smtClean="0"/>
              <a:t>27/3/2020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F67EF55-BB1E-4722-827D-B5BAAB455B1B}" type="slidenum">
              <a:rPr lang="el-GR" smtClean="0"/>
              <a:t>‹#›</a:t>
            </a:fld>
            <a:endParaRPr lang="el-GR"/>
          </a:p>
        </p:txBody>
      </p:sp>
    </p:spTree>
    <p:extLst>
      <p:ext uri="{BB962C8B-B14F-4D97-AF65-F5344CB8AC3E}">
        <p14:creationId xmlns:p14="http://schemas.microsoft.com/office/powerpoint/2010/main" val="217491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D6039D9-95B3-4387-9753-095FAB356BA5}" type="datetimeFigureOut">
              <a:rPr lang="el-GR" smtClean="0"/>
              <a:t>27/3/2020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F67EF55-BB1E-4722-827D-B5BAAB455B1B}" type="slidenum">
              <a:rPr lang="el-GR" smtClean="0"/>
              <a:t>‹#›</a:t>
            </a:fld>
            <a:endParaRPr lang="el-GR"/>
          </a:p>
        </p:txBody>
      </p:sp>
    </p:spTree>
    <p:extLst>
      <p:ext uri="{BB962C8B-B14F-4D97-AF65-F5344CB8AC3E}">
        <p14:creationId xmlns:p14="http://schemas.microsoft.com/office/powerpoint/2010/main" val="349367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D6039D9-95B3-4387-9753-095FAB356BA5}" type="datetimeFigureOut">
              <a:rPr lang="el-GR" smtClean="0"/>
              <a:t>27/3/2020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F67EF55-BB1E-4722-827D-B5BAAB455B1B}" type="slidenum">
              <a:rPr lang="el-GR" smtClean="0"/>
              <a:t>‹#›</a:t>
            </a:fld>
            <a:endParaRPr lang="el-GR"/>
          </a:p>
        </p:txBody>
      </p:sp>
    </p:spTree>
    <p:extLst>
      <p:ext uri="{BB962C8B-B14F-4D97-AF65-F5344CB8AC3E}">
        <p14:creationId xmlns:p14="http://schemas.microsoft.com/office/powerpoint/2010/main" val="202227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D6039D9-95B3-4387-9753-095FAB356BA5}" type="datetimeFigureOut">
              <a:rPr lang="el-GR" smtClean="0"/>
              <a:t>27/3/2020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F67EF55-BB1E-4722-827D-B5BAAB455B1B}" type="slidenum">
              <a:rPr lang="el-GR" smtClean="0"/>
              <a:t>‹#›</a:t>
            </a:fld>
            <a:endParaRPr lang="el-GR"/>
          </a:p>
        </p:txBody>
      </p:sp>
    </p:spTree>
    <p:extLst>
      <p:ext uri="{BB962C8B-B14F-4D97-AF65-F5344CB8AC3E}">
        <p14:creationId xmlns:p14="http://schemas.microsoft.com/office/powerpoint/2010/main" val="1595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2D6039D9-95B3-4387-9753-095FAB356BA5}" type="datetimeFigureOut">
              <a:rPr lang="el-GR" smtClean="0"/>
              <a:t>27/3/2020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F67EF55-BB1E-4722-827D-B5BAAB455B1B}" type="slidenum">
              <a:rPr lang="el-GR" smtClean="0"/>
              <a:t>‹#›</a:t>
            </a:fld>
            <a:endParaRPr lang="el-GR"/>
          </a:p>
        </p:txBody>
      </p:sp>
    </p:spTree>
    <p:extLst>
      <p:ext uri="{BB962C8B-B14F-4D97-AF65-F5344CB8AC3E}">
        <p14:creationId xmlns:p14="http://schemas.microsoft.com/office/powerpoint/2010/main" val="371178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2D6039D9-95B3-4387-9753-095FAB356BA5}" type="datetimeFigureOut">
              <a:rPr lang="el-GR" smtClean="0"/>
              <a:t>27/3/2020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F67EF55-BB1E-4722-827D-B5BAAB455B1B}" type="slidenum">
              <a:rPr lang="el-GR" smtClean="0"/>
              <a:t>‹#›</a:t>
            </a:fld>
            <a:endParaRPr lang="el-GR"/>
          </a:p>
        </p:txBody>
      </p:sp>
    </p:spTree>
    <p:extLst>
      <p:ext uri="{BB962C8B-B14F-4D97-AF65-F5344CB8AC3E}">
        <p14:creationId xmlns:p14="http://schemas.microsoft.com/office/powerpoint/2010/main" val="1761234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2D6039D9-95B3-4387-9753-095FAB356BA5}" type="datetimeFigureOut">
              <a:rPr lang="el-GR" smtClean="0"/>
              <a:t>27/3/2020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F67EF55-BB1E-4722-827D-B5BAAB455B1B}" type="slidenum">
              <a:rPr lang="el-GR" smtClean="0"/>
              <a:t>‹#›</a:t>
            </a:fld>
            <a:endParaRPr lang="el-GR"/>
          </a:p>
        </p:txBody>
      </p:sp>
    </p:spTree>
    <p:extLst>
      <p:ext uri="{BB962C8B-B14F-4D97-AF65-F5344CB8AC3E}">
        <p14:creationId xmlns:p14="http://schemas.microsoft.com/office/powerpoint/2010/main" val="4265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2D6039D9-95B3-4387-9753-095FAB356BA5}" type="datetimeFigureOut">
              <a:rPr lang="el-GR" smtClean="0"/>
              <a:t>27/3/2020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F67EF55-BB1E-4722-827D-B5BAAB455B1B}" type="slidenum">
              <a:rPr lang="el-GR" smtClean="0"/>
              <a:t>‹#›</a:t>
            </a:fld>
            <a:endParaRPr lang="el-GR"/>
          </a:p>
        </p:txBody>
      </p:sp>
    </p:spTree>
    <p:extLst>
      <p:ext uri="{BB962C8B-B14F-4D97-AF65-F5344CB8AC3E}">
        <p14:creationId xmlns:p14="http://schemas.microsoft.com/office/powerpoint/2010/main" val="470773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D6039D9-95B3-4387-9753-095FAB356BA5}" type="datetimeFigureOut">
              <a:rPr lang="el-GR" smtClean="0"/>
              <a:t>27/3/2020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F67EF55-BB1E-4722-827D-B5BAAB455B1B}" type="slidenum">
              <a:rPr lang="el-GR" smtClean="0"/>
              <a:t>‹#›</a:t>
            </a:fld>
            <a:endParaRPr lang="el-GR"/>
          </a:p>
        </p:txBody>
      </p:sp>
    </p:spTree>
    <p:extLst>
      <p:ext uri="{BB962C8B-B14F-4D97-AF65-F5344CB8AC3E}">
        <p14:creationId xmlns:p14="http://schemas.microsoft.com/office/powerpoint/2010/main" val="131843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2D6039D9-95B3-4387-9753-095FAB356BA5}" type="datetimeFigureOut">
              <a:rPr lang="el-GR" smtClean="0"/>
              <a:t>27/3/2020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F67EF55-BB1E-4722-827D-B5BAAB455B1B}" type="slidenum">
              <a:rPr lang="el-GR" smtClean="0"/>
              <a:t>‹#›</a:t>
            </a:fld>
            <a:endParaRPr lang="el-GR"/>
          </a:p>
        </p:txBody>
      </p:sp>
    </p:spTree>
    <p:extLst>
      <p:ext uri="{BB962C8B-B14F-4D97-AF65-F5344CB8AC3E}">
        <p14:creationId xmlns:p14="http://schemas.microsoft.com/office/powerpoint/2010/main" val="390933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2D6039D9-95B3-4387-9753-095FAB356BA5}" type="datetimeFigureOut">
              <a:rPr lang="el-GR" smtClean="0"/>
              <a:t>27/3/2020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F67EF55-BB1E-4722-827D-B5BAAB455B1B}" type="slidenum">
              <a:rPr lang="el-GR" smtClean="0"/>
              <a:t>‹#›</a:t>
            </a:fld>
            <a:endParaRPr lang="el-GR"/>
          </a:p>
        </p:txBody>
      </p:sp>
    </p:spTree>
    <p:extLst>
      <p:ext uri="{BB962C8B-B14F-4D97-AF65-F5344CB8AC3E}">
        <p14:creationId xmlns:p14="http://schemas.microsoft.com/office/powerpoint/2010/main" val="148652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039D9-95B3-4387-9753-095FAB356BA5}" type="datetimeFigureOut">
              <a:rPr lang="el-GR" smtClean="0"/>
              <a:t>27/3/2020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7EF55-BB1E-4722-827D-B5BAAB455B1B}" type="slidenum">
              <a:rPr lang="el-GR" smtClean="0"/>
              <a:t>‹#›</a:t>
            </a:fld>
            <a:endParaRPr lang="el-GR"/>
          </a:p>
        </p:txBody>
      </p:sp>
    </p:spTree>
    <p:extLst>
      <p:ext uri="{BB962C8B-B14F-4D97-AF65-F5344CB8AC3E}">
        <p14:creationId xmlns:p14="http://schemas.microsoft.com/office/powerpoint/2010/main" val="248849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Εισαγωγή στη νεότερη και σύγχρονη δραματουργία. </a:t>
            </a:r>
            <a:endParaRPr lang="el-GR" dirty="0"/>
          </a:p>
        </p:txBody>
      </p:sp>
      <p:sp>
        <p:nvSpPr>
          <p:cNvPr id="3" name="Υπότιτλος 2"/>
          <p:cNvSpPr>
            <a:spLocks noGrp="1"/>
          </p:cNvSpPr>
          <p:nvPr>
            <p:ph type="subTitle" idx="1"/>
          </p:nvPr>
        </p:nvSpPr>
        <p:spPr/>
        <p:txBody>
          <a:bodyPr>
            <a:normAutofit fontScale="70000" lnSpcReduction="20000"/>
          </a:bodyPr>
          <a:lstStyle/>
          <a:p>
            <a:r>
              <a:rPr lang="el-GR" dirty="0">
                <a:solidFill>
                  <a:schemeClr val="tx1"/>
                </a:solidFill>
              </a:rPr>
              <a:t>Από το θέατρο του παραλόγου στο </a:t>
            </a:r>
            <a:r>
              <a:rPr lang="el-GR" dirty="0" smtClean="0">
                <a:solidFill>
                  <a:schemeClr val="tx1"/>
                </a:solidFill>
              </a:rPr>
              <a:t>μεταμοντέρν</a:t>
            </a:r>
            <a:r>
              <a:rPr lang="el-GR" dirty="0">
                <a:solidFill>
                  <a:schemeClr val="tx1"/>
                </a:solidFill>
              </a:rPr>
              <a:t>ο</a:t>
            </a:r>
            <a:endParaRPr lang="en-US" dirty="0" smtClean="0">
              <a:solidFill>
                <a:schemeClr val="tx1"/>
              </a:solidFill>
            </a:endParaRPr>
          </a:p>
          <a:p>
            <a:endParaRPr lang="en-US" dirty="0" smtClean="0">
              <a:solidFill>
                <a:schemeClr val="accent2">
                  <a:lumMod val="50000"/>
                </a:schemeClr>
              </a:solidFill>
            </a:endParaRPr>
          </a:p>
          <a:p>
            <a:r>
              <a:rPr lang="el-GR" dirty="0" err="1" smtClean="0">
                <a:solidFill>
                  <a:schemeClr val="accent2">
                    <a:lumMod val="50000"/>
                  </a:schemeClr>
                </a:solidFill>
              </a:rPr>
              <a:t>Ναταλί</a:t>
            </a:r>
            <a:r>
              <a:rPr lang="el-GR" dirty="0" smtClean="0">
                <a:solidFill>
                  <a:schemeClr val="accent2">
                    <a:lumMod val="50000"/>
                  </a:schemeClr>
                </a:solidFill>
              </a:rPr>
              <a:t> </a:t>
            </a:r>
            <a:r>
              <a:rPr lang="el-GR" dirty="0" err="1" smtClean="0">
                <a:solidFill>
                  <a:schemeClr val="accent2">
                    <a:lumMod val="50000"/>
                  </a:schemeClr>
                </a:solidFill>
              </a:rPr>
              <a:t>Μηνιώτη</a:t>
            </a:r>
            <a:r>
              <a:rPr lang="el-GR" dirty="0" smtClean="0">
                <a:solidFill>
                  <a:schemeClr val="accent2">
                    <a:lumMod val="50000"/>
                  </a:schemeClr>
                </a:solidFill>
              </a:rPr>
              <a:t> 6946007368</a:t>
            </a:r>
          </a:p>
          <a:p>
            <a:r>
              <a:rPr lang="en-US" dirty="0" smtClean="0">
                <a:solidFill>
                  <a:schemeClr val="accent2">
                    <a:lumMod val="50000"/>
                  </a:schemeClr>
                </a:solidFill>
              </a:rPr>
              <a:t>E-mail: minatali3@gmail.com</a:t>
            </a:r>
            <a:endParaRPr lang="el-GR" dirty="0">
              <a:solidFill>
                <a:schemeClr val="accent2">
                  <a:lumMod val="50000"/>
                </a:schemeClr>
              </a:solidFill>
            </a:endParaRPr>
          </a:p>
        </p:txBody>
      </p:sp>
    </p:spTree>
    <p:extLst>
      <p:ext uri="{BB962C8B-B14F-4D97-AF65-F5344CB8AC3E}">
        <p14:creationId xmlns:p14="http://schemas.microsoft.com/office/powerpoint/2010/main" val="3138803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274638"/>
            <a:ext cx="8856984" cy="418058"/>
          </a:xfrm>
        </p:spPr>
        <p:txBody>
          <a:bodyPr>
            <a:noAutofit/>
          </a:bodyPr>
          <a:lstStyle/>
          <a:p>
            <a:r>
              <a:rPr lang="el-GR" sz="2800" b="1" dirty="0" smtClean="0"/>
              <a:t>Μεταμοντερνισμός </a:t>
            </a:r>
            <a:r>
              <a:rPr lang="el-GR" sz="2800" b="1" dirty="0" err="1"/>
              <a:t>Μ</a:t>
            </a:r>
            <a:r>
              <a:rPr lang="el-GR" sz="2800" b="1" dirty="0" err="1" smtClean="0"/>
              <a:t>εταδομισμός</a:t>
            </a:r>
            <a:r>
              <a:rPr lang="el-GR" sz="2800" b="1" dirty="0" smtClean="0"/>
              <a:t> και Νέο-</a:t>
            </a:r>
            <a:r>
              <a:rPr lang="el-GR" sz="2800" b="1" dirty="0" err="1" smtClean="0"/>
              <a:t>Ιστορικιστές</a:t>
            </a:r>
            <a:endParaRPr lang="el-GR" sz="2800" b="1" dirty="0"/>
          </a:p>
        </p:txBody>
      </p:sp>
      <p:sp>
        <p:nvSpPr>
          <p:cNvPr id="3" name="Θέση περιεχομένου 2"/>
          <p:cNvSpPr>
            <a:spLocks noGrp="1"/>
          </p:cNvSpPr>
          <p:nvPr>
            <p:ph idx="1"/>
          </p:nvPr>
        </p:nvSpPr>
        <p:spPr>
          <a:xfrm>
            <a:off x="179512" y="692696"/>
            <a:ext cx="8856984" cy="6048672"/>
          </a:xfrm>
        </p:spPr>
        <p:txBody>
          <a:bodyPr>
            <a:normAutofit fontScale="62500" lnSpcReduction="20000"/>
          </a:bodyPr>
          <a:lstStyle/>
          <a:p>
            <a:r>
              <a:rPr lang="el-GR" dirty="0"/>
              <a:t>Αυτό που χαρακτηρίζει τη θεατρική δραστηριότητα </a:t>
            </a:r>
            <a:r>
              <a:rPr lang="el-GR" b="1" dirty="0"/>
              <a:t>μετά το 1968 </a:t>
            </a:r>
            <a:r>
              <a:rPr lang="el-GR" dirty="0"/>
              <a:t>σχετίζεται εν μέρει από την </a:t>
            </a:r>
            <a:r>
              <a:rPr lang="el-GR" b="1" dirty="0"/>
              <a:t>αισιόδοξη αίσθηση </a:t>
            </a:r>
            <a:r>
              <a:rPr lang="el-GR" dirty="0"/>
              <a:t>της απαλλαγής από τις υποκριτικές αξίες που οδηγούσαν την τέχνη σε συμβιβασμούς και με την επίσης αισιόδοξη αίσθηση πως η θεατρική τέχνη πια θα μπορέσει να δημιουργήσει μια περισσότερο δίκαιη κοινωνία και ένα θέατρο αντάξιό της. Η βασική αίσθηση να υλοποιηθούν τα σχέδια προήλθε από τον παραμερισμό των ταμπού και την δημιουργία νέων καλλιτεχνικών μορφών έκφρασης. Αυτά έδωσαν την αισιόδοξη αίσθηση των απεριόριστων δυνατοτήτων. Στα χρόνια της δεκαετίας του </a:t>
            </a:r>
            <a:r>
              <a:rPr lang="el-GR" b="1" dirty="0"/>
              <a:t>1980</a:t>
            </a:r>
            <a:r>
              <a:rPr lang="el-GR" dirty="0"/>
              <a:t> αυτές </a:t>
            </a:r>
            <a:r>
              <a:rPr lang="el-GR" b="1" dirty="0"/>
              <a:t>οι αυταπάτες έσβησαν </a:t>
            </a:r>
            <a:r>
              <a:rPr lang="el-GR" dirty="0"/>
              <a:t>ενώ άλλες θεωρητικές σκέψεις ήδη διατυπωμένες από τα χρόνια του ’60, που τις εξέταζαν μόνο οι διανοούμενοι, τώρα γίνονται κτήμα των πολλών και κυρίως επηρεάζουν τον θεατρικό χώρο. Αυτές οι σκέψεις βρίσκουμε να εφαρμόζονται στον </a:t>
            </a:r>
            <a:r>
              <a:rPr lang="el-GR" b="1" dirty="0"/>
              <a:t>μεταμοντερνισμό</a:t>
            </a:r>
            <a:r>
              <a:rPr lang="el-GR" dirty="0"/>
              <a:t>, τον </a:t>
            </a:r>
            <a:r>
              <a:rPr lang="el-GR" b="1" dirty="0" err="1"/>
              <a:t>μεταδομισμό</a:t>
            </a:r>
            <a:r>
              <a:rPr lang="el-GR" dirty="0"/>
              <a:t> (ή τον </a:t>
            </a:r>
            <a:r>
              <a:rPr lang="el-GR" dirty="0" err="1"/>
              <a:t>αποδομισμό</a:t>
            </a:r>
            <a:r>
              <a:rPr lang="el-GR" dirty="0"/>
              <a:t>) παράλληλα με τις διαρκώς ενισχυόμενες φωνές άλλων ομάδων όπως οι υποστηρικτές του  </a:t>
            </a:r>
            <a:r>
              <a:rPr lang="el-GR" b="1" dirty="0"/>
              <a:t>φεμινισμού</a:t>
            </a:r>
            <a:r>
              <a:rPr lang="el-GR" dirty="0"/>
              <a:t> και οι </a:t>
            </a:r>
            <a:r>
              <a:rPr lang="el-GR" b="1" dirty="0"/>
              <a:t>Νέο-</a:t>
            </a:r>
            <a:r>
              <a:rPr lang="el-GR" b="1" dirty="0" err="1"/>
              <a:t>Ιστορικιστές</a:t>
            </a:r>
            <a:r>
              <a:rPr lang="el-GR" dirty="0"/>
              <a:t>.</a:t>
            </a:r>
          </a:p>
          <a:p>
            <a:r>
              <a:rPr lang="el-GR" dirty="0"/>
              <a:t>Στα χρόνια του 1980 μπαίνουμε σε μια εποχή </a:t>
            </a:r>
            <a:r>
              <a:rPr lang="el-GR" dirty="0" err="1"/>
              <a:t>μετα</a:t>
            </a:r>
            <a:r>
              <a:rPr lang="el-GR" dirty="0"/>
              <a:t>-βιομηχανική και </a:t>
            </a:r>
            <a:r>
              <a:rPr lang="el-GR" dirty="0" err="1"/>
              <a:t>μεταουμανιστική</a:t>
            </a:r>
            <a:r>
              <a:rPr lang="el-GR" dirty="0"/>
              <a:t>. Βρισκόμαστε στην περίοδο του μεταμοντερνισμού</a:t>
            </a:r>
            <a:r>
              <a:rPr lang="el-GR" dirty="0" smtClean="0"/>
              <a:t>.</a:t>
            </a:r>
            <a:r>
              <a:rPr lang="el-GR" dirty="0"/>
              <a:t> </a:t>
            </a:r>
            <a:r>
              <a:rPr lang="el-GR" dirty="0"/>
              <a:t>Σ</a:t>
            </a:r>
            <a:r>
              <a:rPr lang="el-GR" dirty="0" smtClean="0"/>
              <a:t>τον </a:t>
            </a:r>
            <a:r>
              <a:rPr lang="el-GR" dirty="0"/>
              <a:t>μεταμοντερνισμό οι καλλιτέχνες δεν ανησυχούν για την ασυνέχεια και την ανακολουθία των επιλογών τους. Ο μεταμοντερνισμός δεν γνωρίζει στεγανά αλλά ούτε και μεθόδους συγκάλυψης. Οι τέχνες γίνονται ρευστές το ίδιο και τα στιλ. Ενδιαφέρει </a:t>
            </a:r>
            <a:r>
              <a:rPr lang="el-GR" b="1" dirty="0"/>
              <a:t>το γεγονός που συμβαίνει και ο τρόπος που συμβαίνει</a:t>
            </a:r>
            <a:r>
              <a:rPr lang="el-GR" dirty="0"/>
              <a:t>. Αφήνει να φανεί το ανακάτεμα ακόμα και αν έχουμε συνύπαρξη υψηλής και λαϊκής τέχνης</a:t>
            </a:r>
            <a:r>
              <a:rPr lang="el-GR" dirty="0" smtClean="0"/>
              <a:t>.</a:t>
            </a:r>
          </a:p>
          <a:p>
            <a:r>
              <a:rPr lang="el-GR" dirty="0" smtClean="0"/>
              <a:t> </a:t>
            </a:r>
            <a:r>
              <a:rPr lang="el-GR" dirty="0"/>
              <a:t>Πολλά στοιχεία ο μεταμοντερνισμός τα παίρνει από τον </a:t>
            </a:r>
            <a:r>
              <a:rPr lang="el-GR" dirty="0" err="1"/>
              <a:t>μεταδομισμό</a:t>
            </a:r>
            <a:r>
              <a:rPr lang="el-GR" dirty="0"/>
              <a:t>. </a:t>
            </a:r>
          </a:p>
          <a:p>
            <a:endParaRPr lang="el-GR" dirty="0"/>
          </a:p>
        </p:txBody>
      </p:sp>
    </p:spTree>
    <p:extLst>
      <p:ext uri="{BB962C8B-B14F-4D97-AF65-F5344CB8AC3E}">
        <p14:creationId xmlns:p14="http://schemas.microsoft.com/office/powerpoint/2010/main" val="3246008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rmAutofit fontScale="90000"/>
          </a:bodyPr>
          <a:lstStyle/>
          <a:p>
            <a:r>
              <a:rPr lang="el-GR" sz="3200" b="1" dirty="0" err="1" smtClean="0"/>
              <a:t>Μεταδομισμός</a:t>
            </a:r>
            <a:endParaRPr lang="el-GR" sz="3200" b="1" dirty="0"/>
          </a:p>
        </p:txBody>
      </p:sp>
      <p:sp>
        <p:nvSpPr>
          <p:cNvPr id="3" name="Θέση περιεχομένου 2"/>
          <p:cNvSpPr>
            <a:spLocks noGrp="1"/>
          </p:cNvSpPr>
          <p:nvPr>
            <p:ph idx="1"/>
          </p:nvPr>
        </p:nvSpPr>
        <p:spPr>
          <a:xfrm>
            <a:off x="107504" y="548680"/>
            <a:ext cx="8928992" cy="6309320"/>
          </a:xfrm>
        </p:spPr>
        <p:txBody>
          <a:bodyPr>
            <a:normAutofit fontScale="55000" lnSpcReduction="20000"/>
          </a:bodyPr>
          <a:lstStyle/>
          <a:p>
            <a:r>
              <a:rPr lang="el-GR" dirty="0"/>
              <a:t>Ο </a:t>
            </a:r>
            <a:r>
              <a:rPr lang="en-US" dirty="0" smtClean="0">
                <a:solidFill>
                  <a:srgbClr val="FF0000"/>
                </a:solidFill>
              </a:rPr>
              <a:t>Jacques</a:t>
            </a:r>
            <a:r>
              <a:rPr lang="en-US" dirty="0" smtClean="0"/>
              <a:t> </a:t>
            </a:r>
            <a:r>
              <a:rPr lang="en-US" dirty="0" smtClean="0">
                <a:solidFill>
                  <a:srgbClr val="FF0000"/>
                </a:solidFill>
              </a:rPr>
              <a:t>Derrida</a:t>
            </a:r>
            <a:r>
              <a:rPr lang="en-US" dirty="0" smtClean="0"/>
              <a:t> </a:t>
            </a:r>
            <a:r>
              <a:rPr lang="el-GR" dirty="0"/>
              <a:t>μιλά για </a:t>
            </a:r>
            <a:endParaRPr lang="el-GR" dirty="0" smtClean="0"/>
          </a:p>
          <a:p>
            <a:r>
              <a:rPr lang="el-GR" dirty="0" smtClean="0"/>
              <a:t>μια </a:t>
            </a:r>
            <a:r>
              <a:rPr lang="el-GR" b="1" dirty="0"/>
              <a:t>γλώσσα που διαμορφώνει την ίδια τη σκέψη </a:t>
            </a:r>
            <a:r>
              <a:rPr lang="el-GR" dirty="0"/>
              <a:t>και τη συνείδηση του ατόμου. Η γλώσσα προϋπάρχει κι όχι το ανάποδο. </a:t>
            </a:r>
            <a:endParaRPr lang="el-GR" dirty="0" smtClean="0"/>
          </a:p>
          <a:p>
            <a:r>
              <a:rPr lang="el-GR" dirty="0" smtClean="0"/>
              <a:t>Η </a:t>
            </a:r>
            <a:r>
              <a:rPr lang="el-GR" dirty="0"/>
              <a:t>γλώσσα δεν είναι άψυχο εργαλείο, αλλά είναι αυτή που </a:t>
            </a:r>
            <a:r>
              <a:rPr lang="el-GR" b="1" dirty="0"/>
              <a:t>κάνει δυνατή την ύπαρξη της συνείδησης.</a:t>
            </a:r>
            <a:r>
              <a:rPr lang="el-GR" dirty="0"/>
              <a:t> </a:t>
            </a:r>
            <a:endParaRPr lang="el-GR" dirty="0" smtClean="0"/>
          </a:p>
          <a:p>
            <a:r>
              <a:rPr lang="el-GR" dirty="0" smtClean="0"/>
              <a:t>Η </a:t>
            </a:r>
            <a:r>
              <a:rPr lang="el-GR" dirty="0"/>
              <a:t>γλώσσα κάνει το άτομο να δει τον κόσμο με έναν τρόπο. Αυτό σημαίνει πως </a:t>
            </a:r>
            <a:r>
              <a:rPr lang="el-GR" b="1" dirty="0" smtClean="0"/>
              <a:t>κάθε </a:t>
            </a:r>
            <a:r>
              <a:rPr lang="el-GR" b="1" dirty="0"/>
              <a:t>γλώσσα συντονίζει τους χρήστες της </a:t>
            </a:r>
            <a:r>
              <a:rPr lang="el-GR" dirty="0"/>
              <a:t>να έχουν μια συγκεκριμένη οπτική να βλέπουν τον κόσμο. </a:t>
            </a:r>
            <a:endParaRPr lang="el-GR" dirty="0" smtClean="0"/>
          </a:p>
          <a:p>
            <a:r>
              <a:rPr lang="el-GR" dirty="0" smtClean="0"/>
              <a:t>Επιπλέον υποστηρίζει ο </a:t>
            </a:r>
            <a:r>
              <a:rPr lang="en-US" dirty="0" smtClean="0"/>
              <a:t>Derrida</a:t>
            </a:r>
            <a:r>
              <a:rPr lang="el-GR" dirty="0" smtClean="0"/>
              <a:t> </a:t>
            </a:r>
            <a:r>
              <a:rPr lang="el-GR" dirty="0"/>
              <a:t>πως </a:t>
            </a:r>
            <a:r>
              <a:rPr lang="el-GR" b="1" dirty="0"/>
              <a:t>το νόημα δεν μπορεί να παρουσιαστεί ολοκληρωμένο </a:t>
            </a:r>
            <a:r>
              <a:rPr lang="el-GR" dirty="0"/>
              <a:t>αφού διαμορφώνεται ανάλογα με το </a:t>
            </a:r>
            <a:r>
              <a:rPr lang="el-GR" dirty="0" err="1"/>
              <a:t>ό,τι</a:t>
            </a:r>
            <a:r>
              <a:rPr lang="el-GR" dirty="0"/>
              <a:t> έχει προηγηθεί και διαφοροποιείται σε σχέση με το </a:t>
            </a:r>
            <a:r>
              <a:rPr lang="el-GR" dirty="0" err="1"/>
              <a:t>ό,τι</a:t>
            </a:r>
            <a:r>
              <a:rPr lang="el-GR" dirty="0"/>
              <a:t> μέλλεται να συμβεί. </a:t>
            </a:r>
            <a:endParaRPr lang="en-US" dirty="0" smtClean="0"/>
          </a:p>
          <a:p>
            <a:r>
              <a:rPr lang="el-GR" b="1" dirty="0"/>
              <a:t>Ο δομισμός </a:t>
            </a:r>
            <a:r>
              <a:rPr lang="el-GR" dirty="0"/>
              <a:t>προσπάθησε να περιγράψει γλωσσικές σχέσεις σε </a:t>
            </a:r>
            <a:r>
              <a:rPr lang="el-GR" b="1" dirty="0"/>
              <a:t>διπολικές σχέσεις </a:t>
            </a:r>
            <a:r>
              <a:rPr lang="el-GR" dirty="0"/>
              <a:t>–παραλληλισμούς αντιθέσεις αντιστροφές- </a:t>
            </a:r>
            <a:endParaRPr lang="el-GR" dirty="0" smtClean="0"/>
          </a:p>
          <a:p>
            <a:r>
              <a:rPr lang="el-GR" dirty="0" smtClean="0"/>
              <a:t>αλλά </a:t>
            </a:r>
            <a:r>
              <a:rPr lang="el-GR" dirty="0"/>
              <a:t>ο </a:t>
            </a:r>
            <a:r>
              <a:rPr lang="en-US" dirty="0" smtClean="0"/>
              <a:t>Derrida</a:t>
            </a:r>
            <a:r>
              <a:rPr lang="el-GR" dirty="0" smtClean="0"/>
              <a:t> </a:t>
            </a:r>
            <a:r>
              <a:rPr lang="el-GR" dirty="0"/>
              <a:t>επεσήμανε πως στην </a:t>
            </a:r>
            <a:r>
              <a:rPr lang="el-GR" b="1" dirty="0"/>
              <a:t>αντιπαράθεση των ζευγών</a:t>
            </a:r>
            <a:r>
              <a:rPr lang="el-GR" dirty="0"/>
              <a:t> πάντα </a:t>
            </a:r>
            <a:r>
              <a:rPr lang="el-GR" b="1" dirty="0"/>
              <a:t>ένα από τα δύο υπερισχύει </a:t>
            </a:r>
            <a:r>
              <a:rPr lang="el-GR" dirty="0"/>
              <a:t>και αυτό περνάει ανεπεξέργαστο μέσα μας. Στην αντιπαράθεση </a:t>
            </a:r>
            <a:r>
              <a:rPr lang="el-GR" dirty="0" smtClean="0"/>
              <a:t>π</a:t>
            </a:r>
            <a:r>
              <a:rPr lang="en-US" dirty="0" smtClean="0"/>
              <a:t>.</a:t>
            </a:r>
            <a:r>
              <a:rPr lang="el-GR" dirty="0" smtClean="0"/>
              <a:t>χ</a:t>
            </a:r>
            <a:r>
              <a:rPr lang="en-US" dirty="0" smtClean="0"/>
              <a:t>.</a:t>
            </a:r>
            <a:r>
              <a:rPr lang="el-GR" dirty="0" smtClean="0"/>
              <a:t> </a:t>
            </a:r>
            <a:r>
              <a:rPr lang="el-GR" dirty="0"/>
              <a:t>ά</a:t>
            </a:r>
            <a:r>
              <a:rPr lang="el-GR" dirty="0" smtClean="0"/>
              <a:t>ντρας</a:t>
            </a:r>
            <a:r>
              <a:rPr lang="en-US" dirty="0" smtClean="0"/>
              <a:t>-</a:t>
            </a:r>
            <a:r>
              <a:rPr lang="el-GR" dirty="0" smtClean="0"/>
              <a:t>γυναίκα </a:t>
            </a:r>
            <a:r>
              <a:rPr lang="el-GR" dirty="0"/>
              <a:t>στον δυτικό πολιτισμό ο άντρας υπερέχει. Αυτό σημαίνει πως </a:t>
            </a:r>
            <a:r>
              <a:rPr lang="el-GR" b="1" dirty="0"/>
              <a:t>η γλώσσα  είναι στοιχειωμένη </a:t>
            </a:r>
            <a:r>
              <a:rPr lang="el-GR" dirty="0"/>
              <a:t>καθώς είτε  καταπιέζει είτε αγνοεί. Σε κάθε διατύπωση ένα συμπλήρωμα έννοιας μένει πίσω και καθώς το επεξεργαζόμαστε αυτό που αντιλαμβανόμαστε είναι το ανεπαρκές της πρώτης μας διατύπωσης. Αυτή η κατάσταση μας σπρώχνει να κάνουμε τροποποιήσεις και αυτό μας βάζει σε έναν φαύλο κύκλο. Αυτή η αναλυτική διαδικασία έχει επικρατήσει να λέγεται </a:t>
            </a:r>
            <a:r>
              <a:rPr lang="el-GR" b="1" dirty="0"/>
              <a:t>αποδόμηση.</a:t>
            </a:r>
            <a:r>
              <a:rPr lang="el-GR" dirty="0"/>
              <a:t> </a:t>
            </a:r>
            <a:endParaRPr lang="en-US" dirty="0" smtClean="0"/>
          </a:p>
          <a:p>
            <a:r>
              <a:rPr lang="el-GR" dirty="0" smtClean="0"/>
              <a:t>Από </a:t>
            </a:r>
            <a:r>
              <a:rPr lang="el-GR" dirty="0"/>
              <a:t>τη μια πλευρά </a:t>
            </a:r>
            <a:r>
              <a:rPr lang="el-GR" b="1" dirty="0"/>
              <a:t>η αποδόμηση </a:t>
            </a:r>
            <a:r>
              <a:rPr lang="el-GR" dirty="0" smtClean="0"/>
              <a:t>αποκαλύπτει ταυτόχρονα (α) </a:t>
            </a:r>
            <a:r>
              <a:rPr lang="el-GR" b="1" dirty="0" smtClean="0"/>
              <a:t>την </a:t>
            </a:r>
            <a:r>
              <a:rPr lang="el-GR" b="1" dirty="0"/>
              <a:t>ιδεολογική αστάθεια που </a:t>
            </a:r>
            <a:r>
              <a:rPr lang="el-GR" b="1" dirty="0" smtClean="0"/>
              <a:t>δομεί τη </a:t>
            </a:r>
            <a:r>
              <a:rPr lang="el-GR" b="1" dirty="0"/>
              <a:t>διατύπωση </a:t>
            </a:r>
            <a:r>
              <a:rPr lang="el-GR" dirty="0" smtClean="0"/>
              <a:t>και (β) το </a:t>
            </a:r>
            <a:r>
              <a:rPr lang="el-GR" b="1" dirty="0"/>
              <a:t>τι είναι προνομιούχο και τι όχι</a:t>
            </a:r>
            <a:r>
              <a:rPr lang="el-GR" dirty="0"/>
              <a:t> τι αγνοήθηκε και τι προωθήθηκε. Από την άλλη μας δείχνει πως δεν υπάρχει κλειστό </a:t>
            </a:r>
            <a:r>
              <a:rPr lang="el-GR" dirty="0" smtClean="0"/>
              <a:t>νόημα, </a:t>
            </a:r>
            <a:r>
              <a:rPr lang="el-GR" dirty="0"/>
              <a:t>αφού κάθε διατύπωση επισύρει σειρά άλλων ερμηνειών συχνά τέτοιων που ο συγγραφέας δεν είχε καν σκεφτεί ή σκόπευε να υπονοήσει. </a:t>
            </a:r>
          </a:p>
        </p:txBody>
      </p:sp>
    </p:spTree>
    <p:extLst>
      <p:ext uri="{BB962C8B-B14F-4D97-AF65-F5344CB8AC3E}">
        <p14:creationId xmlns:p14="http://schemas.microsoft.com/office/powerpoint/2010/main" val="2591793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346050"/>
          </a:xfrm>
        </p:spPr>
        <p:txBody>
          <a:bodyPr>
            <a:noAutofit/>
          </a:bodyPr>
          <a:lstStyle/>
          <a:p>
            <a:r>
              <a:rPr lang="el-GR" sz="2800" b="1" dirty="0" smtClean="0"/>
              <a:t>Συνέχεια…</a:t>
            </a:r>
            <a:endParaRPr lang="el-GR" sz="2800" b="1" dirty="0"/>
          </a:p>
        </p:txBody>
      </p:sp>
      <p:sp>
        <p:nvSpPr>
          <p:cNvPr id="3" name="Θέση περιεχομένου 2"/>
          <p:cNvSpPr>
            <a:spLocks noGrp="1"/>
          </p:cNvSpPr>
          <p:nvPr>
            <p:ph idx="1"/>
          </p:nvPr>
        </p:nvSpPr>
        <p:spPr>
          <a:xfrm>
            <a:off x="0" y="620688"/>
            <a:ext cx="9144000" cy="6237312"/>
          </a:xfrm>
        </p:spPr>
        <p:txBody>
          <a:bodyPr>
            <a:normAutofit fontScale="62500" lnSpcReduction="20000"/>
          </a:bodyPr>
          <a:lstStyle/>
          <a:p>
            <a:r>
              <a:rPr lang="el-GR" dirty="0"/>
              <a:t>Ο </a:t>
            </a:r>
            <a:r>
              <a:rPr lang="en-US" dirty="0" smtClean="0">
                <a:solidFill>
                  <a:srgbClr val="FF0000"/>
                </a:solidFill>
              </a:rPr>
              <a:t>Roland Barthes</a:t>
            </a:r>
            <a:r>
              <a:rPr lang="en-US" dirty="0" smtClean="0"/>
              <a:t> </a:t>
            </a:r>
            <a:r>
              <a:rPr lang="el-GR" dirty="0"/>
              <a:t>υποστήριξε πως </a:t>
            </a:r>
            <a:r>
              <a:rPr lang="el-GR" b="1" dirty="0"/>
              <a:t>ο συγγραφέας δεν </a:t>
            </a:r>
            <a:r>
              <a:rPr lang="el-GR" dirty="0"/>
              <a:t>μπορεί να </a:t>
            </a:r>
            <a:r>
              <a:rPr lang="el-GR" b="1" dirty="0"/>
              <a:t>έχει</a:t>
            </a:r>
            <a:r>
              <a:rPr lang="el-GR" dirty="0"/>
              <a:t> καμιά </a:t>
            </a:r>
            <a:r>
              <a:rPr lang="el-GR" b="1" dirty="0"/>
              <a:t>περισσότερη ισχύ στο κείμενό του </a:t>
            </a:r>
            <a:r>
              <a:rPr lang="el-GR" b="1" dirty="0" smtClean="0"/>
              <a:t>από οποιονδήποτε </a:t>
            </a:r>
            <a:r>
              <a:rPr lang="el-GR" b="1" dirty="0" smtClean="0"/>
              <a:t>άλλον αναγνώστη</a:t>
            </a:r>
            <a:r>
              <a:rPr lang="el-GR" dirty="0" smtClean="0"/>
              <a:t>. </a:t>
            </a:r>
            <a:r>
              <a:rPr lang="el-GR" dirty="0"/>
              <a:t>Αφού οι αναγνώστες είναι με έναν τρόπο και συγγραφείς του κειμένου. Αυτό </a:t>
            </a:r>
            <a:r>
              <a:rPr lang="el-GR" b="1" dirty="0"/>
              <a:t>απελευθερώνει τον σκηνοθέτη</a:t>
            </a:r>
            <a:r>
              <a:rPr lang="el-GR" dirty="0"/>
              <a:t> να δουλέψει ελεύθερα πάνω στο κείμενο.</a:t>
            </a:r>
          </a:p>
          <a:p>
            <a:r>
              <a:rPr lang="el-GR" dirty="0"/>
              <a:t>Η </a:t>
            </a:r>
            <a:r>
              <a:rPr lang="en-US" dirty="0" smtClean="0">
                <a:solidFill>
                  <a:srgbClr val="FF0000"/>
                </a:solidFill>
              </a:rPr>
              <a:t>Julia </a:t>
            </a:r>
            <a:r>
              <a:rPr lang="en-US" dirty="0" err="1" smtClean="0">
                <a:solidFill>
                  <a:srgbClr val="FF0000"/>
                </a:solidFill>
              </a:rPr>
              <a:t>Kristeva</a:t>
            </a:r>
            <a:r>
              <a:rPr lang="el-GR" dirty="0" smtClean="0">
                <a:solidFill>
                  <a:srgbClr val="FF0000"/>
                </a:solidFill>
              </a:rPr>
              <a:t> </a:t>
            </a:r>
            <a:r>
              <a:rPr lang="el-GR" dirty="0"/>
              <a:t>μίλησε για την </a:t>
            </a:r>
            <a:r>
              <a:rPr lang="el-GR" b="1" dirty="0"/>
              <a:t>ανυπαρξία της αυθεντικότητας </a:t>
            </a:r>
            <a:r>
              <a:rPr lang="el-GR" dirty="0"/>
              <a:t>στην τέχνη αφού τα πάντα είναι τροποποιήσεις, μεταμορφώσεις, αφομοιώσεις άλλων έργων </a:t>
            </a:r>
          </a:p>
          <a:p>
            <a:r>
              <a:rPr lang="el-GR" dirty="0"/>
              <a:t>Ο </a:t>
            </a:r>
            <a:r>
              <a:rPr lang="el-GR" b="1" dirty="0" err="1"/>
              <a:t>μεταδομισμός</a:t>
            </a:r>
            <a:r>
              <a:rPr lang="el-GR" dirty="0"/>
              <a:t> δίνει ώθηση και στον </a:t>
            </a:r>
            <a:r>
              <a:rPr lang="el-GR" b="1" dirty="0"/>
              <a:t>φεμινισμό</a:t>
            </a:r>
            <a:r>
              <a:rPr lang="el-GR" dirty="0"/>
              <a:t> που  ακμάζει στη δεκαετία του 1980. Τρία είδη φεμινισμών: ο φιλελεύθερος αρχικά που αποδεχόταν το σύστημα αλλά αγωνιζόταν για ισότητα φύλων, ο πολιτιστικός ή ριζοσπαστικός που έβλεπε τη γυναίκα ως ανώτερο ον από τον άνδρα, και τέλος ο υλιστικός που είδε τις γυναίκες ως άλλη μια καταπιεσμένη ομάδα αλλά όχι μόνο στη βάση του φύλου αλλά και της τάξης, της φυλής. Μια ομάδα που ενώνεται με άλλες καταπιεσμένες ανδρών και γυναικών. Ο φεμινισμός κατέφυγε στις θεωρίες των </a:t>
            </a:r>
            <a:r>
              <a:rPr lang="el-GR" dirty="0" err="1"/>
              <a:t>μεταδομιστών</a:t>
            </a:r>
            <a:r>
              <a:rPr lang="el-GR" dirty="0"/>
              <a:t> και έδειξε πως επικράτησαν αξίες που πάνω του στηρίχτηκε ο μηχανισμός της γλώσσας και πως τελικά όλο αυτό μετατράπηκε σε κοινωνικές δομές που πριμοδότησαν τον λευκό άνδρα, ετερόφυλο και καπιταλιστή.</a:t>
            </a:r>
          </a:p>
          <a:p>
            <a:r>
              <a:rPr lang="el-GR" dirty="0"/>
              <a:t>Ο </a:t>
            </a:r>
            <a:r>
              <a:rPr lang="el-GR" dirty="0" err="1"/>
              <a:t>μεταδομισμός</a:t>
            </a:r>
            <a:r>
              <a:rPr lang="el-GR" dirty="0"/>
              <a:t> βοήθησε και στον </a:t>
            </a:r>
            <a:r>
              <a:rPr lang="el-GR" b="1" dirty="0"/>
              <a:t>νέο Ιστορικισμό</a:t>
            </a:r>
            <a:r>
              <a:rPr lang="el-GR" dirty="0"/>
              <a:t>: αυτοί είδαν το έργο σε σχέση με το πολιτιστικό πλαίσιο μέσα στο οποίο γράφτηκε, προκειμένου να αποκαλυφθούν αδήλωτες σχέσεις ισχύος μέσα από την ανάλυση αυτών των ομάδων ή των αξιών που είτε περιθωριοποιήθηκαν ή ισχυροποιήθηκαν. Πως ένα έργο δηλαδή απηχεί την «κυρίαρχη τάξη» και πως τη στηρίζει ή το αντίθετο αν το έργο φέρει έναν </a:t>
            </a:r>
            <a:r>
              <a:rPr lang="el-GR" dirty="0" err="1"/>
              <a:t>παραβατικό</a:t>
            </a:r>
            <a:r>
              <a:rPr lang="el-GR" dirty="0"/>
              <a:t> λόγο. Ο νέος </a:t>
            </a:r>
            <a:r>
              <a:rPr lang="el-GR" dirty="0" err="1"/>
              <a:t>Ιστορικιστής</a:t>
            </a:r>
            <a:r>
              <a:rPr lang="el-GR" dirty="0"/>
              <a:t> ψάχνει να βρει τι καταπιέστηκε ή τι προωθήθηκε από τον πολιτισμό όπως αντίστοιχα είχε δουλέψει ο Φρόυντ με το ατομικό υποσυνείδητο του συγγραφέα.</a:t>
            </a:r>
          </a:p>
          <a:p>
            <a:endParaRPr lang="el-GR" dirty="0"/>
          </a:p>
        </p:txBody>
      </p:sp>
    </p:spTree>
    <p:extLst>
      <p:ext uri="{BB962C8B-B14F-4D97-AF65-F5344CB8AC3E}">
        <p14:creationId xmlns:p14="http://schemas.microsoft.com/office/powerpoint/2010/main" val="3764535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normAutofit/>
          </a:bodyPr>
          <a:lstStyle/>
          <a:p>
            <a:r>
              <a:rPr lang="el-GR" sz="3200" b="1" dirty="0" smtClean="0"/>
              <a:t>Το θέατρο και οι παραστατικές τέχνες</a:t>
            </a:r>
            <a:r>
              <a:rPr lang="en-US" sz="3200" b="1" dirty="0" smtClean="0"/>
              <a:t> I</a:t>
            </a:r>
            <a:endParaRPr lang="el-GR" sz="3200" b="1" dirty="0"/>
          </a:p>
        </p:txBody>
      </p:sp>
      <p:sp>
        <p:nvSpPr>
          <p:cNvPr id="3" name="Θέση περιεχομένου 2"/>
          <p:cNvSpPr>
            <a:spLocks noGrp="1"/>
          </p:cNvSpPr>
          <p:nvPr>
            <p:ph idx="1"/>
          </p:nvPr>
        </p:nvSpPr>
        <p:spPr>
          <a:xfrm>
            <a:off x="0" y="692696"/>
            <a:ext cx="9144000" cy="6165304"/>
          </a:xfrm>
        </p:spPr>
        <p:txBody>
          <a:bodyPr>
            <a:normAutofit fontScale="62500" lnSpcReduction="20000"/>
          </a:bodyPr>
          <a:lstStyle/>
          <a:p>
            <a:pPr marL="0" indent="0">
              <a:buNone/>
            </a:pPr>
            <a:r>
              <a:rPr lang="el-GR" u="sng" dirty="0" smtClean="0"/>
              <a:t>Θέατρο, πολιτική και πολιτιστική αλλαγή</a:t>
            </a:r>
            <a:r>
              <a:rPr lang="el-GR" dirty="0" smtClean="0"/>
              <a:t>: Το θέατρο συνεπικουρεί στις κοινωνικές αλλαγές. </a:t>
            </a:r>
            <a:endParaRPr lang="el-GR" dirty="0" smtClean="0"/>
          </a:p>
          <a:p>
            <a:r>
              <a:rPr lang="el-GR" dirty="0"/>
              <a:t>Στην Αμερική το </a:t>
            </a:r>
            <a:r>
              <a:rPr lang="en-US" b="1" dirty="0"/>
              <a:t>Living Theatre</a:t>
            </a:r>
            <a:r>
              <a:rPr lang="el-GR" dirty="0"/>
              <a:t>, το </a:t>
            </a:r>
            <a:r>
              <a:rPr lang="en-US" dirty="0"/>
              <a:t>Mime Troupe</a:t>
            </a:r>
            <a:r>
              <a:rPr lang="el-GR" dirty="0"/>
              <a:t> ….</a:t>
            </a:r>
          </a:p>
          <a:p>
            <a:r>
              <a:rPr lang="el-GR" dirty="0"/>
              <a:t>Στην Ευρώπη ο βρετανός </a:t>
            </a:r>
            <a:r>
              <a:rPr lang="en-US" dirty="0"/>
              <a:t>John McGrath</a:t>
            </a:r>
            <a:r>
              <a:rPr lang="el-GR" dirty="0"/>
              <a:t>, στην Ιταλία ο </a:t>
            </a:r>
            <a:r>
              <a:rPr lang="en-US" dirty="0"/>
              <a:t>Dario </a:t>
            </a:r>
            <a:r>
              <a:rPr lang="en-US" dirty="0" err="1"/>
              <a:t>Fo</a:t>
            </a:r>
            <a:r>
              <a:rPr lang="el-GR" dirty="0"/>
              <a:t>…</a:t>
            </a:r>
          </a:p>
          <a:p>
            <a:pPr marL="0" indent="0">
              <a:buNone/>
            </a:pPr>
            <a:r>
              <a:rPr lang="el-GR" dirty="0"/>
              <a:t>Αλλά το ριζοσπαστικό θέατρο στην Ευρώπη δεν αναπτύσσεται πάρα πολύ. Αντίθετα θα βρει πρόσφορο έδαφος στις χώρες που έχουν μόλις αποτινάξει το αποικιοκρατικό καθεστώς (</a:t>
            </a:r>
            <a:r>
              <a:rPr lang="el-GR" b="1" dirty="0"/>
              <a:t>Αφρική</a:t>
            </a:r>
            <a:r>
              <a:rPr lang="el-GR" dirty="0"/>
              <a:t>, Φιλιππίνες, </a:t>
            </a:r>
            <a:r>
              <a:rPr lang="el-GR" b="1" dirty="0"/>
              <a:t>Λ. Αμερική</a:t>
            </a:r>
            <a:r>
              <a:rPr lang="el-GR" dirty="0"/>
              <a:t>, π.χ. Βραζιλία: το Θέατρο των καταπιεσμένων). Στην Ιαπωνία επίσης φοιτητές ξεκινούν να μελετούν την παράσταση και να έχουν έντονη πολιτική και κοινωνική ματιά. Από εκεί ξεπηδούν και οι </a:t>
            </a:r>
            <a:r>
              <a:rPr lang="el-GR" dirty="0" err="1"/>
              <a:t>Τεραγιάμα</a:t>
            </a:r>
            <a:r>
              <a:rPr lang="el-GR" dirty="0"/>
              <a:t>, </a:t>
            </a:r>
            <a:r>
              <a:rPr lang="el-GR" b="1" dirty="0" err="1"/>
              <a:t>Νιναγκάουα</a:t>
            </a:r>
            <a:r>
              <a:rPr lang="el-GR" b="1" dirty="0"/>
              <a:t>, </a:t>
            </a:r>
            <a:r>
              <a:rPr lang="el-GR" b="1" dirty="0" err="1"/>
              <a:t>Σουζούκι</a:t>
            </a:r>
            <a:r>
              <a:rPr lang="el-GR" dirty="0"/>
              <a:t>. </a:t>
            </a:r>
            <a:endParaRPr lang="el-GR" dirty="0" smtClean="0"/>
          </a:p>
          <a:p>
            <a:pPr marL="0" indent="0">
              <a:buNone/>
            </a:pPr>
            <a:r>
              <a:rPr lang="el-GR" u="sng" dirty="0" smtClean="0"/>
              <a:t>Αμφισβήτηση της αυθεντίας του θεατρικού κειμένου</a:t>
            </a:r>
            <a:r>
              <a:rPr lang="el-GR" dirty="0" smtClean="0"/>
              <a:t>. </a:t>
            </a:r>
            <a:r>
              <a:rPr lang="el-GR" dirty="0"/>
              <a:t>Προς το τέλος της δεκαετίας του 1960 </a:t>
            </a:r>
            <a:r>
              <a:rPr lang="el-GR" b="1" dirty="0"/>
              <a:t>θεωρητικά κείμενα αμφισβητούν την κυριαρχία των κειμένων</a:t>
            </a:r>
            <a:r>
              <a:rPr lang="el-GR" dirty="0"/>
              <a:t> (</a:t>
            </a:r>
            <a:r>
              <a:rPr lang="el-GR" dirty="0" err="1"/>
              <a:t>Μπάρτ</a:t>
            </a:r>
            <a:r>
              <a:rPr lang="el-GR" dirty="0"/>
              <a:t>, Φουκώ, </a:t>
            </a:r>
            <a:r>
              <a:rPr lang="el-GR" dirty="0" err="1"/>
              <a:t>Ντεριντά</a:t>
            </a:r>
            <a:r>
              <a:rPr lang="el-GR" dirty="0"/>
              <a:t>…). Τα κείμενα δεν είναι επίκεντρο της θεατρικής πράξης.</a:t>
            </a:r>
          </a:p>
          <a:p>
            <a:pPr marL="0" indent="0">
              <a:buNone/>
            </a:pPr>
            <a:r>
              <a:rPr lang="el-GR" u="sng" dirty="0" smtClean="0"/>
              <a:t>Το σωματικό θέατρο:</a:t>
            </a:r>
            <a:r>
              <a:rPr lang="el-GR" dirty="0" smtClean="0"/>
              <a:t> Η </a:t>
            </a:r>
            <a:r>
              <a:rPr lang="el-GR" dirty="0"/>
              <a:t>επίδραση του </a:t>
            </a:r>
            <a:r>
              <a:rPr lang="el-GR" dirty="0" err="1"/>
              <a:t>Αρτώ</a:t>
            </a:r>
            <a:r>
              <a:rPr lang="el-GR" dirty="0"/>
              <a:t> από το 1960 είναι καθοριστική: </a:t>
            </a:r>
            <a:r>
              <a:rPr lang="en-US" b="1" dirty="0"/>
              <a:t>Living Theatre</a:t>
            </a:r>
            <a:r>
              <a:rPr lang="en-US" dirty="0"/>
              <a:t> </a:t>
            </a:r>
            <a:r>
              <a:rPr lang="en-US" i="1" dirty="0"/>
              <a:t>Paradise Now</a:t>
            </a:r>
            <a:r>
              <a:rPr lang="el-GR" dirty="0"/>
              <a:t> (1967), </a:t>
            </a:r>
            <a:r>
              <a:rPr lang="en-US" dirty="0" err="1"/>
              <a:t>Schechner</a:t>
            </a:r>
            <a:r>
              <a:rPr lang="en-US" dirty="0"/>
              <a:t> </a:t>
            </a:r>
            <a:r>
              <a:rPr lang="en-US" i="1" dirty="0"/>
              <a:t>Dionysus in</a:t>
            </a:r>
            <a:r>
              <a:rPr lang="el-GR" i="1" dirty="0"/>
              <a:t> 69</a:t>
            </a:r>
            <a:r>
              <a:rPr lang="el-GR" dirty="0"/>
              <a:t>, </a:t>
            </a:r>
            <a:r>
              <a:rPr lang="en-US" dirty="0" err="1"/>
              <a:t>Grotowski</a:t>
            </a:r>
            <a:r>
              <a:rPr lang="en-US" dirty="0"/>
              <a:t> </a:t>
            </a:r>
            <a:r>
              <a:rPr lang="en-US" i="1" dirty="0"/>
              <a:t>Acropolis</a:t>
            </a:r>
            <a:r>
              <a:rPr lang="el-GR" dirty="0"/>
              <a:t>…. Ο τελευταίος έχει ως πηγές του τη Μέθοδο </a:t>
            </a:r>
            <a:r>
              <a:rPr lang="el-GR" dirty="0" err="1"/>
              <a:t>Στανισλάφσκι</a:t>
            </a:r>
            <a:r>
              <a:rPr lang="el-GR" dirty="0"/>
              <a:t>, τη Βιομηχανική του </a:t>
            </a:r>
            <a:r>
              <a:rPr lang="el-GR" dirty="0" err="1"/>
              <a:t>Μέγιερχολντ</a:t>
            </a:r>
            <a:r>
              <a:rPr lang="el-GR" dirty="0"/>
              <a:t>, το ινδικό </a:t>
            </a:r>
            <a:r>
              <a:rPr lang="el-GR" dirty="0" err="1"/>
              <a:t>Κατακάλι</a:t>
            </a:r>
            <a:r>
              <a:rPr lang="el-GR" dirty="0"/>
              <a:t>, το ιαπωνικό </a:t>
            </a:r>
            <a:r>
              <a:rPr lang="el-GR" dirty="0" err="1"/>
              <a:t>Νο</a:t>
            </a:r>
            <a:r>
              <a:rPr lang="el-GR" dirty="0"/>
              <a:t>, την κινέζικη Όπερα του Πεκίνου, και τη θεωρία για τα αρχέτυπα και το συλλογικό υποσυνείδητο του Καρλ </a:t>
            </a:r>
            <a:r>
              <a:rPr lang="el-GR" dirty="0" err="1"/>
              <a:t>Γιουνγκ</a:t>
            </a:r>
            <a:r>
              <a:rPr lang="el-GR" dirty="0"/>
              <a:t>. Στην Ανατολή υπάρχει ένας αντίστοιχος καλλιτέχνης ο </a:t>
            </a:r>
            <a:r>
              <a:rPr lang="el-GR" b="1" dirty="0" err="1"/>
              <a:t>Σουζούκι</a:t>
            </a:r>
            <a:r>
              <a:rPr lang="el-GR" b="1" dirty="0"/>
              <a:t> </a:t>
            </a:r>
            <a:r>
              <a:rPr lang="el-GR" b="1" dirty="0" err="1"/>
              <a:t>Ταντάσι</a:t>
            </a:r>
            <a:r>
              <a:rPr lang="el-GR" dirty="0"/>
              <a:t> που επίσης δουλεύει το σώμα του ηθοποιού και χρησιμοποιεί για να φτιάξει τη δική του μέθοδο στοιχεία από το </a:t>
            </a:r>
            <a:r>
              <a:rPr lang="el-GR" dirty="0" err="1"/>
              <a:t>Κατακάλι</a:t>
            </a:r>
            <a:r>
              <a:rPr lang="el-GR" dirty="0"/>
              <a:t> το </a:t>
            </a:r>
            <a:r>
              <a:rPr lang="el-GR" dirty="0" err="1"/>
              <a:t>Νο</a:t>
            </a:r>
            <a:r>
              <a:rPr lang="el-GR" dirty="0"/>
              <a:t> και το </a:t>
            </a:r>
            <a:r>
              <a:rPr lang="el-GR" dirty="0" err="1"/>
              <a:t>Καμπούκι</a:t>
            </a:r>
            <a:r>
              <a:rPr lang="el-GR" dirty="0"/>
              <a:t>.</a:t>
            </a:r>
            <a:r>
              <a:rPr lang="en-US" dirty="0" smtClean="0"/>
              <a:t>.</a:t>
            </a:r>
            <a:r>
              <a:rPr lang="el-GR" u="sng" dirty="0"/>
              <a:t> Το σωματικό θέατρο</a:t>
            </a:r>
            <a:r>
              <a:rPr lang="el-GR" dirty="0"/>
              <a:t>: [</a:t>
            </a:r>
            <a:r>
              <a:rPr lang="en-US" dirty="0" err="1"/>
              <a:t>Artaud</a:t>
            </a:r>
            <a:r>
              <a:rPr lang="el-GR" dirty="0"/>
              <a:t>]</a:t>
            </a:r>
            <a:r>
              <a:rPr lang="en-US" dirty="0"/>
              <a:t>, Living Theatre</a:t>
            </a:r>
            <a:r>
              <a:rPr lang="el-GR" dirty="0"/>
              <a:t> (</a:t>
            </a:r>
            <a:r>
              <a:rPr lang="en-US" i="1" dirty="0"/>
              <a:t>Paradise now</a:t>
            </a:r>
            <a:r>
              <a:rPr lang="el-GR" dirty="0"/>
              <a:t>, </a:t>
            </a:r>
            <a:r>
              <a:rPr lang="en-US" dirty="0"/>
              <a:t>1968</a:t>
            </a:r>
            <a:r>
              <a:rPr lang="en-US" dirty="0" smtClean="0"/>
              <a:t>)</a:t>
            </a:r>
            <a:r>
              <a:rPr lang="el-GR" dirty="0" smtClean="0"/>
              <a:t>.</a:t>
            </a:r>
            <a:endParaRPr lang="el-GR" dirty="0" smtClean="0"/>
          </a:p>
        </p:txBody>
      </p:sp>
    </p:spTree>
    <p:extLst>
      <p:ext uri="{BB962C8B-B14F-4D97-AF65-F5344CB8AC3E}">
        <p14:creationId xmlns:p14="http://schemas.microsoft.com/office/powerpoint/2010/main" val="9375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836712"/>
          </a:xfrm>
        </p:spPr>
        <p:txBody>
          <a:bodyPr>
            <a:normAutofit/>
          </a:bodyPr>
          <a:lstStyle/>
          <a:p>
            <a:r>
              <a:rPr lang="el-GR" sz="3200" b="1" dirty="0" smtClean="0"/>
              <a:t>Συνέχεια…</a:t>
            </a:r>
            <a:endParaRPr lang="el-GR" sz="3200" b="1" dirty="0"/>
          </a:p>
        </p:txBody>
      </p:sp>
      <p:sp>
        <p:nvSpPr>
          <p:cNvPr id="3" name="Θέση περιεχομένου 2"/>
          <p:cNvSpPr>
            <a:spLocks noGrp="1"/>
          </p:cNvSpPr>
          <p:nvPr>
            <p:ph idx="1"/>
          </p:nvPr>
        </p:nvSpPr>
        <p:spPr>
          <a:xfrm>
            <a:off x="251520" y="836712"/>
            <a:ext cx="8712968" cy="5544616"/>
          </a:xfrm>
        </p:spPr>
        <p:txBody>
          <a:bodyPr>
            <a:normAutofit fontScale="55000" lnSpcReduction="20000"/>
          </a:bodyPr>
          <a:lstStyle/>
          <a:p>
            <a:pPr marL="0" indent="0">
              <a:buNone/>
            </a:pPr>
            <a:r>
              <a:rPr lang="el-GR" u="sng" dirty="0"/>
              <a:t>Ο αντίκτυπος της λογοτεχνικής κριτικής</a:t>
            </a:r>
            <a:r>
              <a:rPr lang="el-GR" dirty="0"/>
              <a:t>: τα κείμενα δεν είναι ιερά αλλά δημιουργίες πολιτισμών</a:t>
            </a:r>
            <a:r>
              <a:rPr lang="el-GR" dirty="0" smtClean="0"/>
              <a:t>.</a:t>
            </a:r>
            <a:endParaRPr lang="en-US" dirty="0" smtClean="0"/>
          </a:p>
          <a:p>
            <a:pPr marL="0" indent="0">
              <a:buNone/>
            </a:pPr>
            <a:r>
              <a:rPr lang="el-GR" dirty="0"/>
              <a:t>Από εκεί, τη λογοτεχνία, μας έρχεται και ο </a:t>
            </a:r>
            <a:r>
              <a:rPr lang="el-GR" b="1" dirty="0"/>
              <a:t>Μεταμοντερνισμός</a:t>
            </a:r>
            <a:r>
              <a:rPr lang="el-GR" dirty="0"/>
              <a:t>. Ένα παράδειγμα μεταμοντέρνου θεάτρου είναι η παράσταση του </a:t>
            </a:r>
            <a:r>
              <a:rPr lang="en-US" dirty="0"/>
              <a:t>Gr</a:t>
            </a:r>
            <a:r>
              <a:rPr lang="el-GR" dirty="0"/>
              <a:t>ü</a:t>
            </a:r>
            <a:r>
              <a:rPr lang="en-US" dirty="0" err="1"/>
              <a:t>ber</a:t>
            </a:r>
            <a:r>
              <a:rPr lang="en-US" dirty="0"/>
              <a:t> </a:t>
            </a:r>
            <a:r>
              <a:rPr lang="el-GR" dirty="0"/>
              <a:t>στις Βάκχες (1974). Όμως το μεταμοντέρνο θέατρο δεν είναι πάντα τόσο έντονο όσο οι </a:t>
            </a:r>
            <a:r>
              <a:rPr lang="el-GR" i="1" dirty="0"/>
              <a:t>Βάκχες</a:t>
            </a:r>
            <a:r>
              <a:rPr lang="el-GR" dirty="0"/>
              <a:t> του </a:t>
            </a:r>
            <a:r>
              <a:rPr lang="en-US" dirty="0"/>
              <a:t>Gr</a:t>
            </a:r>
            <a:r>
              <a:rPr lang="el-GR" dirty="0"/>
              <a:t>ü</a:t>
            </a:r>
            <a:r>
              <a:rPr lang="en-US" dirty="0" err="1"/>
              <a:t>ber</a:t>
            </a:r>
            <a:r>
              <a:rPr lang="el-GR" dirty="0"/>
              <a:t>, αλλά σε γενικές γραμμές </a:t>
            </a:r>
            <a:r>
              <a:rPr lang="el-GR" b="1" dirty="0"/>
              <a:t>μια μεταμοντέρνα παράσταση σπρώχνει το θεατή να αντιληφθεί και να κρίνει τις στρατηγικές της πρόσληψης</a:t>
            </a:r>
            <a:r>
              <a:rPr lang="el-GR" dirty="0"/>
              <a:t>.</a:t>
            </a:r>
          </a:p>
          <a:p>
            <a:pPr marL="0" indent="0">
              <a:buNone/>
            </a:pPr>
            <a:r>
              <a:rPr lang="el-GR" dirty="0"/>
              <a:t>Οι κριτικοί του μεταμοντερνισμού είδαν </a:t>
            </a:r>
            <a:r>
              <a:rPr lang="el-GR" b="1" dirty="0"/>
              <a:t>τα θεατρικά έργα</a:t>
            </a:r>
            <a:r>
              <a:rPr lang="el-GR" dirty="0"/>
              <a:t> όχι ως </a:t>
            </a:r>
            <a:r>
              <a:rPr lang="el-GR" b="1" dirty="0"/>
              <a:t>προϊόντα </a:t>
            </a:r>
            <a:r>
              <a:rPr lang="el-GR" dirty="0"/>
              <a:t>υψηλής  τέχνης αλλά ως </a:t>
            </a:r>
            <a:r>
              <a:rPr lang="el-GR" b="1" dirty="0"/>
              <a:t>προϊόντα</a:t>
            </a:r>
            <a:r>
              <a:rPr lang="el-GR" dirty="0"/>
              <a:t> </a:t>
            </a:r>
            <a:r>
              <a:rPr lang="el-GR" b="1" dirty="0"/>
              <a:t>ορισμένων ιστορικών πολιτισμών</a:t>
            </a:r>
            <a:r>
              <a:rPr lang="el-GR" dirty="0"/>
              <a:t>. Επιπλέον προσφέρουν τη δυνατότητα να ενσωματωθούν νέες ιδέες και πρακτικές που προέρχονται από διάφορα επιστημονικά πεδία (ανθρωπολογία, </a:t>
            </a:r>
            <a:r>
              <a:rPr lang="el-GR" dirty="0" err="1"/>
              <a:t>νευροεπιστήμη</a:t>
            </a:r>
            <a:r>
              <a:rPr lang="el-GR" dirty="0"/>
              <a:t>, </a:t>
            </a:r>
            <a:r>
              <a:rPr lang="en-US" dirty="0"/>
              <a:t>gender studies</a:t>
            </a:r>
            <a:r>
              <a:rPr lang="el-GR" dirty="0"/>
              <a:t>…) στη θεατρική πρακτική.</a:t>
            </a:r>
            <a:endParaRPr lang="el-GR" dirty="0"/>
          </a:p>
          <a:p>
            <a:pPr marL="0" indent="0">
              <a:buNone/>
            </a:pPr>
            <a:r>
              <a:rPr lang="el-GR" u="sng" dirty="0" smtClean="0"/>
              <a:t>Θέατρο </a:t>
            </a:r>
            <a:r>
              <a:rPr lang="el-GR" u="sng" dirty="0"/>
              <a:t>και ηλεκτρονικά μέσα</a:t>
            </a:r>
            <a:r>
              <a:rPr lang="el-GR" dirty="0"/>
              <a:t>: χρήση μικροφώνων, κάμερες…</a:t>
            </a:r>
          </a:p>
          <a:p>
            <a:pPr marL="0" indent="0">
              <a:buNone/>
            </a:pPr>
            <a:r>
              <a:rPr lang="en-US" u="sng" dirty="0"/>
              <a:t>Performance art (</a:t>
            </a:r>
            <a:r>
              <a:rPr lang="el-GR" u="sng" dirty="0"/>
              <a:t>ή </a:t>
            </a:r>
            <a:r>
              <a:rPr lang="en-US" u="sng" dirty="0"/>
              <a:t>living art)</a:t>
            </a:r>
            <a:r>
              <a:rPr lang="el-GR" dirty="0"/>
              <a:t>: [</a:t>
            </a:r>
            <a:r>
              <a:rPr lang="en-US" dirty="0"/>
              <a:t>Happenings </a:t>
            </a:r>
            <a:r>
              <a:rPr lang="el-GR" dirty="0"/>
              <a:t>του </a:t>
            </a:r>
            <a:r>
              <a:rPr lang="en-US" dirty="0" err="1"/>
              <a:t>Kaprow</a:t>
            </a:r>
            <a:r>
              <a:rPr lang="en-US" dirty="0"/>
              <a:t>], Marina </a:t>
            </a:r>
            <a:r>
              <a:rPr lang="en-US" dirty="0" err="1"/>
              <a:t>Abramovic</a:t>
            </a:r>
            <a:r>
              <a:rPr lang="en-US" dirty="0"/>
              <a:t>, </a:t>
            </a:r>
            <a:r>
              <a:rPr lang="en-US" dirty="0" err="1"/>
              <a:t>Gullielmo</a:t>
            </a:r>
            <a:r>
              <a:rPr lang="en-US" dirty="0"/>
              <a:t> Gómez Peña</a:t>
            </a:r>
            <a:r>
              <a:rPr lang="el-GR" dirty="0"/>
              <a:t>, κ.ά.</a:t>
            </a:r>
            <a:r>
              <a:rPr lang="en-US" dirty="0"/>
              <a:t> [</a:t>
            </a:r>
            <a:r>
              <a:rPr lang="en-US" dirty="0" err="1">
                <a:solidFill>
                  <a:srgbClr val="FF0000"/>
                </a:solidFill>
              </a:rPr>
              <a:t>Gullielmo</a:t>
            </a:r>
            <a:r>
              <a:rPr lang="en-US" dirty="0">
                <a:solidFill>
                  <a:srgbClr val="FF0000"/>
                </a:solidFill>
              </a:rPr>
              <a:t> Gómez Peña: A Couple in the Cage</a:t>
            </a:r>
            <a:r>
              <a:rPr lang="en-US" dirty="0" smtClean="0"/>
              <a:t>].</a:t>
            </a:r>
            <a:endParaRPr lang="el-GR" dirty="0" smtClean="0"/>
          </a:p>
          <a:p>
            <a:pPr marL="0" indent="0">
              <a:buNone/>
            </a:pPr>
            <a:r>
              <a:rPr lang="el-GR" dirty="0"/>
              <a:t>Αυτή βάζει στο παιχνίδι </a:t>
            </a:r>
            <a:r>
              <a:rPr lang="el-GR" b="1" dirty="0"/>
              <a:t>νέους τρόπους προώθησης του </a:t>
            </a:r>
            <a:r>
              <a:rPr lang="el-GR" b="1" dirty="0" err="1"/>
              <a:t>παραστασιακού</a:t>
            </a:r>
            <a:r>
              <a:rPr lang="el-GR" b="1" dirty="0"/>
              <a:t> προϊόντος καθώς και νέους χώρους που παρασταίνεται </a:t>
            </a:r>
            <a:r>
              <a:rPr lang="el-GR" dirty="0"/>
              <a:t>. Εδώ ζωή και τέχνη τείνουν να ταυτιστούν: Στοιχεία της φαίνεται να χρησιμοποιούνται από καλλιτέχνες του θεάτρου (</a:t>
            </a:r>
            <a:r>
              <a:rPr lang="en-US" dirty="0" err="1"/>
              <a:t>Schechner</a:t>
            </a:r>
            <a:r>
              <a:rPr lang="el-GR" dirty="0"/>
              <a:t>…)</a:t>
            </a:r>
            <a:endParaRPr lang="el-GR" dirty="0"/>
          </a:p>
          <a:p>
            <a:pPr marL="0" indent="0">
              <a:buNone/>
            </a:pPr>
            <a:r>
              <a:rPr lang="en-US" dirty="0" smtClean="0"/>
              <a:t> </a:t>
            </a:r>
            <a:r>
              <a:rPr lang="el-GR" dirty="0"/>
              <a:t>Πριν το 1980 η </a:t>
            </a:r>
            <a:r>
              <a:rPr lang="en-US" dirty="0"/>
              <a:t>performance </a:t>
            </a:r>
            <a:r>
              <a:rPr lang="el-GR" dirty="0"/>
              <a:t>έδινε έμφαση στην ατομική ψυχή και στο σώμα του καλλιτέχνη. Από το 1980 η </a:t>
            </a:r>
            <a:r>
              <a:rPr lang="en-US" dirty="0"/>
              <a:t>performance art </a:t>
            </a:r>
            <a:r>
              <a:rPr lang="el-GR" dirty="0"/>
              <a:t>χρησιμοποιεί τη νέα τεχνολογία και τα πολυμέσα, ενώ ταυτόχρονα εισάγει έναν πολιτικό λόγο και ταυτόχρονα </a:t>
            </a:r>
            <a:r>
              <a:rPr lang="el-GR" dirty="0" err="1"/>
              <a:t>εικονοκεντρικό</a:t>
            </a:r>
            <a:r>
              <a:rPr lang="el-GR" dirty="0"/>
              <a:t> λόγο. </a:t>
            </a:r>
          </a:p>
          <a:p>
            <a:endParaRPr lang="el-GR" dirty="0"/>
          </a:p>
        </p:txBody>
      </p:sp>
    </p:spTree>
    <p:extLst>
      <p:ext uri="{BB962C8B-B14F-4D97-AF65-F5344CB8AC3E}">
        <p14:creationId xmlns:p14="http://schemas.microsoft.com/office/powerpoint/2010/main" val="1907178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9830" y="1"/>
            <a:ext cx="7298594" cy="6890340"/>
          </a:xfrm>
        </p:spPr>
      </p:pic>
    </p:spTree>
    <p:extLst>
      <p:ext uri="{BB962C8B-B14F-4D97-AF65-F5344CB8AC3E}">
        <p14:creationId xmlns:p14="http://schemas.microsoft.com/office/powerpoint/2010/main" val="1898142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Autofit/>
          </a:bodyPr>
          <a:lstStyle/>
          <a:p>
            <a:r>
              <a:rPr lang="el-GR" sz="3200" b="1" dirty="0"/>
              <a:t>Το θέατρο και οι </a:t>
            </a:r>
            <a:r>
              <a:rPr lang="el-GR" sz="3200" b="1" dirty="0" smtClean="0"/>
              <a:t>παραστατικές τέχνες</a:t>
            </a:r>
            <a:r>
              <a:rPr lang="en-US" sz="3200" b="1" dirty="0" smtClean="0"/>
              <a:t> II</a:t>
            </a:r>
            <a:endParaRPr lang="el-GR" sz="3200" dirty="0"/>
          </a:p>
        </p:txBody>
      </p:sp>
      <p:sp>
        <p:nvSpPr>
          <p:cNvPr id="3" name="Θέση περιεχομένου 2"/>
          <p:cNvSpPr>
            <a:spLocks noGrp="1"/>
          </p:cNvSpPr>
          <p:nvPr>
            <p:ph idx="1"/>
          </p:nvPr>
        </p:nvSpPr>
        <p:spPr>
          <a:xfrm>
            <a:off x="0" y="476672"/>
            <a:ext cx="9144000" cy="6381328"/>
          </a:xfrm>
        </p:spPr>
        <p:txBody>
          <a:bodyPr>
            <a:normAutofit fontScale="62500" lnSpcReduction="20000"/>
          </a:bodyPr>
          <a:lstStyle/>
          <a:p>
            <a:pPr marL="0" indent="0">
              <a:buNone/>
            </a:pPr>
            <a:r>
              <a:rPr lang="el-GR" u="sng" dirty="0" smtClean="0"/>
              <a:t>Ο σκηνοθέτης ως συγγραφέας (</a:t>
            </a:r>
            <a:r>
              <a:rPr lang="en-US" u="sng" dirty="0" smtClean="0"/>
              <a:t>Director</a:t>
            </a:r>
            <a:r>
              <a:rPr lang="el-GR" u="sng" dirty="0" smtClean="0"/>
              <a:t> </a:t>
            </a:r>
            <a:r>
              <a:rPr lang="en-US" u="sng" dirty="0" smtClean="0"/>
              <a:t>as Auteur</a:t>
            </a:r>
            <a:r>
              <a:rPr lang="en-US" u="sng" dirty="0" smtClean="0"/>
              <a:t>)</a:t>
            </a:r>
            <a:r>
              <a:rPr lang="el-GR" dirty="0" smtClean="0"/>
              <a:t>: </a:t>
            </a:r>
            <a:r>
              <a:rPr lang="el-GR" dirty="0"/>
              <a:t>Σκηνοθέτες θεατρικών έργων αφαιρούν τον πρωταγωνιστικό ρόλο του κειμένου ή το υποτάσσουν στην όψη: Πήτερ Μπρουκ στα έργα του Σαίξπηρ. </a:t>
            </a:r>
            <a:r>
              <a:rPr lang="el-GR" b="1" i="1" dirty="0"/>
              <a:t>Τρωάδες </a:t>
            </a:r>
            <a:r>
              <a:rPr lang="el-GR" b="1" dirty="0"/>
              <a:t>του </a:t>
            </a:r>
            <a:r>
              <a:rPr lang="el-GR" b="1" dirty="0" err="1"/>
              <a:t>Σουζούκι</a:t>
            </a:r>
            <a:r>
              <a:rPr lang="el-GR" dirty="0"/>
              <a:t>, </a:t>
            </a:r>
            <a:r>
              <a:rPr lang="en-US" dirty="0" err="1"/>
              <a:t>Schechner</a:t>
            </a:r>
            <a:r>
              <a:rPr lang="en-US" dirty="0"/>
              <a:t> Dionysus in</a:t>
            </a:r>
            <a:r>
              <a:rPr lang="el-GR" dirty="0"/>
              <a:t> 69, </a:t>
            </a:r>
            <a:r>
              <a:rPr lang="en-US" dirty="0"/>
              <a:t>Gruber </a:t>
            </a:r>
            <a:r>
              <a:rPr lang="en-US" dirty="0" err="1"/>
              <a:t>Bachae</a:t>
            </a:r>
            <a:r>
              <a:rPr lang="el-GR" dirty="0"/>
              <a:t>. Ο </a:t>
            </a:r>
            <a:r>
              <a:rPr lang="el-GR" dirty="0" err="1"/>
              <a:t>Σουζούκι</a:t>
            </a:r>
            <a:r>
              <a:rPr lang="el-GR" dirty="0"/>
              <a:t> απόλυτα συνειδητός σε αυτή την κατεύθυνση του σκηνοθέτη-</a:t>
            </a:r>
            <a:r>
              <a:rPr lang="en-US" dirty="0"/>
              <a:t>auteur </a:t>
            </a:r>
            <a:r>
              <a:rPr lang="el-GR" dirty="0"/>
              <a:t>λέει πως </a:t>
            </a:r>
            <a:r>
              <a:rPr lang="el-GR" b="1" dirty="0"/>
              <a:t>ο σκηνοθέτης οφείλει να ξεχωρίζει και να προβάλλει αυτό που τον ενδιαφέρει από ένα θεατρικό έργο</a:t>
            </a:r>
            <a:r>
              <a:rPr lang="el-GR" dirty="0"/>
              <a:t> (</a:t>
            </a:r>
            <a:r>
              <a:rPr lang="en-US" dirty="0" err="1"/>
              <a:t>Mulryne</a:t>
            </a:r>
            <a:r>
              <a:rPr lang="el-GR" dirty="0"/>
              <a:t> 1998:84</a:t>
            </a:r>
            <a:r>
              <a:rPr lang="el-GR" dirty="0" smtClean="0"/>
              <a:t>).</a:t>
            </a:r>
            <a:endParaRPr lang="en-US" dirty="0" smtClean="0"/>
          </a:p>
          <a:p>
            <a:pPr marL="0" indent="0">
              <a:buNone/>
            </a:pPr>
            <a:r>
              <a:rPr lang="el-GR" u="sng" dirty="0" smtClean="0"/>
              <a:t>Δημιουργία </a:t>
            </a:r>
            <a:r>
              <a:rPr lang="el-GR" u="sng" dirty="0" smtClean="0"/>
              <a:t>κειμένων για την παράσταση</a:t>
            </a:r>
            <a:r>
              <a:rPr lang="el-GR" dirty="0" smtClean="0"/>
              <a:t>: </a:t>
            </a:r>
            <a:r>
              <a:rPr lang="el-GR" dirty="0"/>
              <a:t>Αυτό το κάνουν σκηνοθέτες όπως η </a:t>
            </a:r>
            <a:r>
              <a:rPr lang="el-GR" dirty="0" err="1"/>
              <a:t>Μνουσκίν</a:t>
            </a:r>
            <a:r>
              <a:rPr lang="el-GR" dirty="0"/>
              <a:t> </a:t>
            </a:r>
            <a:r>
              <a:rPr lang="el-GR" i="1" dirty="0"/>
              <a:t>1789</a:t>
            </a:r>
            <a:r>
              <a:rPr lang="el-GR" dirty="0"/>
              <a:t>, ο Πήτερ Μπρουκ </a:t>
            </a:r>
            <a:r>
              <a:rPr lang="en-US" i="1" dirty="0" err="1"/>
              <a:t>Orghast</a:t>
            </a:r>
            <a:r>
              <a:rPr lang="el-GR" dirty="0"/>
              <a:t>, αλλά και η τριλογία </a:t>
            </a:r>
            <a:r>
              <a:rPr lang="en-US" b="1" i="1" dirty="0"/>
              <a:t>Fragments of a Trilogy</a:t>
            </a:r>
            <a:r>
              <a:rPr lang="el-GR" b="1" dirty="0"/>
              <a:t> του </a:t>
            </a:r>
            <a:r>
              <a:rPr lang="el-GR" b="1" dirty="0" err="1"/>
              <a:t>Αντρέι</a:t>
            </a:r>
            <a:r>
              <a:rPr lang="el-GR" b="1" dirty="0"/>
              <a:t> </a:t>
            </a:r>
            <a:r>
              <a:rPr lang="el-GR" b="1" dirty="0" err="1"/>
              <a:t>Σερμπάν</a:t>
            </a:r>
            <a:r>
              <a:rPr lang="el-GR" dirty="0"/>
              <a:t> με τη συνεργασία της πειραματικής σκηνής </a:t>
            </a:r>
            <a:r>
              <a:rPr lang="en-US" dirty="0"/>
              <a:t>La Mama </a:t>
            </a:r>
            <a:r>
              <a:rPr lang="el-GR" dirty="0"/>
              <a:t>της </a:t>
            </a:r>
            <a:r>
              <a:rPr lang="en-US" dirty="0"/>
              <a:t>Ellen Stewart</a:t>
            </a:r>
            <a:r>
              <a:rPr lang="el-GR" dirty="0"/>
              <a:t>. Η παράσταση είναι θρυλική και αναβίωσε και το 1999. </a:t>
            </a:r>
          </a:p>
          <a:p>
            <a:pPr marL="0" indent="0">
              <a:buNone/>
            </a:pPr>
            <a:r>
              <a:rPr lang="el-GR" dirty="0"/>
              <a:t>Επίσης περιώνυμο για αυτές τις θεατρικές παραγωγές είναι και </a:t>
            </a:r>
            <a:r>
              <a:rPr lang="el-GR" b="1" dirty="0"/>
              <a:t>το </a:t>
            </a:r>
            <a:r>
              <a:rPr lang="en-US" b="1" dirty="0"/>
              <a:t>Wooster Group</a:t>
            </a:r>
            <a:r>
              <a:rPr lang="el-GR" dirty="0"/>
              <a:t>, που δουλεύει πάνω σε κλασικά κείμενα (συνέχεια του </a:t>
            </a:r>
            <a:r>
              <a:rPr lang="en-US" dirty="0"/>
              <a:t>Performance Group </a:t>
            </a:r>
            <a:r>
              <a:rPr lang="el-GR" dirty="0"/>
              <a:t>του </a:t>
            </a:r>
            <a:r>
              <a:rPr lang="en-US" dirty="0" err="1"/>
              <a:t>Schechner</a:t>
            </a:r>
            <a:r>
              <a:rPr lang="el-GR" dirty="0"/>
              <a:t>). Η </a:t>
            </a:r>
            <a:r>
              <a:rPr lang="el-GR" i="1" dirty="0"/>
              <a:t>Δοκιμασία </a:t>
            </a:r>
            <a:r>
              <a:rPr lang="el-GR" dirty="0"/>
              <a:t>του Α. </a:t>
            </a:r>
            <a:r>
              <a:rPr lang="el-GR" dirty="0" err="1"/>
              <a:t>Μίλλερ</a:t>
            </a:r>
            <a:r>
              <a:rPr lang="el-GR" dirty="0"/>
              <a:t> (12 κεφάλαιο) με παράλληλο θέμα  για τις Μάγισσες του Σάλεμ. Στόχος ωστόσο ήταν ο έλεγχος του κειμένου του </a:t>
            </a:r>
            <a:r>
              <a:rPr lang="el-GR" dirty="0" err="1"/>
              <a:t>Μίλλερ</a:t>
            </a:r>
            <a:r>
              <a:rPr lang="el-GR" dirty="0"/>
              <a:t>, που παρέπεμπε σε στοιχεία ανισότητας των φύλων.</a:t>
            </a:r>
          </a:p>
          <a:p>
            <a:pPr marL="0" indent="0">
              <a:buNone/>
            </a:pPr>
            <a:r>
              <a:rPr lang="el-GR" dirty="0"/>
              <a:t>Στην Ιαπωνία αντί για χρήση κλασικών κειμένων ως πρώτη ύλη από τους σκηνοθέτες, έχουμε τη </a:t>
            </a:r>
            <a:r>
              <a:rPr lang="el-GR" b="1" dirty="0"/>
              <a:t>χρήση της υποκριτικής παράδοσης</a:t>
            </a:r>
            <a:r>
              <a:rPr lang="el-GR" dirty="0"/>
              <a:t>. Σκηνοθέτες όπως οι </a:t>
            </a:r>
            <a:r>
              <a:rPr lang="el-GR" dirty="0" err="1"/>
              <a:t>Τεραγιάμα</a:t>
            </a:r>
            <a:r>
              <a:rPr lang="el-GR" dirty="0"/>
              <a:t>, </a:t>
            </a:r>
            <a:r>
              <a:rPr lang="el-GR" dirty="0" err="1"/>
              <a:t>Νιναγκάουα</a:t>
            </a:r>
            <a:r>
              <a:rPr lang="el-GR" dirty="0"/>
              <a:t> και  </a:t>
            </a:r>
            <a:r>
              <a:rPr lang="el-GR" b="1" dirty="0" err="1"/>
              <a:t>Σουζούκι</a:t>
            </a:r>
            <a:r>
              <a:rPr lang="el-GR" dirty="0"/>
              <a:t>, από τη δεκαετία του 1960, εναντιώθηκαν στο  </a:t>
            </a:r>
            <a:r>
              <a:rPr lang="en-US" dirty="0" err="1"/>
              <a:t>Shinjeki</a:t>
            </a:r>
            <a:r>
              <a:rPr lang="en-US" dirty="0"/>
              <a:t> </a:t>
            </a:r>
            <a:r>
              <a:rPr lang="el-GR" dirty="0"/>
              <a:t>(ευρωπαϊκού στιλ θέατρο στην Ιαπωνία) και έψαξαν στην παράδοσή τους (</a:t>
            </a:r>
            <a:r>
              <a:rPr lang="el-GR" dirty="0" err="1"/>
              <a:t>Νο</a:t>
            </a:r>
            <a:r>
              <a:rPr lang="el-GR" dirty="0"/>
              <a:t>, </a:t>
            </a:r>
            <a:r>
              <a:rPr lang="el-GR" dirty="0" err="1"/>
              <a:t>Μπουνράκου</a:t>
            </a:r>
            <a:r>
              <a:rPr lang="el-GR" dirty="0"/>
              <a:t>, </a:t>
            </a:r>
            <a:r>
              <a:rPr lang="el-GR" dirty="0" err="1"/>
              <a:t>Καμπούκι</a:t>
            </a:r>
            <a:r>
              <a:rPr lang="el-GR" dirty="0"/>
              <a:t>, </a:t>
            </a:r>
            <a:r>
              <a:rPr lang="el-GR" dirty="0" err="1"/>
              <a:t>Κιόγκεν</a:t>
            </a:r>
            <a:r>
              <a:rPr lang="el-GR" dirty="0"/>
              <a:t>) ή και εντελώς νέους τρόπους έκφρασης [ίσως </a:t>
            </a:r>
            <a:r>
              <a:rPr lang="en-US" dirty="0" err="1"/>
              <a:t>Butoh</a:t>
            </a:r>
            <a:r>
              <a:rPr lang="el-GR" dirty="0"/>
              <a:t>]. Ο </a:t>
            </a:r>
            <a:r>
              <a:rPr lang="el-GR" dirty="0" err="1"/>
              <a:t>Τεραγιάμα</a:t>
            </a:r>
            <a:r>
              <a:rPr lang="el-GR" dirty="0"/>
              <a:t> αγγίζει μάλιστα και τον μεταμοντερνισμό με τον τρόπο που εμπλέκει τους θεατές του να αντιληφθούν </a:t>
            </a:r>
            <a:r>
              <a:rPr lang="el-GR" b="1" dirty="0"/>
              <a:t> και να κρίνουν τις στρατηγικές της πρόσληψης</a:t>
            </a:r>
            <a:r>
              <a:rPr lang="el-GR" dirty="0"/>
              <a:t>. </a:t>
            </a:r>
            <a:endParaRPr lang="el-GR" i="1" dirty="0" smtClean="0"/>
          </a:p>
          <a:p>
            <a:pPr marL="0" indent="0">
              <a:buNone/>
            </a:pPr>
            <a:endParaRPr lang="el-GR" dirty="0" smtClean="0"/>
          </a:p>
          <a:p>
            <a:pPr marL="0" indent="0">
              <a:buNone/>
            </a:pPr>
            <a:endParaRPr lang="el-GR" dirty="0" smtClean="0"/>
          </a:p>
        </p:txBody>
      </p:sp>
    </p:spTree>
    <p:extLst>
      <p:ext uri="{BB962C8B-B14F-4D97-AF65-F5344CB8AC3E}">
        <p14:creationId xmlns:p14="http://schemas.microsoft.com/office/powerpoint/2010/main" val="905085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rmAutofit fontScale="90000"/>
          </a:bodyPr>
          <a:lstStyle/>
          <a:p>
            <a:r>
              <a:rPr lang="el-GR" b="1" dirty="0" smtClean="0"/>
              <a:t>Συνέχεια…</a:t>
            </a:r>
            <a:endParaRPr lang="el-GR" b="1" dirty="0"/>
          </a:p>
        </p:txBody>
      </p:sp>
      <p:sp>
        <p:nvSpPr>
          <p:cNvPr id="3" name="Θέση περιεχομένου 2"/>
          <p:cNvSpPr>
            <a:spLocks noGrp="1"/>
          </p:cNvSpPr>
          <p:nvPr>
            <p:ph idx="1"/>
          </p:nvPr>
        </p:nvSpPr>
        <p:spPr>
          <a:xfrm>
            <a:off x="0" y="548680"/>
            <a:ext cx="9144000" cy="6309320"/>
          </a:xfrm>
        </p:spPr>
        <p:txBody>
          <a:bodyPr>
            <a:normAutofit fontScale="70000" lnSpcReduction="20000"/>
          </a:bodyPr>
          <a:lstStyle/>
          <a:p>
            <a:pPr marL="0" indent="0">
              <a:buNone/>
            </a:pPr>
            <a:r>
              <a:rPr lang="el-GR" u="sng" dirty="0"/>
              <a:t>Θέατρα της Παρατήρησης και των </a:t>
            </a:r>
            <a:r>
              <a:rPr lang="el-GR" u="sng" dirty="0" smtClean="0"/>
              <a:t>Εικόνων</a:t>
            </a:r>
            <a:r>
              <a:rPr lang="el-GR" dirty="0" smtClean="0"/>
              <a:t>:</a:t>
            </a:r>
            <a:endParaRPr lang="en-US" dirty="0" smtClean="0"/>
          </a:p>
          <a:p>
            <a:pPr marL="0" indent="0">
              <a:buNone/>
            </a:pPr>
            <a:r>
              <a:rPr lang="el-GR" dirty="0" smtClean="0"/>
              <a:t>Α</a:t>
            </a:r>
            <a:r>
              <a:rPr lang="el-GR" dirty="0"/>
              <a:t>. Θέατρο της παρατήρησης</a:t>
            </a:r>
          </a:p>
          <a:p>
            <a:pPr marL="0" indent="0">
              <a:buNone/>
            </a:pPr>
            <a:r>
              <a:rPr lang="el-GR" dirty="0"/>
              <a:t>Από τη δεκαετία του 1970. Ο </a:t>
            </a:r>
            <a:r>
              <a:rPr lang="el-GR" dirty="0" err="1"/>
              <a:t>Τεραγιάμα</a:t>
            </a:r>
            <a:r>
              <a:rPr lang="el-GR" dirty="0"/>
              <a:t>  αντίθετα από τα </a:t>
            </a:r>
            <a:r>
              <a:rPr lang="en-US" dirty="0"/>
              <a:t>Happenings </a:t>
            </a:r>
            <a:r>
              <a:rPr lang="el-GR" dirty="0"/>
              <a:t>που δεν έχουν δραματουργική δομή, έδωσε τα  </a:t>
            </a:r>
            <a:r>
              <a:rPr lang="en-US" dirty="0"/>
              <a:t>City Dramas</a:t>
            </a:r>
            <a:r>
              <a:rPr lang="el-GR" dirty="0"/>
              <a:t> μια πορεία εντός της πόλης όπου οι θεατές παρακολούθησαν πολίτες της ίδιας πόλης να δρουν. Τελικά ποιοι ήταν οι θεατές και ποιοι οι ηθοποιοί;  </a:t>
            </a:r>
          </a:p>
          <a:p>
            <a:pPr marL="0" indent="0">
              <a:buNone/>
            </a:pPr>
            <a:r>
              <a:rPr lang="el-GR" dirty="0"/>
              <a:t>Β. Θέατρο των εικόνων</a:t>
            </a:r>
          </a:p>
          <a:p>
            <a:pPr marL="0" indent="0">
              <a:buNone/>
            </a:pPr>
            <a:r>
              <a:rPr lang="el-GR" dirty="0"/>
              <a:t>Καλλιτέχνες του θεάτρου, χορευτές , χορογράφοι ξεκίνησαν τη χρήση μη συμβατικών στοιχείων (οπτικά και ηχητικά στοιχεία) ανατρέποντας συμβάσεις και προσδοκίες στη θεατρική παραγωγή. Συνέχεια και χρόνος καταργούνται. Αυτό είναι το θέατρο των εικόνων και μετρ είναι ο </a:t>
            </a:r>
            <a:r>
              <a:rPr lang="en-US" b="1" dirty="0"/>
              <a:t>Bob Wilson</a:t>
            </a:r>
            <a:r>
              <a:rPr lang="el-GR" dirty="0"/>
              <a:t>. Οι θεατές του κάνουν όποιες σκέψεις τους ευχαριστούν, συλλογιζόμενοι πάνω σε αρχέτυπα που με κάποιον τρόπο τα φέρνει στη σκηνή ή ίσως σκέπτονται με βάση τη δική τους αντιληπτική ικανότητα. Μια λεπτή αισθητική κυριαρχεί στις επίσημες μοντερνιστικές εικόνες, η οποία συμπορεύεται διακριτικά με την πιο ειλικρινή μεταμοντέρνα απροσδιοριστία και ειρωνεία.  Όπως λέει ο </a:t>
            </a:r>
            <a:r>
              <a:rPr lang="en-US" dirty="0"/>
              <a:t>Arnold Aronson</a:t>
            </a:r>
            <a:r>
              <a:rPr lang="el-GR" dirty="0"/>
              <a:t>, </a:t>
            </a:r>
            <a:r>
              <a:rPr lang="el-GR" b="1" dirty="0"/>
              <a:t>τα θεάματα του </a:t>
            </a:r>
            <a:r>
              <a:rPr lang="en-US" b="1" dirty="0"/>
              <a:t>Wilson</a:t>
            </a:r>
            <a:r>
              <a:rPr lang="el-GR" b="1" dirty="0"/>
              <a:t> απαιτούν «μια καινούργια ματιά»</a:t>
            </a:r>
            <a:r>
              <a:rPr lang="el-GR" dirty="0"/>
              <a:t>. </a:t>
            </a:r>
          </a:p>
          <a:p>
            <a:pPr marL="0" indent="0">
              <a:buNone/>
            </a:pPr>
            <a:r>
              <a:rPr lang="el-GR" dirty="0"/>
              <a:t>Το θέατρο της </a:t>
            </a:r>
            <a:r>
              <a:rPr lang="en-US" dirty="0"/>
              <a:t>Complicit</a:t>
            </a:r>
            <a:r>
              <a:rPr lang="el-GR" dirty="0"/>
              <a:t>é (1984) δημιουργήθηκε από καλλιτέχνες που δούλευαν πάνω στη μέθοδο του </a:t>
            </a:r>
            <a:r>
              <a:rPr lang="en-US" dirty="0"/>
              <a:t>Jacques </a:t>
            </a:r>
            <a:r>
              <a:rPr lang="en-US" dirty="0" err="1"/>
              <a:t>Lecoq</a:t>
            </a:r>
            <a:r>
              <a:rPr lang="el-GR" dirty="0"/>
              <a:t>. </a:t>
            </a:r>
            <a:endParaRPr lang="el-GR" dirty="0" smtClean="0"/>
          </a:p>
          <a:p>
            <a:endParaRPr lang="el-GR" dirty="0"/>
          </a:p>
        </p:txBody>
      </p:sp>
    </p:spTree>
    <p:extLst>
      <p:ext uri="{BB962C8B-B14F-4D97-AF65-F5344CB8AC3E}">
        <p14:creationId xmlns:p14="http://schemas.microsoft.com/office/powerpoint/2010/main" val="1457863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t>Συνέχεια…</a:t>
            </a:r>
            <a:endParaRPr lang="el-GR" sz="3200" b="1"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u="sng" dirty="0"/>
              <a:t>Ο συγγραφέας ζει</a:t>
            </a:r>
            <a:r>
              <a:rPr lang="el-GR" dirty="0"/>
              <a:t>: </a:t>
            </a:r>
            <a:r>
              <a:rPr lang="en-US" dirty="0"/>
              <a:t>Pinter, Shepard, Mamet. </a:t>
            </a:r>
            <a:r>
              <a:rPr lang="el-GR" dirty="0"/>
              <a:t>Έργα ντοκουμέντα (επίδραση από τηλεόραση και κινηματογράφο). Η εννοιολογική μετατόπιση του πολιτικού θεάτρου</a:t>
            </a:r>
            <a:r>
              <a:rPr lang="en-US" dirty="0"/>
              <a:t>, </a:t>
            </a:r>
            <a:r>
              <a:rPr lang="el-GR" dirty="0"/>
              <a:t>από τον </a:t>
            </a:r>
            <a:r>
              <a:rPr lang="el-GR" dirty="0" err="1"/>
              <a:t>Πισκάτορ</a:t>
            </a:r>
            <a:r>
              <a:rPr lang="el-GR" dirty="0"/>
              <a:t> και τον Μπρεχτ στον </a:t>
            </a:r>
            <a:r>
              <a:rPr lang="el-GR" dirty="0" err="1"/>
              <a:t>Πίντερ</a:t>
            </a:r>
            <a:r>
              <a:rPr lang="el-GR" dirty="0"/>
              <a:t> και τον </a:t>
            </a:r>
            <a:r>
              <a:rPr lang="el-GR" dirty="0" err="1"/>
              <a:t>Μπάρκερ</a:t>
            </a:r>
            <a:endParaRPr lang="el-GR" dirty="0"/>
          </a:p>
          <a:p>
            <a:pPr marL="0" indent="0">
              <a:buNone/>
            </a:pPr>
            <a:r>
              <a:rPr lang="el-GR" dirty="0"/>
              <a:t>Αντίδραση των δραματουργών. Η αντίδραση των συγγραφέων στην «αυθαιρεσία» των σκηνοθετών. Ο </a:t>
            </a:r>
            <a:r>
              <a:rPr lang="en-US" dirty="0"/>
              <a:t>Arthur Miller </a:t>
            </a:r>
            <a:r>
              <a:rPr lang="el-GR" dirty="0"/>
              <a:t>επιτίθεται στο </a:t>
            </a:r>
            <a:r>
              <a:rPr lang="en-US" dirty="0" err="1"/>
              <a:t>Gouster</a:t>
            </a:r>
            <a:r>
              <a:rPr lang="en-US" dirty="0"/>
              <a:t> Group </a:t>
            </a:r>
            <a:r>
              <a:rPr lang="el-GR" dirty="0"/>
              <a:t>για τον </a:t>
            </a:r>
            <a:r>
              <a:rPr lang="en-US" i="1" dirty="0"/>
              <a:t>Crucible</a:t>
            </a:r>
            <a:r>
              <a:rPr lang="el-GR" dirty="0"/>
              <a:t>, και ο </a:t>
            </a:r>
            <a:r>
              <a:rPr lang="en-US" dirty="0"/>
              <a:t>Beckett </a:t>
            </a:r>
            <a:r>
              <a:rPr lang="el-GR" dirty="0"/>
              <a:t>στην </a:t>
            </a:r>
            <a:r>
              <a:rPr lang="en-US" dirty="0" err="1"/>
              <a:t>Akalaitis</a:t>
            </a:r>
            <a:r>
              <a:rPr lang="en-US" dirty="0"/>
              <a:t> </a:t>
            </a:r>
            <a:r>
              <a:rPr lang="el-GR" dirty="0"/>
              <a:t>για το Τέλος του παιχνιδιού στο μετρό της Νέας Υόρκης</a:t>
            </a:r>
          </a:p>
          <a:p>
            <a:pPr marL="0" indent="0">
              <a:buNone/>
            </a:pPr>
            <a:r>
              <a:rPr lang="el-GR" dirty="0"/>
              <a:t>Το </a:t>
            </a:r>
            <a:r>
              <a:rPr lang="el-GR" u="sng" dirty="0" err="1"/>
              <a:t>αντι</a:t>
            </a:r>
            <a:r>
              <a:rPr lang="el-GR" u="sng" dirty="0"/>
              <a:t>-εμπορικό θέατρο </a:t>
            </a:r>
            <a:r>
              <a:rPr lang="el-GR" dirty="0"/>
              <a:t>γίνεται </a:t>
            </a:r>
            <a:r>
              <a:rPr lang="en-US" dirty="0"/>
              <a:t>mainstream</a:t>
            </a:r>
          </a:p>
          <a:p>
            <a:pPr marL="0" indent="0">
              <a:buNone/>
            </a:pPr>
            <a:r>
              <a:rPr lang="el-GR" u="sng" dirty="0"/>
              <a:t>Σύγκρουση του </a:t>
            </a:r>
            <a:r>
              <a:rPr lang="en-US" u="sng" dirty="0"/>
              <a:t>local </a:t>
            </a:r>
            <a:r>
              <a:rPr lang="el-GR" u="sng" dirty="0"/>
              <a:t>με το </a:t>
            </a:r>
            <a:r>
              <a:rPr lang="en-US" u="sng" dirty="0"/>
              <a:t>global</a:t>
            </a:r>
            <a:r>
              <a:rPr lang="el-GR" dirty="0"/>
              <a:t>: τοπικές ρίζες με παγκόσμια </a:t>
            </a:r>
            <a:r>
              <a:rPr lang="el-GR" dirty="0" err="1"/>
              <a:t>απεύθυνση</a:t>
            </a:r>
            <a:r>
              <a:rPr lang="el-GR" dirty="0"/>
              <a:t> </a:t>
            </a:r>
          </a:p>
          <a:p>
            <a:pPr marL="0" indent="0">
              <a:buNone/>
            </a:pPr>
            <a:r>
              <a:rPr lang="el-GR" dirty="0">
                <a:solidFill>
                  <a:srgbClr val="FF0000"/>
                </a:solidFill>
              </a:rPr>
              <a:t>[</a:t>
            </a:r>
            <a:r>
              <a:rPr lang="en-US" dirty="0">
                <a:solidFill>
                  <a:srgbClr val="FF0000"/>
                </a:solidFill>
              </a:rPr>
              <a:t>Queen: “We will rock you”]</a:t>
            </a:r>
            <a:r>
              <a:rPr lang="en-US" dirty="0"/>
              <a:t> </a:t>
            </a:r>
            <a:r>
              <a:rPr lang="el-GR" sz="2100" dirty="0"/>
              <a:t>Τελετή </a:t>
            </a:r>
            <a:r>
              <a:rPr lang="el-GR" sz="2100" dirty="0" err="1"/>
              <a:t>Σιιτών</a:t>
            </a:r>
            <a:r>
              <a:rPr lang="el-GR" sz="2100" dirty="0"/>
              <a:t>-</a:t>
            </a:r>
            <a:r>
              <a:rPr lang="en-US" sz="2100" dirty="0"/>
              <a:t>Queen-</a:t>
            </a:r>
            <a:r>
              <a:rPr lang="el-GR" sz="2100" dirty="0"/>
              <a:t>τραγούδι των νικητών</a:t>
            </a:r>
          </a:p>
          <a:p>
            <a:endParaRPr lang="el-GR" dirty="0"/>
          </a:p>
        </p:txBody>
      </p:sp>
    </p:spTree>
    <p:extLst>
      <p:ext uri="{BB962C8B-B14F-4D97-AF65-F5344CB8AC3E}">
        <p14:creationId xmlns:p14="http://schemas.microsoft.com/office/powerpoint/2010/main" val="4248129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692696"/>
          </a:xfrm>
        </p:spPr>
        <p:txBody>
          <a:bodyPr>
            <a:normAutofit/>
          </a:bodyPr>
          <a:lstStyle/>
          <a:p>
            <a:r>
              <a:rPr lang="en-US" sz="2800" dirty="0" smtClean="0"/>
              <a:t>Bob Wilson: ‘Space ship’ </a:t>
            </a:r>
            <a:r>
              <a:rPr lang="el-GR" sz="2800" dirty="0" smtClean="0"/>
              <a:t>από το </a:t>
            </a:r>
            <a:r>
              <a:rPr lang="en-US" sz="2800" i="1" dirty="0" smtClean="0"/>
              <a:t>Einstein o the Beach </a:t>
            </a:r>
            <a:r>
              <a:rPr lang="en-US" sz="2800" dirty="0" smtClean="0"/>
              <a:t>(1984)</a:t>
            </a:r>
            <a:endParaRPr lang="el-GR" sz="2800" i="1"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44" y="836712"/>
            <a:ext cx="9141856" cy="6054359"/>
          </a:xfrm>
        </p:spPr>
      </p:pic>
    </p:spTree>
    <p:extLst>
      <p:ext uri="{BB962C8B-B14F-4D97-AF65-F5344CB8AC3E}">
        <p14:creationId xmlns:p14="http://schemas.microsoft.com/office/powerpoint/2010/main" val="2685347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rmAutofit fontScale="90000"/>
          </a:bodyPr>
          <a:lstStyle/>
          <a:p>
            <a:r>
              <a:rPr lang="el-GR" sz="3200" dirty="0" smtClean="0"/>
              <a:t>Ύλη μαθήματος</a:t>
            </a:r>
            <a:endParaRPr lang="el-GR" sz="3200" dirty="0"/>
          </a:p>
        </p:txBody>
      </p:sp>
      <p:sp>
        <p:nvSpPr>
          <p:cNvPr id="3" name="Θέση περιεχομένου 2"/>
          <p:cNvSpPr>
            <a:spLocks noGrp="1"/>
          </p:cNvSpPr>
          <p:nvPr>
            <p:ph idx="1"/>
          </p:nvPr>
        </p:nvSpPr>
        <p:spPr>
          <a:xfrm>
            <a:off x="0" y="836712"/>
            <a:ext cx="9144000" cy="6021288"/>
          </a:xfrm>
        </p:spPr>
        <p:txBody>
          <a:bodyPr>
            <a:normAutofit fontScale="92500" lnSpcReduction="10000"/>
          </a:bodyPr>
          <a:lstStyle/>
          <a:p>
            <a:r>
              <a:rPr lang="el-GR" dirty="0" err="1" smtClean="0"/>
              <a:t>Μπέκετ</a:t>
            </a:r>
            <a:r>
              <a:rPr lang="el-GR" dirty="0" smtClean="0"/>
              <a:t> </a:t>
            </a:r>
            <a:r>
              <a:rPr lang="el-GR" i="1" dirty="0" smtClean="0"/>
              <a:t>Το τέλος του παιχνιδιού</a:t>
            </a:r>
            <a:r>
              <a:rPr lang="el-GR" dirty="0" smtClean="0"/>
              <a:t>, </a:t>
            </a:r>
            <a:r>
              <a:rPr lang="el-GR" i="1" dirty="0" smtClean="0"/>
              <a:t>Ευτυχισμένες μέρες</a:t>
            </a:r>
          </a:p>
          <a:p>
            <a:r>
              <a:rPr lang="el-GR" dirty="0" err="1" smtClean="0"/>
              <a:t>Ιονέσκο</a:t>
            </a:r>
            <a:r>
              <a:rPr lang="el-GR" dirty="0" smtClean="0"/>
              <a:t> </a:t>
            </a:r>
            <a:r>
              <a:rPr lang="el-GR" i="1" dirty="0" smtClean="0"/>
              <a:t>Η φαλακρή τραγουδίστρια</a:t>
            </a:r>
          </a:p>
          <a:p>
            <a:r>
              <a:rPr lang="el-GR" dirty="0" err="1" smtClean="0"/>
              <a:t>Άλμπυ</a:t>
            </a:r>
            <a:r>
              <a:rPr lang="el-GR" dirty="0" smtClean="0"/>
              <a:t> </a:t>
            </a:r>
            <a:r>
              <a:rPr lang="el-GR" i="1" dirty="0" smtClean="0"/>
              <a:t>Ποιος φοβάται τη Βιρτζίνια </a:t>
            </a:r>
            <a:r>
              <a:rPr lang="el-GR" i="1" dirty="0" err="1" smtClean="0"/>
              <a:t>Γουλφ</a:t>
            </a:r>
            <a:endParaRPr lang="el-GR" i="1" dirty="0" smtClean="0"/>
          </a:p>
          <a:p>
            <a:r>
              <a:rPr lang="el-GR" dirty="0" err="1" smtClean="0"/>
              <a:t>Πίντερ</a:t>
            </a:r>
            <a:r>
              <a:rPr lang="el-GR" dirty="0" smtClean="0"/>
              <a:t> </a:t>
            </a:r>
            <a:r>
              <a:rPr lang="el-GR" i="1" dirty="0" err="1" smtClean="0"/>
              <a:t>Πάρτυ</a:t>
            </a:r>
            <a:r>
              <a:rPr lang="el-GR" i="1" dirty="0" smtClean="0"/>
              <a:t> γενεθλίων</a:t>
            </a:r>
          </a:p>
          <a:p>
            <a:r>
              <a:rPr lang="el-GR" dirty="0" err="1" smtClean="0"/>
              <a:t>Μάμετ</a:t>
            </a:r>
            <a:r>
              <a:rPr lang="el-GR" dirty="0" smtClean="0"/>
              <a:t> </a:t>
            </a:r>
            <a:r>
              <a:rPr lang="el-GR" i="1" dirty="0" smtClean="0"/>
              <a:t>Οικόπεδα με θέα</a:t>
            </a:r>
          </a:p>
          <a:p>
            <a:r>
              <a:rPr lang="el-GR" dirty="0" err="1" smtClean="0"/>
              <a:t>Μπάρκερ</a:t>
            </a:r>
            <a:r>
              <a:rPr lang="el-GR" dirty="0" smtClean="0"/>
              <a:t> </a:t>
            </a:r>
            <a:r>
              <a:rPr lang="el-GR" i="1" dirty="0" smtClean="0"/>
              <a:t>Το </a:t>
            </a:r>
            <a:r>
              <a:rPr lang="el-GR" i="1" dirty="0" err="1" smtClean="0"/>
              <a:t>ύστατον</a:t>
            </a:r>
            <a:r>
              <a:rPr lang="el-GR" i="1" dirty="0" smtClean="0"/>
              <a:t> σήμερα</a:t>
            </a:r>
          </a:p>
          <a:p>
            <a:r>
              <a:rPr lang="el-GR" dirty="0" err="1" smtClean="0"/>
              <a:t>Μπέρνχαρντ</a:t>
            </a:r>
            <a:r>
              <a:rPr lang="el-GR" dirty="0" smtClean="0"/>
              <a:t> </a:t>
            </a:r>
            <a:r>
              <a:rPr lang="el-GR" i="1" dirty="0" smtClean="0"/>
              <a:t>Πριν την αποχώρηση</a:t>
            </a:r>
          </a:p>
          <a:p>
            <a:r>
              <a:rPr lang="el-GR" dirty="0" smtClean="0"/>
              <a:t>Φο </a:t>
            </a:r>
            <a:r>
              <a:rPr lang="el-GR" i="1" dirty="0" smtClean="0"/>
              <a:t>Ο τυχαίος θάνατος ενός αναρχικού</a:t>
            </a:r>
          </a:p>
          <a:p>
            <a:r>
              <a:rPr lang="el-GR" dirty="0" err="1" smtClean="0"/>
              <a:t>Κέιν</a:t>
            </a:r>
            <a:r>
              <a:rPr lang="el-GR" dirty="0" smtClean="0"/>
              <a:t> </a:t>
            </a:r>
            <a:r>
              <a:rPr lang="el-GR" i="1" dirty="0" smtClean="0"/>
              <a:t>Καθαροί πια</a:t>
            </a:r>
          </a:p>
          <a:p>
            <a:r>
              <a:rPr lang="el-GR" dirty="0" err="1" smtClean="0"/>
              <a:t>Κολτές</a:t>
            </a:r>
            <a:r>
              <a:rPr lang="el-GR" dirty="0" smtClean="0"/>
              <a:t> </a:t>
            </a:r>
            <a:r>
              <a:rPr lang="el-GR" i="1" dirty="0" err="1" smtClean="0"/>
              <a:t>Ρομπέρτο</a:t>
            </a:r>
            <a:r>
              <a:rPr lang="el-GR" i="1" dirty="0" smtClean="0"/>
              <a:t> </a:t>
            </a:r>
            <a:r>
              <a:rPr lang="el-GR" i="1" dirty="0" err="1" smtClean="0"/>
              <a:t>Τσούκο</a:t>
            </a:r>
            <a:endParaRPr lang="el-GR" i="1" dirty="0" smtClean="0"/>
          </a:p>
          <a:p>
            <a:r>
              <a:rPr lang="el-GR" dirty="0" err="1" smtClean="0"/>
              <a:t>Τσέρτσυλ</a:t>
            </a:r>
            <a:r>
              <a:rPr lang="el-GR" dirty="0" smtClean="0"/>
              <a:t> </a:t>
            </a:r>
            <a:r>
              <a:rPr lang="el-GR" i="1" dirty="0" smtClean="0"/>
              <a:t>Πολύ μακριά</a:t>
            </a:r>
            <a:endParaRPr lang="el-GR" i="1" dirty="0"/>
          </a:p>
        </p:txBody>
      </p:sp>
    </p:spTree>
    <p:extLst>
      <p:ext uri="{BB962C8B-B14F-4D97-AF65-F5344CB8AC3E}">
        <p14:creationId xmlns:p14="http://schemas.microsoft.com/office/powerpoint/2010/main" val="2687427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27824"/>
            <a:ext cx="6624736" cy="6794206"/>
          </a:xfrm>
        </p:spPr>
      </p:pic>
    </p:spTree>
    <p:extLst>
      <p:ext uri="{BB962C8B-B14F-4D97-AF65-F5344CB8AC3E}">
        <p14:creationId xmlns:p14="http://schemas.microsoft.com/office/powerpoint/2010/main" val="3208055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Peter Brook: </a:t>
            </a:r>
            <a:r>
              <a:rPr lang="en-US" i="1" dirty="0" smtClean="0"/>
              <a:t>Mahabharata</a:t>
            </a:r>
            <a:endParaRPr lang="el-GR" i="1"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0262" y="1600200"/>
            <a:ext cx="7623476" cy="4525963"/>
          </a:xfrm>
        </p:spPr>
      </p:pic>
    </p:spTree>
    <p:extLst>
      <p:ext uri="{BB962C8B-B14F-4D97-AF65-F5344CB8AC3E}">
        <p14:creationId xmlns:p14="http://schemas.microsoft.com/office/powerpoint/2010/main" val="1698573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60648"/>
            <a:ext cx="8784269" cy="6140134"/>
          </a:xfrm>
        </p:spPr>
      </p:pic>
    </p:spTree>
    <p:extLst>
      <p:ext uri="{BB962C8B-B14F-4D97-AF65-F5344CB8AC3E}">
        <p14:creationId xmlns:p14="http://schemas.microsoft.com/office/powerpoint/2010/main" val="2490961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5032"/>
            <a:ext cx="9137802" cy="6280312"/>
          </a:xfrm>
        </p:spPr>
      </p:pic>
    </p:spTree>
    <p:extLst>
      <p:ext uri="{BB962C8B-B14F-4D97-AF65-F5344CB8AC3E}">
        <p14:creationId xmlns:p14="http://schemas.microsoft.com/office/powerpoint/2010/main" val="2426099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Διάφορα ρεύματα της τέχνης</a:t>
            </a:r>
            <a:endParaRPr lang="el-GR" b="1"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b="1" dirty="0" smtClean="0"/>
              <a:t>Έως το 1960</a:t>
            </a:r>
            <a:r>
              <a:rPr lang="el-GR" dirty="0" smtClean="0"/>
              <a:t>: Ρεαλισμός-Νατουραλισμός, Ιμπρεσιονισμός, Συμβολισμός, </a:t>
            </a:r>
            <a:r>
              <a:rPr lang="el-GR" b="1" dirty="0" smtClean="0"/>
              <a:t>Φουτουρισμός</a:t>
            </a:r>
            <a:r>
              <a:rPr lang="el-GR" dirty="0" smtClean="0"/>
              <a:t>, </a:t>
            </a:r>
            <a:r>
              <a:rPr lang="el-GR" b="1" dirty="0" smtClean="0"/>
              <a:t>Ντανταϊσμός</a:t>
            </a:r>
            <a:r>
              <a:rPr lang="el-GR" dirty="0" smtClean="0"/>
              <a:t>, </a:t>
            </a:r>
            <a:r>
              <a:rPr lang="el-GR" b="1" dirty="0" smtClean="0"/>
              <a:t>Σουρεαλισμός</a:t>
            </a:r>
            <a:r>
              <a:rPr lang="el-GR" dirty="0" smtClean="0"/>
              <a:t>, Εξπρεσιονισμός, </a:t>
            </a:r>
            <a:r>
              <a:rPr lang="el-GR" dirty="0" err="1" smtClean="0"/>
              <a:t>Φωβισμός</a:t>
            </a:r>
            <a:r>
              <a:rPr lang="el-GR" dirty="0" smtClean="0"/>
              <a:t>, Κυβισμός, </a:t>
            </a:r>
            <a:r>
              <a:rPr lang="el-GR" b="1" dirty="0" smtClean="0"/>
              <a:t>Κονστρουκτιβισμός</a:t>
            </a:r>
            <a:r>
              <a:rPr lang="el-GR" dirty="0" smtClean="0"/>
              <a:t>, Αγκιτάτσια (</a:t>
            </a:r>
            <a:r>
              <a:rPr lang="el-GR" dirty="0" err="1" smtClean="0"/>
              <a:t>Άγκιτπροπ</a:t>
            </a:r>
            <a:r>
              <a:rPr lang="el-GR" dirty="0" smtClean="0"/>
              <a:t>), Υπαρξισμός, </a:t>
            </a:r>
            <a:r>
              <a:rPr lang="el-GR" b="1" dirty="0" smtClean="0"/>
              <a:t>Παράλογο</a:t>
            </a:r>
            <a:r>
              <a:rPr lang="el-GR" dirty="0" smtClean="0"/>
              <a:t>, Αφηρημένος Εξπρεσιονισμός</a:t>
            </a:r>
            <a:r>
              <a:rPr lang="en-US" dirty="0" smtClean="0"/>
              <a:t>, </a:t>
            </a:r>
            <a:r>
              <a:rPr lang="el-GR" dirty="0" err="1" smtClean="0"/>
              <a:t>Ποπ</a:t>
            </a:r>
            <a:r>
              <a:rPr lang="el-GR" dirty="0" smtClean="0"/>
              <a:t> </a:t>
            </a:r>
            <a:r>
              <a:rPr lang="el-GR" dirty="0" err="1" smtClean="0"/>
              <a:t>Αρτ</a:t>
            </a:r>
            <a:r>
              <a:rPr lang="el-GR" dirty="0" smtClean="0"/>
              <a:t>.</a:t>
            </a:r>
            <a:br>
              <a:rPr lang="el-GR" dirty="0" smtClean="0"/>
            </a:br>
            <a:r>
              <a:rPr lang="el-GR" b="1" dirty="0" smtClean="0"/>
              <a:t>Μετά το 1960</a:t>
            </a:r>
            <a:r>
              <a:rPr lang="el-GR" dirty="0" smtClean="0"/>
              <a:t>:</a:t>
            </a:r>
            <a:r>
              <a:rPr lang="el-GR" b="1" dirty="0" smtClean="0"/>
              <a:t> </a:t>
            </a:r>
            <a:r>
              <a:rPr lang="en-US" dirty="0" err="1" smtClean="0"/>
              <a:t>Fluxus</a:t>
            </a:r>
            <a:r>
              <a:rPr lang="el-GR" dirty="0" smtClean="0"/>
              <a:t> (1960-1980)</a:t>
            </a:r>
            <a:r>
              <a:rPr lang="en-US" dirty="0" smtClean="0"/>
              <a:t>, </a:t>
            </a:r>
            <a:r>
              <a:rPr lang="el-GR" dirty="0" smtClean="0"/>
              <a:t>Μινιμαλισμός (1960…), </a:t>
            </a:r>
            <a:r>
              <a:rPr lang="en-US" dirty="0" smtClean="0"/>
              <a:t>Conceptual Art</a:t>
            </a:r>
            <a:r>
              <a:rPr lang="el-GR" dirty="0" smtClean="0"/>
              <a:t> (1980-2000)</a:t>
            </a:r>
            <a:r>
              <a:rPr lang="en-US" dirty="0" smtClean="0"/>
              <a:t>, Performance/Body Art</a:t>
            </a:r>
            <a:r>
              <a:rPr lang="el-GR" dirty="0" smtClean="0"/>
              <a:t> (1960…)</a:t>
            </a:r>
            <a:r>
              <a:rPr lang="en-US" dirty="0" smtClean="0"/>
              <a:t>, Installation</a:t>
            </a:r>
            <a:r>
              <a:rPr lang="el-GR" dirty="0" smtClean="0"/>
              <a:t> (1970…)</a:t>
            </a:r>
            <a:r>
              <a:rPr lang="en-US" dirty="0" smtClean="0"/>
              <a:t>, </a:t>
            </a:r>
            <a:r>
              <a:rPr lang="en-US" dirty="0" err="1" smtClean="0"/>
              <a:t>Spectaclism</a:t>
            </a:r>
            <a:r>
              <a:rPr lang="el-GR" dirty="0" smtClean="0"/>
              <a:t> (2000…)</a:t>
            </a:r>
            <a:r>
              <a:rPr lang="en-US" dirty="0" smtClean="0"/>
              <a:t>, </a:t>
            </a:r>
            <a:r>
              <a:rPr lang="el-GR" dirty="0" err="1" smtClean="0"/>
              <a:t>Οικοθέατρο</a:t>
            </a:r>
            <a:r>
              <a:rPr lang="el-GR" dirty="0" smtClean="0"/>
              <a:t>, </a:t>
            </a:r>
            <a:r>
              <a:rPr lang="el-GR" dirty="0" err="1" smtClean="0"/>
              <a:t>οικοτέχνη</a:t>
            </a:r>
            <a:r>
              <a:rPr lang="el-GR" dirty="0" smtClean="0"/>
              <a:t> (1970…), Μεταμοντερνισμός (1970…), </a:t>
            </a:r>
            <a:r>
              <a:rPr lang="en-US" dirty="0" smtClean="0"/>
              <a:t>Post millennialism</a:t>
            </a:r>
            <a:endParaRPr lang="el-GR" dirty="0"/>
          </a:p>
        </p:txBody>
      </p:sp>
    </p:spTree>
    <p:extLst>
      <p:ext uri="{BB962C8B-B14F-4D97-AF65-F5344CB8AC3E}">
        <p14:creationId xmlns:p14="http://schemas.microsoft.com/office/powerpoint/2010/main" val="3329660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normAutofit/>
          </a:bodyPr>
          <a:lstStyle/>
          <a:p>
            <a:r>
              <a:rPr lang="el-GR" sz="3200" b="1" dirty="0"/>
              <a:t>Ιστορικά γεγονότα 1950-2010 </a:t>
            </a:r>
          </a:p>
        </p:txBody>
      </p:sp>
      <p:sp>
        <p:nvSpPr>
          <p:cNvPr id="3" name="Θέση περιεχομένου 2"/>
          <p:cNvSpPr>
            <a:spLocks noGrp="1"/>
          </p:cNvSpPr>
          <p:nvPr>
            <p:ph idx="1"/>
          </p:nvPr>
        </p:nvSpPr>
        <p:spPr>
          <a:xfrm>
            <a:off x="323528" y="620688"/>
            <a:ext cx="8820472" cy="6237312"/>
          </a:xfrm>
        </p:spPr>
        <p:txBody>
          <a:bodyPr>
            <a:normAutofit fontScale="77500" lnSpcReduction="20000"/>
          </a:bodyPr>
          <a:lstStyle/>
          <a:p>
            <a:pPr marL="0" indent="0">
              <a:buNone/>
            </a:pPr>
            <a:endParaRPr lang="el-GR" b="1" dirty="0" smtClean="0"/>
          </a:p>
          <a:p>
            <a:pPr marL="0" indent="0">
              <a:buNone/>
            </a:pPr>
            <a:r>
              <a:rPr lang="el-GR" sz="3600" b="1" dirty="0" smtClean="0"/>
              <a:t>Πρώτη περίοδος 1956-1980</a:t>
            </a:r>
          </a:p>
          <a:p>
            <a:pPr marL="0" indent="0">
              <a:buNone/>
            </a:pPr>
            <a:r>
              <a:rPr lang="el-GR" dirty="0" smtClean="0"/>
              <a:t>1950-1953 πόλεμος στην Κορέα. Αρχή του ψυχρού πολέμου.</a:t>
            </a:r>
          </a:p>
          <a:p>
            <a:pPr marL="0" indent="0">
              <a:buNone/>
            </a:pPr>
            <a:r>
              <a:rPr lang="el-GR" dirty="0" smtClean="0"/>
              <a:t>1956 κρίση στο Σουέζ (δυτικό μπλοκ) και επέμβαση στην Ουγγαρία, Σοβιετική εισβολή (ανατολικό μπλοκ).</a:t>
            </a:r>
          </a:p>
          <a:p>
            <a:pPr marL="0" indent="0">
              <a:buNone/>
            </a:pPr>
            <a:r>
              <a:rPr lang="el-GR" dirty="0" smtClean="0"/>
              <a:t>Διαμόρφωση της Νέας Αριστεράς (Νέο-</a:t>
            </a:r>
            <a:r>
              <a:rPr lang="el-GR" dirty="0" err="1" smtClean="0"/>
              <a:t>Μαρξιστέ</a:t>
            </a:r>
            <a:r>
              <a:rPr lang="el-GR" dirty="0" smtClean="0"/>
              <a:t>ς, Νέο-Φρο</a:t>
            </a:r>
            <a:r>
              <a:rPr lang="el-GR" dirty="0"/>
              <a:t>ϋ</a:t>
            </a:r>
            <a:r>
              <a:rPr lang="el-GR" dirty="0" smtClean="0"/>
              <a:t>διστές,…)  </a:t>
            </a:r>
          </a:p>
          <a:p>
            <a:pPr marL="0" indent="0">
              <a:buNone/>
            </a:pPr>
            <a:r>
              <a:rPr lang="el-GR" b="1" dirty="0" smtClean="0"/>
              <a:t>Τα </a:t>
            </a:r>
            <a:r>
              <a:rPr lang="en-US" b="1" dirty="0" smtClean="0"/>
              <a:t>sixties </a:t>
            </a:r>
            <a:r>
              <a:rPr lang="el-GR" b="1" dirty="0" smtClean="0"/>
              <a:t>(1958-1974)</a:t>
            </a:r>
            <a:endParaRPr lang="el-GR" dirty="0" smtClean="0"/>
          </a:p>
          <a:p>
            <a:pPr marL="0" indent="0">
              <a:buNone/>
            </a:pPr>
            <a:r>
              <a:rPr lang="el-GR" dirty="0" smtClean="0"/>
              <a:t>1960 Πρώτες διαδηλώσεις μαύρων στην Αμερική</a:t>
            </a:r>
          </a:p>
          <a:p>
            <a:pPr marL="0" indent="0">
              <a:buNone/>
            </a:pPr>
            <a:r>
              <a:rPr lang="el-GR" dirty="0" smtClean="0"/>
              <a:t>1960 Ρήξη στις σχέσεις Σοβιετικής Ένωσης με την Κίνα</a:t>
            </a:r>
          </a:p>
          <a:p>
            <a:pPr marL="0" indent="0">
              <a:buNone/>
            </a:pPr>
            <a:r>
              <a:rPr lang="el-GR" dirty="0" smtClean="0"/>
              <a:t>1960 Ανεξαρτησία του Βελγικού Κονγκό</a:t>
            </a:r>
          </a:p>
          <a:p>
            <a:pPr marL="0" indent="0">
              <a:buNone/>
            </a:pPr>
            <a:r>
              <a:rPr lang="el-GR" dirty="0" smtClean="0"/>
              <a:t>1961 Κτίζεται το τείχος του Βερολίνου</a:t>
            </a:r>
          </a:p>
          <a:p>
            <a:pPr marL="0" indent="0">
              <a:buNone/>
            </a:pPr>
            <a:r>
              <a:rPr lang="el-GR" dirty="0" smtClean="0"/>
              <a:t>1962 Ανεξαρτησία της Αλγερίας</a:t>
            </a:r>
            <a:endParaRPr lang="en-US" dirty="0" smtClean="0"/>
          </a:p>
          <a:p>
            <a:pPr marL="0" indent="0">
              <a:buNone/>
            </a:pPr>
            <a:r>
              <a:rPr lang="en-US" dirty="0" smtClean="0"/>
              <a:t>1964 </a:t>
            </a:r>
            <a:r>
              <a:rPr lang="el-GR" dirty="0" smtClean="0"/>
              <a:t>Πτώση του Χρουστσόφ</a:t>
            </a:r>
          </a:p>
          <a:p>
            <a:pPr marL="0" indent="0">
              <a:buNone/>
            </a:pPr>
            <a:r>
              <a:rPr lang="el-GR" dirty="0" smtClean="0"/>
              <a:t>1964-1975 Βιετνάμ</a:t>
            </a:r>
            <a:endParaRPr lang="en-US" dirty="0" smtClean="0"/>
          </a:p>
          <a:p>
            <a:pPr marL="0" indent="0">
              <a:buNone/>
            </a:pPr>
            <a:r>
              <a:rPr lang="en-US" dirty="0" smtClean="0"/>
              <a:t>1966-1976 </a:t>
            </a:r>
            <a:r>
              <a:rPr lang="el-GR" dirty="0" smtClean="0"/>
              <a:t>Κίνα. Πολιτιστική Επανάσταση</a:t>
            </a:r>
          </a:p>
          <a:p>
            <a:pPr marL="0" indent="0">
              <a:buNone/>
            </a:pPr>
            <a:endParaRPr lang="el-GR" dirty="0" smtClean="0"/>
          </a:p>
          <a:p>
            <a:pPr marL="0" indent="0">
              <a:buNone/>
            </a:pPr>
            <a:endParaRPr lang="el-GR" dirty="0" smtClean="0"/>
          </a:p>
        </p:txBody>
      </p:sp>
    </p:spTree>
    <p:extLst>
      <p:ext uri="{BB962C8B-B14F-4D97-AF65-F5344CB8AC3E}">
        <p14:creationId xmlns:p14="http://schemas.microsoft.com/office/powerpoint/2010/main" val="2702008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chaniafilmfestival.com/wp-content/uploads/2019/11/74358766_2535093843240507_88970094206307532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06413"/>
            <a:ext cx="5667375" cy="802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511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rmAutofit/>
          </a:bodyPr>
          <a:lstStyle/>
          <a:p>
            <a:r>
              <a:rPr lang="el-GR" sz="3200" b="1" dirty="0" smtClean="0"/>
              <a:t>Συνέχεια…</a:t>
            </a:r>
            <a:endParaRPr lang="el-GR" sz="3200" b="1" dirty="0"/>
          </a:p>
        </p:txBody>
      </p:sp>
      <p:sp>
        <p:nvSpPr>
          <p:cNvPr id="3" name="Θέση περιεχομένου 2"/>
          <p:cNvSpPr>
            <a:spLocks noGrp="1"/>
          </p:cNvSpPr>
          <p:nvPr>
            <p:ph idx="1"/>
          </p:nvPr>
        </p:nvSpPr>
        <p:spPr>
          <a:xfrm>
            <a:off x="179512" y="620688"/>
            <a:ext cx="8784976" cy="6048672"/>
          </a:xfrm>
        </p:spPr>
        <p:txBody>
          <a:bodyPr>
            <a:normAutofit fontScale="70000" lnSpcReduction="20000"/>
          </a:bodyPr>
          <a:lstStyle/>
          <a:p>
            <a:pPr marL="0" indent="0">
              <a:buNone/>
            </a:pPr>
            <a:r>
              <a:rPr lang="el-GR" b="1" dirty="0"/>
              <a:t>Το ειδυλλιακό </a:t>
            </a:r>
            <a:r>
              <a:rPr lang="el-GR" b="1" dirty="0" smtClean="0"/>
              <a:t>1967 (κοινωνικό σύνολο και κοινωνιολογικές και ανθρωπολογικές  προσεγγίσεις)</a:t>
            </a:r>
            <a:endParaRPr lang="el-GR" b="1" dirty="0"/>
          </a:p>
          <a:p>
            <a:pPr marL="0" indent="0">
              <a:buNone/>
            </a:pPr>
            <a:r>
              <a:rPr lang="el-GR" dirty="0"/>
              <a:t>1966-1967 </a:t>
            </a:r>
            <a:r>
              <a:rPr lang="en-US" dirty="0"/>
              <a:t>Hippies </a:t>
            </a:r>
            <a:r>
              <a:rPr lang="el-GR" dirty="0"/>
              <a:t>στο Σικάγο</a:t>
            </a:r>
          </a:p>
          <a:p>
            <a:pPr marL="0" indent="0">
              <a:buNone/>
            </a:pPr>
            <a:r>
              <a:rPr lang="el-GR" dirty="0"/>
              <a:t>14/01/1967 </a:t>
            </a:r>
            <a:r>
              <a:rPr lang="en-US" dirty="0"/>
              <a:t>Human Be In Festival (San Francisco)</a:t>
            </a:r>
          </a:p>
          <a:p>
            <a:pPr marL="0" indent="0">
              <a:buNone/>
            </a:pPr>
            <a:r>
              <a:rPr lang="en-US" dirty="0"/>
              <a:t>1967 Summer of Love</a:t>
            </a:r>
            <a:r>
              <a:rPr lang="el-GR" dirty="0"/>
              <a:t> (Ψυχεδελικό καλοκαίρι αγάπης στο Σαν </a:t>
            </a:r>
            <a:r>
              <a:rPr lang="el-GR" dirty="0" smtClean="0"/>
              <a:t>Φραντσίσκο)</a:t>
            </a:r>
            <a:endParaRPr lang="el-GR" dirty="0"/>
          </a:p>
          <a:p>
            <a:pPr marL="0" indent="0">
              <a:buNone/>
            </a:pPr>
            <a:r>
              <a:rPr lang="el-GR" b="1" dirty="0"/>
              <a:t>Το βίαιο 1968 </a:t>
            </a:r>
            <a:r>
              <a:rPr lang="el-GR" dirty="0"/>
              <a:t>και η αίσθηση πως ο κόσμος μπορεί να αλλάξει</a:t>
            </a:r>
          </a:p>
          <a:p>
            <a:pPr marL="0" indent="0">
              <a:buNone/>
            </a:pPr>
            <a:r>
              <a:rPr lang="el-GR" dirty="0"/>
              <a:t>1968-1971 Εξεγέρσεις φοιτητών στα πανεπιστήμια </a:t>
            </a:r>
            <a:r>
              <a:rPr lang="el-GR" dirty="0" smtClean="0"/>
              <a:t>Μπέρκλεϋ, Κολούμπια</a:t>
            </a:r>
            <a:endParaRPr lang="el-GR" b="1" dirty="0" smtClean="0"/>
          </a:p>
          <a:p>
            <a:pPr marL="0" indent="0">
              <a:buNone/>
            </a:pPr>
            <a:r>
              <a:rPr lang="el-GR" b="1" dirty="0" smtClean="0">
                <a:solidFill>
                  <a:srgbClr val="FF0000"/>
                </a:solidFill>
              </a:rPr>
              <a:t>[</a:t>
            </a:r>
            <a:r>
              <a:rPr lang="en-US" b="1" dirty="0" smtClean="0">
                <a:solidFill>
                  <a:srgbClr val="FF0000"/>
                </a:solidFill>
              </a:rPr>
              <a:t>The strawberry statement/ </a:t>
            </a:r>
            <a:r>
              <a:rPr lang="el-GR" b="1" dirty="0" smtClean="0">
                <a:solidFill>
                  <a:srgbClr val="FF0000"/>
                </a:solidFill>
              </a:rPr>
              <a:t>Φράουλες και αίμα, </a:t>
            </a:r>
            <a:r>
              <a:rPr lang="el-GR" b="1" dirty="0" err="1" smtClean="0">
                <a:solidFill>
                  <a:srgbClr val="FF0000"/>
                </a:solidFill>
              </a:rPr>
              <a:t>σκην</a:t>
            </a:r>
            <a:r>
              <a:rPr lang="el-GR" b="1" dirty="0" smtClean="0">
                <a:solidFill>
                  <a:srgbClr val="FF0000"/>
                </a:solidFill>
              </a:rPr>
              <a:t>. </a:t>
            </a:r>
            <a:r>
              <a:rPr lang="en-US" b="1" dirty="0" smtClean="0">
                <a:solidFill>
                  <a:srgbClr val="FF0000"/>
                </a:solidFill>
              </a:rPr>
              <a:t>S. </a:t>
            </a:r>
            <a:r>
              <a:rPr lang="en-US" b="1" dirty="0" err="1" smtClean="0">
                <a:solidFill>
                  <a:srgbClr val="FF0000"/>
                </a:solidFill>
              </a:rPr>
              <a:t>Hagmann</a:t>
            </a:r>
            <a:r>
              <a:rPr lang="en-US" b="1" dirty="0" smtClean="0">
                <a:solidFill>
                  <a:srgbClr val="FF0000"/>
                </a:solidFill>
              </a:rPr>
              <a:t>]</a:t>
            </a:r>
            <a:endParaRPr lang="el-GR" b="1" dirty="0" smtClean="0">
              <a:solidFill>
                <a:srgbClr val="FF0000"/>
              </a:solidFill>
            </a:endParaRPr>
          </a:p>
          <a:p>
            <a:pPr marL="0" indent="0">
              <a:buNone/>
            </a:pPr>
            <a:r>
              <a:rPr lang="el-GR" sz="3400" b="1" dirty="0" smtClean="0"/>
              <a:t>Δεύτερη </a:t>
            </a:r>
            <a:r>
              <a:rPr lang="el-GR" sz="3400" b="1" dirty="0"/>
              <a:t>περίοδος </a:t>
            </a:r>
            <a:r>
              <a:rPr lang="el-GR" sz="3400" b="1" dirty="0" smtClean="0"/>
              <a:t>1980-2010 (ατομικισμός και ψυχανάλυση)</a:t>
            </a:r>
            <a:endParaRPr lang="el-GR" sz="3400" b="1" dirty="0"/>
          </a:p>
          <a:p>
            <a:pPr marL="0" indent="0">
              <a:buNone/>
            </a:pPr>
            <a:r>
              <a:rPr lang="el-GR" dirty="0"/>
              <a:t>Τα </a:t>
            </a:r>
            <a:r>
              <a:rPr lang="en-US" dirty="0"/>
              <a:t>eighties</a:t>
            </a:r>
            <a:r>
              <a:rPr lang="el-GR" dirty="0"/>
              <a:t> (δεκαετία του 1980)</a:t>
            </a:r>
            <a:r>
              <a:rPr lang="en-US" dirty="0"/>
              <a:t> </a:t>
            </a:r>
          </a:p>
          <a:p>
            <a:pPr marL="0" indent="0">
              <a:buNone/>
            </a:pPr>
            <a:r>
              <a:rPr lang="el-GR" dirty="0" err="1"/>
              <a:t>Θατσερισμός</a:t>
            </a:r>
            <a:r>
              <a:rPr lang="el-GR" dirty="0"/>
              <a:t>, </a:t>
            </a:r>
            <a:r>
              <a:rPr lang="el-GR" dirty="0" err="1"/>
              <a:t>Ρηγκανισμός</a:t>
            </a:r>
            <a:r>
              <a:rPr lang="el-GR" dirty="0"/>
              <a:t> και Νεοφιλελευθερισμός. Υποχώρηση του ανθρωπιστικού μοντέλου της γαλλικής επανάστασης και της </a:t>
            </a:r>
            <a:r>
              <a:rPr lang="el-GR" dirty="0" err="1"/>
              <a:t>κεϋνσιανής</a:t>
            </a:r>
            <a:r>
              <a:rPr lang="el-GR" dirty="0"/>
              <a:t> </a:t>
            </a:r>
            <a:r>
              <a:rPr lang="el-GR" dirty="0" smtClean="0"/>
              <a:t>οικονομίας</a:t>
            </a:r>
          </a:p>
          <a:p>
            <a:pPr marL="0" indent="0">
              <a:buNone/>
            </a:pPr>
            <a:r>
              <a:rPr lang="el-GR" dirty="0" smtClean="0"/>
              <a:t>1985-1989 Περεστρόικα</a:t>
            </a:r>
            <a:endParaRPr lang="el-GR" dirty="0"/>
          </a:p>
          <a:p>
            <a:pPr marL="0" indent="0">
              <a:buNone/>
            </a:pPr>
            <a:r>
              <a:rPr lang="el-GR" dirty="0"/>
              <a:t>1989 Πτώση του ανατολικού μπλοκ</a:t>
            </a:r>
          </a:p>
          <a:p>
            <a:pPr marL="0" indent="0">
              <a:buNone/>
            </a:pPr>
            <a:r>
              <a:rPr lang="el-GR" dirty="0"/>
              <a:t>1992 Μάαστριχτ</a:t>
            </a:r>
          </a:p>
          <a:p>
            <a:pPr marL="0" indent="0">
              <a:buNone/>
            </a:pPr>
            <a:r>
              <a:rPr lang="el-GR" dirty="0"/>
              <a:t>2002 Οικονομική ένωση</a:t>
            </a:r>
          </a:p>
          <a:p>
            <a:endParaRPr lang="el-GR" dirty="0"/>
          </a:p>
        </p:txBody>
      </p:sp>
    </p:spTree>
    <p:extLst>
      <p:ext uri="{BB962C8B-B14F-4D97-AF65-F5344CB8AC3E}">
        <p14:creationId xmlns:p14="http://schemas.microsoft.com/office/powerpoint/2010/main" val="1646916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Autofit/>
          </a:bodyPr>
          <a:lstStyle/>
          <a:p>
            <a:r>
              <a:rPr lang="el-GR" sz="2800" b="1" dirty="0" smtClean="0"/>
              <a:t>Η Νέα Αριστερά: νέο-Μαρξιστές, νέο-Φροϋδιστές κ.ά.</a:t>
            </a:r>
            <a:endParaRPr lang="el-GR" sz="2800" b="1" dirty="0"/>
          </a:p>
        </p:txBody>
      </p:sp>
      <p:sp>
        <p:nvSpPr>
          <p:cNvPr id="3" name="Θέση περιεχομένου 2"/>
          <p:cNvSpPr>
            <a:spLocks noGrp="1"/>
          </p:cNvSpPr>
          <p:nvPr>
            <p:ph idx="1"/>
          </p:nvPr>
        </p:nvSpPr>
        <p:spPr>
          <a:xfrm>
            <a:off x="107504" y="836712"/>
            <a:ext cx="9036496" cy="6021288"/>
          </a:xfrm>
        </p:spPr>
        <p:txBody>
          <a:bodyPr>
            <a:normAutofit fontScale="77500" lnSpcReduction="20000"/>
          </a:bodyPr>
          <a:lstStyle/>
          <a:p>
            <a:pPr marL="0" indent="0">
              <a:buNone/>
            </a:pPr>
            <a:endParaRPr lang="el-GR" b="1" dirty="0" smtClean="0"/>
          </a:p>
          <a:p>
            <a:pPr marL="0" indent="0">
              <a:buNone/>
            </a:pPr>
            <a:r>
              <a:rPr lang="el-GR" dirty="0" smtClean="0"/>
              <a:t>Η </a:t>
            </a:r>
            <a:r>
              <a:rPr lang="el-GR" b="1" dirty="0" smtClean="0"/>
              <a:t>Νέα </a:t>
            </a:r>
            <a:r>
              <a:rPr lang="el-GR" b="1" dirty="0"/>
              <a:t>Α</a:t>
            </a:r>
            <a:r>
              <a:rPr lang="el-GR" b="1" dirty="0" smtClean="0"/>
              <a:t>ριστερά </a:t>
            </a:r>
            <a:r>
              <a:rPr lang="el-GR" dirty="0" smtClean="0"/>
              <a:t>διαμορφώνεται στα μέσα της δεκαετίας του 1950. </a:t>
            </a:r>
          </a:p>
          <a:p>
            <a:pPr marL="0" indent="0">
              <a:buNone/>
            </a:pPr>
            <a:r>
              <a:rPr lang="el-GR" dirty="0" smtClean="0"/>
              <a:t>Στους κόλπους της εντάσσονται οι </a:t>
            </a:r>
            <a:r>
              <a:rPr lang="el-GR" b="1" dirty="0" smtClean="0"/>
              <a:t>Νέο-Μαρξιστές</a:t>
            </a:r>
            <a:r>
              <a:rPr lang="el-GR" dirty="0" smtClean="0"/>
              <a:t> (στηρίζονται στα πρώτα έργα του Μαρξ που προκρίνει τη </a:t>
            </a:r>
            <a:r>
              <a:rPr lang="el-GR" b="1" dirty="0" smtClean="0"/>
              <a:t>διαλεκτική</a:t>
            </a:r>
            <a:r>
              <a:rPr lang="el-GR" dirty="0" smtClean="0"/>
              <a:t> και την </a:t>
            </a:r>
            <a:r>
              <a:rPr lang="el-GR" b="1" dirty="0" smtClean="0"/>
              <a:t>αυτοκριτική</a:t>
            </a:r>
            <a:r>
              <a:rPr lang="el-GR" dirty="0" smtClean="0"/>
              <a:t>), οι </a:t>
            </a:r>
            <a:r>
              <a:rPr lang="el-GR" b="1" dirty="0" smtClean="0"/>
              <a:t>Νέο-Φροϋδιστές</a:t>
            </a:r>
            <a:r>
              <a:rPr lang="el-GR" dirty="0" smtClean="0"/>
              <a:t> (ισχυρίζονται πως δεν επεμβαίνουν μόνο τα ένστικτα στο </a:t>
            </a:r>
            <a:r>
              <a:rPr lang="en-US" dirty="0" smtClean="0"/>
              <a:t>libido </a:t>
            </a:r>
            <a:r>
              <a:rPr lang="el-GR" dirty="0" smtClean="0"/>
              <a:t>αλλά και οι περιβαλλοντικές και κοινωνικές συνθήκες επιδρούν ισότιμα), κ.ά.</a:t>
            </a:r>
          </a:p>
          <a:p>
            <a:pPr marL="0" indent="0">
              <a:buNone/>
            </a:pPr>
            <a:r>
              <a:rPr lang="en-US" dirty="0" smtClean="0">
                <a:solidFill>
                  <a:srgbClr val="FF0000"/>
                </a:solidFill>
              </a:rPr>
              <a:t>G</a:t>
            </a:r>
            <a:r>
              <a:rPr lang="cy-GB" dirty="0" smtClean="0">
                <a:solidFill>
                  <a:srgbClr val="FF0000"/>
                </a:solidFill>
              </a:rPr>
              <a:t>ÿorgy </a:t>
            </a:r>
            <a:r>
              <a:rPr lang="en-US" dirty="0" err="1" smtClean="0">
                <a:solidFill>
                  <a:srgbClr val="FF0000"/>
                </a:solidFill>
              </a:rPr>
              <a:t>Lukacs</a:t>
            </a:r>
            <a:r>
              <a:rPr lang="en-US" dirty="0" smtClean="0">
                <a:solidFill>
                  <a:srgbClr val="FF0000"/>
                </a:solidFill>
              </a:rPr>
              <a:t>,</a:t>
            </a:r>
            <a:r>
              <a:rPr lang="el-GR" dirty="0" smtClean="0">
                <a:solidFill>
                  <a:srgbClr val="FF0000"/>
                </a:solidFill>
              </a:rPr>
              <a:t> </a:t>
            </a:r>
            <a:r>
              <a:rPr lang="en-US" dirty="0" smtClean="0">
                <a:solidFill>
                  <a:srgbClr val="FF0000"/>
                </a:solidFill>
              </a:rPr>
              <a:t>Jürgen </a:t>
            </a:r>
            <a:r>
              <a:rPr lang="en-US" dirty="0" err="1" smtClean="0">
                <a:solidFill>
                  <a:srgbClr val="FF0000"/>
                </a:solidFill>
              </a:rPr>
              <a:t>Habermas</a:t>
            </a:r>
            <a:r>
              <a:rPr lang="en-US" dirty="0" smtClean="0">
                <a:solidFill>
                  <a:srgbClr val="FF0000"/>
                </a:solidFill>
              </a:rPr>
              <a:t> </a:t>
            </a:r>
            <a:r>
              <a:rPr lang="en-US" dirty="0" smtClean="0"/>
              <a:t>: </a:t>
            </a:r>
            <a:r>
              <a:rPr lang="el-GR" dirty="0" smtClean="0"/>
              <a:t>επαναπροσδιορισμός του προλεταριάτου και κυρίως διεύρυνση της βάσης του: ένταξη ακόμα και των μηχανολόγων σε αυτό</a:t>
            </a:r>
            <a:r>
              <a:rPr lang="en-US" dirty="0" smtClean="0"/>
              <a:t>.</a:t>
            </a:r>
            <a:r>
              <a:rPr lang="el-GR" dirty="0" smtClean="0"/>
              <a:t> </a:t>
            </a:r>
          </a:p>
          <a:p>
            <a:pPr marL="0" indent="0">
              <a:buNone/>
            </a:pPr>
            <a:r>
              <a:rPr lang="el-GR" dirty="0" smtClean="0"/>
              <a:t>Ο </a:t>
            </a:r>
            <a:r>
              <a:rPr lang="en-US" dirty="0" smtClean="0">
                <a:solidFill>
                  <a:srgbClr val="FF0000"/>
                </a:solidFill>
              </a:rPr>
              <a:t>Herbert Marcuse</a:t>
            </a:r>
            <a:r>
              <a:rPr lang="el-GR" dirty="0" smtClean="0">
                <a:solidFill>
                  <a:srgbClr val="FF0000"/>
                </a:solidFill>
              </a:rPr>
              <a:t> </a:t>
            </a:r>
            <a:r>
              <a:rPr lang="el-GR" dirty="0" smtClean="0"/>
              <a:t>(νεομαρξιστής) μίλησε για μικρές ομάδες διανοούμενων και φοιτητών που μπορούσαν να φέρουν την αριστερά στην εξουσία, στις ανεπτυγμένες χώρες όπως τις ΗΠΑ. </a:t>
            </a:r>
            <a:endParaRPr lang="en-US" dirty="0" smtClean="0"/>
          </a:p>
          <a:p>
            <a:pPr marL="0" indent="0">
              <a:buNone/>
            </a:pPr>
            <a:r>
              <a:rPr lang="el-GR" dirty="0" smtClean="0"/>
              <a:t>Ο </a:t>
            </a:r>
            <a:r>
              <a:rPr lang="el-GR" dirty="0" err="1" smtClean="0"/>
              <a:t>νεοφροϋδιστής</a:t>
            </a:r>
            <a:r>
              <a:rPr lang="el-GR" dirty="0" smtClean="0"/>
              <a:t> υπαρξιστής ψυχαναλυτής </a:t>
            </a:r>
            <a:r>
              <a:rPr lang="en-US" dirty="0" smtClean="0">
                <a:solidFill>
                  <a:srgbClr val="FF0000"/>
                </a:solidFill>
              </a:rPr>
              <a:t>R.D. Laing</a:t>
            </a:r>
            <a:r>
              <a:rPr lang="en-US" dirty="0">
                <a:solidFill>
                  <a:srgbClr val="FF0000"/>
                </a:solidFill>
              </a:rPr>
              <a:t> </a:t>
            </a:r>
            <a:r>
              <a:rPr lang="el-GR" dirty="0" smtClean="0"/>
              <a:t>ισχυρίστηκε πως αντί για  </a:t>
            </a:r>
            <a:r>
              <a:rPr lang="en-US" b="1" dirty="0" smtClean="0"/>
              <a:t>mental illness</a:t>
            </a:r>
            <a:r>
              <a:rPr lang="en-US" dirty="0" smtClean="0"/>
              <a:t> </a:t>
            </a:r>
            <a:r>
              <a:rPr lang="el-GR" dirty="0" smtClean="0"/>
              <a:t>έχουμε μάλλον ένα </a:t>
            </a:r>
            <a:r>
              <a:rPr lang="en-US" b="1" dirty="0" smtClean="0"/>
              <a:t>role playing</a:t>
            </a:r>
            <a:r>
              <a:rPr lang="el-GR" dirty="0" smtClean="0"/>
              <a:t>. Δηλαδή το υποκείμενο αναγκάζεται να υιοθετήσει έναν ρόλο προκειμένου να αντιμετωπίσει τις δυσκολίες στον κοινωνικό του χώρο. </a:t>
            </a:r>
          </a:p>
        </p:txBody>
      </p:sp>
    </p:spTree>
    <p:extLst>
      <p:ext uri="{BB962C8B-B14F-4D97-AF65-F5344CB8AC3E}">
        <p14:creationId xmlns:p14="http://schemas.microsoft.com/office/powerpoint/2010/main" val="370127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346050"/>
          </a:xfrm>
        </p:spPr>
        <p:txBody>
          <a:bodyPr>
            <a:noAutofit/>
          </a:bodyPr>
          <a:lstStyle/>
          <a:p>
            <a:r>
              <a:rPr lang="el-GR" sz="3200" b="1" dirty="0" smtClean="0"/>
              <a:t>Συνέχεια…</a:t>
            </a:r>
            <a:endParaRPr lang="el-GR" sz="3200" b="1" dirty="0"/>
          </a:p>
        </p:txBody>
      </p:sp>
      <p:sp>
        <p:nvSpPr>
          <p:cNvPr id="3" name="Θέση περιεχομένου 2"/>
          <p:cNvSpPr>
            <a:spLocks noGrp="1"/>
          </p:cNvSpPr>
          <p:nvPr>
            <p:ph idx="1"/>
          </p:nvPr>
        </p:nvSpPr>
        <p:spPr>
          <a:xfrm>
            <a:off x="179512" y="692696"/>
            <a:ext cx="8856984" cy="6048672"/>
          </a:xfrm>
        </p:spPr>
        <p:txBody>
          <a:bodyPr>
            <a:normAutofit fontScale="70000" lnSpcReduction="20000"/>
          </a:bodyPr>
          <a:lstStyle/>
          <a:p>
            <a:pPr marL="0" indent="0">
              <a:buNone/>
            </a:pPr>
            <a:r>
              <a:rPr lang="el-GR" dirty="0"/>
              <a:t>Ο </a:t>
            </a:r>
            <a:r>
              <a:rPr lang="en-US" dirty="0">
                <a:solidFill>
                  <a:srgbClr val="FF0000"/>
                </a:solidFill>
              </a:rPr>
              <a:t>Norman O. Brown</a:t>
            </a:r>
            <a:r>
              <a:rPr lang="el-GR" dirty="0">
                <a:solidFill>
                  <a:srgbClr val="FF0000"/>
                </a:solidFill>
              </a:rPr>
              <a:t> </a:t>
            </a:r>
            <a:r>
              <a:rPr lang="el-GR" dirty="0"/>
              <a:t>απορρίπτει την </a:t>
            </a:r>
            <a:r>
              <a:rPr lang="el-GR" b="1" dirty="0"/>
              <a:t>επιβολή περιορισμών </a:t>
            </a:r>
            <a:r>
              <a:rPr lang="el-GR" dirty="0"/>
              <a:t>ως μέθοδο προσέγγισης της ευτυχίας και της ευζωίας. Η </a:t>
            </a:r>
            <a:r>
              <a:rPr lang="el-GR" b="1" dirty="0"/>
              <a:t>απελευθέρωση</a:t>
            </a:r>
            <a:r>
              <a:rPr lang="el-GR" dirty="0"/>
              <a:t> από τους περιορισμούς οδηγεί στην ευτυχία. </a:t>
            </a:r>
            <a:r>
              <a:rPr lang="el-GR" dirty="0" smtClean="0"/>
              <a:t>Κατά συνέπεια </a:t>
            </a:r>
            <a:r>
              <a:rPr lang="el-GR" dirty="0" err="1"/>
              <a:t>στοχοποιεί</a:t>
            </a:r>
            <a:r>
              <a:rPr lang="el-GR" dirty="0"/>
              <a:t> τη μονογαμία, την οικογένεια, την </a:t>
            </a:r>
            <a:r>
              <a:rPr lang="el-GR" b="1" dirty="0"/>
              <a:t>ανταγωνιστικότητα</a:t>
            </a:r>
            <a:r>
              <a:rPr lang="el-GR" dirty="0"/>
              <a:t>. </a:t>
            </a:r>
            <a:r>
              <a:rPr lang="en-US" dirty="0"/>
              <a:t> </a:t>
            </a:r>
            <a:r>
              <a:rPr lang="el-GR" dirty="0"/>
              <a:t>Στον </a:t>
            </a:r>
            <a:r>
              <a:rPr lang="en-US" dirty="0"/>
              <a:t>Brown</a:t>
            </a:r>
            <a:r>
              <a:rPr lang="el-GR" dirty="0"/>
              <a:t> στηρίζεται και ο </a:t>
            </a:r>
            <a:r>
              <a:rPr lang="el-GR" b="1" dirty="0"/>
              <a:t>σύγχρονος τρόπος της ψυχανάλυσης  </a:t>
            </a:r>
            <a:r>
              <a:rPr lang="el-GR" dirty="0"/>
              <a:t>που προϋποθέτει άνοιγμα των μύχιων της ψυχής προκειμένου να θεραπευτείς. Εκεί στηρίζεται και ο </a:t>
            </a:r>
            <a:r>
              <a:rPr lang="el-GR" b="1" dirty="0"/>
              <a:t>σύγχρονος τρόπος της υποκριτικής διδασκαλίας</a:t>
            </a:r>
            <a:r>
              <a:rPr lang="el-GR" dirty="0"/>
              <a:t>. </a:t>
            </a:r>
            <a:r>
              <a:rPr lang="en-US" dirty="0"/>
              <a:t> </a:t>
            </a:r>
            <a:endParaRPr lang="el-GR" dirty="0"/>
          </a:p>
          <a:p>
            <a:pPr marL="0" indent="0">
              <a:buNone/>
            </a:pPr>
            <a:r>
              <a:rPr lang="en-US" dirty="0">
                <a:solidFill>
                  <a:srgbClr val="FF0000"/>
                </a:solidFill>
              </a:rPr>
              <a:t>Jacques Marie </a:t>
            </a:r>
            <a:r>
              <a:rPr lang="en-US" dirty="0" err="1">
                <a:solidFill>
                  <a:srgbClr val="FF0000"/>
                </a:solidFill>
              </a:rPr>
              <a:t>Émile</a:t>
            </a:r>
            <a:r>
              <a:rPr lang="en-US" dirty="0">
                <a:solidFill>
                  <a:srgbClr val="FF0000"/>
                </a:solidFill>
              </a:rPr>
              <a:t> </a:t>
            </a:r>
            <a:r>
              <a:rPr lang="en-US" dirty="0" err="1">
                <a:solidFill>
                  <a:srgbClr val="FF0000"/>
                </a:solidFill>
              </a:rPr>
              <a:t>Lacan</a:t>
            </a:r>
            <a:r>
              <a:rPr lang="en-US" dirty="0" smtClean="0"/>
              <a:t>:</a:t>
            </a:r>
            <a:r>
              <a:rPr lang="el-GR" dirty="0" smtClean="0"/>
              <a:t> </a:t>
            </a:r>
            <a:r>
              <a:rPr lang="el-GR" dirty="0"/>
              <a:t>Η ταυτότητα είναι μια </a:t>
            </a:r>
            <a:r>
              <a:rPr lang="el-GR" b="1" dirty="0"/>
              <a:t>κοινωνική κατασκευή </a:t>
            </a:r>
            <a:r>
              <a:rPr lang="el-GR" dirty="0"/>
              <a:t>που οργανώνεται από τη </a:t>
            </a:r>
            <a:r>
              <a:rPr lang="el-GR" b="1" dirty="0"/>
              <a:t>γλώσσα</a:t>
            </a:r>
            <a:r>
              <a:rPr lang="el-GR" dirty="0"/>
              <a:t> και την κοινωνική πρακτική.</a:t>
            </a:r>
          </a:p>
          <a:p>
            <a:pPr marL="0" indent="0">
              <a:buNone/>
            </a:pPr>
            <a:endParaRPr lang="el-GR" dirty="0" smtClean="0"/>
          </a:p>
          <a:p>
            <a:pPr marL="0" indent="0">
              <a:buNone/>
            </a:pPr>
            <a:r>
              <a:rPr lang="en-US" dirty="0" smtClean="0"/>
              <a:t>O </a:t>
            </a:r>
            <a:r>
              <a:rPr lang="el-GR" dirty="0"/>
              <a:t>κοινωνιολόγος και ανθρωπολόγος </a:t>
            </a:r>
            <a:r>
              <a:rPr lang="en-US" dirty="0">
                <a:solidFill>
                  <a:srgbClr val="FF0000"/>
                </a:solidFill>
              </a:rPr>
              <a:t>Erving </a:t>
            </a:r>
            <a:r>
              <a:rPr lang="en-US" dirty="0" err="1">
                <a:solidFill>
                  <a:srgbClr val="FF0000"/>
                </a:solidFill>
              </a:rPr>
              <a:t>Goffman</a:t>
            </a:r>
            <a:r>
              <a:rPr lang="el-GR" dirty="0">
                <a:solidFill>
                  <a:srgbClr val="FF0000"/>
                </a:solidFill>
              </a:rPr>
              <a:t> </a:t>
            </a:r>
            <a:r>
              <a:rPr lang="el-GR" dirty="0"/>
              <a:t>στηρίχθηκε στην κοινωνική ψυχολογία και έγραψε την </a:t>
            </a:r>
            <a:r>
              <a:rPr lang="el-GR" i="1" dirty="0"/>
              <a:t>Παρουσίαση του εαυτού στην καθημερινή ζωή</a:t>
            </a:r>
            <a:r>
              <a:rPr lang="el-GR" dirty="0"/>
              <a:t>: </a:t>
            </a:r>
            <a:r>
              <a:rPr lang="el-GR" b="1" dirty="0"/>
              <a:t>είδε το άτομο να «παίζει» τον κοινωνικό του ρόλο μπροστά </a:t>
            </a:r>
            <a:r>
              <a:rPr lang="el-GR" b="1" dirty="0" smtClean="0"/>
              <a:t>σε </a:t>
            </a:r>
            <a:r>
              <a:rPr lang="el-GR" b="1" dirty="0"/>
              <a:t>κοινό. </a:t>
            </a:r>
            <a:r>
              <a:rPr lang="el-GR" dirty="0" smtClean="0"/>
              <a:t>[Δεν είναι λοιπόν ‘συμπεριφορά’ αλλά ‘ρόλος’]. Να </a:t>
            </a:r>
            <a:r>
              <a:rPr lang="el-GR" dirty="0"/>
              <a:t>εκτελεί πράξεις χωρίς να αισθάνεται το ηθικό τους βάρος. </a:t>
            </a:r>
          </a:p>
          <a:p>
            <a:pPr marL="0" indent="0">
              <a:buNone/>
            </a:pPr>
            <a:r>
              <a:rPr lang="el-GR" dirty="0"/>
              <a:t>Στη συνέχεια </a:t>
            </a:r>
            <a:r>
              <a:rPr lang="el-GR" dirty="0" smtClean="0"/>
              <a:t>η</a:t>
            </a:r>
            <a:r>
              <a:rPr lang="en-US" dirty="0" smtClean="0"/>
              <a:t> </a:t>
            </a:r>
            <a:r>
              <a:rPr lang="el-GR" dirty="0" smtClean="0"/>
              <a:t>δασκάλα υποκριτικής </a:t>
            </a:r>
            <a:r>
              <a:rPr lang="en-US" dirty="0">
                <a:solidFill>
                  <a:srgbClr val="FF0000"/>
                </a:solidFill>
              </a:rPr>
              <a:t>Viola </a:t>
            </a:r>
            <a:r>
              <a:rPr lang="en-US" dirty="0" err="1">
                <a:solidFill>
                  <a:srgbClr val="FF0000"/>
                </a:solidFill>
              </a:rPr>
              <a:t>Spolin</a:t>
            </a:r>
            <a:r>
              <a:rPr lang="el-GR" dirty="0">
                <a:solidFill>
                  <a:srgbClr val="FF0000"/>
                </a:solidFill>
              </a:rPr>
              <a:t> </a:t>
            </a:r>
            <a:r>
              <a:rPr lang="el-GR" dirty="0"/>
              <a:t>ασχολήθηκε με τα </a:t>
            </a:r>
            <a:r>
              <a:rPr lang="el-GR" b="1" dirty="0"/>
              <a:t>θεατρικά παιχνίδια </a:t>
            </a:r>
            <a:r>
              <a:rPr lang="el-GR" dirty="0"/>
              <a:t>και το μεταμορφωτικό </a:t>
            </a:r>
            <a:r>
              <a:rPr lang="en-US" dirty="0"/>
              <a:t>role playing </a:t>
            </a:r>
            <a:r>
              <a:rPr lang="el-GR" dirty="0"/>
              <a:t>στην εκπαίδευση του ηθοποιού (</a:t>
            </a:r>
            <a:r>
              <a:rPr lang="en-US" i="1" dirty="0"/>
              <a:t>Improvisation for the Theatre</a:t>
            </a:r>
            <a:r>
              <a:rPr lang="en-US" dirty="0"/>
              <a:t>, 1963).</a:t>
            </a:r>
            <a:endParaRPr lang="el-GR" dirty="0"/>
          </a:p>
          <a:p>
            <a:endParaRPr lang="el-GR" dirty="0"/>
          </a:p>
        </p:txBody>
      </p:sp>
    </p:spTree>
    <p:extLst>
      <p:ext uri="{BB962C8B-B14F-4D97-AF65-F5344CB8AC3E}">
        <p14:creationId xmlns:p14="http://schemas.microsoft.com/office/powerpoint/2010/main" val="355992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04664"/>
          </a:xfrm>
        </p:spPr>
        <p:txBody>
          <a:bodyPr>
            <a:normAutofit fontScale="90000"/>
          </a:bodyPr>
          <a:lstStyle/>
          <a:p>
            <a:r>
              <a:rPr lang="el-GR" sz="2800" b="1" dirty="0" smtClean="0"/>
              <a:t>Στρουκτουραλισμός: ένας δρόμος παράλληλος </a:t>
            </a:r>
            <a:endParaRPr lang="el-GR" sz="2800" b="1" dirty="0"/>
          </a:p>
        </p:txBody>
      </p:sp>
      <p:sp>
        <p:nvSpPr>
          <p:cNvPr id="3" name="Θέση περιεχομένου 2"/>
          <p:cNvSpPr>
            <a:spLocks noGrp="1"/>
          </p:cNvSpPr>
          <p:nvPr>
            <p:ph idx="1"/>
          </p:nvPr>
        </p:nvSpPr>
        <p:spPr>
          <a:xfrm>
            <a:off x="34584" y="332656"/>
            <a:ext cx="9109415" cy="6525344"/>
          </a:xfrm>
        </p:spPr>
        <p:txBody>
          <a:bodyPr>
            <a:normAutofit fontScale="62500" lnSpcReduction="20000"/>
          </a:bodyPr>
          <a:lstStyle/>
          <a:p>
            <a:pPr marL="0" indent="0">
              <a:buNone/>
            </a:pPr>
            <a:endParaRPr lang="el-GR" dirty="0" smtClean="0">
              <a:solidFill>
                <a:srgbClr val="FF0000"/>
              </a:solidFill>
            </a:endParaRPr>
          </a:p>
          <a:p>
            <a:pPr marL="0" indent="0">
              <a:buNone/>
            </a:pPr>
            <a:r>
              <a:rPr lang="en-US" dirty="0" smtClean="0">
                <a:solidFill>
                  <a:srgbClr val="FF0000"/>
                </a:solidFill>
              </a:rPr>
              <a:t>Saussure:</a:t>
            </a:r>
            <a:r>
              <a:rPr lang="en-US" b="1" dirty="0" smtClean="0"/>
              <a:t> </a:t>
            </a:r>
            <a:r>
              <a:rPr lang="el-GR" dirty="0" smtClean="0"/>
              <a:t>το σημείο αντιπροσωπεύει εξ ορισμού μια αρχική και θεμελιώδη αλλά απούσα πραγματικότητα. </a:t>
            </a:r>
            <a:r>
              <a:rPr lang="en-US" dirty="0" smtClean="0">
                <a:solidFill>
                  <a:srgbClr val="FF0000"/>
                </a:solidFill>
              </a:rPr>
              <a:t>Roman</a:t>
            </a:r>
            <a:r>
              <a:rPr lang="en-US" dirty="0" smtClean="0"/>
              <a:t> </a:t>
            </a:r>
            <a:r>
              <a:rPr lang="en-US" dirty="0" err="1" smtClean="0">
                <a:solidFill>
                  <a:srgbClr val="FF0000"/>
                </a:solidFill>
              </a:rPr>
              <a:t>Jakobson</a:t>
            </a:r>
            <a:r>
              <a:rPr lang="el-GR" dirty="0" smtClean="0">
                <a:solidFill>
                  <a:srgbClr val="FF0000"/>
                </a:solidFill>
              </a:rPr>
              <a:t>: </a:t>
            </a:r>
            <a:r>
              <a:rPr lang="el-GR" dirty="0" smtClean="0"/>
              <a:t>τα έξι στοιχεία του λεκτικού γεγονότος: πομπός/επικοινωνιακός κώδικας/ μήνυμα/μεταφορά μηνύματος (δίαυλος) /δέκτης/ πεδίο αναφοράς.</a:t>
            </a:r>
          </a:p>
          <a:p>
            <a:pPr marL="0" indent="0">
              <a:buNone/>
            </a:pPr>
            <a:endParaRPr lang="el-GR" dirty="0" smtClean="0"/>
          </a:p>
          <a:p>
            <a:pPr marL="0" indent="0">
              <a:buNone/>
            </a:pPr>
            <a:r>
              <a:rPr lang="el-GR" b="1" dirty="0" smtClean="0"/>
              <a:t>Στρουκτουραλιστική γλωσσολογία</a:t>
            </a:r>
            <a:r>
              <a:rPr lang="el-GR" dirty="0" smtClean="0"/>
              <a:t>: Μια ασυνείδητη φόρμα γλώσσας δημιουργείται κάτω από το επιφανειακά εκφερόμενο, στο οποίο υπάρχει η επίδραση της λογικής και της συνείδησης. Κάτω από το </a:t>
            </a:r>
            <a:r>
              <a:rPr lang="en-US" b="1" dirty="0" smtClean="0"/>
              <a:t>parole</a:t>
            </a:r>
            <a:r>
              <a:rPr lang="en-US" dirty="0" smtClean="0"/>
              <a:t> </a:t>
            </a:r>
            <a:r>
              <a:rPr lang="el-GR" dirty="0" smtClean="0"/>
              <a:t>υπάρχει το </a:t>
            </a:r>
            <a:r>
              <a:rPr lang="en-US" b="1" dirty="0" smtClean="0"/>
              <a:t>langue</a:t>
            </a:r>
            <a:r>
              <a:rPr lang="el-GR" b="1" dirty="0" smtClean="0"/>
              <a:t> </a:t>
            </a:r>
            <a:r>
              <a:rPr lang="el-GR" dirty="0" smtClean="0"/>
              <a:t>(</a:t>
            </a:r>
            <a:r>
              <a:rPr lang="en-US" dirty="0" smtClean="0">
                <a:solidFill>
                  <a:srgbClr val="FF0000"/>
                </a:solidFill>
              </a:rPr>
              <a:t>Noam Chomsky</a:t>
            </a:r>
            <a:r>
              <a:rPr lang="en-US" dirty="0" smtClean="0"/>
              <a:t>).</a:t>
            </a:r>
            <a:endParaRPr lang="el-GR" dirty="0" smtClean="0"/>
          </a:p>
          <a:p>
            <a:pPr marL="0" indent="0">
              <a:buNone/>
            </a:pPr>
            <a:endParaRPr lang="el-GR" dirty="0"/>
          </a:p>
          <a:p>
            <a:pPr marL="0" indent="0">
              <a:buNone/>
            </a:pPr>
            <a:r>
              <a:rPr lang="el-GR" b="1" dirty="0"/>
              <a:t>Στρουκτουραλιστική </a:t>
            </a:r>
            <a:r>
              <a:rPr lang="el-GR" b="1" dirty="0" smtClean="0"/>
              <a:t>ανθρωπολογία</a:t>
            </a:r>
            <a:r>
              <a:rPr lang="el-GR" dirty="0" smtClean="0"/>
              <a:t>, </a:t>
            </a:r>
            <a:r>
              <a:rPr lang="en-US" dirty="0">
                <a:solidFill>
                  <a:srgbClr val="FF0000"/>
                </a:solidFill>
              </a:rPr>
              <a:t>Claude </a:t>
            </a:r>
            <a:r>
              <a:rPr lang="en-US" dirty="0" smtClean="0">
                <a:solidFill>
                  <a:srgbClr val="FF0000"/>
                </a:solidFill>
              </a:rPr>
              <a:t>Lévi-Strauss</a:t>
            </a:r>
            <a:r>
              <a:rPr lang="el-GR" dirty="0" smtClean="0">
                <a:solidFill>
                  <a:srgbClr val="FF0000"/>
                </a:solidFill>
              </a:rPr>
              <a:t>:</a:t>
            </a:r>
            <a:r>
              <a:rPr lang="el-GR" dirty="0" smtClean="0"/>
              <a:t> οι μύθοι συσχετιζόμενοι με τη γλώσσα και ως εκ τούτου με τους τρόπους επικοινωνίας.</a:t>
            </a:r>
            <a:r>
              <a:rPr lang="en-US" dirty="0" smtClean="0"/>
              <a:t> </a:t>
            </a:r>
            <a:endParaRPr lang="el-GR" dirty="0" smtClean="0"/>
          </a:p>
          <a:p>
            <a:pPr marL="0" indent="0">
              <a:buNone/>
            </a:pPr>
            <a:r>
              <a:rPr lang="el-GR" dirty="0" smtClean="0"/>
              <a:t>Με βάση τις ασυνείδητες λειτουργίες η μελέτη των μύθων οδηγεί στην αποδοχή ενός ‘</a:t>
            </a:r>
            <a:r>
              <a:rPr lang="el-GR" b="1" dirty="0" smtClean="0"/>
              <a:t>πλέγματος</a:t>
            </a:r>
            <a:r>
              <a:rPr lang="el-GR" dirty="0" smtClean="0"/>
              <a:t>’ (</a:t>
            </a:r>
            <a:r>
              <a:rPr lang="en-US" dirty="0" smtClean="0"/>
              <a:t>grid) </a:t>
            </a:r>
            <a:r>
              <a:rPr lang="el-GR" dirty="0" smtClean="0"/>
              <a:t>που προσδιορίζει το πώς μια κοινωνία αντιλαμβάνεται τον κόσμο και πως τα μέλη της επικοινωνούν μεταξύ τους. Πρωτόγονες κοινωνίες έχουν διαφορετικό ‘πλέγμα’ αλλά όχι λιγότερο πολύπλοκο ή ασαφή σε σχέση με τον δικό μας. Σε αυτό το πλέγμα ενσωματώνονται κάποιες βασικές </a:t>
            </a:r>
            <a:r>
              <a:rPr lang="el-GR" b="1" dirty="0" smtClean="0"/>
              <a:t>υποθέσεις</a:t>
            </a:r>
            <a:r>
              <a:rPr lang="en-US" b="1" dirty="0" smtClean="0"/>
              <a:t>/</a:t>
            </a:r>
            <a:r>
              <a:rPr lang="el-GR" b="1" dirty="0" smtClean="0"/>
              <a:t>εικασίες</a:t>
            </a:r>
            <a:r>
              <a:rPr lang="el-GR" dirty="0" smtClean="0"/>
              <a:t> </a:t>
            </a:r>
            <a:r>
              <a:rPr lang="el-GR" dirty="0" smtClean="0"/>
              <a:t>που επίσης επιδρούν στον τρόπο που οι χρήστες αντιλαμβάνονται τον κόσμο. Προσπαθώντας να αλλάξει κανείς το πλέγμα πρέπει να έχει στο νου του να αλλάξει και αυτές τις </a:t>
            </a:r>
            <a:r>
              <a:rPr lang="el-GR" dirty="0" smtClean="0"/>
              <a:t>υποθέσεις/ εικασίες.</a:t>
            </a:r>
            <a:endParaRPr lang="el-GR" dirty="0" smtClean="0"/>
          </a:p>
          <a:p>
            <a:pPr marL="0" indent="0">
              <a:buNone/>
            </a:pPr>
            <a:endParaRPr lang="el-GR" dirty="0" smtClean="0"/>
          </a:p>
          <a:p>
            <a:pPr marL="0" indent="0">
              <a:buNone/>
            </a:pPr>
            <a:r>
              <a:rPr lang="el-GR" b="1" dirty="0" smtClean="0"/>
              <a:t>Κοινό σημείο </a:t>
            </a:r>
            <a:r>
              <a:rPr lang="el-GR" dirty="0" smtClean="0"/>
              <a:t>του στρουκτουραλισμού και του νεομαρξισμού: και οι δύο θεωρίες αντιλαμβάνονται την </a:t>
            </a:r>
            <a:r>
              <a:rPr lang="el-GR" b="1" dirty="0" smtClean="0"/>
              <a:t>αλλαγή στην κοινωνία μέσα από μια αλλαγή και στις βασικές </a:t>
            </a:r>
            <a:r>
              <a:rPr lang="el-GR" b="1" dirty="0" smtClean="0"/>
              <a:t>υποθέσεις/εικασίες</a:t>
            </a:r>
            <a:r>
              <a:rPr lang="el-GR" dirty="0" smtClean="0"/>
              <a:t>, </a:t>
            </a:r>
            <a:r>
              <a:rPr lang="el-GR" dirty="0" smtClean="0"/>
              <a:t>πάνω στις οποίες στηρίζεται η κοινωνία.</a:t>
            </a:r>
          </a:p>
          <a:p>
            <a:endParaRPr lang="el-GR" dirty="0"/>
          </a:p>
        </p:txBody>
      </p:sp>
    </p:spTree>
    <p:extLst>
      <p:ext uri="{BB962C8B-B14F-4D97-AF65-F5344CB8AC3E}">
        <p14:creationId xmlns:p14="http://schemas.microsoft.com/office/powerpoint/2010/main" val="866029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Autofit/>
          </a:bodyPr>
          <a:lstStyle/>
          <a:p>
            <a:r>
              <a:rPr lang="el-GR" sz="3200" b="1" dirty="0" smtClean="0"/>
              <a:t>Συνέχεια…</a:t>
            </a:r>
            <a:endParaRPr lang="el-GR" sz="3200" b="1" dirty="0"/>
          </a:p>
        </p:txBody>
      </p:sp>
      <p:sp>
        <p:nvSpPr>
          <p:cNvPr id="3" name="Θέση περιεχομένου 2"/>
          <p:cNvSpPr>
            <a:spLocks noGrp="1"/>
          </p:cNvSpPr>
          <p:nvPr>
            <p:ph idx="1"/>
          </p:nvPr>
        </p:nvSpPr>
        <p:spPr>
          <a:xfrm>
            <a:off x="457200" y="908720"/>
            <a:ext cx="8229600" cy="5949280"/>
          </a:xfrm>
        </p:spPr>
        <p:txBody>
          <a:bodyPr>
            <a:normAutofit fontScale="55000" lnSpcReduction="20000"/>
          </a:bodyPr>
          <a:lstStyle/>
          <a:p>
            <a:pPr marL="0" indent="0">
              <a:buNone/>
            </a:pPr>
            <a:r>
              <a:rPr lang="el-GR" sz="4200" b="1" dirty="0"/>
              <a:t>Ο στρουκτουραλισμός επιδρά στο θέατρο </a:t>
            </a:r>
            <a:r>
              <a:rPr lang="el-GR" sz="4200" dirty="0"/>
              <a:t>αφού προτείνει την ανάγνωση σε βάθος των θεατρικών κειμένων ώστε να φανεί το αρχετυπικό </a:t>
            </a:r>
            <a:r>
              <a:rPr lang="el-GR" sz="4200" dirty="0" smtClean="0"/>
              <a:t>μοντέλο</a:t>
            </a:r>
            <a:r>
              <a:rPr lang="el-GR" sz="4200" dirty="0"/>
              <a:t> </a:t>
            </a:r>
            <a:r>
              <a:rPr lang="el-GR" sz="4200" dirty="0" smtClean="0"/>
              <a:t>που πρέπει να αναλυθεί. </a:t>
            </a:r>
          </a:p>
          <a:p>
            <a:pPr marL="0" indent="0">
              <a:buNone/>
            </a:pPr>
            <a:r>
              <a:rPr lang="el-GR" sz="4200" dirty="0" smtClean="0"/>
              <a:t>Έτσι δούλεψε ο </a:t>
            </a:r>
            <a:r>
              <a:rPr lang="en-US" sz="4200" b="1" dirty="0" smtClean="0">
                <a:solidFill>
                  <a:srgbClr val="FF0000"/>
                </a:solidFill>
              </a:rPr>
              <a:t>Jan </a:t>
            </a:r>
            <a:r>
              <a:rPr lang="en-US" sz="4200" b="1" dirty="0" err="1" smtClean="0">
                <a:solidFill>
                  <a:srgbClr val="FF0000"/>
                </a:solidFill>
              </a:rPr>
              <a:t>Kott</a:t>
            </a:r>
            <a:r>
              <a:rPr lang="en-US" sz="4200" b="1" dirty="0" smtClean="0">
                <a:solidFill>
                  <a:srgbClr val="FF0000"/>
                </a:solidFill>
              </a:rPr>
              <a:t> </a:t>
            </a:r>
            <a:r>
              <a:rPr lang="el-GR" sz="4200" dirty="0" smtClean="0"/>
              <a:t>τον Σαίξπηρ το 1962. Αντί να επικεντρωθεί στην επιφανειακή ιστορία και τους χαρακτήρες, δούλεψε πάνω στο </a:t>
            </a:r>
            <a:r>
              <a:rPr lang="el-GR" sz="4200" b="1" dirty="0" smtClean="0"/>
              <a:t>μοντέλο, τις ιδέες, τα θέματα, τα μοτίβα </a:t>
            </a:r>
            <a:r>
              <a:rPr lang="el-GR" sz="4200" dirty="0" smtClean="0"/>
              <a:t>που βρίσκονται κρυμμένα από κάτω και </a:t>
            </a:r>
            <a:r>
              <a:rPr lang="el-GR" sz="4200" b="1" dirty="0" smtClean="0"/>
              <a:t>συσχετίζονται με τα δικά μας </a:t>
            </a:r>
            <a:r>
              <a:rPr lang="el-GR" sz="4200" dirty="0" smtClean="0"/>
              <a:t>αντίστοιχα σήμερα. Από τότε και στο εξής αυτός είναι ο πιο διαδεδομένος τρόπος ανάλυσης κειμένων. </a:t>
            </a:r>
          </a:p>
          <a:p>
            <a:pPr marL="0" indent="0">
              <a:buNone/>
            </a:pPr>
            <a:r>
              <a:rPr lang="el-GR" sz="4200" dirty="0" smtClean="0"/>
              <a:t>Αυτή η </a:t>
            </a:r>
            <a:r>
              <a:rPr lang="el-GR" sz="4200" b="1" dirty="0" smtClean="0"/>
              <a:t>προσέγγιση</a:t>
            </a:r>
            <a:r>
              <a:rPr lang="el-GR" sz="4200" dirty="0" smtClean="0"/>
              <a:t> είναι ουσιαστικά </a:t>
            </a:r>
            <a:r>
              <a:rPr lang="el-GR" sz="4200" b="1" dirty="0" err="1" smtClean="0"/>
              <a:t>ανιστορική</a:t>
            </a:r>
            <a:r>
              <a:rPr lang="el-GR" sz="4200" dirty="0" smtClean="0"/>
              <a:t> και μετατοπίζει το ενδιαφέρον από την έγνοια για το τότε της ιστορίας στην </a:t>
            </a:r>
            <a:r>
              <a:rPr lang="el-GR" sz="4200" b="1" dirty="0" smtClean="0"/>
              <a:t>ιστορία που είναι ανεξάρτητη από χρόνο και χώρο</a:t>
            </a:r>
            <a:r>
              <a:rPr lang="el-GR" sz="4200" dirty="0" smtClean="0"/>
              <a:t>. </a:t>
            </a:r>
          </a:p>
          <a:p>
            <a:pPr marL="0" indent="0">
              <a:buNone/>
            </a:pPr>
            <a:r>
              <a:rPr lang="el-GR" sz="4200" dirty="0" smtClean="0"/>
              <a:t>Μια ακόμη σημαντική επίδραση προέρχεται από τους θεωρητικούς των ηλεκτρονικών μέσων και τον </a:t>
            </a:r>
            <a:r>
              <a:rPr lang="en-US" sz="4200" b="1" dirty="0" smtClean="0">
                <a:solidFill>
                  <a:srgbClr val="FF0000"/>
                </a:solidFill>
              </a:rPr>
              <a:t>Marshall McLuhan</a:t>
            </a:r>
            <a:r>
              <a:rPr lang="en-US" sz="4200" dirty="0" smtClean="0"/>
              <a:t>: </a:t>
            </a:r>
            <a:r>
              <a:rPr lang="el-GR" sz="4200" dirty="0" smtClean="0"/>
              <a:t>η τυπογραφία επέβαλε διαμέσου της </a:t>
            </a:r>
            <a:r>
              <a:rPr lang="el-GR" sz="4200" b="1" dirty="0" smtClean="0"/>
              <a:t>γραμμικής εκτύπωσης </a:t>
            </a:r>
            <a:r>
              <a:rPr lang="el-GR" sz="4200" dirty="0" smtClean="0"/>
              <a:t>μια αντίστοιχη </a:t>
            </a:r>
            <a:r>
              <a:rPr lang="el-GR" sz="4200" b="1" dirty="0" smtClean="0"/>
              <a:t>γραμμική δομή επικοινωνίας και σκέψης</a:t>
            </a:r>
            <a:r>
              <a:rPr lang="el-GR" sz="4200" dirty="0" smtClean="0"/>
              <a:t>. Σήμερα η </a:t>
            </a:r>
            <a:r>
              <a:rPr lang="el-GR" sz="4200" b="1" dirty="0" err="1" smtClean="0"/>
              <a:t>πολυαισθητική</a:t>
            </a:r>
            <a:r>
              <a:rPr lang="el-GR" sz="4200" b="1" dirty="0" smtClean="0"/>
              <a:t> επικοινωνία </a:t>
            </a:r>
            <a:r>
              <a:rPr lang="el-GR" sz="4200" dirty="0" smtClean="0"/>
              <a:t>ανατρέπει τη γραμμικότητα και μετατρέπει τον κόσμο σε ένα </a:t>
            </a:r>
            <a:r>
              <a:rPr lang="el-GR" sz="4200" b="1" dirty="0" smtClean="0"/>
              <a:t>παγκόσμιο </a:t>
            </a:r>
            <a:r>
              <a:rPr lang="el-GR" sz="4200" b="1" dirty="0" smtClean="0"/>
              <a:t>χωριό</a:t>
            </a:r>
            <a:r>
              <a:rPr lang="en-US" sz="4200" b="1" dirty="0" smtClean="0"/>
              <a:t> (global village)</a:t>
            </a:r>
            <a:r>
              <a:rPr lang="el-GR" sz="4200" dirty="0" smtClean="0"/>
              <a:t>, </a:t>
            </a:r>
            <a:r>
              <a:rPr lang="el-GR" sz="4200" dirty="0" smtClean="0"/>
              <a:t>όπου όλα </a:t>
            </a:r>
            <a:r>
              <a:rPr lang="el-GR" sz="4200" b="1" dirty="0" smtClean="0"/>
              <a:t>διασταυρώνονται άναρχα</a:t>
            </a:r>
            <a:r>
              <a:rPr lang="el-GR" sz="4200" dirty="0" smtClean="0"/>
              <a:t> χωρίς την ιεράρχηση του παρελθόντος. </a:t>
            </a:r>
          </a:p>
          <a:p>
            <a:pPr marL="0" indent="0">
              <a:buNone/>
            </a:pPr>
            <a:endParaRPr lang="el-GR" dirty="0"/>
          </a:p>
          <a:p>
            <a:pPr marL="0" indent="0">
              <a:buNone/>
            </a:pPr>
            <a:endParaRPr lang="el-GR" dirty="0" smtClean="0"/>
          </a:p>
          <a:p>
            <a:pPr marL="0" indent="0">
              <a:buNone/>
            </a:pPr>
            <a:endParaRPr lang="el-GR" dirty="0"/>
          </a:p>
          <a:p>
            <a:endParaRPr lang="el-GR" dirty="0"/>
          </a:p>
        </p:txBody>
      </p:sp>
    </p:spTree>
    <p:extLst>
      <p:ext uri="{BB962C8B-B14F-4D97-AF65-F5344CB8AC3E}">
        <p14:creationId xmlns:p14="http://schemas.microsoft.com/office/powerpoint/2010/main" val="3130888512"/>
      </p:ext>
    </p:extLst>
  </p:cSld>
  <p:clrMapOvr>
    <a:masterClrMapping/>
  </p:clrMapOvr>
</p:sld>
</file>

<file path=ppt/theme/theme1.xml><?xml version="1.0" encoding="utf-8"?>
<a:theme xmlns:a="http://schemas.openxmlformats.org/drawingml/2006/main" name="Θέμα του Office">
  <a:themeElements>
    <a:clrScheme name="Κυματομορφή">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3362</TotalTime>
  <Words>3059</Words>
  <Application>Microsoft Office PowerPoint</Application>
  <PresentationFormat>Προβολή στην οθόνη (4:3)</PresentationFormat>
  <Paragraphs>132</Paragraphs>
  <Slides>24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Εισαγωγή στη νεότερη και σύγχρονη δραματουργία. </vt:lpstr>
      <vt:lpstr>Ύλη μαθήματος</vt:lpstr>
      <vt:lpstr>Ιστορικά γεγονότα 1950-2010 </vt:lpstr>
      <vt:lpstr>Παρουσίαση του PowerPoint</vt:lpstr>
      <vt:lpstr>Συνέχεια…</vt:lpstr>
      <vt:lpstr>Η Νέα Αριστερά: νέο-Μαρξιστές, νέο-Φροϋδιστές κ.ά.</vt:lpstr>
      <vt:lpstr>Συνέχεια…</vt:lpstr>
      <vt:lpstr>Στρουκτουραλισμός: ένας δρόμος παράλληλος </vt:lpstr>
      <vt:lpstr>Συνέχεια…</vt:lpstr>
      <vt:lpstr>Μεταμοντερνισμός Μεταδομισμός και Νέο-Ιστορικιστές</vt:lpstr>
      <vt:lpstr>Μεταδομισμός</vt:lpstr>
      <vt:lpstr>Συνέχεια…</vt:lpstr>
      <vt:lpstr>Το θέατρο και οι παραστατικές τέχνες I</vt:lpstr>
      <vt:lpstr>Συνέχεια…</vt:lpstr>
      <vt:lpstr>Παρουσίαση του PowerPoint</vt:lpstr>
      <vt:lpstr>Το θέατρο και οι παραστατικές τέχνες II</vt:lpstr>
      <vt:lpstr>Συνέχεια…</vt:lpstr>
      <vt:lpstr>Συνέχεια…</vt:lpstr>
      <vt:lpstr>Bob Wilson: ‘Space ship’ από το Einstein o the Beach (1984)</vt:lpstr>
      <vt:lpstr>Παρουσίαση του PowerPoint</vt:lpstr>
      <vt:lpstr>Peter Brook: Mahabharata</vt:lpstr>
      <vt:lpstr>Παρουσίαση του PowerPoint</vt:lpstr>
      <vt:lpstr>Παρουσίαση του PowerPoint</vt:lpstr>
      <vt:lpstr>Διάφορα ρεύματα της τέχνης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NATALY</dc:creator>
  <cp:lastModifiedBy>NATALY</cp:lastModifiedBy>
  <cp:revision>82</cp:revision>
  <dcterms:created xsi:type="dcterms:W3CDTF">2020-02-21T11:24:33Z</dcterms:created>
  <dcterms:modified xsi:type="dcterms:W3CDTF">2020-03-27T15:35:06Z</dcterms:modified>
</cp:coreProperties>
</file>