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22" y="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650C2B7-3E1D-4DDC-AB53-F630B798B507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453320-B8C4-4BF4-9C49-5821378E11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Δομή </a:t>
            </a:r>
            <a:r>
              <a:rPr lang="el-GR" dirty="0" smtClean="0"/>
              <a:t>μιας </a:t>
            </a:r>
            <a:r>
              <a:rPr lang="el-GR" dirty="0" smtClean="0"/>
              <a:t>επιστημονικής εργασίας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6016" y="4725144"/>
            <a:ext cx="3309803" cy="1260629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Σταυρούλα Καλδή</a:t>
            </a:r>
          </a:p>
          <a:p>
            <a:r>
              <a:rPr lang="el-GR" dirty="0" smtClean="0"/>
              <a:t>ΠΜΣ Τμήματος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Θεατρικών Σπουδών</a:t>
            </a:r>
            <a:endParaRPr lang="el-GR" dirty="0" smtClean="0"/>
          </a:p>
          <a:p>
            <a:r>
              <a:rPr lang="el-GR" dirty="0" smtClean="0"/>
              <a:t>Πανεπιστήμιο Πελοποννήσου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962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632848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Ηλεκτρονικές πηγέςαναζήτησης επιστημονικού υλικού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00808"/>
            <a:ext cx="7200916" cy="4131821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Google scholar</a:t>
            </a:r>
          </a:p>
          <a:p>
            <a:pPr marL="68580" indent="0">
              <a:buNone/>
            </a:pPr>
            <a:endParaRPr lang="en-US" sz="2000" b="1" dirty="0" smtClean="0"/>
          </a:p>
          <a:p>
            <a:r>
              <a:rPr lang="en-US" sz="2000" b="1" dirty="0" smtClean="0"/>
              <a:t>ERIC (</a:t>
            </a:r>
            <a:r>
              <a:rPr lang="en-US" sz="2000" b="1" dirty="0"/>
              <a:t>Educational Resources Information Center) – </a:t>
            </a:r>
            <a:r>
              <a:rPr lang="el-GR" sz="2000" b="1" dirty="0"/>
              <a:t>είναι η </a:t>
            </a:r>
            <a:r>
              <a:rPr lang="en-US" sz="2000" b="1" dirty="0"/>
              <a:t>online </a:t>
            </a:r>
            <a:r>
              <a:rPr lang="el-GR" sz="2000" b="1" dirty="0"/>
              <a:t>ψηφιακή βιβλιοθήκη εκπαιδευτικών ερευνών και πληροφοριών του </a:t>
            </a:r>
            <a:r>
              <a:rPr lang="en-US" sz="2000" b="1" dirty="0"/>
              <a:t>Institute of Education Sciences (IES) </a:t>
            </a:r>
            <a:r>
              <a:rPr lang="el-GR" sz="2000" b="1" dirty="0"/>
              <a:t>του </a:t>
            </a:r>
            <a:r>
              <a:rPr lang="en-US" sz="2000" b="1" dirty="0"/>
              <a:t>U.S. Department of Education</a:t>
            </a:r>
            <a:r>
              <a:rPr lang="en-US" sz="2000" b="1"/>
              <a:t>. </a:t>
            </a:r>
            <a:endParaRPr lang="en-US" sz="2000" b="1" smtClean="0"/>
          </a:p>
          <a:p>
            <a:pPr marL="68580" indent="0">
              <a:buNone/>
            </a:pPr>
            <a:endParaRPr lang="en-US" sz="2000" b="1" dirty="0" smtClean="0"/>
          </a:p>
          <a:p>
            <a:r>
              <a:rPr lang="en-US" sz="2000" b="1" dirty="0" err="1" smtClean="0"/>
              <a:t>Psycinfo</a:t>
            </a:r>
            <a:endParaRPr lang="en-US" sz="2000" b="1" dirty="0" smtClean="0"/>
          </a:p>
          <a:p>
            <a:endParaRPr lang="el-G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755035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88832" cy="108012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Δομή επιστημονικής εργασίας ως προς το περιεχόμενο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28800"/>
            <a:ext cx="6777317" cy="4203829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Περίληψη</a:t>
            </a:r>
          </a:p>
          <a:p>
            <a:r>
              <a:rPr lang="el-GR" dirty="0" smtClean="0"/>
              <a:t>Εισαγωγή</a:t>
            </a:r>
            <a:endParaRPr lang="el-GR" dirty="0"/>
          </a:p>
          <a:p>
            <a:r>
              <a:rPr lang="el-GR" dirty="0" smtClean="0"/>
              <a:t>Θεωρητικό πλαίσιο: θεωρητικές βάσεις και προηγούμενες έρευνες (ανασκόπηση ερευνών)</a:t>
            </a:r>
            <a:endParaRPr lang="el-GR" dirty="0"/>
          </a:p>
          <a:p>
            <a:r>
              <a:rPr lang="el-GR" dirty="0" smtClean="0"/>
              <a:t>Μεθοδολογία (μέθοδος/σχεδιασμός, δείγμα/συμμετέχοντες, ερευνητικά εργαλεία, μέθοδος ανάλυσης δεδομένων)</a:t>
            </a:r>
            <a:endParaRPr lang="el-GR" dirty="0"/>
          </a:p>
          <a:p>
            <a:r>
              <a:rPr lang="el-GR" dirty="0" smtClean="0"/>
              <a:t>Αποτελέσματα &amp; σχολιασμός/συζήτηση</a:t>
            </a:r>
            <a:endParaRPr lang="el-GR" dirty="0"/>
          </a:p>
          <a:p>
            <a:r>
              <a:rPr lang="el-GR" dirty="0" smtClean="0"/>
              <a:t>Συμπεράσματα (περιορισμοί της έρευνας, μελλοντικές προτάσεις</a:t>
            </a:r>
            <a:r>
              <a:rPr lang="el-GR" dirty="0"/>
              <a:t>)</a:t>
            </a:r>
          </a:p>
          <a:p>
            <a:r>
              <a:rPr lang="el-GR" dirty="0"/>
              <a:t>Β</a:t>
            </a:r>
            <a:r>
              <a:rPr lang="el-GR" dirty="0" smtClean="0"/>
              <a:t>ιβλιογραφία</a:t>
            </a:r>
            <a:endParaRPr lang="el-GR" dirty="0"/>
          </a:p>
          <a:p>
            <a:r>
              <a:rPr lang="el-GR" dirty="0"/>
              <a:t>Π</a:t>
            </a:r>
            <a:r>
              <a:rPr lang="el-GR" dirty="0" smtClean="0"/>
              <a:t>αραρτήματα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663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632848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Δομή επιστημονικής εργασίας ως κείμενο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00808"/>
            <a:ext cx="6777317" cy="413182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l-GR" dirty="0"/>
              <a:t>(</a:t>
            </a:r>
            <a:r>
              <a:rPr lang="el-GR" dirty="0" smtClean="0"/>
              <a:t>κριτήρια κειμενικότητας</a:t>
            </a:r>
            <a:r>
              <a:rPr lang="el-GR" dirty="0"/>
              <a:t>)</a:t>
            </a:r>
          </a:p>
          <a:p>
            <a:r>
              <a:rPr lang="el-GR" dirty="0"/>
              <a:t>Σ</a:t>
            </a:r>
            <a:r>
              <a:rPr lang="el-GR" dirty="0" smtClean="0"/>
              <a:t>υνοχή</a:t>
            </a:r>
            <a:endParaRPr lang="el-GR" dirty="0"/>
          </a:p>
          <a:p>
            <a:r>
              <a:rPr lang="el-GR" dirty="0"/>
              <a:t>Σ</a:t>
            </a:r>
            <a:r>
              <a:rPr lang="el-GR" dirty="0" smtClean="0"/>
              <a:t>υνεκτικότητα</a:t>
            </a:r>
            <a:endParaRPr lang="el-GR" dirty="0"/>
          </a:p>
          <a:p>
            <a:r>
              <a:rPr lang="el-GR" dirty="0"/>
              <a:t>Π</a:t>
            </a:r>
            <a:r>
              <a:rPr lang="el-GR" dirty="0" smtClean="0"/>
              <a:t>ληροφορητικότητα</a:t>
            </a:r>
            <a:endParaRPr lang="el-GR" dirty="0"/>
          </a:p>
          <a:p>
            <a:r>
              <a:rPr lang="el-GR" dirty="0"/>
              <a:t>Π</a:t>
            </a:r>
            <a:r>
              <a:rPr lang="el-GR" dirty="0" smtClean="0"/>
              <a:t>ροθετικότητα</a:t>
            </a:r>
            <a:endParaRPr lang="el-GR" dirty="0"/>
          </a:p>
          <a:p>
            <a:r>
              <a:rPr lang="el-GR" dirty="0" smtClean="0"/>
              <a:t>Καταστασιακότητα</a:t>
            </a:r>
            <a:endParaRPr lang="el-GR" dirty="0"/>
          </a:p>
          <a:p>
            <a:r>
              <a:rPr lang="el-GR" dirty="0"/>
              <a:t>Δ</a:t>
            </a:r>
            <a:r>
              <a:rPr lang="el-GR" dirty="0" smtClean="0"/>
              <a:t>ιακειμενικότητα</a:t>
            </a:r>
            <a:endParaRPr lang="el-GR" dirty="0"/>
          </a:p>
          <a:p>
            <a:r>
              <a:rPr lang="el-GR" dirty="0"/>
              <a:t>Α</a:t>
            </a:r>
            <a:r>
              <a:rPr lang="el-GR" dirty="0" smtClean="0"/>
              <a:t>ποδεκτότητα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816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632848" cy="864096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Συνοχή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196752"/>
            <a:ext cx="7200916" cy="4635877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Ενιαία χρήση ορολογίας, μετάφραση όρων</a:t>
            </a:r>
            <a:r>
              <a:rPr lang="el-GR" sz="2000" dirty="0" smtClean="0"/>
              <a:t>. Π.χ. </a:t>
            </a:r>
            <a:r>
              <a:rPr lang="en-US" sz="2000" i="1" dirty="0" smtClean="0"/>
              <a:t>Scaffolding</a:t>
            </a:r>
            <a:r>
              <a:rPr lang="el-GR" sz="2000" i="1" dirty="0" smtClean="0"/>
              <a:t> </a:t>
            </a:r>
            <a:r>
              <a:rPr lang="en-US" sz="2000" i="1" dirty="0" smtClean="0"/>
              <a:t>learning:</a:t>
            </a:r>
            <a:r>
              <a:rPr lang="el-GR" sz="2000" i="1" dirty="0" smtClean="0"/>
              <a:t> υποστηριζόμενη μάθηση, καθοδηγούμενη μάθηση...// εκπαιδευτικός, δάσκαλος, διδάσκων... </a:t>
            </a:r>
            <a:r>
              <a:rPr lang="en-US" sz="2000" i="1" dirty="0" smtClean="0"/>
              <a:t>//</a:t>
            </a:r>
            <a:r>
              <a:rPr lang="el-GR" sz="2000" i="1" dirty="0" smtClean="0"/>
              <a:t> μαθητές, παιδιά, διδασκόμενοι</a:t>
            </a:r>
            <a:r>
              <a:rPr lang="el-GR" sz="2000" i="1" dirty="0"/>
              <a:t>...</a:t>
            </a:r>
          </a:p>
          <a:p>
            <a:r>
              <a:rPr lang="el-GR" sz="2000" b="1" dirty="0" smtClean="0"/>
              <a:t>Αναφορά στον/στην ερευνητή/τρια, χρήση τριτοπρόσωπων παθητικών δομών ή πρωτοπρόσωπων ενεργητικών δομών. </a:t>
            </a:r>
            <a:r>
              <a:rPr lang="el-GR" sz="2000" dirty="0" smtClean="0"/>
              <a:t>Π.χ. </a:t>
            </a:r>
            <a:r>
              <a:rPr lang="el-GR" sz="2000" i="1" dirty="0" smtClean="0"/>
              <a:t>Τα δεδομένα συλλέχθηκαν με...// συνέλεξα τα δεδομένα</a:t>
            </a:r>
            <a:r>
              <a:rPr lang="el-GR" sz="2000" i="1" dirty="0"/>
              <a:t>...</a:t>
            </a:r>
          </a:p>
          <a:p>
            <a:r>
              <a:rPr lang="el-GR" sz="2000" b="1" dirty="0" smtClean="0"/>
              <a:t>Εσωτερικές παραπομπές. </a:t>
            </a:r>
            <a:r>
              <a:rPr lang="el-GR" sz="2000" dirty="0" smtClean="0"/>
              <a:t>Π.χ. </a:t>
            </a:r>
            <a:r>
              <a:rPr lang="el-GR" sz="2000" i="1" dirty="0" smtClean="0"/>
              <a:t>Όπως αναφέρθηκε/αναλύθηκε/παρουσιάστηκε στο πρώτο κεφάλαιο της παρούσας εργασίας</a:t>
            </a:r>
            <a:r>
              <a:rPr lang="el-GR" sz="2000" i="1" dirty="0"/>
              <a:t>...</a:t>
            </a:r>
          </a:p>
          <a:p>
            <a:r>
              <a:rPr lang="el-GR" sz="2000" b="1" dirty="0" smtClean="0"/>
              <a:t>Γλωσσικός έλεγχος και επανέλεγχος </a:t>
            </a:r>
            <a:r>
              <a:rPr lang="el-GR" sz="2000" dirty="0" smtClean="0"/>
              <a:t>(</a:t>
            </a:r>
            <a:r>
              <a:rPr lang="el-GR" sz="2000" dirty="0"/>
              <a:t>συντακτικά</a:t>
            </a:r>
            <a:r>
              <a:rPr lang="el-GR" sz="2000" dirty="0" smtClean="0"/>
              <a:t>, μορφολογικά και ορθογραφικά λάθη</a:t>
            </a:r>
            <a:r>
              <a:rPr lang="el-GR" sz="2000" dirty="0"/>
              <a:t>)</a:t>
            </a:r>
          </a:p>
          <a:p>
            <a:r>
              <a:rPr lang="el-GR" sz="2000" b="1" dirty="0" smtClean="0"/>
              <a:t>Τυπογραφικός έλεγχος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2933731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632848" cy="864096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Συνεκτικότητα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196752"/>
            <a:ext cx="7200916" cy="4635877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Θεωρητικό πλαίσιο (αποσαφήνιση εννοιών, παρουσίαση θεωριών)</a:t>
            </a:r>
            <a:endParaRPr lang="el-GR" sz="2000" dirty="0"/>
          </a:p>
          <a:p>
            <a:r>
              <a:rPr lang="el-GR" sz="2000" dirty="0" smtClean="0"/>
              <a:t>Σύνδεση ερευνητικών αποτελεσμάτων  με αποτελέσματα προηγούμενων ερευνών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53044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632848" cy="864096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Πληροφορικότητα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16832"/>
            <a:ext cx="7200916" cy="391579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l-GR" sz="2000" dirty="0" smtClean="0"/>
              <a:t>Σε ποιον απευθύνεται η εργασία;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2000" dirty="0" smtClean="0"/>
              <a:t>Σε επιστημονική κοινότητα με γνώση του αντικειμένου;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2000" dirty="0" smtClean="0"/>
              <a:t>Πόσα χρειάζεται να γράψω στο θεωρητικό πλαίσιο;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620642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632848" cy="864096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Καταστασιακότητα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196752"/>
            <a:ext cx="7200916" cy="4635877"/>
          </a:xfrm>
        </p:spPr>
        <p:txBody>
          <a:bodyPr>
            <a:noAutofit/>
          </a:bodyPr>
          <a:lstStyle/>
          <a:p>
            <a:r>
              <a:rPr lang="el-GR" sz="2000" b="1" dirty="0" smtClean="0"/>
              <a:t>Η παρουσία του συγγραφέα στο κείμενο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000" dirty="0" smtClean="0"/>
              <a:t>Οι τριτοπρόσωπες δομές και η παθητική σύνταξη θεωρείται ότι προσιδιάζει περισσότερο στον επιστημονικό λόγο (</a:t>
            </a:r>
            <a:r>
              <a:rPr lang="el-GR" sz="2000" i="1" dirty="0" smtClean="0"/>
              <a:t>μπορεί να υποστηριχθεί ότι .... Οι συνεντεύξεις πραγματοποιήθηκαν....). </a:t>
            </a:r>
            <a:r>
              <a:rPr lang="el-GR" sz="2000" dirty="0" smtClean="0"/>
              <a:t>Ωστόσο, η χρήση του πρώτου προσώπου και της ενεργητικής φωνής σε πολλές περοπτώσεις αποδίδει με μεγαλύτερη σαφήνεια το νόημα (</a:t>
            </a:r>
            <a:r>
              <a:rPr lang="el-GR" sz="2000" i="1" dirty="0" smtClean="0"/>
              <a:t>υποθέτω ότι... </a:t>
            </a:r>
            <a:r>
              <a:rPr lang="el-GR" sz="2000" i="1" dirty="0"/>
              <a:t>ο</a:t>
            </a:r>
            <a:r>
              <a:rPr lang="el-GR" sz="2000" i="1" dirty="0" smtClean="0"/>
              <a:t>ι συμμετέχοντες απάντησαν με ειλικρίνεια ...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l-GR" sz="2000" b="1" dirty="0" smtClean="0"/>
              <a:t>Επιστημονική τροπικότητα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000" dirty="0" smtClean="0"/>
              <a:t>μετριασμός: δεν διατυπώνω απόλυτες αλήθειες και βεβαιότητες, χρησιμοποιώ μετριαστικούς μηχανισμούς (</a:t>
            </a:r>
            <a:r>
              <a:rPr lang="el-GR" sz="2000" i="1" dirty="0" smtClean="0"/>
              <a:t>φαίνεται, είναι πιθανόν, μπορεί να υποστηριχθεί, ενδεχομένως</a:t>
            </a:r>
            <a:r>
              <a:rPr lang="el-GR" sz="2000" dirty="0" smtClean="0"/>
              <a:t>...)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67130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632848" cy="864096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Προθετικότητα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340768"/>
            <a:ext cx="7200916" cy="4491861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l-GR" sz="2000" b="1" dirty="0" smtClean="0"/>
              <a:t>Για ποιον λόγο γράφεται αυτή η εργασία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2000" dirty="0" smtClean="0"/>
              <a:t>Περίληψη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2000" dirty="0" smtClean="0"/>
              <a:t>Εισαγωγή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2000" i="1" dirty="0" smtClean="0"/>
              <a:t> </a:t>
            </a:r>
            <a:r>
              <a:rPr lang="el-GR" sz="2000" dirty="0" smtClean="0"/>
              <a:t>Συμπεράσματα</a:t>
            </a:r>
          </a:p>
        </p:txBody>
      </p:sp>
    </p:spTree>
    <p:extLst>
      <p:ext uri="{BB962C8B-B14F-4D97-AF65-F5344CB8AC3E}">
        <p14:creationId xmlns:p14="http://schemas.microsoft.com/office/powerpoint/2010/main" val="2571998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632848" cy="864096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Διακειμενικότητα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340768"/>
            <a:ext cx="7200916" cy="4491861"/>
          </a:xfrm>
        </p:spPr>
        <p:txBody>
          <a:bodyPr>
            <a:noAutofit/>
          </a:bodyPr>
          <a:lstStyle/>
          <a:p>
            <a:r>
              <a:rPr lang="el-GR" sz="2000" dirty="0" smtClean="0"/>
              <a:t>Συμβάσεις ως προς την επιστημονική δεοντολογία:</a:t>
            </a:r>
          </a:p>
          <a:p>
            <a:pPr marL="68580" indent="0">
              <a:buNone/>
            </a:pPr>
            <a:endParaRPr lang="el-G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sz="2000" dirty="0" smtClean="0"/>
              <a:t>Δηλώνω με σαφήνεια ποια σημεία του κειμένου αποτελούν “</a:t>
            </a:r>
            <a:r>
              <a:rPr lang="el-GR" sz="2000" dirty="0"/>
              <a:t>λεγόμενα</a:t>
            </a:r>
            <a:r>
              <a:rPr lang="el-GR" sz="2000" dirty="0" smtClean="0"/>
              <a:t>” τρίτων (ενδοκειμενικές αναφορές). </a:t>
            </a:r>
          </a:p>
          <a:p>
            <a:pPr marL="68580" indent="0">
              <a:buNone/>
            </a:pPr>
            <a:endParaRPr lang="el-GR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sz="2000" dirty="0" smtClean="0"/>
              <a:t>Καταγράφω στο τέλος της εργασίας όλες τις πηγές που χρησιμοποίησα με βάση τα διεθνώς καθιερωμένα συστήματα (σύνταξη τελικής βιβλιογραφίας).</a:t>
            </a:r>
          </a:p>
          <a:p>
            <a:pPr marL="68580" indent="0">
              <a:buNone/>
            </a:pPr>
            <a:endParaRPr lang="el-GR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sz="2000" dirty="0" smtClean="0"/>
              <a:t>αποφεύγω αοριστολογίες του τύπου </a:t>
            </a:r>
            <a:r>
              <a:rPr lang="el-GR" sz="2000" i="1" dirty="0" smtClean="0"/>
              <a:t>οι μελετητές υποστηρίζουν ότι</a:t>
            </a:r>
            <a:r>
              <a:rPr lang="el-GR" sz="2000" dirty="0" smtClean="0"/>
              <a:t>: </a:t>
            </a:r>
            <a:r>
              <a:rPr lang="el-GR" sz="2000" b="1" dirty="0" smtClean="0"/>
              <a:t>ποιοι είναι αυτοί;...</a:t>
            </a:r>
          </a:p>
        </p:txBody>
      </p:sp>
    </p:spTree>
    <p:extLst>
      <p:ext uri="{BB962C8B-B14F-4D97-AF65-F5344CB8AC3E}">
        <p14:creationId xmlns:p14="http://schemas.microsoft.com/office/powerpoint/2010/main" val="1512255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57</TotalTime>
  <Words>396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Δομή μιας επιστημονικής εργασίας</vt:lpstr>
      <vt:lpstr>Δομή επιστημονικής εργασίας ως προς το περιεχόμενο</vt:lpstr>
      <vt:lpstr>Δομή επιστημονικής εργασίας ως κείμενο</vt:lpstr>
      <vt:lpstr>Συνοχή</vt:lpstr>
      <vt:lpstr>Συνεκτικότητα</vt:lpstr>
      <vt:lpstr>Πληροφορικότητα</vt:lpstr>
      <vt:lpstr>Καταστασιακότητα</vt:lpstr>
      <vt:lpstr>Προθετικότητα</vt:lpstr>
      <vt:lpstr>Διακειμενικότητα</vt:lpstr>
      <vt:lpstr>Ηλεκτρονικές πηγέςαναζήτησης επιστημονικού υλικού </vt:lpstr>
    </vt:vector>
  </TitlesOfParts>
  <Company>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Δομή μια επιστημονικής εργασίας</dc:title>
  <dc:creator>aa</dc:creator>
  <cp:lastModifiedBy>aa</cp:lastModifiedBy>
  <cp:revision>8</cp:revision>
  <dcterms:created xsi:type="dcterms:W3CDTF">2015-01-16T20:35:21Z</dcterms:created>
  <dcterms:modified xsi:type="dcterms:W3CDTF">2015-01-17T06:33:42Z</dcterms:modified>
</cp:coreProperties>
</file>