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sldIdLst>
    <p:sldId id="466" r:id="rId2"/>
    <p:sldId id="374" r:id="rId3"/>
    <p:sldId id="492" r:id="rId4"/>
    <p:sldId id="493" r:id="rId5"/>
    <p:sldId id="494" r:id="rId6"/>
    <p:sldId id="495" r:id="rId7"/>
    <p:sldId id="496" r:id="rId8"/>
    <p:sldId id="497" r:id="rId9"/>
    <p:sldId id="498" r:id="rId10"/>
    <p:sldId id="499" r:id="rId11"/>
    <p:sldId id="500" r:id="rId12"/>
    <p:sldId id="501" r:id="rId13"/>
    <p:sldId id="502" r:id="rId14"/>
    <p:sldId id="503" r:id="rId15"/>
    <p:sldId id="504" r:id="rId16"/>
    <p:sldId id="505" r:id="rId17"/>
    <p:sldId id="506" r:id="rId18"/>
    <p:sldId id="507" r:id="rId19"/>
    <p:sldId id="508" r:id="rId20"/>
    <p:sldId id="509" r:id="rId21"/>
    <p:sldId id="510" r:id="rId22"/>
    <p:sldId id="511" r:id="rId23"/>
    <p:sldId id="512" r:id="rId24"/>
    <p:sldId id="513" r:id="rId25"/>
    <p:sldId id="514" r:id="rId26"/>
    <p:sldId id="515" r:id="rId27"/>
    <p:sldId id="516" r:id="rId28"/>
    <p:sldId id="517" r:id="rId29"/>
    <p:sldId id="489" r:id="rId30"/>
    <p:sldId id="491" r:id="rId3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838" autoAdjust="0"/>
    <p:restoredTop sz="94660"/>
  </p:normalViewPr>
  <p:slideViewPr>
    <p:cSldViewPr>
      <p:cViewPr>
        <p:scale>
          <a:sx n="50" d="100"/>
          <a:sy n="50" d="100"/>
        </p:scale>
        <p:origin x="-994" y="-6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5B0262-7975-425F-89CF-675C5D7E4AA7}" type="datetimeFigureOut">
              <a:rPr lang="el-GR" smtClean="0"/>
              <a:pPr/>
              <a:t>28/10/2019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616B67-7D3A-4E9C-9E87-5D1E28AB2DB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14</a:t>
            </a:fld>
            <a:endParaRPr lang="el-G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15</a:t>
            </a:fld>
            <a:endParaRPr lang="el-G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16</a:t>
            </a:fld>
            <a:endParaRPr lang="el-G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17</a:t>
            </a:fld>
            <a:endParaRPr lang="el-G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18</a:t>
            </a:fld>
            <a:endParaRPr lang="el-G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19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20</a:t>
            </a:fld>
            <a:endParaRPr lang="el-G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21</a:t>
            </a:fld>
            <a:endParaRPr lang="el-G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22</a:t>
            </a:fld>
            <a:endParaRPr lang="el-G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23</a:t>
            </a:fld>
            <a:endParaRPr lang="el-G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24</a:t>
            </a:fld>
            <a:endParaRPr lang="el-G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25</a:t>
            </a:fld>
            <a:endParaRPr lang="el-G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26</a:t>
            </a:fld>
            <a:endParaRPr lang="el-G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27</a:t>
            </a:fld>
            <a:endParaRPr lang="el-G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28</a:t>
            </a:fld>
            <a:endParaRPr lang="el-G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29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30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16B67-7D3A-4E9C-9E87-5D1E28AB2DB9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3EF06-841B-4441-90CB-23CE6C54D0D3}" type="datetimeFigureOut">
              <a:rPr lang="el-GR" smtClean="0"/>
              <a:pPr/>
              <a:t>28/10/2019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4144-A33A-400E-A04C-F01418326D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3EF06-841B-4441-90CB-23CE6C54D0D3}" type="datetimeFigureOut">
              <a:rPr lang="el-GR" smtClean="0"/>
              <a:pPr/>
              <a:t>28/10/2019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4144-A33A-400E-A04C-F01418326D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3EF06-841B-4441-90CB-23CE6C54D0D3}" type="datetimeFigureOut">
              <a:rPr lang="el-GR" smtClean="0"/>
              <a:pPr/>
              <a:t>28/10/2019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4144-A33A-400E-A04C-F01418326D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3EF06-841B-4441-90CB-23CE6C54D0D3}" type="datetimeFigureOut">
              <a:rPr lang="el-GR" smtClean="0"/>
              <a:pPr/>
              <a:t>28/10/2019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4144-A33A-400E-A04C-F01418326D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3EF06-841B-4441-90CB-23CE6C54D0D3}" type="datetimeFigureOut">
              <a:rPr lang="el-GR" smtClean="0"/>
              <a:pPr/>
              <a:t>28/10/2019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4144-A33A-400E-A04C-F01418326D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3EF06-841B-4441-90CB-23CE6C54D0D3}" type="datetimeFigureOut">
              <a:rPr lang="el-GR" smtClean="0"/>
              <a:pPr/>
              <a:t>28/10/2019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4144-A33A-400E-A04C-F01418326D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3EF06-841B-4441-90CB-23CE6C54D0D3}" type="datetimeFigureOut">
              <a:rPr lang="el-GR" smtClean="0"/>
              <a:pPr/>
              <a:t>28/10/2019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4144-A33A-400E-A04C-F01418326D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3EF06-841B-4441-90CB-23CE6C54D0D3}" type="datetimeFigureOut">
              <a:rPr lang="el-GR" smtClean="0"/>
              <a:pPr/>
              <a:t>28/10/2019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4144-A33A-400E-A04C-F01418326D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3EF06-841B-4441-90CB-23CE6C54D0D3}" type="datetimeFigureOut">
              <a:rPr lang="el-GR" smtClean="0"/>
              <a:pPr/>
              <a:t>28/10/2019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4144-A33A-400E-A04C-F01418326D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3EF06-841B-4441-90CB-23CE6C54D0D3}" type="datetimeFigureOut">
              <a:rPr lang="el-GR" smtClean="0"/>
              <a:pPr/>
              <a:t>28/10/2019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4144-A33A-400E-A04C-F01418326D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3EF06-841B-4441-90CB-23CE6C54D0D3}" type="datetimeFigureOut">
              <a:rPr lang="el-GR" smtClean="0"/>
              <a:pPr/>
              <a:t>28/10/2019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2CD4144-A33A-400E-A04C-F01418326D5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F3EF06-841B-4441-90CB-23CE6C54D0D3}" type="datetimeFigureOut">
              <a:rPr lang="el-GR" smtClean="0"/>
              <a:pPr/>
              <a:t>28/10/2019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CD4144-A33A-400E-A04C-F01418326D5F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1071546"/>
            <a:ext cx="8858280" cy="1000132"/>
          </a:xfrm>
        </p:spPr>
        <p:txBody>
          <a:bodyPr>
            <a:normAutofit fontScale="90000"/>
          </a:bodyPr>
          <a:lstStyle/>
          <a:p>
            <a:r>
              <a:rPr lang="el-GR" sz="2200" cap="none" dirty="0" smtClean="0"/>
              <a:t/>
            </a:r>
            <a:br>
              <a:rPr lang="el-GR" sz="2200" cap="none" dirty="0" smtClean="0"/>
            </a:br>
            <a:r>
              <a:rPr lang="el-GR" sz="4400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 Αγροτική Οικονομική       </a:t>
            </a:r>
            <a:endParaRPr lang="el-GR" sz="4000" i="1" dirty="0">
              <a:ln w="5000" cmpd="sng">
                <a:solidFill>
                  <a:schemeClr val="accent1">
                    <a:tint val="80000"/>
                    <a:shade val="99000"/>
                    <a:satMod val="50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63000"/>
                      <a:satMod val="255000"/>
                    </a:schemeClr>
                  </a:gs>
                  <a:gs pos="9000">
                    <a:schemeClr val="accent1">
                      <a:tint val="63000"/>
                      <a:satMod val="255000"/>
                    </a:schemeClr>
                  </a:gs>
                  <a:gs pos="53000">
                    <a:schemeClr val="accent1">
                      <a:shade val="60000"/>
                      <a:satMod val="100000"/>
                    </a:schemeClr>
                  </a:gs>
                  <a:gs pos="90000">
                    <a:schemeClr val="accent1">
                      <a:tint val="63000"/>
                      <a:satMod val="255000"/>
                    </a:schemeClr>
                  </a:gs>
                  <a:gs pos="100000">
                    <a:schemeClr val="accent1">
                      <a:tint val="63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4352588" y="5957848"/>
            <a:ext cx="47914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l-GR" sz="2000" b="1" i="1" dirty="0" smtClean="0">
                <a:latin typeface="Calibri" pitchFamily="34" charset="0"/>
                <a:ea typeface="Times New Roman" pitchFamily="18" charset="0"/>
                <a:cs typeface="Verdana" pitchFamily="34" charset="0"/>
              </a:rPr>
              <a:t>Γρηγόρης Σπυράκης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i="1" dirty="0" err="1" smtClean="0">
                <a:latin typeface="Calibri" pitchFamily="34" charset="0"/>
                <a:ea typeface="Times New Roman" pitchFamily="18" charset="0"/>
                <a:cs typeface="Verdana" pitchFamily="34" charset="0"/>
              </a:rPr>
              <a:t>MPA</a:t>
            </a:r>
            <a:r>
              <a:rPr lang="en-US" sz="2000" b="1" i="1" dirty="0" smtClean="0">
                <a:latin typeface="Calibri" pitchFamily="34" charset="0"/>
                <a:ea typeface="Times New Roman" pitchFamily="18" charset="0"/>
                <a:cs typeface="Verdana" pitchFamily="34" charset="0"/>
              </a:rPr>
              <a:t>, PhD</a:t>
            </a:r>
            <a:endParaRPr lang="el-GR" sz="2000" b="1" i="1" dirty="0" smtClean="0">
              <a:latin typeface="Calibri" pitchFamily="34" charset="0"/>
              <a:ea typeface="Times New Roman" pitchFamily="18" charset="0"/>
              <a:cs typeface="Verdana" pitchFamily="34" charset="0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6263366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Verdana" pitchFamily="34" charset="0"/>
              </a:rPr>
              <a:t>Τρίπολη</a:t>
            </a:r>
            <a:endParaRPr kumimoji="0" lang="el-G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sz="1400" b="1" dirty="0" smtClean="0">
                <a:latin typeface="Calibri" pitchFamily="34" charset="0"/>
                <a:ea typeface="Times New Roman" pitchFamily="18" charset="0"/>
                <a:cs typeface="Verdana" pitchFamily="34" charset="0"/>
              </a:rPr>
              <a:t>Οκτώβριος 2019</a:t>
            </a:r>
            <a:endParaRPr kumimoji="0" lang="el-G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" name="6 - Εικόνα" descr="http://es.uop.gr/esmet/images/pelopas_vector.p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285728"/>
            <a:ext cx="1000132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- Εικόνα" descr="http://es.uop.gr/esmet/images/logo-es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285728"/>
            <a:ext cx="9286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TextBox"/>
          <p:cNvSpPr txBox="1"/>
          <p:nvPr/>
        </p:nvSpPr>
        <p:spPr>
          <a:xfrm>
            <a:off x="-32" y="2500306"/>
            <a:ext cx="59293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i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solidFill>
                  <a:schemeClr val="tx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Εισαγωγή στην αγροτική οικονομική</a:t>
            </a:r>
            <a:endParaRPr lang="el-GR" sz="3200" b="1" dirty="0">
              <a:solidFill>
                <a:schemeClr val="tx1">
                  <a:lumMod val="95000"/>
                </a:schemeClr>
              </a:solidFill>
            </a:endParaRPr>
          </a:p>
        </p:txBody>
      </p:sp>
      <p:pic>
        <p:nvPicPr>
          <p:cNvPr id="43010" name="Picture 2" descr="Course Banne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28926" y="3071810"/>
            <a:ext cx="6143668" cy="292895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557" grpId="0"/>
      <p:bldP spid="2356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το αγαθό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Διάκριση της παραγωγής σε τεχνική και οικονομική παραγωγή: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η τεχνική παραγωγή: καταλήγει στην παραγωγή αγαθών, χωρίς να λαμβάνει υπόψη την ατομική χρησιμότητα και την απόκτηση από τον άνθρωπο (</a:t>
            </a:r>
            <a:r>
              <a:rPr lang="el-GR" smtClean="0"/>
              <a:t>μετατροπή πρώτων υλών)</a:t>
            </a:r>
            <a:endParaRPr lang="el-GR" dirty="0" smtClean="0"/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η οικονομική παραγωγή: αφορά στην παραγωγή χρηστικών για τον άνθρωπο αγαθών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η χρηστικότητα ενός αγαθού ενδιαφέρει τόσο τον παραγωγό για την απόκτηση εισοδήματος, όσο και τον καταναλωτή για ικανοποίηση των αναγκών </a:t>
            </a:r>
            <a:r>
              <a:rPr lang="el-GR" b="1" dirty="0" smtClean="0"/>
              <a:t>και βέβαια αφορά ολόκληρο το κοινωνικό σύνολο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το αγαθό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</a:t>
            </a:r>
            <a:r>
              <a:rPr lang="el-GR" sz="2800" dirty="0" smtClean="0"/>
              <a:t>Οι συντελεστές της </a:t>
            </a:r>
            <a:r>
              <a:rPr lang="el-GR" sz="2800" dirty="0" smtClean="0"/>
              <a:t>παραγωγής:</a:t>
            </a:r>
            <a:endParaRPr lang="el-GR" sz="2800" dirty="0" smtClean="0"/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είναι οι παράγοντες που συντελούν στην παραγωγή των </a:t>
            </a:r>
            <a:r>
              <a:rPr lang="el-GR" dirty="0" smtClean="0"/>
              <a:t>αγαθών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ισοδύναμοι </a:t>
            </a:r>
            <a:r>
              <a:rPr lang="el-GR" dirty="0" smtClean="0"/>
              <a:t>όροι </a:t>
            </a:r>
            <a:r>
              <a:rPr lang="el-GR" dirty="0" smtClean="0"/>
              <a:t>στην βιβλιογραφία: </a:t>
            </a:r>
            <a:r>
              <a:rPr lang="el-GR" dirty="0" smtClean="0"/>
              <a:t>μέσα παραγωγής, παραγωγικοί πόροι, εισροές</a:t>
            </a:r>
          </a:p>
          <a:p>
            <a:pPr lvl="1">
              <a:buFont typeface="Wingdings" pitchFamily="2" charset="2"/>
              <a:buChar char="q"/>
            </a:pPr>
            <a:endParaRPr lang="el-GR" dirty="0" smtClean="0"/>
          </a:p>
          <a:p>
            <a:pPr>
              <a:buFont typeface="Wingdings" pitchFamily="2" charset="2"/>
              <a:buChar char="q"/>
            </a:pPr>
            <a:r>
              <a:rPr lang="el-GR" sz="2800" dirty="0" smtClean="0"/>
              <a:t> Οι </a:t>
            </a:r>
            <a:r>
              <a:rPr lang="en-US" sz="2800" dirty="0" smtClean="0"/>
              <a:t>“</a:t>
            </a:r>
            <a:r>
              <a:rPr lang="el-GR" sz="2800" dirty="0" smtClean="0"/>
              <a:t>κλασικοί</a:t>
            </a:r>
            <a:r>
              <a:rPr lang="en-US" sz="2800" dirty="0" smtClean="0"/>
              <a:t>”</a:t>
            </a:r>
            <a:r>
              <a:rPr lang="el-GR" sz="2800" dirty="0" smtClean="0"/>
              <a:t> συντελεστές </a:t>
            </a:r>
            <a:r>
              <a:rPr lang="el-GR" sz="2800" dirty="0" smtClean="0"/>
              <a:t>της παραγωγής: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το έδαφος 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η εργασία 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το κεφάλαιο</a:t>
            </a:r>
            <a:endParaRPr lang="el-GR" dirty="0" smtClean="0"/>
          </a:p>
          <a:p>
            <a:pPr lvl="1">
              <a:buFont typeface="Wingdings" pitchFamily="2" charset="2"/>
              <a:buChar char="q"/>
            </a:pPr>
            <a:endParaRPr lang="el-GR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το αγαθό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</a:t>
            </a:r>
            <a:r>
              <a:rPr lang="el-GR" sz="2800" dirty="0" smtClean="0"/>
              <a:t>Το έδαφος: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αντιπροσωπεύει τη φύση, τους φυσικούς πόρους, τον τόπο παραγωγής και στην αγροτική οικονομία και την αγροτική εκμετάλλευση αποτελεί πηγή της παραγωγής</a:t>
            </a:r>
          </a:p>
          <a:p>
            <a:pPr lvl="1">
              <a:buFont typeface="Wingdings" pitchFamily="2" charset="2"/>
              <a:buChar char="q"/>
            </a:pPr>
            <a:endParaRPr lang="el-GR" dirty="0" smtClean="0"/>
          </a:p>
          <a:p>
            <a:pPr>
              <a:buFont typeface="Wingdings" pitchFamily="2" charset="2"/>
              <a:buChar char="q"/>
            </a:pPr>
            <a:r>
              <a:rPr lang="el-GR" sz="2800" dirty="0" smtClean="0"/>
              <a:t> </a:t>
            </a:r>
            <a:r>
              <a:rPr lang="el-GR" sz="2800" dirty="0" smtClean="0"/>
              <a:t>Η εργασία:</a:t>
            </a:r>
            <a:endParaRPr lang="el-GR" sz="2800" dirty="0" smtClean="0"/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είναι ή σωματική (χειρονακτική) ή/και πνευματική προσπάθεια του ανθρώπου που συμβάλει στην παραγωγική διαδικασία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παραδοσιακά αυτός ο συντελεστής είναι </a:t>
            </a:r>
            <a:r>
              <a:rPr lang="en-US" dirty="0" smtClean="0"/>
              <a:t>“</a:t>
            </a:r>
            <a:r>
              <a:rPr lang="el-GR" dirty="0" smtClean="0"/>
              <a:t>εκτελών</a:t>
            </a:r>
            <a:r>
              <a:rPr lang="en-US" dirty="0" smtClean="0"/>
              <a:t>”, </a:t>
            </a:r>
            <a:r>
              <a:rPr lang="el-GR" dirty="0" smtClean="0"/>
              <a:t>δηλαδή λαμβάνει εντολές από τη διεύθυνση που φέρει την ευθύνη της επιχειρηματικής δραστηριότητας</a:t>
            </a:r>
            <a:endParaRPr lang="el-GR" dirty="0" smtClean="0"/>
          </a:p>
          <a:p>
            <a:pPr lvl="1">
              <a:buFont typeface="Wingdings" pitchFamily="2" charset="2"/>
              <a:buChar char="q"/>
            </a:pPr>
            <a:endParaRPr lang="el-GR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το αγαθό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</a:t>
            </a:r>
            <a:r>
              <a:rPr lang="el-GR" sz="2800" dirty="0" smtClean="0"/>
              <a:t>Το κεφάλαιο: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είναι αγαθά που έχουν παραχθεί σε προγενέστερη παραγωγική διαδικασία και χρησιμοποιούνται στην παραγωγή 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οι μορφές του κεφαλαίου είναι πολλές: κτήρια, μηχανήματα, αυτοκίνητα, πρώτες ύλες, χρήμα, αξιόγραφα κλπ)</a:t>
            </a:r>
            <a:endParaRPr lang="el-GR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το αγαθό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</a:t>
            </a:r>
            <a:r>
              <a:rPr lang="el-GR" sz="2800" dirty="0" smtClean="0"/>
              <a:t>Τέταρτος παραγωγικός συντελεστής – διοίκηση (</a:t>
            </a:r>
            <a:r>
              <a:rPr lang="en-US" sz="2800" dirty="0" smtClean="0"/>
              <a:t>management)</a:t>
            </a:r>
            <a:r>
              <a:rPr lang="el-GR" sz="2800" dirty="0" smtClean="0"/>
              <a:t>: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διεύθυνση και συντονισμός ενεργειών, επιχειρηματική ικανότητα για την επίτευξη του βέλτιστου οικονομικού αποτελέσματος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κάποιες φορές ταυτίζονται η </a:t>
            </a:r>
            <a:r>
              <a:rPr lang="en-US" dirty="0" smtClean="0"/>
              <a:t>“</a:t>
            </a:r>
            <a:r>
              <a:rPr lang="el-GR" b="1" dirty="0" smtClean="0"/>
              <a:t>διευθύνουσα</a:t>
            </a:r>
            <a:r>
              <a:rPr lang="en-US" dirty="0" smtClean="0"/>
              <a:t>”</a:t>
            </a:r>
            <a:r>
              <a:rPr lang="el-GR" dirty="0" smtClean="0"/>
              <a:t> και η </a:t>
            </a:r>
            <a:r>
              <a:rPr lang="en-US" dirty="0" smtClean="0"/>
              <a:t>“</a:t>
            </a:r>
            <a:r>
              <a:rPr lang="el-GR" b="1" dirty="0" smtClean="0"/>
              <a:t>εκτελούσα</a:t>
            </a:r>
            <a:r>
              <a:rPr lang="en-US" dirty="0" smtClean="0"/>
              <a:t>”</a:t>
            </a:r>
            <a:r>
              <a:rPr lang="el-GR" dirty="0" smtClean="0"/>
              <a:t> εργασία π.χ. γεωργός επιχειρηματίας και καλλιεργητής</a:t>
            </a:r>
            <a:endParaRPr lang="el-GR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το αγαθό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</a:t>
            </a:r>
            <a:r>
              <a:rPr lang="el-GR" sz="2800" dirty="0" smtClean="0"/>
              <a:t>Τομείς της παραγωγής: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η συνολική οικονομική δραστηριότητα έχει πολλούς κλάδους παραγωγής και παράγει ποικίλα αγαθά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όλοι αυτοί οι κλάδοι εντάσσονται σε τρείς μεγάλες ομάδες τους </a:t>
            </a:r>
            <a:r>
              <a:rPr lang="el-GR" b="1" dirty="0" smtClean="0"/>
              <a:t>παραγωγικούς τομείς </a:t>
            </a:r>
            <a:r>
              <a:rPr lang="el-GR" dirty="0" smtClean="0"/>
              <a:t>ή τομείς της οικονομίας ή τομείς οικονομικής δραστηριότητας</a:t>
            </a:r>
            <a:endParaRPr lang="el-GR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το αγαθό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</a:t>
            </a:r>
            <a:r>
              <a:rPr lang="el-GR" sz="2800" dirty="0" smtClean="0"/>
              <a:t>Οι τ</a:t>
            </a:r>
            <a:r>
              <a:rPr lang="el-GR" sz="2800" dirty="0" smtClean="0"/>
              <a:t>ομείς της παραγωγής είναι: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ο πρωτογενής τομές: περιλαμβάνει δραστηριότητες για την παραγωγή φυσικών προϊόντων από τη φυσική πηγή τους χωρίς κάποια επεξεργασία (φυτά, ζώα, ορυκτά, μέταλλα) </a:t>
            </a:r>
          </a:p>
          <a:p>
            <a:pPr lvl="2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κλάδοι πρωτογενούς τομέα: γεωργία, κτηνοτροφία, αλιεία, δάση, θύρα κλπ.</a:t>
            </a:r>
            <a:endParaRPr lang="el-GR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το αγαθό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</a:t>
            </a:r>
            <a:r>
              <a:rPr lang="el-GR" sz="2800" dirty="0" smtClean="0"/>
              <a:t>Οι τ</a:t>
            </a:r>
            <a:r>
              <a:rPr lang="el-GR" sz="2800" dirty="0" smtClean="0"/>
              <a:t>ομείς της παραγωγής είναι: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ο δευτερογενής τομές: περιλαμβάνει δραστηριότητες επεξεργασίας και μεταποίησης προϊόντων πρωτογενούς τομέα. </a:t>
            </a:r>
          </a:p>
          <a:p>
            <a:pPr lvl="2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οι κλάδοι του δευτερογενούς τομέα είναι κυρίως: η βιομηχανία, η βιοτεχνία, οικοτεχνία, η χειροτεχνία , οι κατασκευές κλπ.</a:t>
            </a:r>
            <a:endParaRPr lang="el-GR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το αγαθό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</a:t>
            </a:r>
            <a:r>
              <a:rPr lang="el-GR" sz="2800" dirty="0" smtClean="0"/>
              <a:t>Οι τ</a:t>
            </a:r>
            <a:r>
              <a:rPr lang="el-GR" sz="2800" dirty="0" smtClean="0"/>
              <a:t>ομείς της παραγωγής είναι: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ο τριτογενής τομές: περιλαμβάνει δραστηριότητες παροχής υπηρεσιών . </a:t>
            </a:r>
          </a:p>
          <a:p>
            <a:pPr lvl="2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οι κλάδοι του τριτογενούς τομέα είναι κυρίως: το εμπόριο, οι μεταφορές, οι δημόσιες υπηρεσίες, τραπεζικές και ασφαλιστικές υπηρεσίες, ο τουρισμός κλπ.</a:t>
            </a:r>
            <a:endParaRPr lang="el-GR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</a:t>
            </a:r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οικονομική μονάδα</a:t>
            </a:r>
            <a:endParaRPr lang="el-GR" sz="4000" b="1" dirty="0" smtClean="0">
              <a:ln w="5000" cmpd="sng">
                <a:solidFill>
                  <a:schemeClr val="accent1">
                    <a:tint val="80000"/>
                    <a:shade val="99000"/>
                    <a:satMod val="50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63000"/>
                      <a:satMod val="255000"/>
                    </a:schemeClr>
                  </a:gs>
                  <a:gs pos="9000">
                    <a:schemeClr val="accent1">
                      <a:tint val="63000"/>
                      <a:satMod val="255000"/>
                    </a:schemeClr>
                  </a:gs>
                  <a:gs pos="53000">
                    <a:schemeClr val="accent1">
                      <a:shade val="60000"/>
                      <a:satMod val="100000"/>
                    </a:schemeClr>
                  </a:gs>
                  <a:gs pos="90000">
                    <a:schemeClr val="accent1">
                      <a:tint val="63000"/>
                      <a:satMod val="255000"/>
                    </a:schemeClr>
                  </a:gs>
                  <a:gs pos="100000">
                    <a:schemeClr val="accent1">
                      <a:tint val="63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</a:t>
            </a:r>
            <a:r>
              <a:rPr lang="el-GR" sz="2800" dirty="0" smtClean="0"/>
              <a:t>Οικονομική μονάδα ή εκμετάλλευση – </a:t>
            </a:r>
            <a:r>
              <a:rPr lang="el-GR" sz="2800" b="1" dirty="0" smtClean="0"/>
              <a:t>οικονομικοί οργανισμοί</a:t>
            </a:r>
            <a:r>
              <a:rPr lang="el-GR" sz="2800" dirty="0" smtClean="0"/>
              <a:t>:</a:t>
            </a:r>
            <a:endParaRPr lang="el-GR" sz="2800" dirty="0" smtClean="0"/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είναι ένας οικονομικός οργανισμός 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η παραγωγική διαδικασία με τη χρήση των παραγωγικών συντελεστών  καταλήγει στην παραγωγή αγαθών προς κάλυψη των ανθρώπινων αναγκών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εξασφαλίζει εισόδημα – κέρδος στον επιχειρηματία</a:t>
            </a:r>
          </a:p>
          <a:p>
            <a:pPr lvl="1">
              <a:buFont typeface="Wingdings" pitchFamily="2" charset="2"/>
              <a:buChar char="q"/>
            </a:pPr>
            <a:endParaRPr lang="el-GR" dirty="0" smtClean="0"/>
          </a:p>
          <a:p>
            <a:pPr>
              <a:buFont typeface="Wingdings" pitchFamily="2" charset="2"/>
              <a:buChar char="q"/>
            </a:pPr>
            <a:r>
              <a:rPr lang="el-GR" sz="2800" dirty="0" smtClean="0"/>
              <a:t> </a:t>
            </a:r>
            <a:r>
              <a:rPr lang="el-GR" sz="2800" dirty="0" smtClean="0"/>
              <a:t>Παραδείγματα οικονομικών μονάδων:</a:t>
            </a:r>
            <a:endParaRPr lang="el-GR" sz="2800" dirty="0" smtClean="0"/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γεωργική επιχείρηση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εργοστάσιο 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γραφείο εξαγωγών προϊόντων</a:t>
            </a:r>
            <a:endParaRPr lang="el-GR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η ανάγκη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 Η ανάγκη: 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είναι η αίσθηση του ατόμου για μια έλλειψη  που συνοδεύεται από επιθυμία για ικανοποίηση</a:t>
            </a:r>
          </a:p>
          <a:p>
            <a:pPr>
              <a:buFont typeface="Wingdings" pitchFamily="2" charset="2"/>
              <a:buChar char="q"/>
            </a:pPr>
            <a:r>
              <a:rPr lang="el-GR" sz="2800" dirty="0" smtClean="0"/>
              <a:t> Οι οικονομικές ανάγκες: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για την ικανοποίηση τους απαιτείται η απόκτηση οικονομικών αγαθών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οι ανάγκες είναι απεριόριστες – ακόρεστες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τα οικονομικά αγαθά είναι περιορισμένα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</a:t>
            </a:r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οικονομική μονάδα</a:t>
            </a:r>
            <a:endParaRPr lang="el-GR" sz="4000" b="1" dirty="0" smtClean="0">
              <a:ln w="5000" cmpd="sng">
                <a:solidFill>
                  <a:schemeClr val="accent1">
                    <a:tint val="80000"/>
                    <a:shade val="99000"/>
                    <a:satMod val="50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63000"/>
                      <a:satMod val="255000"/>
                    </a:schemeClr>
                  </a:gs>
                  <a:gs pos="9000">
                    <a:schemeClr val="accent1">
                      <a:tint val="63000"/>
                      <a:satMod val="255000"/>
                    </a:schemeClr>
                  </a:gs>
                  <a:gs pos="53000">
                    <a:schemeClr val="accent1">
                      <a:shade val="60000"/>
                      <a:satMod val="100000"/>
                    </a:schemeClr>
                  </a:gs>
                  <a:gs pos="90000">
                    <a:schemeClr val="accent1">
                      <a:tint val="63000"/>
                      <a:satMod val="255000"/>
                    </a:schemeClr>
                  </a:gs>
                  <a:gs pos="100000">
                    <a:schemeClr val="accent1">
                      <a:tint val="63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</a:t>
            </a:r>
            <a:r>
              <a:rPr lang="el-GR" sz="2800" dirty="0" smtClean="0"/>
              <a:t>Αγροτική ή γεωργική εκμετάλλευση: 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είναι η οικονομική μονάδα η οποία παράγει αγροτικά προϊόντα, με τη χρήση παραγωγικών συντελεστών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χρησιμοποιεί είτε ιδιόκτητους είτε ξένους παραγωγικούς συντελεστές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περιλαμβάνει: αγρούς, κτίσματα, μηχανήματα, αγροτικά ζώα, εργατικά χέρια κλπ.</a:t>
            </a:r>
            <a:endParaRPr lang="el-GR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</a:t>
            </a:r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οικονομική μονάδα</a:t>
            </a:r>
            <a:endParaRPr lang="el-GR" sz="4000" b="1" dirty="0" smtClean="0">
              <a:ln w="5000" cmpd="sng">
                <a:solidFill>
                  <a:schemeClr val="accent1">
                    <a:tint val="80000"/>
                    <a:shade val="99000"/>
                    <a:satMod val="50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63000"/>
                      <a:satMod val="255000"/>
                    </a:schemeClr>
                  </a:gs>
                  <a:gs pos="9000">
                    <a:schemeClr val="accent1">
                      <a:tint val="63000"/>
                      <a:satMod val="255000"/>
                    </a:schemeClr>
                  </a:gs>
                  <a:gs pos="53000">
                    <a:schemeClr val="accent1">
                      <a:shade val="60000"/>
                      <a:satMod val="100000"/>
                    </a:schemeClr>
                  </a:gs>
                  <a:gs pos="90000">
                    <a:schemeClr val="accent1">
                      <a:tint val="63000"/>
                      <a:satMod val="255000"/>
                    </a:schemeClr>
                  </a:gs>
                  <a:gs pos="100000">
                    <a:schemeClr val="accent1">
                      <a:tint val="63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</a:t>
            </a:r>
            <a:r>
              <a:rPr lang="el-GR" sz="2800" dirty="0" smtClean="0"/>
              <a:t>Είδη α</a:t>
            </a:r>
            <a:r>
              <a:rPr lang="el-GR" sz="2800" dirty="0" smtClean="0"/>
              <a:t>γροτικών εκμεταλλεύσεων: 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μικρές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μεσαίες</a:t>
            </a:r>
            <a:endParaRPr lang="el-GR" dirty="0" smtClean="0"/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μεγάλες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πλήρους απασχόλησης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μερικής απασχόλησης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ατομικές εκμεταλλεύσεις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ομαδικές εκμεταλλεύσεις</a:t>
            </a:r>
            <a:endParaRPr lang="el-GR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</a:t>
            </a:r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οικονομική μονάδα</a:t>
            </a:r>
            <a:endParaRPr lang="el-GR" sz="4000" b="1" dirty="0" smtClean="0">
              <a:ln w="5000" cmpd="sng">
                <a:solidFill>
                  <a:schemeClr val="accent1">
                    <a:tint val="80000"/>
                    <a:shade val="99000"/>
                    <a:satMod val="50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63000"/>
                      <a:satMod val="255000"/>
                    </a:schemeClr>
                  </a:gs>
                  <a:gs pos="9000">
                    <a:schemeClr val="accent1">
                      <a:tint val="63000"/>
                      <a:satMod val="255000"/>
                    </a:schemeClr>
                  </a:gs>
                  <a:gs pos="53000">
                    <a:schemeClr val="accent1">
                      <a:shade val="60000"/>
                      <a:satMod val="100000"/>
                    </a:schemeClr>
                  </a:gs>
                  <a:gs pos="90000">
                    <a:schemeClr val="accent1">
                      <a:tint val="63000"/>
                      <a:satMod val="255000"/>
                    </a:schemeClr>
                  </a:gs>
                  <a:gs pos="100000">
                    <a:schemeClr val="accent1">
                      <a:tint val="63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</a:t>
            </a:r>
            <a:r>
              <a:rPr lang="el-GR" sz="2800" dirty="0" smtClean="0"/>
              <a:t>Κλάδοι α</a:t>
            </a:r>
            <a:r>
              <a:rPr lang="el-GR" sz="2800" dirty="0" smtClean="0"/>
              <a:t>γροτικών εκμεταλλεύσεων: 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είναι η στόχευση της παραγωγικής δραστηριότητας σε ορισμένη παραγωγική πηγή (είδος φυτών, είδος ζώων) που καταλήγει σε μοναδικό προϊόν ή συνδυασμένα προϊόντα. 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κλάδοι παραγωγής: καπνός, βαμβάκι σιτηρά, βοοειδή, αιγοπρόβατα κλπ.</a:t>
            </a:r>
            <a:endParaRPr lang="el-GR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</a:t>
            </a:r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οικονομική μονάδα</a:t>
            </a:r>
            <a:endParaRPr lang="el-GR" sz="4000" b="1" dirty="0" smtClean="0">
              <a:ln w="5000" cmpd="sng">
                <a:solidFill>
                  <a:schemeClr val="accent1">
                    <a:tint val="80000"/>
                    <a:shade val="99000"/>
                    <a:satMod val="50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63000"/>
                      <a:satMod val="255000"/>
                    </a:schemeClr>
                  </a:gs>
                  <a:gs pos="9000">
                    <a:schemeClr val="accent1">
                      <a:tint val="63000"/>
                      <a:satMod val="255000"/>
                    </a:schemeClr>
                  </a:gs>
                  <a:gs pos="53000">
                    <a:schemeClr val="accent1">
                      <a:shade val="60000"/>
                      <a:satMod val="100000"/>
                    </a:schemeClr>
                  </a:gs>
                  <a:gs pos="90000">
                    <a:schemeClr val="accent1">
                      <a:tint val="63000"/>
                      <a:satMod val="255000"/>
                    </a:schemeClr>
                  </a:gs>
                  <a:gs pos="100000">
                    <a:schemeClr val="accent1">
                      <a:tint val="63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</a:t>
            </a:r>
            <a:r>
              <a:rPr lang="el-GR" sz="2800" dirty="0" smtClean="0"/>
              <a:t>Δύο σημαντικοί κλάδοι στον αγροτικό τομέα είναι</a:t>
            </a:r>
            <a:r>
              <a:rPr lang="el-GR" sz="2800" dirty="0" smtClean="0"/>
              <a:t>: 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η φυτική παραγωγή</a:t>
            </a:r>
          </a:p>
          <a:p>
            <a:pPr lvl="2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φυτά μεγάλης καλλιέργειας, δενδροκομεία, αμπελοκομία, κηπευτικά, αρωματικά , φαρμακευτικά φυτά κλπ.</a:t>
            </a:r>
          </a:p>
          <a:p>
            <a:pPr lvl="2">
              <a:buNone/>
            </a:pPr>
            <a:endParaRPr lang="el-GR" dirty="0" smtClean="0"/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η ζωική παραγωγή</a:t>
            </a:r>
            <a:endParaRPr lang="el-GR" dirty="0" smtClean="0"/>
          </a:p>
          <a:p>
            <a:pPr lvl="2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err="1" smtClean="0"/>
              <a:t>βοοτροφία</a:t>
            </a:r>
            <a:r>
              <a:rPr lang="el-GR" dirty="0" smtClean="0"/>
              <a:t>, </a:t>
            </a:r>
            <a:r>
              <a:rPr lang="el-GR" dirty="0" err="1" smtClean="0"/>
              <a:t>αιγοπροβατοτροφία</a:t>
            </a:r>
            <a:r>
              <a:rPr lang="el-GR" dirty="0" smtClean="0"/>
              <a:t>, χοιροτροφία, πτηνοτροφία, υδατοκαλλιέργειες κλπ</a:t>
            </a:r>
            <a:endParaRPr lang="el-GR" dirty="0" smtClean="0"/>
          </a:p>
          <a:p>
            <a:pPr lvl="2">
              <a:buNone/>
            </a:pPr>
            <a:endParaRPr lang="el-GR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</a:t>
            </a:r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οικονομική μονάδα</a:t>
            </a:r>
            <a:endParaRPr lang="el-GR" sz="4000" b="1" dirty="0" smtClean="0">
              <a:ln w="5000" cmpd="sng">
                <a:solidFill>
                  <a:schemeClr val="accent1">
                    <a:tint val="80000"/>
                    <a:shade val="99000"/>
                    <a:satMod val="50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63000"/>
                      <a:satMod val="255000"/>
                    </a:schemeClr>
                  </a:gs>
                  <a:gs pos="9000">
                    <a:schemeClr val="accent1">
                      <a:tint val="63000"/>
                      <a:satMod val="255000"/>
                    </a:schemeClr>
                  </a:gs>
                  <a:gs pos="53000">
                    <a:schemeClr val="accent1">
                      <a:shade val="60000"/>
                      <a:satMod val="100000"/>
                    </a:schemeClr>
                  </a:gs>
                  <a:gs pos="90000">
                    <a:schemeClr val="accent1">
                      <a:tint val="63000"/>
                      <a:satMod val="255000"/>
                    </a:schemeClr>
                  </a:gs>
                  <a:gs pos="100000">
                    <a:schemeClr val="accent1">
                      <a:tint val="63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</a:t>
            </a:r>
            <a:r>
              <a:rPr lang="el-GR" sz="2800" dirty="0" smtClean="0"/>
              <a:t>Οικονομικά αποτελέσματα</a:t>
            </a:r>
            <a:r>
              <a:rPr lang="el-GR" sz="2800" dirty="0" smtClean="0"/>
              <a:t>: 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είναι το οικονομικό μέγεθος που μετρά σε χρηματικές μονάδες τοπ παραγωγικό αποτέλεσμα της γεωργικής εκμετάλλευσης</a:t>
            </a:r>
            <a:endParaRPr lang="el-GR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</a:t>
            </a:r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οικονομική μονάδα</a:t>
            </a:r>
            <a:endParaRPr lang="el-GR" sz="4000" b="1" dirty="0" smtClean="0">
              <a:ln w="5000" cmpd="sng">
                <a:solidFill>
                  <a:schemeClr val="accent1">
                    <a:tint val="80000"/>
                    <a:shade val="99000"/>
                    <a:satMod val="50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63000"/>
                      <a:satMod val="255000"/>
                    </a:schemeClr>
                  </a:gs>
                  <a:gs pos="9000">
                    <a:schemeClr val="accent1">
                      <a:tint val="63000"/>
                      <a:satMod val="255000"/>
                    </a:schemeClr>
                  </a:gs>
                  <a:gs pos="53000">
                    <a:schemeClr val="accent1">
                      <a:shade val="60000"/>
                      <a:satMod val="100000"/>
                    </a:schemeClr>
                  </a:gs>
                  <a:gs pos="90000">
                    <a:schemeClr val="accent1">
                      <a:tint val="63000"/>
                      <a:satMod val="255000"/>
                    </a:schemeClr>
                  </a:gs>
                  <a:gs pos="100000">
                    <a:schemeClr val="accent1">
                      <a:tint val="63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</a:t>
            </a:r>
            <a:r>
              <a:rPr lang="el-GR" sz="2800" dirty="0" smtClean="0"/>
              <a:t>Τα κύρια οικονομικά αποτελέσματα</a:t>
            </a:r>
            <a:r>
              <a:rPr lang="el-GR" sz="2800" dirty="0" smtClean="0"/>
              <a:t>: 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η ακαθάριστη πρόσοδος: είναι το σύνολο των παραγόμενων αγροτικών προϊόντων, εκφρασμένο σε χρηματικές μονάδες, βάση της αγοραίας αξίας τους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το κέρδος: είναι η διαφορά της ακαθάριστης προσόδου μείον των δαπανών της παραγωγής (σταθερών και μεταβλητών)</a:t>
            </a:r>
            <a:endParaRPr lang="el-GR" dirty="0" smtClean="0"/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το γεωργικό εισόδημα: είναι η διαφορά μεταξύ της ακαθάριστης προσόδου και των δαπανών της παραγωγής (εκτός από τις αμοιβές – ημερομίσθια, ενοίκια, τόκοι – των συντελεστών  της αγροτικής παραγωγής</a:t>
            </a:r>
            <a:endParaRPr lang="el-GR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</a:t>
            </a:r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οικονομική μονάδα</a:t>
            </a:r>
            <a:endParaRPr lang="el-GR" sz="4000" b="1" dirty="0" smtClean="0">
              <a:ln w="5000" cmpd="sng">
                <a:solidFill>
                  <a:schemeClr val="accent1">
                    <a:tint val="80000"/>
                    <a:shade val="99000"/>
                    <a:satMod val="50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63000"/>
                      <a:satMod val="255000"/>
                    </a:schemeClr>
                  </a:gs>
                  <a:gs pos="9000">
                    <a:schemeClr val="accent1">
                      <a:tint val="63000"/>
                      <a:satMod val="255000"/>
                    </a:schemeClr>
                  </a:gs>
                  <a:gs pos="53000">
                    <a:schemeClr val="accent1">
                      <a:shade val="60000"/>
                      <a:satMod val="100000"/>
                    </a:schemeClr>
                  </a:gs>
                  <a:gs pos="90000">
                    <a:schemeClr val="accent1">
                      <a:tint val="63000"/>
                      <a:satMod val="255000"/>
                    </a:schemeClr>
                  </a:gs>
                  <a:gs pos="100000">
                    <a:schemeClr val="accent1">
                      <a:tint val="63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</a:t>
            </a:r>
            <a:r>
              <a:rPr lang="el-GR" sz="2800" dirty="0" smtClean="0"/>
              <a:t>Η έννοια του </a:t>
            </a:r>
            <a:r>
              <a:rPr lang="el-GR" sz="2800" dirty="0" smtClean="0"/>
              <a:t>κόστους παραγωγής</a:t>
            </a:r>
            <a:r>
              <a:rPr lang="el-GR" sz="2800" dirty="0" smtClean="0"/>
              <a:t>: 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κόστος παραγωγής αγροτικού προϊόντος:  είναι το σύνολο των δαπανών των χρησιμοποιούμενων παραγωγικών συντελεστών (ιδιόκτητων ή ξένων) </a:t>
            </a:r>
            <a:endParaRPr lang="el-GR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</a:t>
            </a:r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οικονομική μονάδα</a:t>
            </a:r>
            <a:endParaRPr lang="el-GR" sz="4000" b="1" dirty="0" smtClean="0">
              <a:ln w="5000" cmpd="sng">
                <a:solidFill>
                  <a:schemeClr val="accent1">
                    <a:tint val="80000"/>
                    <a:shade val="99000"/>
                    <a:satMod val="50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63000"/>
                      <a:satMod val="255000"/>
                    </a:schemeClr>
                  </a:gs>
                  <a:gs pos="9000">
                    <a:schemeClr val="accent1">
                      <a:tint val="63000"/>
                      <a:satMod val="255000"/>
                    </a:schemeClr>
                  </a:gs>
                  <a:gs pos="53000">
                    <a:schemeClr val="accent1">
                      <a:shade val="60000"/>
                      <a:satMod val="100000"/>
                    </a:schemeClr>
                  </a:gs>
                  <a:gs pos="90000">
                    <a:schemeClr val="accent1">
                      <a:tint val="63000"/>
                      <a:satMod val="255000"/>
                    </a:schemeClr>
                  </a:gs>
                  <a:gs pos="100000">
                    <a:schemeClr val="accent1">
                      <a:tint val="63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</a:t>
            </a:r>
            <a:r>
              <a:rPr lang="el-GR" sz="2800" dirty="0" smtClean="0"/>
              <a:t>Το περιεχόμενο του κόστους </a:t>
            </a:r>
            <a:r>
              <a:rPr lang="el-GR" sz="2800" dirty="0" smtClean="0"/>
              <a:t>παραγωγής</a:t>
            </a:r>
            <a:r>
              <a:rPr lang="el-GR" sz="2800" dirty="0" smtClean="0"/>
              <a:t>: 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u="sng" dirty="0" smtClean="0"/>
              <a:t>εργασία</a:t>
            </a:r>
            <a:r>
              <a:rPr lang="el-GR" dirty="0" smtClean="0"/>
              <a:t>: είναι η αμοιβή της ανθρώπινης εργασία  - ξένης και ίδιας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u="sng" dirty="0" smtClean="0"/>
              <a:t>έδαφος</a:t>
            </a:r>
            <a:r>
              <a:rPr lang="el-GR" dirty="0" smtClean="0"/>
              <a:t>: το ενοίκιο του εδάφους - ξένο ή ιδιόκτητο – (πραγματική και τεκμαρτή δαπάνη)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u="sng" dirty="0" smtClean="0"/>
              <a:t>κεφάλαιο</a:t>
            </a:r>
            <a:r>
              <a:rPr lang="el-GR" dirty="0" smtClean="0"/>
              <a:t>: </a:t>
            </a:r>
          </a:p>
          <a:p>
            <a:pPr lvl="2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u="sng" dirty="0" smtClean="0"/>
              <a:t>μεταβλητό κεφάλαιο</a:t>
            </a:r>
            <a:r>
              <a:rPr lang="el-GR" dirty="0" smtClean="0"/>
              <a:t>: μεταβάλλεται ανάλογα με την παραγόμενη ποσότητα του προϊόντος (σπόροι, λιπάσματα, ζωοτροφές κλπ.)</a:t>
            </a:r>
          </a:p>
          <a:p>
            <a:pPr lvl="2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σταθερό κεφάλαιο:  είναι το σύνολο των ετήσιων δαπανών σταθερού κεφαλαίου (μηχανήματα, κτίσματα, παραγωγικά ζώα κλπ.)</a:t>
            </a:r>
            <a:endParaRPr lang="el-GR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</a:t>
            </a:r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οικονομική μονάδα</a:t>
            </a:r>
            <a:endParaRPr lang="el-GR" sz="4000" b="1" dirty="0" smtClean="0">
              <a:ln w="5000" cmpd="sng">
                <a:solidFill>
                  <a:schemeClr val="accent1">
                    <a:tint val="80000"/>
                    <a:shade val="99000"/>
                    <a:satMod val="50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63000"/>
                      <a:satMod val="255000"/>
                    </a:schemeClr>
                  </a:gs>
                  <a:gs pos="9000">
                    <a:schemeClr val="accent1">
                      <a:tint val="63000"/>
                      <a:satMod val="255000"/>
                    </a:schemeClr>
                  </a:gs>
                  <a:gs pos="53000">
                    <a:schemeClr val="accent1">
                      <a:shade val="60000"/>
                      <a:satMod val="100000"/>
                    </a:schemeClr>
                  </a:gs>
                  <a:gs pos="90000">
                    <a:schemeClr val="accent1">
                      <a:tint val="63000"/>
                      <a:satMod val="255000"/>
                    </a:schemeClr>
                  </a:gs>
                  <a:gs pos="100000">
                    <a:schemeClr val="accent1">
                      <a:tint val="63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</a:t>
            </a:r>
            <a:r>
              <a:rPr lang="el-GR" sz="2800" dirty="0" smtClean="0"/>
              <a:t>Η σημασία του κόστους </a:t>
            </a:r>
            <a:r>
              <a:rPr lang="el-GR" sz="2800" dirty="0" smtClean="0"/>
              <a:t>παραγωγής</a:t>
            </a:r>
            <a:r>
              <a:rPr lang="el-GR" sz="2800" dirty="0" smtClean="0"/>
              <a:t>: 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είναι ένας σημαντικός οικονομικός δείκτης</a:t>
            </a:r>
            <a:endParaRPr lang="el-GR" dirty="0" smtClean="0"/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καθοδηγεί τον παραγωγό για την τιμή πώλησης του αγαθού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καθοδηγεί τον </a:t>
            </a:r>
            <a:r>
              <a:rPr lang="el-GR" dirty="0" smtClean="0"/>
              <a:t>παραγωγό για την ανταγωνιστικότητα του προϊόντος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</a:t>
            </a:r>
            <a:r>
              <a:rPr lang="el-GR" dirty="0" smtClean="0"/>
              <a:t>επιδρά στη λήψη μέτρων άσκησης της αγροτικής πολιτικής</a:t>
            </a:r>
          </a:p>
          <a:p>
            <a:pPr lvl="1">
              <a:buFont typeface="Wingdings" pitchFamily="2" charset="2"/>
              <a:buChar char="q"/>
            </a:pPr>
            <a:endParaRPr lang="el-GR" dirty="0" smtClean="0"/>
          </a:p>
          <a:p>
            <a:pPr lvl="1">
              <a:buNone/>
            </a:pPr>
            <a:r>
              <a:rPr lang="el-GR" b="1" i="1" dirty="0" smtClean="0"/>
              <a:t>Βασικό στοιχείο της ανταγωνιστικότητας είναι το περιθώριο που έχει ο παραγωγός να πουλήσει σε μικρότερη τιμή από τους άλλους παραγωγούς, δίχως να μεταβάλλονται τα ποιοτικά χαρακτηριστικά του αγαθού </a:t>
            </a:r>
            <a:endParaRPr lang="el-GR" b="1" i="1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Δραστηριότητα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500174"/>
            <a:ext cx="8643998" cy="507209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l-GR" altLang="en-US" sz="2800" b="1" dirty="0" smtClean="0">
              <a:solidFill>
                <a:srgbClr val="008000"/>
              </a:solidFill>
              <a:sym typeface="Liberation Sans" pitchFamily="2" charset="0"/>
            </a:endParaRPr>
          </a:p>
          <a:p>
            <a:pPr algn="ctr">
              <a:buNone/>
            </a:pPr>
            <a:r>
              <a:rPr lang="el-GR" altLang="en-US" sz="2800" b="1" dirty="0" smtClean="0">
                <a:solidFill>
                  <a:srgbClr val="008000"/>
                </a:solidFill>
                <a:sym typeface="Liberation Sans" pitchFamily="2" charset="0"/>
              </a:rPr>
              <a:t>Ανταγωνιστικότητα στο αγροτικό προϊόν</a:t>
            </a:r>
            <a:r>
              <a:rPr lang="en-US" altLang="el-GR" sz="2800" b="1" dirty="0" smtClean="0">
                <a:solidFill>
                  <a:srgbClr val="008000"/>
                </a:solidFill>
                <a:sym typeface="Liberation Sans" pitchFamily="2" charset="0"/>
              </a:rPr>
              <a:t>;</a:t>
            </a:r>
            <a:endParaRPr lang="el-GR" altLang="el-GR" sz="2800" b="1" dirty="0" smtClean="0">
              <a:solidFill>
                <a:srgbClr val="008000"/>
              </a:solidFill>
              <a:sym typeface="Liberation Sans" pitchFamily="2" charset="0"/>
            </a:endParaRPr>
          </a:p>
          <a:p>
            <a:pPr>
              <a:buNone/>
            </a:pPr>
            <a:endParaRPr lang="el-GR" altLang="en-US" sz="2800" dirty="0" smtClean="0">
              <a:solidFill>
                <a:srgbClr val="000000"/>
              </a:solidFill>
              <a:sym typeface="Liberation Sans" pitchFamily="2" charset="0"/>
            </a:endParaRPr>
          </a:p>
          <a:p>
            <a:pPr>
              <a:buNone/>
            </a:pPr>
            <a:r>
              <a:rPr lang="el-GR" altLang="en-US" sz="2800" dirty="0" smtClean="0">
                <a:solidFill>
                  <a:srgbClr val="000000"/>
                </a:solidFill>
                <a:sym typeface="Liberation Sans" pitchFamily="2" charset="0"/>
              </a:rPr>
              <a:t>Σκεφτείτε τρόπους βελτίωσης της ανταγωνιστικότητας ενός αγροτικού προϊόντος</a:t>
            </a:r>
            <a:r>
              <a:rPr lang="el-GR" altLang="en-US" sz="2800" dirty="0" smtClean="0">
                <a:solidFill>
                  <a:srgbClr val="000000"/>
                </a:solidFill>
                <a:sym typeface="Liberation Sans" pitchFamily="2" charset="0"/>
              </a:rPr>
              <a:t>, φυτικής ή ζωικής παραγωγής</a:t>
            </a:r>
            <a:endParaRPr lang="el-GR" sz="2800" b="1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η ανάγκη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28638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 Οι βασικές ιδιότητες των αναγκών. 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ο πολλαπλασιασμός τους: </a:t>
            </a:r>
          </a:p>
          <a:p>
            <a:pPr lvl="2">
              <a:buFont typeface="Wingdings" pitchFamily="2" charset="2"/>
              <a:buChar char="q"/>
            </a:pPr>
            <a:r>
              <a:rPr lang="el-GR" dirty="0" smtClean="0"/>
              <a:t> με τη ραγδαία ανάπτυξη του πολιτισμού</a:t>
            </a:r>
          </a:p>
          <a:p>
            <a:pPr lvl="2">
              <a:buFont typeface="Wingdings" pitchFamily="2" charset="2"/>
              <a:buChar char="q"/>
            </a:pPr>
            <a:r>
              <a:rPr lang="el-GR" dirty="0" smtClean="0"/>
              <a:t> με την τεχνολογική ανάπτυξη</a:t>
            </a:r>
          </a:p>
          <a:p>
            <a:pPr lvl="2">
              <a:buFont typeface="Wingdings" pitchFamily="2" charset="2"/>
              <a:buChar char="q"/>
            </a:pPr>
            <a:r>
              <a:rPr lang="el-GR" dirty="0" smtClean="0"/>
              <a:t> με τις επιδιώξεις του μάρκετινγκ</a:t>
            </a:r>
          </a:p>
          <a:p>
            <a:pPr lvl="2">
              <a:buFont typeface="Wingdings" pitchFamily="2" charset="2"/>
              <a:buChar char="q"/>
            </a:pPr>
            <a:r>
              <a:rPr lang="el-GR" dirty="0" smtClean="0"/>
              <a:t>  με τη μιμητική τάση των ατόμων </a:t>
            </a:r>
          </a:p>
          <a:p>
            <a:pPr lvl="2">
              <a:buNone/>
            </a:pPr>
            <a:r>
              <a:rPr lang="el-GR" dirty="0" smtClean="0"/>
              <a:t> 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η εξέλιξή τους: </a:t>
            </a:r>
          </a:p>
          <a:p>
            <a:pPr lvl="2">
              <a:buFont typeface="Wingdings" pitchFamily="2" charset="2"/>
              <a:buChar char="q"/>
            </a:pPr>
            <a:r>
              <a:rPr lang="el-GR" dirty="0" smtClean="0"/>
              <a:t> η ανάγκες συνεχώς μεταβάλλονται, εξελίσσονται  και αναβαθμίζονται σε είδος και αριθμό</a:t>
            </a:r>
          </a:p>
          <a:p>
            <a:pPr lvl="2">
              <a:buFont typeface="Wingdings" pitchFamily="2" charset="2"/>
              <a:buChar char="q"/>
            </a:pPr>
            <a:r>
              <a:rPr lang="el-GR" dirty="0" smtClean="0"/>
              <a:t> με την άροδο του χρόνου</a:t>
            </a:r>
          </a:p>
          <a:p>
            <a:pPr lvl="2">
              <a:buFont typeface="Wingdings" pitchFamily="2" charset="2"/>
              <a:buChar char="q"/>
            </a:pPr>
            <a:r>
              <a:rPr lang="el-GR" dirty="0" smtClean="0"/>
              <a:t> σε συνάρτηση με τον τόπο</a:t>
            </a:r>
          </a:p>
          <a:p>
            <a:pPr lvl="2">
              <a:buFont typeface="Wingdings" pitchFamily="2" charset="2"/>
              <a:buChar char="q"/>
            </a:pPr>
            <a:r>
              <a:rPr lang="el-GR" dirty="0" smtClean="0"/>
              <a:t> σε συνάρτηση με το επάγγελμα</a:t>
            </a:r>
          </a:p>
          <a:p>
            <a:pPr lvl="2">
              <a:buNone/>
            </a:pPr>
            <a:endParaRPr lang="el-GR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- Τίτλος"/>
          <p:cNvSpPr>
            <a:spLocks noGrp="1"/>
          </p:cNvSpPr>
          <p:nvPr>
            <p:ph type="title"/>
          </p:nvPr>
        </p:nvSpPr>
        <p:spPr>
          <a:xfrm>
            <a:off x="0" y="5589240"/>
            <a:ext cx="9144000" cy="476672"/>
          </a:xfrm>
        </p:spPr>
        <p:txBody>
          <a:bodyPr>
            <a:noAutofit/>
          </a:bodyPr>
          <a:lstStyle/>
          <a:p>
            <a:pPr algn="ctr"/>
            <a:r>
              <a:rPr lang="el-GR" sz="28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Ευχαριστώ !</a:t>
            </a:r>
          </a:p>
        </p:txBody>
      </p:sp>
      <p:sp>
        <p:nvSpPr>
          <p:cNvPr id="9" name="8 - Ορθογώνιο"/>
          <p:cNvSpPr/>
          <p:nvPr/>
        </p:nvSpPr>
        <p:spPr>
          <a:xfrm>
            <a:off x="0" y="692696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l-GR" sz="2000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l-GR" sz="2000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l-GR" sz="36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rPr>
              <a:t>Αγροτική Οικονομική </a:t>
            </a:r>
          </a:p>
        </p:txBody>
      </p:sp>
      <p:pic>
        <p:nvPicPr>
          <p:cNvPr id="5" name="Picture 2" descr="Course Bann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1857364"/>
            <a:ext cx="6143668" cy="292895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η ανάγκη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286388"/>
          </a:xfrm>
        </p:spPr>
        <p:txBody>
          <a:bodyPr>
            <a:normAutofit/>
          </a:bodyPr>
          <a:lstStyle/>
          <a:p>
            <a:pPr lvl="2">
              <a:buFont typeface="Wingdings" pitchFamily="2" charset="2"/>
              <a:buChar char="q"/>
            </a:pPr>
            <a:r>
              <a:rPr lang="el-GR" dirty="0" smtClean="0"/>
              <a:t> για βιολογικούς λόγους έχει περιορισμένες δυνατότητες στην ποσότητα χρησιμοποίησης ενός αγαθού</a:t>
            </a:r>
          </a:p>
          <a:p>
            <a:pPr lvl="2">
              <a:buFont typeface="Wingdings" pitchFamily="2" charset="2"/>
              <a:buChar char="q"/>
            </a:pPr>
            <a:endParaRPr lang="el-GR" dirty="0" smtClean="0"/>
          </a:p>
          <a:p>
            <a:pPr lvl="2">
              <a:buNone/>
            </a:pPr>
            <a:endParaRPr lang="el-GR" dirty="0" smtClean="0"/>
          </a:p>
          <a:p>
            <a:pPr lvl="2">
              <a:buNone/>
            </a:pPr>
            <a:r>
              <a:rPr lang="el-GR" sz="2800" dirty="0" smtClean="0"/>
              <a:t>Οι περισσότερες ανάγκες του ανθρώπου είναι οικονομικές, επειδή απαιτούν οικονομικές θυσίες (οικονομικά αγαθά) για να ικανοποιηθούν !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το αγαθό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 Το αγαθό: 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είναι το μέσο ή αντικείμενο (υλικό ή άυλο) η χρήση του οποίου ικανοποιεί ανάγκες των ατόμων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η ιδιότητα του αγαθού να ικανοποιεί τις ανάγκες, συνιστά τη χρησιμότητα αυτού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χρησιμότητα είναι η σχέση μεταξύ της ιδιότητας ενός αγαθού και της ανάγκης που μπορεί να ικανοποιήσει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τα αναγκαία στοιχεία της χρησιμότητας είναι δύο:</a:t>
            </a:r>
          </a:p>
          <a:p>
            <a:pPr lvl="2">
              <a:buFont typeface="Wingdings" pitchFamily="2" charset="2"/>
              <a:buChar char="q"/>
            </a:pPr>
            <a:r>
              <a:rPr lang="el-GR" dirty="0" smtClean="0"/>
              <a:t> το υποκειμενικό στοιχείο: αφορά στην επιθυμία του ατόμου να ικανοποιήσει την ανάγκη και </a:t>
            </a:r>
          </a:p>
          <a:p>
            <a:pPr lvl="2">
              <a:buFont typeface="Wingdings" pitchFamily="2" charset="2"/>
              <a:buChar char="q"/>
            </a:pPr>
            <a:r>
              <a:rPr lang="el-GR" dirty="0" smtClean="0"/>
              <a:t> το αντικειμενικό στοιχείο: αφορά στην ιδιότητα του αγαθού να μπορεί να ανταποκριθεί στην κάλυψη της ανάγκης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το αγαθό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 Διάκριση των αγαθών σε ελεύθερα και οικονομικά: 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ελεύθερα αγαθά: λογίζονται όσα απαντώνται σε απεριόριστες ποσότητες, σε σχέση με τις ανάγκες που υφίστανται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 οικονομικά αγαθά: λογιάζονται εκείνα που διατίθενται σε περιορισμένες ποσότητες, σε σχέση με τις ανάγκες που καλούνται να ικανοποιήσουν</a:t>
            </a:r>
          </a:p>
          <a:p>
            <a:pPr lvl="2">
              <a:buFont typeface="Wingdings" pitchFamily="2" charset="2"/>
              <a:buChar char="q"/>
            </a:pPr>
            <a:r>
              <a:rPr lang="el-GR" dirty="0" smtClean="0"/>
              <a:t> για την παραγωγή των οικονομικών αγαθών απαιτούνται οικονομικές θυσίες</a:t>
            </a:r>
          </a:p>
          <a:p>
            <a:pPr lvl="2">
              <a:buFont typeface="Wingdings" pitchFamily="2" charset="2"/>
              <a:buChar char="q"/>
            </a:pPr>
            <a:r>
              <a:rPr lang="el-GR" dirty="0" smtClean="0"/>
              <a:t> τα οικονομικά αγαθά συνιστούν αντικείμενο της οικονομικής επιστήμης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το αγαθό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l-GR" sz="2800" dirty="0" smtClean="0"/>
              <a:t> </a:t>
            </a:r>
          </a:p>
          <a:p>
            <a:pPr algn="ctr">
              <a:buNone/>
            </a:pPr>
            <a:endParaRPr lang="el-GR" sz="2800" dirty="0" smtClean="0"/>
          </a:p>
          <a:p>
            <a:pPr algn="ctr">
              <a:buNone/>
            </a:pPr>
            <a:r>
              <a:rPr lang="el-GR" sz="2800" b="1" dirty="0" smtClean="0"/>
              <a:t>Αντικείμενο της οικονομικής επιστήμης είναι:</a:t>
            </a:r>
          </a:p>
          <a:p>
            <a:pPr algn="ctr">
              <a:buFont typeface="Arial" pitchFamily="34" charset="0"/>
              <a:buChar char="•"/>
            </a:pPr>
            <a:r>
              <a:rPr lang="el-GR" sz="2800" b="1" dirty="0" smtClean="0"/>
              <a:t>το πρόβλημα της παραγωγής (ποσότητα, είδος, τρόπος παραγωγής) και </a:t>
            </a:r>
          </a:p>
          <a:p>
            <a:pPr algn="ctr">
              <a:buFont typeface="Arial" pitchFamily="34" charset="0"/>
              <a:buChar char="•"/>
            </a:pPr>
            <a:r>
              <a:rPr lang="el-GR" sz="2800" b="1" dirty="0" smtClean="0"/>
              <a:t> της διανομής των οικονομικών αγαθών</a:t>
            </a:r>
            <a:endParaRPr lang="el-GR" b="1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το αγαθό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 Διάκριση των οικονομικών αγαθών σε υλικά αγαθά και άυλα ή υπηρεσίες: 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υλικά αγαθά: είναι αυτά που καταλαμβάνουν χώρο, έχουν βάρος και γίνονται αντιληπτά από τις αισθήσεις του άνθρωπου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άυλα αγαθά: δεν φέρου τις ιδιότητες των υλικών αγαθών και οι πάσης φύσεως υπηρεσίες (συμβουλές, διασκέδαση, υπεραξία, φήμη και πελατεία)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013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Βασικές οικονομικές έννοιες – το αγαθό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643998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l-GR" sz="2800" dirty="0" smtClean="0"/>
              <a:t>  Η παραγωγή:</a:t>
            </a:r>
          </a:p>
          <a:p>
            <a:pPr lvl="1">
              <a:buFont typeface="Wingdings" pitchFamily="2" charset="2"/>
              <a:buChar char="q"/>
            </a:pPr>
            <a:r>
              <a:rPr lang="el-GR" dirty="0" smtClean="0"/>
              <a:t> είναι η διαδικασία (παραγωγική διαδικασία) όπου με τη χρήση των μέσων παραγωγής (παραγωγική συντελεστές) καταλήγουμε στη δημιουργία αγαθών, που θα χρησιμοποιηθούν προς κάλυψη των ανθρώπινων αναγκών</a:t>
            </a:r>
          </a:p>
          <a:p>
            <a:pPr lvl="1">
              <a:buFont typeface="Wingdings" pitchFamily="2" charset="2"/>
              <a:buChar char="q"/>
            </a:pPr>
            <a:endParaRPr lang="el-GR" dirty="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4580</TotalTime>
  <Words>1623</Words>
  <Application>Microsoft Office PowerPoint</Application>
  <PresentationFormat>Προβολή στην οθόνη (4:3)</PresentationFormat>
  <Paragraphs>201</Paragraphs>
  <Slides>30</Slides>
  <Notes>30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30</vt:i4>
      </vt:variant>
    </vt:vector>
  </HeadingPairs>
  <TitlesOfParts>
    <vt:vector size="31" baseType="lpstr">
      <vt:lpstr>Ροή</vt:lpstr>
      <vt:lpstr>  Αγροτική Οικονομική       </vt:lpstr>
      <vt:lpstr>Βασικές οικονομικές έννοιες – η ανάγκη</vt:lpstr>
      <vt:lpstr>Βασικές οικονομικές έννοιες – η ανάγκη</vt:lpstr>
      <vt:lpstr>Βασικές οικονομικές έννοιες – η ανάγκη</vt:lpstr>
      <vt:lpstr>Βασικές οικονομικές έννοιες – το αγαθό</vt:lpstr>
      <vt:lpstr>Βασικές οικονομικές έννοιες – το αγαθό</vt:lpstr>
      <vt:lpstr>Βασικές οικονομικές έννοιες – το αγαθό</vt:lpstr>
      <vt:lpstr>Βασικές οικονομικές έννοιες – το αγαθό</vt:lpstr>
      <vt:lpstr>Βασικές οικονομικές έννοιες – το αγαθό</vt:lpstr>
      <vt:lpstr>Βασικές οικονομικές έννοιες – το αγαθό</vt:lpstr>
      <vt:lpstr>Βασικές οικονομικές έννοιες – το αγαθό</vt:lpstr>
      <vt:lpstr>Βασικές οικονομικές έννοιες – το αγαθό</vt:lpstr>
      <vt:lpstr>Βασικές οικονομικές έννοιες – το αγαθό</vt:lpstr>
      <vt:lpstr>Βασικές οικονομικές έννοιες – το αγαθό</vt:lpstr>
      <vt:lpstr>Βασικές οικονομικές έννοιες – το αγαθό</vt:lpstr>
      <vt:lpstr>Βασικές οικονομικές έννοιες – το αγαθό</vt:lpstr>
      <vt:lpstr>Βασικές οικονομικές έννοιες – το αγαθό</vt:lpstr>
      <vt:lpstr>Βασικές οικονομικές έννοιες – το αγαθό</vt:lpstr>
      <vt:lpstr>Βασικές οικονομικές έννοιες – οικονομική μονάδα</vt:lpstr>
      <vt:lpstr>Βασικές οικονομικές έννοιες – οικονομική μονάδα</vt:lpstr>
      <vt:lpstr>Βασικές οικονομικές έννοιες – οικονομική μονάδα</vt:lpstr>
      <vt:lpstr>Βασικές οικονομικές έννοιες – οικονομική μονάδα</vt:lpstr>
      <vt:lpstr>Βασικές οικονομικές έννοιες – οικονομική μονάδα</vt:lpstr>
      <vt:lpstr>Βασικές οικονομικές έννοιες – οικονομική μονάδα</vt:lpstr>
      <vt:lpstr>Βασικές οικονομικές έννοιες – οικονομική μονάδα</vt:lpstr>
      <vt:lpstr>Βασικές οικονομικές έννοιες – οικονομική μονάδα</vt:lpstr>
      <vt:lpstr>Βασικές οικονομικές έννοιες – οικονομική μονάδα</vt:lpstr>
      <vt:lpstr>Βασικές οικονομικές έννοιες – οικονομική μονάδα</vt:lpstr>
      <vt:lpstr>Δραστηριότητα</vt:lpstr>
      <vt:lpstr>Ευχαριστώ 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Γρηγόρης Σπυράκης</dc:creator>
  <cp:lastModifiedBy>GREG</cp:lastModifiedBy>
  <cp:revision>481</cp:revision>
  <dcterms:created xsi:type="dcterms:W3CDTF">2009-02-21T07:27:26Z</dcterms:created>
  <dcterms:modified xsi:type="dcterms:W3CDTF">2019-10-28T17:29:34Z</dcterms:modified>
</cp:coreProperties>
</file>