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diagrams/layout1.xml" ContentType="application/vnd.openxmlformats-officedocument.drawingml.diagramLayout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diagrams/data1.xml" ContentType="application/vnd.openxmlformats-officedocument.drawingml.diagramData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diagrams/colors1.xml" ContentType="application/vnd.openxmlformats-officedocument.drawingml.diagramColors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ppt/diagrams/quickStyle1.xml" ContentType="application/vnd.openxmlformats-officedocument.drawingml.diagramStyl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51"/>
  </p:notesMasterIdLst>
  <p:handoutMasterIdLst>
    <p:handoutMasterId r:id="rId52"/>
  </p:handoutMasterIdLst>
  <p:sldIdLst>
    <p:sldId id="256" r:id="rId2"/>
    <p:sldId id="284" r:id="rId3"/>
    <p:sldId id="285" r:id="rId4"/>
    <p:sldId id="287" r:id="rId5"/>
    <p:sldId id="288" r:id="rId6"/>
    <p:sldId id="290" r:id="rId7"/>
    <p:sldId id="289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3" r:id="rId20"/>
    <p:sldId id="302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1" r:id="rId49"/>
    <p:sldId id="332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5500E2-B141-064E-897C-15379E67B5AC}" type="doc">
      <dgm:prSet loTypeId="urn:microsoft.com/office/officeart/2005/8/layout/cycle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599A75-9AF4-8145-A984-A318C2547CFB}">
      <dgm:prSet phldrT="[Text]"/>
      <dgm:spPr/>
      <dgm:t>
        <a:bodyPr/>
        <a:lstStyle/>
        <a:p>
          <a:r>
            <a:rPr lang="el-GR" dirty="0" smtClean="0"/>
            <a:t>Χρέωση</a:t>
          </a:r>
          <a:endParaRPr lang="en-US" dirty="0"/>
        </a:p>
      </dgm:t>
    </dgm:pt>
    <dgm:pt modelId="{82824B67-F696-EE44-858C-C46699300E40}" type="parTrans" cxnId="{D35F0CB9-9AAD-7947-A9EA-68B2140FF899}">
      <dgm:prSet/>
      <dgm:spPr/>
      <dgm:t>
        <a:bodyPr/>
        <a:lstStyle/>
        <a:p>
          <a:endParaRPr lang="en-US"/>
        </a:p>
      </dgm:t>
    </dgm:pt>
    <dgm:pt modelId="{1DCBD985-ABAD-3C4F-9043-AF6D0119CA39}" type="sibTrans" cxnId="{D35F0CB9-9AAD-7947-A9EA-68B2140FF899}">
      <dgm:prSet/>
      <dgm:spPr/>
      <dgm:t>
        <a:bodyPr/>
        <a:lstStyle/>
        <a:p>
          <a:endParaRPr lang="en-US"/>
        </a:p>
      </dgm:t>
    </dgm:pt>
    <dgm:pt modelId="{AB894BE3-47F0-F946-A162-F59EE97C60EC}">
      <dgm:prSet phldrT="[Text]"/>
      <dgm:spPr/>
      <dgm:t>
        <a:bodyPr/>
        <a:lstStyle/>
        <a:p>
          <a:r>
            <a:rPr lang="el-GR" dirty="0" smtClean="0"/>
            <a:t>Διαμόρφωση</a:t>
          </a:r>
          <a:endParaRPr lang="en-US" dirty="0"/>
        </a:p>
      </dgm:t>
    </dgm:pt>
    <dgm:pt modelId="{A0C0CE18-19D3-6845-986C-2F2F24FACE3A}" type="parTrans" cxnId="{206E48AE-99AD-8A49-92FD-60254B9B6FA3}">
      <dgm:prSet/>
      <dgm:spPr/>
      <dgm:t>
        <a:bodyPr/>
        <a:lstStyle/>
        <a:p>
          <a:endParaRPr lang="en-US"/>
        </a:p>
      </dgm:t>
    </dgm:pt>
    <dgm:pt modelId="{1EC7203A-A88B-CA45-8AF6-A81B7176441F}" type="sibTrans" cxnId="{206E48AE-99AD-8A49-92FD-60254B9B6FA3}">
      <dgm:prSet/>
      <dgm:spPr/>
      <dgm:t>
        <a:bodyPr/>
        <a:lstStyle/>
        <a:p>
          <a:endParaRPr lang="en-US"/>
        </a:p>
      </dgm:t>
    </dgm:pt>
    <dgm:pt modelId="{FE22EC7C-1D8A-7045-ABE1-F6EE97002686}">
      <dgm:prSet phldrT="[Text]"/>
      <dgm:spPr/>
      <dgm:t>
        <a:bodyPr/>
        <a:lstStyle/>
        <a:p>
          <a:r>
            <a:rPr lang="el-GR" dirty="0" smtClean="0"/>
            <a:t>Βλάβες</a:t>
          </a:r>
          <a:endParaRPr lang="en-US" dirty="0"/>
        </a:p>
      </dgm:t>
    </dgm:pt>
    <dgm:pt modelId="{43AD1B16-673B-3C4B-B67D-E2DEA3844095}" type="parTrans" cxnId="{89D27D30-FBF4-3840-84A3-301B2817AF8C}">
      <dgm:prSet/>
      <dgm:spPr/>
      <dgm:t>
        <a:bodyPr/>
        <a:lstStyle/>
        <a:p>
          <a:endParaRPr lang="en-US"/>
        </a:p>
      </dgm:t>
    </dgm:pt>
    <dgm:pt modelId="{C959F213-81AB-B44E-8E49-77ABA41E19F8}" type="sibTrans" cxnId="{89D27D30-FBF4-3840-84A3-301B2817AF8C}">
      <dgm:prSet/>
      <dgm:spPr/>
      <dgm:t>
        <a:bodyPr/>
        <a:lstStyle/>
        <a:p>
          <a:endParaRPr lang="en-US"/>
        </a:p>
      </dgm:t>
    </dgm:pt>
    <dgm:pt modelId="{9E31B68E-3B57-C64F-9544-F4839500B273}">
      <dgm:prSet phldrT="[Text]"/>
      <dgm:spPr/>
      <dgm:t>
        <a:bodyPr/>
        <a:lstStyle/>
        <a:p>
          <a:r>
            <a:rPr lang="el-GR" dirty="0" smtClean="0"/>
            <a:t>Ασφάλειας</a:t>
          </a:r>
          <a:endParaRPr lang="en-US" dirty="0"/>
        </a:p>
      </dgm:t>
    </dgm:pt>
    <dgm:pt modelId="{1D3A55AC-8359-BA42-9B0A-DFE7D19B72BF}" type="parTrans" cxnId="{1008281C-2E6D-534B-ADD5-84B2C6F15E76}">
      <dgm:prSet/>
      <dgm:spPr/>
      <dgm:t>
        <a:bodyPr/>
        <a:lstStyle/>
        <a:p>
          <a:endParaRPr lang="en-US"/>
        </a:p>
      </dgm:t>
    </dgm:pt>
    <dgm:pt modelId="{166B4FE8-0108-9448-9933-F963B5CC64DA}" type="sibTrans" cxnId="{1008281C-2E6D-534B-ADD5-84B2C6F15E76}">
      <dgm:prSet/>
      <dgm:spPr/>
      <dgm:t>
        <a:bodyPr/>
        <a:lstStyle/>
        <a:p>
          <a:endParaRPr lang="en-US"/>
        </a:p>
      </dgm:t>
    </dgm:pt>
    <dgm:pt modelId="{8FBD7AD2-E246-2549-979A-048154048F39}">
      <dgm:prSet phldrT="[Text]"/>
      <dgm:spPr/>
      <dgm:t>
        <a:bodyPr/>
        <a:lstStyle/>
        <a:p>
          <a:r>
            <a:rPr lang="el-GR" dirty="0" smtClean="0"/>
            <a:t>Παρακολούθηση</a:t>
          </a:r>
          <a:endParaRPr lang="en-US" dirty="0"/>
        </a:p>
      </dgm:t>
    </dgm:pt>
    <dgm:pt modelId="{ABA10766-32DA-4649-8819-5FBFEEC64552}" type="parTrans" cxnId="{00D73C98-4085-B842-8DF9-1365C2371F30}">
      <dgm:prSet/>
      <dgm:spPr/>
      <dgm:t>
        <a:bodyPr/>
        <a:lstStyle/>
        <a:p>
          <a:endParaRPr lang="en-US"/>
        </a:p>
      </dgm:t>
    </dgm:pt>
    <dgm:pt modelId="{24360728-F448-E942-A164-2E06B71F6C7F}" type="sibTrans" cxnId="{00D73C98-4085-B842-8DF9-1365C2371F30}">
      <dgm:prSet/>
      <dgm:spPr/>
      <dgm:t>
        <a:bodyPr/>
        <a:lstStyle/>
        <a:p>
          <a:endParaRPr lang="en-US"/>
        </a:p>
      </dgm:t>
    </dgm:pt>
    <dgm:pt modelId="{3D4DB1FD-57F4-E246-8258-15E6A97C2597}" type="pres">
      <dgm:prSet presAssocID="{765500E2-B141-064E-897C-15379E67B5A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F51CA3-7A0E-0F42-8D15-C03334EACB18}" type="pres">
      <dgm:prSet presAssocID="{B1599A75-9AF4-8145-A984-A318C2547CF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053A3-D5AE-E147-90B6-0D83436E2354}" type="pres">
      <dgm:prSet presAssocID="{B1599A75-9AF4-8145-A984-A318C2547CFB}" presName="spNode" presStyleCnt="0"/>
      <dgm:spPr/>
    </dgm:pt>
    <dgm:pt modelId="{81EA274D-8AC3-1B48-BEE9-DB8314DE7C15}" type="pres">
      <dgm:prSet presAssocID="{1DCBD985-ABAD-3C4F-9043-AF6D0119CA3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33BD679-EA29-7C4C-B8AB-AE8FE726D9FB}" type="pres">
      <dgm:prSet presAssocID="{AB894BE3-47F0-F946-A162-F59EE97C60E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3E536-DE7E-A648-822A-32D01DADB689}" type="pres">
      <dgm:prSet presAssocID="{AB894BE3-47F0-F946-A162-F59EE97C60EC}" presName="spNode" presStyleCnt="0"/>
      <dgm:spPr/>
    </dgm:pt>
    <dgm:pt modelId="{7AA739E3-F7AF-CD46-BAA9-DC6FC3ECFAD4}" type="pres">
      <dgm:prSet presAssocID="{1EC7203A-A88B-CA45-8AF6-A81B7176441F}" presName="sibTrans" presStyleLbl="sibTrans1D1" presStyleIdx="1" presStyleCnt="5"/>
      <dgm:spPr/>
      <dgm:t>
        <a:bodyPr/>
        <a:lstStyle/>
        <a:p>
          <a:endParaRPr lang="en-US"/>
        </a:p>
      </dgm:t>
    </dgm:pt>
    <dgm:pt modelId="{84B4C3F1-A750-3A45-BEA4-190C72A145E5}" type="pres">
      <dgm:prSet presAssocID="{FE22EC7C-1D8A-7045-ABE1-F6EE9700268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8EB6A4-26EC-FA4E-97F9-DADB823D1E71}" type="pres">
      <dgm:prSet presAssocID="{FE22EC7C-1D8A-7045-ABE1-F6EE97002686}" presName="spNode" presStyleCnt="0"/>
      <dgm:spPr/>
    </dgm:pt>
    <dgm:pt modelId="{376F4ED4-A6EF-D24B-A9E4-256692C6F1DB}" type="pres">
      <dgm:prSet presAssocID="{C959F213-81AB-B44E-8E49-77ABA41E19F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BCE8D8A-3697-D741-9FEA-52A95A529663}" type="pres">
      <dgm:prSet presAssocID="{9E31B68E-3B57-C64F-9544-F4839500B27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B5DE5-B1DC-3E45-B4D6-4945A31E52CC}" type="pres">
      <dgm:prSet presAssocID="{9E31B68E-3B57-C64F-9544-F4839500B273}" presName="spNode" presStyleCnt="0"/>
      <dgm:spPr/>
    </dgm:pt>
    <dgm:pt modelId="{C2CB6815-4A96-BC4E-BAD0-B0E027A7EEC9}" type="pres">
      <dgm:prSet presAssocID="{166B4FE8-0108-9448-9933-F963B5CC64D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99F8F088-CDA9-DE42-850B-C2652E7CD3A5}" type="pres">
      <dgm:prSet presAssocID="{8FBD7AD2-E246-2549-979A-048154048F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5F1F0-8027-DC40-900B-A3EB27E6785A}" type="pres">
      <dgm:prSet presAssocID="{8FBD7AD2-E246-2549-979A-048154048F39}" presName="spNode" presStyleCnt="0"/>
      <dgm:spPr/>
    </dgm:pt>
    <dgm:pt modelId="{02747FE1-5D2F-5141-A5C6-16DD9152C835}" type="pres">
      <dgm:prSet presAssocID="{24360728-F448-E942-A164-2E06B71F6C7F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2EC7FB40-4542-7F49-B093-6672744E916E}" type="presOf" srcId="{9E31B68E-3B57-C64F-9544-F4839500B273}" destId="{0BCE8D8A-3697-D741-9FEA-52A95A529663}" srcOrd="0" destOrd="0" presId="urn:microsoft.com/office/officeart/2005/8/layout/cycle6"/>
    <dgm:cxn modelId="{56DEFDDF-BBF0-BA48-A046-5FB7EE8EDBC1}" type="presOf" srcId="{B1599A75-9AF4-8145-A984-A318C2547CFB}" destId="{D9F51CA3-7A0E-0F42-8D15-C03334EACB18}" srcOrd="0" destOrd="0" presId="urn:microsoft.com/office/officeart/2005/8/layout/cycle6"/>
    <dgm:cxn modelId="{1008281C-2E6D-534B-ADD5-84B2C6F15E76}" srcId="{765500E2-B141-064E-897C-15379E67B5AC}" destId="{9E31B68E-3B57-C64F-9544-F4839500B273}" srcOrd="3" destOrd="0" parTransId="{1D3A55AC-8359-BA42-9B0A-DFE7D19B72BF}" sibTransId="{166B4FE8-0108-9448-9933-F963B5CC64DA}"/>
    <dgm:cxn modelId="{89D27D30-FBF4-3840-84A3-301B2817AF8C}" srcId="{765500E2-B141-064E-897C-15379E67B5AC}" destId="{FE22EC7C-1D8A-7045-ABE1-F6EE97002686}" srcOrd="2" destOrd="0" parTransId="{43AD1B16-673B-3C4B-B67D-E2DEA3844095}" sibTransId="{C959F213-81AB-B44E-8E49-77ABA41E19F8}"/>
    <dgm:cxn modelId="{E9A06592-FD88-A944-A83F-17E068D0EF0E}" type="presOf" srcId="{8FBD7AD2-E246-2549-979A-048154048F39}" destId="{99F8F088-CDA9-DE42-850B-C2652E7CD3A5}" srcOrd="0" destOrd="0" presId="urn:microsoft.com/office/officeart/2005/8/layout/cycle6"/>
    <dgm:cxn modelId="{1E7D69AF-2BB0-824D-823E-CE49CCBD1107}" type="presOf" srcId="{166B4FE8-0108-9448-9933-F963B5CC64DA}" destId="{C2CB6815-4A96-BC4E-BAD0-B0E027A7EEC9}" srcOrd="0" destOrd="0" presId="urn:microsoft.com/office/officeart/2005/8/layout/cycle6"/>
    <dgm:cxn modelId="{D35F0CB9-9AAD-7947-A9EA-68B2140FF899}" srcId="{765500E2-B141-064E-897C-15379E67B5AC}" destId="{B1599A75-9AF4-8145-A984-A318C2547CFB}" srcOrd="0" destOrd="0" parTransId="{82824B67-F696-EE44-858C-C46699300E40}" sibTransId="{1DCBD985-ABAD-3C4F-9043-AF6D0119CA39}"/>
    <dgm:cxn modelId="{51CF5253-7FE6-9D42-BF03-769679883A68}" type="presOf" srcId="{C959F213-81AB-B44E-8E49-77ABA41E19F8}" destId="{376F4ED4-A6EF-D24B-A9E4-256692C6F1DB}" srcOrd="0" destOrd="0" presId="urn:microsoft.com/office/officeart/2005/8/layout/cycle6"/>
    <dgm:cxn modelId="{F90E0902-9901-864A-A8F1-DF167D710B96}" type="presOf" srcId="{24360728-F448-E942-A164-2E06B71F6C7F}" destId="{02747FE1-5D2F-5141-A5C6-16DD9152C835}" srcOrd="0" destOrd="0" presId="urn:microsoft.com/office/officeart/2005/8/layout/cycle6"/>
    <dgm:cxn modelId="{206E48AE-99AD-8A49-92FD-60254B9B6FA3}" srcId="{765500E2-B141-064E-897C-15379E67B5AC}" destId="{AB894BE3-47F0-F946-A162-F59EE97C60EC}" srcOrd="1" destOrd="0" parTransId="{A0C0CE18-19D3-6845-986C-2F2F24FACE3A}" sibTransId="{1EC7203A-A88B-CA45-8AF6-A81B7176441F}"/>
    <dgm:cxn modelId="{844CCF36-5F55-E346-B6D3-FE5A921B7061}" type="presOf" srcId="{1EC7203A-A88B-CA45-8AF6-A81B7176441F}" destId="{7AA739E3-F7AF-CD46-BAA9-DC6FC3ECFAD4}" srcOrd="0" destOrd="0" presId="urn:microsoft.com/office/officeart/2005/8/layout/cycle6"/>
    <dgm:cxn modelId="{11A6D7C3-CE6D-764B-8A70-AF85FE460EB9}" type="presOf" srcId="{1DCBD985-ABAD-3C4F-9043-AF6D0119CA39}" destId="{81EA274D-8AC3-1B48-BEE9-DB8314DE7C15}" srcOrd="0" destOrd="0" presId="urn:microsoft.com/office/officeart/2005/8/layout/cycle6"/>
    <dgm:cxn modelId="{370952B1-35A9-9949-BC08-6A6978878322}" type="presOf" srcId="{FE22EC7C-1D8A-7045-ABE1-F6EE97002686}" destId="{84B4C3F1-A750-3A45-BEA4-190C72A145E5}" srcOrd="0" destOrd="0" presId="urn:microsoft.com/office/officeart/2005/8/layout/cycle6"/>
    <dgm:cxn modelId="{00D73C98-4085-B842-8DF9-1365C2371F30}" srcId="{765500E2-B141-064E-897C-15379E67B5AC}" destId="{8FBD7AD2-E246-2549-979A-048154048F39}" srcOrd="4" destOrd="0" parTransId="{ABA10766-32DA-4649-8819-5FBFEEC64552}" sibTransId="{24360728-F448-E942-A164-2E06B71F6C7F}"/>
    <dgm:cxn modelId="{749C00F6-83A6-2048-97B9-9E8B40B995CB}" type="presOf" srcId="{765500E2-B141-064E-897C-15379E67B5AC}" destId="{3D4DB1FD-57F4-E246-8258-15E6A97C2597}" srcOrd="0" destOrd="0" presId="urn:microsoft.com/office/officeart/2005/8/layout/cycle6"/>
    <dgm:cxn modelId="{36BC1ECA-CFAB-204C-B120-2279B8871E11}" type="presOf" srcId="{AB894BE3-47F0-F946-A162-F59EE97C60EC}" destId="{033BD679-EA29-7C4C-B8AB-AE8FE726D9FB}" srcOrd="0" destOrd="0" presId="urn:microsoft.com/office/officeart/2005/8/layout/cycle6"/>
    <dgm:cxn modelId="{6848D907-54E3-F84C-B11B-98C14B0A277D}" type="presParOf" srcId="{3D4DB1FD-57F4-E246-8258-15E6A97C2597}" destId="{D9F51CA3-7A0E-0F42-8D15-C03334EACB18}" srcOrd="0" destOrd="0" presId="urn:microsoft.com/office/officeart/2005/8/layout/cycle6"/>
    <dgm:cxn modelId="{590ED0A0-6A6A-8043-ACFF-CF7A2761603C}" type="presParOf" srcId="{3D4DB1FD-57F4-E246-8258-15E6A97C2597}" destId="{F41053A3-D5AE-E147-90B6-0D83436E2354}" srcOrd="1" destOrd="0" presId="urn:microsoft.com/office/officeart/2005/8/layout/cycle6"/>
    <dgm:cxn modelId="{28E182FD-19BE-F848-811F-6DBA210CEB99}" type="presParOf" srcId="{3D4DB1FD-57F4-E246-8258-15E6A97C2597}" destId="{81EA274D-8AC3-1B48-BEE9-DB8314DE7C15}" srcOrd="2" destOrd="0" presId="urn:microsoft.com/office/officeart/2005/8/layout/cycle6"/>
    <dgm:cxn modelId="{A46EEAED-E90E-6E49-A853-93B6475CC67B}" type="presParOf" srcId="{3D4DB1FD-57F4-E246-8258-15E6A97C2597}" destId="{033BD679-EA29-7C4C-B8AB-AE8FE726D9FB}" srcOrd="3" destOrd="0" presId="urn:microsoft.com/office/officeart/2005/8/layout/cycle6"/>
    <dgm:cxn modelId="{BC6CD2BB-3B1D-E045-B4CB-CE8697F40692}" type="presParOf" srcId="{3D4DB1FD-57F4-E246-8258-15E6A97C2597}" destId="{A023E536-DE7E-A648-822A-32D01DADB689}" srcOrd="4" destOrd="0" presId="urn:microsoft.com/office/officeart/2005/8/layout/cycle6"/>
    <dgm:cxn modelId="{ED52381B-635F-5C47-9BA7-07178FA5C114}" type="presParOf" srcId="{3D4DB1FD-57F4-E246-8258-15E6A97C2597}" destId="{7AA739E3-F7AF-CD46-BAA9-DC6FC3ECFAD4}" srcOrd="5" destOrd="0" presId="urn:microsoft.com/office/officeart/2005/8/layout/cycle6"/>
    <dgm:cxn modelId="{3291CFE1-DC4B-CC49-ABF2-0634FB35F6A9}" type="presParOf" srcId="{3D4DB1FD-57F4-E246-8258-15E6A97C2597}" destId="{84B4C3F1-A750-3A45-BEA4-190C72A145E5}" srcOrd="6" destOrd="0" presId="urn:microsoft.com/office/officeart/2005/8/layout/cycle6"/>
    <dgm:cxn modelId="{24B6F9C7-2FD1-A543-AD15-3AA74B423148}" type="presParOf" srcId="{3D4DB1FD-57F4-E246-8258-15E6A97C2597}" destId="{338EB6A4-26EC-FA4E-97F9-DADB823D1E71}" srcOrd="7" destOrd="0" presId="urn:microsoft.com/office/officeart/2005/8/layout/cycle6"/>
    <dgm:cxn modelId="{2BC63D21-3D67-574D-8674-B354C7A8E2F6}" type="presParOf" srcId="{3D4DB1FD-57F4-E246-8258-15E6A97C2597}" destId="{376F4ED4-A6EF-D24B-A9E4-256692C6F1DB}" srcOrd="8" destOrd="0" presId="urn:microsoft.com/office/officeart/2005/8/layout/cycle6"/>
    <dgm:cxn modelId="{21D87867-E909-454F-B46E-D704F812E525}" type="presParOf" srcId="{3D4DB1FD-57F4-E246-8258-15E6A97C2597}" destId="{0BCE8D8A-3697-D741-9FEA-52A95A529663}" srcOrd="9" destOrd="0" presId="urn:microsoft.com/office/officeart/2005/8/layout/cycle6"/>
    <dgm:cxn modelId="{61ED9E28-1F0B-4A41-982D-A1C8A18408C0}" type="presParOf" srcId="{3D4DB1FD-57F4-E246-8258-15E6A97C2597}" destId="{1D9B5DE5-B1DC-3E45-B4D6-4945A31E52CC}" srcOrd="10" destOrd="0" presId="urn:microsoft.com/office/officeart/2005/8/layout/cycle6"/>
    <dgm:cxn modelId="{54F321F7-BB37-B44B-9675-4321F60C926F}" type="presParOf" srcId="{3D4DB1FD-57F4-E246-8258-15E6A97C2597}" destId="{C2CB6815-4A96-BC4E-BAD0-B0E027A7EEC9}" srcOrd="11" destOrd="0" presId="urn:microsoft.com/office/officeart/2005/8/layout/cycle6"/>
    <dgm:cxn modelId="{5D0BED08-7156-5341-9D7D-783FDF05F18E}" type="presParOf" srcId="{3D4DB1FD-57F4-E246-8258-15E6A97C2597}" destId="{99F8F088-CDA9-DE42-850B-C2652E7CD3A5}" srcOrd="12" destOrd="0" presId="urn:microsoft.com/office/officeart/2005/8/layout/cycle6"/>
    <dgm:cxn modelId="{90FF7BB9-028F-654C-83B3-8C95D7094D07}" type="presParOf" srcId="{3D4DB1FD-57F4-E246-8258-15E6A97C2597}" destId="{D9C5F1F0-8027-DC40-900B-A3EB27E6785A}" srcOrd="13" destOrd="0" presId="urn:microsoft.com/office/officeart/2005/8/layout/cycle6"/>
    <dgm:cxn modelId="{20849B45-5717-9C40-9BF5-97651FBD5F9E}" type="presParOf" srcId="{3D4DB1FD-57F4-E246-8258-15E6A97C2597}" destId="{02747FE1-5D2F-5141-A5C6-16DD9152C835}" srcOrd="14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4/23/10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4/23/10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4/23/10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4/23/10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Εισαγωγή στην Ασφάλεια Δικτύων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Ασφαλών Συστημάτων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Δημιουργία Ασφαλών Συστημάτων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05200" y="21336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Ακεραιότητα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05200" y="28956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Αυθεντικότητα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21336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Αξιοπιστία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48400" y="24765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Εμπιστευτικότητα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5800" y="29718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Διαθεσιμότητα</a:t>
            </a:r>
            <a:endParaRPr lang="en-US" dirty="0"/>
          </a:p>
        </p:txBody>
      </p:sp>
      <p:sp>
        <p:nvSpPr>
          <p:cNvPr id="13" name="Diamond 12"/>
          <p:cNvSpPr/>
          <p:nvPr/>
        </p:nvSpPr>
        <p:spPr>
          <a:xfrm>
            <a:off x="3505200" y="4419600"/>
            <a:ext cx="1828800" cy="762000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Χρήση</a:t>
            </a:r>
            <a:endParaRPr lang="en-US" dirty="0"/>
          </a:p>
        </p:txBody>
      </p:sp>
      <p:cxnSp>
        <p:nvCxnSpPr>
          <p:cNvPr id="15" name="Straight Connector 14"/>
          <p:cNvCxnSpPr>
            <a:stCxn id="13" idx="0"/>
          </p:cNvCxnSpPr>
          <p:nvPr/>
        </p:nvCxnSpPr>
        <p:spPr>
          <a:xfrm rot="5400000" flipH="1" flipV="1">
            <a:off x="4152900" y="3924300"/>
            <a:ext cx="762000" cy="228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352800" y="5715000"/>
            <a:ext cx="2133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Κρυπτογραφίας</a:t>
            </a:r>
            <a:endParaRPr lang="en-US" dirty="0"/>
          </a:p>
        </p:txBody>
      </p:sp>
      <p:cxnSp>
        <p:nvCxnSpPr>
          <p:cNvPr id="19" name="Straight Connector 18"/>
          <p:cNvCxnSpPr>
            <a:stCxn id="13" idx="2"/>
            <a:endCxn id="16" idx="0"/>
          </p:cNvCxnSpPr>
          <p:nvPr/>
        </p:nvCxnSpPr>
        <p:spPr>
          <a:xfrm rot="5400000">
            <a:off x="4152900" y="5448300"/>
            <a:ext cx="533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" idx="3"/>
          </p:cNvCxnSpPr>
          <p:nvPr/>
        </p:nvCxnSpPr>
        <p:spPr>
          <a:xfrm flipV="1">
            <a:off x="5486400" y="5181600"/>
            <a:ext cx="1371600" cy="80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858000" y="4876800"/>
            <a:ext cx="1524000" cy="45799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Συμμετρικά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858000" y="6248400"/>
            <a:ext cx="1524000" cy="45799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Ασσύμετρα</a:t>
            </a:r>
            <a:endParaRPr lang="en-US" dirty="0"/>
          </a:p>
        </p:txBody>
      </p:sp>
      <p:cxnSp>
        <p:nvCxnSpPr>
          <p:cNvPr id="26" name="Straight Connector 25"/>
          <p:cNvCxnSpPr>
            <a:stCxn id="16" idx="3"/>
            <a:endCxn id="24" idx="1"/>
          </p:cNvCxnSpPr>
          <p:nvPr/>
        </p:nvCxnSpPr>
        <p:spPr>
          <a:xfrm>
            <a:off x="5486400" y="5981700"/>
            <a:ext cx="1371600" cy="495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352800" y="1905000"/>
            <a:ext cx="5334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2477294" y="2781300"/>
            <a:ext cx="1751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352800" y="3656012"/>
            <a:ext cx="5334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7812088" y="2779712"/>
            <a:ext cx="1751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7200" y="2895600"/>
            <a:ext cx="2894806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57994" y="3656012"/>
            <a:ext cx="2894806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 flipV="1">
            <a:off x="74612" y="3276600"/>
            <a:ext cx="763588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Κρυπτογραφίας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Ετοιμολογία</a:t>
            </a:r>
          </a:p>
          <a:p>
            <a:pPr lvl="1"/>
            <a:r>
              <a:rPr lang="el-GR" dirty="0" smtClean="0"/>
              <a:t>Κρυπτό+γράφω</a:t>
            </a:r>
          </a:p>
          <a:p>
            <a:r>
              <a:rPr lang="el-GR" dirty="0" smtClean="0"/>
              <a:t>Ο μετασχηματισμός ενός αρχικού κατανοητού μηνύματος σε ένα μη κατανοητό μήνυμα </a:t>
            </a:r>
          </a:p>
          <a:p>
            <a:r>
              <a:rPr lang="el-GR" dirty="0" smtClean="0"/>
              <a:t>το οποίο για να το επανακτήσεις θα πρέπει να έχεις το κατάλληλο μυστικό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Αναδρομή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Ένα από τα πρώτα κρυπτογραφικά συστήματα χρησιμοποιήθηκαν από τον Ιούλιο καίσαρα</a:t>
            </a:r>
          </a:p>
          <a:p>
            <a:pPr lvl="1"/>
            <a:r>
              <a:rPr lang="el-GR" dirty="0" smtClean="0"/>
              <a:t>Μετασχηματισμός των γραμμάτων ενός μηνύματος σε ένα άλλο αξιοποιώντας ως συνάρτηση μετασχηματισμού μια σταθερή απόσταση μεταξύ των αρχικών γραμμάτων και των τελικών</a:t>
            </a:r>
          </a:p>
          <a:p>
            <a:r>
              <a:rPr lang="el-GR" dirty="0" smtClean="0"/>
              <a:t>Μεγάλη χρήση της κρυπτογραφίας κατά τη διάρκεια των παγκοσμίων πολέμων</a:t>
            </a:r>
          </a:p>
          <a:p>
            <a:pPr lvl="1"/>
            <a:r>
              <a:rPr lang="en-US" dirty="0" smtClean="0"/>
              <a:t>Enigma</a:t>
            </a:r>
          </a:p>
          <a:p>
            <a:pPr lvl="1"/>
            <a:r>
              <a:rPr lang="en-US" dirty="0" smtClean="0"/>
              <a:t>Purple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Αναδρομή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1960 με την εισαγωγή των υπολογιστικών συστημάτων στις επιχειρήσης προκύπτει η ανάγκη για ευρύτερη χρήση των κρυπτογραφικών συστημάτων</a:t>
            </a:r>
          </a:p>
          <a:p>
            <a:r>
              <a:rPr lang="el-GR" dirty="0" smtClean="0"/>
              <a:t>Η </a:t>
            </a:r>
            <a:r>
              <a:rPr lang="en-US" dirty="0" smtClean="0"/>
              <a:t>IBM </a:t>
            </a:r>
            <a:r>
              <a:rPr lang="el-GR" dirty="0" smtClean="0"/>
              <a:t>το 1970 προτείνει τη χρήση των </a:t>
            </a:r>
            <a:r>
              <a:rPr lang="en-US" dirty="0" err="1" smtClean="0"/>
              <a:t>Feistel</a:t>
            </a:r>
            <a:r>
              <a:rPr lang="en-US" dirty="0" smtClean="0"/>
              <a:t> </a:t>
            </a:r>
            <a:r>
              <a:rPr lang="el-GR" dirty="0" smtClean="0"/>
              <a:t>συναρήσεων κρυπτογράφησης</a:t>
            </a:r>
          </a:p>
          <a:p>
            <a:r>
              <a:rPr lang="el-GR" dirty="0" smtClean="0"/>
              <a:t>1977</a:t>
            </a:r>
            <a:r>
              <a:rPr lang="en-US" baseline="30000" dirty="0" smtClean="0"/>
              <a:t> </a:t>
            </a:r>
            <a:r>
              <a:rPr lang="en-US" dirty="0" smtClean="0"/>
              <a:t> </a:t>
            </a:r>
            <a:r>
              <a:rPr lang="el-GR" dirty="0" smtClean="0"/>
              <a:t>η εθνική υπηρεσία ασφάλειας της αμερικής προτείνει τη χρήση του </a:t>
            </a:r>
            <a:r>
              <a:rPr lang="en-US" dirty="0" smtClean="0"/>
              <a:t>DES</a:t>
            </a:r>
            <a:r>
              <a:rPr lang="el-GR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Αναδρομή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1976 αποτελεί την επανάσταση στην κρυπτογραφία από το </a:t>
            </a:r>
            <a:r>
              <a:rPr lang="en-US" dirty="0" err="1" smtClean="0"/>
              <a:t>Diffie</a:t>
            </a:r>
            <a:r>
              <a:rPr lang="en-US" dirty="0" smtClean="0"/>
              <a:t> – Hellman </a:t>
            </a:r>
            <a:r>
              <a:rPr lang="el-GR" dirty="0" smtClean="0"/>
              <a:t>με την πρόταση του για την εφαρμογή της δημόσιας κρυπτογραφίας</a:t>
            </a:r>
          </a:p>
          <a:p>
            <a:r>
              <a:rPr lang="el-GR" dirty="0" smtClean="0"/>
              <a:t>1978 προτείνεται η χρήση του ευρέως εφαρμοσμένου αλγορίθμου κρυπτογράφησης δημοσίου κλειδιού </a:t>
            </a:r>
            <a:r>
              <a:rPr lang="en-US" dirty="0" smtClean="0"/>
              <a:t>RSA</a:t>
            </a:r>
          </a:p>
          <a:p>
            <a:pPr lvl="1"/>
            <a:r>
              <a:rPr lang="en-US" dirty="0" err="1" smtClean="0"/>
              <a:t>Rivest</a:t>
            </a:r>
            <a:r>
              <a:rPr lang="en-US" dirty="0" smtClean="0"/>
              <a:t>, Shamir, and </a:t>
            </a:r>
            <a:r>
              <a:rPr lang="en-US" dirty="0" err="1" smtClean="0"/>
              <a:t>Adleman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αλγόριθμος του Ιούλιου Καίσαρα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Ας θεωρήσουμε το αγγλικό αλφάβητο ως είσοδο στον αλγόριθμος </a:t>
            </a:r>
          </a:p>
          <a:p>
            <a:r>
              <a:rPr lang="el-GR" dirty="0" smtClean="0"/>
              <a:t>Κάθε αρχικό σύμβολο αντικαθίσταται από ένα νέο σύμβολο, το οποίο προκύπτει από το αρχικό σύμβολο + ν θέσεις στο αρχικό αλφάβητο</a:t>
            </a:r>
          </a:p>
          <a:p>
            <a:r>
              <a:rPr lang="el-GR" dirty="0" smtClean="0"/>
              <a:t>Δηλαδή</a:t>
            </a:r>
            <a:r>
              <a:rPr lang="en-US" dirty="0" smtClean="0"/>
              <a:t>: A, B, C, D </a:t>
            </a:r>
            <a:r>
              <a:rPr lang="el-GR" dirty="0" smtClean="0"/>
              <a:t>αντικαθίστανται από τα ακόλουθα </a:t>
            </a:r>
            <a:r>
              <a:rPr lang="en-US" dirty="0" smtClean="0"/>
              <a:t>B,C,D,E </a:t>
            </a:r>
            <a:r>
              <a:rPr lang="el-GR" dirty="0" smtClean="0"/>
              <a:t>έαν το ν είναι 1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Σύστημα Κρυπτογραφίας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κρυπτ.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1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600" y="3440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2356366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94806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810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91000" y="340840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4102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αποκρυπτ.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5786160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24600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467600" y="3875326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96200" y="350599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Κατηγορίες Συστημάτων Κρυπτογραφίας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Συμμετρικά</a:t>
            </a:r>
          </a:p>
          <a:p>
            <a:pPr lvl="1"/>
            <a:r>
              <a:rPr lang="el-GR" dirty="0" smtClean="0"/>
              <a:t>Συμμετρικές Συναρτήσεις</a:t>
            </a:r>
          </a:p>
          <a:p>
            <a:pPr lvl="3"/>
            <a:r>
              <a:rPr lang="el-GR" dirty="0" smtClean="0"/>
              <a:t>Τμήματος </a:t>
            </a:r>
          </a:p>
          <a:p>
            <a:pPr lvl="3"/>
            <a:r>
              <a:rPr lang="el-GR" dirty="0" smtClean="0"/>
              <a:t>Χαρακτήρα</a:t>
            </a:r>
          </a:p>
          <a:p>
            <a:pPr lvl="1"/>
            <a:r>
              <a:rPr lang="el-GR" dirty="0" smtClean="0"/>
              <a:t>Συναρτήσεις Κώδικα Αυθεντικοποίησης</a:t>
            </a:r>
          </a:p>
          <a:p>
            <a:pPr lvl="1"/>
            <a:r>
              <a:rPr lang="el-GR" dirty="0" smtClean="0"/>
              <a:t>Υπογραφές</a:t>
            </a:r>
          </a:p>
          <a:p>
            <a:r>
              <a:rPr lang="el-GR" dirty="0" smtClean="0"/>
              <a:t>Ασύμμετρα</a:t>
            </a:r>
          </a:p>
          <a:p>
            <a:pPr lvl="1"/>
            <a:r>
              <a:rPr lang="el-GR" dirty="0" smtClean="0"/>
              <a:t>Ασύμμετρες Συναρτήσεις</a:t>
            </a:r>
          </a:p>
          <a:p>
            <a:pPr lvl="1"/>
            <a:r>
              <a:rPr lang="el-GR" dirty="0" smtClean="0"/>
              <a:t>Ψηφιακές Υπογραφές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Βασικά Στοιχεία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599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Α:προσδιορίζει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Αλφάβητο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αξιοποιείται</a:t>
            </a:r>
            <a:r>
              <a:rPr lang="en-US" dirty="0" smtClean="0"/>
              <a:t> , </a:t>
            </a:r>
            <a:r>
              <a:rPr lang="en-US" dirty="0" err="1" smtClean="0"/>
              <a:t>π.χ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αγγλικό</a:t>
            </a:r>
            <a:r>
              <a:rPr lang="en-US" dirty="0" smtClean="0"/>
              <a:t> </a:t>
            </a:r>
            <a:r>
              <a:rPr lang="en-US" dirty="0" err="1" smtClean="0"/>
              <a:t>αλφάβητο</a:t>
            </a:r>
            <a:endParaRPr lang="el-GR" dirty="0" smtClean="0"/>
          </a:p>
          <a:p>
            <a:r>
              <a:rPr lang="en-US" dirty="0" err="1" smtClean="0"/>
              <a:t>Μ</a:t>
            </a:r>
            <a:r>
              <a:rPr lang="en-US" dirty="0" smtClean="0"/>
              <a:t>: </a:t>
            </a:r>
            <a:r>
              <a:rPr lang="en-US" dirty="0" err="1" smtClean="0"/>
              <a:t>προσδιορίζει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(</a:t>
            </a:r>
            <a:r>
              <a:rPr lang="en-US" dirty="0" err="1" smtClean="0"/>
              <a:t>καθαρό</a:t>
            </a:r>
            <a:r>
              <a:rPr lang="en-US" dirty="0" smtClean="0"/>
              <a:t> </a:t>
            </a:r>
            <a:r>
              <a:rPr lang="en-US" dirty="0" err="1" smtClean="0"/>
              <a:t>κείμενο</a:t>
            </a:r>
            <a:r>
              <a:rPr lang="en-US" dirty="0" smtClean="0"/>
              <a:t>) </a:t>
            </a:r>
            <a:r>
              <a:rPr lang="en-US" dirty="0" err="1" smtClean="0"/>
              <a:t>π.χ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μηνύματα</a:t>
            </a:r>
            <a:r>
              <a:rPr lang="en-US" dirty="0" smtClean="0"/>
              <a:t> 5 </a:t>
            </a:r>
            <a:r>
              <a:rPr lang="en-US" dirty="0" err="1" smtClean="0"/>
              <a:t>χαρακτήρων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n-US" dirty="0" smtClean="0"/>
              <a:t>C: </a:t>
            </a:r>
            <a:r>
              <a:rPr lang="en-US" dirty="0" err="1" smtClean="0"/>
              <a:t>προσδιορίζει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κρυπτογραφημένων</a:t>
            </a:r>
            <a:endParaRPr lang="en-US" dirty="0" smtClean="0"/>
          </a:p>
          <a:p>
            <a:r>
              <a:rPr lang="en-US" dirty="0" err="1" smtClean="0"/>
              <a:t>Κ</a:t>
            </a:r>
            <a:r>
              <a:rPr lang="en-US" dirty="0" smtClean="0"/>
              <a:t>: </a:t>
            </a:r>
            <a:r>
              <a:rPr lang="en-US" dirty="0" err="1" smtClean="0"/>
              <a:t>Προσδιορίζει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.</a:t>
            </a:r>
            <a:endParaRPr lang="el-GR" dirty="0" smtClean="0"/>
          </a:p>
          <a:p>
            <a:pPr lvl="1"/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στοιχείο</a:t>
            </a:r>
            <a:r>
              <a:rPr lang="en-US" dirty="0" smtClean="0"/>
              <a:t> </a:t>
            </a:r>
            <a:r>
              <a:rPr lang="en-US" dirty="0" err="1" smtClean="0"/>
              <a:t>e,d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</a:t>
            </a:r>
            <a:r>
              <a:rPr lang="en-US" dirty="0" err="1" smtClean="0"/>
              <a:t>προσδιορίζει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μοναδικό</a:t>
            </a:r>
            <a:r>
              <a:rPr lang="en-US" dirty="0" smtClean="0"/>
              <a:t> </a:t>
            </a:r>
            <a:r>
              <a:rPr lang="en-US" dirty="0" err="1" smtClean="0"/>
              <a:t>μετασχηματισμό</a:t>
            </a:r>
            <a:r>
              <a:rPr lang="en-US" dirty="0" smtClean="0"/>
              <a:t> </a:t>
            </a:r>
            <a:r>
              <a:rPr lang="en-US" dirty="0" err="1" smtClean="0"/>
              <a:t>κρυπτογράφηση</a:t>
            </a:r>
            <a:r>
              <a:rPr lang="en-US" dirty="0" smtClean="0"/>
              <a:t> </a:t>
            </a:r>
            <a:r>
              <a:rPr lang="en-US" dirty="0" err="1" smtClean="0"/>
              <a:t>Ε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 </a:t>
            </a:r>
            <a:r>
              <a:rPr lang="en-US" dirty="0" err="1" smtClean="0"/>
              <a:t>αποκρυπτογράφηση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d</a:t>
            </a:r>
            <a:r>
              <a:rPr lang="en-US" dirty="0" smtClean="0"/>
              <a:t> </a:t>
            </a:r>
            <a:r>
              <a:rPr lang="en-US" dirty="0" err="1" smtClean="0"/>
              <a:t>αντίστοιχατο</a:t>
            </a:r>
            <a:r>
              <a:rPr lang="en-US" dirty="0" smtClean="0"/>
              <a:t> </a:t>
            </a:r>
            <a:r>
              <a:rPr lang="en-US" dirty="0" err="1" smtClean="0"/>
              <a:t>ζεύγος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(</a:t>
            </a:r>
            <a:r>
              <a:rPr lang="en-US" dirty="0" err="1" smtClean="0"/>
              <a:t>d,e</a:t>
            </a:r>
            <a:r>
              <a:rPr lang="en-US" dirty="0" smtClean="0"/>
              <a:t>) </a:t>
            </a:r>
            <a:endParaRPr lang="el-GR" dirty="0" smtClean="0"/>
          </a:p>
          <a:p>
            <a:pPr lvl="1"/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μοναδικά</a:t>
            </a:r>
            <a:r>
              <a:rPr lang="en-US" dirty="0" smtClean="0"/>
              <a:t> </a:t>
            </a:r>
            <a:r>
              <a:rPr lang="en-US" dirty="0" err="1" smtClean="0"/>
              <a:t>στοιχεία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παραμένουν</a:t>
            </a:r>
            <a:r>
              <a:rPr lang="en-US" dirty="0" smtClean="0"/>
              <a:t> </a:t>
            </a:r>
            <a:r>
              <a:rPr lang="en-US" dirty="0" err="1" smtClean="0"/>
              <a:t>μυστικά</a:t>
            </a:r>
            <a:r>
              <a:rPr lang="en-US" dirty="0" smtClean="0"/>
              <a:t> </a:t>
            </a:r>
            <a:r>
              <a:rPr lang="en-US" dirty="0" err="1" smtClean="0"/>
              <a:t>κατά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διαδικασία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endParaRPr lang="el-GR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Διαχείριση και Ασφάλεια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962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86200" y="38216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Διαχείριση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Ασφαλής Επικοινωνία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Συνεπώς</a:t>
            </a:r>
            <a:r>
              <a:rPr lang="en-US" dirty="0" smtClean="0"/>
              <a:t>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οντότητες</a:t>
            </a:r>
            <a:r>
              <a:rPr lang="en-US" dirty="0" smtClean="0"/>
              <a:t> </a:t>
            </a:r>
            <a:r>
              <a:rPr lang="en-US" dirty="0" err="1" smtClean="0"/>
              <a:t>επιθυμούν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επικοινωνήσουν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endParaRPr lang="el-GR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πρέπει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επιλέξουν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ζεύγος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(</a:t>
            </a:r>
            <a:r>
              <a:rPr lang="en-US" dirty="0" err="1" smtClean="0"/>
              <a:t>e,d</a:t>
            </a:r>
            <a:r>
              <a:rPr lang="en-US" dirty="0" smtClean="0"/>
              <a:t>)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συνέχεια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πραγματοποιήσουν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κρυπτογράφηση</a:t>
            </a:r>
            <a:r>
              <a:rPr lang="en-US" dirty="0" smtClean="0"/>
              <a:t> C=</a:t>
            </a:r>
            <a:r>
              <a:rPr lang="en-US" dirty="0" err="1" smtClean="0"/>
              <a:t>E</a:t>
            </a:r>
            <a:r>
              <a:rPr lang="en-US" baseline="-25000" dirty="0" err="1" smtClean="0"/>
              <a:t>e</a:t>
            </a:r>
            <a:r>
              <a:rPr lang="en-US" dirty="0" err="1" smtClean="0"/>
              <a:t>(m</a:t>
            </a:r>
            <a:r>
              <a:rPr lang="en-US" dirty="0" smtClean="0"/>
              <a:t>)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d</a:t>
            </a:r>
            <a:r>
              <a:rPr lang="en-US" dirty="0" err="1" smtClean="0"/>
              <a:t>(c</a:t>
            </a:r>
            <a:r>
              <a:rPr lang="en-US" dirty="0" smtClean="0"/>
              <a:t>)=</a:t>
            </a:r>
            <a:r>
              <a:rPr lang="en-US" dirty="0" err="1" smtClean="0"/>
              <a:t>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διαδικασίας κρυπτογράφησης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M={m1,m2,m3}</a:t>
            </a:r>
          </a:p>
          <a:p>
            <a:r>
              <a:rPr lang="en-US" dirty="0" smtClean="0"/>
              <a:t>C= {c1,c2,c3}</a:t>
            </a:r>
          </a:p>
          <a:p>
            <a:r>
              <a:rPr lang="en-US" dirty="0" smtClean="0"/>
              <a:t>6 </a:t>
            </a:r>
            <a:r>
              <a:rPr lang="en-US" dirty="0" err="1" smtClean="0"/>
              <a:t>μετασχηματισμούς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M-&gt;C</a:t>
            </a:r>
          </a:p>
          <a:p>
            <a:r>
              <a:rPr lang="el-GR" dirty="0" smtClean="0"/>
              <a:t>Τ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αξιοποιούμενος</a:t>
            </a:r>
            <a:r>
              <a:rPr lang="en-US" dirty="0" smtClean="0"/>
              <a:t> </a:t>
            </a:r>
            <a:r>
              <a:rPr lang="en-US" dirty="0" err="1" smtClean="0"/>
              <a:t>μετασχηματισμός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διαδικασίας κρυπτογράφησης</a:t>
            </a:r>
            <a:endParaRPr lang="en-US" dirty="0"/>
          </a:p>
        </p:txBody>
      </p:sp>
      <p:pic>
        <p:nvPicPr>
          <p:cNvPr id="4" name="Picture 3" descr="Picture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438400"/>
            <a:ext cx="6172200" cy="3238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Χρήση κλειδιών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Έχοντας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ίδιο</a:t>
            </a:r>
            <a:r>
              <a:rPr lang="en-US" dirty="0" smtClean="0"/>
              <a:t> </a:t>
            </a:r>
            <a:r>
              <a:rPr lang="en-US" dirty="0" err="1" smtClean="0"/>
              <a:t>μετασχηματισμό</a:t>
            </a:r>
            <a:r>
              <a:rPr lang="en-US" dirty="0" smtClean="0"/>
              <a:t> </a:t>
            </a:r>
            <a:r>
              <a:rPr lang="en-US" dirty="0" err="1" smtClean="0"/>
              <a:t>αλλά</a:t>
            </a:r>
            <a:r>
              <a:rPr lang="en-US" dirty="0" smtClean="0"/>
              <a:t> </a:t>
            </a:r>
            <a:r>
              <a:rPr lang="en-US" dirty="0" err="1" smtClean="0"/>
              <a:t>διαφορετικά</a:t>
            </a:r>
            <a:r>
              <a:rPr lang="en-US" dirty="0" smtClean="0"/>
              <a:t> </a:t>
            </a:r>
            <a:r>
              <a:rPr lang="en-US" dirty="0" err="1" smtClean="0"/>
              <a:t>κλειδιά</a:t>
            </a:r>
            <a:r>
              <a:rPr lang="en-US" dirty="0" smtClean="0"/>
              <a:t> </a:t>
            </a:r>
            <a:r>
              <a:rPr lang="en-US" dirty="0" err="1" smtClean="0"/>
              <a:t>έχουμε</a:t>
            </a:r>
            <a:r>
              <a:rPr lang="en-US" dirty="0" smtClean="0"/>
              <a:t> </a:t>
            </a:r>
            <a:r>
              <a:rPr lang="en-US" dirty="0" err="1" smtClean="0"/>
              <a:t>ουσιαστικά</a:t>
            </a:r>
            <a:r>
              <a:rPr lang="en-US" dirty="0" smtClean="0"/>
              <a:t> </a:t>
            </a:r>
            <a:r>
              <a:rPr lang="en-US" dirty="0" err="1" smtClean="0"/>
              <a:t>τροποποίηση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μετασχηματισμού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endParaRPr lang="el-GR" dirty="0" smtClean="0"/>
          </a:p>
          <a:p>
            <a:pPr lvl="1"/>
            <a:r>
              <a:rPr lang="el-GR" dirty="0" smtClean="0"/>
              <a:t>Δεν στηριζόμαστε μονο στην «ασφάλεια» του μετασχηματισμού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err="1" smtClean="0"/>
              <a:t>οπότε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αποκαλυφθεί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επηρεάζονται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υπόλοιπ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Ασφάλεια Κρυπο-συστημάτων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κρυπτογραφικό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</a:t>
            </a:r>
            <a:r>
              <a:rPr lang="en-US" dirty="0" err="1" smtClean="0"/>
              <a:t>θεωρείται</a:t>
            </a:r>
            <a:r>
              <a:rPr lang="en-US" dirty="0" smtClean="0"/>
              <a:t> </a:t>
            </a:r>
            <a:r>
              <a:rPr lang="en-US" dirty="0" err="1" smtClean="0"/>
              <a:t>μη</a:t>
            </a:r>
            <a:r>
              <a:rPr lang="en-US" dirty="0" smtClean="0"/>
              <a:t> </a:t>
            </a:r>
            <a:r>
              <a:rPr lang="en-US" dirty="0" err="1" smtClean="0"/>
              <a:t>ασφαλές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l-GR" dirty="0" smtClean="0"/>
              <a:t>Ό</a:t>
            </a:r>
            <a:r>
              <a:rPr lang="en-US" dirty="0" err="1" smtClean="0"/>
              <a:t>ταν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τρίτη</a:t>
            </a:r>
            <a:r>
              <a:rPr lang="en-US" dirty="0" smtClean="0"/>
              <a:t> </a:t>
            </a:r>
            <a:r>
              <a:rPr lang="en-US" dirty="0" err="1" smtClean="0"/>
              <a:t>οντότητα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ανακτήσει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αρχικό</a:t>
            </a:r>
            <a:r>
              <a:rPr lang="en-US" dirty="0" smtClean="0"/>
              <a:t> </a:t>
            </a:r>
            <a:r>
              <a:rPr lang="en-US" dirty="0" err="1" smtClean="0"/>
              <a:t>κείμενο</a:t>
            </a:r>
            <a:r>
              <a:rPr lang="en-US" dirty="0" smtClean="0"/>
              <a:t> </a:t>
            </a:r>
            <a:r>
              <a:rPr lang="en-US" dirty="0" err="1" smtClean="0"/>
              <a:t>χωρίς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γνώση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κρυπτογράφησης,αποκρυπτογράφησης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Όταν μια τρίτη οντότητα μπορεί να ανακτήσει το κλειδί κρυπτογράφησης</a:t>
            </a:r>
          </a:p>
          <a:p>
            <a:pPr lvl="1"/>
            <a:r>
              <a:rPr lang="el-GR" dirty="0" smtClean="0"/>
              <a:t>Βασικό ρόλο διαδραματίζει η χρονική στιγμή που πραγματοποιείται η ανάκτηση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Συμμετρική Κρυπτογραφία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συμμετρική</a:t>
            </a:r>
            <a:r>
              <a:rPr lang="en-US" dirty="0" smtClean="0"/>
              <a:t> </a:t>
            </a:r>
            <a:r>
              <a:rPr lang="en-US" dirty="0" err="1" smtClean="0"/>
              <a:t>κρυπτογραφία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ζεύγος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</a:t>
            </a:r>
            <a:r>
              <a:rPr lang="en-US" dirty="0" err="1" smtClean="0"/>
              <a:t>παραμένουν</a:t>
            </a:r>
            <a:r>
              <a:rPr lang="en-US" dirty="0" smtClean="0"/>
              <a:t> </a:t>
            </a:r>
            <a:r>
              <a:rPr lang="en-US" dirty="0" err="1" smtClean="0"/>
              <a:t>μυστικά</a:t>
            </a:r>
            <a:endParaRPr lang="en-US" dirty="0" smtClean="0"/>
          </a:p>
          <a:p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δυνατός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υπολογισμός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κλειδιού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αντίστροφα</a:t>
            </a:r>
            <a:endParaRPr lang="en-US" dirty="0" smtClean="0"/>
          </a:p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πλέον</a:t>
            </a:r>
            <a:r>
              <a:rPr lang="en-US" dirty="0" smtClean="0"/>
              <a:t> </a:t>
            </a:r>
            <a:r>
              <a:rPr lang="en-US" dirty="0" err="1" smtClean="0"/>
              <a:t>διαδεδομένη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συμμετρικής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endParaRPr lang="en-US" dirty="0" smtClean="0"/>
          </a:p>
          <a:p>
            <a:pPr lvl="1"/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κρυπτογράφηση</a:t>
            </a:r>
            <a:r>
              <a:rPr lang="en-US" dirty="0" smtClean="0"/>
              <a:t> =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Τεχνικές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Αντιμετάθεση (</a:t>
            </a:r>
            <a:r>
              <a:rPr lang="en-US" dirty="0" smtClean="0"/>
              <a:t>transposition)</a:t>
            </a:r>
            <a:endParaRPr lang="el-GR" dirty="0" smtClean="0"/>
          </a:p>
          <a:p>
            <a:r>
              <a:rPr lang="el-GR" dirty="0" smtClean="0"/>
              <a:t>Αντικατάσταση (</a:t>
            </a:r>
            <a:r>
              <a:rPr lang="en-US" dirty="0" smtClean="0"/>
              <a:t>substitution)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Αντιμετάθεσης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Μια μέθοδος που αξιοποιείται στα</a:t>
            </a:r>
            <a:r>
              <a:rPr lang="en-US" dirty="0" smtClean="0"/>
              <a:t> </a:t>
            </a:r>
            <a:r>
              <a:rPr lang="en-US" dirty="0" err="1" smtClean="0"/>
              <a:t>κρυπτοσυστημάτ</a:t>
            </a:r>
            <a:r>
              <a:rPr lang="el-GR" dirty="0" smtClean="0"/>
              <a:t>α είναι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απλή</a:t>
            </a:r>
            <a:r>
              <a:rPr lang="en-US" dirty="0" smtClean="0"/>
              <a:t> </a:t>
            </a:r>
            <a:r>
              <a:rPr lang="el-GR" dirty="0" smtClean="0"/>
              <a:t>αντιμετάθεση</a:t>
            </a:r>
            <a:r>
              <a:rPr lang="en-US" dirty="0" smtClean="0"/>
              <a:t> </a:t>
            </a:r>
            <a:r>
              <a:rPr lang="en-US" dirty="0" err="1" smtClean="0"/>
              <a:t>συβόλων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τμήμα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l-GR" dirty="0" smtClean="0"/>
              <a:t>Ορισμός </a:t>
            </a:r>
          </a:p>
          <a:p>
            <a:pPr lvl="1"/>
            <a:r>
              <a:rPr lang="el-GR" dirty="0" smtClean="0"/>
              <a:t>Έστω </a:t>
            </a:r>
            <a:r>
              <a:rPr lang="en-US" dirty="0" smtClean="0"/>
              <a:t>S </a:t>
            </a:r>
            <a:r>
              <a:rPr lang="el-GR" dirty="0" smtClean="0"/>
              <a:t>είναι τα στοιχεία ενός συνόλου τότε η αλλαγή είναι μια αντιστρέψιμη συνάρτηση από το σύνολο </a:t>
            </a:r>
            <a:r>
              <a:rPr lang="en-US" dirty="0" smtClean="0"/>
              <a:t>S </a:t>
            </a:r>
            <a:r>
              <a:rPr lang="el-GR" dirty="0" smtClean="0"/>
              <a:t>στο ίδιο σύνολο δηλ </a:t>
            </a:r>
            <a:r>
              <a:rPr lang="en-US" dirty="0" err="1" smtClean="0"/>
              <a:t>p</a:t>
            </a:r>
            <a:r>
              <a:rPr lang="en-US" dirty="0" smtClean="0"/>
              <a:t>: S-&gt;S</a:t>
            </a: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Αντιμετάθεσης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Θεωρείστε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συμμετρικό</a:t>
            </a:r>
            <a:r>
              <a:rPr lang="en-US" dirty="0" smtClean="0"/>
              <a:t> </a:t>
            </a:r>
            <a:r>
              <a:rPr lang="en-US" dirty="0" err="1" smtClean="0"/>
              <a:t>σύστημα</a:t>
            </a:r>
            <a:r>
              <a:rPr lang="en-US" dirty="0" smtClean="0"/>
              <a:t> </a:t>
            </a:r>
            <a:r>
              <a:rPr lang="en-US" dirty="0" err="1" smtClean="0"/>
              <a:t>τμήματος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μήκος</a:t>
            </a:r>
            <a:r>
              <a:rPr lang="en-US" dirty="0" smtClean="0"/>
              <a:t> </a:t>
            </a:r>
            <a:r>
              <a:rPr lang="en-US" dirty="0" err="1" smtClean="0"/>
              <a:t>τμήματος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endParaRPr lang="el-GR" dirty="0" smtClean="0"/>
          </a:p>
          <a:p>
            <a:pPr lvl="1"/>
            <a:r>
              <a:rPr lang="en-US" dirty="0" smtClean="0"/>
              <a:t>K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μεταθέσεων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{1,2...,</a:t>
            </a:r>
            <a:r>
              <a:rPr lang="en-US" dirty="0" err="1" smtClean="0"/>
              <a:t>t</a:t>
            </a:r>
            <a:r>
              <a:rPr lang="en-US" dirty="0" smtClean="0"/>
              <a:t>}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ανήκει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K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συνάρητη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l-GR" dirty="0" smtClean="0"/>
              <a:t>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e</a:t>
            </a:r>
            <a:r>
              <a:rPr lang="en-US" dirty="0" err="1" smtClean="0"/>
              <a:t>(m</a:t>
            </a:r>
            <a:r>
              <a:rPr lang="en-US" dirty="0" smtClean="0"/>
              <a:t>)=m</a:t>
            </a:r>
            <a:r>
              <a:rPr lang="en-US" baseline="-25000" dirty="0" smtClean="0"/>
              <a:t>e</a:t>
            </a:r>
            <a:r>
              <a:rPr lang="en-US" dirty="0" smtClean="0"/>
              <a:t>(1)m</a:t>
            </a:r>
            <a:r>
              <a:rPr lang="en-US" baseline="-25000" dirty="0" smtClean="0"/>
              <a:t>e</a:t>
            </a:r>
            <a:r>
              <a:rPr lang="en-US" dirty="0" smtClean="0"/>
              <a:t>(2)..</a:t>
            </a:r>
            <a:r>
              <a:rPr lang="el-GR" dirty="0" smtClean="0"/>
              <a:t>.</a:t>
            </a:r>
            <a:r>
              <a:rPr lang="en-US" dirty="0" err="1" smtClean="0"/>
              <a:t>m</a:t>
            </a:r>
            <a:r>
              <a:rPr lang="en-US" baseline="-25000" dirty="0" err="1" smtClean="0"/>
              <a:t>e</a:t>
            </a:r>
            <a:r>
              <a:rPr lang="en-US" dirty="0" err="1" smtClean="0"/>
              <a:t>(t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n-US" dirty="0" err="1" smtClean="0"/>
              <a:t>Ουσιαστικά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τρόπο</a:t>
            </a:r>
            <a:r>
              <a:rPr lang="en-US" dirty="0" smtClean="0"/>
              <a:t> </a:t>
            </a:r>
            <a:r>
              <a:rPr lang="en-US" dirty="0" err="1" smtClean="0"/>
              <a:t>πραγματοποιείται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απλή</a:t>
            </a:r>
            <a:r>
              <a:rPr lang="en-US" dirty="0" smtClean="0"/>
              <a:t> </a:t>
            </a:r>
            <a:r>
              <a:rPr lang="el-GR" dirty="0" smtClean="0"/>
              <a:t>αντι</a:t>
            </a:r>
            <a:r>
              <a:rPr lang="en-US" dirty="0" err="1" smtClean="0"/>
              <a:t>μετάθεση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συμβόλων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τμήματος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Διαδικασία Αντιμετάθεσης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</a:p>
          <a:p>
            <a:pPr lvl="1"/>
            <a:r>
              <a:rPr lang="en-US" dirty="0" smtClean="0"/>
              <a:t>S={1,2,3,4,5}</a:t>
            </a:r>
            <a:endParaRPr lang="el-GR" dirty="0" smtClean="0"/>
          </a:p>
          <a:p>
            <a:pPr lvl="1"/>
            <a:r>
              <a:rPr lang="el-GR" dirty="0" smtClean="0"/>
              <a:t>Μ={123}</a:t>
            </a:r>
            <a:endParaRPr lang="en-US" dirty="0" smtClean="0"/>
          </a:p>
          <a:p>
            <a:pPr lvl="1"/>
            <a:r>
              <a:rPr lang="el-GR" dirty="0" smtClean="0"/>
              <a:t>p(1) = 3, p(2) = 5, p(3) = 4, p(4) = 2, p(5) = </a:t>
            </a:r>
            <a:r>
              <a:rPr lang="en-US" dirty="0" smtClean="0"/>
              <a:t>1</a:t>
            </a:r>
            <a:endParaRPr lang="el-GR" dirty="0" smtClean="0"/>
          </a:p>
          <a:p>
            <a:pPr lvl="1"/>
            <a:r>
              <a:rPr lang="en-US" dirty="0" err="1" smtClean="0"/>
              <a:t>E(m</a:t>
            </a:r>
            <a:r>
              <a:rPr lang="en-US" dirty="0" smtClean="0"/>
              <a:t>)=354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l-GR" dirty="0" smtClean="0"/>
              <a:t>Παράδειγμα 2</a:t>
            </a:r>
          </a:p>
          <a:p>
            <a:pPr lvl="1"/>
            <a:r>
              <a:rPr lang="en-US" dirty="0" smtClean="0"/>
              <a:t>M= </a:t>
            </a:r>
            <a:r>
              <a:rPr lang="en-US" dirty="0" err="1" smtClean="0"/>
              <a:t>thisi</a:t>
            </a:r>
            <a:endParaRPr lang="en-US" dirty="0" smtClean="0"/>
          </a:p>
          <a:p>
            <a:pPr lvl="1"/>
            <a:r>
              <a:rPr lang="en-US" dirty="0" smtClean="0"/>
              <a:t>P=( 1, 2, 3, 4, 5) (  3, 1, 4, 5, 2)</a:t>
            </a:r>
          </a:p>
          <a:p>
            <a:pPr lvl="1"/>
            <a:r>
              <a:rPr lang="en-US" dirty="0" err="1" smtClean="0"/>
              <a:t>E(m</a:t>
            </a:r>
            <a:r>
              <a:rPr lang="en-US" dirty="0" smtClean="0"/>
              <a:t>)=</a:t>
            </a:r>
            <a:r>
              <a:rPr lang="en-US" dirty="0" err="1" smtClean="0"/>
              <a:t>hitis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ασφάλεια;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διασφάλιση</a:t>
            </a:r>
          </a:p>
          <a:p>
            <a:pPr lvl="1"/>
            <a:r>
              <a:rPr lang="el-GR" dirty="0" smtClean="0"/>
              <a:t>Εμπιστευτικότητας </a:t>
            </a:r>
            <a:r>
              <a:rPr lang="en-US" dirty="0" smtClean="0"/>
              <a:t>(confidentiality)</a:t>
            </a:r>
            <a:endParaRPr lang="el-GR" dirty="0" smtClean="0"/>
          </a:p>
          <a:p>
            <a:pPr lvl="1"/>
            <a:r>
              <a:rPr lang="el-GR" dirty="0" smtClean="0"/>
              <a:t>Ακεραιότητας</a:t>
            </a:r>
            <a:r>
              <a:rPr lang="en-US" dirty="0" smtClean="0"/>
              <a:t> (integrity)</a:t>
            </a:r>
            <a:endParaRPr lang="el-GR" dirty="0" smtClean="0"/>
          </a:p>
          <a:p>
            <a:pPr lvl="1"/>
            <a:r>
              <a:rPr lang="el-GR" dirty="0" smtClean="0"/>
              <a:t>Διαθεσιμότητας</a:t>
            </a:r>
            <a:r>
              <a:rPr lang="en-US" dirty="0" smtClean="0"/>
              <a:t> (availability)</a:t>
            </a:r>
            <a:endParaRPr lang="el-GR" dirty="0" smtClean="0"/>
          </a:p>
          <a:p>
            <a:pPr lvl="1"/>
            <a:r>
              <a:rPr lang="el-GR" dirty="0" smtClean="0"/>
              <a:t>Αυθεντικότητα </a:t>
            </a:r>
            <a:r>
              <a:rPr lang="en-US" dirty="0" smtClean="0"/>
              <a:t>(authenticity)</a:t>
            </a:r>
          </a:p>
          <a:p>
            <a:pPr lvl="1"/>
            <a:r>
              <a:rPr lang="el-GR" dirty="0" smtClean="0"/>
              <a:t>Άλλοι παράμετροι</a:t>
            </a:r>
          </a:p>
          <a:p>
            <a:pPr lvl="2"/>
            <a:r>
              <a:rPr lang="el-GR" dirty="0" smtClean="0"/>
              <a:t>Αξιοπιστία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Αντιμετάθεση με τη χρήση πίνακα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αυτή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μήνυμα</a:t>
            </a:r>
            <a:r>
              <a:rPr lang="en-US" dirty="0" smtClean="0"/>
              <a:t> </a:t>
            </a:r>
            <a:r>
              <a:rPr lang="en-US" dirty="0" err="1" smtClean="0"/>
              <a:t>αναπαρίσταται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γραμμές</a:t>
            </a:r>
            <a:r>
              <a:rPr lang="en-US" dirty="0" smtClean="0"/>
              <a:t> </a:t>
            </a:r>
            <a:r>
              <a:rPr lang="en-US" dirty="0" err="1" smtClean="0"/>
              <a:t>σταθερού</a:t>
            </a:r>
            <a:r>
              <a:rPr lang="en-US" dirty="0" smtClean="0"/>
              <a:t> </a:t>
            </a:r>
            <a:r>
              <a:rPr lang="en-US" dirty="0" err="1" smtClean="0"/>
              <a:t>μήκους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επιλογή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στηλών</a:t>
            </a:r>
            <a:r>
              <a:rPr lang="en-US" dirty="0" smtClean="0"/>
              <a:t> </a:t>
            </a:r>
            <a:r>
              <a:rPr lang="en-US" dirty="0" err="1" smtClean="0"/>
              <a:t>πραγματοποιείται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"</a:t>
            </a:r>
            <a:r>
              <a:rPr lang="en-US" dirty="0" err="1" smtClean="0"/>
              <a:t>τυχαία</a:t>
            </a:r>
            <a:r>
              <a:rPr lang="en-US" dirty="0" smtClean="0"/>
              <a:t>" </a:t>
            </a:r>
            <a:r>
              <a:rPr lang="en-US" dirty="0" err="1" smtClean="0"/>
              <a:t>σειρά</a:t>
            </a:r>
            <a:endParaRPr lang="en-US" dirty="0" smtClean="0"/>
          </a:p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μήκος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γραμμών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επιλογή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στηλών</a:t>
            </a:r>
            <a:r>
              <a:rPr lang="en-US" dirty="0" smtClean="0"/>
              <a:t> </a:t>
            </a:r>
            <a:r>
              <a:rPr lang="en-US" dirty="0" err="1" smtClean="0"/>
              <a:t>πραγματοποιείται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κλειδιού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αντιμετάθεσης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παράδειγμα</a:t>
            </a:r>
            <a:r>
              <a:rPr lang="en-US" dirty="0" smtClean="0"/>
              <a:t> </a:t>
            </a:r>
            <a:r>
              <a:rPr lang="en-US" dirty="0" err="1" smtClean="0"/>
              <a:t>εάν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l-GR" dirty="0" smtClean="0"/>
              <a:t> </a:t>
            </a:r>
            <a:r>
              <a:rPr lang="en-US" dirty="0" smtClean="0"/>
              <a:t>6 3 2 4 1 5</a:t>
            </a:r>
            <a:endParaRPr lang="el-GR" dirty="0" smtClean="0"/>
          </a:p>
          <a:p>
            <a:pPr marL="692150" lvl="2" indent="-342900">
              <a:spcBef>
                <a:spcPts val="2000"/>
              </a:spcBef>
            </a:pPr>
            <a:r>
              <a:rPr lang="el-GR" dirty="0" smtClean="0"/>
              <a:t>Θα μπορούσε να χρησιμοποιήσουμε μια λέξη ως κλειδί</a:t>
            </a:r>
            <a:endParaRPr lang="en-US" dirty="0" smtClean="0"/>
          </a:p>
          <a:p>
            <a:r>
              <a:rPr lang="en-US" sz="2200" dirty="0" err="1" smtClean="0"/>
              <a:t>άρα</a:t>
            </a:r>
            <a:r>
              <a:rPr lang="en-US" sz="2200" dirty="0" smtClean="0"/>
              <a:t> </a:t>
            </a:r>
            <a:r>
              <a:rPr lang="en-US" sz="2200" dirty="0" err="1" smtClean="0"/>
              <a:t>το</a:t>
            </a:r>
            <a:r>
              <a:rPr lang="en-US" sz="2200" dirty="0" smtClean="0"/>
              <a:t> </a:t>
            </a:r>
            <a:r>
              <a:rPr lang="en-US" sz="2200" dirty="0" err="1" smtClean="0"/>
              <a:t>μήκος</a:t>
            </a:r>
            <a:r>
              <a:rPr lang="en-US" sz="2200" dirty="0" smtClean="0"/>
              <a:t> </a:t>
            </a:r>
            <a:r>
              <a:rPr lang="en-US" sz="2200" dirty="0" err="1" smtClean="0"/>
              <a:t>των</a:t>
            </a:r>
            <a:r>
              <a:rPr lang="en-US" sz="2200" dirty="0" smtClean="0"/>
              <a:t> </a:t>
            </a:r>
            <a:r>
              <a:rPr lang="en-US" sz="2200" dirty="0" err="1" smtClean="0"/>
              <a:t>γραμμών</a:t>
            </a:r>
            <a:r>
              <a:rPr lang="en-US" sz="2200" dirty="0" smtClean="0"/>
              <a:t> </a:t>
            </a:r>
            <a:r>
              <a:rPr lang="en-US" sz="2200" dirty="0" err="1" smtClean="0"/>
              <a:t>είναι</a:t>
            </a:r>
            <a:r>
              <a:rPr lang="en-US" sz="2200" dirty="0" smtClean="0"/>
              <a:t> 6</a:t>
            </a:r>
          </a:p>
          <a:p>
            <a:r>
              <a:rPr lang="en-US" sz="2200" dirty="0" err="1" smtClean="0"/>
              <a:t>Ας</a:t>
            </a:r>
            <a:r>
              <a:rPr lang="en-US" sz="2200" dirty="0" smtClean="0"/>
              <a:t> </a:t>
            </a:r>
            <a:r>
              <a:rPr lang="en-US" sz="2200" dirty="0" err="1" smtClean="0"/>
              <a:t>υποθέσουμε</a:t>
            </a:r>
            <a:r>
              <a:rPr lang="en-US" sz="2200" dirty="0" smtClean="0"/>
              <a:t> </a:t>
            </a:r>
            <a:r>
              <a:rPr lang="en-US" sz="2200" dirty="0" err="1" smtClean="0"/>
              <a:t>τώρα</a:t>
            </a:r>
            <a:r>
              <a:rPr lang="en-US" sz="2200" dirty="0" smtClean="0"/>
              <a:t> </a:t>
            </a:r>
            <a:r>
              <a:rPr lang="en-US" sz="2200" dirty="0" err="1" smtClean="0"/>
              <a:t>ότι</a:t>
            </a:r>
            <a:r>
              <a:rPr lang="en-US" sz="2200" dirty="0" smtClean="0"/>
              <a:t> </a:t>
            </a:r>
            <a:r>
              <a:rPr lang="en-US" sz="2200" dirty="0" err="1" smtClean="0"/>
              <a:t>έχουμε</a:t>
            </a:r>
            <a:r>
              <a:rPr lang="en-US" sz="2200" dirty="0" smtClean="0"/>
              <a:t> </a:t>
            </a:r>
            <a:r>
              <a:rPr lang="en-US" sz="2200" dirty="0" err="1" smtClean="0"/>
              <a:t>το</a:t>
            </a:r>
            <a:r>
              <a:rPr lang="en-US" sz="2200" dirty="0" smtClean="0"/>
              <a:t> </a:t>
            </a:r>
            <a:r>
              <a:rPr lang="en-US" sz="2200" dirty="0" err="1" smtClean="0"/>
              <a:t>ακόλουθο</a:t>
            </a:r>
            <a:r>
              <a:rPr lang="en-US" sz="2200" dirty="0" smtClean="0"/>
              <a:t> </a:t>
            </a:r>
            <a:r>
              <a:rPr lang="en-US" sz="2200" dirty="0" err="1" smtClean="0"/>
              <a:t>μήνυμα</a:t>
            </a:r>
            <a:r>
              <a:rPr lang="en-US" sz="2200" dirty="0" smtClean="0"/>
              <a:t>:</a:t>
            </a:r>
            <a:r>
              <a:rPr lang="el-GR" dirty="0" smtClean="0"/>
              <a:t> </a:t>
            </a:r>
          </a:p>
          <a:p>
            <a:pPr lvl="1"/>
            <a:r>
              <a:rPr lang="en-US" sz="2000" dirty="0" smtClean="0"/>
              <a:t>WE ARE DISCOVERED. FLEE AT ONCE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αντιμετάθεσης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</p:nvPr>
        </p:nvGraphicFramePr>
        <p:xfrm>
          <a:off x="685800" y="2057400"/>
          <a:ext cx="2189578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780"/>
                <a:gridCol w="360692"/>
                <a:gridCol w="347980"/>
                <a:gridCol w="360692"/>
                <a:gridCol w="348054"/>
                <a:gridCol w="373380"/>
              </a:tblGrid>
              <a:tr h="279400"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3086100" y="2057401"/>
            <a:ext cx="58293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Το κρυπτογραφημένο κείμενο προκύπτει από την επιλογή των στηλών με την αριθμητική τους σειρά 1,2,3,4,5,6 (με βάση το κλειδί)δηλ.</a:t>
            </a:r>
          </a:p>
          <a:p>
            <a:pPr marL="685800" marR="0" lvl="1" indent="-3365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US" sz="2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EVLNU ACDTK ESEAQ ROFOJ DEECU WIREE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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2700000" algn="tl" rotWithShape="0">
                  <a:schemeClr val="bg1">
                    <a:alpha val="30000"/>
                  </a:scheme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αντιμετάθεσης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Kατά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</a:t>
            </a:r>
            <a:r>
              <a:rPr lang="en-US" dirty="0" smtClean="0"/>
              <a:t> </a:t>
            </a:r>
            <a:r>
              <a:rPr lang="en-US" dirty="0" err="1" smtClean="0"/>
              <a:t>δημιουργείται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αντίστοιχος</a:t>
            </a:r>
            <a:r>
              <a:rPr lang="en-US" dirty="0" smtClean="0"/>
              <a:t> </a:t>
            </a:r>
            <a:r>
              <a:rPr lang="en-US" dirty="0" err="1" smtClean="0"/>
              <a:t>πίνακας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βάση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</a:t>
            </a:r>
            <a:r>
              <a:rPr lang="el-GR" dirty="0" smtClean="0"/>
              <a:t>ί</a:t>
            </a:r>
          </a:p>
          <a:p>
            <a:pPr lvl="1"/>
            <a:r>
              <a:rPr lang="en-US" dirty="0" err="1" smtClean="0"/>
              <a:t>δηλ</a:t>
            </a:r>
            <a:r>
              <a:rPr lang="en-US" dirty="0" smtClean="0"/>
              <a:t>. </a:t>
            </a:r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στήλη</a:t>
            </a:r>
            <a:r>
              <a:rPr lang="en-US" dirty="0" smtClean="0"/>
              <a:t> 1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έχουμε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6ή </a:t>
            </a:r>
            <a:r>
              <a:rPr lang="en-US" dirty="0" err="1" smtClean="0"/>
              <a:t>λέξη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κρυπτογραφήματος</a:t>
            </a:r>
            <a:r>
              <a:rPr lang="en-US" dirty="0" smtClean="0"/>
              <a:t> </a:t>
            </a:r>
            <a:r>
              <a:rPr lang="en-US" dirty="0" err="1" smtClean="0"/>
              <a:t>στη</a:t>
            </a:r>
            <a:r>
              <a:rPr lang="en-US" dirty="0" smtClean="0"/>
              <a:t> </a:t>
            </a:r>
            <a:r>
              <a:rPr lang="en-US" dirty="0" err="1" smtClean="0"/>
              <a:t>στήλη</a:t>
            </a:r>
            <a:r>
              <a:rPr lang="en-US" dirty="0" smtClean="0"/>
              <a:t> 2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έχουμε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3ή </a:t>
            </a:r>
            <a:r>
              <a:rPr lang="en-US" dirty="0" err="1" smtClean="0"/>
              <a:t>κτλ</a:t>
            </a: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Αντικατάστασης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συστήματα κρυπτογράφησης που αξιοποιούν αυτή τη μέθοδο πραγματοποιούν αντικατάσταση των αρχικών συμβόλων με άλλα</a:t>
            </a:r>
          </a:p>
          <a:p>
            <a:pPr lvl="1"/>
            <a:r>
              <a:rPr lang="el-GR" dirty="0" smtClean="0"/>
              <a:t>Μονοαλφαβητικά </a:t>
            </a:r>
          </a:p>
          <a:p>
            <a:pPr lvl="1"/>
            <a:r>
              <a:rPr lang="el-GR" dirty="0" smtClean="0"/>
              <a:t>Πολυαλφαβητικά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Κρυπτογραφικές Συναρτήσεις Αντικατάστασης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Οι</a:t>
            </a:r>
            <a:r>
              <a:rPr lang="en-US" dirty="0" smtClean="0"/>
              <a:t> </a:t>
            </a:r>
            <a:r>
              <a:rPr lang="en-US" dirty="0" err="1" smtClean="0"/>
              <a:t>κρυπτογραφικές</a:t>
            </a:r>
            <a:r>
              <a:rPr lang="en-US" dirty="0" smtClean="0"/>
              <a:t> </a:t>
            </a:r>
            <a:r>
              <a:rPr lang="en-US" dirty="0" err="1" smtClean="0"/>
              <a:t>συναρτήσεις</a:t>
            </a:r>
            <a:r>
              <a:rPr lang="en-US" dirty="0" smtClean="0"/>
              <a:t> </a:t>
            </a:r>
            <a:r>
              <a:rPr lang="en-US" dirty="0" err="1" smtClean="0"/>
              <a:t>αντικατάστασης</a:t>
            </a:r>
            <a:r>
              <a:rPr lang="en-US" dirty="0" smtClean="0"/>
              <a:t> </a:t>
            </a:r>
            <a:r>
              <a:rPr lang="en-US" dirty="0" err="1" smtClean="0"/>
              <a:t>αποτελούν</a:t>
            </a:r>
            <a:r>
              <a:rPr lang="en-US" dirty="0" smtClean="0"/>
              <a:t> </a:t>
            </a:r>
            <a:r>
              <a:rPr lang="en-US" dirty="0" err="1" smtClean="0"/>
              <a:t>ειδική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κρυπτογραφικών</a:t>
            </a:r>
            <a:r>
              <a:rPr lang="en-US" dirty="0" smtClean="0"/>
              <a:t> </a:t>
            </a:r>
            <a:r>
              <a:rPr lang="en-US" dirty="0" err="1" smtClean="0"/>
              <a:t>συστημάτων</a:t>
            </a:r>
            <a:r>
              <a:rPr lang="en-US" dirty="0" smtClean="0"/>
              <a:t> </a:t>
            </a:r>
            <a:r>
              <a:rPr lang="en-US" dirty="0" err="1" smtClean="0"/>
              <a:t>τεμαχισμού</a:t>
            </a:r>
            <a:r>
              <a:rPr lang="en-US" dirty="0" smtClean="0"/>
              <a:t> </a:t>
            </a:r>
            <a:r>
              <a:rPr lang="en-US" dirty="0" err="1" smtClean="0"/>
              <a:t>όπου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αρχικό</a:t>
            </a:r>
            <a:r>
              <a:rPr lang="en-US" dirty="0" smtClean="0"/>
              <a:t> </a:t>
            </a:r>
            <a:r>
              <a:rPr lang="en-US" dirty="0" err="1" smtClean="0"/>
              <a:t>κείμενο</a:t>
            </a:r>
            <a:r>
              <a:rPr lang="en-US" dirty="0" smtClean="0"/>
              <a:t> (</a:t>
            </a:r>
            <a:r>
              <a:rPr lang="en-US" dirty="0" err="1" smtClean="0"/>
              <a:t>αρχικά</a:t>
            </a:r>
            <a:r>
              <a:rPr lang="en-US" dirty="0" smtClean="0"/>
              <a:t> </a:t>
            </a:r>
            <a:r>
              <a:rPr lang="en-US" dirty="0" err="1" smtClean="0"/>
              <a:t>σύμβολα</a:t>
            </a:r>
            <a:r>
              <a:rPr lang="en-US" dirty="0" smtClean="0"/>
              <a:t>) </a:t>
            </a:r>
            <a:r>
              <a:rPr lang="en-US" dirty="0" err="1" smtClean="0"/>
              <a:t>αντικαθίσταται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αλλά</a:t>
            </a:r>
            <a:r>
              <a:rPr lang="en-US" dirty="0" smtClean="0"/>
              <a:t> </a:t>
            </a:r>
            <a:r>
              <a:rPr lang="el-GR" dirty="0" smtClean="0"/>
              <a:t>σύμβολα από το ίδιο αλφάβητο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Κρυπτογραφικές Συναρτήσεις Αντικατάστασης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/>
          </a:bodyPr>
          <a:lstStyle/>
          <a:p>
            <a:r>
              <a:rPr lang="en-US" dirty="0" err="1" smtClean="0"/>
              <a:t>Θεωρείστε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αλφάβητο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q</a:t>
            </a:r>
            <a:r>
              <a:rPr lang="en-US" dirty="0" smtClean="0"/>
              <a:t> </a:t>
            </a:r>
            <a:r>
              <a:rPr lang="en-US" dirty="0" err="1" smtClean="0"/>
              <a:t>σύβμολα</a:t>
            </a:r>
            <a:endParaRPr lang="el-GR" dirty="0" smtClean="0"/>
          </a:p>
          <a:p>
            <a:r>
              <a:rPr lang="en-US" dirty="0" err="1" smtClean="0"/>
              <a:t>Μ</a:t>
            </a:r>
            <a:r>
              <a:rPr lang="en-US" dirty="0" smtClean="0"/>
              <a:t> </a:t>
            </a:r>
            <a:r>
              <a:rPr lang="en-US" dirty="0" err="1" smtClean="0"/>
              <a:t>όλα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μηνύματα</a:t>
            </a:r>
            <a:r>
              <a:rPr lang="en-US" dirty="0" smtClean="0"/>
              <a:t> </a:t>
            </a:r>
            <a:r>
              <a:rPr lang="en-US" dirty="0" err="1" smtClean="0"/>
              <a:t>μήκους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endParaRPr lang="el-GR" dirty="0" smtClean="0"/>
          </a:p>
          <a:p>
            <a:r>
              <a:rPr lang="en-US" dirty="0" err="1" smtClean="0"/>
              <a:t>Κ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όλων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l-GR" dirty="0" smtClean="0"/>
              <a:t>αντικαταστάσεων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err="1" smtClean="0"/>
              <a:t>Προσδιορίστε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ανήκει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K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μετασχηματισμό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e</a:t>
            </a:r>
            <a:r>
              <a:rPr lang="en-US" dirty="0" err="1" smtClean="0"/>
              <a:t>(m</a:t>
            </a:r>
            <a:r>
              <a:rPr lang="en-US" dirty="0" smtClean="0"/>
              <a:t>)=e(m</a:t>
            </a:r>
            <a:r>
              <a:rPr lang="en-US" baseline="-25000" dirty="0" smtClean="0"/>
              <a:t>1</a:t>
            </a:r>
            <a:r>
              <a:rPr lang="en-US" dirty="0" smtClean="0"/>
              <a:t>)e(m</a:t>
            </a:r>
            <a:r>
              <a:rPr lang="en-US" baseline="-25000" dirty="0" smtClean="0"/>
              <a:t>2</a:t>
            </a:r>
            <a:r>
              <a:rPr lang="en-US" dirty="0" smtClean="0"/>
              <a:t>)...)= c</a:t>
            </a:r>
            <a:r>
              <a:rPr lang="en-US" baseline="-25000" dirty="0" smtClean="0"/>
              <a:t>1</a:t>
            </a:r>
            <a:r>
              <a:rPr lang="en-US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... =</a:t>
            </a:r>
            <a:r>
              <a:rPr lang="en-US" dirty="0" err="1" smtClean="0"/>
              <a:t>c</a:t>
            </a:r>
            <a:r>
              <a:rPr lang="en-US" dirty="0" smtClean="0"/>
              <a:t> </a:t>
            </a:r>
            <a:r>
              <a:rPr lang="en-US" dirty="0" err="1" smtClean="0"/>
              <a:t>όπου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dirty="0" smtClean="0"/>
              <a:t>= (m</a:t>
            </a:r>
            <a:r>
              <a:rPr lang="en-US" baseline="-25000" dirty="0" smtClean="0"/>
              <a:t>1</a:t>
            </a:r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...)</a:t>
            </a:r>
            <a:endParaRPr lang="el-GR" dirty="0" smtClean="0"/>
          </a:p>
          <a:p>
            <a:pPr lvl="1"/>
            <a:r>
              <a:rPr lang="en-US" dirty="0" err="1" smtClean="0"/>
              <a:t>Δηλαδή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σύμβολο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αλφάβητο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αντικατέστησε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βάση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συγκεκριμένη</a:t>
            </a:r>
            <a:r>
              <a:rPr lang="en-US" dirty="0" smtClean="0"/>
              <a:t> "</a:t>
            </a:r>
            <a:r>
              <a:rPr lang="en-US" dirty="0" err="1" smtClean="0"/>
              <a:t>αλλαγή</a:t>
            </a:r>
            <a:r>
              <a:rPr lang="en-US" dirty="0" smtClean="0"/>
              <a:t>”</a:t>
            </a:r>
            <a:endParaRPr lang="el-GR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</a:t>
            </a:r>
            <a:r>
              <a:rPr lang="en-US" dirty="0" smtClean="0"/>
              <a:t> </a:t>
            </a:r>
            <a:r>
              <a:rPr lang="en-US" dirty="0" err="1" smtClean="0"/>
              <a:t>θα</a:t>
            </a:r>
            <a:r>
              <a:rPr lang="en-US" dirty="0" smtClean="0"/>
              <a:t> </a:t>
            </a:r>
            <a:r>
              <a:rPr lang="en-US" dirty="0" err="1" smtClean="0"/>
              <a:t>πρέπει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υπολογίσουμε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αντίστροφη</a:t>
            </a:r>
            <a:r>
              <a:rPr lang="en-US" dirty="0" smtClean="0"/>
              <a:t> </a:t>
            </a:r>
            <a:r>
              <a:rPr lang="el-GR" dirty="0" smtClean="0"/>
              <a:t>διαδικασία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Κρυπτογραφικές Συναρτήσεις Αντικατάστασης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Α</a:t>
            </a:r>
            <a:r>
              <a:rPr lang="en-US" dirty="0" smtClean="0"/>
              <a:t>={A, B, C, . . . , X, Y, Z}</a:t>
            </a:r>
            <a:endParaRPr lang="el-GR" dirty="0" smtClean="0"/>
          </a:p>
          <a:p>
            <a:r>
              <a:rPr lang="en-US" dirty="0" smtClean="0"/>
              <a:t>M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όλων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αλαφαριθμητικω</a:t>
            </a:r>
            <a:r>
              <a:rPr lang="el-GR" dirty="0" smtClean="0"/>
              <a:t>ν</a:t>
            </a:r>
            <a:r>
              <a:rPr lang="en-US" dirty="0" smtClean="0"/>
              <a:t> </a:t>
            </a:r>
            <a:r>
              <a:rPr lang="en-US" dirty="0" err="1" smtClean="0"/>
              <a:t>μέχρι</a:t>
            </a:r>
            <a:r>
              <a:rPr lang="en-US" dirty="0" smtClean="0"/>
              <a:t> 5 </a:t>
            </a:r>
            <a:r>
              <a:rPr lang="en-US" dirty="0" err="1" smtClean="0"/>
              <a:t>χαρακτήρες</a:t>
            </a:r>
            <a:endParaRPr lang="el-GR" dirty="0" smtClean="0"/>
          </a:p>
          <a:p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θεωρείται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endParaRPr lang="el-GR" dirty="0" smtClean="0"/>
          </a:p>
          <a:p>
            <a:pPr lvl="1"/>
            <a:r>
              <a:rPr lang="en-US" dirty="0" smtClean="0"/>
              <a:t>(+3) </a:t>
            </a:r>
            <a:r>
              <a:rPr lang="en-US" dirty="0" err="1" smtClean="0"/>
              <a:t>χαρακτήρες</a:t>
            </a:r>
            <a:r>
              <a:rPr lang="en-US" dirty="0" smtClean="0"/>
              <a:t> </a:t>
            </a:r>
            <a:r>
              <a:rPr lang="en-US" dirty="0" err="1" smtClean="0"/>
              <a:t>μετά</a:t>
            </a:r>
            <a:endParaRPr lang="el-GR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24" y="4823460"/>
          <a:ext cx="1752576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980"/>
                <a:gridCol w="347968"/>
                <a:gridCol w="347968"/>
                <a:gridCol w="360692"/>
                <a:gridCol w="34796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M=THISCIPHER</a:t>
            </a:r>
          </a:p>
          <a:p>
            <a:r>
              <a:rPr lang="en-US" dirty="0" smtClean="0"/>
              <a:t>M=THISC IPHER</a:t>
            </a:r>
          </a:p>
          <a:p>
            <a:r>
              <a:rPr lang="el-GR" dirty="0" smtClean="0"/>
              <a:t>Εφαρμογή του μετασχηματισμού</a:t>
            </a:r>
          </a:p>
          <a:p>
            <a:r>
              <a:rPr lang="en-US" dirty="0" smtClean="0"/>
              <a:t>C=WKLVF LSKHU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Πολυαλφαβητικές Συναρτήσεις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πολυαφλφαβητική</a:t>
            </a:r>
            <a:r>
              <a:rPr lang="en-US" dirty="0" smtClean="0"/>
              <a:t> </a:t>
            </a:r>
            <a:r>
              <a:rPr lang="en-US" dirty="0" err="1" smtClean="0"/>
              <a:t>συνάρτηση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</a:t>
            </a:r>
            <a:r>
              <a:rPr lang="en-US" dirty="0" err="1" smtClean="0"/>
              <a:t>ακόλουθες</a:t>
            </a:r>
            <a:r>
              <a:rPr lang="en-US" dirty="0" smtClean="0"/>
              <a:t> </a:t>
            </a:r>
            <a:r>
              <a:rPr lang="en-US" dirty="0" err="1" smtClean="0"/>
              <a:t>ιδιότητες</a:t>
            </a:r>
            <a:r>
              <a:rPr lang="en-US" dirty="0" smtClean="0"/>
              <a:t>:</a:t>
            </a:r>
            <a:endParaRPr lang="el-GR" dirty="0" smtClean="0"/>
          </a:p>
          <a:p>
            <a:pPr lvl="1"/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πιθανών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</a:t>
            </a:r>
            <a:r>
              <a:rPr lang="en-US" dirty="0" err="1" smtClean="0"/>
              <a:t>αποτελείται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όλων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αλλαγών</a:t>
            </a:r>
            <a:r>
              <a:rPr lang="en-US" dirty="0" smtClean="0"/>
              <a:t> (p</a:t>
            </a:r>
            <a:r>
              <a:rPr lang="en-US" baseline="-25000" dirty="0" smtClean="0"/>
              <a:t>1</a:t>
            </a:r>
            <a:r>
              <a:rPr lang="en-US" dirty="0" smtClean="0"/>
              <a:t>,p</a:t>
            </a:r>
            <a:r>
              <a:rPr lang="en-US" baseline="-25000" dirty="0" smtClean="0"/>
              <a:t>2</a:t>
            </a:r>
            <a:r>
              <a:rPr lang="en-US" dirty="0" smtClean="0"/>
              <a:t>...,p</a:t>
            </a:r>
            <a:r>
              <a:rPr lang="en-US" baseline="-25000" dirty="0" smtClean="0"/>
              <a:t>t</a:t>
            </a:r>
            <a:r>
              <a:rPr lang="en-US" dirty="0" smtClean="0"/>
              <a:t>) </a:t>
            </a:r>
            <a:r>
              <a:rPr lang="en-US" dirty="0" err="1" smtClean="0"/>
              <a:t>όπου</a:t>
            </a:r>
            <a:r>
              <a:rPr lang="en-US" dirty="0" smtClean="0"/>
              <a:t> </a:t>
            </a:r>
            <a:r>
              <a:rPr lang="en-US" dirty="0" err="1" smtClean="0"/>
              <a:t>κάθε</a:t>
            </a:r>
            <a:r>
              <a:rPr lang="en-US" dirty="0" smtClean="0"/>
              <a:t>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προσδιορίζεται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Α</a:t>
            </a: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Εμπιστευτικότητα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Διασφαλίζει τη μη αποκάλυψη των πληροφοριών σε τρίτες ονότητες (μη εξουσιοδοτημένες</a:t>
            </a:r>
          </a:p>
          <a:p>
            <a:r>
              <a:rPr lang="el-GR" dirty="0" smtClean="0"/>
              <a:t>Διασφάλιση της ιδιωτικότητας</a:t>
            </a:r>
          </a:p>
          <a:p>
            <a:pPr lvl="1"/>
            <a:r>
              <a:rPr lang="el-GR" dirty="0" smtClean="0"/>
              <a:t>Έλεγχος της πληροφορίας που συλλέγεται για μια οντότητα</a:t>
            </a:r>
          </a:p>
          <a:p>
            <a:r>
              <a:rPr lang="el-GR" dirty="0" smtClean="0"/>
              <a:t>Παραδείγματα</a:t>
            </a:r>
          </a:p>
          <a:p>
            <a:pPr lvl="1"/>
            <a:r>
              <a:rPr lang="el-GR" dirty="0" smtClean="0"/>
              <a:t>Αλληλογραφία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Πολυαλφαβητικές Συναρτήσεις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Θεωρείστε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n-US" dirty="0" smtClean="0"/>
              <a:t> A={A,B,...Z}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t</a:t>
            </a:r>
            <a:r>
              <a:rPr lang="en-US" dirty="0" smtClean="0"/>
              <a:t>=3. (</a:t>
            </a:r>
            <a:r>
              <a:rPr lang="en-US" dirty="0" err="1" smtClean="0"/>
              <a:t>δηλαδή</a:t>
            </a:r>
            <a:r>
              <a:rPr lang="en-US" dirty="0" smtClean="0"/>
              <a:t> </a:t>
            </a:r>
            <a:r>
              <a:rPr lang="en-US" dirty="0" err="1" smtClean="0"/>
              <a:t>πραγματοποιούνται</a:t>
            </a:r>
            <a:r>
              <a:rPr lang="en-US" dirty="0" smtClean="0"/>
              <a:t> 3 </a:t>
            </a:r>
            <a:r>
              <a:rPr lang="en-US" dirty="0" err="1" smtClean="0"/>
              <a:t>αλλαγές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e</a:t>
            </a:r>
            <a:r>
              <a:rPr lang="en-US" dirty="0" smtClean="0"/>
              <a:t>= 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 p</a:t>
            </a:r>
            <a:r>
              <a:rPr lang="en-US" baseline="-25000" dirty="0" smtClean="0"/>
              <a:t>3</a:t>
            </a:r>
            <a:endParaRPr lang="el-GR" baseline="-25000" dirty="0" smtClean="0"/>
          </a:p>
          <a:p>
            <a:pPr lvl="1"/>
            <a:r>
              <a:rPr lang="en-US" dirty="0" err="1" smtClean="0"/>
              <a:t>το</a:t>
            </a:r>
            <a:r>
              <a:rPr lang="en-US" dirty="0" smtClean="0"/>
              <a:t> p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αντιστοιχίζει</a:t>
            </a:r>
            <a:r>
              <a:rPr lang="en-US" dirty="0" smtClean="0"/>
              <a:t> 3 </a:t>
            </a:r>
            <a:r>
              <a:rPr lang="en-US" dirty="0" err="1" smtClean="0"/>
              <a:t>θέσεις</a:t>
            </a:r>
            <a:r>
              <a:rPr lang="en-US" dirty="0" smtClean="0"/>
              <a:t> </a:t>
            </a:r>
            <a:r>
              <a:rPr lang="en-US" dirty="0" err="1" smtClean="0"/>
              <a:t>δεξιά</a:t>
            </a:r>
            <a:endParaRPr lang="el-GR" dirty="0" smtClean="0"/>
          </a:p>
          <a:p>
            <a:pPr lvl="1"/>
            <a:r>
              <a:rPr lang="en-US" dirty="0" err="1" smtClean="0"/>
              <a:t>το</a:t>
            </a:r>
            <a:r>
              <a:rPr lang="en-US" dirty="0" smtClean="0"/>
              <a:t> p</a:t>
            </a:r>
            <a:r>
              <a:rPr lang="en-US" baseline="-25000" dirty="0" smtClean="0"/>
              <a:t>2</a:t>
            </a:r>
            <a:r>
              <a:rPr lang="en-US" dirty="0" smtClean="0"/>
              <a:t> 7 </a:t>
            </a:r>
            <a:r>
              <a:rPr lang="en-US" dirty="0" err="1" smtClean="0"/>
              <a:t>θέσεις</a:t>
            </a:r>
            <a:r>
              <a:rPr lang="en-US" dirty="0" smtClean="0"/>
              <a:t> </a:t>
            </a:r>
            <a:r>
              <a:rPr lang="en-US" dirty="0" err="1" smtClean="0"/>
              <a:t>δεξιά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10 </a:t>
            </a:r>
            <a:r>
              <a:rPr lang="en-US" dirty="0" err="1" smtClean="0"/>
              <a:t>θέσεις</a:t>
            </a:r>
            <a:r>
              <a:rPr lang="en-US" dirty="0" smtClean="0"/>
              <a:t> </a:t>
            </a:r>
            <a:r>
              <a:rPr lang="en-US" dirty="0" err="1" smtClean="0"/>
              <a:t>δεξιά</a:t>
            </a:r>
            <a:endParaRPr lang="en-US" dirty="0" smtClean="0"/>
          </a:p>
          <a:p>
            <a:r>
              <a:rPr lang="en-US" dirty="0" err="1" smtClean="0"/>
              <a:t>m</a:t>
            </a:r>
            <a:r>
              <a:rPr lang="en-US" dirty="0" smtClean="0"/>
              <a:t>=THI SCI PHE</a:t>
            </a:r>
          </a:p>
          <a:p>
            <a:r>
              <a:rPr lang="en-US" dirty="0" err="1" smtClean="0"/>
              <a:t>c</a:t>
            </a:r>
            <a:r>
              <a:rPr lang="en-US" dirty="0" smtClean="0"/>
              <a:t>=</a:t>
            </a:r>
            <a:r>
              <a:rPr lang="en-US" dirty="0" err="1" smtClean="0"/>
              <a:t>E</a:t>
            </a:r>
            <a:r>
              <a:rPr lang="en-US" baseline="-25000" dirty="0" err="1" smtClean="0"/>
              <a:t>e</a:t>
            </a:r>
            <a:r>
              <a:rPr lang="en-US" dirty="0" err="1" smtClean="0"/>
              <a:t>(m</a:t>
            </a:r>
            <a:r>
              <a:rPr lang="en-US" dirty="0" smtClean="0"/>
              <a:t>)=(p</a:t>
            </a:r>
            <a:r>
              <a:rPr lang="en-US" baseline="-25000" dirty="0" smtClean="0"/>
              <a:t>1</a:t>
            </a:r>
            <a:r>
              <a:rPr lang="en-US" dirty="0" smtClean="0"/>
              <a:t>(m</a:t>
            </a:r>
            <a:r>
              <a:rPr lang="en-US" baseline="-25000" dirty="0" smtClean="0"/>
              <a:t>1</a:t>
            </a:r>
            <a:r>
              <a:rPr lang="en-US" dirty="0" smtClean="0"/>
              <a:t>)p</a:t>
            </a:r>
            <a:r>
              <a:rPr lang="en-US" baseline="-25000" dirty="0" smtClean="0"/>
              <a:t>2</a:t>
            </a:r>
            <a:r>
              <a:rPr lang="en-US" dirty="0" smtClean="0"/>
              <a:t>(m</a:t>
            </a:r>
            <a:r>
              <a:rPr lang="en-US" baseline="-25000" dirty="0" smtClean="0"/>
              <a:t>2</a:t>
            </a:r>
            <a:r>
              <a:rPr lang="en-US" dirty="0" smtClean="0"/>
              <a:t>)p</a:t>
            </a:r>
            <a:r>
              <a:rPr lang="en-US" baseline="-25000" dirty="0" smtClean="0"/>
              <a:t>3</a:t>
            </a:r>
            <a:r>
              <a:rPr lang="en-US" dirty="0" smtClean="0"/>
              <a:t>(m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c</a:t>
            </a:r>
            <a:r>
              <a:rPr lang="en-US" dirty="0" smtClean="0"/>
              <a:t>=WOS VJS SOO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Θέματα Κρυπτανάλυσης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διαδικασία</a:t>
            </a:r>
            <a:r>
              <a:rPr lang="en-US" dirty="0" smtClean="0"/>
              <a:t> </a:t>
            </a:r>
            <a:r>
              <a:rPr lang="en-US" dirty="0" err="1" smtClean="0"/>
              <a:t>ανάκτησης</a:t>
            </a:r>
            <a:r>
              <a:rPr lang="en-US" dirty="0" smtClean="0"/>
              <a:t>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r>
              <a:rPr lang="el-GR" dirty="0" smtClean="0"/>
              <a:t>/</a:t>
            </a:r>
            <a:r>
              <a:rPr lang="en-US" dirty="0" smtClean="0"/>
              <a:t> </a:t>
            </a:r>
            <a:r>
              <a:rPr lang="el-GR" dirty="0" smtClean="0"/>
              <a:t>του κλειδιού</a:t>
            </a:r>
          </a:p>
          <a:p>
            <a:r>
              <a:rPr lang="en-US" dirty="0" err="1" smtClean="0"/>
              <a:t>Σύμφωνα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αρχή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kerckhoff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επιτιθέμενος</a:t>
            </a:r>
            <a:r>
              <a:rPr lang="el-GR" dirty="0" smtClean="0"/>
              <a:t> πρέπει να</a:t>
            </a:r>
            <a:r>
              <a:rPr lang="en-US" dirty="0" smtClean="0"/>
              <a:t> </a:t>
            </a:r>
            <a:r>
              <a:rPr lang="en-US" dirty="0" err="1" smtClean="0"/>
              <a:t>γνωρίζει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κρυπτοσύστημα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Θέματα Κρυπτανάλυσης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Κρυπτογραφήματος </a:t>
            </a:r>
            <a:r>
              <a:rPr lang="en-US" dirty="0" smtClean="0"/>
              <a:t>(</a:t>
            </a:r>
            <a:r>
              <a:rPr lang="en-US" dirty="0" err="1" smtClean="0"/>
              <a:t>ciphertext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επιτιθέμενος</a:t>
            </a:r>
            <a:r>
              <a:rPr lang="en-US" dirty="0" smtClean="0"/>
              <a:t> </a:t>
            </a:r>
            <a:r>
              <a:rPr lang="en-US" dirty="0" err="1" smtClean="0"/>
              <a:t>γνωρίζει</a:t>
            </a:r>
            <a:r>
              <a:rPr lang="en-US" dirty="0" smtClean="0"/>
              <a:t> </a:t>
            </a:r>
            <a:r>
              <a:rPr lang="en-US" dirty="0" err="1" smtClean="0"/>
              <a:t>μόνο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κρυπτογράφημα</a:t>
            </a:r>
            <a:endParaRPr lang="el-GR" dirty="0" smtClean="0"/>
          </a:p>
          <a:p>
            <a:r>
              <a:rPr lang="en-US" dirty="0" err="1" smtClean="0"/>
              <a:t>Γνωστού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r>
              <a:rPr lang="en-US" dirty="0" smtClean="0"/>
              <a:t> (known plaintext): </a:t>
            </a:r>
          </a:p>
          <a:p>
            <a:pPr lvl="1"/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επιτιθέμενος</a:t>
            </a:r>
            <a:r>
              <a:rPr lang="en-US" dirty="0" smtClean="0"/>
              <a:t> </a:t>
            </a:r>
            <a:r>
              <a:rPr lang="en-US" dirty="0" err="1" smtClean="0"/>
              <a:t>γνωρίζει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ζεύγος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κρυπτογραφημένου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r>
              <a:rPr lang="en-US" dirty="0" smtClean="0"/>
              <a:t> &amp;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κρυπτογραφήματος</a:t>
            </a:r>
            <a:endParaRPr lang="en-US" dirty="0" smtClean="0"/>
          </a:p>
          <a:p>
            <a:r>
              <a:rPr lang="en-US" dirty="0" err="1" smtClean="0"/>
              <a:t>Επιλεγμένου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r>
              <a:rPr lang="en-US" dirty="0" smtClean="0"/>
              <a:t> (chosen plaintext): </a:t>
            </a:r>
          </a:p>
          <a:p>
            <a:pPr lvl="1"/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επιτιθέμενος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πρόσβαση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κρυπτοσύστημα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συγκεκριμένο</a:t>
            </a:r>
            <a:r>
              <a:rPr lang="en-US" dirty="0" smtClean="0"/>
              <a:t> </a:t>
            </a:r>
            <a:r>
              <a:rPr lang="en-US" dirty="0" err="1" smtClean="0"/>
              <a:t>μήνυμα</a:t>
            </a:r>
            <a:r>
              <a:rPr lang="en-US" dirty="0" smtClean="0"/>
              <a:t> </a:t>
            </a:r>
            <a:r>
              <a:rPr lang="en-US" dirty="0" err="1" smtClean="0"/>
              <a:t>δημιουργεί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αντίστοιχο</a:t>
            </a:r>
            <a:r>
              <a:rPr lang="en-US" dirty="0" smtClean="0"/>
              <a:t> </a:t>
            </a:r>
            <a:r>
              <a:rPr lang="en-US" dirty="0" err="1" smtClean="0"/>
              <a:t>κρυπτογράφημα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/>
          </a:bodyPr>
          <a:lstStyle/>
          <a:p>
            <a:r>
              <a:rPr lang="el-GR" dirty="0" smtClean="0"/>
              <a:t>Συχνότητα γραμμάτων αγγλικού αλφάβητου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n-US" dirty="0" err="1" smtClean="0"/>
              <a:t>Δεδομένου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χρησιμοποιείται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αλγόριθμος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καίσαρα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βρεθεί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παρακάτω</a:t>
            </a:r>
            <a:r>
              <a:rPr lang="en-US" dirty="0" smtClean="0"/>
              <a:t> </a:t>
            </a:r>
            <a:r>
              <a:rPr lang="en-US" dirty="0" err="1" smtClean="0"/>
              <a:t>κρυπτογράφημα</a:t>
            </a:r>
            <a:r>
              <a:rPr lang="en-US" dirty="0" smtClean="0"/>
              <a:t>: OLIHLVQRWDSUREOHPLWLVDPBVWHUBWREHXQIXUOHG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2590800"/>
          <a:ext cx="6629402" cy="75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Α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000000"/>
                          </a:solidFill>
                        </a:rPr>
                        <a:t>Β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D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F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H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I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J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K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L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082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028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043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022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020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061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070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002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008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040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024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3505200"/>
          <a:ext cx="6629402" cy="75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  <a:gridCol w="50995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O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Q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V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X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Z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067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075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019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001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060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063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091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028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010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023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001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020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001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Πίνακας Αναζήτησης κλειδιών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</p:nvPr>
        </p:nvGraphicFramePr>
        <p:xfrm>
          <a:off x="762000" y="2362200"/>
          <a:ext cx="8022260" cy="2235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735"/>
                <a:gridCol w="2077425"/>
                <a:gridCol w="1924050"/>
                <a:gridCol w="19240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Μέγεθος Κλειδιού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tx1"/>
                          </a:solidFill>
                        </a:rPr>
                        <a:t>Αριθμός Κλειδιού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Χρόνος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που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χρείαζεται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κρυπτογράφηση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Χρόνος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που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χρειάζεται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10^6 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κρυπτογραφήσεις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2^32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r>
                        <a:rPr lang="el-GR" sz="1400" dirty="0" smtClean="0"/>
                        <a:t>^</a:t>
                      </a:r>
                      <a:r>
                        <a:rPr lang="en-US" sz="1400" dirty="0" smtClean="0"/>
                        <a:t>31 </a:t>
                      </a:r>
                      <a:r>
                        <a:rPr lang="en-US" sz="1400" dirty="0" err="1" smtClean="0"/>
                        <a:t>μs</a:t>
                      </a:r>
                      <a:r>
                        <a:rPr lang="en-US" sz="1400" dirty="0" smtClean="0"/>
                        <a:t> = 35.8</a:t>
                      </a:r>
                      <a:r>
                        <a:rPr lang="el-GR" sz="1400" dirty="0" smtClean="0"/>
                        <a:t> λεπτά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2.15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l-G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δευτερόλεπτα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56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2^56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2^55μ</a:t>
                      </a:r>
                      <a:r>
                        <a:rPr lang="en-US" sz="1400" dirty="0" err="1" smtClean="0"/>
                        <a:t>s</a:t>
                      </a:r>
                      <a:r>
                        <a:rPr lang="en-US" sz="1400" baseline="0" dirty="0" smtClean="0"/>
                        <a:t> =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1142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χρόνια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10.01 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ώρες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128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2^128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2^127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μs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5.4 *10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^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χρόνια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5.4 ∗10</a:t>
                      </a:r>
                      <a:r>
                        <a:rPr lang="el-G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^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Υπηρεσίες Ασφάλειας – Συμμετρικα Κρυπτοσυστήματα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Εμπιστευτικότητα</a:t>
            </a:r>
          </a:p>
          <a:p>
            <a:r>
              <a:rPr lang="el-GR" dirty="0" smtClean="0"/>
              <a:t>Ακεραιότητα</a:t>
            </a:r>
          </a:p>
          <a:p>
            <a:r>
              <a:rPr lang="el-GR" dirty="0" smtClean="0"/>
              <a:t>Αυθεντικότητα 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Εμπιστευτικότητα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κρυπτ.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3440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356366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94806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810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91000" y="340840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02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αποκρυπτ.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5786160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24600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467600" y="3875326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96200" y="350599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4384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αποστολέας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436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Παραλήπτης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Ακεραιότητα &amp; Αυθεντικότητα</a:t>
            </a:r>
            <a:endParaRPr lang="en-US" dirty="0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4572000" y="1671638"/>
            <a:ext cx="4495800" cy="4195762"/>
            <a:chOff x="4572000" y="1671935"/>
            <a:chExt cx="4495800" cy="4195465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4572000" y="1671935"/>
              <a:ext cx="4495800" cy="4195465"/>
              <a:chOff x="4572000" y="1671935"/>
              <a:chExt cx="4495800" cy="4195465"/>
            </a:xfrm>
          </p:grpSpPr>
          <p:sp>
            <p:nvSpPr>
              <p:cNvPr id="7" name="TextBox 19"/>
              <p:cNvSpPr txBox="1">
                <a:spLocks noChangeArrowheads="1"/>
              </p:cNvSpPr>
              <p:nvPr/>
            </p:nvSpPr>
            <p:spPr bwMode="auto">
              <a:xfrm>
                <a:off x="7162800" y="1671935"/>
                <a:ext cx="1905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παραλήπτης</a:t>
                </a:r>
                <a:endParaRPr lang="en-US"/>
              </a:p>
            </p:txBody>
          </p: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4572000" y="1981201"/>
                <a:ext cx="4191000" cy="3886199"/>
                <a:chOff x="914400" y="1900535"/>
                <a:chExt cx="4191000" cy="4488597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600200" y="3657295"/>
                  <a:ext cx="2362200" cy="762714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l-GR" dirty="0">
                      <a:solidFill>
                        <a:schemeClr val="tx1"/>
                      </a:solidFill>
                    </a:rPr>
                    <a:t>Συμμετρικό κρυπτοσύστημα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2133600" y="1900535"/>
                  <a:ext cx="12192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μήνυμα</a:t>
                  </a:r>
                  <a:endParaRPr lang="en-US"/>
                </a:p>
              </p:txBody>
            </p:sp>
            <p:cxnSp>
              <p:nvCxnSpPr>
                <p:cNvPr id="11" name="Straight Arrow Connector 10"/>
                <p:cNvCxnSpPr/>
                <p:nvPr/>
              </p:nvCxnSpPr>
              <p:spPr>
                <a:xfrm rot="5400000">
                  <a:off x="2209667" y="2971831"/>
                  <a:ext cx="1067067" cy="317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4114800" y="3424535"/>
                  <a:ext cx="9906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κλειδί</a:t>
                  </a:r>
                  <a:endParaRPr lang="en-US"/>
                </a:p>
              </p:txBody>
            </p:sp>
            <p:cxnSp>
              <p:nvCxnSpPr>
                <p:cNvPr id="13" name="Straight Arrow Connector 12"/>
                <p:cNvCxnSpPr/>
                <p:nvPr/>
              </p:nvCxnSpPr>
              <p:spPr>
                <a:xfrm rot="5400000">
                  <a:off x="2210460" y="5027921"/>
                  <a:ext cx="1067067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914400" y="5558135"/>
                  <a:ext cx="4114800" cy="8309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l-GR" dirty="0"/>
                    <a:t>Κώδικας Αυθεντικοποίησης παραλήπτη</a:t>
                  </a:r>
                  <a:endParaRPr lang="en-US" dirty="0"/>
                </a:p>
              </p:txBody>
            </p:sp>
          </p:grpSp>
        </p:grpSp>
        <p:cxnSp>
          <p:nvCxnSpPr>
            <p:cNvPr id="6" name="Straight Arrow Connector 5"/>
            <p:cNvCxnSpPr/>
            <p:nvPr/>
          </p:nvCxnSpPr>
          <p:spPr>
            <a:xfrm rot="10800000">
              <a:off x="7772400" y="3733951"/>
              <a:ext cx="914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34"/>
          <p:cNvGrpSpPr>
            <a:grpSpLocks/>
          </p:cNvGrpSpPr>
          <p:nvPr/>
        </p:nvGrpSpPr>
        <p:grpSpPr bwMode="auto">
          <a:xfrm>
            <a:off x="76200" y="1676400"/>
            <a:ext cx="4495800" cy="4191000"/>
            <a:chOff x="76200" y="1676400"/>
            <a:chExt cx="4495800" cy="4191000"/>
          </a:xfrm>
        </p:grpSpPr>
        <p:grpSp>
          <p:nvGrpSpPr>
            <p:cNvPr id="16" name="Group 17"/>
            <p:cNvGrpSpPr>
              <a:grpSpLocks/>
            </p:cNvGrpSpPr>
            <p:nvPr/>
          </p:nvGrpSpPr>
          <p:grpSpPr bwMode="auto">
            <a:xfrm>
              <a:off x="76200" y="1981202"/>
              <a:ext cx="4495800" cy="3886203"/>
              <a:chOff x="304800" y="1900535"/>
              <a:chExt cx="4572000" cy="4488597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599554" y="3657102"/>
                <a:ext cx="2579822" cy="60508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l-GR" dirty="0">
                    <a:solidFill>
                      <a:schemeClr val="tx1"/>
                    </a:solidFill>
                  </a:rPr>
                  <a:t>Συμμετρικό κρυπτοσύστημα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TextBox 7"/>
              <p:cNvSpPr txBox="1">
                <a:spLocks noChangeArrowheads="1"/>
              </p:cNvSpPr>
              <p:nvPr/>
            </p:nvSpPr>
            <p:spPr bwMode="auto">
              <a:xfrm>
                <a:off x="2133600" y="1900535"/>
                <a:ext cx="12192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μήνυμα</a:t>
                </a:r>
                <a:endParaRPr lang="en-US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rot="5400000">
                <a:off x="2209790" y="2972371"/>
                <a:ext cx="1067142" cy="161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304800" y="4036653"/>
                <a:ext cx="1143000" cy="183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13"/>
              <p:cNvSpPr txBox="1">
                <a:spLocks noChangeArrowheads="1"/>
              </p:cNvSpPr>
              <p:nvPr/>
            </p:nvSpPr>
            <p:spPr bwMode="auto">
              <a:xfrm>
                <a:off x="381000" y="3505200"/>
                <a:ext cx="9906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κλειδί</a:t>
                </a:r>
                <a:endParaRPr lang="en-US"/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 rot="5400000">
                <a:off x="2209790" y="5027811"/>
                <a:ext cx="1067142" cy="161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16"/>
              <p:cNvSpPr txBox="1">
                <a:spLocks noChangeArrowheads="1"/>
              </p:cNvSpPr>
              <p:nvPr/>
            </p:nvSpPr>
            <p:spPr bwMode="auto">
              <a:xfrm>
                <a:off x="914400" y="5558135"/>
                <a:ext cx="39624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l-GR"/>
                  <a:t>Κώδικας Αυθεντικοποίησης αποστολέα</a:t>
                </a:r>
                <a:endParaRPr lang="en-US"/>
              </a:p>
            </p:txBody>
          </p:sp>
        </p:grpSp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152400" y="1676400"/>
              <a:ext cx="1905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/>
                <a:t>αποστολέας</a:t>
              </a:r>
              <a:endParaRPr lang="en-US"/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4114800" y="5408612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Ακεραιότητα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Διασφάλιση της μη  εξουσιοδοτημένης τροποποίησης πληροφοριών από τρίτες οντότητες</a:t>
            </a:r>
          </a:p>
          <a:p>
            <a:r>
              <a:rPr lang="el-GR" dirty="0" smtClean="0"/>
              <a:t>Συχνά συνδέεται και με την έννοια της αυθεντικότητας</a:t>
            </a:r>
          </a:p>
          <a:p>
            <a:r>
              <a:rPr lang="el-GR" dirty="0" smtClean="0"/>
              <a:t>Παράδειγμα</a:t>
            </a:r>
          </a:p>
          <a:p>
            <a:pPr lvl="1"/>
            <a:r>
              <a:rPr lang="el-GR" dirty="0" smtClean="0"/>
              <a:t>Τροποποίηση ενός γραπτού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Αυθεντικότητα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Διασφάλιση της γνησιότητας ενός συνόλου δεδομένων</a:t>
            </a:r>
          </a:p>
          <a:p>
            <a:r>
              <a:rPr lang="el-GR" dirty="0" smtClean="0"/>
              <a:t>Παράδειγμα</a:t>
            </a:r>
          </a:p>
          <a:p>
            <a:pPr lvl="1"/>
            <a:r>
              <a:rPr lang="el-GR" dirty="0" smtClean="0"/>
              <a:t>Υπογραφή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Διαθεσιμότητα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Διασφαλίζει την αδιάλειπτη λειτουργία ενός συστήματος</a:t>
            </a:r>
          </a:p>
          <a:p>
            <a:r>
              <a:rPr lang="el-GR" dirty="0" smtClean="0"/>
              <a:t>Παράδειγμα</a:t>
            </a:r>
          </a:p>
          <a:p>
            <a:pPr lvl="1"/>
            <a:r>
              <a:rPr lang="el-GR" dirty="0" smtClean="0"/>
              <a:t>Νοσοκομείο</a:t>
            </a:r>
          </a:p>
          <a:p>
            <a:pPr lvl="1"/>
            <a:r>
              <a:rPr lang="el-GR" dirty="0" smtClean="0"/>
              <a:t>Τραπεζικό σύστημα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Ασφάλειας Συστήματος;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σημαίνει; </a:t>
            </a:r>
          </a:p>
          <a:p>
            <a:r>
              <a:rPr lang="el-GR" dirty="0" smtClean="0"/>
              <a:t>Θα πρέπει να λαμβάνονται υπόψη οι απαιτήσεις του συστήματος</a:t>
            </a:r>
          </a:p>
          <a:p>
            <a:r>
              <a:rPr lang="el-GR" dirty="0" smtClean="0"/>
              <a:t>Παράδειγματα</a:t>
            </a:r>
          </a:p>
          <a:p>
            <a:pPr lvl="1"/>
            <a:r>
              <a:rPr lang="el-GR" dirty="0" smtClean="0"/>
              <a:t>Σύστημα ψηφοφορίας</a:t>
            </a:r>
          </a:p>
          <a:p>
            <a:pPr lvl="1"/>
            <a:r>
              <a:rPr lang="el-GR" dirty="0" smtClean="0"/>
              <a:t>Ιστοσελίδα του τμήματος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Ασφάλειας ΠΣ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Εμπιστευτικότητα/Ακεραιότητα</a:t>
            </a:r>
          </a:p>
          <a:p>
            <a:pPr lvl="1"/>
            <a:r>
              <a:rPr lang="el-GR" dirty="0" smtClean="0"/>
              <a:t>Βαθμολογία φοιτητών</a:t>
            </a:r>
          </a:p>
          <a:p>
            <a:pPr lvl="1"/>
            <a:r>
              <a:rPr lang="el-GR" dirty="0" smtClean="0"/>
              <a:t>Εξετάσεις ασθενών</a:t>
            </a:r>
          </a:p>
          <a:p>
            <a:r>
              <a:rPr lang="el-GR" dirty="0" smtClean="0"/>
              <a:t>Διαθεσιμότητα</a:t>
            </a:r>
          </a:p>
          <a:p>
            <a:pPr lvl="1"/>
            <a:r>
              <a:rPr lang="el-GR" dirty="0" smtClean="0"/>
              <a:t>Π.Σ υπουργείου οικονομικών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829</TotalTime>
  <Words>1726</Words>
  <Application>Microsoft Macintosh PowerPoint</Application>
  <PresentationFormat>On-screen Show (4:3)</PresentationFormat>
  <Paragraphs>367</Paragraphs>
  <Slides>49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Focus</vt:lpstr>
      <vt:lpstr>Εισαγωγή στην Ασφάλεια Δικτύων </vt:lpstr>
      <vt:lpstr>Διαχείριση και Ασφάλεια</vt:lpstr>
      <vt:lpstr>Τι είναι ασφάλεια;</vt:lpstr>
      <vt:lpstr>Εμπιστευτικότητα</vt:lpstr>
      <vt:lpstr>Ακεραιότητα</vt:lpstr>
      <vt:lpstr>Αυθεντικότητα</vt:lpstr>
      <vt:lpstr>Διαθεσιμότητα</vt:lpstr>
      <vt:lpstr>Ασφάλειας Συστήματος;</vt:lpstr>
      <vt:lpstr>Παραδείγματα Ασφάλειας ΠΣ</vt:lpstr>
      <vt:lpstr>Σχεδιασμός Ασφαλών Συστημάτων</vt:lpstr>
      <vt:lpstr>Δημιουργία Ασφαλών Συστημάτων</vt:lpstr>
      <vt:lpstr>Ορισμός Κρυπτογραφίας</vt:lpstr>
      <vt:lpstr>Αναδρομή</vt:lpstr>
      <vt:lpstr>Αναδρομή</vt:lpstr>
      <vt:lpstr>Αναδρομή</vt:lpstr>
      <vt:lpstr>Ο αλγόριθμος του Ιούλιου Καίσαρα</vt:lpstr>
      <vt:lpstr>Σύστημα Κρυπτογραφίας</vt:lpstr>
      <vt:lpstr>Κατηγορίες Συστημάτων Κρυπτογραφίας</vt:lpstr>
      <vt:lpstr>Βασικά Στοιχεία</vt:lpstr>
      <vt:lpstr>Ασφαλής Επικοινωνία</vt:lpstr>
      <vt:lpstr>Παράδειγμα διαδικασίας κρυπτογράφησης</vt:lpstr>
      <vt:lpstr>Παράδειγμα διαδικασίας κρυπτογράφησης</vt:lpstr>
      <vt:lpstr>Χρήση κλειδιών</vt:lpstr>
      <vt:lpstr>Ασφάλεια Κρυπο-συστημάτων</vt:lpstr>
      <vt:lpstr>Συμμετρική Κρυπτογραφία</vt:lpstr>
      <vt:lpstr>Βασικές Τεχνικές</vt:lpstr>
      <vt:lpstr>Διαδικασία Αντιμετάθεσης</vt:lpstr>
      <vt:lpstr>Διαδικασία Αντιμετάθεσης</vt:lpstr>
      <vt:lpstr>Διαδικασία Αντιμετάθεσης</vt:lpstr>
      <vt:lpstr>Αντιμετάθεση με τη χρήση πίνακα</vt:lpstr>
      <vt:lpstr>Παράδειγμα αντιμετάθεσης</vt:lpstr>
      <vt:lpstr>Παράδειγμα αντιμετάθεσης</vt:lpstr>
      <vt:lpstr>Παράδειγμα αντιμετάθεσης </vt:lpstr>
      <vt:lpstr>Διαδικασία Αντικατάστασης</vt:lpstr>
      <vt:lpstr>Κρυπτογραφικές Συναρτήσεις Αντικατάστασης </vt:lpstr>
      <vt:lpstr>Κρυπτογραφικές Συναρτήσεις Αντικατάστασης </vt:lpstr>
      <vt:lpstr>Κρυπτογραφικές Συναρτήσεις Αντικατάστασης </vt:lpstr>
      <vt:lpstr>Παράδειγμα</vt:lpstr>
      <vt:lpstr>Πολυαλφαβητικές Συναρτήσεις</vt:lpstr>
      <vt:lpstr>Πολυαλφαβητικές Συναρτήσεις</vt:lpstr>
      <vt:lpstr>Ερωτήσεις</vt:lpstr>
      <vt:lpstr>Βασικά Θέματα Κρυπτανάλυσης</vt:lpstr>
      <vt:lpstr>Βασικά Θέματα Κρυπτανάλυσης</vt:lpstr>
      <vt:lpstr>Παράδειγμα</vt:lpstr>
      <vt:lpstr>Πίνακας Αναζήτησης κλειδιών</vt:lpstr>
      <vt:lpstr>Ερωτήσεις</vt:lpstr>
      <vt:lpstr>Υπηρεσίες Ασφάλειας – Συμμετρικα Κρυπτοσυστήματα </vt:lpstr>
      <vt:lpstr>Εμπιστευτικότητα</vt:lpstr>
      <vt:lpstr>Ακεραιότητα &amp; Αυθεντικότητα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235</cp:revision>
  <dcterms:created xsi:type="dcterms:W3CDTF">2010-04-23T09:50:59Z</dcterms:created>
  <dcterms:modified xsi:type="dcterms:W3CDTF">2010-04-23T10:03:05Z</dcterms:modified>
</cp:coreProperties>
</file>