
<file path=[Content_Types].xml><?xml version="1.0" encoding="utf-8"?>
<Types xmlns="http://schemas.openxmlformats.org/package/2006/content-types">
  <Override PartName="/ppt/slideLayouts/slideLayout2.xml" ContentType="application/vnd.openxmlformats-officedocument.presentationml.slideLayout+xml"/>
  <Override PartName="/ppt/slides/slide14.xml" ContentType="application/vnd.openxmlformats-officedocument.presentationml.slide+xml"/>
  <Override PartName="/ppt/slideLayouts/slideLayout11.xml" ContentType="application/vnd.openxmlformats-officedocument.presentationml.slideLayout+xml"/>
  <Default Extension="xml" ContentType="application/xml"/>
  <Override PartName="/ppt/slides/slide4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diagrams/layout1.xml" ContentType="application/vnd.openxmlformats-officedocument.drawingml.diagramLayout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26.xml" ContentType="application/vnd.openxmlformats-officedocument.presentationml.slide+xml"/>
  <Override PartName="/ppt/slides/slide13.xml" ContentType="application/vnd.openxmlformats-officedocument.presentationml.slide+xml"/>
  <Override PartName="/ppt/diagrams/data1.xml" ContentType="application/vnd.openxmlformats-officedocument.drawingml.diagramData+xml"/>
  <Default Extension="bin" ContentType="application/vnd.openxmlformats-officedocument.presentationml.printerSettings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diagrams/colors1.xml" ContentType="application/vnd.openxmlformats-officedocument.drawingml.diagramColors+xml"/>
  <Override PartName="/ppt/slides/slide11.xml" ContentType="application/vnd.openxmlformats-officedocument.presentationml.slide+xml"/>
  <Override PartName="/ppt/slides/slide49.xml" ContentType="application/vnd.openxmlformats-officedocument.presentationml.slide+xml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slides/slide42.xml" ContentType="application/vnd.openxmlformats-officedocument.presentationml.slide+xml"/>
  <Override PartName="/ppt/slides/slide25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Default Extension="wmf" ContentType="image/x-wmf"/>
  <Override PartName="/ppt/slides/slide48.xml" ContentType="application/vnd.openxmlformats-officedocument.presentationml.slide+xml"/>
  <Override PartName="/ppt/diagrams/quickStyle1.xml" ContentType="application/vnd.openxmlformats-officedocument.drawingml.diagramStyle+xml"/>
  <Override PartName="/ppt/slides/slide41.xml" ContentType="application/vnd.openxmlformats-officedocument.presentationml.slide+xml"/>
  <Override PartName="/ppt/theme/theme3.xml" ContentType="application/vnd.openxmlformats-officedocument.theme+xml"/>
  <Override PartName="/docProps/app.xml" ContentType="application/vnd.openxmlformats-officedocument.extended-properties+xml"/>
  <Override PartName="/ppt/slides/slide24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Default Extension="jpeg" ContentType="image/jpeg"/>
  <Override PartName="/ppt/viewProps.xml" ContentType="application/vnd.openxmlformats-officedocument.presentationml.viewProps+xml"/>
  <Override PartName="/ppt/slides/slide4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40.xml" ContentType="application/vnd.openxmlformats-officedocument.presentationml.slide+xml"/>
  <Override PartName="/ppt/theme/theme2.xml" ContentType="application/vnd.openxmlformats-officedocument.theme+xml"/>
  <Override PartName="/ppt/slideLayouts/slideLayout12.xml" ContentType="application/vnd.openxmlformats-officedocument.presentationml.slideLayout+xml"/>
  <Override PartName="/ppt/slides/slide23.xml" ContentType="application/vnd.openxmlformats-officedocument.presentationml.slide+xml"/>
  <Override PartName="/ppt/slides/slide39.xml" ContentType="application/vnd.openxmlformats-officedocument.presentationml.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s/slide46.xml" ContentType="application/vnd.openxmlformats-officedocument.presentationml.slide+xml"/>
  <Override PartName="/ppt/slides/slide29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slides/slide6.xml" ContentType="application/vnd.openxmlformats-officedocument.presentationml.slide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notesMasterIdLst>
    <p:notesMasterId r:id="rId51"/>
  </p:notesMasterIdLst>
  <p:handoutMasterIdLst>
    <p:handoutMasterId r:id="rId52"/>
  </p:handoutMasterIdLst>
  <p:sldIdLst>
    <p:sldId id="256" r:id="rId2"/>
    <p:sldId id="284" r:id="rId3"/>
    <p:sldId id="285" r:id="rId4"/>
    <p:sldId id="287" r:id="rId5"/>
    <p:sldId id="288" r:id="rId6"/>
    <p:sldId id="290" r:id="rId7"/>
    <p:sldId id="289" r:id="rId8"/>
    <p:sldId id="291" r:id="rId9"/>
    <p:sldId id="292" r:id="rId10"/>
    <p:sldId id="293" r:id="rId11"/>
    <p:sldId id="294" r:id="rId12"/>
    <p:sldId id="295" r:id="rId13"/>
    <p:sldId id="296" r:id="rId14"/>
    <p:sldId id="297" r:id="rId15"/>
    <p:sldId id="298" r:id="rId16"/>
    <p:sldId id="299" r:id="rId17"/>
    <p:sldId id="300" r:id="rId18"/>
    <p:sldId id="301" r:id="rId19"/>
    <p:sldId id="303" r:id="rId20"/>
    <p:sldId id="302" r:id="rId21"/>
    <p:sldId id="304" r:id="rId22"/>
    <p:sldId id="305" r:id="rId23"/>
    <p:sldId id="306" r:id="rId24"/>
    <p:sldId id="307" r:id="rId25"/>
    <p:sldId id="308" r:id="rId26"/>
    <p:sldId id="309" r:id="rId27"/>
    <p:sldId id="310" r:id="rId28"/>
    <p:sldId id="311" r:id="rId29"/>
    <p:sldId id="312" r:id="rId30"/>
    <p:sldId id="313" r:id="rId31"/>
    <p:sldId id="314" r:id="rId32"/>
    <p:sldId id="315" r:id="rId33"/>
    <p:sldId id="316" r:id="rId34"/>
    <p:sldId id="317" r:id="rId35"/>
    <p:sldId id="318" r:id="rId36"/>
    <p:sldId id="319" r:id="rId37"/>
    <p:sldId id="320" r:id="rId38"/>
    <p:sldId id="321" r:id="rId39"/>
    <p:sldId id="322" r:id="rId40"/>
    <p:sldId id="323" r:id="rId41"/>
    <p:sldId id="324" r:id="rId42"/>
    <p:sldId id="325" r:id="rId43"/>
    <p:sldId id="326" r:id="rId44"/>
    <p:sldId id="327" r:id="rId45"/>
    <p:sldId id="328" r:id="rId46"/>
    <p:sldId id="329" r:id="rId47"/>
    <p:sldId id="330" r:id="rId48"/>
    <p:sldId id="331" r:id="rId49"/>
    <p:sldId id="332" r:id="rId5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 snapToObjects="1">
      <p:cViewPr varScale="1">
        <p:scale>
          <a:sx n="92" d="100"/>
          <a:sy n="92" d="100"/>
        </p:scale>
        <p:origin x="-67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50" Type="http://schemas.openxmlformats.org/officeDocument/2006/relationships/slide" Target="slides/slide49.xml"/><Relationship Id="rId51" Type="http://schemas.openxmlformats.org/officeDocument/2006/relationships/notesMaster" Target="notesMasters/notesMaster1.xml"/><Relationship Id="rId52" Type="http://schemas.openxmlformats.org/officeDocument/2006/relationships/handoutMaster" Target="handoutMasters/handoutMaster1.xml"/><Relationship Id="rId53" Type="http://schemas.openxmlformats.org/officeDocument/2006/relationships/printerSettings" Target="printerSettings/printerSettings1.bin"/><Relationship Id="rId54" Type="http://schemas.openxmlformats.org/officeDocument/2006/relationships/presProps" Target="presProps.xml"/><Relationship Id="rId55" Type="http://schemas.openxmlformats.org/officeDocument/2006/relationships/viewProps" Target="viewProps.xml"/><Relationship Id="rId56" Type="http://schemas.openxmlformats.org/officeDocument/2006/relationships/theme" Target="theme/theme1.xml"/><Relationship Id="rId57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65500E2-B141-064E-897C-15379E67B5AC}" type="doc">
      <dgm:prSet loTypeId="urn:microsoft.com/office/officeart/2005/8/layout/cycle6" loCatId="cycle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1599A75-9AF4-8145-A984-A318C2547CFB}">
      <dgm:prSet phldrT="[Text]"/>
      <dgm:spPr/>
      <dgm:t>
        <a:bodyPr/>
        <a:lstStyle/>
        <a:p>
          <a:r>
            <a:rPr lang="el-GR" dirty="0" smtClean="0"/>
            <a:t>Χρέωση</a:t>
          </a:r>
          <a:endParaRPr lang="en-US" dirty="0"/>
        </a:p>
      </dgm:t>
    </dgm:pt>
    <dgm:pt modelId="{82824B67-F696-EE44-858C-C46699300E40}" type="parTrans" cxnId="{D35F0CB9-9AAD-7947-A9EA-68B2140FF899}">
      <dgm:prSet/>
      <dgm:spPr/>
      <dgm:t>
        <a:bodyPr/>
        <a:lstStyle/>
        <a:p>
          <a:endParaRPr lang="en-US"/>
        </a:p>
      </dgm:t>
    </dgm:pt>
    <dgm:pt modelId="{1DCBD985-ABAD-3C4F-9043-AF6D0119CA39}" type="sibTrans" cxnId="{D35F0CB9-9AAD-7947-A9EA-68B2140FF899}">
      <dgm:prSet/>
      <dgm:spPr/>
      <dgm:t>
        <a:bodyPr/>
        <a:lstStyle/>
        <a:p>
          <a:endParaRPr lang="en-US"/>
        </a:p>
      </dgm:t>
    </dgm:pt>
    <dgm:pt modelId="{AB894BE3-47F0-F946-A162-F59EE97C60EC}">
      <dgm:prSet phldrT="[Text]"/>
      <dgm:spPr/>
      <dgm:t>
        <a:bodyPr/>
        <a:lstStyle/>
        <a:p>
          <a:r>
            <a:rPr lang="el-GR" dirty="0" smtClean="0"/>
            <a:t>Διαμόρφωση</a:t>
          </a:r>
          <a:endParaRPr lang="en-US" dirty="0"/>
        </a:p>
      </dgm:t>
    </dgm:pt>
    <dgm:pt modelId="{A0C0CE18-19D3-6845-986C-2F2F24FACE3A}" type="parTrans" cxnId="{206E48AE-99AD-8A49-92FD-60254B9B6FA3}">
      <dgm:prSet/>
      <dgm:spPr/>
      <dgm:t>
        <a:bodyPr/>
        <a:lstStyle/>
        <a:p>
          <a:endParaRPr lang="en-US"/>
        </a:p>
      </dgm:t>
    </dgm:pt>
    <dgm:pt modelId="{1EC7203A-A88B-CA45-8AF6-A81B7176441F}" type="sibTrans" cxnId="{206E48AE-99AD-8A49-92FD-60254B9B6FA3}">
      <dgm:prSet/>
      <dgm:spPr/>
      <dgm:t>
        <a:bodyPr/>
        <a:lstStyle/>
        <a:p>
          <a:endParaRPr lang="en-US"/>
        </a:p>
      </dgm:t>
    </dgm:pt>
    <dgm:pt modelId="{FE22EC7C-1D8A-7045-ABE1-F6EE97002686}">
      <dgm:prSet phldrT="[Text]"/>
      <dgm:spPr/>
      <dgm:t>
        <a:bodyPr/>
        <a:lstStyle/>
        <a:p>
          <a:r>
            <a:rPr lang="el-GR" dirty="0" smtClean="0"/>
            <a:t>Βλάβες</a:t>
          </a:r>
          <a:endParaRPr lang="en-US" dirty="0"/>
        </a:p>
      </dgm:t>
    </dgm:pt>
    <dgm:pt modelId="{43AD1B16-673B-3C4B-B67D-E2DEA3844095}" type="parTrans" cxnId="{89D27D30-FBF4-3840-84A3-301B2817AF8C}">
      <dgm:prSet/>
      <dgm:spPr/>
      <dgm:t>
        <a:bodyPr/>
        <a:lstStyle/>
        <a:p>
          <a:endParaRPr lang="en-US"/>
        </a:p>
      </dgm:t>
    </dgm:pt>
    <dgm:pt modelId="{C959F213-81AB-B44E-8E49-77ABA41E19F8}" type="sibTrans" cxnId="{89D27D30-FBF4-3840-84A3-301B2817AF8C}">
      <dgm:prSet/>
      <dgm:spPr/>
      <dgm:t>
        <a:bodyPr/>
        <a:lstStyle/>
        <a:p>
          <a:endParaRPr lang="en-US"/>
        </a:p>
      </dgm:t>
    </dgm:pt>
    <dgm:pt modelId="{9E31B68E-3B57-C64F-9544-F4839500B273}">
      <dgm:prSet phldrT="[Text]"/>
      <dgm:spPr/>
      <dgm:t>
        <a:bodyPr/>
        <a:lstStyle/>
        <a:p>
          <a:r>
            <a:rPr lang="el-GR" dirty="0" smtClean="0"/>
            <a:t>Ασφάλειας</a:t>
          </a:r>
          <a:endParaRPr lang="en-US" dirty="0"/>
        </a:p>
      </dgm:t>
    </dgm:pt>
    <dgm:pt modelId="{1D3A55AC-8359-BA42-9B0A-DFE7D19B72BF}" type="parTrans" cxnId="{1008281C-2E6D-534B-ADD5-84B2C6F15E76}">
      <dgm:prSet/>
      <dgm:spPr/>
      <dgm:t>
        <a:bodyPr/>
        <a:lstStyle/>
        <a:p>
          <a:endParaRPr lang="en-US"/>
        </a:p>
      </dgm:t>
    </dgm:pt>
    <dgm:pt modelId="{166B4FE8-0108-9448-9933-F963B5CC64DA}" type="sibTrans" cxnId="{1008281C-2E6D-534B-ADD5-84B2C6F15E76}">
      <dgm:prSet/>
      <dgm:spPr/>
      <dgm:t>
        <a:bodyPr/>
        <a:lstStyle/>
        <a:p>
          <a:endParaRPr lang="en-US"/>
        </a:p>
      </dgm:t>
    </dgm:pt>
    <dgm:pt modelId="{8FBD7AD2-E246-2549-979A-048154048F39}">
      <dgm:prSet phldrT="[Text]"/>
      <dgm:spPr/>
      <dgm:t>
        <a:bodyPr/>
        <a:lstStyle/>
        <a:p>
          <a:r>
            <a:rPr lang="el-GR" dirty="0" smtClean="0"/>
            <a:t>Παρακολούθηση</a:t>
          </a:r>
          <a:endParaRPr lang="en-US" dirty="0"/>
        </a:p>
      </dgm:t>
    </dgm:pt>
    <dgm:pt modelId="{ABA10766-32DA-4649-8819-5FBFEEC64552}" type="parTrans" cxnId="{00D73C98-4085-B842-8DF9-1365C2371F30}">
      <dgm:prSet/>
      <dgm:spPr/>
      <dgm:t>
        <a:bodyPr/>
        <a:lstStyle/>
        <a:p>
          <a:endParaRPr lang="en-US"/>
        </a:p>
      </dgm:t>
    </dgm:pt>
    <dgm:pt modelId="{24360728-F448-E942-A164-2E06B71F6C7F}" type="sibTrans" cxnId="{00D73C98-4085-B842-8DF9-1365C2371F30}">
      <dgm:prSet/>
      <dgm:spPr/>
      <dgm:t>
        <a:bodyPr/>
        <a:lstStyle/>
        <a:p>
          <a:endParaRPr lang="en-US"/>
        </a:p>
      </dgm:t>
    </dgm:pt>
    <dgm:pt modelId="{3D4DB1FD-57F4-E246-8258-15E6A97C2597}" type="pres">
      <dgm:prSet presAssocID="{765500E2-B141-064E-897C-15379E67B5AC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9F51CA3-7A0E-0F42-8D15-C03334EACB18}" type="pres">
      <dgm:prSet presAssocID="{B1599A75-9AF4-8145-A984-A318C2547CFB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41053A3-D5AE-E147-90B6-0D83436E2354}" type="pres">
      <dgm:prSet presAssocID="{B1599A75-9AF4-8145-A984-A318C2547CFB}" presName="spNode" presStyleCnt="0"/>
      <dgm:spPr/>
    </dgm:pt>
    <dgm:pt modelId="{81EA274D-8AC3-1B48-BEE9-DB8314DE7C15}" type="pres">
      <dgm:prSet presAssocID="{1DCBD985-ABAD-3C4F-9043-AF6D0119CA39}" presName="sibTrans" presStyleLbl="sibTrans1D1" presStyleIdx="0" presStyleCnt="5"/>
      <dgm:spPr/>
      <dgm:t>
        <a:bodyPr/>
        <a:lstStyle/>
        <a:p>
          <a:endParaRPr lang="en-US"/>
        </a:p>
      </dgm:t>
    </dgm:pt>
    <dgm:pt modelId="{033BD679-EA29-7C4C-B8AB-AE8FE726D9FB}" type="pres">
      <dgm:prSet presAssocID="{AB894BE3-47F0-F946-A162-F59EE97C60EC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23E536-DE7E-A648-822A-32D01DADB689}" type="pres">
      <dgm:prSet presAssocID="{AB894BE3-47F0-F946-A162-F59EE97C60EC}" presName="spNode" presStyleCnt="0"/>
      <dgm:spPr/>
    </dgm:pt>
    <dgm:pt modelId="{7AA739E3-F7AF-CD46-BAA9-DC6FC3ECFAD4}" type="pres">
      <dgm:prSet presAssocID="{1EC7203A-A88B-CA45-8AF6-A81B7176441F}" presName="sibTrans" presStyleLbl="sibTrans1D1" presStyleIdx="1" presStyleCnt="5"/>
      <dgm:spPr/>
      <dgm:t>
        <a:bodyPr/>
        <a:lstStyle/>
        <a:p>
          <a:endParaRPr lang="en-US"/>
        </a:p>
      </dgm:t>
    </dgm:pt>
    <dgm:pt modelId="{84B4C3F1-A750-3A45-BEA4-190C72A145E5}" type="pres">
      <dgm:prSet presAssocID="{FE22EC7C-1D8A-7045-ABE1-F6EE97002686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8EB6A4-26EC-FA4E-97F9-DADB823D1E71}" type="pres">
      <dgm:prSet presAssocID="{FE22EC7C-1D8A-7045-ABE1-F6EE97002686}" presName="spNode" presStyleCnt="0"/>
      <dgm:spPr/>
    </dgm:pt>
    <dgm:pt modelId="{376F4ED4-A6EF-D24B-A9E4-256692C6F1DB}" type="pres">
      <dgm:prSet presAssocID="{C959F213-81AB-B44E-8E49-77ABA41E19F8}" presName="sibTrans" presStyleLbl="sibTrans1D1" presStyleIdx="2" presStyleCnt="5"/>
      <dgm:spPr/>
      <dgm:t>
        <a:bodyPr/>
        <a:lstStyle/>
        <a:p>
          <a:endParaRPr lang="en-US"/>
        </a:p>
      </dgm:t>
    </dgm:pt>
    <dgm:pt modelId="{0BCE8D8A-3697-D741-9FEA-52A95A529663}" type="pres">
      <dgm:prSet presAssocID="{9E31B68E-3B57-C64F-9544-F4839500B273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9B5DE5-B1DC-3E45-B4D6-4945A31E52CC}" type="pres">
      <dgm:prSet presAssocID="{9E31B68E-3B57-C64F-9544-F4839500B273}" presName="spNode" presStyleCnt="0"/>
      <dgm:spPr/>
    </dgm:pt>
    <dgm:pt modelId="{C2CB6815-4A96-BC4E-BAD0-B0E027A7EEC9}" type="pres">
      <dgm:prSet presAssocID="{166B4FE8-0108-9448-9933-F963B5CC64DA}" presName="sibTrans" presStyleLbl="sibTrans1D1" presStyleIdx="3" presStyleCnt="5"/>
      <dgm:spPr/>
      <dgm:t>
        <a:bodyPr/>
        <a:lstStyle/>
        <a:p>
          <a:endParaRPr lang="en-US"/>
        </a:p>
      </dgm:t>
    </dgm:pt>
    <dgm:pt modelId="{99F8F088-CDA9-DE42-850B-C2652E7CD3A5}" type="pres">
      <dgm:prSet presAssocID="{8FBD7AD2-E246-2549-979A-048154048F39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C5F1F0-8027-DC40-900B-A3EB27E6785A}" type="pres">
      <dgm:prSet presAssocID="{8FBD7AD2-E246-2549-979A-048154048F39}" presName="spNode" presStyleCnt="0"/>
      <dgm:spPr/>
    </dgm:pt>
    <dgm:pt modelId="{02747FE1-5D2F-5141-A5C6-16DD9152C835}" type="pres">
      <dgm:prSet presAssocID="{24360728-F448-E942-A164-2E06B71F6C7F}" presName="sibTrans" presStyleLbl="sibTrans1D1" presStyleIdx="4" presStyleCnt="5"/>
      <dgm:spPr/>
      <dgm:t>
        <a:bodyPr/>
        <a:lstStyle/>
        <a:p>
          <a:endParaRPr lang="en-US"/>
        </a:p>
      </dgm:t>
    </dgm:pt>
  </dgm:ptLst>
  <dgm:cxnLst>
    <dgm:cxn modelId="{2EC7FB40-4542-7F49-B093-6672744E916E}" type="presOf" srcId="{9E31B68E-3B57-C64F-9544-F4839500B273}" destId="{0BCE8D8A-3697-D741-9FEA-52A95A529663}" srcOrd="0" destOrd="0" presId="urn:microsoft.com/office/officeart/2005/8/layout/cycle6"/>
    <dgm:cxn modelId="{56DEFDDF-BBF0-BA48-A046-5FB7EE8EDBC1}" type="presOf" srcId="{B1599A75-9AF4-8145-A984-A318C2547CFB}" destId="{D9F51CA3-7A0E-0F42-8D15-C03334EACB18}" srcOrd="0" destOrd="0" presId="urn:microsoft.com/office/officeart/2005/8/layout/cycle6"/>
    <dgm:cxn modelId="{1008281C-2E6D-534B-ADD5-84B2C6F15E76}" srcId="{765500E2-B141-064E-897C-15379E67B5AC}" destId="{9E31B68E-3B57-C64F-9544-F4839500B273}" srcOrd="3" destOrd="0" parTransId="{1D3A55AC-8359-BA42-9B0A-DFE7D19B72BF}" sibTransId="{166B4FE8-0108-9448-9933-F963B5CC64DA}"/>
    <dgm:cxn modelId="{89D27D30-FBF4-3840-84A3-301B2817AF8C}" srcId="{765500E2-B141-064E-897C-15379E67B5AC}" destId="{FE22EC7C-1D8A-7045-ABE1-F6EE97002686}" srcOrd="2" destOrd="0" parTransId="{43AD1B16-673B-3C4B-B67D-E2DEA3844095}" sibTransId="{C959F213-81AB-B44E-8E49-77ABA41E19F8}"/>
    <dgm:cxn modelId="{E9A06592-FD88-A944-A83F-17E068D0EF0E}" type="presOf" srcId="{8FBD7AD2-E246-2549-979A-048154048F39}" destId="{99F8F088-CDA9-DE42-850B-C2652E7CD3A5}" srcOrd="0" destOrd="0" presId="urn:microsoft.com/office/officeart/2005/8/layout/cycle6"/>
    <dgm:cxn modelId="{1E7D69AF-2BB0-824D-823E-CE49CCBD1107}" type="presOf" srcId="{166B4FE8-0108-9448-9933-F963B5CC64DA}" destId="{C2CB6815-4A96-BC4E-BAD0-B0E027A7EEC9}" srcOrd="0" destOrd="0" presId="urn:microsoft.com/office/officeart/2005/8/layout/cycle6"/>
    <dgm:cxn modelId="{D35F0CB9-9AAD-7947-A9EA-68B2140FF899}" srcId="{765500E2-B141-064E-897C-15379E67B5AC}" destId="{B1599A75-9AF4-8145-A984-A318C2547CFB}" srcOrd="0" destOrd="0" parTransId="{82824B67-F696-EE44-858C-C46699300E40}" sibTransId="{1DCBD985-ABAD-3C4F-9043-AF6D0119CA39}"/>
    <dgm:cxn modelId="{51CF5253-7FE6-9D42-BF03-769679883A68}" type="presOf" srcId="{C959F213-81AB-B44E-8E49-77ABA41E19F8}" destId="{376F4ED4-A6EF-D24B-A9E4-256692C6F1DB}" srcOrd="0" destOrd="0" presId="urn:microsoft.com/office/officeart/2005/8/layout/cycle6"/>
    <dgm:cxn modelId="{F90E0902-9901-864A-A8F1-DF167D710B96}" type="presOf" srcId="{24360728-F448-E942-A164-2E06B71F6C7F}" destId="{02747FE1-5D2F-5141-A5C6-16DD9152C835}" srcOrd="0" destOrd="0" presId="urn:microsoft.com/office/officeart/2005/8/layout/cycle6"/>
    <dgm:cxn modelId="{206E48AE-99AD-8A49-92FD-60254B9B6FA3}" srcId="{765500E2-B141-064E-897C-15379E67B5AC}" destId="{AB894BE3-47F0-F946-A162-F59EE97C60EC}" srcOrd="1" destOrd="0" parTransId="{A0C0CE18-19D3-6845-986C-2F2F24FACE3A}" sibTransId="{1EC7203A-A88B-CA45-8AF6-A81B7176441F}"/>
    <dgm:cxn modelId="{844CCF36-5F55-E346-B6D3-FE5A921B7061}" type="presOf" srcId="{1EC7203A-A88B-CA45-8AF6-A81B7176441F}" destId="{7AA739E3-F7AF-CD46-BAA9-DC6FC3ECFAD4}" srcOrd="0" destOrd="0" presId="urn:microsoft.com/office/officeart/2005/8/layout/cycle6"/>
    <dgm:cxn modelId="{11A6D7C3-CE6D-764B-8A70-AF85FE460EB9}" type="presOf" srcId="{1DCBD985-ABAD-3C4F-9043-AF6D0119CA39}" destId="{81EA274D-8AC3-1B48-BEE9-DB8314DE7C15}" srcOrd="0" destOrd="0" presId="urn:microsoft.com/office/officeart/2005/8/layout/cycle6"/>
    <dgm:cxn modelId="{370952B1-35A9-9949-BC08-6A6978878322}" type="presOf" srcId="{FE22EC7C-1D8A-7045-ABE1-F6EE97002686}" destId="{84B4C3F1-A750-3A45-BEA4-190C72A145E5}" srcOrd="0" destOrd="0" presId="urn:microsoft.com/office/officeart/2005/8/layout/cycle6"/>
    <dgm:cxn modelId="{00D73C98-4085-B842-8DF9-1365C2371F30}" srcId="{765500E2-B141-064E-897C-15379E67B5AC}" destId="{8FBD7AD2-E246-2549-979A-048154048F39}" srcOrd="4" destOrd="0" parTransId="{ABA10766-32DA-4649-8819-5FBFEEC64552}" sibTransId="{24360728-F448-E942-A164-2E06B71F6C7F}"/>
    <dgm:cxn modelId="{749C00F6-83A6-2048-97B9-9E8B40B995CB}" type="presOf" srcId="{765500E2-B141-064E-897C-15379E67B5AC}" destId="{3D4DB1FD-57F4-E246-8258-15E6A97C2597}" srcOrd="0" destOrd="0" presId="urn:microsoft.com/office/officeart/2005/8/layout/cycle6"/>
    <dgm:cxn modelId="{36BC1ECA-CFAB-204C-B120-2279B8871E11}" type="presOf" srcId="{AB894BE3-47F0-F946-A162-F59EE97C60EC}" destId="{033BD679-EA29-7C4C-B8AB-AE8FE726D9FB}" srcOrd="0" destOrd="0" presId="urn:microsoft.com/office/officeart/2005/8/layout/cycle6"/>
    <dgm:cxn modelId="{6848D907-54E3-F84C-B11B-98C14B0A277D}" type="presParOf" srcId="{3D4DB1FD-57F4-E246-8258-15E6A97C2597}" destId="{D9F51CA3-7A0E-0F42-8D15-C03334EACB18}" srcOrd="0" destOrd="0" presId="urn:microsoft.com/office/officeart/2005/8/layout/cycle6"/>
    <dgm:cxn modelId="{590ED0A0-6A6A-8043-ACFF-CF7A2761603C}" type="presParOf" srcId="{3D4DB1FD-57F4-E246-8258-15E6A97C2597}" destId="{F41053A3-D5AE-E147-90B6-0D83436E2354}" srcOrd="1" destOrd="0" presId="urn:microsoft.com/office/officeart/2005/8/layout/cycle6"/>
    <dgm:cxn modelId="{28E182FD-19BE-F848-811F-6DBA210CEB99}" type="presParOf" srcId="{3D4DB1FD-57F4-E246-8258-15E6A97C2597}" destId="{81EA274D-8AC3-1B48-BEE9-DB8314DE7C15}" srcOrd="2" destOrd="0" presId="urn:microsoft.com/office/officeart/2005/8/layout/cycle6"/>
    <dgm:cxn modelId="{A46EEAED-E90E-6E49-A853-93B6475CC67B}" type="presParOf" srcId="{3D4DB1FD-57F4-E246-8258-15E6A97C2597}" destId="{033BD679-EA29-7C4C-B8AB-AE8FE726D9FB}" srcOrd="3" destOrd="0" presId="urn:microsoft.com/office/officeart/2005/8/layout/cycle6"/>
    <dgm:cxn modelId="{BC6CD2BB-3B1D-E045-B4CB-CE8697F40692}" type="presParOf" srcId="{3D4DB1FD-57F4-E246-8258-15E6A97C2597}" destId="{A023E536-DE7E-A648-822A-32D01DADB689}" srcOrd="4" destOrd="0" presId="urn:microsoft.com/office/officeart/2005/8/layout/cycle6"/>
    <dgm:cxn modelId="{ED52381B-635F-5C47-9BA7-07178FA5C114}" type="presParOf" srcId="{3D4DB1FD-57F4-E246-8258-15E6A97C2597}" destId="{7AA739E3-F7AF-CD46-BAA9-DC6FC3ECFAD4}" srcOrd="5" destOrd="0" presId="urn:microsoft.com/office/officeart/2005/8/layout/cycle6"/>
    <dgm:cxn modelId="{3291CFE1-DC4B-CC49-ABF2-0634FB35F6A9}" type="presParOf" srcId="{3D4DB1FD-57F4-E246-8258-15E6A97C2597}" destId="{84B4C3F1-A750-3A45-BEA4-190C72A145E5}" srcOrd="6" destOrd="0" presId="urn:microsoft.com/office/officeart/2005/8/layout/cycle6"/>
    <dgm:cxn modelId="{24B6F9C7-2FD1-A543-AD15-3AA74B423148}" type="presParOf" srcId="{3D4DB1FD-57F4-E246-8258-15E6A97C2597}" destId="{338EB6A4-26EC-FA4E-97F9-DADB823D1E71}" srcOrd="7" destOrd="0" presId="urn:microsoft.com/office/officeart/2005/8/layout/cycle6"/>
    <dgm:cxn modelId="{2BC63D21-3D67-574D-8674-B354C7A8E2F6}" type="presParOf" srcId="{3D4DB1FD-57F4-E246-8258-15E6A97C2597}" destId="{376F4ED4-A6EF-D24B-A9E4-256692C6F1DB}" srcOrd="8" destOrd="0" presId="urn:microsoft.com/office/officeart/2005/8/layout/cycle6"/>
    <dgm:cxn modelId="{21D87867-E909-454F-B46E-D704F812E525}" type="presParOf" srcId="{3D4DB1FD-57F4-E246-8258-15E6A97C2597}" destId="{0BCE8D8A-3697-D741-9FEA-52A95A529663}" srcOrd="9" destOrd="0" presId="urn:microsoft.com/office/officeart/2005/8/layout/cycle6"/>
    <dgm:cxn modelId="{61ED9E28-1F0B-4A41-982D-A1C8A18408C0}" type="presParOf" srcId="{3D4DB1FD-57F4-E246-8258-15E6A97C2597}" destId="{1D9B5DE5-B1DC-3E45-B4D6-4945A31E52CC}" srcOrd="10" destOrd="0" presId="urn:microsoft.com/office/officeart/2005/8/layout/cycle6"/>
    <dgm:cxn modelId="{54F321F7-BB37-B44B-9675-4321F60C926F}" type="presParOf" srcId="{3D4DB1FD-57F4-E246-8258-15E6A97C2597}" destId="{C2CB6815-4A96-BC4E-BAD0-B0E027A7EEC9}" srcOrd="11" destOrd="0" presId="urn:microsoft.com/office/officeart/2005/8/layout/cycle6"/>
    <dgm:cxn modelId="{5D0BED08-7156-5341-9D7D-783FDF05F18E}" type="presParOf" srcId="{3D4DB1FD-57F4-E246-8258-15E6A97C2597}" destId="{99F8F088-CDA9-DE42-850B-C2652E7CD3A5}" srcOrd="12" destOrd="0" presId="urn:microsoft.com/office/officeart/2005/8/layout/cycle6"/>
    <dgm:cxn modelId="{90FF7BB9-028F-654C-83B3-8C95D7094D07}" type="presParOf" srcId="{3D4DB1FD-57F4-E246-8258-15E6A97C2597}" destId="{D9C5F1F0-8027-DC40-900B-A3EB27E6785A}" srcOrd="13" destOrd="0" presId="urn:microsoft.com/office/officeart/2005/8/layout/cycle6"/>
    <dgm:cxn modelId="{20849B45-5717-9C40-9BF5-97651FBD5F9E}" type="presParOf" srcId="{3D4DB1FD-57F4-E246-8258-15E6A97C2597}" destId="{02747FE1-5D2F-5141-A5C6-16DD9152C835}" srcOrd="14" destOrd="0" presId="urn:microsoft.com/office/officeart/2005/8/layout/cycle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5B931C-C92E-6D43-9193-C90AF43A6459}" type="datetimeFigureOut">
              <a:rPr lang="en-US" smtClean="0"/>
              <a:pPr/>
              <a:t>4/23/10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008C51-A5D4-A840-B1C2-F601CDE787B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105C96-CB59-CB43-A02A-B8D5AA1996AD}" type="datetimeFigureOut">
              <a:rPr lang="en-US" smtClean="0"/>
              <a:pPr/>
              <a:t>4/23/10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B7B667-B3A5-5D4F-9406-EB3149061EA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B7B667-B3A5-5D4F-9406-EB3149061EA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461247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Group 9"/>
          <p:cNvGrpSpPr/>
          <p:nvPr/>
        </p:nvGrpSpPr>
        <p:grpSpPr>
          <a:xfrm>
            <a:off x="0" y="4953000"/>
            <a:ext cx="9144000" cy="45291"/>
            <a:chOff x="0" y="1613647"/>
            <a:chExt cx="9144000" cy="45291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14800" y="1572768"/>
            <a:ext cx="4910328" cy="2130552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800" b="1" kern="1200">
                <a:solidFill>
                  <a:schemeClr val="tx1"/>
                </a:solidFill>
                <a:effectLst>
                  <a:outerShdw blurRad="50800" dist="50800" dir="2700000" algn="tl" rotWithShape="0">
                    <a:schemeClr val="bg1">
                      <a:alpha val="3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3711388"/>
            <a:ext cx="4910328" cy="886968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None/>
              <a:defRPr sz="2400" b="1" kern="1200">
                <a:solidFill>
                  <a:schemeClr val="tx1">
                    <a:tint val="75000"/>
                  </a:schemeClr>
                </a:solidFill>
                <a:effectLst>
                  <a:outerShdw blurRad="50800" dist="50800" dir="270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pPr/>
              <a:t>4/23/10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E4600-0381-4CF3-88F2-7ED7D2E3F9C8}" type="slidenum">
              <a:rPr smtClean="0"/>
              <a:pPr/>
              <a:t>‹#›</a:t>
            </a:fld>
            <a:endParaRPr/>
          </a:p>
        </p:txBody>
      </p:sp>
      <p:sp>
        <p:nvSpPr>
          <p:cNvPr id="20" name="Oval 19"/>
          <p:cNvSpPr>
            <a:spLocks noChangeAspect="1"/>
          </p:cNvSpPr>
          <p:nvPr/>
        </p:nvSpPr>
        <p:spPr>
          <a:xfrm>
            <a:off x="121024" y="85165"/>
            <a:ext cx="4433047" cy="4433047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5000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8400000" scaled="0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hilly" dir="t">
              <a:rot lat="0" lon="0" rev="16800000"/>
            </a:lightRig>
          </a:scene3d>
          <a:sp3d>
            <a:bevelT w="127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79294" y="112058"/>
            <a:ext cx="4201255" cy="4201255"/>
          </a:xfrm>
          <a:prstGeom prst="ellipse">
            <a:avLst/>
          </a:prstGeom>
          <a:gradFill flip="none" rotWithShape="1">
            <a:gsLst>
              <a:gs pos="0">
                <a:schemeClr val="accent2">
                  <a:alpha val="30000"/>
                </a:schemeClr>
              </a:gs>
              <a:gs pos="100000">
                <a:schemeClr val="accent2">
                  <a:lumMod val="75000"/>
                  <a:alpha val="30000"/>
                </a:schemeClr>
              </a:gs>
            </a:gsLst>
            <a:lin ang="2700000" scaled="1"/>
            <a:tileRect/>
          </a:gradFill>
          <a:ln>
            <a:noFill/>
          </a:ln>
          <a:effectLst>
            <a:innerShdw blurRad="38100" dist="12700" dir="2700000">
              <a:prstClr val="black">
                <a:alpha val="3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Oval 34"/>
          <p:cNvSpPr/>
          <p:nvPr/>
        </p:nvSpPr>
        <p:spPr>
          <a:xfrm>
            <a:off x="264460" y="138952"/>
            <a:ext cx="3988777" cy="4056383"/>
          </a:xfrm>
          <a:prstGeom prst="ellipse">
            <a:avLst/>
          </a:prstGeom>
          <a:gradFill flip="none" rotWithShape="1">
            <a:gsLst>
              <a:gs pos="0">
                <a:schemeClr val="accent2">
                  <a:alpha val="30000"/>
                </a:schemeClr>
              </a:gs>
              <a:gs pos="100000">
                <a:schemeClr val="accent2">
                  <a:lumMod val="75000"/>
                  <a:alpha val="30000"/>
                </a:schemeClr>
              </a:gs>
            </a:gsLst>
            <a:lin ang="2700000" scaled="1"/>
            <a:tileRect/>
          </a:gradFill>
          <a:ln>
            <a:noFill/>
          </a:ln>
          <a:effectLst>
            <a:innerShdw blurRad="38100" dist="12700" dir="2700000">
              <a:prstClr val="black">
                <a:alpha val="3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Oval 36"/>
          <p:cNvSpPr/>
          <p:nvPr/>
        </p:nvSpPr>
        <p:spPr>
          <a:xfrm>
            <a:off x="264460" y="138953"/>
            <a:ext cx="3897026" cy="3897026"/>
          </a:xfrm>
          <a:prstGeom prst="ellipse">
            <a:avLst/>
          </a:prstGeom>
          <a:gradFill flip="none" rotWithShape="1">
            <a:gsLst>
              <a:gs pos="0">
                <a:schemeClr val="accent2">
                  <a:alpha val="30000"/>
                </a:schemeClr>
              </a:gs>
              <a:gs pos="100000">
                <a:schemeClr val="accent2">
                  <a:lumMod val="75000"/>
                  <a:alpha val="30000"/>
                </a:schemeClr>
              </a:gs>
            </a:gsLst>
            <a:lin ang="2700000" scaled="1"/>
            <a:tileRect/>
          </a:gradFill>
          <a:ln>
            <a:noFill/>
          </a:ln>
          <a:effectLst>
            <a:innerShdw blurRad="127000" dist="63500" dir="16200000">
              <a:prstClr val="black">
                <a:alpha val="6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1178859"/>
            <a:ext cx="9144000" cy="45291"/>
            <a:chOff x="0" y="1613647"/>
            <a:chExt cx="9144000" cy="45291"/>
          </a:xfrm>
        </p:grpSpPr>
        <p:cxnSp>
          <p:nvCxnSpPr>
            <p:cNvPr id="10" name="Straight Connector 9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0" y="5715000"/>
            <a:ext cx="9144000" cy="45291"/>
            <a:chOff x="0" y="1613647"/>
            <a:chExt cx="9144000" cy="45291"/>
          </a:xfrm>
        </p:grpSpPr>
        <p:cxnSp>
          <p:nvCxnSpPr>
            <p:cNvPr id="13" name="Straight Connector 12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0"/>
            <a:ext cx="3581400" cy="1252538"/>
          </a:xfrm>
        </p:spPr>
        <p:txBody>
          <a:bodyPr anchor="b">
            <a:normAutofit/>
          </a:bodyPr>
          <a:lstStyle>
            <a:lvl1pPr algn="l"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895600"/>
            <a:ext cx="3581400" cy="2438400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A6A0B-D499-425D-9760-7E378B1D24E7}" type="datetime1">
              <a:rPr smtClean="0"/>
              <a:pPr/>
              <a:t>6/3/2007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sp>
        <p:nvSpPr>
          <p:cNvPr id="8" name="Oval 7"/>
          <p:cNvSpPr>
            <a:spLocks noChangeAspect="1"/>
          </p:cNvSpPr>
          <p:nvPr/>
        </p:nvSpPr>
        <p:spPr>
          <a:xfrm>
            <a:off x="4285131" y="1116106"/>
            <a:ext cx="4724400" cy="4724400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5000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8400000" scaled="0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hilly" dir="t">
              <a:rot lat="0" lon="0" rev="16800000"/>
            </a:lightRig>
          </a:scene3d>
          <a:sp3d>
            <a:bevelT w="127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3386" y="1148001"/>
            <a:ext cx="4434840" cy="4434987"/>
          </a:xfrm>
          <a:prstGeom prst="ellipse">
            <a:avLst/>
          </a:prstGeom>
          <a:effectLst>
            <a:innerShdw blurRad="63500" dist="50800" dir="18900000">
              <a:prstClr val="black">
                <a:alpha val="30000"/>
              </a:prstClr>
            </a:innerShdw>
          </a:effectLst>
        </p:spPr>
        <p:txBody>
          <a:bodyPr vert="horz" lIns="91440" tIns="45720" rIns="91440" bIns="45720" rtlCol="0">
            <a:normAutofit/>
          </a:bodyPr>
          <a:lstStyle>
            <a:lvl1pPr marL="342900" indent="-342900" algn="r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Wingdings" pitchFamily="2" charset="2"/>
              <a:buNone/>
              <a:defRPr sz="1800" b="1" kern="1200">
                <a:solidFill>
                  <a:schemeClr val="tx1"/>
                </a:solidFill>
                <a:effectLst>
                  <a:outerShdw blurRad="50800" dist="50800" dir="2700000" algn="tl" rotWithShape="0">
                    <a:schemeClr val="bg1">
                      <a:alpha val="3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1B973-48D0-47D2-BD1A-81DAC74A0928}" type="datetime1">
              <a:rPr smtClean="0"/>
              <a:pPr/>
              <a:t>6/3/2007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grpSp>
        <p:nvGrpSpPr>
          <p:cNvPr id="7" name="Group 6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6500" y="609600"/>
            <a:ext cx="15875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629400" cy="55165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56499" y="6356350"/>
            <a:ext cx="1148229" cy="365125"/>
          </a:xfrm>
        </p:spPr>
        <p:txBody>
          <a:bodyPr/>
          <a:lstStyle/>
          <a:p>
            <a:fld id="{93714E26-7EC0-4FCC-8AD8-71E9EC27DEDB}" type="datetime1">
              <a:rPr smtClean="0"/>
              <a:pPr/>
              <a:t>6/3/2007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grpSp>
        <p:nvGrpSpPr>
          <p:cNvPr id="7" name="Group 6"/>
          <p:cNvGrpSpPr/>
          <p:nvPr/>
        </p:nvGrpSpPr>
        <p:grpSpPr>
          <a:xfrm rot="5400000">
            <a:off x="4065260" y="3406355"/>
            <a:ext cx="6858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20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870FB-149D-4255-9221-CF258F891615}" type="datetime1">
              <a:rPr smtClean="0"/>
              <a:pPr/>
              <a:t>6/3/2007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grpSp>
        <p:nvGrpSpPr>
          <p:cNvPr id="7" name="Group 10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" name="Picture 5" descr="uoplogo.gif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350838"/>
            <a:ext cx="1143000" cy="102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Pictu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>
            <a:off x="0" y="1461247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" name="Group 9"/>
          <p:cNvGrpSpPr/>
          <p:nvPr/>
        </p:nvGrpSpPr>
        <p:grpSpPr>
          <a:xfrm>
            <a:off x="0" y="4953000"/>
            <a:ext cx="9144000" cy="45291"/>
            <a:chOff x="0" y="1613647"/>
            <a:chExt cx="9144000" cy="45291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65376" y="1573306"/>
            <a:ext cx="3653117" cy="2133600"/>
          </a:xfrm>
        </p:spPr>
        <p:txBody>
          <a:bodyPr anchor="b" anchorCtr="0"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65376" y="3998259"/>
            <a:ext cx="3653117" cy="883024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C1EDB-CE87-4BA6-95D9-AD3AE9C734F7}" type="datetime1">
              <a:rPr smtClean="0"/>
              <a:pPr/>
              <a:t>6/3/2007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 algn="ctr">
              <a:defRPr/>
            </a:lvl1pPr>
          </a:lstStyle>
          <a:p>
            <a:r>
              <a:rPr smtClean="0"/>
              <a:t>
              </a:t>
            </a:r>
            <a:endParaRPr/>
          </a:p>
        </p:txBody>
      </p:sp>
      <p:sp>
        <p:nvSpPr>
          <p:cNvPr id="16" name="Oval 15"/>
          <p:cNvSpPr>
            <a:spLocks noChangeAspect="1"/>
          </p:cNvSpPr>
          <p:nvPr/>
        </p:nvSpPr>
        <p:spPr>
          <a:xfrm>
            <a:off x="134471" y="685800"/>
            <a:ext cx="5268049" cy="526804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50000">
                <a:schemeClr val="accent1">
                  <a:lumMod val="75000"/>
                </a:schemeClr>
              </a:gs>
              <a:gs pos="100000">
                <a:schemeClr val="accent1"/>
              </a:gs>
            </a:gsLst>
            <a:lin ang="8400000" scaled="0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hilly" dir="t">
              <a:rot lat="0" lon="0" rev="16800000"/>
            </a:lightRig>
          </a:scene3d>
          <a:sp3d>
            <a:bevelT w="127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Oval 16"/>
          <p:cNvSpPr/>
          <p:nvPr/>
        </p:nvSpPr>
        <p:spPr>
          <a:xfrm>
            <a:off x="229676" y="712694"/>
            <a:ext cx="4983480" cy="4983480"/>
          </a:xfrm>
          <a:prstGeom prst="ellipse">
            <a:avLst/>
          </a:prstGeom>
          <a:gradFill flip="none" rotWithShape="1">
            <a:gsLst>
              <a:gs pos="0">
                <a:schemeClr val="accent2">
                  <a:alpha val="30000"/>
                </a:schemeClr>
              </a:gs>
              <a:gs pos="100000">
                <a:schemeClr val="accent2">
                  <a:lumMod val="75000"/>
                  <a:alpha val="30000"/>
                </a:schemeClr>
              </a:gs>
            </a:gsLst>
            <a:lin ang="2700000" scaled="1"/>
            <a:tileRect/>
          </a:gradFill>
          <a:ln>
            <a:noFill/>
          </a:ln>
          <a:effectLst>
            <a:innerShdw blurRad="38100" dist="12700" dir="2700000">
              <a:prstClr val="black">
                <a:alpha val="3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Picture Placeholder 24"/>
          <p:cNvSpPr>
            <a:spLocks noGrp="1"/>
          </p:cNvSpPr>
          <p:nvPr>
            <p:ph type="pic" sz="quarter" idx="13"/>
          </p:nvPr>
        </p:nvSpPr>
        <p:spPr>
          <a:xfrm>
            <a:off x="241232" y="716992"/>
            <a:ext cx="4906459" cy="4852935"/>
          </a:xfrm>
          <a:prstGeom prst="ellipse">
            <a:avLst/>
          </a:prstGeom>
          <a:effectLst>
            <a:innerShdw blurRad="63500" dist="50800" dir="16200000">
              <a:prstClr val="black">
                <a:alpha val="30000"/>
              </a:prstClr>
            </a:innerShdw>
          </a:effectLst>
        </p:spPr>
        <p:txBody>
          <a:bodyPr>
            <a:normAutofit/>
          </a:bodyPr>
          <a:lstStyle>
            <a:lvl1pPr algn="r">
              <a:buNone/>
              <a:defRPr sz="18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33600"/>
            <a:ext cx="8228013" cy="1362075"/>
          </a:xfrm>
        </p:spPr>
        <p:txBody>
          <a:bodyPr anchor="b" anchorCtr="0">
            <a:normAutofit/>
          </a:bodyPr>
          <a:lstStyle>
            <a:lvl1pPr algn="ctr">
              <a:defRPr sz="4800" b="1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29013"/>
            <a:ext cx="8228013" cy="1347787"/>
          </a:xfrm>
        </p:spPr>
        <p:txBody>
          <a:bodyPr anchor="t" anchorCtr="0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BEAF9-9E58-4CC8-A6FF-6DD8A58DEEA4}" type="datetimeFigureOut">
              <a:rPr lang="en-US" smtClean="0"/>
              <a:pPr/>
              <a:t>4/23/10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5C064-DD44-4CAC-873E-2D1F54821676}" type="slidenum">
              <a:rPr kumimoji="0" lang="en-US" smtClean="0"/>
              <a:pPr/>
              <a:t>‹#›</a:t>
            </a:fld>
            <a:endParaRPr kumimoji="0" lang="en-US"/>
          </a:p>
        </p:txBody>
      </p:sp>
      <p:grpSp>
        <p:nvGrpSpPr>
          <p:cNvPr id="7" name="Group 7"/>
          <p:cNvGrpSpPr/>
          <p:nvPr/>
        </p:nvGrpSpPr>
        <p:grpSpPr>
          <a:xfrm>
            <a:off x="0" y="1447800"/>
            <a:ext cx="9144000" cy="45291"/>
            <a:chOff x="0" y="1613647"/>
            <a:chExt cx="9144000" cy="45291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10"/>
          <p:cNvGrpSpPr/>
          <p:nvPr/>
        </p:nvGrpSpPr>
        <p:grpSpPr>
          <a:xfrm>
            <a:off x="0" y="4939553"/>
            <a:ext cx="9144000" cy="45291"/>
            <a:chOff x="0" y="1613647"/>
            <a:chExt cx="9144000" cy="45291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057401"/>
            <a:ext cx="3931920" cy="398032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4880" y="2057401"/>
            <a:ext cx="3931920" cy="398032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52B54-BC1D-466E-98B4-B0082340936C}" type="datetime1">
              <a:rPr smtClean="0"/>
              <a:pPr/>
              <a:t>6/3/2007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grpSp>
        <p:nvGrpSpPr>
          <p:cNvPr id="8" name="Group 16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18" name="Straight Connector 1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34670"/>
            <a:ext cx="3931920" cy="744071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8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514600"/>
            <a:ext cx="3931920" cy="352312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734670"/>
            <a:ext cx="3931920" cy="744071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28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514600"/>
            <a:ext cx="3931920" cy="352312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08C9F-E380-43A3-ADC1-0217F1EB7573}" type="datetime1">
              <a:rPr smtClean="0"/>
              <a:pPr/>
              <a:t>6/3/2007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0C791-6992-4CCF-A244-B250C8BB22F1}" type="datetime1">
              <a:rPr smtClean="0"/>
              <a:pPr/>
              <a:t>6/3/2007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  <p:grpSp>
        <p:nvGrpSpPr>
          <p:cNvPr id="6" name="Group 6"/>
          <p:cNvGrpSpPr/>
          <p:nvPr/>
        </p:nvGrpSpPr>
        <p:grpSpPr>
          <a:xfrm>
            <a:off x="0" y="1584169"/>
            <a:ext cx="9144000" cy="45291"/>
            <a:chOff x="0" y="1613647"/>
            <a:chExt cx="9144000" cy="45291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0" y="1657350"/>
              <a:ext cx="9144000" cy="1588"/>
            </a:xfrm>
            <a:prstGeom prst="line">
              <a:avLst/>
            </a:prstGeom>
            <a:ln w="889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0" y="1613647"/>
              <a:ext cx="9144000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420578-B892-4967-98F8-D0B4A045ADFD}" type="datetime1">
              <a:rPr smtClean="0"/>
              <a:pPr/>
              <a:t>6/3/2007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58906"/>
            <a:ext cx="3602039" cy="1162050"/>
          </a:xfrm>
        </p:spPr>
        <p:txBody>
          <a:bodyPr anchor="b">
            <a:normAutofit/>
          </a:bodyPr>
          <a:lstStyle>
            <a:lvl1pPr algn="ctr"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3388" y="273051"/>
            <a:ext cx="4206240" cy="57785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1905001"/>
            <a:ext cx="3602039" cy="3733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CDF1B-54EC-4432-8649-0FE40DD46F86}" type="datetime1">
              <a:rPr smtClean="0"/>
              <a:pPr/>
              <a:t>6/3/2007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smtClean="0"/>
              <a:t>
              </a:t>
            </a: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7401"/>
            <a:ext cx="8229600" cy="3962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71129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6C1EDB-CE87-4BA6-95D9-AD3AE9C734F7}" type="datetime1">
              <a:rPr smtClean="0"/>
              <a:pPr/>
              <a:t>6/3/2007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smtClean="0"/>
              <a:t>
              </a:t>
            </a:r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F02B71-8991-4516-A01E-F1A9ACD28BDC}" type="slidenum">
              <a:rPr smtClean="0"/>
              <a:pPr/>
              <a:t>‹#›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  <p:sldLayoutId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8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"/>
        <a:defRPr sz="24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ct val="20000"/>
        </a:spcBef>
        <a:buClr>
          <a:schemeClr val="accent2"/>
        </a:buClr>
        <a:buSzPct val="90000"/>
        <a:buFont typeface="Wingdings" pitchFamily="2" charset="2"/>
        <a:buChar char=""/>
        <a:defRPr sz="22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"/>
        <a:defRPr sz="20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ct val="20000"/>
        </a:spcBef>
        <a:buClr>
          <a:schemeClr val="accent2"/>
        </a:buClr>
        <a:buSzPct val="90000"/>
        <a:buFont typeface="Wingdings" pitchFamily="2" charset="2"/>
        <a:buChar char=""/>
        <a:defRPr sz="18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" pitchFamily="2" charset="2"/>
        <a:buChar char=""/>
        <a:defRPr sz="1800" b="1" kern="1200">
          <a:solidFill>
            <a:schemeClr val="tx1"/>
          </a:solidFill>
          <a:effectLst>
            <a:outerShdw blurRad="50800" dist="50800" dir="2700000" algn="tl" rotWithShape="0">
              <a:schemeClr val="bg1">
                <a:alpha val="30000"/>
              </a:scheme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wmf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wmf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0728" y="1905000"/>
            <a:ext cx="8534400" cy="1447800"/>
          </a:xfrm>
        </p:spPr>
        <p:txBody>
          <a:bodyPr anchor="ctr">
            <a:normAutofit/>
          </a:bodyPr>
          <a:lstStyle/>
          <a:p>
            <a:pPr algn="ctr"/>
            <a:r>
              <a:rPr lang="el-GR" sz="3200" dirty="0" smtClean="0">
                <a:latin typeface="Arial"/>
                <a:cs typeface="Arial"/>
              </a:rPr>
              <a:t>Εισαγωγή στην Ασφάλεια Δικτύων</a:t>
            </a:r>
            <a:r>
              <a:rPr lang="en-US" sz="3200" dirty="0" smtClean="0">
                <a:latin typeface="Arial"/>
                <a:cs typeface="Arial"/>
              </a:rPr>
              <a:t/>
            </a:r>
            <a:br>
              <a:rPr lang="en-US" sz="3200" dirty="0" smtClean="0">
                <a:latin typeface="Arial"/>
                <a:cs typeface="Arial"/>
              </a:rPr>
            </a:br>
            <a:endParaRPr lang="en-US" sz="2800" dirty="0">
              <a:latin typeface="Arial"/>
              <a:cs typeface="Arial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5132832"/>
            <a:ext cx="4910328" cy="886968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>
                <a:latin typeface="Arial"/>
                <a:cs typeface="Arial"/>
              </a:rPr>
              <a:t>Διδάσκων</a:t>
            </a:r>
            <a:r>
              <a:rPr lang="en-US" dirty="0" smtClean="0">
                <a:latin typeface="Arial"/>
                <a:cs typeface="Arial"/>
              </a:rPr>
              <a:t>: </a:t>
            </a:r>
            <a:r>
              <a:rPr lang="en-US" dirty="0" err="1" smtClean="0">
                <a:latin typeface="Arial"/>
                <a:cs typeface="Arial"/>
              </a:rPr>
              <a:t>Δρ</a:t>
            </a:r>
            <a:r>
              <a:rPr lang="en-US" dirty="0" smtClean="0">
                <a:latin typeface="Arial"/>
                <a:cs typeface="Arial"/>
              </a:rPr>
              <a:t>. </a:t>
            </a:r>
            <a:r>
              <a:rPr lang="en-US" dirty="0" err="1" smtClean="0">
                <a:latin typeface="Arial"/>
                <a:cs typeface="Arial"/>
              </a:rPr>
              <a:t>Γενειατάκης</a:t>
            </a:r>
            <a:r>
              <a:rPr lang="en-US" dirty="0" smtClean="0">
                <a:latin typeface="Arial"/>
                <a:cs typeface="Arial"/>
              </a:rPr>
              <a:t> </a:t>
            </a:r>
            <a:r>
              <a:rPr lang="en-US" dirty="0" err="1" smtClean="0">
                <a:latin typeface="Arial"/>
                <a:cs typeface="Arial"/>
              </a:rPr>
              <a:t>Δημήτρης</a:t>
            </a:r>
            <a:endParaRPr lang="en-US" dirty="0" smtClean="0">
              <a:latin typeface="Arial"/>
              <a:cs typeface="Arial"/>
            </a:endParaRPr>
          </a:p>
          <a:p>
            <a:r>
              <a:rPr lang="en-US" dirty="0" err="1">
                <a:latin typeface="Arial"/>
                <a:cs typeface="Arial"/>
              </a:rPr>
              <a:t>e</a:t>
            </a:r>
            <a:r>
              <a:rPr lang="en-US" dirty="0" err="1" smtClean="0">
                <a:latin typeface="Arial"/>
                <a:cs typeface="Arial"/>
              </a:rPr>
              <a:t>-mail:dgen@uop.gr</a:t>
            </a:r>
            <a:endParaRPr lang="en-US" dirty="0">
              <a:latin typeface="Arial"/>
              <a:cs typeface="Arial"/>
            </a:endParaRPr>
          </a:p>
        </p:txBody>
      </p:sp>
      <p:pic>
        <p:nvPicPr>
          <p:cNvPr id="4" name="Picture 5" descr="uoplogo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96200" y="152400"/>
            <a:ext cx="1143000" cy="102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3581400" y="678359"/>
            <a:ext cx="45720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ts val="600"/>
              </a:spcBef>
            </a:pPr>
            <a:r>
              <a:rPr lang="el-GR" sz="2200" b="1" dirty="0" smtClean="0">
                <a:latin typeface="Arial"/>
                <a:cs typeface="Arial"/>
              </a:rPr>
              <a:t>Τμήμα Επιστήμης &amp;</a:t>
            </a:r>
            <a:r>
              <a:rPr lang="en-US" sz="2200" b="1" dirty="0" smtClean="0">
                <a:latin typeface="Arial"/>
                <a:cs typeface="Arial"/>
              </a:rPr>
              <a:t> </a:t>
            </a:r>
            <a:r>
              <a:rPr lang="el-GR" sz="2200" b="1" dirty="0" smtClean="0">
                <a:latin typeface="Arial"/>
                <a:cs typeface="Arial"/>
              </a:rPr>
              <a:t>Τεχνολ</a:t>
            </a:r>
            <a:r>
              <a:rPr lang="en-US" sz="2200" b="1" dirty="0" smtClean="0">
                <a:latin typeface="Arial"/>
                <a:cs typeface="Arial"/>
              </a:rPr>
              <a:t>.</a:t>
            </a:r>
            <a:r>
              <a:rPr lang="el-GR" sz="2200" b="1" dirty="0" smtClean="0">
                <a:latin typeface="Arial"/>
                <a:cs typeface="Arial"/>
              </a:rPr>
              <a:t> Τηλεπικοινωνιών  </a:t>
            </a:r>
            <a:endParaRPr lang="en-US" sz="2200" b="1" dirty="0">
              <a:latin typeface="Arial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648975" y="-49887"/>
            <a:ext cx="4199625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l-GR" sz="2200" b="1" dirty="0" smtClean="0">
                <a:latin typeface="Arial"/>
                <a:cs typeface="Arial"/>
              </a:rPr>
              <a:t>Πανεπιστήμιο Πελοποννήσου</a:t>
            </a:r>
            <a:endParaRPr lang="el-GR" sz="2200" b="1" dirty="0">
              <a:latin typeface="Arial"/>
              <a:cs typeface="Arial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Σχεδιασμός Ασφαλών Συστημάτων</a:t>
            </a:r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676400"/>
            <a:ext cx="91440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Δημιουργία Ασφαλών Συστημάτων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505200" y="2133600"/>
            <a:ext cx="21336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Ακεραιότητα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3505200" y="2895600"/>
            <a:ext cx="21336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Αυθεντικότητα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85800" y="2133600"/>
            <a:ext cx="21336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Αξιοπιστία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248400" y="2476500"/>
            <a:ext cx="21336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Εμπιστευτικότητα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685800" y="2971800"/>
            <a:ext cx="21336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Διαθεσιμότητα</a:t>
            </a:r>
            <a:endParaRPr lang="en-US" dirty="0"/>
          </a:p>
        </p:txBody>
      </p:sp>
      <p:sp>
        <p:nvSpPr>
          <p:cNvPr id="13" name="Diamond 12"/>
          <p:cNvSpPr/>
          <p:nvPr/>
        </p:nvSpPr>
        <p:spPr>
          <a:xfrm>
            <a:off x="3505200" y="4419600"/>
            <a:ext cx="1828800" cy="762000"/>
          </a:xfrm>
          <a:prstGeom prst="diamon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Χρήση</a:t>
            </a:r>
            <a:endParaRPr lang="en-US" dirty="0"/>
          </a:p>
        </p:txBody>
      </p:sp>
      <p:cxnSp>
        <p:nvCxnSpPr>
          <p:cNvPr id="15" name="Straight Connector 14"/>
          <p:cNvCxnSpPr>
            <a:stCxn id="13" idx="0"/>
          </p:cNvCxnSpPr>
          <p:nvPr/>
        </p:nvCxnSpPr>
        <p:spPr>
          <a:xfrm rot="5400000" flipH="1" flipV="1">
            <a:off x="4152900" y="3924300"/>
            <a:ext cx="76200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352800" y="5715000"/>
            <a:ext cx="2133600" cy="533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Κρυπτογραφίας</a:t>
            </a:r>
            <a:endParaRPr lang="en-US" dirty="0"/>
          </a:p>
        </p:txBody>
      </p:sp>
      <p:cxnSp>
        <p:nvCxnSpPr>
          <p:cNvPr id="19" name="Straight Connector 18"/>
          <p:cNvCxnSpPr>
            <a:stCxn id="13" idx="2"/>
            <a:endCxn id="16" idx="0"/>
          </p:cNvCxnSpPr>
          <p:nvPr/>
        </p:nvCxnSpPr>
        <p:spPr>
          <a:xfrm rot="5400000">
            <a:off x="4152900" y="5448300"/>
            <a:ext cx="5334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6" idx="3"/>
          </p:cNvCxnSpPr>
          <p:nvPr/>
        </p:nvCxnSpPr>
        <p:spPr>
          <a:xfrm flipV="1">
            <a:off x="5486400" y="5181600"/>
            <a:ext cx="1371600" cy="8001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ounded Rectangle 22"/>
          <p:cNvSpPr/>
          <p:nvPr/>
        </p:nvSpPr>
        <p:spPr>
          <a:xfrm>
            <a:off x="6858000" y="4876800"/>
            <a:ext cx="1524000" cy="45799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Συμμετρικά</a:t>
            </a:r>
            <a:endParaRPr lang="en-US" dirty="0"/>
          </a:p>
        </p:txBody>
      </p:sp>
      <p:sp>
        <p:nvSpPr>
          <p:cNvPr id="24" name="Rounded Rectangle 23"/>
          <p:cNvSpPr/>
          <p:nvPr/>
        </p:nvSpPr>
        <p:spPr>
          <a:xfrm>
            <a:off x="6858000" y="6248400"/>
            <a:ext cx="1524000" cy="457994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Ασσύμετρα</a:t>
            </a:r>
            <a:endParaRPr lang="en-US" dirty="0"/>
          </a:p>
        </p:txBody>
      </p:sp>
      <p:cxnSp>
        <p:nvCxnSpPr>
          <p:cNvPr id="26" name="Straight Connector 25"/>
          <p:cNvCxnSpPr>
            <a:stCxn id="16" idx="3"/>
            <a:endCxn id="24" idx="1"/>
          </p:cNvCxnSpPr>
          <p:nvPr/>
        </p:nvCxnSpPr>
        <p:spPr>
          <a:xfrm>
            <a:off x="5486400" y="5981700"/>
            <a:ext cx="1371600" cy="49569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3352800" y="1905000"/>
            <a:ext cx="53340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>
            <a:off x="2477294" y="2781300"/>
            <a:ext cx="1751012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3352800" y="3656012"/>
            <a:ext cx="53340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5400000">
            <a:off x="7812088" y="2779712"/>
            <a:ext cx="1751012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57200" y="2895600"/>
            <a:ext cx="2894806" cy="1588"/>
          </a:xfrm>
          <a:prstGeom prst="line">
            <a:avLst/>
          </a:prstGeom>
          <a:ln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457994" y="3656012"/>
            <a:ext cx="2894806" cy="1588"/>
          </a:xfrm>
          <a:prstGeom prst="line">
            <a:avLst/>
          </a:prstGeom>
          <a:ln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rot="5400000" flipH="1" flipV="1">
            <a:off x="74612" y="3276600"/>
            <a:ext cx="763588" cy="1588"/>
          </a:xfrm>
          <a:prstGeom prst="line">
            <a:avLst/>
          </a:prstGeom>
          <a:ln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Ορισμός Κρυπτογραφίας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Ετοιμολογία</a:t>
            </a:r>
          </a:p>
          <a:p>
            <a:pPr lvl="1"/>
            <a:r>
              <a:rPr lang="el-GR" dirty="0" smtClean="0"/>
              <a:t>Κρυπτό+γράφω</a:t>
            </a:r>
          </a:p>
          <a:p>
            <a:r>
              <a:rPr lang="el-GR" dirty="0" smtClean="0"/>
              <a:t>Ο μετασχηματισμός ενός αρχικού κατανοητού μηνύματος σε ένα μη κατανοητό μήνυμα </a:t>
            </a:r>
          </a:p>
          <a:p>
            <a:r>
              <a:rPr lang="el-GR" dirty="0" smtClean="0"/>
              <a:t>το οποίο για να το επανακτήσεις θα πρέπει να έχεις το κατάλληλο μυστικό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Αναδρομή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 smtClean="0"/>
              <a:t>Ένα από τα πρώτα κρυπτογραφικά συστήματα χρησιμοποιήθηκαν από τον Ιούλιο καίσαρα</a:t>
            </a:r>
          </a:p>
          <a:p>
            <a:pPr lvl="1"/>
            <a:r>
              <a:rPr lang="el-GR" dirty="0" smtClean="0"/>
              <a:t>Μετασχηματισμός των γραμμάτων ενός μηνύματος σε ένα άλλο αξιοποιώντας ως συνάρτηση μετασχηματισμού μια σταθερή απόσταση μεταξύ των αρχικών γραμμάτων και των τελικών</a:t>
            </a:r>
          </a:p>
          <a:p>
            <a:r>
              <a:rPr lang="el-GR" dirty="0" smtClean="0"/>
              <a:t>Μεγάλη χρήση της κρυπτογραφίας κατά τη διάρκεια των παγκοσμίων πολέμων</a:t>
            </a:r>
          </a:p>
          <a:p>
            <a:pPr lvl="1"/>
            <a:r>
              <a:rPr lang="en-US" dirty="0" smtClean="0"/>
              <a:t>Enigma</a:t>
            </a:r>
          </a:p>
          <a:p>
            <a:pPr lvl="1"/>
            <a:r>
              <a:rPr lang="en-US" dirty="0" smtClean="0"/>
              <a:t>Purple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Αναδρομή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1960 με την εισαγωγή των υπολογιστικών συστημάτων στις επιχειρήσης προκύπτει η ανάγκη για ευρύτερη χρήση των κρυπτογραφικών συστημάτων</a:t>
            </a:r>
          </a:p>
          <a:p>
            <a:r>
              <a:rPr lang="el-GR" dirty="0" smtClean="0"/>
              <a:t>Η </a:t>
            </a:r>
            <a:r>
              <a:rPr lang="en-US" dirty="0" smtClean="0"/>
              <a:t>IBM </a:t>
            </a:r>
            <a:r>
              <a:rPr lang="el-GR" dirty="0" smtClean="0"/>
              <a:t>το 1970 προτείνει τη χρήση των </a:t>
            </a:r>
            <a:r>
              <a:rPr lang="en-US" dirty="0" err="1" smtClean="0"/>
              <a:t>Feistel</a:t>
            </a:r>
            <a:r>
              <a:rPr lang="en-US" dirty="0" smtClean="0"/>
              <a:t> </a:t>
            </a:r>
            <a:r>
              <a:rPr lang="el-GR" dirty="0" smtClean="0"/>
              <a:t>συναρήσεων κρυπτογράφησης</a:t>
            </a:r>
          </a:p>
          <a:p>
            <a:r>
              <a:rPr lang="el-GR" dirty="0" smtClean="0"/>
              <a:t>1977</a:t>
            </a:r>
            <a:r>
              <a:rPr lang="en-US" baseline="30000" dirty="0" smtClean="0"/>
              <a:t> </a:t>
            </a:r>
            <a:r>
              <a:rPr lang="en-US" dirty="0" smtClean="0"/>
              <a:t> </a:t>
            </a:r>
            <a:r>
              <a:rPr lang="el-GR" dirty="0" smtClean="0"/>
              <a:t>η εθνική υπηρεσία ασφάλειας της αμερικής προτείνει τη χρήση του </a:t>
            </a:r>
            <a:r>
              <a:rPr lang="en-US" dirty="0" smtClean="0"/>
              <a:t>DES</a:t>
            </a:r>
            <a:r>
              <a:rPr lang="el-GR" dirty="0" smtClean="0"/>
              <a:t> 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Αναδρομή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1976 αποτελεί την επανάσταση στην κρυπτογραφία από το </a:t>
            </a:r>
            <a:r>
              <a:rPr lang="en-US" dirty="0" err="1" smtClean="0"/>
              <a:t>Diffie</a:t>
            </a:r>
            <a:r>
              <a:rPr lang="en-US" dirty="0" smtClean="0"/>
              <a:t> – Hellman </a:t>
            </a:r>
            <a:r>
              <a:rPr lang="el-GR" dirty="0" smtClean="0"/>
              <a:t>με την πρόταση του για την εφαρμογή της δημόσιας κρυπτογραφίας</a:t>
            </a:r>
          </a:p>
          <a:p>
            <a:r>
              <a:rPr lang="el-GR" dirty="0" smtClean="0"/>
              <a:t>1978 προτείνεται η χρήση του ευρέως εφαρμοσμένου αλγορίθμου κρυπτογράφησης δημοσίου κλειδιού </a:t>
            </a:r>
            <a:r>
              <a:rPr lang="en-US" dirty="0" smtClean="0"/>
              <a:t>RSA</a:t>
            </a:r>
          </a:p>
          <a:p>
            <a:pPr lvl="1"/>
            <a:r>
              <a:rPr lang="en-US" dirty="0" err="1" smtClean="0"/>
              <a:t>Rivest</a:t>
            </a:r>
            <a:r>
              <a:rPr lang="en-US" dirty="0" smtClean="0"/>
              <a:t>, Shamir, and </a:t>
            </a:r>
            <a:r>
              <a:rPr lang="en-US" dirty="0" err="1" smtClean="0"/>
              <a:t>Adleman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Ο αλγόριθμος του Ιούλιου Καίσαρα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Ας θεωρήσουμε το αγγλικό αλφάβητο ως είσοδο στον αλγόριθμος </a:t>
            </a:r>
          </a:p>
          <a:p>
            <a:r>
              <a:rPr lang="el-GR" dirty="0" smtClean="0"/>
              <a:t>Κάθε αρχικό σύμβολο αντικαθίσταται από ένα νέο σύμβολο, το οποίο προκύπτει από το αρχικό σύμβολο + ν θέσεις στο αρχικό αλφάβητο</a:t>
            </a:r>
          </a:p>
          <a:p>
            <a:r>
              <a:rPr lang="el-GR" dirty="0" smtClean="0"/>
              <a:t>Δηλαδή</a:t>
            </a:r>
            <a:r>
              <a:rPr lang="en-US" dirty="0" smtClean="0"/>
              <a:t>: A, B, C, D </a:t>
            </a:r>
            <a:r>
              <a:rPr lang="el-GR" dirty="0" smtClean="0"/>
              <a:t>αντικαθίστανται από τα ακόλουθα </a:t>
            </a:r>
            <a:r>
              <a:rPr lang="en-US" dirty="0" smtClean="0"/>
              <a:t>B,C,D,E </a:t>
            </a:r>
            <a:r>
              <a:rPr lang="el-GR" dirty="0" smtClean="0"/>
              <a:t>έαν το ν είναι 1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Σύστημα Κρυπτογραφίας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28800" y="3505200"/>
            <a:ext cx="1981200" cy="6858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Αλγόριθμος κρυπτ.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381000" y="3810000"/>
            <a:ext cx="14478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09600" y="3440668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κείμενο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 rot="5400000">
            <a:off x="2356366" y="2901434"/>
            <a:ext cx="107846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894806" y="27432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κλειδί</a:t>
            </a: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3810000" y="3810000"/>
            <a:ext cx="14478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4191000" y="3408402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κρυπτ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5410200" y="3505200"/>
            <a:ext cx="1981200" cy="6858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Αλγόριθμος αποκρυπτ.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 rot="5400000">
            <a:off x="5786160" y="2901434"/>
            <a:ext cx="107846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324600" y="27432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κλειδί</a:t>
            </a:r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7467600" y="3875326"/>
            <a:ext cx="14478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7696200" y="3505994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κείμενο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Κατηγορίες Συστημάτων Κρυπτογραφίας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Συμμετρικά</a:t>
            </a:r>
          </a:p>
          <a:p>
            <a:pPr lvl="1"/>
            <a:r>
              <a:rPr lang="el-GR" dirty="0" smtClean="0"/>
              <a:t>Συμμετρικές Συναρτήσεις</a:t>
            </a:r>
          </a:p>
          <a:p>
            <a:pPr lvl="3"/>
            <a:r>
              <a:rPr lang="el-GR" dirty="0" smtClean="0"/>
              <a:t>Τμήματος </a:t>
            </a:r>
          </a:p>
          <a:p>
            <a:pPr lvl="3"/>
            <a:r>
              <a:rPr lang="el-GR" dirty="0" smtClean="0"/>
              <a:t>Χαρακτήρα</a:t>
            </a:r>
          </a:p>
          <a:p>
            <a:pPr lvl="1"/>
            <a:r>
              <a:rPr lang="el-GR" dirty="0" smtClean="0"/>
              <a:t>Συναρτήσεις Κώδικα Αυθεντικοποίησης</a:t>
            </a:r>
          </a:p>
          <a:p>
            <a:pPr lvl="1"/>
            <a:r>
              <a:rPr lang="el-GR" dirty="0" smtClean="0"/>
              <a:t>Υπογραφές</a:t>
            </a:r>
          </a:p>
          <a:p>
            <a:r>
              <a:rPr lang="el-GR" dirty="0" smtClean="0"/>
              <a:t>Ασύμμετρα</a:t>
            </a:r>
          </a:p>
          <a:p>
            <a:pPr lvl="1"/>
            <a:r>
              <a:rPr lang="el-GR" dirty="0" smtClean="0"/>
              <a:t>Ασύμμετρες Συναρτήσεις</a:t>
            </a:r>
          </a:p>
          <a:p>
            <a:pPr lvl="1"/>
            <a:r>
              <a:rPr lang="el-GR" dirty="0" smtClean="0"/>
              <a:t>Ψηφιακές Υπογραφές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Βασικά Στοιχεία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800599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Α:προσδιορίζει</a:t>
            </a:r>
            <a:r>
              <a:rPr lang="en-US" dirty="0" smtClean="0"/>
              <a:t> </a:t>
            </a:r>
            <a:r>
              <a:rPr lang="en-US" dirty="0" err="1" smtClean="0"/>
              <a:t>το</a:t>
            </a:r>
            <a:r>
              <a:rPr lang="en-US" dirty="0" smtClean="0"/>
              <a:t> </a:t>
            </a:r>
            <a:r>
              <a:rPr lang="en-US" dirty="0" err="1" smtClean="0"/>
              <a:t>Αλφάβητο</a:t>
            </a:r>
            <a:r>
              <a:rPr lang="en-US" dirty="0" smtClean="0"/>
              <a:t> </a:t>
            </a:r>
            <a:r>
              <a:rPr lang="en-US" dirty="0" err="1" smtClean="0"/>
              <a:t>που</a:t>
            </a:r>
            <a:r>
              <a:rPr lang="en-US" dirty="0" smtClean="0"/>
              <a:t> </a:t>
            </a:r>
            <a:r>
              <a:rPr lang="en-US" dirty="0" err="1" smtClean="0"/>
              <a:t>αξιοποιείται</a:t>
            </a:r>
            <a:r>
              <a:rPr lang="en-US" dirty="0" smtClean="0"/>
              <a:t> , </a:t>
            </a:r>
            <a:r>
              <a:rPr lang="en-US" dirty="0" err="1" smtClean="0"/>
              <a:t>π.χ</a:t>
            </a:r>
            <a:r>
              <a:rPr lang="en-US" dirty="0" smtClean="0"/>
              <a:t> </a:t>
            </a:r>
            <a:r>
              <a:rPr lang="en-US" dirty="0" err="1" smtClean="0"/>
              <a:t>το</a:t>
            </a:r>
            <a:r>
              <a:rPr lang="en-US" dirty="0" smtClean="0"/>
              <a:t> </a:t>
            </a:r>
            <a:r>
              <a:rPr lang="en-US" dirty="0" err="1" smtClean="0"/>
              <a:t>αγγλικό</a:t>
            </a:r>
            <a:r>
              <a:rPr lang="en-US" dirty="0" smtClean="0"/>
              <a:t> </a:t>
            </a:r>
            <a:r>
              <a:rPr lang="en-US" dirty="0" err="1" smtClean="0"/>
              <a:t>αλφάβητο</a:t>
            </a:r>
            <a:endParaRPr lang="el-GR" dirty="0" smtClean="0"/>
          </a:p>
          <a:p>
            <a:r>
              <a:rPr lang="en-US" dirty="0" err="1" smtClean="0"/>
              <a:t>Μ</a:t>
            </a:r>
            <a:r>
              <a:rPr lang="en-US" dirty="0" smtClean="0"/>
              <a:t>: </a:t>
            </a:r>
            <a:r>
              <a:rPr lang="en-US" dirty="0" err="1" smtClean="0"/>
              <a:t>προσδιορίζει</a:t>
            </a:r>
            <a:r>
              <a:rPr lang="en-US" dirty="0" smtClean="0"/>
              <a:t> </a:t>
            </a:r>
            <a:r>
              <a:rPr lang="en-US" dirty="0" err="1" smtClean="0"/>
              <a:t>το</a:t>
            </a:r>
            <a:r>
              <a:rPr lang="en-US" dirty="0" smtClean="0"/>
              <a:t> </a:t>
            </a:r>
            <a:r>
              <a:rPr lang="en-US" dirty="0" err="1" smtClean="0"/>
              <a:t>σύνολο</a:t>
            </a:r>
            <a:r>
              <a:rPr lang="en-US" dirty="0" smtClean="0"/>
              <a:t> </a:t>
            </a:r>
            <a:r>
              <a:rPr lang="en-US" dirty="0" err="1" smtClean="0"/>
              <a:t>των</a:t>
            </a:r>
            <a:r>
              <a:rPr lang="en-US" dirty="0" smtClean="0"/>
              <a:t> </a:t>
            </a:r>
            <a:r>
              <a:rPr lang="en-US" dirty="0" err="1" smtClean="0"/>
              <a:t>μηνυμάτων</a:t>
            </a:r>
            <a:r>
              <a:rPr lang="en-US" dirty="0" smtClean="0"/>
              <a:t> (</a:t>
            </a:r>
            <a:r>
              <a:rPr lang="en-US" dirty="0" err="1" smtClean="0"/>
              <a:t>καθαρό</a:t>
            </a:r>
            <a:r>
              <a:rPr lang="en-US" dirty="0" smtClean="0"/>
              <a:t> </a:t>
            </a:r>
            <a:r>
              <a:rPr lang="en-US" dirty="0" err="1" smtClean="0"/>
              <a:t>κείμενο</a:t>
            </a:r>
            <a:r>
              <a:rPr lang="en-US" dirty="0" smtClean="0"/>
              <a:t>) </a:t>
            </a:r>
            <a:r>
              <a:rPr lang="en-US" dirty="0" err="1" smtClean="0"/>
              <a:t>π.χ</a:t>
            </a:r>
            <a:r>
              <a:rPr lang="en-US" dirty="0" smtClean="0"/>
              <a:t> </a:t>
            </a:r>
            <a:r>
              <a:rPr lang="en-US" dirty="0" err="1" smtClean="0"/>
              <a:t>τα</a:t>
            </a:r>
            <a:r>
              <a:rPr lang="en-US" dirty="0" smtClean="0"/>
              <a:t> </a:t>
            </a:r>
            <a:r>
              <a:rPr lang="en-US" dirty="0" err="1" smtClean="0"/>
              <a:t>μηνύματα</a:t>
            </a:r>
            <a:r>
              <a:rPr lang="en-US" dirty="0" smtClean="0"/>
              <a:t> 5 </a:t>
            </a:r>
            <a:r>
              <a:rPr lang="en-US" dirty="0" err="1" smtClean="0"/>
              <a:t>χαρακτήρων</a:t>
            </a:r>
            <a:r>
              <a:rPr lang="en-US" dirty="0" smtClean="0"/>
              <a:t>.</a:t>
            </a:r>
            <a:endParaRPr lang="el-GR" dirty="0" smtClean="0"/>
          </a:p>
          <a:p>
            <a:r>
              <a:rPr lang="en-US" dirty="0" smtClean="0"/>
              <a:t>C: </a:t>
            </a:r>
            <a:r>
              <a:rPr lang="en-US" dirty="0" err="1" smtClean="0"/>
              <a:t>προσδιορίζει</a:t>
            </a:r>
            <a:r>
              <a:rPr lang="en-US" dirty="0" smtClean="0"/>
              <a:t> </a:t>
            </a:r>
            <a:r>
              <a:rPr lang="en-US" dirty="0" err="1" smtClean="0"/>
              <a:t>το</a:t>
            </a:r>
            <a:r>
              <a:rPr lang="en-US" dirty="0" smtClean="0"/>
              <a:t> </a:t>
            </a:r>
            <a:r>
              <a:rPr lang="en-US" dirty="0" err="1" smtClean="0"/>
              <a:t>σύνολο</a:t>
            </a:r>
            <a:r>
              <a:rPr lang="en-US" dirty="0" smtClean="0"/>
              <a:t> </a:t>
            </a:r>
            <a:r>
              <a:rPr lang="en-US" dirty="0" err="1" smtClean="0"/>
              <a:t>των</a:t>
            </a:r>
            <a:r>
              <a:rPr lang="en-US" dirty="0" smtClean="0"/>
              <a:t> </a:t>
            </a:r>
            <a:r>
              <a:rPr lang="en-US" dirty="0" err="1" smtClean="0"/>
              <a:t>κρυπτογραφημένων</a:t>
            </a:r>
            <a:endParaRPr lang="en-US" dirty="0" smtClean="0"/>
          </a:p>
          <a:p>
            <a:r>
              <a:rPr lang="en-US" dirty="0" err="1" smtClean="0"/>
              <a:t>Κ</a:t>
            </a:r>
            <a:r>
              <a:rPr lang="en-US" dirty="0" smtClean="0"/>
              <a:t>: </a:t>
            </a:r>
            <a:r>
              <a:rPr lang="en-US" dirty="0" err="1" smtClean="0"/>
              <a:t>Προσδιορίζει</a:t>
            </a:r>
            <a:r>
              <a:rPr lang="en-US" dirty="0" smtClean="0"/>
              <a:t> </a:t>
            </a:r>
            <a:r>
              <a:rPr lang="en-US" dirty="0" err="1" smtClean="0"/>
              <a:t>το</a:t>
            </a:r>
            <a:r>
              <a:rPr lang="en-US" dirty="0" smtClean="0"/>
              <a:t> </a:t>
            </a:r>
            <a:r>
              <a:rPr lang="en-US" dirty="0" err="1" smtClean="0"/>
              <a:t>σύνολο</a:t>
            </a:r>
            <a:r>
              <a:rPr lang="en-US" dirty="0" smtClean="0"/>
              <a:t> </a:t>
            </a:r>
            <a:r>
              <a:rPr lang="en-US" dirty="0" err="1" smtClean="0"/>
              <a:t>των</a:t>
            </a:r>
            <a:r>
              <a:rPr lang="en-US" dirty="0" smtClean="0"/>
              <a:t> </a:t>
            </a:r>
            <a:r>
              <a:rPr lang="en-US" dirty="0" err="1" smtClean="0"/>
              <a:t>κλειδιών</a:t>
            </a:r>
            <a:r>
              <a:rPr lang="en-US" dirty="0" smtClean="0"/>
              <a:t>.</a:t>
            </a:r>
            <a:endParaRPr lang="el-GR" dirty="0" smtClean="0"/>
          </a:p>
          <a:p>
            <a:pPr lvl="1"/>
            <a:r>
              <a:rPr lang="en-US" dirty="0" err="1" smtClean="0"/>
              <a:t>κάθε</a:t>
            </a:r>
            <a:r>
              <a:rPr lang="en-US" dirty="0" smtClean="0"/>
              <a:t> </a:t>
            </a:r>
            <a:r>
              <a:rPr lang="en-US" dirty="0" err="1" smtClean="0"/>
              <a:t>στοιχείο</a:t>
            </a:r>
            <a:r>
              <a:rPr lang="en-US" dirty="0" smtClean="0"/>
              <a:t> </a:t>
            </a:r>
            <a:r>
              <a:rPr lang="en-US" dirty="0" err="1" smtClean="0"/>
              <a:t>e,d</a:t>
            </a:r>
            <a:r>
              <a:rPr lang="en-US" dirty="0" smtClean="0"/>
              <a:t> </a:t>
            </a:r>
            <a:r>
              <a:rPr lang="en-US" dirty="0" err="1" smtClean="0"/>
              <a:t>από</a:t>
            </a:r>
            <a:r>
              <a:rPr lang="en-US" dirty="0" smtClean="0"/>
              <a:t> </a:t>
            </a:r>
            <a:r>
              <a:rPr lang="en-US" dirty="0" err="1" smtClean="0"/>
              <a:t>το</a:t>
            </a:r>
            <a:r>
              <a:rPr lang="en-US" dirty="0" smtClean="0"/>
              <a:t> </a:t>
            </a:r>
            <a:r>
              <a:rPr lang="en-US" dirty="0" err="1" smtClean="0"/>
              <a:t>σύνολο</a:t>
            </a:r>
            <a:r>
              <a:rPr lang="en-US" dirty="0" smtClean="0"/>
              <a:t> </a:t>
            </a:r>
            <a:r>
              <a:rPr lang="en-US" dirty="0" err="1" smtClean="0"/>
              <a:t>των</a:t>
            </a:r>
            <a:r>
              <a:rPr lang="en-US" dirty="0" smtClean="0"/>
              <a:t> </a:t>
            </a:r>
            <a:r>
              <a:rPr lang="en-US" dirty="0" err="1" smtClean="0"/>
              <a:t>κλειδιών</a:t>
            </a:r>
            <a:r>
              <a:rPr lang="en-US" dirty="0" smtClean="0"/>
              <a:t> </a:t>
            </a:r>
            <a:r>
              <a:rPr lang="en-US" dirty="0" err="1" smtClean="0"/>
              <a:t>προσδιορίζει</a:t>
            </a:r>
            <a:r>
              <a:rPr lang="en-US" dirty="0" smtClean="0"/>
              <a:t> </a:t>
            </a:r>
            <a:r>
              <a:rPr lang="en-US" dirty="0" err="1" smtClean="0"/>
              <a:t>ένα</a:t>
            </a:r>
            <a:r>
              <a:rPr lang="en-US" dirty="0" smtClean="0"/>
              <a:t> </a:t>
            </a:r>
            <a:r>
              <a:rPr lang="en-US" dirty="0" err="1" smtClean="0"/>
              <a:t>μοναδικό</a:t>
            </a:r>
            <a:r>
              <a:rPr lang="en-US" dirty="0" smtClean="0"/>
              <a:t> </a:t>
            </a:r>
            <a:r>
              <a:rPr lang="en-US" dirty="0" err="1" smtClean="0"/>
              <a:t>μετασχηματισμό</a:t>
            </a:r>
            <a:r>
              <a:rPr lang="en-US" dirty="0" smtClean="0"/>
              <a:t> </a:t>
            </a:r>
            <a:r>
              <a:rPr lang="en-US" dirty="0" err="1" smtClean="0"/>
              <a:t>κρυπτογράφηση</a:t>
            </a:r>
            <a:r>
              <a:rPr lang="en-US" dirty="0" smtClean="0"/>
              <a:t> </a:t>
            </a:r>
            <a:r>
              <a:rPr lang="en-US" dirty="0" err="1" smtClean="0"/>
              <a:t>Ε</a:t>
            </a:r>
            <a:r>
              <a:rPr lang="en-US" baseline="-25000" dirty="0" err="1" smtClean="0"/>
              <a:t>e</a:t>
            </a:r>
            <a:r>
              <a:rPr lang="en-US" dirty="0" smtClean="0"/>
              <a:t> </a:t>
            </a:r>
            <a:r>
              <a:rPr lang="en-US" dirty="0" err="1" smtClean="0"/>
              <a:t>και</a:t>
            </a:r>
            <a:r>
              <a:rPr lang="en-US" dirty="0" smtClean="0"/>
              <a:t>  </a:t>
            </a:r>
            <a:r>
              <a:rPr lang="en-US" dirty="0" err="1" smtClean="0"/>
              <a:t>αποκρυπτογράφηση</a:t>
            </a:r>
            <a:r>
              <a:rPr lang="en-US" dirty="0" smtClean="0"/>
              <a:t> </a:t>
            </a:r>
            <a:r>
              <a:rPr lang="en-US" dirty="0" err="1" smtClean="0"/>
              <a:t>D</a:t>
            </a:r>
            <a:r>
              <a:rPr lang="en-US" baseline="-25000" dirty="0" err="1" smtClean="0"/>
              <a:t>d</a:t>
            </a:r>
            <a:r>
              <a:rPr lang="en-US" dirty="0" smtClean="0"/>
              <a:t> </a:t>
            </a:r>
            <a:r>
              <a:rPr lang="en-US" dirty="0" err="1" smtClean="0"/>
              <a:t>αντίστοιχατο</a:t>
            </a:r>
            <a:r>
              <a:rPr lang="en-US" dirty="0" smtClean="0"/>
              <a:t> </a:t>
            </a:r>
            <a:r>
              <a:rPr lang="en-US" dirty="0" err="1" smtClean="0"/>
              <a:t>ζεύγος</a:t>
            </a:r>
            <a:r>
              <a:rPr lang="en-US" dirty="0" smtClean="0"/>
              <a:t> </a:t>
            </a:r>
            <a:r>
              <a:rPr lang="en-US" dirty="0" err="1" smtClean="0"/>
              <a:t>κλειδιών</a:t>
            </a:r>
            <a:r>
              <a:rPr lang="en-US" dirty="0" smtClean="0"/>
              <a:t> (</a:t>
            </a:r>
            <a:r>
              <a:rPr lang="en-US" dirty="0" err="1" smtClean="0"/>
              <a:t>d,e</a:t>
            </a:r>
            <a:r>
              <a:rPr lang="en-US" dirty="0" smtClean="0"/>
              <a:t>) </a:t>
            </a:r>
            <a:endParaRPr lang="el-GR" dirty="0" smtClean="0"/>
          </a:p>
          <a:p>
            <a:pPr lvl="1"/>
            <a:r>
              <a:rPr lang="en-US" dirty="0" err="1" smtClean="0"/>
              <a:t>είναι</a:t>
            </a:r>
            <a:r>
              <a:rPr lang="en-US" dirty="0" smtClean="0"/>
              <a:t> </a:t>
            </a:r>
            <a:r>
              <a:rPr lang="en-US" dirty="0" err="1" smtClean="0"/>
              <a:t>τα</a:t>
            </a:r>
            <a:r>
              <a:rPr lang="en-US" dirty="0" smtClean="0"/>
              <a:t> </a:t>
            </a:r>
            <a:r>
              <a:rPr lang="en-US" dirty="0" err="1" smtClean="0"/>
              <a:t>μοναδικά</a:t>
            </a:r>
            <a:r>
              <a:rPr lang="en-US" dirty="0" smtClean="0"/>
              <a:t> </a:t>
            </a:r>
            <a:r>
              <a:rPr lang="en-US" dirty="0" err="1" smtClean="0"/>
              <a:t>στοιχεία</a:t>
            </a:r>
            <a:r>
              <a:rPr lang="en-US" dirty="0" smtClean="0"/>
              <a:t> </a:t>
            </a:r>
            <a:r>
              <a:rPr lang="en-US" dirty="0" err="1" smtClean="0"/>
              <a:t>που</a:t>
            </a:r>
            <a:r>
              <a:rPr lang="en-US" dirty="0" smtClean="0"/>
              <a:t> </a:t>
            </a:r>
            <a:r>
              <a:rPr lang="en-US" dirty="0" err="1" smtClean="0"/>
              <a:t>παραμένουν</a:t>
            </a:r>
            <a:r>
              <a:rPr lang="en-US" dirty="0" smtClean="0"/>
              <a:t> </a:t>
            </a:r>
            <a:r>
              <a:rPr lang="en-US" dirty="0" err="1" smtClean="0"/>
              <a:t>μυστικά</a:t>
            </a:r>
            <a:r>
              <a:rPr lang="en-US" dirty="0" smtClean="0"/>
              <a:t> </a:t>
            </a:r>
            <a:r>
              <a:rPr lang="en-US" dirty="0" err="1" smtClean="0"/>
              <a:t>κατά</a:t>
            </a:r>
            <a:r>
              <a:rPr lang="en-US" dirty="0" smtClean="0"/>
              <a:t> </a:t>
            </a:r>
            <a:r>
              <a:rPr lang="en-US" dirty="0" err="1" smtClean="0"/>
              <a:t>τη</a:t>
            </a:r>
            <a:r>
              <a:rPr lang="en-US" dirty="0" smtClean="0"/>
              <a:t> </a:t>
            </a:r>
            <a:r>
              <a:rPr lang="en-US" dirty="0" err="1" smtClean="0"/>
              <a:t>διαδικασία</a:t>
            </a:r>
            <a:r>
              <a:rPr lang="en-US" dirty="0" smtClean="0"/>
              <a:t> </a:t>
            </a:r>
            <a:r>
              <a:rPr lang="en-US" dirty="0" err="1" smtClean="0"/>
              <a:t>της</a:t>
            </a:r>
            <a:r>
              <a:rPr lang="en-US" dirty="0" smtClean="0"/>
              <a:t> </a:t>
            </a:r>
            <a:r>
              <a:rPr lang="en-US" dirty="0" err="1" smtClean="0"/>
              <a:t>κρυπτογράφησης</a:t>
            </a:r>
            <a:endParaRPr lang="el-GR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Διαχείριση και Ασφάλεια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057400"/>
          <a:ext cx="8229600" cy="39624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886200" y="3821668"/>
            <a:ext cx="152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Διαχείριση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Ασφαλής Επικοινωνία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Συνεπώς</a:t>
            </a:r>
            <a:r>
              <a:rPr lang="en-US" dirty="0" smtClean="0"/>
              <a:t> </a:t>
            </a:r>
            <a:r>
              <a:rPr lang="en-US" dirty="0" err="1" smtClean="0"/>
              <a:t>όταν</a:t>
            </a:r>
            <a:r>
              <a:rPr lang="en-US" dirty="0" smtClean="0"/>
              <a:t> </a:t>
            </a:r>
            <a:r>
              <a:rPr lang="en-US" dirty="0" err="1" smtClean="0"/>
              <a:t>δύο</a:t>
            </a:r>
            <a:r>
              <a:rPr lang="en-US" dirty="0" smtClean="0"/>
              <a:t> </a:t>
            </a:r>
            <a:r>
              <a:rPr lang="en-US" dirty="0" err="1" smtClean="0"/>
              <a:t>οντότητες</a:t>
            </a:r>
            <a:r>
              <a:rPr lang="en-US" dirty="0" smtClean="0"/>
              <a:t> </a:t>
            </a:r>
            <a:r>
              <a:rPr lang="en-US" dirty="0" err="1" smtClean="0"/>
              <a:t>επιθυμούν</a:t>
            </a:r>
            <a:r>
              <a:rPr lang="en-US" dirty="0" smtClean="0"/>
              <a:t> </a:t>
            </a:r>
            <a:r>
              <a:rPr lang="en-US" dirty="0" err="1" smtClean="0"/>
              <a:t>να</a:t>
            </a:r>
            <a:r>
              <a:rPr lang="en-US" dirty="0" smtClean="0"/>
              <a:t> </a:t>
            </a:r>
            <a:r>
              <a:rPr lang="en-US" dirty="0" err="1" smtClean="0"/>
              <a:t>επικοινωνήσουν</a:t>
            </a:r>
            <a:r>
              <a:rPr lang="en-US" dirty="0" smtClean="0"/>
              <a:t> </a:t>
            </a:r>
            <a:r>
              <a:rPr lang="en-US" dirty="0" err="1" smtClean="0"/>
              <a:t>μεταξύ</a:t>
            </a:r>
            <a:r>
              <a:rPr lang="en-US" dirty="0" smtClean="0"/>
              <a:t> </a:t>
            </a:r>
            <a:r>
              <a:rPr lang="en-US" dirty="0" err="1" smtClean="0"/>
              <a:t>τους</a:t>
            </a:r>
            <a:endParaRPr lang="el-GR" dirty="0" smtClean="0"/>
          </a:p>
          <a:p>
            <a:pPr lvl="1"/>
            <a:r>
              <a:rPr lang="en-US" dirty="0" smtClean="0"/>
              <a:t> </a:t>
            </a:r>
            <a:r>
              <a:rPr lang="en-US" dirty="0" err="1" smtClean="0"/>
              <a:t>θα</a:t>
            </a:r>
            <a:r>
              <a:rPr lang="en-US" dirty="0" smtClean="0"/>
              <a:t> </a:t>
            </a:r>
            <a:r>
              <a:rPr lang="en-US" dirty="0" err="1" smtClean="0"/>
              <a:t>πρέπει</a:t>
            </a:r>
            <a:r>
              <a:rPr lang="en-US" dirty="0" smtClean="0"/>
              <a:t> </a:t>
            </a:r>
            <a:r>
              <a:rPr lang="en-US" dirty="0" err="1" smtClean="0"/>
              <a:t>να</a:t>
            </a:r>
            <a:r>
              <a:rPr lang="en-US" dirty="0" smtClean="0"/>
              <a:t> </a:t>
            </a:r>
            <a:r>
              <a:rPr lang="en-US" dirty="0" err="1" smtClean="0"/>
              <a:t>επιλέξουν</a:t>
            </a:r>
            <a:r>
              <a:rPr lang="en-US" dirty="0" smtClean="0"/>
              <a:t> </a:t>
            </a:r>
            <a:r>
              <a:rPr lang="en-US" dirty="0" err="1" smtClean="0"/>
              <a:t>ένα</a:t>
            </a:r>
            <a:r>
              <a:rPr lang="en-US" dirty="0" smtClean="0"/>
              <a:t> </a:t>
            </a:r>
            <a:r>
              <a:rPr lang="en-US" dirty="0" err="1" smtClean="0"/>
              <a:t>ζεύγος</a:t>
            </a:r>
            <a:r>
              <a:rPr lang="en-US" dirty="0" smtClean="0"/>
              <a:t> </a:t>
            </a:r>
            <a:r>
              <a:rPr lang="en-US" dirty="0" err="1" smtClean="0"/>
              <a:t>κλειδιών</a:t>
            </a:r>
            <a:r>
              <a:rPr lang="en-US" dirty="0" smtClean="0"/>
              <a:t> (</a:t>
            </a:r>
            <a:r>
              <a:rPr lang="en-US" dirty="0" err="1" smtClean="0"/>
              <a:t>e,d</a:t>
            </a:r>
            <a:r>
              <a:rPr lang="en-US" dirty="0" smtClean="0"/>
              <a:t>) </a:t>
            </a:r>
            <a:r>
              <a:rPr lang="en-US" dirty="0" err="1" smtClean="0"/>
              <a:t>και</a:t>
            </a:r>
            <a:r>
              <a:rPr lang="en-US" dirty="0" smtClean="0"/>
              <a:t> </a:t>
            </a:r>
            <a:r>
              <a:rPr lang="en-US" dirty="0" err="1" smtClean="0"/>
              <a:t>στη</a:t>
            </a:r>
            <a:r>
              <a:rPr lang="en-US" dirty="0" smtClean="0"/>
              <a:t> </a:t>
            </a:r>
            <a:r>
              <a:rPr lang="en-US" dirty="0" err="1" smtClean="0"/>
              <a:t>συνέχεια</a:t>
            </a:r>
            <a:r>
              <a:rPr lang="en-US" dirty="0" smtClean="0"/>
              <a:t> </a:t>
            </a:r>
            <a:r>
              <a:rPr lang="en-US" dirty="0" err="1" smtClean="0"/>
              <a:t>να</a:t>
            </a:r>
            <a:r>
              <a:rPr lang="en-US" dirty="0" smtClean="0"/>
              <a:t> </a:t>
            </a:r>
            <a:r>
              <a:rPr lang="en-US" dirty="0" err="1" smtClean="0"/>
              <a:t>πραγματοποιήσουν</a:t>
            </a:r>
            <a:r>
              <a:rPr lang="en-US" dirty="0" smtClean="0"/>
              <a:t> </a:t>
            </a:r>
            <a:r>
              <a:rPr lang="en-US" dirty="0" err="1" smtClean="0"/>
              <a:t>την</a:t>
            </a:r>
            <a:r>
              <a:rPr lang="en-US" dirty="0" smtClean="0"/>
              <a:t> </a:t>
            </a:r>
            <a:r>
              <a:rPr lang="en-US" dirty="0" err="1" smtClean="0"/>
              <a:t>κρυπτογράφηση</a:t>
            </a:r>
            <a:r>
              <a:rPr lang="en-US" dirty="0" smtClean="0"/>
              <a:t> C=</a:t>
            </a:r>
            <a:r>
              <a:rPr lang="en-US" dirty="0" err="1" smtClean="0"/>
              <a:t>E</a:t>
            </a:r>
            <a:r>
              <a:rPr lang="en-US" baseline="-25000" dirty="0" err="1" smtClean="0"/>
              <a:t>e</a:t>
            </a:r>
            <a:r>
              <a:rPr lang="en-US" dirty="0" err="1" smtClean="0"/>
              <a:t>(m</a:t>
            </a:r>
            <a:r>
              <a:rPr lang="en-US" dirty="0" smtClean="0"/>
              <a:t>) </a:t>
            </a:r>
            <a:r>
              <a:rPr lang="en-US" dirty="0" err="1" smtClean="0"/>
              <a:t>και</a:t>
            </a:r>
            <a:r>
              <a:rPr lang="en-US" dirty="0" smtClean="0"/>
              <a:t> </a:t>
            </a:r>
            <a:r>
              <a:rPr lang="en-US" dirty="0" err="1" smtClean="0"/>
              <a:t>την</a:t>
            </a:r>
            <a:r>
              <a:rPr lang="en-US" dirty="0" smtClean="0"/>
              <a:t> </a:t>
            </a:r>
            <a:r>
              <a:rPr lang="en-US" dirty="0" err="1" smtClean="0"/>
              <a:t>αποκρυπτογράφηση</a:t>
            </a:r>
            <a:r>
              <a:rPr lang="en-US" dirty="0" smtClean="0"/>
              <a:t> </a:t>
            </a:r>
            <a:r>
              <a:rPr lang="en-US" dirty="0" err="1" smtClean="0"/>
              <a:t>D</a:t>
            </a:r>
            <a:r>
              <a:rPr lang="en-US" baseline="-25000" dirty="0" err="1" smtClean="0"/>
              <a:t>d</a:t>
            </a:r>
            <a:r>
              <a:rPr lang="en-US" dirty="0" err="1" smtClean="0"/>
              <a:t>(c</a:t>
            </a:r>
            <a:r>
              <a:rPr lang="en-US" dirty="0" smtClean="0"/>
              <a:t>)=</a:t>
            </a:r>
            <a:r>
              <a:rPr lang="en-US" dirty="0" err="1" smtClean="0"/>
              <a:t>m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Παράδειγμα διαδικασίας κρυπτογράφησης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M={m1,m2,m3}</a:t>
            </a:r>
          </a:p>
          <a:p>
            <a:r>
              <a:rPr lang="en-US" dirty="0" smtClean="0"/>
              <a:t>C= {c1,c2,c3}</a:t>
            </a:r>
          </a:p>
          <a:p>
            <a:r>
              <a:rPr lang="en-US" dirty="0" smtClean="0"/>
              <a:t>6 </a:t>
            </a:r>
            <a:r>
              <a:rPr lang="en-US" dirty="0" err="1" smtClean="0"/>
              <a:t>μετασχηματισμούς</a:t>
            </a:r>
            <a:r>
              <a:rPr lang="en-US" dirty="0" smtClean="0"/>
              <a:t> </a:t>
            </a:r>
            <a:r>
              <a:rPr lang="en-US" dirty="0" err="1" smtClean="0"/>
              <a:t>από</a:t>
            </a:r>
            <a:r>
              <a:rPr lang="en-US" dirty="0" smtClean="0"/>
              <a:t> </a:t>
            </a:r>
            <a:r>
              <a:rPr lang="en-US" dirty="0" err="1" smtClean="0"/>
              <a:t>το</a:t>
            </a:r>
            <a:r>
              <a:rPr lang="en-US" dirty="0" smtClean="0"/>
              <a:t> M-&gt;C</a:t>
            </a:r>
          </a:p>
          <a:p>
            <a:r>
              <a:rPr lang="el-GR" dirty="0" smtClean="0"/>
              <a:t>Τ</a:t>
            </a:r>
            <a:r>
              <a:rPr lang="en-US" dirty="0" err="1" smtClean="0"/>
              <a:t>ο</a:t>
            </a:r>
            <a:r>
              <a:rPr lang="en-US" dirty="0" smtClean="0"/>
              <a:t> </a:t>
            </a:r>
            <a:r>
              <a:rPr lang="en-US" dirty="0" err="1" smtClean="0"/>
              <a:t>κλειδί</a:t>
            </a:r>
            <a:r>
              <a:rPr lang="en-US" dirty="0" smtClean="0"/>
              <a:t> </a:t>
            </a:r>
            <a:r>
              <a:rPr lang="en-US" dirty="0" err="1" smtClean="0"/>
              <a:t>είναι</a:t>
            </a:r>
            <a:r>
              <a:rPr lang="en-US" dirty="0" smtClean="0"/>
              <a:t> </a:t>
            </a:r>
            <a:r>
              <a:rPr lang="en-US" dirty="0" err="1" smtClean="0"/>
              <a:t>ο</a:t>
            </a:r>
            <a:r>
              <a:rPr lang="en-US" dirty="0" smtClean="0"/>
              <a:t> </a:t>
            </a:r>
            <a:r>
              <a:rPr lang="en-US" dirty="0" err="1" smtClean="0"/>
              <a:t>αξιοποιούμενος</a:t>
            </a:r>
            <a:r>
              <a:rPr lang="en-US" dirty="0" smtClean="0"/>
              <a:t> </a:t>
            </a:r>
            <a:r>
              <a:rPr lang="en-US" dirty="0" err="1" smtClean="0"/>
              <a:t>μετασχηματισμός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Παράδειγμα διαδικασίας κρυπτογράφησης</a:t>
            </a:r>
            <a:endParaRPr lang="en-US" dirty="0"/>
          </a:p>
        </p:txBody>
      </p:sp>
      <p:pic>
        <p:nvPicPr>
          <p:cNvPr id="4" name="Picture 3" descr="Picture 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5900" y="2438400"/>
            <a:ext cx="6172200" cy="3238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Χρήση κλειδιών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Έχοντας</a:t>
            </a:r>
            <a:r>
              <a:rPr lang="en-US" dirty="0" smtClean="0"/>
              <a:t> </a:t>
            </a:r>
            <a:r>
              <a:rPr lang="en-US" dirty="0" err="1" smtClean="0"/>
              <a:t>τον</a:t>
            </a:r>
            <a:r>
              <a:rPr lang="en-US" dirty="0" smtClean="0"/>
              <a:t> </a:t>
            </a:r>
            <a:r>
              <a:rPr lang="en-US" dirty="0" err="1" smtClean="0"/>
              <a:t>ίδιο</a:t>
            </a:r>
            <a:r>
              <a:rPr lang="en-US" dirty="0" smtClean="0"/>
              <a:t> </a:t>
            </a:r>
            <a:r>
              <a:rPr lang="en-US" dirty="0" err="1" smtClean="0"/>
              <a:t>μετασχηματισμό</a:t>
            </a:r>
            <a:r>
              <a:rPr lang="en-US" dirty="0" smtClean="0"/>
              <a:t> </a:t>
            </a:r>
            <a:r>
              <a:rPr lang="en-US" dirty="0" err="1" smtClean="0"/>
              <a:t>αλλά</a:t>
            </a:r>
            <a:r>
              <a:rPr lang="en-US" dirty="0" smtClean="0"/>
              <a:t> </a:t>
            </a:r>
            <a:r>
              <a:rPr lang="en-US" dirty="0" err="1" smtClean="0"/>
              <a:t>διαφορετικά</a:t>
            </a:r>
            <a:r>
              <a:rPr lang="en-US" dirty="0" smtClean="0"/>
              <a:t> </a:t>
            </a:r>
            <a:r>
              <a:rPr lang="en-US" dirty="0" err="1" smtClean="0"/>
              <a:t>κλειδιά</a:t>
            </a:r>
            <a:r>
              <a:rPr lang="en-US" dirty="0" smtClean="0"/>
              <a:t> </a:t>
            </a:r>
            <a:r>
              <a:rPr lang="en-US" dirty="0" err="1" smtClean="0"/>
              <a:t>έχουμε</a:t>
            </a:r>
            <a:r>
              <a:rPr lang="en-US" dirty="0" smtClean="0"/>
              <a:t> </a:t>
            </a:r>
            <a:r>
              <a:rPr lang="en-US" dirty="0" err="1" smtClean="0"/>
              <a:t>ουσιαστικά</a:t>
            </a:r>
            <a:r>
              <a:rPr lang="en-US" dirty="0" smtClean="0"/>
              <a:t> </a:t>
            </a:r>
            <a:r>
              <a:rPr lang="en-US" dirty="0" err="1" smtClean="0"/>
              <a:t>τροποποίηση</a:t>
            </a:r>
            <a:r>
              <a:rPr lang="en-US" dirty="0" smtClean="0"/>
              <a:t> </a:t>
            </a:r>
            <a:r>
              <a:rPr lang="en-US" dirty="0" err="1" smtClean="0"/>
              <a:t>του</a:t>
            </a:r>
            <a:r>
              <a:rPr lang="en-US" dirty="0" smtClean="0"/>
              <a:t> </a:t>
            </a:r>
            <a:r>
              <a:rPr lang="en-US" dirty="0" err="1" smtClean="0"/>
              <a:t>μετασχηματισμού</a:t>
            </a:r>
            <a:r>
              <a:rPr lang="en-US" dirty="0" smtClean="0"/>
              <a:t> </a:t>
            </a:r>
            <a:r>
              <a:rPr lang="en-US" dirty="0" err="1" smtClean="0"/>
              <a:t>με</a:t>
            </a:r>
            <a:r>
              <a:rPr lang="en-US" dirty="0" smtClean="0"/>
              <a:t> </a:t>
            </a:r>
            <a:r>
              <a:rPr lang="en-US" dirty="0" err="1" smtClean="0"/>
              <a:t>το</a:t>
            </a:r>
            <a:r>
              <a:rPr lang="en-US" dirty="0" smtClean="0"/>
              <a:t> </a:t>
            </a:r>
            <a:r>
              <a:rPr lang="en-US" dirty="0" err="1" smtClean="0"/>
              <a:t>κλειδί</a:t>
            </a:r>
            <a:endParaRPr lang="el-GR" dirty="0" smtClean="0"/>
          </a:p>
          <a:p>
            <a:pPr lvl="1"/>
            <a:r>
              <a:rPr lang="el-GR" dirty="0" smtClean="0"/>
              <a:t>Δεν στηριζόμαστε μονο στην «ασφάλεια» του μετασχηματισμού</a:t>
            </a:r>
            <a:r>
              <a:rPr lang="en-US" dirty="0" smtClean="0"/>
              <a:t> </a:t>
            </a:r>
            <a:endParaRPr lang="el-GR" dirty="0" smtClean="0"/>
          </a:p>
          <a:p>
            <a:pPr lvl="1"/>
            <a:r>
              <a:rPr lang="en-US" dirty="0" err="1" smtClean="0"/>
              <a:t>οπότε</a:t>
            </a:r>
            <a:r>
              <a:rPr lang="en-US" dirty="0" smtClean="0"/>
              <a:t> </a:t>
            </a:r>
            <a:r>
              <a:rPr lang="en-US" dirty="0" err="1" smtClean="0"/>
              <a:t>σε</a:t>
            </a:r>
            <a:r>
              <a:rPr lang="en-US" dirty="0" smtClean="0"/>
              <a:t> </a:t>
            </a:r>
            <a:r>
              <a:rPr lang="en-US" dirty="0" err="1" smtClean="0"/>
              <a:t>περίπτωση</a:t>
            </a:r>
            <a:r>
              <a:rPr lang="en-US" dirty="0" smtClean="0"/>
              <a:t> </a:t>
            </a:r>
            <a:r>
              <a:rPr lang="en-US" dirty="0" err="1" smtClean="0"/>
              <a:t>που</a:t>
            </a:r>
            <a:r>
              <a:rPr lang="en-US" dirty="0" smtClean="0"/>
              <a:t> </a:t>
            </a:r>
            <a:r>
              <a:rPr lang="en-US" dirty="0" err="1" smtClean="0"/>
              <a:t>αποκαλυφθεί</a:t>
            </a:r>
            <a:r>
              <a:rPr lang="en-US" dirty="0" smtClean="0"/>
              <a:t> </a:t>
            </a:r>
            <a:r>
              <a:rPr lang="en-US" dirty="0" err="1" smtClean="0"/>
              <a:t>ένα</a:t>
            </a:r>
            <a:r>
              <a:rPr lang="en-US" dirty="0" smtClean="0"/>
              <a:t> </a:t>
            </a:r>
            <a:r>
              <a:rPr lang="en-US" dirty="0" err="1" smtClean="0"/>
              <a:t>κλειδί</a:t>
            </a:r>
            <a:r>
              <a:rPr lang="en-US" dirty="0" smtClean="0"/>
              <a:t> </a:t>
            </a:r>
            <a:r>
              <a:rPr lang="en-US" dirty="0" err="1" smtClean="0"/>
              <a:t>δεν</a:t>
            </a:r>
            <a:r>
              <a:rPr lang="en-US" dirty="0" smtClean="0"/>
              <a:t> </a:t>
            </a:r>
            <a:r>
              <a:rPr lang="en-US" dirty="0" err="1" smtClean="0"/>
              <a:t>επηρεάζονται</a:t>
            </a:r>
            <a:r>
              <a:rPr lang="en-US" dirty="0" smtClean="0"/>
              <a:t> </a:t>
            </a:r>
            <a:r>
              <a:rPr lang="en-US" dirty="0" err="1" smtClean="0"/>
              <a:t>τα</a:t>
            </a:r>
            <a:r>
              <a:rPr lang="en-US" dirty="0" smtClean="0"/>
              <a:t> </a:t>
            </a:r>
            <a:r>
              <a:rPr lang="en-US" dirty="0" err="1" smtClean="0"/>
              <a:t>υπόλοιπ</a:t>
            </a:r>
            <a:r>
              <a:rPr lang="el-GR" dirty="0" smtClean="0"/>
              <a:t>α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Ασφάλεια Κρυπο-συστημάτων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</a:t>
            </a:r>
            <a:r>
              <a:rPr lang="en-US" dirty="0" err="1" smtClean="0"/>
              <a:t>να</a:t>
            </a:r>
            <a:r>
              <a:rPr lang="en-US" dirty="0" smtClean="0"/>
              <a:t> </a:t>
            </a:r>
            <a:r>
              <a:rPr lang="en-US" dirty="0" err="1" smtClean="0"/>
              <a:t>κρυπτογραφικό</a:t>
            </a:r>
            <a:r>
              <a:rPr lang="en-US" dirty="0" smtClean="0"/>
              <a:t> </a:t>
            </a:r>
            <a:r>
              <a:rPr lang="en-US" dirty="0" err="1" smtClean="0"/>
              <a:t>σύστημα</a:t>
            </a:r>
            <a:r>
              <a:rPr lang="en-US" dirty="0" smtClean="0"/>
              <a:t> </a:t>
            </a:r>
            <a:r>
              <a:rPr lang="en-US" dirty="0" err="1" smtClean="0"/>
              <a:t>θεωρείται</a:t>
            </a:r>
            <a:r>
              <a:rPr lang="en-US" dirty="0" smtClean="0"/>
              <a:t> </a:t>
            </a:r>
            <a:r>
              <a:rPr lang="en-US" dirty="0" err="1" smtClean="0"/>
              <a:t>μη</a:t>
            </a:r>
            <a:r>
              <a:rPr lang="en-US" dirty="0" smtClean="0"/>
              <a:t> </a:t>
            </a:r>
            <a:r>
              <a:rPr lang="en-US" dirty="0" err="1" smtClean="0"/>
              <a:t>ασφαλές</a:t>
            </a:r>
            <a:r>
              <a:rPr lang="en-US" dirty="0" smtClean="0"/>
              <a:t> </a:t>
            </a:r>
            <a:endParaRPr lang="el-GR" dirty="0" smtClean="0"/>
          </a:p>
          <a:p>
            <a:pPr lvl="1"/>
            <a:r>
              <a:rPr lang="el-GR" dirty="0" smtClean="0"/>
              <a:t>Ό</a:t>
            </a:r>
            <a:r>
              <a:rPr lang="en-US" dirty="0" err="1" smtClean="0"/>
              <a:t>ταν</a:t>
            </a:r>
            <a:r>
              <a:rPr lang="en-US" dirty="0" smtClean="0"/>
              <a:t> </a:t>
            </a:r>
            <a:r>
              <a:rPr lang="en-US" dirty="0" err="1" smtClean="0"/>
              <a:t>μια</a:t>
            </a:r>
            <a:r>
              <a:rPr lang="en-US" dirty="0" smtClean="0"/>
              <a:t> </a:t>
            </a:r>
            <a:r>
              <a:rPr lang="en-US" dirty="0" err="1" smtClean="0"/>
              <a:t>τρίτη</a:t>
            </a:r>
            <a:r>
              <a:rPr lang="en-US" dirty="0" smtClean="0"/>
              <a:t> </a:t>
            </a:r>
            <a:r>
              <a:rPr lang="en-US" dirty="0" err="1" smtClean="0"/>
              <a:t>οντότητα</a:t>
            </a:r>
            <a:r>
              <a:rPr lang="en-US" dirty="0" smtClean="0"/>
              <a:t> </a:t>
            </a:r>
            <a:r>
              <a:rPr lang="en-US" dirty="0" err="1" smtClean="0"/>
              <a:t>μπορεί</a:t>
            </a:r>
            <a:r>
              <a:rPr lang="en-US" dirty="0" smtClean="0"/>
              <a:t> </a:t>
            </a:r>
            <a:r>
              <a:rPr lang="en-US" dirty="0" err="1" smtClean="0"/>
              <a:t>να</a:t>
            </a:r>
            <a:r>
              <a:rPr lang="en-US" dirty="0" smtClean="0"/>
              <a:t> </a:t>
            </a:r>
            <a:r>
              <a:rPr lang="en-US" dirty="0" err="1" smtClean="0"/>
              <a:t>ανακτήσει</a:t>
            </a:r>
            <a:r>
              <a:rPr lang="en-US" dirty="0" smtClean="0"/>
              <a:t> </a:t>
            </a:r>
            <a:r>
              <a:rPr lang="en-US" dirty="0" err="1" smtClean="0"/>
              <a:t>το</a:t>
            </a:r>
            <a:r>
              <a:rPr lang="en-US" dirty="0" smtClean="0"/>
              <a:t> </a:t>
            </a:r>
            <a:r>
              <a:rPr lang="en-US" dirty="0" err="1" smtClean="0"/>
              <a:t>αρχικό</a:t>
            </a:r>
            <a:r>
              <a:rPr lang="en-US" dirty="0" smtClean="0"/>
              <a:t> </a:t>
            </a:r>
            <a:r>
              <a:rPr lang="en-US" dirty="0" err="1" smtClean="0"/>
              <a:t>κείμενο</a:t>
            </a:r>
            <a:r>
              <a:rPr lang="en-US" dirty="0" smtClean="0"/>
              <a:t> </a:t>
            </a:r>
            <a:r>
              <a:rPr lang="en-US" dirty="0" err="1" smtClean="0"/>
              <a:t>χωρίς</a:t>
            </a:r>
            <a:r>
              <a:rPr lang="en-US" dirty="0" smtClean="0"/>
              <a:t> </a:t>
            </a:r>
            <a:r>
              <a:rPr lang="en-US" dirty="0" err="1" smtClean="0"/>
              <a:t>τη</a:t>
            </a:r>
            <a:r>
              <a:rPr lang="en-US" dirty="0" smtClean="0"/>
              <a:t> </a:t>
            </a:r>
            <a:r>
              <a:rPr lang="en-US" dirty="0" err="1" smtClean="0"/>
              <a:t>γνώση</a:t>
            </a:r>
            <a:r>
              <a:rPr lang="en-US" dirty="0" smtClean="0"/>
              <a:t> </a:t>
            </a:r>
            <a:r>
              <a:rPr lang="en-US" dirty="0" err="1" smtClean="0"/>
              <a:t>των</a:t>
            </a:r>
            <a:r>
              <a:rPr lang="en-US" dirty="0" smtClean="0"/>
              <a:t> </a:t>
            </a:r>
            <a:r>
              <a:rPr lang="en-US" dirty="0" err="1" smtClean="0"/>
              <a:t>κλειδιών</a:t>
            </a:r>
            <a:r>
              <a:rPr lang="el-GR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κρυπτογράφησης,αποκρυπτογράφησης</a:t>
            </a:r>
            <a:r>
              <a:rPr lang="en-US" dirty="0" smtClean="0"/>
              <a:t>)</a:t>
            </a:r>
          </a:p>
          <a:p>
            <a:pPr lvl="1"/>
            <a:r>
              <a:rPr lang="el-GR" dirty="0" smtClean="0"/>
              <a:t>Όταν μια τρίτη οντότητα μπορεί να ανακτήσει το κλειδί κρυπτογράφησης</a:t>
            </a:r>
          </a:p>
          <a:p>
            <a:pPr lvl="1"/>
            <a:r>
              <a:rPr lang="el-GR" dirty="0" smtClean="0"/>
              <a:t>Βασικό ρόλο διαδραματίζει η χρονική στιγμή που πραγματοποιείται η ανάκτηση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Συμμετρική Κρυπτογραφία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Στη</a:t>
            </a:r>
            <a:r>
              <a:rPr lang="en-US" dirty="0" smtClean="0"/>
              <a:t> </a:t>
            </a:r>
            <a:r>
              <a:rPr lang="en-US" dirty="0" err="1" smtClean="0"/>
              <a:t>συμμετρική</a:t>
            </a:r>
            <a:r>
              <a:rPr lang="en-US" dirty="0" smtClean="0"/>
              <a:t> </a:t>
            </a:r>
            <a:r>
              <a:rPr lang="en-US" dirty="0" err="1" smtClean="0"/>
              <a:t>κρυπτογραφία</a:t>
            </a:r>
            <a:r>
              <a:rPr lang="en-US" dirty="0" smtClean="0"/>
              <a:t> </a:t>
            </a:r>
            <a:r>
              <a:rPr lang="en-US" dirty="0" err="1" smtClean="0"/>
              <a:t>το</a:t>
            </a:r>
            <a:r>
              <a:rPr lang="en-US" dirty="0" smtClean="0"/>
              <a:t> </a:t>
            </a:r>
            <a:r>
              <a:rPr lang="en-US" dirty="0" err="1" smtClean="0"/>
              <a:t>ζεύγος</a:t>
            </a:r>
            <a:r>
              <a:rPr lang="en-US" dirty="0" smtClean="0"/>
              <a:t> </a:t>
            </a:r>
            <a:r>
              <a:rPr lang="en-US" dirty="0" err="1" smtClean="0"/>
              <a:t>κλειδιών</a:t>
            </a:r>
            <a:r>
              <a:rPr lang="en-US" dirty="0" smtClean="0"/>
              <a:t> </a:t>
            </a:r>
            <a:r>
              <a:rPr lang="en-US" dirty="0" err="1" smtClean="0"/>
              <a:t>παραμένουν</a:t>
            </a:r>
            <a:r>
              <a:rPr lang="en-US" dirty="0" smtClean="0"/>
              <a:t> </a:t>
            </a:r>
            <a:r>
              <a:rPr lang="en-US" dirty="0" err="1" smtClean="0"/>
              <a:t>μυστικά</a:t>
            </a:r>
            <a:endParaRPr lang="en-US" dirty="0" smtClean="0"/>
          </a:p>
          <a:p>
            <a:r>
              <a:rPr lang="en-US" dirty="0" err="1" smtClean="0"/>
              <a:t>Είναι</a:t>
            </a:r>
            <a:r>
              <a:rPr lang="en-US" dirty="0" smtClean="0"/>
              <a:t> </a:t>
            </a:r>
            <a:r>
              <a:rPr lang="en-US" dirty="0" err="1" smtClean="0"/>
              <a:t>δυνατός</a:t>
            </a:r>
            <a:r>
              <a:rPr lang="en-US" dirty="0" smtClean="0"/>
              <a:t> </a:t>
            </a:r>
            <a:r>
              <a:rPr lang="en-US" dirty="0" err="1" smtClean="0"/>
              <a:t>ο</a:t>
            </a:r>
            <a:r>
              <a:rPr lang="en-US" dirty="0" smtClean="0"/>
              <a:t> </a:t>
            </a:r>
            <a:r>
              <a:rPr lang="en-US" dirty="0" err="1" smtClean="0"/>
              <a:t>υπολογισμός</a:t>
            </a:r>
            <a:r>
              <a:rPr lang="en-US" dirty="0" smtClean="0"/>
              <a:t> </a:t>
            </a:r>
            <a:r>
              <a:rPr lang="en-US" dirty="0" err="1" smtClean="0"/>
              <a:t>του</a:t>
            </a:r>
            <a:r>
              <a:rPr lang="en-US" dirty="0" smtClean="0"/>
              <a:t> </a:t>
            </a:r>
            <a:r>
              <a:rPr lang="en-US" dirty="0" err="1" smtClean="0"/>
              <a:t>κλειδιού</a:t>
            </a:r>
            <a:r>
              <a:rPr lang="en-US" dirty="0" smtClean="0"/>
              <a:t> </a:t>
            </a:r>
            <a:r>
              <a:rPr lang="en-US" dirty="0" err="1" smtClean="0"/>
              <a:t>κρυπτογράφησης</a:t>
            </a:r>
            <a:r>
              <a:rPr lang="en-US" dirty="0" smtClean="0"/>
              <a:t> </a:t>
            </a:r>
            <a:r>
              <a:rPr lang="en-US" dirty="0" err="1" smtClean="0"/>
              <a:t>από</a:t>
            </a:r>
            <a:r>
              <a:rPr lang="en-US" dirty="0" smtClean="0"/>
              <a:t> </a:t>
            </a:r>
            <a:r>
              <a:rPr lang="en-US" dirty="0" err="1" smtClean="0"/>
              <a:t>το</a:t>
            </a:r>
            <a:r>
              <a:rPr lang="en-US" dirty="0" smtClean="0"/>
              <a:t> </a:t>
            </a:r>
            <a:r>
              <a:rPr lang="en-US" dirty="0" err="1" smtClean="0"/>
              <a:t>κλειδί</a:t>
            </a:r>
            <a:r>
              <a:rPr lang="en-US" dirty="0" smtClean="0"/>
              <a:t> </a:t>
            </a:r>
            <a:r>
              <a:rPr lang="en-US" dirty="0" err="1" smtClean="0"/>
              <a:t>αποκρυπτογράφησης</a:t>
            </a:r>
            <a:r>
              <a:rPr lang="en-US" dirty="0" smtClean="0"/>
              <a:t> </a:t>
            </a:r>
            <a:r>
              <a:rPr lang="en-US" dirty="0" err="1" smtClean="0"/>
              <a:t>και</a:t>
            </a:r>
            <a:r>
              <a:rPr lang="en-US" dirty="0" smtClean="0"/>
              <a:t> </a:t>
            </a:r>
            <a:r>
              <a:rPr lang="en-US" dirty="0" err="1" smtClean="0"/>
              <a:t>αντίστροφα</a:t>
            </a:r>
            <a:endParaRPr lang="en-US" dirty="0" smtClean="0"/>
          </a:p>
          <a:p>
            <a:r>
              <a:rPr lang="en-US" dirty="0" err="1" smtClean="0"/>
              <a:t>Η</a:t>
            </a:r>
            <a:r>
              <a:rPr lang="en-US" dirty="0" smtClean="0"/>
              <a:t> </a:t>
            </a:r>
            <a:r>
              <a:rPr lang="en-US" dirty="0" err="1" smtClean="0"/>
              <a:t>πλέον</a:t>
            </a:r>
            <a:r>
              <a:rPr lang="en-US" dirty="0" smtClean="0"/>
              <a:t> </a:t>
            </a:r>
            <a:r>
              <a:rPr lang="en-US" dirty="0" err="1" smtClean="0"/>
              <a:t>διαδεδομένη</a:t>
            </a:r>
            <a:r>
              <a:rPr lang="en-US" dirty="0" smtClean="0"/>
              <a:t> </a:t>
            </a:r>
            <a:r>
              <a:rPr lang="en-US" dirty="0" err="1" smtClean="0"/>
              <a:t>περίπτωση</a:t>
            </a:r>
            <a:r>
              <a:rPr lang="en-US" dirty="0" smtClean="0"/>
              <a:t> </a:t>
            </a:r>
            <a:r>
              <a:rPr lang="en-US" dirty="0" err="1" smtClean="0"/>
              <a:t>συμμετρικής</a:t>
            </a:r>
            <a:r>
              <a:rPr lang="en-US" dirty="0" smtClean="0"/>
              <a:t> </a:t>
            </a:r>
            <a:r>
              <a:rPr lang="en-US" dirty="0" err="1" smtClean="0"/>
              <a:t>κρυπτογράφησης</a:t>
            </a:r>
            <a:r>
              <a:rPr lang="en-US" dirty="0" smtClean="0"/>
              <a:t> </a:t>
            </a:r>
            <a:r>
              <a:rPr lang="en-US" dirty="0" err="1" smtClean="0"/>
              <a:t>είναι</a:t>
            </a:r>
            <a:endParaRPr lang="en-US" dirty="0" smtClean="0"/>
          </a:p>
          <a:p>
            <a:pPr lvl="1"/>
            <a:r>
              <a:rPr lang="en-US" dirty="0" err="1" smtClean="0"/>
              <a:t>Κλειδί</a:t>
            </a:r>
            <a:r>
              <a:rPr lang="en-US" dirty="0" smtClean="0"/>
              <a:t> </a:t>
            </a:r>
            <a:r>
              <a:rPr lang="en-US" dirty="0" err="1" smtClean="0"/>
              <a:t>κρυπτογράφηση</a:t>
            </a:r>
            <a:r>
              <a:rPr lang="en-US" dirty="0" smtClean="0"/>
              <a:t> = </a:t>
            </a:r>
            <a:r>
              <a:rPr lang="en-US" dirty="0" err="1" smtClean="0"/>
              <a:t>κλειδί</a:t>
            </a:r>
            <a:r>
              <a:rPr lang="en-US" dirty="0" smtClean="0"/>
              <a:t> </a:t>
            </a:r>
            <a:r>
              <a:rPr lang="en-US" dirty="0" err="1" smtClean="0"/>
              <a:t>αποκρυπτογράφησης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Βασικές Τεχνικές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Αντιμετάθεση (</a:t>
            </a:r>
            <a:r>
              <a:rPr lang="en-US" dirty="0" smtClean="0"/>
              <a:t>transposition)</a:t>
            </a:r>
            <a:endParaRPr lang="el-GR" dirty="0" smtClean="0"/>
          </a:p>
          <a:p>
            <a:r>
              <a:rPr lang="el-GR" dirty="0" smtClean="0"/>
              <a:t>Αντικατάσταση (</a:t>
            </a:r>
            <a:r>
              <a:rPr lang="en-US" dirty="0" smtClean="0"/>
              <a:t>substitution)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Διαδικασία Αντιμετάθεσης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Μια μέθοδος που αξιοποιείται στα</a:t>
            </a:r>
            <a:r>
              <a:rPr lang="en-US" dirty="0" smtClean="0"/>
              <a:t> </a:t>
            </a:r>
            <a:r>
              <a:rPr lang="en-US" dirty="0" err="1" smtClean="0"/>
              <a:t>κρυπτοσυστημάτ</a:t>
            </a:r>
            <a:r>
              <a:rPr lang="el-GR" dirty="0" smtClean="0"/>
              <a:t>α είναι </a:t>
            </a:r>
            <a:r>
              <a:rPr lang="en-US" dirty="0" err="1" smtClean="0"/>
              <a:t>η</a:t>
            </a:r>
            <a:r>
              <a:rPr lang="en-US" dirty="0" smtClean="0"/>
              <a:t> </a:t>
            </a:r>
            <a:r>
              <a:rPr lang="en-US" dirty="0" err="1" smtClean="0"/>
              <a:t>απλή</a:t>
            </a:r>
            <a:r>
              <a:rPr lang="en-US" dirty="0" smtClean="0"/>
              <a:t> </a:t>
            </a:r>
            <a:r>
              <a:rPr lang="el-GR" dirty="0" smtClean="0"/>
              <a:t>αντιμετάθεση</a:t>
            </a:r>
            <a:r>
              <a:rPr lang="en-US" dirty="0" smtClean="0"/>
              <a:t> </a:t>
            </a:r>
            <a:r>
              <a:rPr lang="en-US" dirty="0" err="1" smtClean="0"/>
              <a:t>συβόλων</a:t>
            </a:r>
            <a:r>
              <a:rPr lang="en-US" dirty="0" smtClean="0"/>
              <a:t> </a:t>
            </a:r>
            <a:r>
              <a:rPr lang="en-US" dirty="0" err="1" smtClean="0"/>
              <a:t>σε</a:t>
            </a:r>
            <a:r>
              <a:rPr lang="en-US" dirty="0" smtClean="0"/>
              <a:t> </a:t>
            </a:r>
            <a:r>
              <a:rPr lang="en-US" dirty="0" err="1" smtClean="0"/>
              <a:t>ένα</a:t>
            </a:r>
            <a:r>
              <a:rPr lang="en-US" dirty="0" smtClean="0"/>
              <a:t> </a:t>
            </a:r>
            <a:r>
              <a:rPr lang="en-US" dirty="0" err="1" smtClean="0"/>
              <a:t>τμήμα</a:t>
            </a:r>
            <a:r>
              <a:rPr lang="en-US" dirty="0" smtClean="0"/>
              <a:t> </a:t>
            </a:r>
            <a:r>
              <a:rPr lang="en-US" dirty="0" err="1" smtClean="0"/>
              <a:t>μηνύματος</a:t>
            </a:r>
            <a:r>
              <a:rPr lang="en-US" dirty="0" smtClean="0"/>
              <a:t> </a:t>
            </a:r>
            <a:endParaRPr lang="el-GR" dirty="0" smtClean="0"/>
          </a:p>
          <a:p>
            <a:r>
              <a:rPr lang="el-GR" dirty="0" smtClean="0"/>
              <a:t>Ορισμός </a:t>
            </a:r>
          </a:p>
          <a:p>
            <a:pPr lvl="1"/>
            <a:r>
              <a:rPr lang="el-GR" dirty="0" smtClean="0"/>
              <a:t>Έστω </a:t>
            </a:r>
            <a:r>
              <a:rPr lang="en-US" dirty="0" smtClean="0"/>
              <a:t>S </a:t>
            </a:r>
            <a:r>
              <a:rPr lang="el-GR" dirty="0" smtClean="0"/>
              <a:t>είναι τα στοιχεία ενός συνόλου τότε η αλλαγή είναι μια αντιστρέψιμη συνάρτηση από το σύνολο </a:t>
            </a:r>
            <a:r>
              <a:rPr lang="en-US" dirty="0" smtClean="0"/>
              <a:t>S </a:t>
            </a:r>
            <a:r>
              <a:rPr lang="el-GR" dirty="0" smtClean="0"/>
              <a:t>στο ίδιο σύνολο δηλ </a:t>
            </a:r>
            <a:r>
              <a:rPr lang="en-US" dirty="0" err="1" smtClean="0"/>
              <a:t>p</a:t>
            </a:r>
            <a:r>
              <a:rPr lang="en-US" dirty="0" smtClean="0"/>
              <a:t>: S-&gt;S</a:t>
            </a:r>
            <a:endParaRPr lang="el-GR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Διαδικασία Αντιμετάθεσης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Θεωρείστε</a:t>
            </a:r>
            <a:r>
              <a:rPr lang="en-US" dirty="0" smtClean="0"/>
              <a:t> </a:t>
            </a:r>
            <a:endParaRPr lang="el-GR" dirty="0" smtClean="0"/>
          </a:p>
          <a:p>
            <a:pPr lvl="1"/>
            <a:r>
              <a:rPr lang="en-US" dirty="0" err="1" smtClean="0"/>
              <a:t>ένα</a:t>
            </a:r>
            <a:r>
              <a:rPr lang="en-US" dirty="0" smtClean="0"/>
              <a:t> </a:t>
            </a:r>
            <a:r>
              <a:rPr lang="en-US" dirty="0" err="1" smtClean="0"/>
              <a:t>συμμετρικό</a:t>
            </a:r>
            <a:r>
              <a:rPr lang="en-US" dirty="0" smtClean="0"/>
              <a:t> </a:t>
            </a:r>
            <a:r>
              <a:rPr lang="en-US" dirty="0" err="1" smtClean="0"/>
              <a:t>σύστημα</a:t>
            </a:r>
            <a:r>
              <a:rPr lang="en-US" dirty="0" smtClean="0"/>
              <a:t> </a:t>
            </a:r>
            <a:r>
              <a:rPr lang="en-US" dirty="0" err="1" smtClean="0"/>
              <a:t>τμήματος</a:t>
            </a:r>
            <a:r>
              <a:rPr lang="en-US" dirty="0" smtClean="0"/>
              <a:t> </a:t>
            </a:r>
            <a:r>
              <a:rPr lang="en-US" dirty="0" err="1" smtClean="0"/>
              <a:t>με</a:t>
            </a:r>
            <a:r>
              <a:rPr lang="en-US" dirty="0" smtClean="0"/>
              <a:t> </a:t>
            </a:r>
            <a:r>
              <a:rPr lang="en-US" dirty="0" err="1" smtClean="0"/>
              <a:t>μήκος</a:t>
            </a:r>
            <a:r>
              <a:rPr lang="en-US" dirty="0" smtClean="0"/>
              <a:t> </a:t>
            </a:r>
            <a:r>
              <a:rPr lang="en-US" dirty="0" err="1" smtClean="0"/>
              <a:t>τμήματος</a:t>
            </a:r>
            <a:r>
              <a:rPr lang="en-US" dirty="0" smtClean="0"/>
              <a:t> </a:t>
            </a:r>
            <a:r>
              <a:rPr lang="en-US" dirty="0" err="1" smtClean="0"/>
              <a:t>t</a:t>
            </a:r>
            <a:endParaRPr lang="el-GR" dirty="0" smtClean="0"/>
          </a:p>
          <a:p>
            <a:pPr lvl="1"/>
            <a:r>
              <a:rPr lang="en-US" dirty="0" smtClean="0"/>
              <a:t>K </a:t>
            </a:r>
            <a:r>
              <a:rPr lang="en-US" dirty="0" err="1" smtClean="0"/>
              <a:t>το</a:t>
            </a:r>
            <a:r>
              <a:rPr lang="en-US" dirty="0" smtClean="0"/>
              <a:t> </a:t>
            </a:r>
            <a:r>
              <a:rPr lang="en-US" dirty="0" err="1" smtClean="0"/>
              <a:t>σύνολο</a:t>
            </a:r>
            <a:r>
              <a:rPr lang="en-US" dirty="0" smtClean="0"/>
              <a:t> </a:t>
            </a:r>
            <a:r>
              <a:rPr lang="en-US" dirty="0" err="1" smtClean="0"/>
              <a:t>των</a:t>
            </a:r>
            <a:r>
              <a:rPr lang="en-US" dirty="0" smtClean="0"/>
              <a:t> </a:t>
            </a:r>
            <a:r>
              <a:rPr lang="en-US" dirty="0" err="1" smtClean="0"/>
              <a:t>μεταθέσεων</a:t>
            </a:r>
            <a:r>
              <a:rPr lang="en-US" dirty="0" smtClean="0"/>
              <a:t> </a:t>
            </a:r>
            <a:r>
              <a:rPr lang="en-US" dirty="0" err="1" smtClean="0"/>
              <a:t>στο</a:t>
            </a:r>
            <a:r>
              <a:rPr lang="en-US" dirty="0" smtClean="0"/>
              <a:t> </a:t>
            </a:r>
            <a:r>
              <a:rPr lang="en-US" dirty="0" err="1" smtClean="0"/>
              <a:t>σύνολο</a:t>
            </a:r>
            <a:r>
              <a:rPr lang="en-US" dirty="0" smtClean="0"/>
              <a:t> {1,2...,</a:t>
            </a:r>
            <a:r>
              <a:rPr lang="en-US" dirty="0" err="1" smtClean="0"/>
              <a:t>t</a:t>
            </a:r>
            <a:r>
              <a:rPr lang="en-US" dirty="0" smtClean="0"/>
              <a:t>} </a:t>
            </a:r>
            <a:r>
              <a:rPr lang="en-US" dirty="0" err="1" smtClean="0"/>
              <a:t>για</a:t>
            </a:r>
            <a:r>
              <a:rPr lang="en-US" dirty="0" smtClean="0"/>
              <a:t> </a:t>
            </a:r>
            <a:r>
              <a:rPr lang="en-US" dirty="0" err="1" smtClean="0"/>
              <a:t>κάθε</a:t>
            </a:r>
            <a:r>
              <a:rPr lang="en-US" dirty="0" smtClean="0"/>
              <a:t> </a:t>
            </a:r>
            <a:r>
              <a:rPr lang="en-US" dirty="0" err="1" smtClean="0"/>
              <a:t>e</a:t>
            </a:r>
            <a:r>
              <a:rPr lang="en-US" dirty="0" smtClean="0"/>
              <a:t> </a:t>
            </a:r>
            <a:r>
              <a:rPr lang="en-US" dirty="0" err="1" smtClean="0"/>
              <a:t>ανήκει</a:t>
            </a:r>
            <a:r>
              <a:rPr lang="en-US" dirty="0" smtClean="0"/>
              <a:t> </a:t>
            </a:r>
            <a:r>
              <a:rPr lang="en-US" dirty="0" err="1" smtClean="0"/>
              <a:t>στο</a:t>
            </a:r>
            <a:r>
              <a:rPr lang="en-US" dirty="0" smtClean="0"/>
              <a:t> K </a:t>
            </a:r>
            <a:r>
              <a:rPr lang="en-US" dirty="0" err="1" smtClean="0"/>
              <a:t>η</a:t>
            </a:r>
            <a:r>
              <a:rPr lang="en-US" dirty="0" smtClean="0"/>
              <a:t> </a:t>
            </a:r>
            <a:r>
              <a:rPr lang="en-US" dirty="0" err="1" smtClean="0"/>
              <a:t>συνάρητη</a:t>
            </a:r>
            <a:r>
              <a:rPr lang="en-US" dirty="0" smtClean="0"/>
              <a:t> </a:t>
            </a:r>
            <a:r>
              <a:rPr lang="en-US" dirty="0" err="1" smtClean="0"/>
              <a:t>κρυπτογράφησης</a:t>
            </a:r>
            <a:r>
              <a:rPr lang="en-US" dirty="0" smtClean="0"/>
              <a:t> </a:t>
            </a:r>
            <a:r>
              <a:rPr lang="en-US" dirty="0" err="1" smtClean="0"/>
              <a:t>είναι</a:t>
            </a:r>
            <a:r>
              <a:rPr lang="el-GR" dirty="0" smtClean="0"/>
              <a:t> </a:t>
            </a:r>
            <a:r>
              <a:rPr lang="en-US" dirty="0" err="1" smtClean="0"/>
              <a:t>E</a:t>
            </a:r>
            <a:r>
              <a:rPr lang="en-US" baseline="-25000" dirty="0" err="1" smtClean="0"/>
              <a:t>e</a:t>
            </a:r>
            <a:r>
              <a:rPr lang="en-US" dirty="0" err="1" smtClean="0"/>
              <a:t>(m</a:t>
            </a:r>
            <a:r>
              <a:rPr lang="en-US" dirty="0" smtClean="0"/>
              <a:t>)=m</a:t>
            </a:r>
            <a:r>
              <a:rPr lang="en-US" baseline="-25000" dirty="0" smtClean="0"/>
              <a:t>e</a:t>
            </a:r>
            <a:r>
              <a:rPr lang="en-US" dirty="0" smtClean="0"/>
              <a:t>(1)m</a:t>
            </a:r>
            <a:r>
              <a:rPr lang="en-US" baseline="-25000" dirty="0" smtClean="0"/>
              <a:t>e</a:t>
            </a:r>
            <a:r>
              <a:rPr lang="en-US" dirty="0" smtClean="0"/>
              <a:t>(2)..</a:t>
            </a:r>
            <a:r>
              <a:rPr lang="el-GR" dirty="0" smtClean="0"/>
              <a:t>.</a:t>
            </a:r>
            <a:r>
              <a:rPr lang="en-US" dirty="0" err="1" smtClean="0"/>
              <a:t>m</a:t>
            </a:r>
            <a:r>
              <a:rPr lang="en-US" baseline="-25000" dirty="0" err="1" smtClean="0"/>
              <a:t>e</a:t>
            </a:r>
            <a:r>
              <a:rPr lang="en-US" dirty="0" err="1" smtClean="0"/>
              <a:t>(t</a:t>
            </a:r>
            <a:r>
              <a:rPr lang="en-US" dirty="0" smtClean="0"/>
              <a:t>)</a:t>
            </a:r>
            <a:endParaRPr lang="el-GR" dirty="0" smtClean="0"/>
          </a:p>
          <a:p>
            <a:pPr lvl="1"/>
            <a:r>
              <a:rPr lang="en-US" dirty="0" err="1" smtClean="0"/>
              <a:t>Ουσιαστικά</a:t>
            </a:r>
            <a:r>
              <a:rPr lang="en-US" dirty="0" smtClean="0"/>
              <a:t> </a:t>
            </a:r>
            <a:r>
              <a:rPr lang="en-US" dirty="0" err="1" smtClean="0"/>
              <a:t>με</a:t>
            </a:r>
            <a:r>
              <a:rPr lang="en-US" dirty="0" smtClean="0"/>
              <a:t> </a:t>
            </a:r>
            <a:r>
              <a:rPr lang="en-US" dirty="0" err="1" smtClean="0"/>
              <a:t>αυτό</a:t>
            </a:r>
            <a:r>
              <a:rPr lang="en-US" dirty="0" smtClean="0"/>
              <a:t> </a:t>
            </a:r>
            <a:r>
              <a:rPr lang="en-US" dirty="0" err="1" smtClean="0"/>
              <a:t>τον</a:t>
            </a:r>
            <a:r>
              <a:rPr lang="en-US" dirty="0" smtClean="0"/>
              <a:t> </a:t>
            </a:r>
            <a:r>
              <a:rPr lang="en-US" dirty="0" err="1" smtClean="0"/>
              <a:t>τρόπο</a:t>
            </a:r>
            <a:r>
              <a:rPr lang="en-US" dirty="0" smtClean="0"/>
              <a:t> </a:t>
            </a:r>
            <a:r>
              <a:rPr lang="en-US" dirty="0" err="1" smtClean="0"/>
              <a:t>πραγματοποιείται</a:t>
            </a:r>
            <a:r>
              <a:rPr lang="en-US" dirty="0" smtClean="0"/>
              <a:t> </a:t>
            </a:r>
            <a:r>
              <a:rPr lang="en-US" dirty="0" err="1" smtClean="0"/>
              <a:t>μια</a:t>
            </a:r>
            <a:r>
              <a:rPr lang="en-US" dirty="0" smtClean="0"/>
              <a:t> </a:t>
            </a:r>
            <a:r>
              <a:rPr lang="en-US" dirty="0" err="1" smtClean="0"/>
              <a:t>απλή</a:t>
            </a:r>
            <a:r>
              <a:rPr lang="en-US" dirty="0" smtClean="0"/>
              <a:t> </a:t>
            </a:r>
            <a:r>
              <a:rPr lang="el-GR" dirty="0" smtClean="0"/>
              <a:t>αντι</a:t>
            </a:r>
            <a:r>
              <a:rPr lang="en-US" dirty="0" err="1" smtClean="0"/>
              <a:t>μετάθεση</a:t>
            </a:r>
            <a:r>
              <a:rPr lang="en-US" dirty="0" smtClean="0"/>
              <a:t> </a:t>
            </a:r>
            <a:r>
              <a:rPr lang="en-US" dirty="0" err="1" smtClean="0"/>
              <a:t>μεταξύ</a:t>
            </a:r>
            <a:r>
              <a:rPr lang="en-US" dirty="0" smtClean="0"/>
              <a:t> </a:t>
            </a:r>
            <a:r>
              <a:rPr lang="en-US" dirty="0" err="1" smtClean="0"/>
              <a:t>των</a:t>
            </a:r>
            <a:r>
              <a:rPr lang="en-US" dirty="0" smtClean="0"/>
              <a:t> </a:t>
            </a:r>
            <a:r>
              <a:rPr lang="en-US" dirty="0" err="1" smtClean="0"/>
              <a:t>συμβόλων</a:t>
            </a:r>
            <a:r>
              <a:rPr lang="en-US" dirty="0" smtClean="0"/>
              <a:t> </a:t>
            </a:r>
            <a:r>
              <a:rPr lang="en-US" dirty="0" err="1" smtClean="0"/>
              <a:t>του</a:t>
            </a:r>
            <a:r>
              <a:rPr lang="en-US" dirty="0" smtClean="0"/>
              <a:t> </a:t>
            </a:r>
            <a:r>
              <a:rPr lang="en-US" dirty="0" err="1" smtClean="0"/>
              <a:t>τμήματος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Διαδικασία Αντιμετάθεσης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Παράδειγμα 1</a:t>
            </a:r>
          </a:p>
          <a:p>
            <a:pPr lvl="1"/>
            <a:r>
              <a:rPr lang="en-US" dirty="0" smtClean="0"/>
              <a:t>S={1,2,3,4,5}</a:t>
            </a:r>
            <a:endParaRPr lang="el-GR" dirty="0" smtClean="0"/>
          </a:p>
          <a:p>
            <a:pPr lvl="1"/>
            <a:r>
              <a:rPr lang="el-GR" dirty="0" smtClean="0"/>
              <a:t>Μ={123}</a:t>
            </a:r>
            <a:endParaRPr lang="en-US" dirty="0" smtClean="0"/>
          </a:p>
          <a:p>
            <a:pPr lvl="1"/>
            <a:r>
              <a:rPr lang="el-GR" dirty="0" smtClean="0"/>
              <a:t>p(1) = 3, p(2) = 5, p(3) = 4, p(4) = 2, p(5) = </a:t>
            </a:r>
            <a:r>
              <a:rPr lang="en-US" dirty="0" smtClean="0"/>
              <a:t>1</a:t>
            </a:r>
            <a:endParaRPr lang="el-GR" dirty="0" smtClean="0"/>
          </a:p>
          <a:p>
            <a:pPr lvl="1"/>
            <a:r>
              <a:rPr lang="en-US" dirty="0" err="1" smtClean="0"/>
              <a:t>E(m</a:t>
            </a:r>
            <a:r>
              <a:rPr lang="en-US" dirty="0" smtClean="0"/>
              <a:t>)=354</a:t>
            </a:r>
            <a:r>
              <a:rPr lang="el-GR" dirty="0" smtClean="0"/>
              <a:t> </a:t>
            </a:r>
            <a:endParaRPr lang="en-US" dirty="0" smtClean="0"/>
          </a:p>
          <a:p>
            <a:r>
              <a:rPr lang="el-GR" dirty="0" smtClean="0"/>
              <a:t>Παράδειγμα 2</a:t>
            </a:r>
          </a:p>
          <a:p>
            <a:pPr lvl="1"/>
            <a:r>
              <a:rPr lang="en-US" dirty="0" smtClean="0"/>
              <a:t>M= </a:t>
            </a:r>
            <a:r>
              <a:rPr lang="en-US" dirty="0" err="1" smtClean="0"/>
              <a:t>thisi</a:t>
            </a:r>
            <a:endParaRPr lang="en-US" dirty="0" smtClean="0"/>
          </a:p>
          <a:p>
            <a:pPr lvl="1"/>
            <a:r>
              <a:rPr lang="en-US" dirty="0" smtClean="0"/>
              <a:t>P=( 1, 2, 3, 4, 5) (  3, 1, 4, 5, 2)</a:t>
            </a:r>
          </a:p>
          <a:p>
            <a:pPr lvl="1"/>
            <a:r>
              <a:rPr lang="en-US" dirty="0" err="1" smtClean="0"/>
              <a:t>E(m</a:t>
            </a:r>
            <a:r>
              <a:rPr lang="en-US" dirty="0" smtClean="0"/>
              <a:t>)=</a:t>
            </a:r>
            <a:r>
              <a:rPr lang="en-US" dirty="0" err="1" smtClean="0"/>
              <a:t>hitis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Τι είναι ασφάλεια;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Η διασφάλιση</a:t>
            </a:r>
          </a:p>
          <a:p>
            <a:pPr lvl="1"/>
            <a:r>
              <a:rPr lang="el-GR" dirty="0" smtClean="0"/>
              <a:t>Εμπιστευτικότητας </a:t>
            </a:r>
            <a:r>
              <a:rPr lang="en-US" dirty="0" smtClean="0"/>
              <a:t>(confidentiality)</a:t>
            </a:r>
            <a:endParaRPr lang="el-GR" dirty="0" smtClean="0"/>
          </a:p>
          <a:p>
            <a:pPr lvl="1"/>
            <a:r>
              <a:rPr lang="el-GR" dirty="0" smtClean="0"/>
              <a:t>Ακεραιότητας</a:t>
            </a:r>
            <a:r>
              <a:rPr lang="en-US" dirty="0" smtClean="0"/>
              <a:t> (integrity)</a:t>
            </a:r>
            <a:endParaRPr lang="el-GR" dirty="0" smtClean="0"/>
          </a:p>
          <a:p>
            <a:pPr lvl="1"/>
            <a:r>
              <a:rPr lang="el-GR" dirty="0" smtClean="0"/>
              <a:t>Διαθεσιμότητας</a:t>
            </a:r>
            <a:r>
              <a:rPr lang="en-US" dirty="0" smtClean="0"/>
              <a:t> (availability)</a:t>
            </a:r>
            <a:endParaRPr lang="el-GR" dirty="0" smtClean="0"/>
          </a:p>
          <a:p>
            <a:pPr lvl="1"/>
            <a:r>
              <a:rPr lang="el-GR" dirty="0" smtClean="0"/>
              <a:t>Αυθεντικότητα </a:t>
            </a:r>
            <a:r>
              <a:rPr lang="en-US" dirty="0" smtClean="0"/>
              <a:t>(authenticity)</a:t>
            </a:r>
          </a:p>
          <a:p>
            <a:pPr lvl="1"/>
            <a:r>
              <a:rPr lang="el-GR" dirty="0" smtClean="0"/>
              <a:t>Άλλοι παράμετροι</a:t>
            </a:r>
          </a:p>
          <a:p>
            <a:pPr lvl="2"/>
            <a:r>
              <a:rPr lang="el-GR" dirty="0" smtClean="0"/>
              <a:t>Αξιοπιστία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Αντιμετάθεση με τη χρήση πίνακα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Σε</a:t>
            </a:r>
            <a:r>
              <a:rPr lang="en-US" dirty="0" smtClean="0"/>
              <a:t> </a:t>
            </a:r>
            <a:r>
              <a:rPr lang="en-US" dirty="0" err="1" smtClean="0"/>
              <a:t>αυτή</a:t>
            </a:r>
            <a:r>
              <a:rPr lang="en-US" dirty="0" smtClean="0"/>
              <a:t> </a:t>
            </a:r>
            <a:r>
              <a:rPr lang="en-US" dirty="0" err="1" smtClean="0"/>
              <a:t>την</a:t>
            </a:r>
            <a:r>
              <a:rPr lang="en-US" dirty="0" smtClean="0"/>
              <a:t> </a:t>
            </a:r>
            <a:r>
              <a:rPr lang="en-US" dirty="0" err="1" smtClean="0"/>
              <a:t>περίπτωση</a:t>
            </a:r>
            <a:r>
              <a:rPr lang="en-US" dirty="0" smtClean="0"/>
              <a:t> </a:t>
            </a:r>
            <a:r>
              <a:rPr lang="en-US" dirty="0" err="1" smtClean="0"/>
              <a:t>το</a:t>
            </a:r>
            <a:r>
              <a:rPr lang="en-US" dirty="0" smtClean="0"/>
              <a:t> </a:t>
            </a:r>
            <a:r>
              <a:rPr lang="en-US" dirty="0" err="1" smtClean="0"/>
              <a:t>μήνυμα</a:t>
            </a:r>
            <a:r>
              <a:rPr lang="en-US" dirty="0" smtClean="0"/>
              <a:t> </a:t>
            </a:r>
            <a:r>
              <a:rPr lang="en-US" dirty="0" err="1" smtClean="0"/>
              <a:t>αναπαρίσταται</a:t>
            </a:r>
            <a:r>
              <a:rPr lang="en-US" dirty="0" smtClean="0"/>
              <a:t> </a:t>
            </a:r>
            <a:r>
              <a:rPr lang="en-US" dirty="0" err="1" smtClean="0"/>
              <a:t>σε</a:t>
            </a:r>
            <a:r>
              <a:rPr lang="en-US" dirty="0" smtClean="0"/>
              <a:t> </a:t>
            </a:r>
            <a:r>
              <a:rPr lang="en-US" dirty="0" err="1" smtClean="0"/>
              <a:t>γραμμές</a:t>
            </a:r>
            <a:r>
              <a:rPr lang="en-US" dirty="0" smtClean="0"/>
              <a:t> </a:t>
            </a:r>
            <a:r>
              <a:rPr lang="en-US" dirty="0" err="1" smtClean="0"/>
              <a:t>σταθερού</a:t>
            </a:r>
            <a:r>
              <a:rPr lang="en-US" dirty="0" smtClean="0"/>
              <a:t> </a:t>
            </a:r>
            <a:r>
              <a:rPr lang="en-US" dirty="0" err="1" smtClean="0"/>
              <a:t>μήκους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Η</a:t>
            </a:r>
            <a:r>
              <a:rPr lang="en-US" dirty="0" smtClean="0"/>
              <a:t> </a:t>
            </a:r>
            <a:r>
              <a:rPr lang="en-US" dirty="0" err="1" smtClean="0"/>
              <a:t>επιλογή</a:t>
            </a:r>
            <a:r>
              <a:rPr lang="en-US" dirty="0" smtClean="0"/>
              <a:t> </a:t>
            </a:r>
            <a:r>
              <a:rPr lang="en-US" dirty="0" err="1" smtClean="0"/>
              <a:t>των</a:t>
            </a:r>
            <a:r>
              <a:rPr lang="en-US" dirty="0" smtClean="0"/>
              <a:t> </a:t>
            </a:r>
            <a:r>
              <a:rPr lang="en-US" dirty="0" err="1" smtClean="0"/>
              <a:t>στηλών</a:t>
            </a:r>
            <a:r>
              <a:rPr lang="en-US" dirty="0" smtClean="0"/>
              <a:t> </a:t>
            </a:r>
            <a:r>
              <a:rPr lang="en-US" dirty="0" err="1" smtClean="0"/>
              <a:t>πραγματοποιείται</a:t>
            </a:r>
            <a:r>
              <a:rPr lang="en-US" dirty="0" smtClean="0"/>
              <a:t> </a:t>
            </a:r>
            <a:r>
              <a:rPr lang="en-US" dirty="0" err="1" smtClean="0"/>
              <a:t>με</a:t>
            </a:r>
            <a:r>
              <a:rPr lang="en-US" dirty="0" smtClean="0"/>
              <a:t> </a:t>
            </a:r>
            <a:r>
              <a:rPr lang="en-US" dirty="0" err="1" smtClean="0"/>
              <a:t>μια</a:t>
            </a:r>
            <a:r>
              <a:rPr lang="en-US" dirty="0" smtClean="0"/>
              <a:t> "</a:t>
            </a:r>
            <a:r>
              <a:rPr lang="en-US" dirty="0" err="1" smtClean="0"/>
              <a:t>τυχαία</a:t>
            </a:r>
            <a:r>
              <a:rPr lang="en-US" dirty="0" smtClean="0"/>
              <a:t>" </a:t>
            </a:r>
            <a:r>
              <a:rPr lang="en-US" dirty="0" err="1" smtClean="0"/>
              <a:t>σειρά</a:t>
            </a:r>
            <a:endParaRPr lang="en-US" dirty="0" smtClean="0"/>
          </a:p>
          <a:p>
            <a:r>
              <a:rPr lang="en-US" dirty="0" err="1" smtClean="0"/>
              <a:t>Το</a:t>
            </a:r>
            <a:r>
              <a:rPr lang="en-US" dirty="0" smtClean="0"/>
              <a:t> </a:t>
            </a:r>
            <a:r>
              <a:rPr lang="en-US" dirty="0" err="1" smtClean="0"/>
              <a:t>μήκος</a:t>
            </a:r>
            <a:r>
              <a:rPr lang="en-US" dirty="0" smtClean="0"/>
              <a:t> </a:t>
            </a:r>
            <a:r>
              <a:rPr lang="en-US" dirty="0" err="1" smtClean="0"/>
              <a:t>των</a:t>
            </a:r>
            <a:r>
              <a:rPr lang="en-US" dirty="0" smtClean="0"/>
              <a:t> </a:t>
            </a:r>
            <a:r>
              <a:rPr lang="en-US" dirty="0" err="1" smtClean="0"/>
              <a:t>γραμμών</a:t>
            </a:r>
            <a:r>
              <a:rPr lang="en-US" dirty="0" smtClean="0"/>
              <a:t> </a:t>
            </a:r>
            <a:r>
              <a:rPr lang="en-US" dirty="0" err="1" smtClean="0"/>
              <a:t>και</a:t>
            </a:r>
            <a:r>
              <a:rPr lang="en-US" dirty="0" smtClean="0"/>
              <a:t> </a:t>
            </a:r>
            <a:r>
              <a:rPr lang="en-US" dirty="0" err="1" smtClean="0"/>
              <a:t>η</a:t>
            </a:r>
            <a:r>
              <a:rPr lang="en-US" dirty="0" smtClean="0"/>
              <a:t> </a:t>
            </a:r>
            <a:r>
              <a:rPr lang="en-US" dirty="0" err="1" smtClean="0"/>
              <a:t>επιλογή</a:t>
            </a:r>
            <a:r>
              <a:rPr lang="en-US" dirty="0" smtClean="0"/>
              <a:t> </a:t>
            </a:r>
            <a:r>
              <a:rPr lang="en-US" dirty="0" err="1" smtClean="0"/>
              <a:t>των</a:t>
            </a:r>
            <a:r>
              <a:rPr lang="en-US" dirty="0" smtClean="0"/>
              <a:t> </a:t>
            </a:r>
            <a:r>
              <a:rPr lang="en-US" dirty="0" err="1" smtClean="0"/>
              <a:t>στηλών</a:t>
            </a:r>
            <a:r>
              <a:rPr lang="en-US" dirty="0" smtClean="0"/>
              <a:t> </a:t>
            </a:r>
            <a:r>
              <a:rPr lang="en-US" dirty="0" err="1" smtClean="0"/>
              <a:t>πραγματοποιείται</a:t>
            </a:r>
            <a:r>
              <a:rPr lang="en-US" dirty="0" smtClean="0"/>
              <a:t> </a:t>
            </a:r>
            <a:r>
              <a:rPr lang="en-US" dirty="0" err="1" smtClean="0"/>
              <a:t>με</a:t>
            </a:r>
            <a:r>
              <a:rPr lang="en-US" dirty="0" smtClean="0"/>
              <a:t> </a:t>
            </a:r>
            <a:r>
              <a:rPr lang="en-US" dirty="0" err="1" smtClean="0"/>
              <a:t>τη</a:t>
            </a:r>
            <a:r>
              <a:rPr lang="en-US" dirty="0" smtClean="0"/>
              <a:t> </a:t>
            </a:r>
            <a:r>
              <a:rPr lang="en-US" dirty="0" err="1" smtClean="0"/>
              <a:t>χρήση</a:t>
            </a:r>
            <a:r>
              <a:rPr lang="en-US" dirty="0" smtClean="0"/>
              <a:t> </a:t>
            </a:r>
            <a:r>
              <a:rPr lang="en-US" dirty="0" err="1" smtClean="0"/>
              <a:t>ενός</a:t>
            </a:r>
            <a:r>
              <a:rPr lang="en-US" dirty="0" smtClean="0"/>
              <a:t> </a:t>
            </a:r>
            <a:r>
              <a:rPr lang="en-US" dirty="0" err="1" smtClean="0"/>
              <a:t>κλειδιού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 αντιμετάθεσης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spcBef>
                <a:spcPts val="2000"/>
              </a:spcBef>
              <a:buClr>
                <a:schemeClr val="accent1"/>
              </a:buClr>
            </a:pPr>
            <a:r>
              <a:rPr lang="en-US" dirty="0" err="1" smtClean="0"/>
              <a:t>Για</a:t>
            </a:r>
            <a:r>
              <a:rPr lang="en-US" dirty="0" smtClean="0"/>
              <a:t> </a:t>
            </a:r>
            <a:r>
              <a:rPr lang="en-US" dirty="0" err="1" smtClean="0"/>
              <a:t>παράδειγμα</a:t>
            </a:r>
            <a:r>
              <a:rPr lang="en-US" dirty="0" smtClean="0"/>
              <a:t> </a:t>
            </a:r>
            <a:r>
              <a:rPr lang="en-US" dirty="0" err="1" smtClean="0"/>
              <a:t>εάν</a:t>
            </a:r>
            <a:r>
              <a:rPr lang="en-US" dirty="0" smtClean="0"/>
              <a:t> </a:t>
            </a:r>
            <a:r>
              <a:rPr lang="en-US" dirty="0" err="1" smtClean="0"/>
              <a:t>το</a:t>
            </a:r>
            <a:r>
              <a:rPr lang="en-US" dirty="0" smtClean="0"/>
              <a:t> </a:t>
            </a:r>
            <a:r>
              <a:rPr lang="en-US" dirty="0" err="1" smtClean="0"/>
              <a:t>κλειδί</a:t>
            </a:r>
            <a:r>
              <a:rPr lang="en-US" dirty="0" smtClean="0"/>
              <a:t> </a:t>
            </a:r>
            <a:r>
              <a:rPr lang="en-US" dirty="0" err="1" smtClean="0"/>
              <a:t>είναι</a:t>
            </a:r>
            <a:r>
              <a:rPr lang="el-GR" dirty="0" smtClean="0"/>
              <a:t> </a:t>
            </a:r>
            <a:r>
              <a:rPr lang="en-US" dirty="0" smtClean="0"/>
              <a:t>6 3 2 4 1 5</a:t>
            </a:r>
            <a:endParaRPr lang="el-GR" dirty="0" smtClean="0"/>
          </a:p>
          <a:p>
            <a:pPr marL="692150" lvl="2" indent="-342900">
              <a:spcBef>
                <a:spcPts val="2000"/>
              </a:spcBef>
            </a:pPr>
            <a:r>
              <a:rPr lang="el-GR" dirty="0" smtClean="0"/>
              <a:t>Θα μπορούσε να χρησιμοποιήσουμε μια λέξη ως κλειδί</a:t>
            </a:r>
            <a:endParaRPr lang="en-US" dirty="0" smtClean="0"/>
          </a:p>
          <a:p>
            <a:r>
              <a:rPr lang="en-US" sz="2200" dirty="0" err="1" smtClean="0"/>
              <a:t>άρα</a:t>
            </a:r>
            <a:r>
              <a:rPr lang="en-US" sz="2200" dirty="0" smtClean="0"/>
              <a:t> </a:t>
            </a:r>
            <a:r>
              <a:rPr lang="en-US" sz="2200" dirty="0" err="1" smtClean="0"/>
              <a:t>το</a:t>
            </a:r>
            <a:r>
              <a:rPr lang="en-US" sz="2200" dirty="0" smtClean="0"/>
              <a:t> </a:t>
            </a:r>
            <a:r>
              <a:rPr lang="en-US" sz="2200" dirty="0" err="1" smtClean="0"/>
              <a:t>μήκος</a:t>
            </a:r>
            <a:r>
              <a:rPr lang="en-US" sz="2200" dirty="0" smtClean="0"/>
              <a:t> </a:t>
            </a:r>
            <a:r>
              <a:rPr lang="en-US" sz="2200" dirty="0" err="1" smtClean="0"/>
              <a:t>των</a:t>
            </a:r>
            <a:r>
              <a:rPr lang="en-US" sz="2200" dirty="0" smtClean="0"/>
              <a:t> </a:t>
            </a:r>
            <a:r>
              <a:rPr lang="en-US" sz="2200" dirty="0" err="1" smtClean="0"/>
              <a:t>γραμμών</a:t>
            </a:r>
            <a:r>
              <a:rPr lang="en-US" sz="2200" dirty="0" smtClean="0"/>
              <a:t> </a:t>
            </a:r>
            <a:r>
              <a:rPr lang="en-US" sz="2200" dirty="0" err="1" smtClean="0"/>
              <a:t>είναι</a:t>
            </a:r>
            <a:r>
              <a:rPr lang="en-US" sz="2200" dirty="0" smtClean="0"/>
              <a:t> 6</a:t>
            </a:r>
          </a:p>
          <a:p>
            <a:r>
              <a:rPr lang="en-US" sz="2200" dirty="0" err="1" smtClean="0"/>
              <a:t>Ας</a:t>
            </a:r>
            <a:r>
              <a:rPr lang="en-US" sz="2200" dirty="0" smtClean="0"/>
              <a:t> </a:t>
            </a:r>
            <a:r>
              <a:rPr lang="en-US" sz="2200" dirty="0" err="1" smtClean="0"/>
              <a:t>υποθέσουμε</a:t>
            </a:r>
            <a:r>
              <a:rPr lang="en-US" sz="2200" dirty="0" smtClean="0"/>
              <a:t> </a:t>
            </a:r>
            <a:r>
              <a:rPr lang="en-US" sz="2200" dirty="0" err="1" smtClean="0"/>
              <a:t>τώρα</a:t>
            </a:r>
            <a:r>
              <a:rPr lang="en-US" sz="2200" dirty="0" smtClean="0"/>
              <a:t> </a:t>
            </a:r>
            <a:r>
              <a:rPr lang="en-US" sz="2200" dirty="0" err="1" smtClean="0"/>
              <a:t>ότι</a:t>
            </a:r>
            <a:r>
              <a:rPr lang="en-US" sz="2200" dirty="0" smtClean="0"/>
              <a:t> </a:t>
            </a:r>
            <a:r>
              <a:rPr lang="en-US" sz="2200" dirty="0" err="1" smtClean="0"/>
              <a:t>έχουμε</a:t>
            </a:r>
            <a:r>
              <a:rPr lang="en-US" sz="2200" dirty="0" smtClean="0"/>
              <a:t> </a:t>
            </a:r>
            <a:r>
              <a:rPr lang="en-US" sz="2200" dirty="0" err="1" smtClean="0"/>
              <a:t>το</a:t>
            </a:r>
            <a:r>
              <a:rPr lang="en-US" sz="2200" dirty="0" smtClean="0"/>
              <a:t> </a:t>
            </a:r>
            <a:r>
              <a:rPr lang="en-US" sz="2200" dirty="0" err="1" smtClean="0"/>
              <a:t>ακόλουθο</a:t>
            </a:r>
            <a:r>
              <a:rPr lang="en-US" sz="2200" dirty="0" smtClean="0"/>
              <a:t> </a:t>
            </a:r>
            <a:r>
              <a:rPr lang="en-US" sz="2200" dirty="0" err="1" smtClean="0"/>
              <a:t>μήνυμα</a:t>
            </a:r>
            <a:r>
              <a:rPr lang="en-US" sz="2200" dirty="0" smtClean="0"/>
              <a:t>:</a:t>
            </a:r>
            <a:r>
              <a:rPr lang="el-GR" dirty="0" smtClean="0"/>
              <a:t> </a:t>
            </a:r>
          </a:p>
          <a:p>
            <a:pPr lvl="1"/>
            <a:r>
              <a:rPr lang="en-US" sz="2000" dirty="0" smtClean="0"/>
              <a:t>WE ARE DISCOVERED. FLEE AT ONCE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 αντιμετάθεσης</a:t>
            </a:r>
            <a:endParaRPr lang="en-US" dirty="0"/>
          </a:p>
        </p:txBody>
      </p:sp>
      <p:graphicFrame>
        <p:nvGraphicFramePr>
          <p:cNvPr id="4" name="Content Placeholder 6"/>
          <p:cNvGraphicFramePr>
            <a:graphicFrameLocks noGrp="1"/>
          </p:cNvGraphicFramePr>
          <p:nvPr>
            <p:ph idx="1"/>
          </p:nvPr>
        </p:nvGraphicFramePr>
        <p:xfrm>
          <a:off x="685800" y="2057400"/>
          <a:ext cx="2189578" cy="2301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780"/>
                <a:gridCol w="360692"/>
                <a:gridCol w="347980"/>
                <a:gridCol w="360692"/>
                <a:gridCol w="348054"/>
                <a:gridCol w="373380"/>
              </a:tblGrid>
              <a:tr h="279400">
                <a:tc>
                  <a:txBody>
                    <a:bodyPr/>
                    <a:lstStyle/>
                    <a:p>
                      <a:r>
                        <a:rPr lang="el-GR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5</a:t>
                      </a:r>
                      <a:endParaRPr lang="en-US" dirty="0"/>
                    </a:p>
                  </a:txBody>
                  <a:tcPr/>
                </a:tc>
              </a:tr>
              <a:tr h="279400">
                <a:tc>
                  <a:txBody>
                    <a:bodyPr/>
                    <a:lstStyle/>
                    <a:p>
                      <a:r>
                        <a:rPr lang="en-US" dirty="0" smtClean="0"/>
                        <a:t>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</a:tr>
              <a:tr h="279400">
                <a:tc>
                  <a:txBody>
                    <a:bodyPr/>
                    <a:lstStyle/>
                    <a:p>
                      <a:r>
                        <a:rPr lang="en-US" dirty="0" smtClean="0"/>
                        <a:t>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/>
                </a:tc>
              </a:tr>
              <a:tr h="279400">
                <a:tc>
                  <a:txBody>
                    <a:bodyPr/>
                    <a:lstStyle/>
                    <a:p>
                      <a:r>
                        <a:rPr lang="en-US" dirty="0" smtClean="0"/>
                        <a:t>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/>
                </a:tc>
              </a:tr>
              <a:tr h="279400">
                <a:tc>
                  <a:txBody>
                    <a:bodyPr/>
                    <a:lstStyle/>
                    <a:p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</a:tr>
              <a:tr h="279400">
                <a:tc>
                  <a:txBody>
                    <a:bodyPr/>
                    <a:lstStyle/>
                    <a:p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w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Content Placeholder 2"/>
          <p:cNvSpPr txBox="1">
            <a:spLocks/>
          </p:cNvSpPr>
          <p:nvPr/>
        </p:nvSpPr>
        <p:spPr>
          <a:xfrm>
            <a:off x="3086100" y="2057401"/>
            <a:ext cx="5829300" cy="3962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Char char=""/>
              <a:tabLst/>
              <a:defRPr/>
            </a:pPr>
            <a:r>
              <a: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50800" dist="50800" dir="2700000" algn="tl" rotWithShape="0">
                    <a:schemeClr val="bg1">
                      <a:alpha val="3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Το κρυπτογραφημένο κείμενο προκύπτει από την επιλογή των στηλών με την αριθμητική τους σειρά 1,2,3,4,5,6 (με βάση το κλειδί)δηλ.</a:t>
            </a:r>
          </a:p>
          <a:p>
            <a:pPr marL="685800" marR="0" lvl="1" indent="-3365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Wingdings" pitchFamily="2" charset="2"/>
              <a:buChar char=""/>
              <a:tabLst/>
              <a:defRPr/>
            </a:pPr>
            <a:r>
              <a:rPr kumimoji="0" lang="en-US" sz="2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>
                  <a:outerShdw blurRad="50800" dist="50800" dir="2700000" algn="tl" rotWithShape="0">
                    <a:schemeClr val="bg1">
                      <a:alpha val="30000"/>
                    </a:scheme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EVLNU ACDTK ESEAQ ROFOJ DEECU WIREE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accent1"/>
              </a:buClr>
              <a:buSzPct val="90000"/>
              <a:buFont typeface="Wingdings" pitchFamily="2" charset="2"/>
              <a:buChar char=""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50800" dist="50800" dir="2700000" algn="tl" rotWithShape="0">
                  <a:schemeClr val="bg1">
                    <a:alpha val="30000"/>
                  </a:scheme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 αντιμετάθεσης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Kατά </a:t>
            </a:r>
            <a:r>
              <a:rPr lang="en-US" dirty="0" err="1" smtClean="0"/>
              <a:t>την</a:t>
            </a:r>
            <a:r>
              <a:rPr lang="en-US" dirty="0" smtClean="0"/>
              <a:t> </a:t>
            </a:r>
            <a:r>
              <a:rPr lang="en-US" dirty="0" err="1" smtClean="0"/>
              <a:t>αποκρυπτογράφηση</a:t>
            </a:r>
            <a:r>
              <a:rPr lang="en-US" dirty="0" smtClean="0"/>
              <a:t> </a:t>
            </a:r>
            <a:r>
              <a:rPr lang="en-US" dirty="0" err="1" smtClean="0"/>
              <a:t>δημιουργείται</a:t>
            </a:r>
            <a:r>
              <a:rPr lang="en-US" dirty="0" smtClean="0"/>
              <a:t> </a:t>
            </a:r>
            <a:r>
              <a:rPr lang="en-US" dirty="0" err="1" smtClean="0"/>
              <a:t>ο</a:t>
            </a:r>
            <a:r>
              <a:rPr lang="en-US" dirty="0" smtClean="0"/>
              <a:t> </a:t>
            </a:r>
            <a:r>
              <a:rPr lang="en-US" dirty="0" err="1" smtClean="0"/>
              <a:t>αντίστοιχος</a:t>
            </a:r>
            <a:r>
              <a:rPr lang="en-US" dirty="0" smtClean="0"/>
              <a:t> </a:t>
            </a:r>
            <a:r>
              <a:rPr lang="en-US" dirty="0" err="1" smtClean="0"/>
              <a:t>πίνακας</a:t>
            </a:r>
            <a:r>
              <a:rPr lang="en-US" dirty="0" smtClean="0"/>
              <a:t> </a:t>
            </a:r>
            <a:r>
              <a:rPr lang="en-US" dirty="0" err="1" smtClean="0"/>
              <a:t>με</a:t>
            </a:r>
            <a:r>
              <a:rPr lang="en-US" dirty="0" smtClean="0"/>
              <a:t> </a:t>
            </a:r>
            <a:r>
              <a:rPr lang="en-US" dirty="0" err="1" smtClean="0"/>
              <a:t>βάση</a:t>
            </a:r>
            <a:r>
              <a:rPr lang="en-US" dirty="0" smtClean="0"/>
              <a:t> </a:t>
            </a:r>
            <a:r>
              <a:rPr lang="en-US" dirty="0" err="1" smtClean="0"/>
              <a:t>το</a:t>
            </a:r>
            <a:r>
              <a:rPr lang="en-US" dirty="0" smtClean="0"/>
              <a:t> </a:t>
            </a:r>
            <a:r>
              <a:rPr lang="en-US" dirty="0" err="1" smtClean="0"/>
              <a:t>κλειδ</a:t>
            </a:r>
            <a:r>
              <a:rPr lang="el-GR" dirty="0" smtClean="0"/>
              <a:t>ί</a:t>
            </a:r>
          </a:p>
          <a:p>
            <a:pPr lvl="1"/>
            <a:r>
              <a:rPr lang="en-US" dirty="0" err="1" smtClean="0"/>
              <a:t>δηλ</a:t>
            </a:r>
            <a:r>
              <a:rPr lang="en-US" dirty="0" smtClean="0"/>
              <a:t>. </a:t>
            </a:r>
            <a:r>
              <a:rPr lang="en-US" dirty="0" err="1" smtClean="0"/>
              <a:t>στη</a:t>
            </a:r>
            <a:r>
              <a:rPr lang="en-US" dirty="0" smtClean="0"/>
              <a:t> </a:t>
            </a:r>
            <a:r>
              <a:rPr lang="en-US" dirty="0" err="1" smtClean="0"/>
              <a:t>στήλη</a:t>
            </a:r>
            <a:r>
              <a:rPr lang="en-US" dirty="0" smtClean="0"/>
              <a:t> 1 </a:t>
            </a:r>
            <a:r>
              <a:rPr lang="en-US" dirty="0" err="1" smtClean="0"/>
              <a:t>θα</a:t>
            </a:r>
            <a:r>
              <a:rPr lang="en-US" dirty="0" smtClean="0"/>
              <a:t> </a:t>
            </a:r>
            <a:r>
              <a:rPr lang="en-US" dirty="0" err="1" smtClean="0"/>
              <a:t>έχουμε</a:t>
            </a:r>
            <a:r>
              <a:rPr lang="en-US" dirty="0" smtClean="0"/>
              <a:t> </a:t>
            </a:r>
            <a:r>
              <a:rPr lang="en-US" dirty="0" err="1" smtClean="0"/>
              <a:t>την</a:t>
            </a:r>
            <a:r>
              <a:rPr lang="en-US" dirty="0" smtClean="0"/>
              <a:t> 6ή </a:t>
            </a:r>
            <a:r>
              <a:rPr lang="en-US" dirty="0" err="1" smtClean="0"/>
              <a:t>λέξη</a:t>
            </a:r>
            <a:r>
              <a:rPr lang="en-US" dirty="0" smtClean="0"/>
              <a:t> </a:t>
            </a:r>
            <a:r>
              <a:rPr lang="en-US" dirty="0" err="1" smtClean="0"/>
              <a:t>του</a:t>
            </a:r>
            <a:r>
              <a:rPr lang="en-US" dirty="0" smtClean="0"/>
              <a:t> </a:t>
            </a:r>
            <a:r>
              <a:rPr lang="en-US" dirty="0" err="1" smtClean="0"/>
              <a:t>κρυπτογραφήματος</a:t>
            </a:r>
            <a:r>
              <a:rPr lang="en-US" dirty="0" smtClean="0"/>
              <a:t> </a:t>
            </a:r>
            <a:r>
              <a:rPr lang="en-US" dirty="0" err="1" smtClean="0"/>
              <a:t>στη</a:t>
            </a:r>
            <a:r>
              <a:rPr lang="en-US" dirty="0" smtClean="0"/>
              <a:t> </a:t>
            </a:r>
            <a:r>
              <a:rPr lang="en-US" dirty="0" err="1" smtClean="0"/>
              <a:t>στήλη</a:t>
            </a:r>
            <a:r>
              <a:rPr lang="en-US" dirty="0" smtClean="0"/>
              <a:t> 2 </a:t>
            </a:r>
            <a:r>
              <a:rPr lang="en-US" dirty="0" err="1" smtClean="0"/>
              <a:t>θα</a:t>
            </a:r>
            <a:r>
              <a:rPr lang="en-US" dirty="0" smtClean="0"/>
              <a:t> </a:t>
            </a:r>
            <a:r>
              <a:rPr lang="en-US" dirty="0" err="1" smtClean="0"/>
              <a:t>έχουμε</a:t>
            </a:r>
            <a:r>
              <a:rPr lang="en-US" dirty="0" smtClean="0"/>
              <a:t> </a:t>
            </a:r>
            <a:r>
              <a:rPr lang="en-US" dirty="0" err="1" smtClean="0"/>
              <a:t>την</a:t>
            </a:r>
            <a:r>
              <a:rPr lang="en-US" dirty="0" smtClean="0"/>
              <a:t> 3ή </a:t>
            </a:r>
            <a:r>
              <a:rPr lang="en-US" dirty="0" err="1" smtClean="0"/>
              <a:t>κτλ</a:t>
            </a:r>
            <a:endParaRPr lang="el-GR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Διαδικασία Αντικατάστασης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Τα συστήματα κρυπτογράφησης που αξιοποιούν αυτή τη μέθοδο πραγματοποιούν αντικατάσταση των αρχικών συμβόλων με άλλα</a:t>
            </a:r>
          </a:p>
          <a:p>
            <a:pPr lvl="1"/>
            <a:r>
              <a:rPr lang="el-GR" dirty="0" smtClean="0"/>
              <a:t>Μονοαλφαβητικά </a:t>
            </a:r>
          </a:p>
          <a:p>
            <a:pPr lvl="1"/>
            <a:r>
              <a:rPr lang="el-GR" dirty="0" smtClean="0"/>
              <a:t>Πολυαλφαβητικά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Κρυπτογραφικές Συναρτήσεις Αντικατάστασης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Οι</a:t>
            </a:r>
            <a:r>
              <a:rPr lang="en-US" dirty="0" smtClean="0"/>
              <a:t> </a:t>
            </a:r>
            <a:r>
              <a:rPr lang="en-US" dirty="0" err="1" smtClean="0"/>
              <a:t>κρυπτογραφικές</a:t>
            </a:r>
            <a:r>
              <a:rPr lang="en-US" dirty="0" smtClean="0"/>
              <a:t> </a:t>
            </a:r>
            <a:r>
              <a:rPr lang="en-US" dirty="0" err="1" smtClean="0"/>
              <a:t>συναρτήσεις</a:t>
            </a:r>
            <a:r>
              <a:rPr lang="en-US" dirty="0" smtClean="0"/>
              <a:t> </a:t>
            </a:r>
            <a:r>
              <a:rPr lang="en-US" dirty="0" err="1" smtClean="0"/>
              <a:t>αντικατάστασης</a:t>
            </a:r>
            <a:r>
              <a:rPr lang="en-US" dirty="0" smtClean="0"/>
              <a:t> </a:t>
            </a:r>
            <a:r>
              <a:rPr lang="en-US" dirty="0" err="1" smtClean="0"/>
              <a:t>αποτελούν</a:t>
            </a:r>
            <a:r>
              <a:rPr lang="en-US" dirty="0" smtClean="0"/>
              <a:t> </a:t>
            </a:r>
            <a:r>
              <a:rPr lang="en-US" dirty="0" err="1" smtClean="0"/>
              <a:t>ειδική</a:t>
            </a:r>
            <a:r>
              <a:rPr lang="en-US" dirty="0" smtClean="0"/>
              <a:t> </a:t>
            </a:r>
            <a:r>
              <a:rPr lang="en-US" dirty="0" err="1" smtClean="0"/>
              <a:t>περίπτωση</a:t>
            </a:r>
            <a:r>
              <a:rPr lang="en-US" dirty="0" smtClean="0"/>
              <a:t> </a:t>
            </a:r>
            <a:r>
              <a:rPr lang="en-US" dirty="0" err="1" smtClean="0"/>
              <a:t>των</a:t>
            </a:r>
            <a:r>
              <a:rPr lang="en-US" dirty="0" smtClean="0"/>
              <a:t> </a:t>
            </a:r>
            <a:r>
              <a:rPr lang="en-US" dirty="0" err="1" smtClean="0"/>
              <a:t>κρυπτογραφικών</a:t>
            </a:r>
            <a:r>
              <a:rPr lang="en-US" dirty="0" smtClean="0"/>
              <a:t> </a:t>
            </a:r>
            <a:r>
              <a:rPr lang="en-US" dirty="0" err="1" smtClean="0"/>
              <a:t>συστημάτων</a:t>
            </a:r>
            <a:r>
              <a:rPr lang="en-US" dirty="0" smtClean="0"/>
              <a:t> </a:t>
            </a:r>
            <a:r>
              <a:rPr lang="en-US" dirty="0" err="1" smtClean="0"/>
              <a:t>τεμαχισμού</a:t>
            </a:r>
            <a:r>
              <a:rPr lang="en-US" dirty="0" smtClean="0"/>
              <a:t> </a:t>
            </a:r>
            <a:r>
              <a:rPr lang="en-US" dirty="0" err="1" smtClean="0"/>
              <a:t>όπου</a:t>
            </a:r>
            <a:r>
              <a:rPr lang="en-US" dirty="0" smtClean="0"/>
              <a:t> </a:t>
            </a:r>
            <a:r>
              <a:rPr lang="en-US" dirty="0" err="1" smtClean="0"/>
              <a:t>το</a:t>
            </a:r>
            <a:r>
              <a:rPr lang="en-US" dirty="0" smtClean="0"/>
              <a:t> </a:t>
            </a:r>
            <a:r>
              <a:rPr lang="en-US" dirty="0" err="1" smtClean="0"/>
              <a:t>αρχικό</a:t>
            </a:r>
            <a:r>
              <a:rPr lang="en-US" dirty="0" smtClean="0"/>
              <a:t> </a:t>
            </a:r>
            <a:r>
              <a:rPr lang="en-US" dirty="0" err="1" smtClean="0"/>
              <a:t>κείμενο</a:t>
            </a:r>
            <a:r>
              <a:rPr lang="en-US" dirty="0" smtClean="0"/>
              <a:t> (</a:t>
            </a:r>
            <a:r>
              <a:rPr lang="en-US" dirty="0" err="1" smtClean="0"/>
              <a:t>αρχικά</a:t>
            </a:r>
            <a:r>
              <a:rPr lang="en-US" dirty="0" smtClean="0"/>
              <a:t> </a:t>
            </a:r>
            <a:r>
              <a:rPr lang="en-US" dirty="0" err="1" smtClean="0"/>
              <a:t>σύμβολα</a:t>
            </a:r>
            <a:r>
              <a:rPr lang="en-US" dirty="0" smtClean="0"/>
              <a:t>) </a:t>
            </a:r>
            <a:r>
              <a:rPr lang="en-US" dirty="0" err="1" smtClean="0"/>
              <a:t>αντικαθίσταται</a:t>
            </a:r>
            <a:r>
              <a:rPr lang="en-US" dirty="0" smtClean="0"/>
              <a:t> </a:t>
            </a:r>
            <a:r>
              <a:rPr lang="en-US" dirty="0" err="1" smtClean="0"/>
              <a:t>από</a:t>
            </a:r>
            <a:r>
              <a:rPr lang="en-US" dirty="0" smtClean="0"/>
              <a:t> </a:t>
            </a:r>
            <a:r>
              <a:rPr lang="en-US" dirty="0" err="1" smtClean="0"/>
              <a:t>αλλά</a:t>
            </a:r>
            <a:r>
              <a:rPr lang="en-US" dirty="0" smtClean="0"/>
              <a:t> </a:t>
            </a:r>
            <a:r>
              <a:rPr lang="el-GR" dirty="0" smtClean="0"/>
              <a:t>σύμβολα από το ίδιο αλφάβητο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Κρυπτογραφικές Συναρτήσεις Αντικατάστασης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495799"/>
          </a:xfrm>
        </p:spPr>
        <p:txBody>
          <a:bodyPr>
            <a:normAutofit/>
          </a:bodyPr>
          <a:lstStyle/>
          <a:p>
            <a:r>
              <a:rPr lang="en-US" dirty="0" err="1" smtClean="0"/>
              <a:t>Θεωρείστε</a:t>
            </a:r>
            <a:r>
              <a:rPr lang="en-US" dirty="0" smtClean="0"/>
              <a:t> </a:t>
            </a:r>
            <a:r>
              <a:rPr lang="en-US" dirty="0" err="1" smtClean="0"/>
              <a:t>Α</a:t>
            </a:r>
            <a:r>
              <a:rPr lang="en-US" dirty="0" smtClean="0"/>
              <a:t> </a:t>
            </a:r>
            <a:r>
              <a:rPr lang="en-US" dirty="0" err="1" smtClean="0"/>
              <a:t>το</a:t>
            </a:r>
            <a:r>
              <a:rPr lang="en-US" dirty="0" smtClean="0"/>
              <a:t> </a:t>
            </a:r>
            <a:r>
              <a:rPr lang="en-US" dirty="0" err="1" smtClean="0"/>
              <a:t>αλφάβητο</a:t>
            </a:r>
            <a:r>
              <a:rPr lang="en-US" dirty="0" smtClean="0"/>
              <a:t> </a:t>
            </a:r>
            <a:r>
              <a:rPr lang="en-US" dirty="0" err="1" smtClean="0"/>
              <a:t>με</a:t>
            </a:r>
            <a:r>
              <a:rPr lang="en-US" dirty="0" smtClean="0"/>
              <a:t> </a:t>
            </a:r>
            <a:r>
              <a:rPr lang="en-US" dirty="0" err="1" smtClean="0"/>
              <a:t>q</a:t>
            </a:r>
            <a:r>
              <a:rPr lang="en-US" dirty="0" smtClean="0"/>
              <a:t> </a:t>
            </a:r>
            <a:r>
              <a:rPr lang="en-US" dirty="0" err="1" smtClean="0"/>
              <a:t>σύβμολα</a:t>
            </a:r>
            <a:endParaRPr lang="el-GR" dirty="0" smtClean="0"/>
          </a:p>
          <a:p>
            <a:r>
              <a:rPr lang="en-US" dirty="0" err="1" smtClean="0"/>
              <a:t>Μ</a:t>
            </a:r>
            <a:r>
              <a:rPr lang="en-US" dirty="0" smtClean="0"/>
              <a:t> </a:t>
            </a:r>
            <a:r>
              <a:rPr lang="en-US" dirty="0" err="1" smtClean="0"/>
              <a:t>όλα</a:t>
            </a:r>
            <a:r>
              <a:rPr lang="en-US" dirty="0" smtClean="0"/>
              <a:t> </a:t>
            </a:r>
            <a:r>
              <a:rPr lang="en-US" dirty="0" err="1" smtClean="0"/>
              <a:t>τα</a:t>
            </a:r>
            <a:r>
              <a:rPr lang="en-US" dirty="0" smtClean="0"/>
              <a:t> </a:t>
            </a:r>
            <a:r>
              <a:rPr lang="en-US" dirty="0" err="1" smtClean="0"/>
              <a:t>μηνύματα</a:t>
            </a:r>
            <a:r>
              <a:rPr lang="en-US" dirty="0" smtClean="0"/>
              <a:t> </a:t>
            </a:r>
            <a:r>
              <a:rPr lang="en-US" dirty="0" err="1" smtClean="0"/>
              <a:t>μήκους</a:t>
            </a:r>
            <a:r>
              <a:rPr lang="en-US" dirty="0" smtClean="0"/>
              <a:t> </a:t>
            </a:r>
            <a:r>
              <a:rPr lang="en-US" dirty="0" err="1" smtClean="0"/>
              <a:t>t</a:t>
            </a:r>
            <a:r>
              <a:rPr lang="en-US" dirty="0" smtClean="0"/>
              <a:t> </a:t>
            </a:r>
            <a:r>
              <a:rPr lang="en-US" dirty="0" err="1" smtClean="0"/>
              <a:t>του</a:t>
            </a:r>
            <a:r>
              <a:rPr lang="en-US" dirty="0" smtClean="0"/>
              <a:t> </a:t>
            </a:r>
            <a:r>
              <a:rPr lang="en-US" dirty="0" err="1" smtClean="0"/>
              <a:t>Α</a:t>
            </a:r>
            <a:endParaRPr lang="el-GR" dirty="0" smtClean="0"/>
          </a:p>
          <a:p>
            <a:r>
              <a:rPr lang="en-US" dirty="0" err="1" smtClean="0"/>
              <a:t>Κ</a:t>
            </a:r>
            <a:r>
              <a:rPr lang="en-US" dirty="0" smtClean="0"/>
              <a:t> </a:t>
            </a:r>
            <a:r>
              <a:rPr lang="en-US" dirty="0" err="1" smtClean="0"/>
              <a:t>το</a:t>
            </a:r>
            <a:r>
              <a:rPr lang="en-US" dirty="0" smtClean="0"/>
              <a:t> </a:t>
            </a:r>
            <a:r>
              <a:rPr lang="en-US" dirty="0" err="1" smtClean="0"/>
              <a:t>σύνολο</a:t>
            </a:r>
            <a:r>
              <a:rPr lang="en-US" dirty="0" smtClean="0"/>
              <a:t> </a:t>
            </a:r>
            <a:r>
              <a:rPr lang="en-US" dirty="0" err="1" smtClean="0"/>
              <a:t>όλων</a:t>
            </a:r>
            <a:r>
              <a:rPr lang="en-US" dirty="0" smtClean="0"/>
              <a:t> </a:t>
            </a:r>
            <a:r>
              <a:rPr lang="en-US" dirty="0" err="1" smtClean="0"/>
              <a:t>των</a:t>
            </a:r>
            <a:r>
              <a:rPr lang="en-US" dirty="0" smtClean="0"/>
              <a:t> </a:t>
            </a:r>
            <a:r>
              <a:rPr lang="el-GR" dirty="0" smtClean="0"/>
              <a:t>αντικαταστάσεων</a:t>
            </a:r>
            <a:r>
              <a:rPr lang="en-US" dirty="0" smtClean="0"/>
              <a:t> </a:t>
            </a:r>
            <a:r>
              <a:rPr lang="en-US" dirty="0" err="1" smtClean="0"/>
              <a:t>στο</a:t>
            </a:r>
            <a:r>
              <a:rPr lang="en-US" dirty="0" smtClean="0"/>
              <a:t> </a:t>
            </a:r>
            <a:r>
              <a:rPr lang="en-US" dirty="0" err="1" smtClean="0"/>
              <a:t>Α</a:t>
            </a:r>
            <a:r>
              <a:rPr lang="en-US" dirty="0" smtClean="0"/>
              <a:t> </a:t>
            </a:r>
            <a:endParaRPr lang="el-GR" dirty="0" smtClean="0"/>
          </a:p>
          <a:p>
            <a:pPr lvl="1"/>
            <a:r>
              <a:rPr lang="en-US" dirty="0" err="1" smtClean="0"/>
              <a:t>Προσδιορίστε</a:t>
            </a:r>
            <a:r>
              <a:rPr lang="en-US" dirty="0" smtClean="0"/>
              <a:t> </a:t>
            </a:r>
            <a:r>
              <a:rPr lang="en-US" dirty="0" err="1" smtClean="0"/>
              <a:t>για</a:t>
            </a:r>
            <a:r>
              <a:rPr lang="en-US" dirty="0" smtClean="0"/>
              <a:t> </a:t>
            </a:r>
            <a:r>
              <a:rPr lang="en-US" dirty="0" err="1" smtClean="0"/>
              <a:t>κάθε</a:t>
            </a:r>
            <a:r>
              <a:rPr lang="en-US" dirty="0" smtClean="0"/>
              <a:t> </a:t>
            </a:r>
            <a:r>
              <a:rPr lang="en-US" dirty="0" err="1" smtClean="0"/>
              <a:t>e</a:t>
            </a:r>
            <a:r>
              <a:rPr lang="en-US" dirty="0" smtClean="0"/>
              <a:t> </a:t>
            </a:r>
            <a:r>
              <a:rPr lang="en-US" dirty="0" err="1" smtClean="0"/>
              <a:t>ανήκει</a:t>
            </a:r>
            <a:r>
              <a:rPr lang="en-US" dirty="0" smtClean="0"/>
              <a:t> </a:t>
            </a:r>
            <a:r>
              <a:rPr lang="en-US" dirty="0" err="1" smtClean="0"/>
              <a:t>στο</a:t>
            </a:r>
            <a:r>
              <a:rPr lang="en-US" dirty="0" smtClean="0"/>
              <a:t> K </a:t>
            </a:r>
            <a:r>
              <a:rPr lang="en-US" dirty="0" err="1" smtClean="0"/>
              <a:t>ένα</a:t>
            </a:r>
            <a:r>
              <a:rPr lang="en-US" dirty="0" smtClean="0"/>
              <a:t> </a:t>
            </a:r>
            <a:r>
              <a:rPr lang="en-US" dirty="0" err="1" smtClean="0"/>
              <a:t>μετασχηματισμό</a:t>
            </a:r>
            <a:r>
              <a:rPr lang="en-US" dirty="0" smtClean="0"/>
              <a:t> </a:t>
            </a:r>
            <a:r>
              <a:rPr lang="en-US" dirty="0" err="1" smtClean="0"/>
              <a:t>κρυπτογράφησης</a:t>
            </a:r>
            <a:r>
              <a:rPr lang="en-US" dirty="0" smtClean="0"/>
              <a:t> </a:t>
            </a:r>
            <a:r>
              <a:rPr lang="en-US" dirty="0" err="1" smtClean="0"/>
              <a:t>E</a:t>
            </a:r>
            <a:r>
              <a:rPr lang="en-US" baseline="-25000" dirty="0" err="1" smtClean="0"/>
              <a:t>e</a:t>
            </a:r>
            <a:r>
              <a:rPr lang="en-US" dirty="0" err="1" smtClean="0"/>
              <a:t>(m</a:t>
            </a:r>
            <a:r>
              <a:rPr lang="en-US" dirty="0" smtClean="0"/>
              <a:t>)=e(m</a:t>
            </a:r>
            <a:r>
              <a:rPr lang="en-US" baseline="-25000" dirty="0" smtClean="0"/>
              <a:t>1</a:t>
            </a:r>
            <a:r>
              <a:rPr lang="en-US" dirty="0" smtClean="0"/>
              <a:t>)e(m</a:t>
            </a:r>
            <a:r>
              <a:rPr lang="en-US" baseline="-25000" dirty="0" smtClean="0"/>
              <a:t>2</a:t>
            </a:r>
            <a:r>
              <a:rPr lang="en-US" dirty="0" smtClean="0"/>
              <a:t>)...)= c</a:t>
            </a:r>
            <a:r>
              <a:rPr lang="en-US" baseline="-25000" dirty="0" smtClean="0"/>
              <a:t>1</a:t>
            </a:r>
            <a:r>
              <a:rPr lang="en-US" dirty="0" smtClean="0"/>
              <a:t>c</a:t>
            </a:r>
            <a:r>
              <a:rPr lang="en-US" baseline="-25000" dirty="0" smtClean="0"/>
              <a:t>2</a:t>
            </a:r>
            <a:r>
              <a:rPr lang="en-US" dirty="0" smtClean="0"/>
              <a:t>... =</a:t>
            </a:r>
            <a:r>
              <a:rPr lang="en-US" dirty="0" err="1" smtClean="0"/>
              <a:t>c</a:t>
            </a:r>
            <a:r>
              <a:rPr lang="en-US" dirty="0" smtClean="0"/>
              <a:t> </a:t>
            </a:r>
            <a:r>
              <a:rPr lang="en-US" dirty="0" err="1" smtClean="0"/>
              <a:t>όπου</a:t>
            </a:r>
            <a:r>
              <a:rPr lang="en-US" dirty="0" smtClean="0"/>
              <a:t> </a:t>
            </a:r>
            <a:r>
              <a:rPr lang="en-US" dirty="0" err="1" smtClean="0"/>
              <a:t>m</a:t>
            </a:r>
            <a:r>
              <a:rPr lang="en-US" dirty="0" smtClean="0"/>
              <a:t>= (m</a:t>
            </a:r>
            <a:r>
              <a:rPr lang="en-US" baseline="-25000" dirty="0" smtClean="0"/>
              <a:t>1</a:t>
            </a:r>
            <a:r>
              <a:rPr lang="en-US" dirty="0" smtClean="0"/>
              <a:t>m</a:t>
            </a:r>
            <a:r>
              <a:rPr lang="en-US" baseline="-25000" dirty="0" smtClean="0"/>
              <a:t>2</a:t>
            </a:r>
            <a:r>
              <a:rPr lang="en-US" dirty="0" smtClean="0"/>
              <a:t>...)</a:t>
            </a:r>
            <a:endParaRPr lang="el-GR" dirty="0" smtClean="0"/>
          </a:p>
          <a:p>
            <a:pPr lvl="1"/>
            <a:r>
              <a:rPr lang="en-US" dirty="0" err="1" smtClean="0"/>
              <a:t>Δηλαδή</a:t>
            </a:r>
            <a:r>
              <a:rPr lang="en-US" dirty="0" smtClean="0"/>
              <a:t> </a:t>
            </a:r>
            <a:r>
              <a:rPr lang="en-US" dirty="0" err="1" smtClean="0"/>
              <a:t>κάθε</a:t>
            </a:r>
            <a:r>
              <a:rPr lang="en-US" dirty="0" smtClean="0"/>
              <a:t> </a:t>
            </a:r>
            <a:r>
              <a:rPr lang="en-US" dirty="0" err="1" smtClean="0"/>
              <a:t>σύμβολο</a:t>
            </a:r>
            <a:r>
              <a:rPr lang="en-US" dirty="0" smtClean="0"/>
              <a:t> </a:t>
            </a:r>
            <a:r>
              <a:rPr lang="en-US" dirty="0" err="1" smtClean="0"/>
              <a:t>του</a:t>
            </a:r>
            <a:r>
              <a:rPr lang="en-US" dirty="0" smtClean="0"/>
              <a:t> </a:t>
            </a:r>
            <a:r>
              <a:rPr lang="en-US" dirty="0" err="1" smtClean="0"/>
              <a:t>m</a:t>
            </a:r>
            <a:r>
              <a:rPr lang="en-US" dirty="0" smtClean="0"/>
              <a:t> </a:t>
            </a:r>
            <a:r>
              <a:rPr lang="en-US" dirty="0" err="1" smtClean="0"/>
              <a:t>από</a:t>
            </a:r>
            <a:r>
              <a:rPr lang="en-US" dirty="0" smtClean="0"/>
              <a:t> </a:t>
            </a:r>
            <a:r>
              <a:rPr lang="en-US" dirty="0" err="1" smtClean="0"/>
              <a:t>το</a:t>
            </a:r>
            <a:r>
              <a:rPr lang="en-US" dirty="0" smtClean="0"/>
              <a:t> </a:t>
            </a:r>
            <a:r>
              <a:rPr lang="en-US" dirty="0" err="1" smtClean="0"/>
              <a:t>αλφάβητο</a:t>
            </a:r>
            <a:r>
              <a:rPr lang="en-US" dirty="0" smtClean="0"/>
              <a:t> </a:t>
            </a:r>
            <a:r>
              <a:rPr lang="en-US" dirty="0" err="1" smtClean="0"/>
              <a:t>Α</a:t>
            </a:r>
            <a:r>
              <a:rPr lang="en-US" dirty="0" smtClean="0"/>
              <a:t> </a:t>
            </a:r>
            <a:r>
              <a:rPr lang="en-US" dirty="0" err="1" smtClean="0"/>
              <a:t>αντικατέστησε</a:t>
            </a:r>
            <a:r>
              <a:rPr lang="en-US" dirty="0" smtClean="0"/>
              <a:t> </a:t>
            </a:r>
            <a:r>
              <a:rPr lang="en-US" dirty="0" err="1" smtClean="0"/>
              <a:t>το</a:t>
            </a:r>
            <a:r>
              <a:rPr lang="en-US" dirty="0" smtClean="0"/>
              <a:t> </a:t>
            </a:r>
            <a:r>
              <a:rPr lang="en-US" dirty="0" err="1" smtClean="0"/>
              <a:t>με</a:t>
            </a:r>
            <a:r>
              <a:rPr lang="en-US" dirty="0" smtClean="0"/>
              <a:t> </a:t>
            </a:r>
            <a:r>
              <a:rPr lang="en-US" dirty="0" err="1" smtClean="0"/>
              <a:t>βάση</a:t>
            </a:r>
            <a:r>
              <a:rPr lang="en-US" dirty="0" smtClean="0"/>
              <a:t> </a:t>
            </a:r>
            <a:r>
              <a:rPr lang="en-US" dirty="0" err="1" smtClean="0"/>
              <a:t>μια</a:t>
            </a:r>
            <a:r>
              <a:rPr lang="en-US" dirty="0" smtClean="0"/>
              <a:t> </a:t>
            </a:r>
            <a:r>
              <a:rPr lang="en-US" dirty="0" err="1" smtClean="0"/>
              <a:t>συγκεκριμένη</a:t>
            </a:r>
            <a:r>
              <a:rPr lang="en-US" dirty="0" smtClean="0"/>
              <a:t> "</a:t>
            </a:r>
            <a:r>
              <a:rPr lang="en-US" dirty="0" err="1" smtClean="0"/>
              <a:t>αλλαγή</a:t>
            </a:r>
            <a:r>
              <a:rPr lang="en-US" dirty="0" smtClean="0"/>
              <a:t>”</a:t>
            </a:r>
            <a:endParaRPr lang="el-GR" dirty="0" smtClean="0"/>
          </a:p>
          <a:p>
            <a:pPr lvl="1"/>
            <a:r>
              <a:rPr lang="en-US" dirty="0" smtClean="0"/>
              <a:t> </a:t>
            </a:r>
            <a:r>
              <a:rPr lang="en-US" dirty="0" err="1" smtClean="0"/>
              <a:t>Για</a:t>
            </a:r>
            <a:r>
              <a:rPr lang="en-US" dirty="0" smtClean="0"/>
              <a:t> </a:t>
            </a:r>
            <a:r>
              <a:rPr lang="en-US" dirty="0" err="1" smtClean="0"/>
              <a:t>την</a:t>
            </a:r>
            <a:r>
              <a:rPr lang="en-US" dirty="0" smtClean="0"/>
              <a:t> </a:t>
            </a:r>
            <a:r>
              <a:rPr lang="en-US" dirty="0" err="1" smtClean="0"/>
              <a:t>αποκρυπτογράφηση</a:t>
            </a:r>
            <a:r>
              <a:rPr lang="en-US" dirty="0" smtClean="0"/>
              <a:t> </a:t>
            </a:r>
            <a:r>
              <a:rPr lang="en-US" dirty="0" err="1" smtClean="0"/>
              <a:t>θα</a:t>
            </a:r>
            <a:r>
              <a:rPr lang="en-US" dirty="0" smtClean="0"/>
              <a:t> </a:t>
            </a:r>
            <a:r>
              <a:rPr lang="en-US" dirty="0" err="1" smtClean="0"/>
              <a:t>πρέπει</a:t>
            </a:r>
            <a:r>
              <a:rPr lang="en-US" dirty="0" smtClean="0"/>
              <a:t> </a:t>
            </a:r>
            <a:r>
              <a:rPr lang="en-US" dirty="0" err="1" smtClean="0"/>
              <a:t>να</a:t>
            </a:r>
            <a:r>
              <a:rPr lang="en-US" dirty="0" smtClean="0"/>
              <a:t> </a:t>
            </a:r>
            <a:r>
              <a:rPr lang="en-US" dirty="0" err="1" smtClean="0"/>
              <a:t>υπολογίσουμε</a:t>
            </a:r>
            <a:r>
              <a:rPr lang="en-US" dirty="0" smtClean="0"/>
              <a:t> </a:t>
            </a:r>
            <a:r>
              <a:rPr lang="en-US" dirty="0" err="1" smtClean="0"/>
              <a:t>την</a:t>
            </a:r>
            <a:r>
              <a:rPr lang="en-US" dirty="0" smtClean="0"/>
              <a:t> </a:t>
            </a:r>
            <a:r>
              <a:rPr lang="en-US" dirty="0" err="1" smtClean="0"/>
              <a:t>αντίστροφη</a:t>
            </a:r>
            <a:r>
              <a:rPr lang="en-US" dirty="0" smtClean="0"/>
              <a:t> </a:t>
            </a:r>
            <a:r>
              <a:rPr lang="el-GR" dirty="0" smtClean="0"/>
              <a:t>διαδικασία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Κρυπτογραφικές Συναρτήσεις Αντικατάστασης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Α</a:t>
            </a:r>
            <a:r>
              <a:rPr lang="en-US" dirty="0" smtClean="0"/>
              <a:t>={A, B, C, . . . , X, Y, Z}</a:t>
            </a:r>
            <a:endParaRPr lang="el-GR" dirty="0" smtClean="0"/>
          </a:p>
          <a:p>
            <a:r>
              <a:rPr lang="en-US" dirty="0" smtClean="0"/>
              <a:t>M </a:t>
            </a:r>
            <a:r>
              <a:rPr lang="en-US" dirty="0" err="1" smtClean="0"/>
              <a:t>είναι</a:t>
            </a:r>
            <a:r>
              <a:rPr lang="en-US" dirty="0" smtClean="0"/>
              <a:t> </a:t>
            </a:r>
            <a:r>
              <a:rPr lang="en-US" dirty="0" err="1" smtClean="0"/>
              <a:t>το</a:t>
            </a:r>
            <a:r>
              <a:rPr lang="en-US" dirty="0" smtClean="0"/>
              <a:t> </a:t>
            </a:r>
            <a:r>
              <a:rPr lang="en-US" dirty="0" err="1" smtClean="0"/>
              <a:t>σύνολο</a:t>
            </a:r>
            <a:r>
              <a:rPr lang="en-US" dirty="0" smtClean="0"/>
              <a:t> </a:t>
            </a:r>
            <a:r>
              <a:rPr lang="en-US" dirty="0" err="1" smtClean="0"/>
              <a:t>όλων</a:t>
            </a:r>
            <a:r>
              <a:rPr lang="en-US" dirty="0" smtClean="0"/>
              <a:t> </a:t>
            </a:r>
            <a:r>
              <a:rPr lang="en-US" dirty="0" err="1" smtClean="0"/>
              <a:t>των</a:t>
            </a:r>
            <a:r>
              <a:rPr lang="en-US" dirty="0" smtClean="0"/>
              <a:t> </a:t>
            </a:r>
            <a:r>
              <a:rPr lang="en-US" dirty="0" err="1" smtClean="0"/>
              <a:t>αλαφαριθμητικω</a:t>
            </a:r>
            <a:r>
              <a:rPr lang="el-GR" dirty="0" smtClean="0"/>
              <a:t>ν</a:t>
            </a:r>
            <a:r>
              <a:rPr lang="en-US" dirty="0" smtClean="0"/>
              <a:t> </a:t>
            </a:r>
            <a:r>
              <a:rPr lang="en-US" dirty="0" err="1" smtClean="0"/>
              <a:t>μέχρι</a:t>
            </a:r>
            <a:r>
              <a:rPr lang="en-US" dirty="0" smtClean="0"/>
              <a:t> 5 </a:t>
            </a:r>
            <a:r>
              <a:rPr lang="en-US" dirty="0" err="1" smtClean="0"/>
              <a:t>χαρακτήρες</a:t>
            </a:r>
            <a:endParaRPr lang="el-GR" dirty="0" smtClean="0"/>
          </a:p>
          <a:p>
            <a:r>
              <a:rPr lang="en-US" dirty="0" err="1" smtClean="0"/>
              <a:t>Το</a:t>
            </a:r>
            <a:r>
              <a:rPr lang="en-US" dirty="0" smtClean="0"/>
              <a:t> </a:t>
            </a:r>
            <a:r>
              <a:rPr lang="en-US" dirty="0" err="1" smtClean="0"/>
              <a:t>κλειδί</a:t>
            </a:r>
            <a:r>
              <a:rPr lang="en-US" dirty="0" smtClean="0"/>
              <a:t> </a:t>
            </a:r>
            <a:r>
              <a:rPr lang="en-US" dirty="0" err="1" smtClean="0"/>
              <a:t>e</a:t>
            </a:r>
            <a:r>
              <a:rPr lang="en-US" dirty="0" smtClean="0"/>
              <a:t> </a:t>
            </a:r>
            <a:r>
              <a:rPr lang="en-US" dirty="0" err="1" smtClean="0"/>
              <a:t>θεωρείται</a:t>
            </a:r>
            <a:r>
              <a:rPr lang="en-US" dirty="0" smtClean="0"/>
              <a:t> </a:t>
            </a:r>
            <a:r>
              <a:rPr lang="en-US" dirty="0" err="1" smtClean="0"/>
              <a:t>ότι</a:t>
            </a:r>
            <a:r>
              <a:rPr lang="en-US" dirty="0" smtClean="0"/>
              <a:t> </a:t>
            </a:r>
            <a:r>
              <a:rPr lang="en-US" dirty="0" err="1" smtClean="0"/>
              <a:t>είναι</a:t>
            </a:r>
            <a:r>
              <a:rPr lang="en-US" dirty="0" smtClean="0"/>
              <a:t> </a:t>
            </a:r>
            <a:r>
              <a:rPr lang="en-US" dirty="0" err="1" smtClean="0"/>
              <a:t>μια</a:t>
            </a:r>
            <a:r>
              <a:rPr lang="en-US" dirty="0" smtClean="0"/>
              <a:t> </a:t>
            </a:r>
            <a:r>
              <a:rPr lang="en-US" dirty="0" err="1" smtClean="0"/>
              <a:t>αλλαγή</a:t>
            </a:r>
            <a:r>
              <a:rPr lang="en-US" dirty="0" smtClean="0"/>
              <a:t> </a:t>
            </a:r>
            <a:r>
              <a:rPr lang="en-US" dirty="0" err="1" smtClean="0"/>
              <a:t>Α</a:t>
            </a:r>
            <a:endParaRPr lang="el-GR" dirty="0" smtClean="0"/>
          </a:p>
          <a:p>
            <a:pPr lvl="1"/>
            <a:r>
              <a:rPr lang="en-US" dirty="0" smtClean="0"/>
              <a:t>(+3) </a:t>
            </a:r>
            <a:r>
              <a:rPr lang="en-US" dirty="0" err="1" smtClean="0"/>
              <a:t>χαρακτήρες</a:t>
            </a:r>
            <a:r>
              <a:rPr lang="en-US" dirty="0" smtClean="0"/>
              <a:t> </a:t>
            </a:r>
            <a:r>
              <a:rPr lang="en-US" dirty="0" err="1" smtClean="0"/>
              <a:t>μετά</a:t>
            </a:r>
            <a:endParaRPr lang="el-GR" dirty="0" smtClean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143024" y="4823460"/>
          <a:ext cx="1752576" cy="767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980"/>
                <a:gridCol w="347968"/>
                <a:gridCol w="347968"/>
                <a:gridCol w="360692"/>
                <a:gridCol w="347968"/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Α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Β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M=THISCIPHER</a:t>
            </a:r>
          </a:p>
          <a:p>
            <a:r>
              <a:rPr lang="en-US" dirty="0" smtClean="0"/>
              <a:t>M=THISC IPHER</a:t>
            </a:r>
          </a:p>
          <a:p>
            <a:r>
              <a:rPr lang="el-GR" dirty="0" smtClean="0"/>
              <a:t>Εφαρμογή του μετασχηματισμού</a:t>
            </a:r>
          </a:p>
          <a:p>
            <a:r>
              <a:rPr lang="en-US" dirty="0" smtClean="0"/>
              <a:t>C=WKLVF LSKHU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Πολυαλφαβητικές Συναρτήσεις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Μια</a:t>
            </a:r>
            <a:r>
              <a:rPr lang="en-US" dirty="0" smtClean="0"/>
              <a:t> </a:t>
            </a:r>
            <a:r>
              <a:rPr lang="en-US" dirty="0" err="1" smtClean="0"/>
              <a:t>πολυαφλφαβητική</a:t>
            </a:r>
            <a:r>
              <a:rPr lang="en-US" dirty="0" smtClean="0"/>
              <a:t> </a:t>
            </a:r>
            <a:r>
              <a:rPr lang="en-US" dirty="0" err="1" smtClean="0"/>
              <a:t>συνάρτηση</a:t>
            </a:r>
            <a:r>
              <a:rPr lang="en-US" dirty="0" smtClean="0"/>
              <a:t> </a:t>
            </a:r>
            <a:r>
              <a:rPr lang="en-US" dirty="0" err="1" smtClean="0"/>
              <a:t>κρυπτογράφησης</a:t>
            </a:r>
            <a:r>
              <a:rPr lang="en-US" dirty="0" smtClean="0"/>
              <a:t> </a:t>
            </a:r>
            <a:r>
              <a:rPr lang="en-US" dirty="0" err="1" smtClean="0"/>
              <a:t>έχει</a:t>
            </a:r>
            <a:r>
              <a:rPr lang="en-US" dirty="0" smtClean="0"/>
              <a:t> </a:t>
            </a:r>
            <a:r>
              <a:rPr lang="en-US" dirty="0" err="1" smtClean="0"/>
              <a:t>τις</a:t>
            </a:r>
            <a:r>
              <a:rPr lang="en-US" dirty="0" smtClean="0"/>
              <a:t> </a:t>
            </a:r>
            <a:r>
              <a:rPr lang="en-US" dirty="0" err="1" smtClean="0"/>
              <a:t>ακόλουθες</a:t>
            </a:r>
            <a:r>
              <a:rPr lang="en-US" dirty="0" smtClean="0"/>
              <a:t> </a:t>
            </a:r>
            <a:r>
              <a:rPr lang="en-US" dirty="0" err="1" smtClean="0"/>
              <a:t>ιδιότητες</a:t>
            </a:r>
            <a:r>
              <a:rPr lang="en-US" dirty="0" smtClean="0"/>
              <a:t>:</a:t>
            </a:r>
            <a:endParaRPr lang="el-GR" dirty="0" smtClean="0"/>
          </a:p>
          <a:p>
            <a:pPr lvl="1"/>
            <a:r>
              <a:rPr lang="en-US" dirty="0" err="1" smtClean="0"/>
              <a:t>το</a:t>
            </a:r>
            <a:r>
              <a:rPr lang="en-US" dirty="0" smtClean="0"/>
              <a:t> </a:t>
            </a:r>
            <a:r>
              <a:rPr lang="en-US" dirty="0" err="1" smtClean="0"/>
              <a:t>σύνολο</a:t>
            </a:r>
            <a:r>
              <a:rPr lang="en-US" dirty="0" smtClean="0"/>
              <a:t> </a:t>
            </a:r>
            <a:r>
              <a:rPr lang="en-US" dirty="0" err="1" smtClean="0"/>
              <a:t>των</a:t>
            </a:r>
            <a:r>
              <a:rPr lang="en-US" dirty="0" smtClean="0"/>
              <a:t> </a:t>
            </a:r>
            <a:r>
              <a:rPr lang="en-US" dirty="0" err="1" smtClean="0"/>
              <a:t>πιθανών</a:t>
            </a:r>
            <a:r>
              <a:rPr lang="en-US" dirty="0" smtClean="0"/>
              <a:t> </a:t>
            </a:r>
            <a:r>
              <a:rPr lang="en-US" dirty="0" err="1" smtClean="0"/>
              <a:t>κλειδιών</a:t>
            </a:r>
            <a:r>
              <a:rPr lang="en-US" dirty="0" smtClean="0"/>
              <a:t> </a:t>
            </a:r>
            <a:r>
              <a:rPr lang="en-US" dirty="0" err="1" smtClean="0"/>
              <a:t>αποτελείται</a:t>
            </a:r>
            <a:r>
              <a:rPr lang="en-US" dirty="0" smtClean="0"/>
              <a:t> </a:t>
            </a:r>
            <a:r>
              <a:rPr lang="en-US" dirty="0" err="1" smtClean="0"/>
              <a:t>από</a:t>
            </a:r>
            <a:r>
              <a:rPr lang="en-US" dirty="0" smtClean="0"/>
              <a:t> </a:t>
            </a:r>
            <a:r>
              <a:rPr lang="en-US" dirty="0" err="1" smtClean="0"/>
              <a:t>το</a:t>
            </a:r>
            <a:r>
              <a:rPr lang="en-US" dirty="0" smtClean="0"/>
              <a:t> </a:t>
            </a:r>
            <a:r>
              <a:rPr lang="en-US" dirty="0" err="1" smtClean="0"/>
              <a:t>σύνολο</a:t>
            </a:r>
            <a:r>
              <a:rPr lang="en-US" dirty="0" smtClean="0"/>
              <a:t> </a:t>
            </a:r>
            <a:r>
              <a:rPr lang="en-US" dirty="0" err="1" smtClean="0"/>
              <a:t>t</a:t>
            </a:r>
            <a:r>
              <a:rPr lang="en-US" dirty="0" smtClean="0"/>
              <a:t> </a:t>
            </a:r>
            <a:r>
              <a:rPr lang="en-US" dirty="0" err="1" smtClean="0"/>
              <a:t>όλων</a:t>
            </a:r>
            <a:r>
              <a:rPr lang="en-US" dirty="0" smtClean="0"/>
              <a:t> </a:t>
            </a:r>
            <a:r>
              <a:rPr lang="en-US" dirty="0" err="1" smtClean="0"/>
              <a:t>των</a:t>
            </a:r>
            <a:r>
              <a:rPr lang="en-US" dirty="0" smtClean="0"/>
              <a:t> </a:t>
            </a:r>
            <a:r>
              <a:rPr lang="en-US" dirty="0" err="1" smtClean="0"/>
              <a:t>αλλαγών</a:t>
            </a:r>
            <a:r>
              <a:rPr lang="en-US" dirty="0" smtClean="0"/>
              <a:t> (p</a:t>
            </a:r>
            <a:r>
              <a:rPr lang="en-US" baseline="-25000" dirty="0" smtClean="0"/>
              <a:t>1</a:t>
            </a:r>
            <a:r>
              <a:rPr lang="en-US" dirty="0" smtClean="0"/>
              <a:t>,p</a:t>
            </a:r>
            <a:r>
              <a:rPr lang="en-US" baseline="-25000" dirty="0" smtClean="0"/>
              <a:t>2</a:t>
            </a:r>
            <a:r>
              <a:rPr lang="en-US" dirty="0" smtClean="0"/>
              <a:t>...,p</a:t>
            </a:r>
            <a:r>
              <a:rPr lang="en-US" baseline="-25000" dirty="0" smtClean="0"/>
              <a:t>t</a:t>
            </a:r>
            <a:r>
              <a:rPr lang="en-US" dirty="0" smtClean="0"/>
              <a:t>) </a:t>
            </a:r>
            <a:r>
              <a:rPr lang="en-US" dirty="0" err="1" smtClean="0"/>
              <a:t>όπου</a:t>
            </a:r>
            <a:r>
              <a:rPr lang="en-US" dirty="0" smtClean="0"/>
              <a:t> </a:t>
            </a:r>
            <a:r>
              <a:rPr lang="en-US" dirty="0" err="1" smtClean="0"/>
              <a:t>κάθε</a:t>
            </a:r>
            <a:r>
              <a:rPr lang="en-US" dirty="0" smtClean="0"/>
              <a:t> </a:t>
            </a:r>
            <a:r>
              <a:rPr lang="en-US" dirty="0" err="1" smtClean="0"/>
              <a:t>αλλαγή</a:t>
            </a:r>
            <a:r>
              <a:rPr lang="en-US" dirty="0" smtClean="0"/>
              <a:t> </a:t>
            </a:r>
            <a:r>
              <a:rPr lang="en-US" dirty="0" err="1" smtClean="0"/>
              <a:t>προσδιορίζεται</a:t>
            </a:r>
            <a:r>
              <a:rPr lang="en-US" dirty="0" smtClean="0"/>
              <a:t> </a:t>
            </a:r>
            <a:r>
              <a:rPr lang="en-US" dirty="0" err="1" smtClean="0"/>
              <a:t>στο</a:t>
            </a:r>
            <a:r>
              <a:rPr lang="en-US" dirty="0" smtClean="0"/>
              <a:t> </a:t>
            </a:r>
            <a:r>
              <a:rPr lang="en-US" dirty="0" err="1" smtClean="0"/>
              <a:t>σύνολο</a:t>
            </a:r>
            <a:r>
              <a:rPr lang="en-US" dirty="0" smtClean="0"/>
              <a:t> </a:t>
            </a:r>
            <a:r>
              <a:rPr lang="en-US" dirty="0" err="1" smtClean="0"/>
              <a:t>Α</a:t>
            </a:r>
            <a:endParaRPr lang="el-GR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Εμπιστευτικότητα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Διασφαλίζει τη μη αποκάλυψη των πληροφοριών σε τρίτες ονότητες (μη εξουσιοδοτημένες</a:t>
            </a:r>
          </a:p>
          <a:p>
            <a:r>
              <a:rPr lang="el-GR" dirty="0" smtClean="0"/>
              <a:t>Διασφάλιση της ιδιωτικότητας</a:t>
            </a:r>
          </a:p>
          <a:p>
            <a:pPr lvl="1"/>
            <a:r>
              <a:rPr lang="el-GR" dirty="0" smtClean="0"/>
              <a:t>Έλεγχος της πληροφορίας που συλλέγεται για μια οντότητα</a:t>
            </a:r>
          </a:p>
          <a:p>
            <a:r>
              <a:rPr lang="el-GR" dirty="0" smtClean="0"/>
              <a:t>Παραδείγματα</a:t>
            </a:r>
          </a:p>
          <a:p>
            <a:pPr lvl="1"/>
            <a:r>
              <a:rPr lang="el-GR" dirty="0" smtClean="0"/>
              <a:t>Αλληλογραφία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Πολυαλφαβητικές Συναρτήσεις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Θεωρείστε</a:t>
            </a:r>
            <a:r>
              <a:rPr lang="en-US" dirty="0" smtClean="0"/>
              <a:t> </a:t>
            </a:r>
            <a:r>
              <a:rPr lang="en-US" dirty="0" err="1" smtClean="0"/>
              <a:t>το</a:t>
            </a:r>
            <a:r>
              <a:rPr lang="en-US" dirty="0" smtClean="0"/>
              <a:t> </a:t>
            </a:r>
            <a:r>
              <a:rPr lang="en-US" dirty="0" err="1" smtClean="0"/>
              <a:t>σύνολο</a:t>
            </a:r>
            <a:r>
              <a:rPr lang="en-US" dirty="0" smtClean="0"/>
              <a:t> A={A,B,...Z} </a:t>
            </a:r>
            <a:r>
              <a:rPr lang="en-US" dirty="0" err="1" smtClean="0"/>
              <a:t>και</a:t>
            </a:r>
            <a:r>
              <a:rPr lang="en-US" dirty="0" smtClean="0"/>
              <a:t> </a:t>
            </a:r>
            <a:r>
              <a:rPr lang="en-US" dirty="0" err="1" smtClean="0"/>
              <a:t>t</a:t>
            </a:r>
            <a:r>
              <a:rPr lang="en-US" dirty="0" smtClean="0"/>
              <a:t>=3. (</a:t>
            </a:r>
            <a:r>
              <a:rPr lang="en-US" dirty="0" err="1" smtClean="0"/>
              <a:t>δηλαδή</a:t>
            </a:r>
            <a:r>
              <a:rPr lang="en-US" dirty="0" smtClean="0"/>
              <a:t> </a:t>
            </a:r>
            <a:r>
              <a:rPr lang="en-US" dirty="0" err="1" smtClean="0"/>
              <a:t>πραγματοποιούνται</a:t>
            </a:r>
            <a:r>
              <a:rPr lang="en-US" dirty="0" smtClean="0"/>
              <a:t> 3 </a:t>
            </a:r>
            <a:r>
              <a:rPr lang="en-US" dirty="0" err="1" smtClean="0"/>
              <a:t>αλλαγές</a:t>
            </a:r>
            <a:r>
              <a:rPr lang="en-US" dirty="0" smtClean="0"/>
              <a:t>). </a:t>
            </a:r>
          </a:p>
          <a:p>
            <a:r>
              <a:rPr lang="en-US" dirty="0" err="1" smtClean="0"/>
              <a:t>e</a:t>
            </a:r>
            <a:r>
              <a:rPr lang="en-US" dirty="0" smtClean="0"/>
              <a:t>= p</a:t>
            </a:r>
            <a:r>
              <a:rPr lang="en-US" baseline="-25000" dirty="0" smtClean="0"/>
              <a:t>1</a:t>
            </a:r>
            <a:r>
              <a:rPr lang="en-US" dirty="0" smtClean="0"/>
              <a:t>, p</a:t>
            </a:r>
            <a:r>
              <a:rPr lang="en-US" baseline="-25000" dirty="0" smtClean="0"/>
              <a:t>2</a:t>
            </a:r>
            <a:r>
              <a:rPr lang="en-US" dirty="0" smtClean="0"/>
              <a:t>, p</a:t>
            </a:r>
            <a:r>
              <a:rPr lang="en-US" baseline="-25000" dirty="0" smtClean="0"/>
              <a:t>3</a:t>
            </a:r>
            <a:endParaRPr lang="el-GR" baseline="-25000" dirty="0" smtClean="0"/>
          </a:p>
          <a:p>
            <a:pPr lvl="1"/>
            <a:r>
              <a:rPr lang="en-US" dirty="0" err="1" smtClean="0"/>
              <a:t>το</a:t>
            </a:r>
            <a:r>
              <a:rPr lang="en-US" dirty="0" smtClean="0"/>
              <a:t> p</a:t>
            </a:r>
            <a:r>
              <a:rPr lang="en-US" baseline="-25000" dirty="0" smtClean="0"/>
              <a:t>1</a:t>
            </a:r>
            <a:r>
              <a:rPr lang="en-US" dirty="0" smtClean="0"/>
              <a:t> </a:t>
            </a:r>
            <a:r>
              <a:rPr lang="en-US" dirty="0" err="1" smtClean="0"/>
              <a:t>αντιστοιχίζει</a:t>
            </a:r>
            <a:r>
              <a:rPr lang="en-US" dirty="0" smtClean="0"/>
              <a:t> 3 </a:t>
            </a:r>
            <a:r>
              <a:rPr lang="en-US" dirty="0" err="1" smtClean="0"/>
              <a:t>θέσεις</a:t>
            </a:r>
            <a:r>
              <a:rPr lang="en-US" dirty="0" smtClean="0"/>
              <a:t> </a:t>
            </a:r>
            <a:r>
              <a:rPr lang="en-US" dirty="0" err="1" smtClean="0"/>
              <a:t>δεξιά</a:t>
            </a:r>
            <a:endParaRPr lang="el-GR" dirty="0" smtClean="0"/>
          </a:p>
          <a:p>
            <a:pPr lvl="1"/>
            <a:r>
              <a:rPr lang="en-US" dirty="0" err="1" smtClean="0"/>
              <a:t>το</a:t>
            </a:r>
            <a:r>
              <a:rPr lang="en-US" dirty="0" smtClean="0"/>
              <a:t> p</a:t>
            </a:r>
            <a:r>
              <a:rPr lang="en-US" baseline="-25000" dirty="0" smtClean="0"/>
              <a:t>2</a:t>
            </a:r>
            <a:r>
              <a:rPr lang="en-US" dirty="0" smtClean="0"/>
              <a:t> 7 </a:t>
            </a:r>
            <a:r>
              <a:rPr lang="en-US" dirty="0" err="1" smtClean="0"/>
              <a:t>θέσεις</a:t>
            </a:r>
            <a:r>
              <a:rPr lang="en-US" dirty="0" smtClean="0"/>
              <a:t> </a:t>
            </a:r>
            <a:r>
              <a:rPr lang="en-US" dirty="0" err="1" smtClean="0"/>
              <a:t>δεξιά</a:t>
            </a:r>
            <a:r>
              <a:rPr lang="en-US" dirty="0" smtClean="0"/>
              <a:t> </a:t>
            </a:r>
            <a:r>
              <a:rPr lang="en-US" dirty="0" err="1" smtClean="0"/>
              <a:t>και</a:t>
            </a:r>
            <a:r>
              <a:rPr lang="en-US" dirty="0" smtClean="0"/>
              <a:t> </a:t>
            </a:r>
            <a:r>
              <a:rPr lang="en-US" dirty="0" err="1" smtClean="0"/>
              <a:t>το</a:t>
            </a:r>
            <a:r>
              <a:rPr lang="en-US" dirty="0" smtClean="0"/>
              <a:t> </a:t>
            </a:r>
            <a:endParaRPr lang="el-GR" dirty="0" smtClean="0"/>
          </a:p>
          <a:p>
            <a:pPr lvl="1"/>
            <a:r>
              <a:rPr lang="en-US" dirty="0" smtClean="0"/>
              <a:t>p</a:t>
            </a:r>
            <a:r>
              <a:rPr lang="en-US" baseline="-25000" dirty="0" smtClean="0"/>
              <a:t>3</a:t>
            </a:r>
            <a:r>
              <a:rPr lang="en-US" dirty="0" smtClean="0"/>
              <a:t> 10 </a:t>
            </a:r>
            <a:r>
              <a:rPr lang="en-US" dirty="0" err="1" smtClean="0"/>
              <a:t>θέσεις</a:t>
            </a:r>
            <a:r>
              <a:rPr lang="en-US" dirty="0" smtClean="0"/>
              <a:t> </a:t>
            </a:r>
            <a:r>
              <a:rPr lang="en-US" dirty="0" err="1" smtClean="0"/>
              <a:t>δεξιά</a:t>
            </a:r>
            <a:endParaRPr lang="en-US" dirty="0" smtClean="0"/>
          </a:p>
          <a:p>
            <a:r>
              <a:rPr lang="en-US" dirty="0" err="1" smtClean="0"/>
              <a:t>m</a:t>
            </a:r>
            <a:r>
              <a:rPr lang="en-US" dirty="0" smtClean="0"/>
              <a:t>=THI SCI PHE</a:t>
            </a:r>
          </a:p>
          <a:p>
            <a:r>
              <a:rPr lang="en-US" dirty="0" err="1" smtClean="0"/>
              <a:t>c</a:t>
            </a:r>
            <a:r>
              <a:rPr lang="en-US" dirty="0" smtClean="0"/>
              <a:t>=</a:t>
            </a:r>
            <a:r>
              <a:rPr lang="en-US" dirty="0" err="1" smtClean="0"/>
              <a:t>E</a:t>
            </a:r>
            <a:r>
              <a:rPr lang="en-US" baseline="-25000" dirty="0" err="1" smtClean="0"/>
              <a:t>e</a:t>
            </a:r>
            <a:r>
              <a:rPr lang="en-US" dirty="0" err="1" smtClean="0"/>
              <a:t>(m</a:t>
            </a:r>
            <a:r>
              <a:rPr lang="en-US" dirty="0" smtClean="0"/>
              <a:t>)=(p</a:t>
            </a:r>
            <a:r>
              <a:rPr lang="en-US" baseline="-25000" dirty="0" smtClean="0"/>
              <a:t>1</a:t>
            </a:r>
            <a:r>
              <a:rPr lang="en-US" dirty="0" smtClean="0"/>
              <a:t>(m</a:t>
            </a:r>
            <a:r>
              <a:rPr lang="en-US" baseline="-25000" dirty="0" smtClean="0"/>
              <a:t>1</a:t>
            </a:r>
            <a:r>
              <a:rPr lang="en-US" dirty="0" smtClean="0"/>
              <a:t>)p</a:t>
            </a:r>
            <a:r>
              <a:rPr lang="en-US" baseline="-25000" dirty="0" smtClean="0"/>
              <a:t>2</a:t>
            </a:r>
            <a:r>
              <a:rPr lang="en-US" dirty="0" smtClean="0"/>
              <a:t>(m</a:t>
            </a:r>
            <a:r>
              <a:rPr lang="en-US" baseline="-25000" dirty="0" smtClean="0"/>
              <a:t>2</a:t>
            </a:r>
            <a:r>
              <a:rPr lang="en-US" dirty="0" smtClean="0"/>
              <a:t>)p</a:t>
            </a:r>
            <a:r>
              <a:rPr lang="en-US" baseline="-25000" dirty="0" smtClean="0"/>
              <a:t>3</a:t>
            </a:r>
            <a:r>
              <a:rPr lang="en-US" dirty="0" smtClean="0"/>
              <a:t>(m</a:t>
            </a:r>
            <a:r>
              <a:rPr lang="en-US" baseline="-25000" dirty="0" smtClean="0"/>
              <a:t>3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c</a:t>
            </a:r>
            <a:r>
              <a:rPr lang="en-US" dirty="0" smtClean="0"/>
              <a:t>=WOS VJS SOO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Ερωτήσεις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4" descr="bs02013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95613" y="2492375"/>
            <a:ext cx="3160712" cy="2195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Βασικά Θέματα Κρυπτανάλυσης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Η</a:t>
            </a:r>
            <a:r>
              <a:rPr lang="en-US" dirty="0" smtClean="0"/>
              <a:t> </a:t>
            </a:r>
            <a:r>
              <a:rPr lang="en-US" dirty="0" err="1" smtClean="0"/>
              <a:t>διαδικασία</a:t>
            </a:r>
            <a:r>
              <a:rPr lang="en-US" dirty="0" smtClean="0"/>
              <a:t> </a:t>
            </a:r>
            <a:r>
              <a:rPr lang="en-US" dirty="0" err="1" smtClean="0"/>
              <a:t>ανάκτησης</a:t>
            </a:r>
            <a:r>
              <a:rPr lang="en-US" dirty="0" smtClean="0"/>
              <a:t> </a:t>
            </a:r>
            <a:r>
              <a:rPr lang="en-US" dirty="0" err="1" smtClean="0"/>
              <a:t>ενός</a:t>
            </a:r>
            <a:r>
              <a:rPr lang="en-US" dirty="0" smtClean="0"/>
              <a:t> </a:t>
            </a:r>
            <a:r>
              <a:rPr lang="en-US" dirty="0" err="1" smtClean="0"/>
              <a:t>μηνύματος</a:t>
            </a:r>
            <a:r>
              <a:rPr lang="el-GR" dirty="0" smtClean="0"/>
              <a:t>/</a:t>
            </a:r>
            <a:r>
              <a:rPr lang="en-US" dirty="0" smtClean="0"/>
              <a:t> </a:t>
            </a:r>
            <a:r>
              <a:rPr lang="el-GR" dirty="0" smtClean="0"/>
              <a:t>του κλειδιού</a:t>
            </a:r>
          </a:p>
          <a:p>
            <a:r>
              <a:rPr lang="en-US" dirty="0" err="1" smtClean="0"/>
              <a:t>Σύμφωνα</a:t>
            </a:r>
            <a:r>
              <a:rPr lang="en-US" dirty="0" smtClean="0"/>
              <a:t> </a:t>
            </a:r>
            <a:r>
              <a:rPr lang="en-US" dirty="0" err="1" smtClean="0"/>
              <a:t>με</a:t>
            </a:r>
            <a:r>
              <a:rPr lang="en-US" dirty="0" smtClean="0"/>
              <a:t> </a:t>
            </a:r>
            <a:r>
              <a:rPr lang="en-US" dirty="0" err="1" smtClean="0"/>
              <a:t>την</a:t>
            </a:r>
            <a:r>
              <a:rPr lang="en-US" dirty="0" smtClean="0"/>
              <a:t> </a:t>
            </a:r>
            <a:r>
              <a:rPr lang="en-US" dirty="0" err="1" smtClean="0"/>
              <a:t>αρχή</a:t>
            </a:r>
            <a:r>
              <a:rPr lang="en-US" dirty="0" smtClean="0"/>
              <a:t> </a:t>
            </a:r>
            <a:r>
              <a:rPr lang="en-US" dirty="0" err="1" smtClean="0"/>
              <a:t>του</a:t>
            </a:r>
            <a:r>
              <a:rPr lang="en-US" dirty="0" smtClean="0"/>
              <a:t> </a:t>
            </a:r>
            <a:r>
              <a:rPr lang="en-US" dirty="0" err="1" smtClean="0"/>
              <a:t>kerckhoff</a:t>
            </a:r>
            <a:r>
              <a:rPr lang="en-US" dirty="0" smtClean="0"/>
              <a:t> </a:t>
            </a:r>
            <a:endParaRPr lang="el-GR" dirty="0" smtClean="0"/>
          </a:p>
          <a:p>
            <a:pPr lvl="1"/>
            <a:r>
              <a:rPr lang="en-US" dirty="0" err="1" smtClean="0"/>
              <a:t>ο</a:t>
            </a:r>
            <a:r>
              <a:rPr lang="en-US" dirty="0" smtClean="0"/>
              <a:t> </a:t>
            </a:r>
            <a:r>
              <a:rPr lang="en-US" dirty="0" err="1" smtClean="0"/>
              <a:t>επιτιθέμενος</a:t>
            </a:r>
            <a:r>
              <a:rPr lang="el-GR" dirty="0" smtClean="0"/>
              <a:t> πρέπει να</a:t>
            </a:r>
            <a:r>
              <a:rPr lang="en-US" dirty="0" smtClean="0"/>
              <a:t> </a:t>
            </a:r>
            <a:r>
              <a:rPr lang="en-US" dirty="0" err="1" smtClean="0"/>
              <a:t>γνωρίζει</a:t>
            </a:r>
            <a:r>
              <a:rPr lang="en-US" dirty="0" smtClean="0"/>
              <a:t> </a:t>
            </a:r>
            <a:r>
              <a:rPr lang="en-US" dirty="0" err="1" smtClean="0"/>
              <a:t>το</a:t>
            </a:r>
            <a:r>
              <a:rPr lang="en-US" dirty="0" smtClean="0"/>
              <a:t> </a:t>
            </a:r>
            <a:r>
              <a:rPr lang="en-US" dirty="0" err="1" smtClean="0"/>
              <a:t>κρυπτοσύστημα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Βασικά Θέματα Κρυπτανάλυσης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Κρυπτογραφήματος </a:t>
            </a:r>
            <a:r>
              <a:rPr lang="en-US" dirty="0" smtClean="0"/>
              <a:t>(</a:t>
            </a:r>
            <a:r>
              <a:rPr lang="en-US" dirty="0" err="1" smtClean="0"/>
              <a:t>ciphertext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Ο</a:t>
            </a:r>
            <a:r>
              <a:rPr lang="en-US" dirty="0" smtClean="0"/>
              <a:t> </a:t>
            </a:r>
            <a:r>
              <a:rPr lang="en-US" dirty="0" err="1" smtClean="0"/>
              <a:t>επιτιθέμενος</a:t>
            </a:r>
            <a:r>
              <a:rPr lang="en-US" dirty="0" smtClean="0"/>
              <a:t> </a:t>
            </a:r>
            <a:r>
              <a:rPr lang="en-US" dirty="0" err="1" smtClean="0"/>
              <a:t>γνωρίζει</a:t>
            </a:r>
            <a:r>
              <a:rPr lang="en-US" dirty="0" smtClean="0"/>
              <a:t> </a:t>
            </a:r>
            <a:r>
              <a:rPr lang="en-US" dirty="0" err="1" smtClean="0"/>
              <a:t>μόνο</a:t>
            </a:r>
            <a:r>
              <a:rPr lang="en-US" dirty="0" smtClean="0"/>
              <a:t> </a:t>
            </a:r>
            <a:r>
              <a:rPr lang="en-US" dirty="0" err="1" smtClean="0"/>
              <a:t>το</a:t>
            </a:r>
            <a:r>
              <a:rPr lang="en-US" dirty="0" smtClean="0"/>
              <a:t> </a:t>
            </a:r>
            <a:r>
              <a:rPr lang="en-US" dirty="0" err="1" smtClean="0"/>
              <a:t>κρυπτογράφημα</a:t>
            </a:r>
            <a:endParaRPr lang="el-GR" dirty="0" smtClean="0"/>
          </a:p>
          <a:p>
            <a:r>
              <a:rPr lang="en-US" dirty="0" err="1" smtClean="0"/>
              <a:t>Γνωστού</a:t>
            </a:r>
            <a:r>
              <a:rPr lang="en-US" dirty="0" smtClean="0"/>
              <a:t> </a:t>
            </a:r>
            <a:r>
              <a:rPr lang="en-US" dirty="0" err="1" smtClean="0"/>
              <a:t>μηνύματος</a:t>
            </a:r>
            <a:r>
              <a:rPr lang="en-US" dirty="0" smtClean="0"/>
              <a:t> (known plaintext): </a:t>
            </a:r>
          </a:p>
          <a:p>
            <a:pPr lvl="1"/>
            <a:r>
              <a:rPr lang="en-US" dirty="0" err="1" smtClean="0"/>
              <a:t>ο</a:t>
            </a:r>
            <a:r>
              <a:rPr lang="en-US" dirty="0" smtClean="0"/>
              <a:t> </a:t>
            </a:r>
            <a:r>
              <a:rPr lang="en-US" dirty="0" err="1" smtClean="0"/>
              <a:t>επιτιθέμενος</a:t>
            </a:r>
            <a:r>
              <a:rPr lang="en-US" dirty="0" smtClean="0"/>
              <a:t> </a:t>
            </a:r>
            <a:r>
              <a:rPr lang="en-US" dirty="0" err="1" smtClean="0"/>
              <a:t>γνωρίζει</a:t>
            </a:r>
            <a:r>
              <a:rPr lang="en-US" dirty="0" smtClean="0"/>
              <a:t> </a:t>
            </a:r>
            <a:r>
              <a:rPr lang="en-US" dirty="0" err="1" smtClean="0"/>
              <a:t>ένα</a:t>
            </a:r>
            <a:r>
              <a:rPr lang="en-US" dirty="0" smtClean="0"/>
              <a:t> </a:t>
            </a:r>
            <a:r>
              <a:rPr lang="en-US" dirty="0" err="1" smtClean="0"/>
              <a:t>ζεύγος</a:t>
            </a:r>
            <a:r>
              <a:rPr lang="en-US" dirty="0" smtClean="0"/>
              <a:t> </a:t>
            </a:r>
            <a:r>
              <a:rPr lang="en-US" dirty="0" err="1" smtClean="0"/>
              <a:t>κρυπτογραφημένου</a:t>
            </a:r>
            <a:r>
              <a:rPr lang="en-US" dirty="0" smtClean="0"/>
              <a:t> </a:t>
            </a:r>
            <a:r>
              <a:rPr lang="en-US" dirty="0" err="1" smtClean="0"/>
              <a:t>μηνύματος</a:t>
            </a:r>
            <a:r>
              <a:rPr lang="en-US" dirty="0" smtClean="0"/>
              <a:t> &amp; </a:t>
            </a:r>
            <a:r>
              <a:rPr lang="en-US" dirty="0" err="1" smtClean="0"/>
              <a:t>ενός</a:t>
            </a:r>
            <a:r>
              <a:rPr lang="en-US" dirty="0" smtClean="0"/>
              <a:t> </a:t>
            </a:r>
            <a:r>
              <a:rPr lang="en-US" dirty="0" err="1" smtClean="0"/>
              <a:t>κρυπτογραφήματος</a:t>
            </a:r>
            <a:endParaRPr lang="en-US" dirty="0" smtClean="0"/>
          </a:p>
          <a:p>
            <a:r>
              <a:rPr lang="en-US" dirty="0" err="1" smtClean="0"/>
              <a:t>Επιλεγμένου</a:t>
            </a:r>
            <a:r>
              <a:rPr lang="en-US" dirty="0" smtClean="0"/>
              <a:t> </a:t>
            </a:r>
            <a:r>
              <a:rPr lang="en-US" dirty="0" err="1" smtClean="0"/>
              <a:t>μηνύματος</a:t>
            </a:r>
            <a:r>
              <a:rPr lang="en-US" dirty="0" smtClean="0"/>
              <a:t> (chosen plaintext): </a:t>
            </a:r>
          </a:p>
          <a:p>
            <a:pPr lvl="1"/>
            <a:r>
              <a:rPr lang="en-US" dirty="0" err="1" smtClean="0"/>
              <a:t>ο</a:t>
            </a:r>
            <a:r>
              <a:rPr lang="en-US" dirty="0" smtClean="0"/>
              <a:t> </a:t>
            </a:r>
            <a:r>
              <a:rPr lang="en-US" dirty="0" err="1" smtClean="0"/>
              <a:t>επιτιθέμενος</a:t>
            </a:r>
            <a:r>
              <a:rPr lang="en-US" dirty="0" smtClean="0"/>
              <a:t> </a:t>
            </a:r>
            <a:r>
              <a:rPr lang="en-US" dirty="0" err="1" smtClean="0"/>
              <a:t>έχει</a:t>
            </a:r>
            <a:r>
              <a:rPr lang="en-US" dirty="0" smtClean="0"/>
              <a:t> </a:t>
            </a:r>
            <a:r>
              <a:rPr lang="en-US" dirty="0" err="1" smtClean="0"/>
              <a:t>πρόσβαση</a:t>
            </a:r>
            <a:r>
              <a:rPr lang="en-US" dirty="0" smtClean="0"/>
              <a:t> </a:t>
            </a:r>
            <a:r>
              <a:rPr lang="en-US" dirty="0" err="1" smtClean="0"/>
              <a:t>στο</a:t>
            </a:r>
            <a:r>
              <a:rPr lang="en-US" dirty="0" smtClean="0"/>
              <a:t> </a:t>
            </a:r>
            <a:r>
              <a:rPr lang="en-US" dirty="0" err="1" smtClean="0"/>
              <a:t>κρυπτοσύστημα</a:t>
            </a:r>
            <a:r>
              <a:rPr lang="en-US" dirty="0" smtClean="0"/>
              <a:t> </a:t>
            </a:r>
            <a:r>
              <a:rPr lang="en-US" dirty="0" err="1" smtClean="0"/>
              <a:t>και</a:t>
            </a:r>
            <a:r>
              <a:rPr lang="en-US" dirty="0" smtClean="0"/>
              <a:t> </a:t>
            </a:r>
            <a:r>
              <a:rPr lang="en-US" dirty="0" err="1" smtClean="0"/>
              <a:t>για</a:t>
            </a:r>
            <a:r>
              <a:rPr lang="en-US" dirty="0" smtClean="0"/>
              <a:t> </a:t>
            </a:r>
            <a:r>
              <a:rPr lang="en-US" dirty="0" err="1" smtClean="0"/>
              <a:t>ένα</a:t>
            </a:r>
            <a:r>
              <a:rPr lang="en-US" dirty="0" smtClean="0"/>
              <a:t> </a:t>
            </a:r>
            <a:r>
              <a:rPr lang="en-US" dirty="0" err="1" smtClean="0"/>
              <a:t>συγκεκριμένο</a:t>
            </a:r>
            <a:r>
              <a:rPr lang="en-US" dirty="0" smtClean="0"/>
              <a:t> </a:t>
            </a:r>
            <a:r>
              <a:rPr lang="en-US" dirty="0" err="1" smtClean="0"/>
              <a:t>μήνυμα</a:t>
            </a:r>
            <a:r>
              <a:rPr lang="en-US" dirty="0" smtClean="0"/>
              <a:t> </a:t>
            </a:r>
            <a:r>
              <a:rPr lang="en-US" dirty="0" err="1" smtClean="0"/>
              <a:t>δημιουργεί</a:t>
            </a:r>
            <a:r>
              <a:rPr lang="en-US" dirty="0" smtClean="0"/>
              <a:t> </a:t>
            </a:r>
            <a:r>
              <a:rPr lang="en-US" dirty="0" err="1" smtClean="0"/>
              <a:t>το</a:t>
            </a:r>
            <a:r>
              <a:rPr lang="en-US" dirty="0" smtClean="0"/>
              <a:t> </a:t>
            </a:r>
            <a:r>
              <a:rPr lang="en-US" dirty="0" err="1" smtClean="0"/>
              <a:t>αντίστοιχο</a:t>
            </a:r>
            <a:r>
              <a:rPr lang="en-US" dirty="0" smtClean="0"/>
              <a:t> </a:t>
            </a:r>
            <a:r>
              <a:rPr lang="en-US" dirty="0" err="1" smtClean="0"/>
              <a:t>κρυπτογράφημα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495799"/>
          </a:xfrm>
        </p:spPr>
        <p:txBody>
          <a:bodyPr>
            <a:normAutofit/>
          </a:bodyPr>
          <a:lstStyle/>
          <a:p>
            <a:r>
              <a:rPr lang="el-GR" dirty="0" smtClean="0"/>
              <a:t>Συχνότητα γραμμάτων αγγλικού αλφάβητου</a:t>
            </a:r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r>
              <a:rPr lang="en-US" dirty="0" err="1" smtClean="0"/>
              <a:t>Δεδομένου</a:t>
            </a:r>
            <a:r>
              <a:rPr lang="en-US" dirty="0" smtClean="0"/>
              <a:t> </a:t>
            </a:r>
            <a:r>
              <a:rPr lang="en-US" dirty="0" err="1" smtClean="0"/>
              <a:t>ότι</a:t>
            </a:r>
            <a:r>
              <a:rPr lang="en-US" dirty="0" smtClean="0"/>
              <a:t> </a:t>
            </a:r>
            <a:r>
              <a:rPr lang="en-US" dirty="0" err="1" smtClean="0"/>
              <a:t>χρησιμοποιείται</a:t>
            </a:r>
            <a:r>
              <a:rPr lang="en-US" dirty="0" smtClean="0"/>
              <a:t> </a:t>
            </a:r>
            <a:r>
              <a:rPr lang="en-US" dirty="0" err="1" smtClean="0"/>
              <a:t>ο</a:t>
            </a:r>
            <a:r>
              <a:rPr lang="en-US" dirty="0" smtClean="0"/>
              <a:t> </a:t>
            </a:r>
            <a:r>
              <a:rPr lang="en-US" dirty="0" err="1" smtClean="0"/>
              <a:t>αλγόριθμος</a:t>
            </a:r>
            <a:r>
              <a:rPr lang="en-US" dirty="0" smtClean="0"/>
              <a:t> </a:t>
            </a:r>
            <a:r>
              <a:rPr lang="en-US" dirty="0" err="1" smtClean="0"/>
              <a:t>του</a:t>
            </a:r>
            <a:r>
              <a:rPr lang="en-US" dirty="0" smtClean="0"/>
              <a:t> </a:t>
            </a:r>
            <a:r>
              <a:rPr lang="en-US" dirty="0" err="1" smtClean="0"/>
              <a:t>καίσαρα</a:t>
            </a:r>
            <a:r>
              <a:rPr lang="en-US" dirty="0" smtClean="0"/>
              <a:t> </a:t>
            </a:r>
            <a:r>
              <a:rPr lang="en-US" dirty="0" err="1" smtClean="0"/>
              <a:t>να</a:t>
            </a:r>
            <a:r>
              <a:rPr lang="en-US" dirty="0" smtClean="0"/>
              <a:t> </a:t>
            </a:r>
            <a:r>
              <a:rPr lang="en-US" dirty="0" err="1" smtClean="0"/>
              <a:t>βρεθεί</a:t>
            </a:r>
            <a:r>
              <a:rPr lang="en-US" dirty="0" smtClean="0"/>
              <a:t> </a:t>
            </a:r>
            <a:r>
              <a:rPr lang="en-US" dirty="0" err="1" smtClean="0"/>
              <a:t>το</a:t>
            </a:r>
            <a:r>
              <a:rPr lang="en-US" dirty="0" smtClean="0"/>
              <a:t> </a:t>
            </a:r>
            <a:r>
              <a:rPr lang="en-US" dirty="0" err="1" smtClean="0"/>
              <a:t>κλειδί</a:t>
            </a:r>
            <a:r>
              <a:rPr lang="en-US" dirty="0" smtClean="0"/>
              <a:t> </a:t>
            </a:r>
            <a:r>
              <a:rPr lang="en-US" dirty="0" err="1" smtClean="0"/>
              <a:t>για</a:t>
            </a:r>
            <a:r>
              <a:rPr lang="en-US" dirty="0" smtClean="0"/>
              <a:t> </a:t>
            </a:r>
            <a:r>
              <a:rPr lang="en-US" dirty="0" err="1" smtClean="0"/>
              <a:t>το</a:t>
            </a:r>
            <a:r>
              <a:rPr lang="en-US" dirty="0" smtClean="0"/>
              <a:t> </a:t>
            </a:r>
            <a:r>
              <a:rPr lang="en-US" dirty="0" err="1" smtClean="0"/>
              <a:t>παρακάτω</a:t>
            </a:r>
            <a:r>
              <a:rPr lang="en-US" dirty="0" smtClean="0"/>
              <a:t> </a:t>
            </a:r>
            <a:r>
              <a:rPr lang="en-US" dirty="0" err="1" smtClean="0"/>
              <a:t>κρυπτογράφημα</a:t>
            </a:r>
            <a:r>
              <a:rPr lang="en-US" dirty="0" smtClean="0"/>
              <a:t>: OLIHLVQRWDSUREOHPLWLVDPBVWHUBWREHXQIXUOHG</a:t>
            </a:r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90600" y="2590800"/>
          <a:ext cx="6629402" cy="754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9954"/>
                <a:gridCol w="509954"/>
                <a:gridCol w="509954"/>
                <a:gridCol w="509954"/>
                <a:gridCol w="509954"/>
                <a:gridCol w="509954"/>
                <a:gridCol w="509954"/>
                <a:gridCol w="509954"/>
                <a:gridCol w="509954"/>
                <a:gridCol w="509954"/>
                <a:gridCol w="509954"/>
                <a:gridCol w="509954"/>
                <a:gridCol w="509954"/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rgbClr val="000000"/>
                          </a:solidFill>
                        </a:rPr>
                        <a:t>Α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>
                          <a:solidFill>
                            <a:srgbClr val="000000"/>
                          </a:solidFill>
                        </a:rPr>
                        <a:t>Β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C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D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E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F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G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H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I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J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K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L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M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082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015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028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bg1"/>
                          </a:solidFill>
                        </a:rPr>
                        <a:t>043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127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022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020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061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070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002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008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040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024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990600" y="3505200"/>
          <a:ext cx="6629402" cy="7543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9954"/>
                <a:gridCol w="509954"/>
                <a:gridCol w="509954"/>
                <a:gridCol w="509954"/>
                <a:gridCol w="509954"/>
                <a:gridCol w="509954"/>
                <a:gridCol w="509954"/>
                <a:gridCol w="509954"/>
                <a:gridCol w="509954"/>
                <a:gridCol w="509954"/>
                <a:gridCol w="509954"/>
                <a:gridCol w="509954"/>
                <a:gridCol w="50995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N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O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P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Q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R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S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T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U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V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W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X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Y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0000"/>
                          </a:solidFill>
                        </a:rPr>
                        <a:t>Z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067</a:t>
                      </a:r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0000"/>
                          </a:solidFill>
                        </a:rPr>
                        <a:t>075</a:t>
                      </a:r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019</a:t>
                      </a:r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001</a:t>
                      </a:r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060</a:t>
                      </a:r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063</a:t>
                      </a:r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091</a:t>
                      </a:r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028</a:t>
                      </a:r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010</a:t>
                      </a:r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023</a:t>
                      </a:r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001</a:t>
                      </a:r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020</a:t>
                      </a:r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001</a:t>
                      </a:r>
                      <a:endParaRPr lang="en-US" sz="1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Πίνακας Αναζήτησης κλειδιών</a:t>
            </a:r>
            <a:endParaRPr lang="en-US" dirty="0"/>
          </a:p>
        </p:txBody>
      </p:sp>
      <p:graphicFrame>
        <p:nvGraphicFramePr>
          <p:cNvPr id="4" name="Content Placeholder 6"/>
          <p:cNvGraphicFramePr>
            <a:graphicFrameLocks noGrp="1"/>
          </p:cNvGraphicFramePr>
          <p:nvPr>
            <p:ph idx="1"/>
          </p:nvPr>
        </p:nvGraphicFramePr>
        <p:xfrm>
          <a:off x="762000" y="2362200"/>
          <a:ext cx="8022260" cy="22351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6735"/>
                <a:gridCol w="2077425"/>
                <a:gridCol w="1924050"/>
                <a:gridCol w="192405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1400" dirty="0" smtClean="0">
                          <a:solidFill>
                            <a:schemeClr val="tx1"/>
                          </a:solidFill>
                        </a:rPr>
                        <a:t>Μέγεθος Κλειδιού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400" dirty="0" smtClean="0">
                          <a:solidFill>
                            <a:schemeClr val="tx1"/>
                          </a:solidFill>
                        </a:rPr>
                        <a:t>Αριθμός Κλειδιού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Χρόνος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που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χρείαζεται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με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1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κρυπτογράφηση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το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μs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Χρόνος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που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χρειάζεται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με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10^6 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κρυπτογραφήσεις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το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b="1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μs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1400" dirty="0" smtClean="0"/>
                        <a:t>32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2^32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r>
                        <a:rPr lang="el-GR" sz="1400" dirty="0" smtClean="0"/>
                        <a:t>^</a:t>
                      </a:r>
                      <a:r>
                        <a:rPr lang="en-US" sz="1400" dirty="0" smtClean="0"/>
                        <a:t>31 </a:t>
                      </a:r>
                      <a:r>
                        <a:rPr lang="en-US" sz="1400" dirty="0" err="1" smtClean="0"/>
                        <a:t>μs</a:t>
                      </a:r>
                      <a:r>
                        <a:rPr lang="en-US" sz="1400" dirty="0" smtClean="0"/>
                        <a:t> = 35.8</a:t>
                      </a:r>
                      <a:r>
                        <a:rPr lang="el-GR" sz="1400" dirty="0" smtClean="0"/>
                        <a:t> λεπτά</a:t>
                      </a:r>
                      <a:r>
                        <a:rPr lang="en-US" sz="1400" dirty="0" smtClean="0"/>
                        <a:t>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2.15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lang="el-GR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δευτερόλεπτα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1400" dirty="0" smtClean="0"/>
                        <a:t>56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2^56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2^55μ</a:t>
                      </a:r>
                      <a:r>
                        <a:rPr lang="en-US" sz="1400" dirty="0" err="1" smtClean="0"/>
                        <a:t>s</a:t>
                      </a:r>
                      <a:r>
                        <a:rPr lang="en-US" sz="1400" baseline="0" dirty="0" smtClean="0"/>
                        <a:t> = 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1142</a:t>
                      </a:r>
                      <a:r>
                        <a:rPr lang="el-G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χρόνια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10.01 </a:t>
                      </a:r>
                      <a:r>
                        <a:rPr lang="el-G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ώρες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1400" dirty="0" smtClean="0"/>
                        <a:t>128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400" dirty="0" smtClean="0"/>
                        <a:t>2^128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2^127 </a:t>
                      </a:r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μs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= 5.4 *10</a:t>
                      </a:r>
                      <a:r>
                        <a:rPr lang="el-G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^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24</a:t>
                      </a:r>
                      <a:r>
                        <a:rPr lang="el-G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χρόνια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5.4 ∗10</a:t>
                      </a:r>
                      <a:r>
                        <a:rPr lang="el-G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^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18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Ερωτήσεις</a:t>
            </a:r>
            <a:endParaRPr lang="en-US" dirty="0"/>
          </a:p>
        </p:txBody>
      </p:sp>
      <p:pic>
        <p:nvPicPr>
          <p:cNvPr id="4" name="Picture 4" descr="bs02013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95613" y="2492375"/>
            <a:ext cx="3160712" cy="2195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Υπηρεσίες Ασφάλειας – Συμμετρικα Κρυπτοσυστήματα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Εμπιστευτικότητα</a:t>
            </a:r>
          </a:p>
          <a:p>
            <a:r>
              <a:rPr lang="el-GR" dirty="0" smtClean="0"/>
              <a:t>Ακεραιότητα</a:t>
            </a:r>
          </a:p>
          <a:p>
            <a:r>
              <a:rPr lang="el-GR" dirty="0" smtClean="0"/>
              <a:t>Αυθεντικότητα </a:t>
            </a:r>
            <a:endParaRPr lang="en-US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Εμπιστευτικότητα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28800" y="3505200"/>
            <a:ext cx="1981200" cy="6858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Αλγόριθμος κρυπτ.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381000" y="3810000"/>
            <a:ext cx="14478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609600" y="3440668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κείμενο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 rot="5400000">
            <a:off x="2356366" y="2901434"/>
            <a:ext cx="107846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894806" y="27432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κλειδί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3810000" y="3810000"/>
            <a:ext cx="14478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191000" y="3408402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κρυπτ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410200" y="3505200"/>
            <a:ext cx="1981200" cy="6858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Αλγόριθμος αποκρυπτ.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 rot="5400000">
            <a:off x="5786160" y="2901434"/>
            <a:ext cx="1078468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324600" y="27432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κλειδί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7467600" y="3875326"/>
            <a:ext cx="14478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696200" y="3505994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κείμενο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2438400" y="4234934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αποστολέας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943600" y="4234934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Παραλήπτης</a:t>
            </a:r>
            <a:endParaRPr lang="en-US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Ακεραιότητα &amp; Αυθεντικότητα</a:t>
            </a:r>
            <a:endParaRPr lang="en-US" dirty="0"/>
          </a:p>
        </p:txBody>
      </p:sp>
      <p:grpSp>
        <p:nvGrpSpPr>
          <p:cNvPr id="4" name="Group 36"/>
          <p:cNvGrpSpPr>
            <a:grpSpLocks/>
          </p:cNvGrpSpPr>
          <p:nvPr/>
        </p:nvGrpSpPr>
        <p:grpSpPr bwMode="auto">
          <a:xfrm>
            <a:off x="4572000" y="1671638"/>
            <a:ext cx="4495800" cy="4195762"/>
            <a:chOff x="4572000" y="1671935"/>
            <a:chExt cx="4495800" cy="4195465"/>
          </a:xfrm>
        </p:grpSpPr>
        <p:grpSp>
          <p:nvGrpSpPr>
            <p:cNvPr id="5" name="Group 35"/>
            <p:cNvGrpSpPr>
              <a:grpSpLocks/>
            </p:cNvGrpSpPr>
            <p:nvPr/>
          </p:nvGrpSpPr>
          <p:grpSpPr bwMode="auto">
            <a:xfrm>
              <a:off x="4572000" y="1671935"/>
              <a:ext cx="4495800" cy="4195465"/>
              <a:chOff x="4572000" y="1671935"/>
              <a:chExt cx="4495800" cy="4195465"/>
            </a:xfrm>
          </p:grpSpPr>
          <p:sp>
            <p:nvSpPr>
              <p:cNvPr id="7" name="TextBox 19"/>
              <p:cNvSpPr txBox="1">
                <a:spLocks noChangeArrowheads="1"/>
              </p:cNvSpPr>
              <p:nvPr/>
            </p:nvSpPr>
            <p:spPr bwMode="auto">
              <a:xfrm>
                <a:off x="7162800" y="1671935"/>
                <a:ext cx="1905000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r>
                  <a:rPr lang="el-GR"/>
                  <a:t>παραλήπτης</a:t>
                </a:r>
                <a:endParaRPr lang="en-US"/>
              </a:p>
            </p:txBody>
          </p:sp>
          <p:grpSp>
            <p:nvGrpSpPr>
              <p:cNvPr id="8" name="Group 21"/>
              <p:cNvGrpSpPr>
                <a:grpSpLocks/>
              </p:cNvGrpSpPr>
              <p:nvPr/>
            </p:nvGrpSpPr>
            <p:grpSpPr bwMode="auto">
              <a:xfrm>
                <a:off x="4572000" y="1981201"/>
                <a:ext cx="4191000" cy="3886199"/>
                <a:chOff x="914400" y="1900535"/>
                <a:chExt cx="4191000" cy="4488597"/>
              </a:xfrm>
            </p:grpSpPr>
            <p:sp>
              <p:nvSpPr>
                <p:cNvPr id="9" name="Rectangle 8"/>
                <p:cNvSpPr/>
                <p:nvPr/>
              </p:nvSpPr>
              <p:spPr>
                <a:xfrm>
                  <a:off x="1600200" y="3657295"/>
                  <a:ext cx="2362200" cy="762714"/>
                </a:xfrm>
                <a:prstGeom prst="rect">
                  <a:avLst/>
                </a:prstGeom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r>
                    <a:rPr lang="el-GR" dirty="0">
                      <a:solidFill>
                        <a:schemeClr val="tx1"/>
                      </a:solidFill>
                    </a:rPr>
                    <a:t>Συμμετρικό κρυπτοσύστημα</a:t>
                  </a:r>
                  <a:endParaRPr lang="en-US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0" name="TextBox 23"/>
                <p:cNvSpPr txBox="1">
                  <a:spLocks noChangeArrowheads="1"/>
                </p:cNvSpPr>
                <p:nvPr/>
              </p:nvSpPr>
              <p:spPr bwMode="auto">
                <a:xfrm>
                  <a:off x="2133600" y="1900535"/>
                  <a:ext cx="1219200" cy="4616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  <a:spAutoFit/>
                </a:bodyPr>
                <a:lstStyle/>
                <a:p>
                  <a:r>
                    <a:rPr lang="el-GR"/>
                    <a:t>μήνυμα</a:t>
                  </a:r>
                  <a:endParaRPr lang="en-US"/>
                </a:p>
              </p:txBody>
            </p:sp>
            <p:cxnSp>
              <p:nvCxnSpPr>
                <p:cNvPr id="11" name="Straight Arrow Connector 10"/>
                <p:cNvCxnSpPr/>
                <p:nvPr/>
              </p:nvCxnSpPr>
              <p:spPr>
                <a:xfrm rot="5400000">
                  <a:off x="2209667" y="2971831"/>
                  <a:ext cx="1067067" cy="3175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" name="TextBox 26"/>
                <p:cNvSpPr txBox="1">
                  <a:spLocks noChangeArrowheads="1"/>
                </p:cNvSpPr>
                <p:nvPr/>
              </p:nvSpPr>
              <p:spPr bwMode="auto">
                <a:xfrm>
                  <a:off x="4114800" y="3424535"/>
                  <a:ext cx="990600" cy="4616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  <a:spAutoFit/>
                </a:bodyPr>
                <a:lstStyle/>
                <a:p>
                  <a:r>
                    <a:rPr lang="el-GR"/>
                    <a:t>κλειδί</a:t>
                  </a:r>
                  <a:endParaRPr lang="en-US"/>
                </a:p>
              </p:txBody>
            </p:sp>
            <p:cxnSp>
              <p:nvCxnSpPr>
                <p:cNvPr id="13" name="Straight Arrow Connector 12"/>
                <p:cNvCxnSpPr/>
                <p:nvPr/>
              </p:nvCxnSpPr>
              <p:spPr>
                <a:xfrm rot="5400000">
                  <a:off x="2210460" y="5027921"/>
                  <a:ext cx="1067067" cy="1588"/>
                </a:xfrm>
                <a:prstGeom prst="straightConnector1">
                  <a:avLst/>
                </a:prstGeom>
                <a:ln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4" name="TextBox 28"/>
                <p:cNvSpPr txBox="1">
                  <a:spLocks noChangeArrowheads="1"/>
                </p:cNvSpPr>
                <p:nvPr/>
              </p:nvSpPr>
              <p:spPr bwMode="auto">
                <a:xfrm>
                  <a:off x="914400" y="5558135"/>
                  <a:ext cx="4114800" cy="83099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  <a:spAutoFit/>
                </a:bodyPr>
                <a:lstStyle/>
                <a:p>
                  <a:pPr algn="ctr"/>
                  <a:r>
                    <a:rPr lang="el-GR" dirty="0"/>
                    <a:t>Κώδικας Αυθεντικοποίησης παραλήπτη</a:t>
                  </a:r>
                  <a:endParaRPr lang="en-US" dirty="0"/>
                </a:p>
              </p:txBody>
            </p:sp>
          </p:grpSp>
        </p:grpSp>
        <p:cxnSp>
          <p:nvCxnSpPr>
            <p:cNvPr id="6" name="Straight Arrow Connector 5"/>
            <p:cNvCxnSpPr/>
            <p:nvPr/>
          </p:nvCxnSpPr>
          <p:spPr>
            <a:xfrm rot="10800000">
              <a:off x="7772400" y="3733951"/>
              <a:ext cx="9144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34"/>
          <p:cNvGrpSpPr>
            <a:grpSpLocks/>
          </p:cNvGrpSpPr>
          <p:nvPr/>
        </p:nvGrpSpPr>
        <p:grpSpPr bwMode="auto">
          <a:xfrm>
            <a:off x="76200" y="1676400"/>
            <a:ext cx="4495800" cy="4191000"/>
            <a:chOff x="76200" y="1676400"/>
            <a:chExt cx="4495800" cy="4191000"/>
          </a:xfrm>
        </p:grpSpPr>
        <p:grpSp>
          <p:nvGrpSpPr>
            <p:cNvPr id="16" name="Group 17"/>
            <p:cNvGrpSpPr>
              <a:grpSpLocks/>
            </p:cNvGrpSpPr>
            <p:nvPr/>
          </p:nvGrpSpPr>
          <p:grpSpPr bwMode="auto">
            <a:xfrm>
              <a:off x="76200" y="1981202"/>
              <a:ext cx="4495800" cy="3886203"/>
              <a:chOff x="304800" y="1900535"/>
              <a:chExt cx="4572000" cy="4488597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1599554" y="3657102"/>
                <a:ext cx="2579822" cy="60508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l-GR" dirty="0">
                    <a:solidFill>
                      <a:schemeClr val="tx1"/>
                    </a:solidFill>
                  </a:rPr>
                  <a:t>Συμμετρικό κρυπτοσύστημα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TextBox 7"/>
              <p:cNvSpPr txBox="1">
                <a:spLocks noChangeArrowheads="1"/>
              </p:cNvSpPr>
              <p:nvPr/>
            </p:nvSpPr>
            <p:spPr bwMode="auto">
              <a:xfrm>
                <a:off x="2133600" y="1900535"/>
                <a:ext cx="1219200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r>
                  <a:rPr lang="el-GR"/>
                  <a:t>μήνυμα</a:t>
                </a:r>
                <a:endParaRPr lang="en-US"/>
              </a:p>
            </p:txBody>
          </p:sp>
          <p:cxnSp>
            <p:nvCxnSpPr>
              <p:cNvPr id="20" name="Straight Arrow Connector 19"/>
              <p:cNvCxnSpPr/>
              <p:nvPr/>
            </p:nvCxnSpPr>
            <p:spPr>
              <a:xfrm rot="5400000">
                <a:off x="2209790" y="2972371"/>
                <a:ext cx="1067142" cy="1615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Arrow Connector 20"/>
              <p:cNvCxnSpPr/>
              <p:nvPr/>
            </p:nvCxnSpPr>
            <p:spPr>
              <a:xfrm>
                <a:off x="304800" y="4036653"/>
                <a:ext cx="1143000" cy="1833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" name="TextBox 13"/>
              <p:cNvSpPr txBox="1">
                <a:spLocks noChangeArrowheads="1"/>
              </p:cNvSpPr>
              <p:nvPr/>
            </p:nvSpPr>
            <p:spPr bwMode="auto">
              <a:xfrm>
                <a:off x="381000" y="3505200"/>
                <a:ext cx="990600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r>
                  <a:rPr lang="el-GR"/>
                  <a:t>κλειδί</a:t>
                </a:r>
                <a:endParaRPr lang="en-US"/>
              </a:p>
            </p:txBody>
          </p:sp>
          <p:cxnSp>
            <p:nvCxnSpPr>
              <p:cNvPr id="23" name="Straight Arrow Connector 22"/>
              <p:cNvCxnSpPr/>
              <p:nvPr/>
            </p:nvCxnSpPr>
            <p:spPr>
              <a:xfrm rot="5400000">
                <a:off x="2209790" y="5027811"/>
                <a:ext cx="1067142" cy="1615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" name="TextBox 16"/>
              <p:cNvSpPr txBox="1">
                <a:spLocks noChangeArrowheads="1"/>
              </p:cNvSpPr>
              <p:nvPr/>
            </p:nvSpPr>
            <p:spPr bwMode="auto">
              <a:xfrm>
                <a:off x="914400" y="5558135"/>
                <a:ext cx="3962400" cy="83099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/>
                <a:r>
                  <a:rPr lang="el-GR"/>
                  <a:t>Κώδικας Αυθεντικοποίησης αποστολέα</a:t>
                </a:r>
                <a:endParaRPr lang="en-US"/>
              </a:p>
            </p:txBody>
          </p:sp>
        </p:grpSp>
        <p:sp>
          <p:nvSpPr>
            <p:cNvPr id="17" name="TextBox 18"/>
            <p:cNvSpPr txBox="1">
              <a:spLocks noChangeArrowheads="1"/>
            </p:cNvSpPr>
            <p:nvPr/>
          </p:nvSpPr>
          <p:spPr bwMode="auto">
            <a:xfrm>
              <a:off x="152400" y="1676400"/>
              <a:ext cx="190500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r>
                <a:rPr lang="el-GR"/>
                <a:t>αποστολέας</a:t>
              </a:r>
              <a:endParaRPr lang="en-US"/>
            </a:p>
          </p:txBody>
        </p:sp>
      </p:grpSp>
      <p:cxnSp>
        <p:nvCxnSpPr>
          <p:cNvPr id="28" name="Straight Arrow Connector 27"/>
          <p:cNvCxnSpPr/>
          <p:nvPr/>
        </p:nvCxnSpPr>
        <p:spPr>
          <a:xfrm>
            <a:off x="4114800" y="5408612"/>
            <a:ext cx="457200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Ακεραιότητα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Διασφάλιση της μη  εξουσιοδοτημένης τροποποίησης πληροφοριών από τρίτες οντότητες</a:t>
            </a:r>
          </a:p>
          <a:p>
            <a:r>
              <a:rPr lang="el-GR" dirty="0" smtClean="0"/>
              <a:t>Συχνά συνδέεται και με την έννοια της αυθεντικότητας</a:t>
            </a:r>
          </a:p>
          <a:p>
            <a:r>
              <a:rPr lang="el-GR" dirty="0" smtClean="0"/>
              <a:t>Παράδειγμα</a:t>
            </a:r>
          </a:p>
          <a:p>
            <a:pPr lvl="1"/>
            <a:r>
              <a:rPr lang="el-GR" dirty="0" smtClean="0"/>
              <a:t>Τροποποίηση ενός γραπτού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Αυθεντικότητα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Διασφάλιση της γνησιότητας ενός συνόλου δεδομένων</a:t>
            </a:r>
          </a:p>
          <a:p>
            <a:r>
              <a:rPr lang="el-GR" dirty="0" smtClean="0"/>
              <a:t>Παράδειγμα</a:t>
            </a:r>
          </a:p>
          <a:p>
            <a:pPr lvl="1"/>
            <a:r>
              <a:rPr lang="el-GR" dirty="0" smtClean="0"/>
              <a:t>Υπογραφή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Διαθεσιμότητα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Διασφαλίζει την αδιάλειπτη λειτουργία ενός συστήματος</a:t>
            </a:r>
          </a:p>
          <a:p>
            <a:r>
              <a:rPr lang="el-GR" dirty="0" smtClean="0"/>
              <a:t>Παράδειγμα</a:t>
            </a:r>
          </a:p>
          <a:p>
            <a:pPr lvl="1"/>
            <a:r>
              <a:rPr lang="el-GR" dirty="0" smtClean="0"/>
              <a:t>Νοσοκομείο</a:t>
            </a:r>
          </a:p>
          <a:p>
            <a:pPr lvl="1"/>
            <a:r>
              <a:rPr lang="el-GR" dirty="0" smtClean="0"/>
              <a:t>Τραπεζικό σύστημα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Ασφάλειας Συστήματος;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Τι σημαίνει; </a:t>
            </a:r>
          </a:p>
          <a:p>
            <a:r>
              <a:rPr lang="el-GR" dirty="0" smtClean="0"/>
              <a:t>Θα πρέπει να λαμβάνονται υπόψη οι απαιτήσεις του συστήματος</a:t>
            </a:r>
          </a:p>
          <a:p>
            <a:r>
              <a:rPr lang="el-GR" dirty="0" smtClean="0"/>
              <a:t>Παράδειγματα</a:t>
            </a:r>
          </a:p>
          <a:p>
            <a:pPr lvl="1"/>
            <a:r>
              <a:rPr lang="el-GR" dirty="0" smtClean="0"/>
              <a:t>Σύστημα ψηφοφορίας</a:t>
            </a:r>
          </a:p>
          <a:p>
            <a:pPr lvl="1"/>
            <a:r>
              <a:rPr lang="el-GR" dirty="0" smtClean="0"/>
              <a:t>Ιστοσελίδα του τμήματος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Παραδείγματα Ασφάλειας ΠΣ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Εμπιστευτικότητα/Ακεραιότητα</a:t>
            </a:r>
          </a:p>
          <a:p>
            <a:pPr lvl="1"/>
            <a:r>
              <a:rPr lang="el-GR" dirty="0" smtClean="0"/>
              <a:t>Βαθμολογία φοιτητών</a:t>
            </a:r>
          </a:p>
          <a:p>
            <a:pPr lvl="1"/>
            <a:r>
              <a:rPr lang="el-GR" dirty="0" smtClean="0"/>
              <a:t>Εξετάσεις ασθενών</a:t>
            </a:r>
          </a:p>
          <a:p>
            <a:r>
              <a:rPr lang="el-GR" dirty="0" smtClean="0"/>
              <a:t>Διαθεσιμότητα</a:t>
            </a:r>
          </a:p>
          <a:p>
            <a:pPr lvl="1"/>
            <a:r>
              <a:rPr lang="el-GR" dirty="0" smtClean="0"/>
              <a:t>Π.Σ υπουργείου οικονομικών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Focus">
  <a:themeElements>
    <a:clrScheme name="Focus">
      <a:dk1>
        <a:sysClr val="windowText" lastClr="000000"/>
      </a:dk1>
      <a:lt1>
        <a:sysClr val="window" lastClr="FFFFFF"/>
      </a:lt1>
      <a:dk2>
        <a:srgbClr val="0064E2"/>
      </a:dk2>
      <a:lt2>
        <a:srgbClr val="B5D2F5"/>
      </a:lt2>
      <a:accent1>
        <a:srgbClr val="FFB91D"/>
      </a:accent1>
      <a:accent2>
        <a:srgbClr val="F97817"/>
      </a:accent2>
      <a:accent3>
        <a:srgbClr val="6DE304"/>
      </a:accent3>
      <a:accent4>
        <a:srgbClr val="FF0000"/>
      </a:accent4>
      <a:accent5>
        <a:srgbClr val="732BEA"/>
      </a:accent5>
      <a:accent6>
        <a:srgbClr val="C913AD"/>
      </a:accent6>
      <a:hlink>
        <a:srgbClr val="FFE400"/>
      </a:hlink>
      <a:folHlink>
        <a:srgbClr val="A3EC62"/>
      </a:folHlink>
    </a:clrScheme>
    <a:fontScheme name="Focus">
      <a:majorFont>
        <a:latin typeface="Corbel"/>
        <a:ea typeface=""/>
        <a:cs typeface=""/>
        <a:font script="Jpan" typeface="ＭＳ ゴシック"/>
      </a:majorFont>
      <a:minorFont>
        <a:latin typeface="Corbel"/>
        <a:ea typeface=""/>
        <a:cs typeface=""/>
        <a:font script="Jpan" typeface="ＭＳ ゴシック"/>
      </a:minorFont>
    </a:fontScheme>
    <a:fmtScheme name="Focus">
      <a:fillStyleLst>
        <a:solidFill>
          <a:schemeClr val="phClr"/>
        </a:solidFill>
        <a:solidFill>
          <a:schemeClr val="phClr"/>
        </a:solidFill>
        <a:solidFill>
          <a:schemeClr val="phClr">
            <a:satMod val="150000"/>
          </a:schemeClr>
        </a:solidFill>
      </a:fillStyleLst>
      <a:lnStyleLst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101600" dist="63500" dir="4200000" algn="br" rotWithShape="0">
              <a:srgbClr val="000000">
                <a:alpha val="50000"/>
              </a:srgbClr>
            </a:outerShdw>
          </a:effectLst>
        </a:effectStyle>
        <a:effectStyle>
          <a:effectLst>
            <a:glow rad="101600">
              <a:schemeClr val="lt1"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soft" dir="r">
              <a:rot lat="0" lon="0" rev="5400000"/>
            </a:lightRig>
          </a:scene3d>
          <a:sp3d prstMaterial="softmetal">
            <a:bevelT w="31750" h="63500"/>
          </a:sp3d>
        </a:effectStyle>
      </a:effectStyleLst>
      <a:bgFillStyleLst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10000"/>
                <a:satMod val="250000"/>
              </a:schemeClr>
              <a:schemeClr val="phClr">
                <a:tint val="70000"/>
                <a:alpha val="80000"/>
                <a:sat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80000"/>
                <a:shade val="10000"/>
                <a:satMod val="250000"/>
              </a:schemeClr>
              <a:schemeClr val="phClr">
                <a:tint val="70000"/>
                <a:alpha val="80000"/>
                <a:sat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3">
            <a:duotone>
              <a:schemeClr val="phClr">
                <a:tint val="80000"/>
                <a:shade val="10000"/>
                <a:satMod val="250000"/>
              </a:schemeClr>
              <a:schemeClr val="phClr">
                <a:tint val="70000"/>
                <a:alpha val="80000"/>
                <a:satMod val="2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Focus.thmx</Template>
  <TotalTime>829</TotalTime>
  <Words>1726</Words>
  <Application>Microsoft Macintosh PowerPoint</Application>
  <PresentationFormat>On-screen Show (4:3)</PresentationFormat>
  <Paragraphs>367</Paragraphs>
  <Slides>49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0" baseType="lpstr">
      <vt:lpstr>Focus</vt:lpstr>
      <vt:lpstr>Εισαγωγή στην Ασφάλεια Δικτύων </vt:lpstr>
      <vt:lpstr>Διαχείριση και Ασφάλεια</vt:lpstr>
      <vt:lpstr>Τι είναι ασφάλεια;</vt:lpstr>
      <vt:lpstr>Εμπιστευτικότητα</vt:lpstr>
      <vt:lpstr>Ακεραιότητα</vt:lpstr>
      <vt:lpstr>Αυθεντικότητα</vt:lpstr>
      <vt:lpstr>Διαθεσιμότητα</vt:lpstr>
      <vt:lpstr>Ασφάλειας Συστήματος;</vt:lpstr>
      <vt:lpstr>Παραδείγματα Ασφάλειας ΠΣ</vt:lpstr>
      <vt:lpstr>Σχεδιασμός Ασφαλών Συστημάτων</vt:lpstr>
      <vt:lpstr>Δημιουργία Ασφαλών Συστημάτων</vt:lpstr>
      <vt:lpstr>Ορισμός Κρυπτογραφίας</vt:lpstr>
      <vt:lpstr>Αναδρομή</vt:lpstr>
      <vt:lpstr>Αναδρομή</vt:lpstr>
      <vt:lpstr>Αναδρομή</vt:lpstr>
      <vt:lpstr>Ο αλγόριθμος του Ιούλιου Καίσαρα</vt:lpstr>
      <vt:lpstr>Σύστημα Κρυπτογραφίας</vt:lpstr>
      <vt:lpstr>Κατηγορίες Συστημάτων Κρυπτογραφίας</vt:lpstr>
      <vt:lpstr>Βασικά Στοιχεία</vt:lpstr>
      <vt:lpstr>Ασφαλής Επικοινωνία</vt:lpstr>
      <vt:lpstr>Παράδειγμα διαδικασίας κρυπτογράφησης</vt:lpstr>
      <vt:lpstr>Παράδειγμα διαδικασίας κρυπτογράφησης</vt:lpstr>
      <vt:lpstr>Χρήση κλειδιών</vt:lpstr>
      <vt:lpstr>Ασφάλεια Κρυπο-συστημάτων</vt:lpstr>
      <vt:lpstr>Συμμετρική Κρυπτογραφία</vt:lpstr>
      <vt:lpstr>Βασικές Τεχνικές</vt:lpstr>
      <vt:lpstr>Διαδικασία Αντιμετάθεσης</vt:lpstr>
      <vt:lpstr>Διαδικασία Αντιμετάθεσης</vt:lpstr>
      <vt:lpstr>Διαδικασία Αντιμετάθεσης</vt:lpstr>
      <vt:lpstr>Αντιμετάθεση με τη χρήση πίνακα</vt:lpstr>
      <vt:lpstr>Παράδειγμα αντιμετάθεσης</vt:lpstr>
      <vt:lpstr>Παράδειγμα αντιμετάθεσης</vt:lpstr>
      <vt:lpstr>Παράδειγμα αντιμετάθεσης </vt:lpstr>
      <vt:lpstr>Διαδικασία Αντικατάστασης</vt:lpstr>
      <vt:lpstr>Κρυπτογραφικές Συναρτήσεις Αντικατάστασης </vt:lpstr>
      <vt:lpstr>Κρυπτογραφικές Συναρτήσεις Αντικατάστασης </vt:lpstr>
      <vt:lpstr>Κρυπτογραφικές Συναρτήσεις Αντικατάστασης </vt:lpstr>
      <vt:lpstr>Παράδειγμα</vt:lpstr>
      <vt:lpstr>Πολυαλφαβητικές Συναρτήσεις</vt:lpstr>
      <vt:lpstr>Πολυαλφαβητικές Συναρτήσεις</vt:lpstr>
      <vt:lpstr>Ερωτήσεις</vt:lpstr>
      <vt:lpstr>Βασικά Θέματα Κρυπτανάλυσης</vt:lpstr>
      <vt:lpstr>Βασικά Θέματα Κρυπτανάλυσης</vt:lpstr>
      <vt:lpstr>Παράδειγμα</vt:lpstr>
      <vt:lpstr>Πίνακας Αναζήτησης κλειδιών</vt:lpstr>
      <vt:lpstr>Ερωτήσεις</vt:lpstr>
      <vt:lpstr>Υπηρεσίες Ασφάλειας – Συμμετρικα Κρυπτοσυστήματα </vt:lpstr>
      <vt:lpstr>Εμπιστευτικότητα</vt:lpstr>
      <vt:lpstr>Ακεραιότητα &amp; Αυθεντικότητα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Περίγραμμα Θεματικών Ενοτήτων</dc:title>
  <dc:creator>Dimitris Geneiatakis</dc:creator>
  <cp:lastModifiedBy>Dimitris Geneiatakis</cp:lastModifiedBy>
  <cp:revision>235</cp:revision>
  <dcterms:created xsi:type="dcterms:W3CDTF">2010-04-23T09:50:59Z</dcterms:created>
  <dcterms:modified xsi:type="dcterms:W3CDTF">2010-04-23T10:03:05Z</dcterms:modified>
</cp:coreProperties>
</file>