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2" r:id="rId1"/>
  </p:sldMasterIdLst>
  <p:notesMasterIdLst>
    <p:notesMasterId r:id="rId20"/>
  </p:notesMasterIdLst>
  <p:sldIdLst>
    <p:sldId id="256" r:id="rId2"/>
    <p:sldId id="257" r:id="rId3"/>
    <p:sldId id="258" r:id="rId4"/>
    <p:sldId id="260" r:id="rId5"/>
    <p:sldId id="262" r:id="rId6"/>
    <p:sldId id="263" r:id="rId7"/>
    <p:sldId id="272" r:id="rId8"/>
    <p:sldId id="261" r:id="rId9"/>
    <p:sldId id="273" r:id="rId10"/>
    <p:sldId id="265" r:id="rId11"/>
    <p:sldId id="266" r:id="rId12"/>
    <p:sldId id="267" r:id="rId13"/>
    <p:sldId id="268" r:id="rId14"/>
    <p:sldId id="269" r:id="rId15"/>
    <p:sldId id="270" r:id="rId16"/>
    <p:sldId id="271" r:id="rId17"/>
    <p:sldId id="259" r:id="rId18"/>
    <p:sldId id="264" r:id="rId19"/>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754" autoAdjust="0"/>
  </p:normalViewPr>
  <p:slideViewPr>
    <p:cSldViewPr>
      <p:cViewPr>
        <p:scale>
          <a:sx n="75" d="100"/>
          <a:sy n="75" d="100"/>
        </p:scale>
        <p:origin x="-1200" y="-1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dirty="0"/>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5715FE-D1BA-4AE8-9DBE-5720A0726B65}" type="datetimeFigureOut">
              <a:rPr lang="el-GR" smtClean="0"/>
              <a:t>20/1/2017</a:t>
            </a:fld>
            <a:endParaRPr lang="el-GR" dirty="0"/>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dirty="0"/>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dirty="0"/>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2881F0-83B0-4492-880D-56F880D1A791}" type="slidenum">
              <a:rPr lang="el-GR" smtClean="0"/>
              <a:t>‹#›</a:t>
            </a:fld>
            <a:endParaRPr lang="el-GR" dirty="0"/>
          </a:p>
        </p:txBody>
      </p:sp>
    </p:spTree>
    <p:extLst>
      <p:ext uri="{BB962C8B-B14F-4D97-AF65-F5344CB8AC3E}">
        <p14:creationId xmlns:p14="http://schemas.microsoft.com/office/powerpoint/2010/main" val="3042898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1"/>
            <a:ext cx="7543800" cy="2593975"/>
          </a:xfrm>
        </p:spPr>
        <p:txBody>
          <a:bodyPr anchor="b"/>
          <a:lstStyle>
            <a:lvl1pPr>
              <a:defRPr sz="6600">
                <a:ln>
                  <a:noFill/>
                </a:ln>
                <a:solidFill>
                  <a:schemeClr val="tx2"/>
                </a:solidFill>
              </a:defRPr>
            </a:lvl1pPr>
          </a:lstStyle>
          <a:p>
            <a:r>
              <a:rPr lang="el-GR" smtClean="0"/>
              <a:t>Στυλ κύριου τίτλου</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n-US" dirty="0"/>
          </a:p>
        </p:txBody>
      </p:sp>
      <p:sp>
        <p:nvSpPr>
          <p:cNvPr id="4" name="Date Placeholder 3"/>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5" name="Footer Placeholder 4"/>
          <p:cNvSpPr>
            <a:spLocks noGrp="1"/>
          </p:cNvSpPr>
          <p:nvPr>
            <p:ph type="ftr" sz="quarter" idx="11"/>
          </p:nvPr>
        </p:nvSpPr>
        <p:spPr/>
        <p:txBody>
          <a:bodyPr/>
          <a:lstStyle/>
          <a:p>
            <a:endParaRPr lang="el-GR" dirty="0"/>
          </a:p>
        </p:txBody>
      </p:sp>
      <p:sp>
        <p:nvSpPr>
          <p:cNvPr id="6" name="Slide Number Placeholder 5"/>
          <p:cNvSpPr>
            <a:spLocks noGrp="1"/>
          </p:cNvSpPr>
          <p:nvPr>
            <p:ph type="sldNum" sz="quarter" idx="12"/>
          </p:nvPr>
        </p:nvSpPr>
        <p:spPr/>
        <p:txBody>
          <a:bodyPr/>
          <a:lstStyle/>
          <a:p>
            <a:fld id="{4A2E6D64-0E03-4598-894F-47C4A53EF31D}" type="slidenum">
              <a:rPr lang="el-GR" smtClean="0"/>
              <a:t>‹#›</a:t>
            </a:fld>
            <a:endParaRPr lang="el-G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Vertical Text Placeholder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Date Placeholder 3"/>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5" name="Footer Placeholder 4"/>
          <p:cNvSpPr>
            <a:spLocks noGrp="1"/>
          </p:cNvSpPr>
          <p:nvPr>
            <p:ph type="ftr" sz="quarter" idx="11"/>
          </p:nvPr>
        </p:nvSpPr>
        <p:spPr/>
        <p:txBody>
          <a:bodyPr/>
          <a:lstStyle/>
          <a:p>
            <a:endParaRPr lang="el-GR" dirty="0"/>
          </a:p>
        </p:txBody>
      </p:sp>
      <p:sp>
        <p:nvSpPr>
          <p:cNvPr id="6" name="Slide Number Placeholder 5"/>
          <p:cNvSpPr>
            <a:spLocks noGrp="1"/>
          </p:cNvSpPr>
          <p:nvPr>
            <p:ph type="sldNum" sz="quarter" idx="12"/>
          </p:nvPr>
        </p:nvSpPr>
        <p:spPr/>
        <p:txBody>
          <a:bodyPr/>
          <a:lstStyle/>
          <a:p>
            <a:fld id="{4A2E6D64-0E03-4598-894F-47C4A53EF31D}" type="slidenum">
              <a:rPr lang="el-GR" smtClean="0"/>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752600" cy="5851525"/>
          </a:xfrm>
        </p:spPr>
        <p:txBody>
          <a:bodyPr vert="eaVert" anchor="b" anchorCtr="0"/>
          <a:lstStyle/>
          <a:p>
            <a:r>
              <a:rPr lang="el-GR" smtClean="0"/>
              <a:t>Στυλ κύριου τίτλου</a:t>
            </a:r>
            <a:endParaRPr lang="en-US" dirty="0"/>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Date Placeholder 3"/>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5" name="Footer Placeholder 4"/>
          <p:cNvSpPr>
            <a:spLocks noGrp="1"/>
          </p:cNvSpPr>
          <p:nvPr>
            <p:ph type="ftr" sz="quarter" idx="11"/>
          </p:nvPr>
        </p:nvSpPr>
        <p:spPr/>
        <p:txBody>
          <a:bodyPr/>
          <a:lstStyle/>
          <a:p>
            <a:endParaRPr lang="el-GR" dirty="0"/>
          </a:p>
        </p:txBody>
      </p:sp>
      <p:sp>
        <p:nvSpPr>
          <p:cNvPr id="6" name="Slide Number Placeholder 5"/>
          <p:cNvSpPr>
            <a:spLocks noGrp="1"/>
          </p:cNvSpPr>
          <p:nvPr>
            <p:ph type="sldNum" sz="quarter" idx="12"/>
          </p:nvPr>
        </p:nvSpPr>
        <p:spPr/>
        <p:txBody>
          <a:bodyPr/>
          <a:lstStyle/>
          <a:p>
            <a:fld id="{4A2E6D64-0E03-4598-894F-47C4A53EF31D}" type="slidenum">
              <a:rPr lang="el-GR" smtClean="0"/>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Content Placeholder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Date Placeholder 3"/>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5" name="Footer Placeholder 4"/>
          <p:cNvSpPr>
            <a:spLocks noGrp="1"/>
          </p:cNvSpPr>
          <p:nvPr>
            <p:ph type="ftr" sz="quarter" idx="11"/>
          </p:nvPr>
        </p:nvSpPr>
        <p:spPr/>
        <p:txBody>
          <a:bodyPr/>
          <a:lstStyle/>
          <a:p>
            <a:endParaRPr lang="el-GR" dirty="0"/>
          </a:p>
        </p:txBody>
      </p:sp>
      <p:sp>
        <p:nvSpPr>
          <p:cNvPr id="6" name="Slide Number Placeholder 5"/>
          <p:cNvSpPr>
            <a:spLocks noGrp="1"/>
          </p:cNvSpPr>
          <p:nvPr>
            <p:ph type="sldNum" sz="quarter" idx="12"/>
          </p:nvPr>
        </p:nvSpPr>
        <p:spPr/>
        <p:txBody>
          <a:bodyPr/>
          <a:lstStyle/>
          <a:p>
            <a:fld id="{4A2E6D64-0E03-4598-894F-47C4A53EF31D}" type="slidenum">
              <a:rPr lang="el-GR" smtClean="0"/>
              <a:t>‹#›</a:t>
            </a:fld>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722314" y="5486401"/>
            <a:ext cx="7659687" cy="1168400"/>
          </a:xfrm>
        </p:spPr>
        <p:txBody>
          <a:bodyPr anchor="t"/>
          <a:lstStyle>
            <a:lvl1pPr algn="l">
              <a:defRPr sz="3600" b="0" cap="all"/>
            </a:lvl1pPr>
          </a:lstStyle>
          <a:p>
            <a:r>
              <a:rPr lang="el-GR" smtClean="0"/>
              <a:t>Στυλ κύριου τίτλου</a:t>
            </a:r>
            <a:endParaRPr lang="en-US" dirty="0"/>
          </a:p>
        </p:txBody>
      </p:sp>
      <p:sp>
        <p:nvSpPr>
          <p:cNvPr id="3" name="Text Placeholder 2"/>
          <p:cNvSpPr>
            <a:spLocks noGrp="1"/>
          </p:cNvSpPr>
          <p:nvPr>
            <p:ph type="body" idx="1"/>
          </p:nvPr>
        </p:nvSpPr>
        <p:spPr>
          <a:xfrm>
            <a:off x="722314" y="3852864"/>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5" name="Footer Placeholder 4"/>
          <p:cNvSpPr>
            <a:spLocks noGrp="1"/>
          </p:cNvSpPr>
          <p:nvPr>
            <p:ph type="ftr" sz="quarter" idx="11"/>
          </p:nvPr>
        </p:nvSpPr>
        <p:spPr/>
        <p:txBody>
          <a:bodyPr/>
          <a:lstStyle/>
          <a:p>
            <a:endParaRPr lang="el-GR" dirty="0"/>
          </a:p>
        </p:txBody>
      </p:sp>
      <p:sp>
        <p:nvSpPr>
          <p:cNvPr id="6" name="Slide Number Placeholder 5"/>
          <p:cNvSpPr>
            <a:spLocks noGrp="1"/>
          </p:cNvSpPr>
          <p:nvPr>
            <p:ph type="sldNum" sz="quarter" idx="12"/>
          </p:nvPr>
        </p:nvSpPr>
        <p:spPr/>
        <p:txBody>
          <a:bodyPr/>
          <a:lstStyle/>
          <a:p>
            <a:fld id="{4A2E6D64-0E03-4598-894F-47C4A53EF31D}" type="slidenum">
              <a:rPr lang="el-GR" smtClean="0"/>
              <a:t>‹#›</a:t>
            </a:fld>
            <a:endParaRPr lang="el-G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Date Placeholder 4"/>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6" name="Footer Placeholder 5"/>
          <p:cNvSpPr>
            <a:spLocks noGrp="1"/>
          </p:cNvSpPr>
          <p:nvPr>
            <p:ph type="ftr" sz="quarter" idx="11"/>
          </p:nvPr>
        </p:nvSpPr>
        <p:spPr/>
        <p:txBody>
          <a:bodyPr/>
          <a:lstStyle/>
          <a:p>
            <a:endParaRPr lang="el-GR" dirty="0"/>
          </a:p>
        </p:txBody>
      </p:sp>
      <p:sp>
        <p:nvSpPr>
          <p:cNvPr id="7" name="Slide Number Placeholder 6"/>
          <p:cNvSpPr>
            <a:spLocks noGrp="1"/>
          </p:cNvSpPr>
          <p:nvPr>
            <p:ph type="sldNum" sz="quarter" idx="12"/>
          </p:nvPr>
        </p:nvSpPr>
        <p:spPr/>
        <p:txBody>
          <a:bodyPr/>
          <a:lstStyle/>
          <a:p>
            <a:fld id="{4A2E6D64-0E03-4598-894F-47C4A53EF31D}" type="slidenum">
              <a:rPr lang="el-GR" smtClean="0"/>
              <a:t>‹#›</a:t>
            </a:fld>
            <a:endParaRPr lang="el-G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smtClean="0"/>
              <a:t>Στυλ κύριου τίτλου</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7" name="Date Placeholder 6"/>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8" name="Footer Placeholder 7"/>
          <p:cNvSpPr>
            <a:spLocks noGrp="1"/>
          </p:cNvSpPr>
          <p:nvPr>
            <p:ph type="ftr" sz="quarter" idx="11"/>
          </p:nvPr>
        </p:nvSpPr>
        <p:spPr/>
        <p:txBody>
          <a:bodyPr/>
          <a:lstStyle/>
          <a:p>
            <a:endParaRPr lang="el-GR" dirty="0"/>
          </a:p>
        </p:txBody>
      </p:sp>
      <p:sp>
        <p:nvSpPr>
          <p:cNvPr id="9" name="Slide Number Placeholder 8"/>
          <p:cNvSpPr>
            <a:spLocks noGrp="1"/>
          </p:cNvSpPr>
          <p:nvPr>
            <p:ph type="sldNum" sz="quarter" idx="12"/>
          </p:nvPr>
        </p:nvSpPr>
        <p:spPr/>
        <p:txBody>
          <a:bodyPr/>
          <a:lstStyle/>
          <a:p>
            <a:fld id="{4A2E6D64-0E03-4598-894F-47C4A53EF31D}" type="slidenum">
              <a:rPr lang="el-GR" smtClean="0"/>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a:p>
        </p:txBody>
      </p:sp>
      <p:sp>
        <p:nvSpPr>
          <p:cNvPr id="3" name="Date Placeholder 2"/>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4" name="Footer Placeholder 3"/>
          <p:cNvSpPr>
            <a:spLocks noGrp="1"/>
          </p:cNvSpPr>
          <p:nvPr>
            <p:ph type="ftr" sz="quarter" idx="11"/>
          </p:nvPr>
        </p:nvSpPr>
        <p:spPr/>
        <p:txBody>
          <a:bodyPr/>
          <a:lstStyle/>
          <a:p>
            <a:endParaRPr lang="el-GR" dirty="0"/>
          </a:p>
        </p:txBody>
      </p:sp>
      <p:sp>
        <p:nvSpPr>
          <p:cNvPr id="5" name="Slide Number Placeholder 4"/>
          <p:cNvSpPr>
            <a:spLocks noGrp="1"/>
          </p:cNvSpPr>
          <p:nvPr>
            <p:ph type="sldNum" sz="quarter" idx="12"/>
          </p:nvPr>
        </p:nvSpPr>
        <p:spPr/>
        <p:txBody>
          <a:bodyPr/>
          <a:lstStyle/>
          <a:p>
            <a:fld id="{4A2E6D64-0E03-4598-894F-47C4A53EF31D}" type="slidenum">
              <a:rPr lang="el-GR" smtClean="0"/>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3" name="Footer Placeholder 2"/>
          <p:cNvSpPr>
            <a:spLocks noGrp="1"/>
          </p:cNvSpPr>
          <p:nvPr>
            <p:ph type="ftr" sz="quarter" idx="11"/>
          </p:nvPr>
        </p:nvSpPr>
        <p:spPr/>
        <p:txBody>
          <a:bodyPr/>
          <a:lstStyle/>
          <a:p>
            <a:endParaRPr lang="el-GR" dirty="0"/>
          </a:p>
        </p:txBody>
      </p:sp>
      <p:sp>
        <p:nvSpPr>
          <p:cNvPr id="4" name="Slide Number Placeholder 3"/>
          <p:cNvSpPr>
            <a:spLocks noGrp="1"/>
          </p:cNvSpPr>
          <p:nvPr>
            <p:ph type="sldNum" sz="quarter" idx="12"/>
          </p:nvPr>
        </p:nvSpPr>
        <p:spPr/>
        <p:txBody>
          <a:bodyPr/>
          <a:lstStyle/>
          <a:p>
            <a:fld id="{4A2E6D64-0E03-4598-894F-47C4A53EF31D}" type="slidenum">
              <a:rPr lang="el-GR" smtClean="0"/>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l-GR" smtClean="0"/>
              <a:t>Στυλ κύριου τίτλου</a:t>
            </a:r>
            <a:endParaRPr lang="en-US" dirty="0"/>
          </a:p>
        </p:txBody>
      </p:sp>
      <p:sp>
        <p:nvSpPr>
          <p:cNvPr id="4" name="Text Placeholder 3"/>
          <p:cNvSpPr>
            <a:spLocks noGrp="1"/>
          </p:cNvSpPr>
          <p:nvPr>
            <p:ph type="body" sz="half" idx="2"/>
          </p:nvPr>
        </p:nvSpPr>
        <p:spPr>
          <a:xfrm>
            <a:off x="304801"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6" name="Footer Placeholder 5"/>
          <p:cNvSpPr>
            <a:spLocks noGrp="1"/>
          </p:cNvSpPr>
          <p:nvPr>
            <p:ph type="ftr" sz="quarter" idx="11"/>
          </p:nvPr>
        </p:nvSpPr>
        <p:spPr/>
        <p:txBody>
          <a:bodyPr/>
          <a:lstStyle/>
          <a:p>
            <a:endParaRPr lang="el-GR" dirty="0"/>
          </a:p>
        </p:txBody>
      </p:sp>
      <p:sp>
        <p:nvSpPr>
          <p:cNvPr id="7" name="Slide Number Placeholder 6"/>
          <p:cNvSpPr>
            <a:spLocks noGrp="1"/>
          </p:cNvSpPr>
          <p:nvPr>
            <p:ph type="sldNum" sz="quarter" idx="12"/>
          </p:nvPr>
        </p:nvSpPr>
        <p:spPr/>
        <p:txBody>
          <a:bodyPr/>
          <a:lstStyle/>
          <a:p>
            <a:fld id="{4A2E6D64-0E03-4598-894F-47C4A53EF31D}" type="slidenum">
              <a:rPr lang="el-GR" smtClean="0"/>
              <a:t>‹#›</a:t>
            </a:fld>
            <a:endParaRPr lang="el-GR" dirty="0"/>
          </a:p>
        </p:txBody>
      </p:sp>
      <p:sp>
        <p:nvSpPr>
          <p:cNvPr id="9" name="Content Placeholder 8"/>
          <p:cNvSpPr>
            <a:spLocks noGrp="1"/>
          </p:cNvSpPr>
          <p:nvPr>
            <p:ph sz="quarter" idx="13"/>
          </p:nvPr>
        </p:nvSpPr>
        <p:spPr>
          <a:xfrm>
            <a:off x="304800" y="381000"/>
            <a:ext cx="7772400" cy="4942840"/>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l-GR" smtClean="0"/>
              <a:t>Στυλ κύριου τίτλου</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dirty="0" smtClean="0"/>
              <a:t>Κάντε κλικ στο εικονίδιο για να προσθέσετε μια εικόνα</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8" name="Date Placeholder 7"/>
          <p:cNvSpPr>
            <a:spLocks noGrp="1"/>
          </p:cNvSpPr>
          <p:nvPr>
            <p:ph type="dt" sz="half" idx="10"/>
          </p:nvPr>
        </p:nvSpPr>
        <p:spPr/>
        <p:txBody>
          <a:bodyPr/>
          <a:lstStyle/>
          <a:p>
            <a:fld id="{D4BAABCF-E053-4D3D-8F6A-AC6DBCEE5CB9}" type="datetimeFigureOut">
              <a:rPr lang="el-GR" smtClean="0"/>
              <a:t>20/1/2017</a:t>
            </a:fld>
            <a:endParaRPr lang="el-GR" dirty="0"/>
          </a:p>
        </p:txBody>
      </p:sp>
      <p:sp>
        <p:nvSpPr>
          <p:cNvPr id="9" name="Slide Number Placeholder 8"/>
          <p:cNvSpPr>
            <a:spLocks noGrp="1"/>
          </p:cNvSpPr>
          <p:nvPr>
            <p:ph type="sldNum" sz="quarter" idx="11"/>
          </p:nvPr>
        </p:nvSpPr>
        <p:spPr/>
        <p:txBody>
          <a:bodyPr/>
          <a:lstStyle/>
          <a:p>
            <a:fld id="{4A2E6D64-0E03-4598-894F-47C4A53EF31D}" type="slidenum">
              <a:rPr lang="el-GR" smtClean="0"/>
              <a:t>‹#›</a:t>
            </a:fld>
            <a:endParaRPr lang="el-GR" dirty="0"/>
          </a:p>
        </p:txBody>
      </p:sp>
      <p:sp>
        <p:nvSpPr>
          <p:cNvPr id="10" name="Footer Placeholder 9"/>
          <p:cNvSpPr>
            <a:spLocks noGrp="1"/>
          </p:cNvSpPr>
          <p:nvPr>
            <p:ph type="ftr" sz="quarter" idx="12"/>
          </p:nvPr>
        </p:nvSpPr>
        <p:spPr/>
        <p:txBody>
          <a:bodyPr/>
          <a:lstStyle/>
          <a:p>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l-GR" smtClean="0"/>
              <a:t>Στυλ κύριου τίτλου</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4A2E6D64-0E03-4598-894F-47C4A53EF31D}" type="slidenum">
              <a:rPr lang="el-GR" smtClean="0"/>
              <a:t>‹#›</a:t>
            </a:fld>
            <a:endParaRPr lang="el-GR" dirty="0"/>
          </a:p>
        </p:txBody>
      </p:sp>
      <p:sp>
        <p:nvSpPr>
          <p:cNvPr id="5" name="Footer Placeholder 4"/>
          <p:cNvSpPr>
            <a:spLocks noGrp="1"/>
          </p:cNvSpPr>
          <p:nvPr>
            <p:ph type="ftr" sz="quarter" idx="3"/>
          </p:nvPr>
        </p:nvSpPr>
        <p:spPr>
          <a:xfrm rot="16200000">
            <a:off x="7586912"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l-GR" dirty="0"/>
          </a:p>
        </p:txBody>
      </p:sp>
      <p:sp>
        <p:nvSpPr>
          <p:cNvPr id="4" name="Date Placeholder 3"/>
          <p:cNvSpPr>
            <a:spLocks noGrp="1"/>
          </p:cNvSpPr>
          <p:nvPr>
            <p:ph type="dt" sz="half" idx="2"/>
          </p:nvPr>
        </p:nvSpPr>
        <p:spPr>
          <a:xfrm rot="16200000">
            <a:off x="7551353"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D4BAABCF-E053-4D3D-8F6A-AC6DBCEE5CB9}" type="datetimeFigureOut">
              <a:rPr lang="el-GR" smtClean="0"/>
              <a:t>20/1/2017</a:t>
            </a:fld>
            <a:endParaRPr lang="el-GR" dirty="0"/>
          </a:p>
        </p:txBody>
      </p:sp>
    </p:spTree>
  </p:cSld>
  <p:clrMap bg1="lt1" tx1="dk1" bg2="lt2" tx2="dk2" accent1="accent1" accent2="accent2" accent3="accent3" accent4="accent4" accent5="accent5" accent6="accent6" hlink="hlink" folHlink="folHlink"/>
  <p:sldLayoutIdLst>
    <p:sldLayoutId id="2147484273" r:id="rId1"/>
    <p:sldLayoutId id="2147484274" r:id="rId2"/>
    <p:sldLayoutId id="2147484275" r:id="rId3"/>
    <p:sldLayoutId id="2147484276" r:id="rId4"/>
    <p:sldLayoutId id="2147484277" r:id="rId5"/>
    <p:sldLayoutId id="2147484278" r:id="rId6"/>
    <p:sldLayoutId id="2147484279" r:id="rId7"/>
    <p:sldLayoutId id="2147484280" r:id="rId8"/>
    <p:sldLayoutId id="2147484281" r:id="rId9"/>
    <p:sldLayoutId id="2147484282" r:id="rId10"/>
    <p:sldLayoutId id="2147484283"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isserron.gr/magazines/2.pdf" TargetMode="External"/><Relationship Id="rId2" Type="http://schemas.openxmlformats.org/officeDocument/2006/relationships/hyperlink" Target="http://www.iatronet.gr/ygeia/anapnefstiko/article/23887/xronia-anapnefstiki-pnevmonopatheia-symptwmata-kai-therapeia.html" TargetMode="External"/><Relationship Id="rId1" Type="http://schemas.openxmlformats.org/officeDocument/2006/relationships/slideLayout" Target="../slideLayouts/slideLayout2.xml"/><Relationship Id="rId6" Type="http://schemas.openxmlformats.org/officeDocument/2006/relationships/hyperlink" Target="https://el.wikipedia.org/wiki/%CE%A4%CE%BF%CE%BE%CE%B9%CE%BA%CF%8C%CF%84%CE%B7%CF%84%CE%B1_%CE%BF%CE%BE%CF%85%CE%B3%CF%8C%CE%BD%CE%BF%CF%85" TargetMode="External"/><Relationship Id="rId5" Type="http://schemas.openxmlformats.org/officeDocument/2006/relationships/hyperlink" Target="http://www.iator.gr/2011/10/20/xronia-apofraktiki-pnevmonopatheia-xap-2/" TargetMode="External"/><Relationship Id="rId4" Type="http://schemas.openxmlformats.org/officeDocument/2006/relationships/hyperlink" Target="http://www.onmed.gr/"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Αποτέλεσμα εικόνας για νοσηλευτικη"/>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564905"/>
            <a:ext cx="4176464" cy="4176464"/>
          </a:xfrm>
          <a:prstGeom prst="rect">
            <a:avLst/>
          </a:prstGeom>
          <a:noFill/>
          <a:extLst>
            <a:ext uri="{909E8E84-426E-40DD-AFC4-6F175D3DCCD1}">
              <a14:hiddenFill xmlns:a14="http://schemas.microsoft.com/office/drawing/2010/main">
                <a:solidFill>
                  <a:srgbClr val="FFFFFF"/>
                </a:solidFill>
              </a14:hiddenFill>
            </a:ext>
          </a:extLst>
        </p:spPr>
      </p:pic>
      <p:sp>
        <p:nvSpPr>
          <p:cNvPr id="2" name="Τίτλος 1"/>
          <p:cNvSpPr>
            <a:spLocks noGrp="1"/>
          </p:cNvSpPr>
          <p:nvPr>
            <p:ph type="ctrTitle"/>
          </p:nvPr>
        </p:nvSpPr>
        <p:spPr>
          <a:xfrm>
            <a:off x="251520" y="736220"/>
            <a:ext cx="4536504" cy="1440160"/>
          </a:xfrm>
        </p:spPr>
        <p:txBody>
          <a:bodyPr/>
          <a:lstStyle/>
          <a:p>
            <a:r>
              <a:rPr lang="el-GR" sz="4000" b="1" dirty="0">
                <a:latin typeface="Arial Unicode MS" panose="020B0604020202020204" pitchFamily="34" charset="-128"/>
                <a:ea typeface="Arial Unicode MS" panose="020B0604020202020204" pitchFamily="34" charset="-128"/>
                <a:cs typeface="Arial Unicode MS" panose="020B0604020202020204" pitchFamily="34" charset="-128"/>
              </a:rPr>
              <a:t>Ομαδική εργασία </a:t>
            </a:r>
            <a:r>
              <a:rPr lang="el-GR" sz="4000" b="1" dirty="0" smtClean="0">
                <a:latin typeface="Arial Unicode MS" panose="020B0604020202020204" pitchFamily="34" charset="-128"/>
                <a:ea typeface="Arial Unicode MS" panose="020B0604020202020204" pitchFamily="34" charset="-128"/>
                <a:cs typeface="Arial Unicode MS" panose="020B0604020202020204" pitchFamily="34" charset="-128"/>
              </a:rPr>
              <a:t> </a:t>
            </a:r>
            <a:r>
              <a:rPr lang="el-GR" sz="4000" dirty="0" smtClean="0">
                <a:latin typeface="Arial Unicode MS" panose="020B0604020202020204" pitchFamily="34" charset="-128"/>
                <a:ea typeface="Arial Unicode MS" panose="020B0604020202020204" pitchFamily="34" charset="-128"/>
                <a:cs typeface="Arial Unicode MS" panose="020B0604020202020204" pitchFamily="34" charset="-128"/>
              </a:rPr>
              <a:t/>
            </a:r>
            <a:br>
              <a:rPr lang="el-GR" sz="4000"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el-GR" sz="3600" b="1" dirty="0" smtClean="0">
                <a:latin typeface="Arial Unicode MS" panose="020B0604020202020204" pitchFamily="34" charset="-128"/>
                <a:ea typeface="Arial Unicode MS" panose="020B0604020202020204" pitchFamily="34" charset="-128"/>
                <a:cs typeface="Arial Unicode MS" panose="020B0604020202020204" pitchFamily="34" charset="-128"/>
              </a:rPr>
              <a:t>Βασικής  Νοσηλευτικής ΙΙ</a:t>
            </a:r>
            <a:endParaRPr lang="el-GR" sz="2800" b="1"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3" name="Υπότιτλος 2"/>
          <p:cNvSpPr>
            <a:spLocks noGrp="1"/>
          </p:cNvSpPr>
          <p:nvPr>
            <p:ph type="subTitle" idx="1"/>
          </p:nvPr>
        </p:nvSpPr>
        <p:spPr>
          <a:xfrm>
            <a:off x="4283968" y="3068961"/>
            <a:ext cx="3888432" cy="3096344"/>
          </a:xfrm>
        </p:spPr>
        <p:txBody>
          <a:bodyPr>
            <a:noAutofit/>
          </a:bodyPr>
          <a:lstStyle/>
          <a:p>
            <a:r>
              <a:rPr lang="el-GR" sz="2800" b="1" dirty="0">
                <a:solidFill>
                  <a:schemeClr val="tx2">
                    <a:lumMod val="60000"/>
                    <a:lumOff val="40000"/>
                  </a:schemeClr>
                </a:solidFill>
              </a:rPr>
              <a:t>Ομάδα 4</a:t>
            </a:r>
            <a:r>
              <a:rPr lang="el-GR" sz="2800" b="1" dirty="0" smtClean="0">
                <a:solidFill>
                  <a:schemeClr val="tx2">
                    <a:lumMod val="60000"/>
                    <a:lumOff val="40000"/>
                  </a:schemeClr>
                </a:solidFill>
              </a:rPr>
              <a:t>:</a:t>
            </a:r>
          </a:p>
          <a:p>
            <a:r>
              <a:rPr lang="el-GR" sz="2600" dirty="0" smtClean="0">
                <a:solidFill>
                  <a:schemeClr val="tx1"/>
                </a:solidFill>
              </a:rPr>
              <a:t>Αλεξάκη </a:t>
            </a:r>
            <a:r>
              <a:rPr lang="el-GR" sz="2600" dirty="0">
                <a:solidFill>
                  <a:schemeClr val="tx1"/>
                </a:solidFill>
              </a:rPr>
              <a:t>Ευαγγελία</a:t>
            </a:r>
            <a:br>
              <a:rPr lang="el-GR" sz="2600" dirty="0">
                <a:solidFill>
                  <a:schemeClr val="tx1"/>
                </a:solidFill>
              </a:rPr>
            </a:br>
            <a:r>
              <a:rPr lang="el-GR" sz="2600" dirty="0">
                <a:solidFill>
                  <a:schemeClr val="tx1"/>
                </a:solidFill>
              </a:rPr>
              <a:t>Ανυφαντάκη Κυριακή</a:t>
            </a:r>
            <a:br>
              <a:rPr lang="el-GR" sz="2600" dirty="0">
                <a:solidFill>
                  <a:schemeClr val="tx1"/>
                </a:solidFill>
              </a:rPr>
            </a:br>
            <a:r>
              <a:rPr lang="el-GR" sz="2600" dirty="0">
                <a:solidFill>
                  <a:schemeClr val="tx1"/>
                </a:solidFill>
              </a:rPr>
              <a:t>Γκότση Ελπίδα</a:t>
            </a:r>
            <a:br>
              <a:rPr lang="el-GR" sz="2600" dirty="0">
                <a:solidFill>
                  <a:schemeClr val="tx1"/>
                </a:solidFill>
              </a:rPr>
            </a:br>
            <a:r>
              <a:rPr lang="el-GR" sz="2600" dirty="0">
                <a:solidFill>
                  <a:schemeClr val="tx1"/>
                </a:solidFill>
              </a:rPr>
              <a:t>Κατσίλα Κων/να Μαρία</a:t>
            </a:r>
            <a:br>
              <a:rPr lang="el-GR" sz="2600" dirty="0">
                <a:solidFill>
                  <a:schemeClr val="tx1"/>
                </a:solidFill>
              </a:rPr>
            </a:br>
            <a:r>
              <a:rPr lang="el-GR" sz="2600" dirty="0">
                <a:solidFill>
                  <a:schemeClr val="tx1"/>
                </a:solidFill>
              </a:rPr>
              <a:t>Μάνθου Ελευθερία</a:t>
            </a:r>
            <a:br>
              <a:rPr lang="el-GR" sz="2600" dirty="0">
                <a:solidFill>
                  <a:schemeClr val="tx1"/>
                </a:solidFill>
              </a:rPr>
            </a:br>
            <a:r>
              <a:rPr lang="el-GR" sz="2600" dirty="0">
                <a:solidFill>
                  <a:schemeClr val="tx1"/>
                </a:solidFill>
              </a:rPr>
              <a:t>Μαχανίδου Παρθένα</a:t>
            </a:r>
          </a:p>
        </p:txBody>
      </p:sp>
      <p:pic>
        <p:nvPicPr>
          <p:cNvPr id="4" name="Εικόνα 3"/>
          <p:cNvPicPr>
            <a:picLocks noChangeAspect="1"/>
          </p:cNvPicPr>
          <p:nvPr/>
        </p:nvPicPr>
        <p:blipFill>
          <a:blip r:embed="rId3">
            <a:lum/>
            <a:alphaModFix/>
          </a:blip>
          <a:srcRect/>
          <a:stretch>
            <a:fillRect/>
          </a:stretch>
        </p:blipFill>
        <p:spPr>
          <a:xfrm>
            <a:off x="5172980" y="5440"/>
            <a:ext cx="3307504" cy="2204864"/>
          </a:xfrm>
          <a:prstGeom prst="rect">
            <a:avLst/>
          </a:prstGeom>
          <a:noFill/>
          <a:ln>
            <a:noFill/>
          </a:ln>
        </p:spPr>
      </p:pic>
    </p:spTree>
    <p:extLst>
      <p:ext uri="{BB962C8B-B14F-4D97-AF65-F5344CB8AC3E}">
        <p14:creationId xmlns:p14="http://schemas.microsoft.com/office/powerpoint/2010/main" val="9049857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23528" y="620688"/>
            <a:ext cx="7920880" cy="2232248"/>
          </a:xfrm>
        </p:spPr>
        <p:txBody>
          <a:bodyPr/>
          <a:lstStyle/>
          <a:p>
            <a:r>
              <a:rPr lang="el-GR" sz="2800" b="1" dirty="0"/>
              <a:t>Ερώτηση 2 :Ποια επιπλοκή μπορεί να συμβεί στην ασθενή με την αλλαγή στον τρόπο χορήγησης οξυγόνου (από τη ρινική κάνουλα στην απλή μάσκα)</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688705"/>
            <a:ext cx="5616624"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3558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23528" y="620688"/>
            <a:ext cx="7620000" cy="4800600"/>
          </a:xfrm>
        </p:spPr>
        <p:txBody>
          <a:bodyPr>
            <a:normAutofit fontScale="92500" lnSpcReduction="10000"/>
          </a:bodyPr>
          <a:lstStyle/>
          <a:p>
            <a:pPr marL="114300" lvl="0" indent="0" algn="just">
              <a:buNone/>
            </a:pPr>
            <a:r>
              <a:rPr lang="el-GR" sz="3200" dirty="0"/>
              <a:t>Η επιπλοκή που πρόκειται να συμβεί ονομάζεται </a:t>
            </a:r>
            <a:r>
              <a:rPr lang="el-GR" sz="3200" b="1" dirty="0" smtClean="0">
                <a:solidFill>
                  <a:srgbClr val="CC0000"/>
                </a:solidFill>
              </a:rPr>
              <a:t>υπεροξία</a:t>
            </a:r>
            <a:r>
              <a:rPr lang="el-GR" sz="3200" dirty="0" smtClean="0"/>
              <a:t>. </a:t>
            </a:r>
            <a:r>
              <a:rPr lang="el-GR" sz="3200" dirty="0"/>
              <a:t>Με την απλή μάσκα οξυγόνου το άτομο θα προσλαμβάνει μεγαλύτερα επίπεδα οξυγόνου από ότι με την ρινική κάνουλα</a:t>
            </a:r>
            <a:r>
              <a:rPr lang="el-GR" sz="3200" dirty="0" smtClean="0"/>
              <a:t>. Η </a:t>
            </a:r>
            <a:r>
              <a:rPr lang="el-GR" sz="3200" dirty="0"/>
              <a:t>έκθεση σε μεγάλη ποσότητα οξυγόνου στα 6-10 πρώτα λεπτά μπορεί να δημιουργήσει σύσπαση χειλιών, παραισθησία, ίλιγγος, διαφραγματικός σπασμός, σοβαρή ναυτία</a:t>
            </a:r>
            <a:r>
              <a:rPr lang="el-GR" sz="3200" dirty="0" smtClean="0"/>
              <a:t>. Στα </a:t>
            </a:r>
            <a:r>
              <a:rPr lang="el-GR" sz="3200" dirty="0"/>
              <a:t>11-15 μπορεί να δημιουργήσει επικράτηση εισπνοής, σύσπαση χειλιών και συγκοπή.</a:t>
            </a:r>
          </a:p>
          <a:p>
            <a:endParaRPr lang="el-GR" dirty="0"/>
          </a:p>
        </p:txBody>
      </p:sp>
    </p:spTree>
    <p:extLst>
      <p:ext uri="{BB962C8B-B14F-4D97-AF65-F5344CB8AC3E}">
        <p14:creationId xmlns:p14="http://schemas.microsoft.com/office/powerpoint/2010/main" val="20602907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251520" y="476672"/>
            <a:ext cx="3960440" cy="5760640"/>
          </a:xfrm>
        </p:spPr>
        <p:txBody>
          <a:bodyPr>
            <a:normAutofit fontScale="77500" lnSpcReduction="20000"/>
          </a:bodyPr>
          <a:lstStyle/>
          <a:p>
            <a:pPr marL="114300" indent="0" algn="ctr">
              <a:buNone/>
            </a:pPr>
            <a:r>
              <a:rPr lang="el-GR" sz="4000" dirty="0"/>
              <a:t>Οι ηλικιωμένοι διατρέχουν μεγαλύτερο κίνδυνο τοξικής δράσης οξυγόνου ιδιαίτερα όταν πάσχουν από χρόνια πνευμονικά νοσήματα</a:t>
            </a:r>
            <a:r>
              <a:rPr lang="el-GR" sz="4000" dirty="0" smtClean="0"/>
              <a:t>, γι'αυτό </a:t>
            </a:r>
            <a:r>
              <a:rPr lang="el-GR" sz="4000" dirty="0"/>
              <a:t>θα πρέπει να χορηγείται η μικρότερη αποτελεσματική συγκέντρωση οξυγόνου.</a:t>
            </a:r>
          </a:p>
          <a:p>
            <a:pPr algn="ctr"/>
            <a:endParaRPr lang="el-G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260648"/>
            <a:ext cx="2232248" cy="3240360"/>
          </a:xfrm>
          <a:prstGeom prst="rect">
            <a:avLst/>
          </a:prstGeom>
          <a:solidFill>
            <a:schemeClr val="bg1"/>
          </a:solidFill>
          <a:ln w="9525">
            <a:solidFill>
              <a:schemeClr val="bg1"/>
            </a:solidFill>
            <a:miter lim="800000"/>
            <a:headEnd/>
            <a:tailEnd/>
          </a:ln>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1712" y="3645024"/>
            <a:ext cx="3672408" cy="2510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9326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23528" y="116632"/>
            <a:ext cx="7681664" cy="2938338"/>
          </a:xfrm>
        </p:spPr>
        <p:txBody>
          <a:bodyPr/>
          <a:lstStyle/>
          <a:p>
            <a:r>
              <a:rPr lang="el-GR" sz="2800" b="1" dirty="0"/>
              <a:t>Ερώτηση 3: Με δεδομένη τη ΧΑΠ της ασθενούς ποιες επιπλοκές μπορούν να συμβούν και ποιες νοσηλευτικές παρεμβάσεις μπορούν να μειώσουν τις επιπλοκές αυτές</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4321" y="2780928"/>
            <a:ext cx="3851498" cy="2808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710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83568" y="274638"/>
            <a:ext cx="7344816" cy="1143000"/>
          </a:xfrm>
        </p:spPr>
        <p:style>
          <a:lnRef idx="2">
            <a:schemeClr val="accent1">
              <a:shade val="50000"/>
            </a:schemeClr>
          </a:lnRef>
          <a:fillRef idx="1">
            <a:schemeClr val="accent1"/>
          </a:fillRef>
          <a:effectRef idx="0">
            <a:schemeClr val="accent1"/>
          </a:effectRef>
          <a:fontRef idx="minor">
            <a:schemeClr val="lt1"/>
          </a:fontRef>
        </p:style>
        <p:txBody>
          <a:bodyPr/>
          <a:lstStyle/>
          <a:p>
            <a:r>
              <a:rPr lang="el-GR" sz="4000" b="1" dirty="0"/>
              <a:t>Πιθανές επιπλοκές:</a:t>
            </a:r>
          </a:p>
        </p:txBody>
      </p:sp>
      <p:sp>
        <p:nvSpPr>
          <p:cNvPr id="3" name="Θέση περιεχομένου 2"/>
          <p:cNvSpPr>
            <a:spLocks noGrp="1"/>
          </p:cNvSpPr>
          <p:nvPr>
            <p:ph idx="1"/>
          </p:nvPr>
        </p:nvSpPr>
        <p:spPr>
          <a:xfrm>
            <a:off x="457200" y="1600200"/>
            <a:ext cx="7499176" cy="3340968"/>
          </a:xfrm>
        </p:spPr>
        <p:txBody>
          <a:bodyPr/>
          <a:lstStyle/>
          <a:p>
            <a:pPr lvl="0"/>
            <a:r>
              <a:rPr lang="el-GR" sz="2600" dirty="0"/>
              <a:t>Δύσπνοια</a:t>
            </a:r>
          </a:p>
          <a:p>
            <a:pPr lvl="0"/>
            <a:r>
              <a:rPr lang="el-GR" sz="2600" dirty="0"/>
              <a:t>Βήχας</a:t>
            </a:r>
          </a:p>
          <a:p>
            <a:pPr lvl="0"/>
            <a:r>
              <a:rPr lang="el-GR" sz="2600" dirty="0"/>
              <a:t>Παραγωγή πτυέλων</a:t>
            </a:r>
          </a:p>
          <a:p>
            <a:pPr lvl="0"/>
            <a:r>
              <a:rPr lang="el-GR" sz="2600" dirty="0"/>
              <a:t>Νοσοκομειακές λοιμώξεις</a:t>
            </a:r>
          </a:p>
          <a:p>
            <a:pPr lvl="0"/>
            <a:r>
              <a:rPr lang="el-GR" sz="2600" dirty="0"/>
              <a:t>Παρακώλυση της πνευμονικής έκπτυξης </a:t>
            </a:r>
            <a:r>
              <a:rPr lang="el-GR" sz="2600" dirty="0" smtClean="0"/>
              <a:t>εξαιτίας </a:t>
            </a:r>
            <a:r>
              <a:rPr lang="el-GR" sz="2600" dirty="0"/>
              <a:t>της χειρουργικής τομής</a:t>
            </a:r>
          </a:p>
          <a:p>
            <a:pPr marL="114300" indent="0">
              <a:buNone/>
            </a:pPr>
            <a:endParaRPr lang="el-GR" dirty="0"/>
          </a:p>
        </p:txBody>
      </p:sp>
    </p:spTree>
    <p:extLst>
      <p:ext uri="{BB962C8B-B14F-4D97-AF65-F5344CB8AC3E}">
        <p14:creationId xmlns:p14="http://schemas.microsoft.com/office/powerpoint/2010/main" val="38024507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83568" y="260648"/>
            <a:ext cx="7393632" cy="1143000"/>
          </a:xfrm>
        </p:spPr>
        <p:style>
          <a:lnRef idx="2">
            <a:schemeClr val="accent1">
              <a:shade val="50000"/>
            </a:schemeClr>
          </a:lnRef>
          <a:fillRef idx="1">
            <a:schemeClr val="accent1"/>
          </a:fillRef>
          <a:effectRef idx="0">
            <a:schemeClr val="accent1"/>
          </a:effectRef>
          <a:fontRef idx="minor">
            <a:schemeClr val="lt1"/>
          </a:fontRef>
        </p:style>
        <p:txBody>
          <a:bodyPr/>
          <a:lstStyle/>
          <a:p>
            <a:r>
              <a:rPr lang="el-GR" sz="4400" dirty="0"/>
              <a:t>Νοσηλευτικές παρεμβάσεις</a:t>
            </a:r>
          </a:p>
        </p:txBody>
      </p:sp>
      <p:sp>
        <p:nvSpPr>
          <p:cNvPr id="3" name="Θέση περιεχομένου 2"/>
          <p:cNvSpPr>
            <a:spLocks noGrp="1"/>
          </p:cNvSpPr>
          <p:nvPr>
            <p:ph idx="1"/>
          </p:nvPr>
        </p:nvSpPr>
        <p:spPr/>
        <p:txBody>
          <a:bodyPr>
            <a:normAutofit/>
          </a:bodyPr>
          <a:lstStyle/>
          <a:p>
            <a:pPr lvl="0"/>
            <a:r>
              <a:rPr lang="el-GR" sz="2400" dirty="0"/>
              <a:t>Τοποθέτηση κλίνης </a:t>
            </a:r>
            <a:r>
              <a:rPr lang="el-GR" sz="2400" dirty="0" smtClean="0"/>
              <a:t>ασθενούς </a:t>
            </a:r>
            <a:r>
              <a:rPr lang="el-GR" sz="2400" dirty="0"/>
              <a:t>σε θέση fowler ή ημι-fowler για την υποβοήθηση της έκπτυξη των πνευμόνων</a:t>
            </a:r>
          </a:p>
          <a:p>
            <a:pPr lvl="0"/>
            <a:r>
              <a:rPr lang="el-GR" sz="2400" dirty="0"/>
              <a:t>Λήψη ζωτικών σημείων ανά τακτά χρονικά διαστήματα,ιδιαίτερα μέτρηση αναπνοών και κορεσμό οξυγόνου</a:t>
            </a:r>
          </a:p>
          <a:p>
            <a:pPr lvl="0"/>
            <a:r>
              <a:rPr lang="el-GR" sz="2400" dirty="0"/>
              <a:t>Καθοδήγηση και παρότρυνση ασθενούς να αναπνέει βαθιά και σταθερά  </a:t>
            </a:r>
          </a:p>
          <a:p>
            <a:pPr lvl="0"/>
            <a:r>
              <a:rPr lang="el-GR" sz="2400" dirty="0"/>
              <a:t>Παροτρύνουμε τον ασθενή να βήξει για αποβολή πτυέλων</a:t>
            </a:r>
          </a:p>
          <a:p>
            <a:pPr lvl="0"/>
            <a:r>
              <a:rPr lang="el-GR" sz="2400" dirty="0"/>
              <a:t>Συχνός αερισμός κλίνης</a:t>
            </a:r>
          </a:p>
          <a:p>
            <a:pPr lvl="0"/>
            <a:endParaRPr lang="el-GR" dirty="0"/>
          </a:p>
          <a:p>
            <a:endParaRPr lang="el-GR" dirty="0"/>
          </a:p>
        </p:txBody>
      </p:sp>
    </p:spTree>
    <p:extLst>
      <p:ext uri="{BB962C8B-B14F-4D97-AF65-F5344CB8AC3E}">
        <p14:creationId xmlns:p14="http://schemas.microsoft.com/office/powerpoint/2010/main" val="21909074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467544" y="1052736"/>
            <a:ext cx="7620000" cy="4800600"/>
          </a:xfrm>
        </p:spPr>
        <p:txBody>
          <a:bodyPr/>
          <a:lstStyle/>
          <a:p>
            <a:pPr lvl="0"/>
            <a:r>
              <a:rPr lang="el-GR" dirty="0"/>
              <a:t>Εξέταση χρώματος δέρματος και βλεννογόνου για πιθανή κυάνωση</a:t>
            </a:r>
          </a:p>
          <a:p>
            <a:pPr lvl="0"/>
            <a:r>
              <a:rPr lang="el-GR" dirty="0"/>
              <a:t>Ακρόαση θώρακος</a:t>
            </a:r>
          </a:p>
          <a:p>
            <a:pPr lvl="0"/>
            <a:r>
              <a:rPr lang="el-GR" dirty="0"/>
              <a:t>Εφαρμογή ατομικής υγιεινής ασθενούς για την πρόληψη λοιμώξεων  </a:t>
            </a:r>
          </a:p>
          <a:p>
            <a:pPr lvl="0"/>
            <a:r>
              <a:rPr lang="el-GR" dirty="0"/>
              <a:t>Χορήγηση φαρμάκων για την καταστολή του πόνου</a:t>
            </a:r>
          </a:p>
          <a:p>
            <a:pPr lvl="0"/>
            <a:r>
              <a:rPr lang="el-GR" dirty="0"/>
              <a:t>Σημείωση θέσης χειρουργικής τομής,εκτίμηση επιπέδου του άλγους και χορήγηση ενός αναλγητικού ώστε να διευκολυνθεί </a:t>
            </a:r>
            <a:r>
              <a:rPr lang="el-GR" dirty="0" smtClean="0"/>
              <a:t>η </a:t>
            </a:r>
            <a:r>
              <a:rPr lang="el-GR" dirty="0"/>
              <a:t>χρήση του σπιρομέτρου  </a:t>
            </a:r>
            <a:endParaRPr lang="el-GR" dirty="0" smtClean="0"/>
          </a:p>
          <a:p>
            <a:r>
              <a:rPr lang="el-GR" dirty="0" smtClean="0"/>
              <a:t> </a:t>
            </a:r>
            <a:r>
              <a:rPr lang="el-GR" dirty="0"/>
              <a:t>Οδηγίες για την προαγωγή της υγιεινής αναπνοής του ασθενούς  </a:t>
            </a:r>
          </a:p>
          <a:p>
            <a:pPr lvl="0"/>
            <a:endParaRPr lang="el-GR" dirty="0"/>
          </a:p>
        </p:txBody>
      </p:sp>
    </p:spTree>
    <p:extLst>
      <p:ext uri="{BB962C8B-B14F-4D97-AF65-F5344CB8AC3E}">
        <p14:creationId xmlns:p14="http://schemas.microsoft.com/office/powerpoint/2010/main" val="29030636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11560" y="260648"/>
            <a:ext cx="7620000" cy="1143000"/>
          </a:xfrm>
        </p:spPr>
        <p:txBody>
          <a:bodyPr/>
          <a:lstStyle/>
          <a:p>
            <a:r>
              <a:rPr lang="el-GR" b="1" dirty="0" smtClean="0">
                <a:latin typeface="Arial Unicode MS" panose="020B0604020202020204" pitchFamily="34" charset="-128"/>
                <a:ea typeface="Arial Unicode MS" panose="020B0604020202020204" pitchFamily="34" charset="-128"/>
                <a:cs typeface="Arial Unicode MS" panose="020B0604020202020204" pitchFamily="34" charset="-128"/>
              </a:rPr>
              <a:t>Βιβλιογραφία</a:t>
            </a:r>
            <a:endParaRPr lang="el-GR" b="1"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3" name="Θέση περιεχομένου 2"/>
          <p:cNvSpPr>
            <a:spLocks noGrp="1"/>
          </p:cNvSpPr>
          <p:nvPr>
            <p:ph idx="1"/>
          </p:nvPr>
        </p:nvSpPr>
        <p:spPr>
          <a:xfrm>
            <a:off x="323528" y="1268760"/>
            <a:ext cx="7836024" cy="5256584"/>
          </a:xfrm>
        </p:spPr>
        <p:txBody>
          <a:bodyPr>
            <a:normAutofit fontScale="85000" lnSpcReduction="20000"/>
          </a:bodyPr>
          <a:lstStyle/>
          <a:p>
            <a:pPr>
              <a:buFont typeface="Courier New" panose="02070309020205020404" pitchFamily="49" charset="0"/>
              <a:buChar char="o"/>
            </a:pPr>
            <a:r>
              <a:rPr lang="en-US" dirty="0">
                <a:hlinkClick r:id="rId2"/>
              </a:rPr>
              <a:t>http://</a:t>
            </a:r>
            <a:r>
              <a:rPr lang="en-US" dirty="0" smtClean="0">
                <a:hlinkClick r:id="rId2"/>
              </a:rPr>
              <a:t>www.iatronet.gr/ygeia/anapnefstiko/article/23887/xronia-anapnefstiki-pnevmonopatheia-symptwmata-kai-therapeia.html</a:t>
            </a:r>
            <a:endParaRPr lang="el-GR" dirty="0" smtClean="0"/>
          </a:p>
          <a:p>
            <a:pPr>
              <a:buFont typeface="Courier New" panose="02070309020205020404" pitchFamily="49" charset="0"/>
              <a:buChar char="o"/>
            </a:pPr>
            <a:r>
              <a:rPr lang="el-GR" u="sng" dirty="0">
                <a:hlinkClick r:id="rId3"/>
              </a:rPr>
              <a:t>http://</a:t>
            </a:r>
            <a:r>
              <a:rPr lang="el-GR" u="sng" dirty="0" smtClean="0">
                <a:hlinkClick r:id="rId3"/>
              </a:rPr>
              <a:t>www.isserron.gr/magazines/2.pdf</a:t>
            </a:r>
            <a:endParaRPr lang="en-US" u="sng" dirty="0" smtClean="0"/>
          </a:p>
          <a:p>
            <a:pPr>
              <a:buFont typeface="Courier New" panose="02070309020205020404" pitchFamily="49" charset="0"/>
              <a:buChar char="o"/>
            </a:pPr>
            <a:r>
              <a:rPr lang="en-US" dirty="0">
                <a:hlinkClick r:id="rId4"/>
              </a:rPr>
              <a:t>http://www.onmed.gr</a:t>
            </a:r>
            <a:r>
              <a:rPr lang="en-US" dirty="0" smtClean="0">
                <a:hlinkClick r:id="rId4"/>
              </a:rPr>
              <a:t>/</a:t>
            </a:r>
            <a:r>
              <a:rPr lang="en-US" dirty="0" smtClean="0"/>
              <a:t> </a:t>
            </a:r>
            <a:endParaRPr lang="el-GR" dirty="0" smtClean="0"/>
          </a:p>
          <a:p>
            <a:pPr>
              <a:buFont typeface="Courier New" panose="02070309020205020404" pitchFamily="49" charset="0"/>
              <a:buChar char="o"/>
            </a:pPr>
            <a:r>
              <a:rPr lang="en-US" dirty="0">
                <a:hlinkClick r:id="rId5"/>
              </a:rPr>
              <a:t>http://www.iator.gr/2011/10/20/xronia-apofraktiki-pnevmonopatheia-xap-2</a:t>
            </a:r>
            <a:r>
              <a:rPr lang="en-US" dirty="0" smtClean="0">
                <a:hlinkClick r:id="rId5"/>
              </a:rPr>
              <a:t>/</a:t>
            </a:r>
            <a:endParaRPr lang="el-GR" dirty="0" smtClean="0"/>
          </a:p>
          <a:p>
            <a:pPr>
              <a:buFont typeface="Courier New" panose="02070309020205020404" pitchFamily="49" charset="0"/>
              <a:buChar char="o"/>
            </a:pPr>
            <a:r>
              <a:rPr lang="en-US" dirty="0">
                <a:hlinkClick r:id="rId6"/>
              </a:rPr>
              <a:t>https://el.wikipedia.org/wiki/%CE%A4%CE%BF%CE%BE%CE%B9%CE%BA%CF%8C%CF%84%CE%B7%CF%84%CE%B1_%</a:t>
            </a:r>
            <a:r>
              <a:rPr lang="en-US" dirty="0" smtClean="0">
                <a:hlinkClick r:id="rId6"/>
              </a:rPr>
              <a:t>CE%BF%CE%BE%CF%85%CE%B3%CF%8C%CE%BD%CE%BF%CF%85</a:t>
            </a:r>
            <a:r>
              <a:rPr lang="el-GR" dirty="0"/>
              <a:t> </a:t>
            </a:r>
          </a:p>
          <a:p>
            <a:pPr fontAlgn="t"/>
            <a:r>
              <a:rPr lang="el-GR" b="1" dirty="0" smtClean="0"/>
              <a:t> ΒΙΒΛΊΟ</a:t>
            </a:r>
            <a:r>
              <a:rPr lang="en-US" b="1" dirty="0" smtClean="0"/>
              <a:t> : </a:t>
            </a:r>
            <a:r>
              <a:rPr lang="el-GR" b="1" dirty="0" smtClean="0"/>
              <a:t>Η </a:t>
            </a:r>
            <a:r>
              <a:rPr lang="el-GR" b="1" dirty="0"/>
              <a:t>νοσηλευτική στην κλινική </a:t>
            </a:r>
            <a:r>
              <a:rPr lang="el-GR" b="1" dirty="0" smtClean="0"/>
              <a:t>πράξη</a:t>
            </a:r>
            <a:r>
              <a:rPr lang="en-US" b="1" dirty="0" smtClean="0"/>
              <a:t> </a:t>
            </a:r>
            <a:r>
              <a:rPr lang="en-US" dirty="0" smtClean="0"/>
              <a:t>,</a:t>
            </a:r>
            <a:r>
              <a:rPr lang="el-GR" dirty="0"/>
              <a:t> Συγγραφείς: Α.</a:t>
            </a:r>
            <a:r>
              <a:rPr lang="en-US" dirty="0" smtClean="0"/>
              <a:t>Berman,</a:t>
            </a:r>
            <a:r>
              <a:rPr lang="el-GR" dirty="0" smtClean="0"/>
              <a:t> </a:t>
            </a:r>
            <a:r>
              <a:rPr lang="en-US" dirty="0" smtClean="0"/>
              <a:t>S.Snyder</a:t>
            </a:r>
            <a:r>
              <a:rPr lang="en-US" dirty="0" smtClean="0"/>
              <a:t>,</a:t>
            </a:r>
            <a:r>
              <a:rPr lang="el-GR" dirty="0" smtClean="0"/>
              <a:t> </a:t>
            </a:r>
            <a:r>
              <a:rPr lang="en-US" dirty="0" smtClean="0"/>
              <a:t>C.Jackson</a:t>
            </a:r>
            <a:r>
              <a:rPr lang="en-US" dirty="0" smtClean="0"/>
              <a:t> ,</a:t>
            </a:r>
            <a:r>
              <a:rPr lang="el-GR" dirty="0"/>
              <a:t> </a:t>
            </a:r>
            <a:r>
              <a:rPr lang="el-GR" dirty="0" smtClean="0"/>
              <a:t>Εκδόσεις</a:t>
            </a:r>
            <a:r>
              <a:rPr lang="en-US" dirty="0" smtClean="0"/>
              <a:t> : </a:t>
            </a:r>
            <a:r>
              <a:rPr lang="el-GR" dirty="0" smtClean="0"/>
              <a:t>Λαγός Δημήτριος</a:t>
            </a:r>
            <a:r>
              <a:rPr lang="en-US" dirty="0" smtClean="0"/>
              <a:t> </a:t>
            </a:r>
            <a:r>
              <a:rPr lang="el-GR" dirty="0" smtClean="0"/>
              <a:t>, Αριθμός Έκδοσης</a:t>
            </a:r>
            <a:r>
              <a:rPr lang="en-US" dirty="0" smtClean="0"/>
              <a:t> : </a:t>
            </a:r>
            <a:r>
              <a:rPr lang="el-GR" dirty="0" smtClean="0"/>
              <a:t>Έκτη</a:t>
            </a:r>
            <a:r>
              <a:rPr lang="en-US" dirty="0"/>
              <a:t> </a:t>
            </a:r>
            <a:r>
              <a:rPr lang="en-US" dirty="0" smtClean="0"/>
              <a:t>,</a:t>
            </a:r>
            <a:r>
              <a:rPr lang="el-GR" dirty="0" smtClean="0"/>
              <a:t>Έτος </a:t>
            </a:r>
            <a:r>
              <a:rPr lang="el-GR" dirty="0"/>
              <a:t>Τρέχουσας </a:t>
            </a:r>
            <a:r>
              <a:rPr lang="el-GR" dirty="0" smtClean="0"/>
              <a:t>Έκδοσης</a:t>
            </a:r>
            <a:r>
              <a:rPr lang="en-US" dirty="0" smtClean="0"/>
              <a:t> :</a:t>
            </a:r>
            <a:r>
              <a:rPr lang="el-GR" dirty="0" smtClean="0"/>
              <a:t>2010</a:t>
            </a:r>
          </a:p>
          <a:p>
            <a:pPr fontAlgn="t"/>
            <a:r>
              <a:rPr lang="el-GR" b="1" dirty="0">
                <a:solidFill>
                  <a:prstClr val="black"/>
                </a:solidFill>
              </a:rPr>
              <a:t> ΒΙΒΛΊΟ</a:t>
            </a:r>
            <a:r>
              <a:rPr lang="en-US" b="1" dirty="0">
                <a:solidFill>
                  <a:prstClr val="black"/>
                </a:solidFill>
              </a:rPr>
              <a:t> : </a:t>
            </a:r>
            <a:r>
              <a:rPr lang="el-GR" b="1" dirty="0"/>
              <a:t>Επείγουσες Νοσηλευτικές </a:t>
            </a:r>
            <a:r>
              <a:rPr lang="el-GR" b="1" dirty="0" smtClean="0"/>
              <a:t>Διαδικασίες </a:t>
            </a:r>
            <a:r>
              <a:rPr lang="el-GR" dirty="0"/>
              <a:t>, Συγγραφείς: </a:t>
            </a:r>
            <a:r>
              <a:rPr lang="el-GR" dirty="0"/>
              <a:t>Jean</a:t>
            </a:r>
            <a:r>
              <a:rPr lang="el-GR" dirty="0"/>
              <a:t> </a:t>
            </a:r>
            <a:r>
              <a:rPr lang="el-GR" dirty="0" smtClean="0"/>
              <a:t>A.Proehl</a:t>
            </a:r>
            <a:r>
              <a:rPr lang="el-GR" dirty="0"/>
              <a:t>, </a:t>
            </a:r>
            <a:r>
              <a:rPr lang="el-GR" dirty="0" smtClean="0"/>
              <a:t>Εκδόσεις </a:t>
            </a:r>
            <a:r>
              <a:rPr lang="en-US" dirty="0" smtClean="0"/>
              <a:t>: </a:t>
            </a:r>
            <a:r>
              <a:rPr lang="el-GR" dirty="0" smtClean="0"/>
              <a:t>Λαγός Δημήτριος</a:t>
            </a:r>
            <a:r>
              <a:rPr lang="en-US" dirty="0" smtClean="0"/>
              <a:t> , </a:t>
            </a:r>
            <a:r>
              <a:rPr lang="el-GR" dirty="0" smtClean="0"/>
              <a:t>Αριθμός Έκδοσης</a:t>
            </a:r>
            <a:r>
              <a:rPr lang="en-US" dirty="0" smtClean="0"/>
              <a:t> </a:t>
            </a:r>
            <a:r>
              <a:rPr lang="el-GR" dirty="0" smtClean="0"/>
              <a:t>Τέταρτη</a:t>
            </a:r>
            <a:r>
              <a:rPr lang="en-US" dirty="0" smtClean="0"/>
              <a:t>, </a:t>
            </a:r>
            <a:r>
              <a:rPr lang="el-GR" dirty="0" smtClean="0"/>
              <a:t>Έτος </a:t>
            </a:r>
            <a:r>
              <a:rPr lang="el-GR" dirty="0"/>
              <a:t>Τρέχουσας </a:t>
            </a:r>
            <a:r>
              <a:rPr lang="el-GR" dirty="0" smtClean="0"/>
              <a:t>Έκδοσης</a:t>
            </a:r>
            <a:r>
              <a:rPr lang="en-US" dirty="0" smtClean="0"/>
              <a:t> :</a:t>
            </a:r>
            <a:r>
              <a:rPr lang="el-GR" dirty="0" smtClean="0"/>
              <a:t>2012</a:t>
            </a:r>
            <a:endParaRPr lang="el-GR" dirty="0"/>
          </a:p>
          <a:p>
            <a:pPr fontAlgn="t"/>
            <a:r>
              <a:rPr lang="el-GR" b="1" dirty="0" smtClean="0"/>
              <a:t>ΒΙΒΛΊΟ </a:t>
            </a:r>
            <a:r>
              <a:rPr lang="en-US" b="1" dirty="0" smtClean="0"/>
              <a:t>: </a:t>
            </a:r>
            <a:r>
              <a:rPr lang="el-GR" b="1" dirty="0" smtClean="0"/>
              <a:t>Βασικές, ανώτερες και εξειδικευμένες νοσηλευτικές δεξιότητες </a:t>
            </a:r>
            <a:r>
              <a:rPr lang="el-GR" dirty="0" smtClean="0"/>
              <a:t>,Συγγραφείς</a:t>
            </a:r>
            <a:r>
              <a:rPr lang="el-GR" dirty="0"/>
              <a:t>: Συλλογικό έργο, Θεοχάρης Κωνσταντινίδης, Θάλεια </a:t>
            </a:r>
            <a:r>
              <a:rPr lang="el-GR" dirty="0"/>
              <a:t>Μπελλάλη</a:t>
            </a:r>
            <a:r>
              <a:rPr lang="el-GR" dirty="0"/>
              <a:t>, Παύλος Α. Σαράφης, Ελένη </a:t>
            </a:r>
            <a:r>
              <a:rPr lang="el-GR" dirty="0"/>
              <a:t>Δοκουτσίδου</a:t>
            </a:r>
            <a:r>
              <a:rPr lang="el-GR" dirty="0"/>
              <a:t>, Ευγενία </a:t>
            </a:r>
            <a:r>
              <a:rPr lang="el-GR" dirty="0"/>
              <a:t>Βλάχου</a:t>
            </a:r>
            <a:r>
              <a:rPr lang="el-GR" dirty="0"/>
              <a:t>, Σοφία Ζυγά, Ελένη Κυρίτση, Μαρία </a:t>
            </a:r>
            <a:r>
              <a:rPr lang="el-GR" dirty="0"/>
              <a:t>Λαβδανίτη</a:t>
            </a:r>
            <a:r>
              <a:rPr lang="el-GR" dirty="0"/>
              <a:t>, </a:t>
            </a:r>
            <a:r>
              <a:rPr lang="el-GR" dirty="0"/>
              <a:t>Νικολέττα</a:t>
            </a:r>
            <a:r>
              <a:rPr lang="el-GR" dirty="0"/>
              <a:t> </a:t>
            </a:r>
            <a:r>
              <a:rPr lang="el-GR" dirty="0" smtClean="0"/>
              <a:t>Μάργαρη</a:t>
            </a:r>
            <a:r>
              <a:rPr lang="en-US" dirty="0" smtClean="0"/>
              <a:t> ,</a:t>
            </a:r>
            <a:r>
              <a:rPr lang="el-GR" dirty="0" smtClean="0"/>
              <a:t> Εκδότης</a:t>
            </a:r>
            <a:r>
              <a:rPr lang="el-GR" dirty="0"/>
              <a:t>: Βήτα Ιατρικές Εκδόσεις</a:t>
            </a:r>
            <a:endParaRPr lang="el-GR" dirty="0"/>
          </a:p>
          <a:p>
            <a:pPr>
              <a:buFont typeface="Courier New" panose="02070309020205020404" pitchFamily="49" charset="0"/>
              <a:buChar char="o"/>
            </a:pPr>
            <a:endParaRPr lang="el-GR" dirty="0"/>
          </a:p>
          <a:p>
            <a:pPr>
              <a:buFont typeface="Courier New" panose="02070309020205020404" pitchFamily="49" charset="0"/>
              <a:buChar char="o"/>
            </a:pPr>
            <a:endParaRPr lang="el-GR" b="1" dirty="0" smtClean="0"/>
          </a:p>
          <a:p>
            <a:pPr>
              <a:buFont typeface="Courier New" panose="02070309020205020404" pitchFamily="49" charset="0"/>
              <a:buChar char="o"/>
            </a:pPr>
            <a:endParaRPr lang="el-GR" dirty="0"/>
          </a:p>
        </p:txBody>
      </p:sp>
    </p:spTree>
    <p:extLst>
      <p:ext uri="{BB962C8B-B14F-4D97-AF65-F5344CB8AC3E}">
        <p14:creationId xmlns:p14="http://schemas.microsoft.com/office/powerpoint/2010/main" val="35711446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714" y="2420888"/>
            <a:ext cx="7303364" cy="3001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Τίτλος 1"/>
          <p:cNvSpPr>
            <a:spLocks noGrp="1"/>
          </p:cNvSpPr>
          <p:nvPr>
            <p:ph type="title"/>
          </p:nvPr>
        </p:nvSpPr>
        <p:spPr>
          <a:xfrm>
            <a:off x="395536" y="980728"/>
            <a:ext cx="7620000" cy="1143000"/>
          </a:xfrm>
        </p:spPr>
        <p:txBody>
          <a:bodyPr/>
          <a:lstStyle/>
          <a:p>
            <a:pPr algn="ctr"/>
            <a:r>
              <a:rPr lang="el-GR" b="1" dirty="0" smtClean="0"/>
              <a:t>ΕΥΧΑΡΙΣΤΟΥΜΕ ΠΟΛΥ ΓΙΑ ΤΗΝ ΠΡΟΣΟΧΗ ΣΑΣ</a:t>
            </a:r>
            <a:endParaRPr lang="el-GR" b="1" dirty="0"/>
          </a:p>
        </p:txBody>
      </p:sp>
    </p:spTree>
    <p:extLst>
      <p:ext uri="{BB962C8B-B14F-4D97-AF65-F5344CB8AC3E}">
        <p14:creationId xmlns:p14="http://schemas.microsoft.com/office/powerpoint/2010/main" val="2142764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23528" y="0"/>
            <a:ext cx="7620000" cy="1143000"/>
          </a:xfrm>
        </p:spPr>
        <p:txBody>
          <a:bodyPr/>
          <a:lstStyle/>
          <a:p>
            <a:r>
              <a:rPr lang="el-GR" dirty="0" smtClean="0">
                <a:latin typeface="Arial Unicode MS" panose="020B0604020202020204" pitchFamily="34" charset="-128"/>
                <a:ea typeface="Arial Unicode MS" panose="020B0604020202020204" pitchFamily="34" charset="-128"/>
                <a:cs typeface="Arial Unicode MS" panose="020B0604020202020204" pitchFamily="34" charset="-128"/>
              </a:rPr>
              <a:t>Μελέτη 3</a:t>
            </a:r>
            <a:endParaRPr lang="el-GR"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3" name="Θέση περιεχομένου 2"/>
          <p:cNvSpPr>
            <a:spLocks noGrp="1"/>
          </p:cNvSpPr>
          <p:nvPr>
            <p:ph idx="1"/>
          </p:nvPr>
        </p:nvSpPr>
        <p:spPr>
          <a:xfrm>
            <a:off x="251520" y="908720"/>
            <a:ext cx="8136904" cy="5949280"/>
          </a:xfrm>
        </p:spPr>
        <p:txBody>
          <a:bodyPr>
            <a:normAutofit/>
          </a:bodyPr>
          <a:lstStyle/>
          <a:p>
            <a:pPr marL="114300" indent="0" algn="just">
              <a:buNone/>
            </a:pPr>
            <a:r>
              <a:rPr lang="el-GR" dirty="0" smtClean="0"/>
              <a:t>Η </a:t>
            </a:r>
            <a:r>
              <a:rPr lang="el-GR" dirty="0"/>
              <a:t>ΚΤ, μια ασθενής 70 ετών με χρόνια αποφρακτική πνευμονοπάθεια (ΧΑΠ), μόλις έχει επιστρέψει στην κλινική σας μετά από χειρουργική επέμβαση αφαίρεσης μη κακοήθους πολύποδα. Έχει μια εγκάρσια τομή στη μέση γραμμή στην κοιλιακή χώρα στερεωμένη με ράμματα και καλυμμένη με στεγνά αποστειρωμένα επιθέματα. Έχει περιφερικό φλεβοκαθετήρα στο δεξιό της χέρι και λαμβάνει </a:t>
            </a:r>
            <a:r>
              <a:rPr lang="en-US" dirty="0"/>
              <a:t>D</a:t>
            </a:r>
            <a:r>
              <a:rPr lang="el-GR" dirty="0"/>
              <a:t>/</a:t>
            </a:r>
            <a:r>
              <a:rPr lang="en-US" dirty="0"/>
              <a:t>W</a:t>
            </a:r>
            <a:r>
              <a:rPr lang="el-GR" dirty="0"/>
              <a:t>5% &amp; </a:t>
            </a:r>
            <a:r>
              <a:rPr lang="en-US" dirty="0"/>
              <a:t>N</a:t>
            </a:r>
            <a:r>
              <a:rPr lang="el-GR" dirty="0"/>
              <a:t>/</a:t>
            </a:r>
            <a:r>
              <a:rPr lang="en-US" dirty="0"/>
              <a:t>S</a:t>
            </a:r>
            <a:r>
              <a:rPr lang="el-GR" dirty="0"/>
              <a:t>0.9% με ροή 75</a:t>
            </a:r>
            <a:r>
              <a:rPr lang="en-US" dirty="0"/>
              <a:t>ml</a:t>
            </a:r>
            <a:r>
              <a:rPr lang="el-GR" dirty="0"/>
              <a:t>/</a:t>
            </a:r>
            <a:r>
              <a:rPr lang="en-US" dirty="0"/>
              <a:t>h</a:t>
            </a:r>
            <a:r>
              <a:rPr lang="el-GR" dirty="0"/>
              <a:t>. Έχει ρινογαστρικό σωλήνα σίτισης στο δεξιό ρώθωνα, ο οποίος είναι κλειστός αυτή τη στιγμή. Ο γιατρός έχει δώσει οδηγία για χορήγηση οξυγόνου μέσω ρινικής κάνουλας με ροή 2 </a:t>
            </a:r>
            <a:r>
              <a:rPr lang="en-US" dirty="0"/>
              <a:t>l</a:t>
            </a:r>
            <a:r>
              <a:rPr lang="el-GR" dirty="0"/>
              <a:t>/</a:t>
            </a:r>
            <a:r>
              <a:rPr lang="en-US" dirty="0"/>
              <a:t>min</a:t>
            </a:r>
            <a:r>
              <a:rPr lang="el-GR" dirty="0"/>
              <a:t>. Ο πρωτοβάθμιος νοσηλευτής σας δίνει οδηγία να χορηγήσετε το οξυγόνο στην ασθενή. Όταν προσπαθείτε να βάλετε την κάνουλα στον ρώθωνα της ασθενούς με τον ρινογαστρικό σωλήνα, θεωρείται ότι είναι άβολο για την ασθενή και λίγο περίεργο. Για λόγους άνεσης, αποφασίζεται τελικά να βάλετε μια απλή μάσκα οξυγόνου στην ασθενή. Τα ζωτικά της σημεία είναι ως εξής: θερμοκρασία 37,5</a:t>
            </a:r>
            <a:r>
              <a:rPr lang="en-US" baseline="30000" dirty="0"/>
              <a:t>o</a:t>
            </a:r>
            <a:r>
              <a:rPr lang="en-US" dirty="0"/>
              <a:t>C</a:t>
            </a:r>
            <a:r>
              <a:rPr lang="el-GR" dirty="0"/>
              <a:t>, σφύξεις 76/λεπτό, αναπνοές 24/λεπτό, αρτηριακή πίεση 110/70 </a:t>
            </a:r>
            <a:r>
              <a:rPr lang="en-US" dirty="0"/>
              <a:t>mmHg</a:t>
            </a:r>
            <a:r>
              <a:rPr lang="el-GR" dirty="0"/>
              <a:t>, κορεσμός οξυγόνου 92%.</a:t>
            </a:r>
          </a:p>
          <a:p>
            <a:endParaRPr lang="el-GR" dirty="0"/>
          </a:p>
        </p:txBody>
      </p:sp>
    </p:spTree>
    <p:extLst>
      <p:ext uri="{BB962C8B-B14F-4D97-AF65-F5344CB8AC3E}">
        <p14:creationId xmlns:p14="http://schemas.microsoft.com/office/powerpoint/2010/main" val="3969007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789040"/>
            <a:ext cx="5419911" cy="2585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Θέση περιεχομένου 2"/>
          <p:cNvSpPr>
            <a:spLocks noGrp="1"/>
          </p:cNvSpPr>
          <p:nvPr>
            <p:ph idx="1"/>
          </p:nvPr>
        </p:nvSpPr>
        <p:spPr>
          <a:xfrm>
            <a:off x="536937" y="404665"/>
            <a:ext cx="7419439" cy="3312368"/>
          </a:xfrm>
        </p:spPr>
        <p:txBody>
          <a:bodyPr>
            <a:normAutofit/>
          </a:bodyPr>
          <a:lstStyle/>
          <a:p>
            <a:pPr marL="114300" indent="0">
              <a:buNone/>
            </a:pPr>
            <a:r>
              <a:rPr lang="el-GR" sz="2800" b="1" dirty="0" smtClean="0"/>
              <a:t> Ιατρικές </a:t>
            </a:r>
            <a:r>
              <a:rPr lang="el-GR" sz="2800" b="1" dirty="0"/>
              <a:t>οδηγίες</a:t>
            </a:r>
            <a:endParaRPr lang="el-GR" sz="2800" dirty="0"/>
          </a:p>
          <a:p>
            <a:pPr lvl="0"/>
            <a:r>
              <a:rPr lang="el-GR" sz="2400" dirty="0"/>
              <a:t>Απόφραξη ρινογαστρικού σωλήνα.</a:t>
            </a:r>
          </a:p>
          <a:p>
            <a:pPr lvl="0"/>
            <a:r>
              <a:rPr lang="el-GR" sz="2400" dirty="0"/>
              <a:t>Θειική μορφίνη 2 έως 4 </a:t>
            </a:r>
            <a:r>
              <a:rPr lang="en-US" sz="2400" dirty="0"/>
              <a:t>mg</a:t>
            </a:r>
            <a:r>
              <a:rPr lang="el-GR" sz="2400" dirty="0"/>
              <a:t> ανά 4 ώρες επί πόνου.</a:t>
            </a:r>
          </a:p>
          <a:p>
            <a:pPr lvl="0"/>
            <a:r>
              <a:rPr lang="el-GR" sz="2400" dirty="0"/>
              <a:t>Ενδοφλέβια υγρά: </a:t>
            </a:r>
            <a:r>
              <a:rPr lang="en-US" sz="2400" dirty="0"/>
              <a:t>D</a:t>
            </a:r>
            <a:r>
              <a:rPr lang="el-GR" sz="2400" dirty="0"/>
              <a:t>/</a:t>
            </a:r>
            <a:r>
              <a:rPr lang="en-US" sz="2400" dirty="0"/>
              <a:t>W</a:t>
            </a:r>
            <a:r>
              <a:rPr lang="el-GR" sz="2400" dirty="0"/>
              <a:t>5% &amp; </a:t>
            </a:r>
            <a:r>
              <a:rPr lang="en-US" sz="2400" dirty="0"/>
              <a:t>N</a:t>
            </a:r>
            <a:r>
              <a:rPr lang="el-GR" sz="2400" dirty="0"/>
              <a:t>/</a:t>
            </a:r>
            <a:r>
              <a:rPr lang="en-US" sz="2400" dirty="0"/>
              <a:t>S</a:t>
            </a:r>
            <a:r>
              <a:rPr lang="el-GR" sz="2400" dirty="0"/>
              <a:t>0.9% με ροή 75</a:t>
            </a:r>
            <a:r>
              <a:rPr lang="en-US" sz="2400" dirty="0"/>
              <a:t>ml</a:t>
            </a:r>
            <a:r>
              <a:rPr lang="el-GR" sz="2400" dirty="0"/>
              <a:t>/</a:t>
            </a:r>
            <a:r>
              <a:rPr lang="en-US" sz="2400" dirty="0"/>
              <a:t>h</a:t>
            </a:r>
            <a:r>
              <a:rPr lang="el-GR" sz="2400" dirty="0"/>
              <a:t>.</a:t>
            </a:r>
          </a:p>
          <a:p>
            <a:pPr lvl="0"/>
            <a:r>
              <a:rPr lang="el-GR" sz="2400" dirty="0"/>
              <a:t>Αναπνευστική φυσιοθεραπεία με σπιρόμετρο κατ’ επίκληση.</a:t>
            </a:r>
          </a:p>
          <a:p>
            <a:pPr lvl="0"/>
            <a:r>
              <a:rPr lang="el-GR" sz="2400" dirty="0"/>
              <a:t>Χορήγηση οξυγόνου με ρινική κάνουλα και ροή 2 </a:t>
            </a:r>
            <a:r>
              <a:rPr lang="en-US" sz="2400" dirty="0"/>
              <a:t>l</a:t>
            </a:r>
            <a:r>
              <a:rPr lang="el-GR" sz="2400" dirty="0"/>
              <a:t>/</a:t>
            </a:r>
            <a:r>
              <a:rPr lang="en-US" sz="2400" dirty="0"/>
              <a:t>min</a:t>
            </a:r>
            <a:r>
              <a:rPr lang="el-GR" sz="2400" dirty="0"/>
              <a:t>.  </a:t>
            </a:r>
          </a:p>
          <a:p>
            <a:endParaRPr lang="el-GR" dirty="0"/>
          </a:p>
        </p:txBody>
      </p:sp>
    </p:spTree>
    <p:extLst>
      <p:ext uri="{BB962C8B-B14F-4D97-AF65-F5344CB8AC3E}">
        <p14:creationId xmlns:p14="http://schemas.microsoft.com/office/powerpoint/2010/main" val="25060396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755576" y="692696"/>
            <a:ext cx="7177608" cy="1143000"/>
          </a:xfrm>
        </p:spPr>
        <p:style>
          <a:lnRef idx="2">
            <a:schemeClr val="accent1">
              <a:shade val="50000"/>
            </a:schemeClr>
          </a:lnRef>
          <a:fillRef idx="1">
            <a:schemeClr val="accent1"/>
          </a:fillRef>
          <a:effectRef idx="0">
            <a:schemeClr val="accent1"/>
          </a:effectRef>
          <a:fontRef idx="minor">
            <a:schemeClr val="lt1"/>
          </a:fontRef>
        </p:style>
        <p:txBody>
          <a:bodyPr/>
          <a:lstStyle/>
          <a:p>
            <a:r>
              <a:rPr lang="el-GR" sz="4000" dirty="0"/>
              <a:t>ΧΑΠ ή χρόνια αποφρακτική πνευμονοπάθεια</a:t>
            </a:r>
          </a:p>
        </p:txBody>
      </p:sp>
      <p:sp>
        <p:nvSpPr>
          <p:cNvPr id="3" name="Θέση περιεχομένου 2"/>
          <p:cNvSpPr>
            <a:spLocks noGrp="1"/>
          </p:cNvSpPr>
          <p:nvPr>
            <p:ph idx="1"/>
          </p:nvPr>
        </p:nvSpPr>
        <p:spPr>
          <a:xfrm>
            <a:off x="539552" y="2132856"/>
            <a:ext cx="7620000" cy="3312368"/>
          </a:xfrm>
        </p:spPr>
        <p:txBody>
          <a:bodyPr>
            <a:noAutofit/>
          </a:bodyPr>
          <a:lstStyle/>
          <a:p>
            <a:pPr marL="114300" indent="0" algn="just">
              <a:buNone/>
            </a:pPr>
            <a:r>
              <a:rPr lang="el-GR" sz="2400" dirty="0" smtClean="0"/>
              <a:t>Είναι </a:t>
            </a:r>
            <a:r>
              <a:rPr lang="el-GR" sz="2400" dirty="0"/>
              <a:t>ένα νόσημα όπου οι αεραγωγοί των πνευμόνων σταδιακά </a:t>
            </a:r>
            <a:r>
              <a:rPr lang="el-GR" sz="2400" dirty="0" smtClean="0"/>
              <a:t>στενεύουν. </a:t>
            </a:r>
            <a:r>
              <a:rPr lang="el-GR" sz="2400" dirty="0"/>
              <a:t>Καθώς οι πνεύμονες «τραυματίζονται» με την πάροδο του χρόνου γίνεται ολοένα και πιο δύσκολη η αναπνοή μέσα από τους στενωμένους αεραγωγούς. Όταν η βλάβη γίνει σημαντική, γίνεται δύσκολη η οξυγόνωση του αίματος και η απομάκρυνση του διοξειδίου του άνθρακα. Αυτές οι αλλαγές προκαλούν δύσπνοια, η οποία δυστυχώς σταδιακά χειροτερεύει</a:t>
            </a:r>
            <a:r>
              <a:rPr lang="el-GR" sz="2400" dirty="0" smtClean="0"/>
              <a:t>.</a:t>
            </a:r>
            <a:endParaRPr lang="el-GR" sz="2400" dirty="0"/>
          </a:p>
        </p:txBody>
      </p:sp>
    </p:spTree>
    <p:extLst>
      <p:ext uri="{BB962C8B-B14F-4D97-AF65-F5344CB8AC3E}">
        <p14:creationId xmlns:p14="http://schemas.microsoft.com/office/powerpoint/2010/main" val="33540406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9287" y="692696"/>
            <a:ext cx="7776864" cy="2304256"/>
          </a:xfrm>
        </p:spPr>
        <p:txBody>
          <a:bodyPr/>
          <a:lstStyle/>
          <a:p>
            <a:r>
              <a:rPr lang="el-GR" sz="2800" b="1" dirty="0"/>
              <a:t>Ερώτηση 1</a:t>
            </a:r>
            <a:r>
              <a:rPr lang="el-GR" sz="2800" b="1" dirty="0" smtClean="0"/>
              <a:t>:</a:t>
            </a:r>
            <a:r>
              <a:rPr lang="en-US" sz="2800" b="1" dirty="0" smtClean="0"/>
              <a:t/>
            </a:r>
            <a:br>
              <a:rPr lang="en-US" sz="2800" b="1" dirty="0" smtClean="0"/>
            </a:br>
            <a:r>
              <a:rPr lang="el-GR" sz="2800" b="1" dirty="0" smtClean="0"/>
              <a:t>Ποια </a:t>
            </a:r>
            <a:r>
              <a:rPr lang="el-GR" sz="2800" b="1" dirty="0"/>
              <a:t>η </a:t>
            </a:r>
            <a:r>
              <a:rPr lang="el-GR" sz="2800" b="1" dirty="0" smtClean="0"/>
              <a:t>διαφορά </a:t>
            </a:r>
            <a:r>
              <a:rPr lang="el-GR" sz="2800" b="1" dirty="0"/>
              <a:t>ανάμεσα στη χορήγηση οξυγόνου με ρινική κάνουλα και στη χορήγηση οξυγόνου μέσω απλής μάσκας οξυγόνου;</a:t>
            </a:r>
            <a:br>
              <a:rPr lang="el-GR" sz="2800" b="1" dirty="0"/>
            </a:br>
            <a:endParaRPr lang="el-GR" sz="2800" b="1"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996952"/>
            <a:ext cx="5088062"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4251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11560" y="404664"/>
            <a:ext cx="7344816" cy="1296144"/>
          </a:xfrm>
        </p:spPr>
        <p:style>
          <a:lnRef idx="2">
            <a:schemeClr val="accent1">
              <a:shade val="50000"/>
            </a:schemeClr>
          </a:lnRef>
          <a:fillRef idx="1">
            <a:schemeClr val="accent1"/>
          </a:fillRef>
          <a:effectRef idx="0">
            <a:schemeClr val="accent1"/>
          </a:effectRef>
          <a:fontRef idx="minor">
            <a:schemeClr val="lt1"/>
          </a:fontRef>
        </p:style>
        <p:txBody>
          <a:bodyPr/>
          <a:lstStyle/>
          <a:p>
            <a:r>
              <a:rPr lang="el-GR" sz="4000" b="1" dirty="0"/>
              <a:t>Ρινική κάνουλα-ρινικός </a:t>
            </a:r>
            <a:r>
              <a:rPr lang="el-GR" sz="4000" b="1" dirty="0" smtClean="0"/>
              <a:t>καθετήρας(γυαλάκια</a:t>
            </a:r>
            <a:r>
              <a:rPr lang="en-US" sz="4000" b="1" dirty="0" smtClean="0"/>
              <a:t>)</a:t>
            </a:r>
            <a:endParaRPr lang="el-GR" sz="4000" b="1" dirty="0"/>
          </a:p>
        </p:txBody>
      </p:sp>
      <p:sp>
        <p:nvSpPr>
          <p:cNvPr id="3" name="Θέση περιεχομένου 2"/>
          <p:cNvSpPr>
            <a:spLocks noGrp="1"/>
          </p:cNvSpPr>
          <p:nvPr>
            <p:ph idx="1"/>
          </p:nvPr>
        </p:nvSpPr>
        <p:spPr>
          <a:xfrm>
            <a:off x="539552" y="1988840"/>
            <a:ext cx="7416824" cy="4555976"/>
          </a:xfrm>
        </p:spPr>
        <p:txBody>
          <a:bodyPr>
            <a:normAutofit/>
          </a:bodyPr>
          <a:lstStyle/>
          <a:p>
            <a:pPr lvl="0"/>
            <a:r>
              <a:rPr lang="el-GR" sz="2600" dirty="0"/>
              <a:t>Συχνότερη και φθηνότερη συσκευή χορήγησης οξυγόνου</a:t>
            </a:r>
          </a:p>
          <a:p>
            <a:pPr lvl="0"/>
            <a:r>
              <a:rPr lang="el-GR" sz="2600" dirty="0"/>
              <a:t>Παρέχουν σχετικά χαμηλή συγκέντρωση οξυγόνου (24% </a:t>
            </a:r>
            <a:r>
              <a:rPr lang="el-GR" sz="2600" dirty="0" smtClean="0"/>
              <a:t>έως </a:t>
            </a:r>
            <a:r>
              <a:rPr lang="el-GR" sz="2600" dirty="0"/>
              <a:t>44%)</a:t>
            </a:r>
          </a:p>
          <a:p>
            <a:pPr lvl="0"/>
            <a:r>
              <a:rPr lang="el-GR" sz="2600" dirty="0"/>
              <a:t>Ταχύτητα ροής από 2 </a:t>
            </a:r>
            <a:r>
              <a:rPr lang="el-GR" sz="2600" dirty="0" smtClean="0"/>
              <a:t>έως </a:t>
            </a:r>
            <a:r>
              <a:rPr lang="el-GR" sz="2600" dirty="0"/>
              <a:t>6 lit/min</a:t>
            </a:r>
          </a:p>
          <a:p>
            <a:pPr lvl="0"/>
            <a:r>
              <a:rPr lang="el-GR" sz="2600" dirty="0"/>
              <a:t>Εύκολος στη χρήση</a:t>
            </a:r>
          </a:p>
          <a:p>
            <a:pPr lvl="0"/>
            <a:r>
              <a:rPr lang="el-GR" sz="2600" dirty="0"/>
              <a:t>Ανεκτοί-άνετοι</a:t>
            </a:r>
          </a:p>
          <a:p>
            <a:pPr lvl="0"/>
            <a:r>
              <a:rPr lang="el-GR" sz="2600" dirty="0"/>
              <a:t>Δεν παρεμποδίζει λήψη τροφής και ομιλίας</a:t>
            </a:r>
          </a:p>
          <a:p>
            <a:pPr lvl="0"/>
            <a:r>
              <a:rPr lang="el-GR" sz="2600" dirty="0"/>
              <a:t>Δε χρησιμοποιείται σε ασθενείς με αυξημένες απαιτήσεις αερισμού</a:t>
            </a:r>
          </a:p>
        </p:txBody>
      </p:sp>
    </p:spTree>
    <p:extLst>
      <p:ext uri="{BB962C8B-B14F-4D97-AF65-F5344CB8AC3E}">
        <p14:creationId xmlns:p14="http://schemas.microsoft.com/office/powerpoint/2010/main" val="36539789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Αποτέλεσμα εικόνας για ΡΙΝΙΚΗ ΚΑΝΟΥΛΑ ΓΥΑΛΑΚΙ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991" y="1124744"/>
            <a:ext cx="3797285" cy="401475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Αποτέλεσμα εικόνας για ΡΙΝΙΚΗ ΚΑΝΟΥΛΑ"/>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067944" y="1124744"/>
            <a:ext cx="4320480" cy="4293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571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83568" y="476672"/>
            <a:ext cx="7272808" cy="1224136"/>
          </a:xfrm>
        </p:spPr>
        <p:style>
          <a:lnRef idx="2">
            <a:schemeClr val="accent1">
              <a:shade val="50000"/>
            </a:schemeClr>
          </a:lnRef>
          <a:fillRef idx="1">
            <a:schemeClr val="accent1"/>
          </a:fillRef>
          <a:effectRef idx="0">
            <a:schemeClr val="accent1"/>
          </a:effectRef>
          <a:fontRef idx="minor">
            <a:schemeClr val="lt1"/>
          </a:fontRef>
        </p:style>
        <p:txBody>
          <a:bodyPr/>
          <a:lstStyle/>
          <a:p>
            <a:r>
              <a:rPr lang="el-GR" sz="4000" b="1" dirty="0"/>
              <a:t>Απλή μάσκα οξυγόνου ή προσωπίδα οξυγόνου</a:t>
            </a:r>
          </a:p>
        </p:txBody>
      </p:sp>
      <p:sp>
        <p:nvSpPr>
          <p:cNvPr id="3" name="Θέση περιεχομένου 2"/>
          <p:cNvSpPr>
            <a:spLocks noGrp="1"/>
          </p:cNvSpPr>
          <p:nvPr>
            <p:ph idx="1"/>
          </p:nvPr>
        </p:nvSpPr>
        <p:spPr>
          <a:xfrm>
            <a:off x="539552" y="2132856"/>
            <a:ext cx="7416824" cy="3672408"/>
          </a:xfrm>
        </p:spPr>
        <p:txBody>
          <a:bodyPr>
            <a:noAutofit/>
          </a:bodyPr>
          <a:lstStyle/>
          <a:p>
            <a:pPr lvl="0"/>
            <a:r>
              <a:rPr lang="el-GR" sz="2800" dirty="0"/>
              <a:t>Παρέχει οξυγόνο συγκέντρωσης από 40% </a:t>
            </a:r>
            <a:r>
              <a:rPr lang="el-GR" sz="2800" dirty="0" smtClean="0"/>
              <a:t>έως </a:t>
            </a:r>
            <a:r>
              <a:rPr lang="el-GR" sz="2800" dirty="0"/>
              <a:t>60 %</a:t>
            </a:r>
          </a:p>
          <a:p>
            <a:pPr lvl="0"/>
            <a:r>
              <a:rPr lang="el-GR" sz="2800" dirty="0"/>
              <a:t>Ταχύτητα ροής 5 </a:t>
            </a:r>
            <a:r>
              <a:rPr lang="el-GR" sz="2800" dirty="0" smtClean="0"/>
              <a:t>έως </a:t>
            </a:r>
            <a:r>
              <a:rPr lang="el-GR" sz="2800" dirty="0"/>
              <a:t>8 lit/min</a:t>
            </a:r>
          </a:p>
          <a:p>
            <a:pPr lvl="0"/>
            <a:r>
              <a:rPr lang="el-GR" sz="2800" dirty="0"/>
              <a:t>Δεν είναι ελεύθερη η ρινοφαρυγγική οδός</a:t>
            </a:r>
          </a:p>
          <a:p>
            <a:pPr lvl="0"/>
            <a:r>
              <a:rPr lang="el-GR" sz="2800" dirty="0"/>
              <a:t>Όχι ανεκτή</a:t>
            </a:r>
          </a:p>
          <a:p>
            <a:pPr lvl="0"/>
            <a:r>
              <a:rPr lang="el-GR" sz="2800" dirty="0"/>
              <a:t>Δυσκολία στην ομιλία</a:t>
            </a:r>
          </a:p>
          <a:p>
            <a:pPr lvl="0"/>
            <a:r>
              <a:rPr lang="el-GR" sz="2800" dirty="0"/>
              <a:t>Ανάγκη αφαίρεσης στο φαγητό</a:t>
            </a:r>
          </a:p>
        </p:txBody>
      </p:sp>
    </p:spTree>
    <p:extLst>
      <p:ext uri="{BB962C8B-B14F-4D97-AF65-F5344CB8AC3E}">
        <p14:creationId xmlns:p14="http://schemas.microsoft.com/office/powerpoint/2010/main" val="6194734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Αποτέλεσμα εικόνας για μασκα οξυγονου"/>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104" y="1124744"/>
            <a:ext cx="4104456" cy="43204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Σχετική εικόνα"/>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28840" y="1196752"/>
            <a:ext cx="3371928" cy="4493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52813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Γειτνίαση">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Γειτνίαση">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208</TotalTime>
  <Words>816</Words>
  <Application>Microsoft Office PowerPoint</Application>
  <PresentationFormat>Προβολή στην οθόνη (4:3)</PresentationFormat>
  <Paragraphs>62</Paragraphs>
  <Slides>18</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18</vt:i4>
      </vt:variant>
    </vt:vector>
  </HeadingPairs>
  <TitlesOfParts>
    <vt:vector size="19" baseType="lpstr">
      <vt:lpstr>Γειτνίαση</vt:lpstr>
      <vt:lpstr>Ομαδική εργασία   Βασικής  Νοσηλευτικής ΙΙ</vt:lpstr>
      <vt:lpstr>Μελέτη 3</vt:lpstr>
      <vt:lpstr>Παρουσίαση του PowerPoint</vt:lpstr>
      <vt:lpstr>ΧΑΠ ή χρόνια αποφρακτική πνευμονοπάθεια</vt:lpstr>
      <vt:lpstr>Ερώτηση 1: Ποια η διαφορά ανάμεσα στη χορήγηση οξυγόνου με ρινική κάνουλα και στη χορήγηση οξυγόνου μέσω απλής μάσκας οξυγόνου; </vt:lpstr>
      <vt:lpstr>Ρινική κάνουλα-ρινικός καθετήρας(γυαλάκια)</vt:lpstr>
      <vt:lpstr>Παρουσίαση του PowerPoint</vt:lpstr>
      <vt:lpstr>Απλή μάσκα οξυγόνου ή προσωπίδα οξυγόνου</vt:lpstr>
      <vt:lpstr>Παρουσίαση του PowerPoint</vt:lpstr>
      <vt:lpstr>Ερώτηση 2 :Ποια επιπλοκή μπορεί να συμβεί στην ασθενή με την αλλαγή στον τρόπο χορήγησης οξυγόνου (από τη ρινική κάνουλα στην απλή μάσκα)</vt:lpstr>
      <vt:lpstr>Παρουσίαση του PowerPoint</vt:lpstr>
      <vt:lpstr>Παρουσίαση του PowerPoint</vt:lpstr>
      <vt:lpstr>Ερώτηση 3: Με δεδομένη τη ΧΑΠ της ασθενούς ποιες επιπλοκές μπορούν να συμβούν και ποιες νοσηλευτικές παρεμβάσεις μπορούν να μειώσουν τις επιπλοκές αυτές</vt:lpstr>
      <vt:lpstr>Πιθανές επιπλοκές:</vt:lpstr>
      <vt:lpstr>Νοσηλευτικές παρεμβάσεις</vt:lpstr>
      <vt:lpstr>Παρουσίαση του PowerPoint</vt:lpstr>
      <vt:lpstr>Βιβλιογραφία</vt:lpstr>
      <vt:lpstr>ΕΥΧΑΡΙΣΤΟΥΜΕ ΠΟΛΥ ΓΙΑ ΤΗΝ ΠΡΟΣΟΧΗ ΣΑΣ</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userpc</dc:creator>
  <cp:lastModifiedBy>userpc</cp:lastModifiedBy>
  <cp:revision>22</cp:revision>
  <dcterms:created xsi:type="dcterms:W3CDTF">2016-12-14T19:03:21Z</dcterms:created>
  <dcterms:modified xsi:type="dcterms:W3CDTF">2017-01-20T21:19:24Z</dcterms:modified>
</cp:coreProperties>
</file>