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84" r:id="rId7"/>
    <p:sldId id="285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10693400" cy="7562850"/>
  <p:notesSz cx="10693400" cy="75628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25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900D4-9C6F-4C4F-BD86-84B923D7874E}" type="datetimeFigureOut">
              <a:rPr lang="el-GR" smtClean="0"/>
              <a:t>2/12/2019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6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1069975" y="3592513"/>
            <a:ext cx="8553450" cy="340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7707C-D5D5-4C0A-A344-53B48B620C7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403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457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6803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6848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493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3252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3687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06317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3355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83999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1456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9275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52336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13583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77790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53452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8869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44563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4354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00452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4774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819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3739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9737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7432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1013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3696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9363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025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839" y="348995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2860" y="933665"/>
            <a:ext cx="8407679" cy="1118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42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3869" y="2231489"/>
            <a:ext cx="8105660" cy="4057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6040" y="6696860"/>
            <a:ext cx="247650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‹#›</a:t>
            </a:fld>
            <a:endParaRPr spc="-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3623" y="3936377"/>
            <a:ext cx="8027670" cy="495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700" b="1" spc="-5" dirty="0">
                <a:latin typeface="Times New Roman"/>
                <a:cs typeface="Times New Roman"/>
              </a:rPr>
              <a:t>Φόρο</a:t>
            </a:r>
            <a:r>
              <a:rPr sz="3700" b="1" dirty="0">
                <a:latin typeface="Times New Roman"/>
                <a:cs typeface="Times New Roman"/>
              </a:rPr>
              <a:t>ς</a:t>
            </a:r>
            <a:r>
              <a:rPr sz="3700" b="1" spc="-10" dirty="0">
                <a:latin typeface="Times New Roman"/>
                <a:cs typeface="Times New Roman"/>
              </a:rPr>
              <a:t> </a:t>
            </a:r>
            <a:r>
              <a:rPr sz="3700" b="1" dirty="0">
                <a:latin typeface="Times New Roman"/>
                <a:cs typeface="Times New Roman"/>
              </a:rPr>
              <a:t>ε</a:t>
            </a:r>
            <a:r>
              <a:rPr sz="3700" b="1" spc="-25" dirty="0">
                <a:latin typeface="Times New Roman"/>
                <a:cs typeface="Times New Roman"/>
              </a:rPr>
              <a:t>ισοδήματο</a:t>
            </a:r>
            <a:r>
              <a:rPr sz="3700" b="1" spc="-20" dirty="0">
                <a:latin typeface="Times New Roman"/>
                <a:cs typeface="Times New Roman"/>
              </a:rPr>
              <a:t>ς</a:t>
            </a:r>
            <a:r>
              <a:rPr sz="3700" b="1" spc="-5" dirty="0">
                <a:latin typeface="Times New Roman"/>
                <a:cs typeface="Times New Roman"/>
              </a:rPr>
              <a:t> </a:t>
            </a:r>
            <a:r>
              <a:rPr sz="3700" b="1" spc="-25" dirty="0">
                <a:latin typeface="Times New Roman"/>
                <a:cs typeface="Times New Roman"/>
              </a:rPr>
              <a:t>νομικώ</a:t>
            </a:r>
            <a:r>
              <a:rPr sz="3700" b="1" spc="-20" dirty="0">
                <a:latin typeface="Times New Roman"/>
                <a:cs typeface="Times New Roman"/>
              </a:rPr>
              <a:t>ν</a:t>
            </a:r>
            <a:r>
              <a:rPr sz="3700" b="1" dirty="0">
                <a:latin typeface="Times New Roman"/>
                <a:cs typeface="Times New Roman"/>
              </a:rPr>
              <a:t> </a:t>
            </a:r>
            <a:r>
              <a:rPr sz="3700" b="1" spc="-35" dirty="0">
                <a:latin typeface="Times New Roman"/>
                <a:cs typeface="Times New Roman"/>
              </a:rPr>
              <a:t>π</a:t>
            </a:r>
            <a:r>
              <a:rPr sz="3700" b="1" spc="-30" dirty="0">
                <a:latin typeface="Times New Roman"/>
                <a:cs typeface="Times New Roman"/>
              </a:rPr>
              <a:t>ροσώπων</a:t>
            </a:r>
            <a:endParaRPr sz="37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7725" rIns="0" bIns="0" rtlCol="0">
            <a:spAutoFit/>
          </a:bodyPr>
          <a:lstStyle/>
          <a:p>
            <a:pPr marL="2938145">
              <a:lnSpc>
                <a:spcPct val="100000"/>
              </a:lnSpc>
            </a:pPr>
            <a:r>
              <a:rPr sz="4000" spc="-20" dirty="0">
                <a:solidFill>
                  <a:srgbClr val="FFFFFF"/>
                </a:solidFill>
              </a:rPr>
              <a:t>Διάλεξη</a:t>
            </a:r>
            <a:r>
              <a:rPr sz="4000" spc="15" dirty="0">
                <a:solidFill>
                  <a:srgbClr val="FFFFFF"/>
                </a:solidFill>
              </a:rPr>
              <a:t> </a:t>
            </a:r>
            <a:r>
              <a:rPr sz="4000" spc="-5" dirty="0">
                <a:solidFill>
                  <a:srgbClr val="FFFFFF"/>
                </a:solidFill>
                <a:latin typeface="Times New Roman"/>
                <a:cs typeface="Times New Roman"/>
              </a:rPr>
              <a:t>18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1</a:t>
            </a:fld>
            <a:endParaRPr spc="-1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982" rIns="0" bIns="0" rtlCol="0">
            <a:spAutoFit/>
          </a:bodyPr>
          <a:lstStyle/>
          <a:p>
            <a:pPr marL="118110">
              <a:lnSpc>
                <a:spcPct val="100000"/>
              </a:lnSpc>
            </a:pPr>
            <a:r>
              <a:rPr sz="3700" spc="-25" dirty="0"/>
              <a:t>Εξοικονόμηση</a:t>
            </a:r>
            <a:r>
              <a:rPr sz="3700" spc="-5" dirty="0"/>
              <a:t> φόρο</a:t>
            </a:r>
            <a:r>
              <a:rPr sz="3700" dirty="0"/>
              <a:t>υ</a:t>
            </a:r>
            <a:r>
              <a:rPr sz="3700" spc="-5" dirty="0"/>
              <a:t> </a:t>
            </a:r>
            <a:r>
              <a:rPr sz="3700" dirty="0"/>
              <a:t>α</a:t>
            </a:r>
            <a:r>
              <a:rPr sz="3700" spc="-30" dirty="0"/>
              <a:t>π</a:t>
            </a:r>
            <a:r>
              <a:rPr sz="3700" spc="-20" dirty="0"/>
              <a:t>ό</a:t>
            </a:r>
            <a:r>
              <a:rPr sz="3700" spc="-5" dirty="0"/>
              <a:t> </a:t>
            </a:r>
            <a:r>
              <a:rPr sz="3700" spc="-20" dirty="0"/>
              <a:t>τις</a:t>
            </a:r>
            <a:r>
              <a:rPr sz="3700" dirty="0"/>
              <a:t> </a:t>
            </a:r>
            <a:r>
              <a:rPr sz="3700" spc="-5" dirty="0"/>
              <a:t>α</a:t>
            </a:r>
            <a:r>
              <a:rPr sz="3700" spc="-25" dirty="0"/>
              <a:t>ποσβέσεις</a:t>
            </a:r>
            <a:endParaRPr sz="37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10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616335" y="2412083"/>
            <a:ext cx="7320280" cy="3616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2400" spc="-15" dirty="0">
                <a:latin typeface="Times New Roman"/>
                <a:cs typeface="Times New Roman"/>
              </a:rPr>
              <a:t>T 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φορολογητέ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ζ</a:t>
            </a:r>
            <a:r>
              <a:rPr sz="2400" spc="-20" dirty="0">
                <a:latin typeface="Times New Roman"/>
                <a:cs typeface="Times New Roman"/>
              </a:rPr>
              <a:t>ωή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425"/>
              </a:spcBef>
            </a:pPr>
            <a:r>
              <a:rPr sz="2400" dirty="0">
                <a:latin typeface="Times New Roman"/>
                <a:cs typeface="Times New Roman"/>
              </a:rPr>
              <a:t>D(n)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ποσοστό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αξίας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περιουσιακού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τοιχείου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10" dirty="0">
                <a:latin typeface="Times New Roman"/>
                <a:cs typeface="Times New Roman"/>
              </a:rPr>
              <a:t> αφαιρείται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φ</a:t>
            </a:r>
            <a:r>
              <a:rPr sz="2400" spc="-15" dirty="0">
                <a:latin typeface="Times New Roman"/>
                <a:cs typeface="Times New Roman"/>
              </a:rPr>
              <a:t>ορολογητέο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εισόδημα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στη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ιάρκεια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 </a:t>
            </a:r>
            <a:r>
              <a:rPr sz="2400" spc="-15" dirty="0">
                <a:latin typeface="Times New Roman"/>
                <a:cs typeface="Times New Roman"/>
              </a:rPr>
              <a:t>έτους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  <a:p>
            <a:pPr marL="12700" marR="302260">
              <a:lnSpc>
                <a:spcPts val="4310"/>
              </a:lnSpc>
              <a:spcBef>
                <a:spcPts val="380"/>
              </a:spcBef>
            </a:pPr>
            <a:r>
              <a:rPr sz="2400" dirty="0">
                <a:latin typeface="Times New Roman"/>
                <a:cs typeface="Times New Roman"/>
              </a:rPr>
              <a:t>θ </a:t>
            </a:r>
            <a:r>
              <a:rPr sz="2400" spc="-15" dirty="0">
                <a:latin typeface="Times New Roman"/>
                <a:cs typeface="Times New Roman"/>
              </a:rPr>
              <a:t>= συντελεστής φόρου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εισοδήματος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ομικών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προσώπων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Π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ρ</a:t>
            </a:r>
            <a:r>
              <a:rPr sz="2400" spc="5" dirty="0">
                <a:latin typeface="Times New Roman"/>
                <a:cs typeface="Times New Roman"/>
              </a:rPr>
              <a:t>ο</a:t>
            </a:r>
            <a:r>
              <a:rPr sz="2400" spc="-5" dirty="0">
                <a:latin typeface="Times New Roman"/>
                <a:cs typeface="Times New Roman"/>
              </a:rPr>
              <a:t>ύ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-15" dirty="0">
                <a:latin typeface="Times New Roman"/>
                <a:cs typeface="Times New Roman"/>
              </a:rPr>
              <a:t>ξ</a:t>
            </a:r>
            <a:r>
              <a:rPr sz="2400" dirty="0">
                <a:latin typeface="Times New Roman"/>
                <a:cs typeface="Times New Roman"/>
              </a:rPr>
              <a:t>ί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5" dirty="0">
                <a:latin typeface="Times New Roman"/>
                <a:cs typeface="Times New Roman"/>
              </a:rPr>
              <a:t>ω</a:t>
            </a:r>
            <a:r>
              <a:rPr sz="2400" dirty="0">
                <a:latin typeface="Times New Roman"/>
                <a:cs typeface="Times New Roman"/>
              </a:rPr>
              <a:t>ν 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20" dirty="0">
                <a:latin typeface="Times New Roman"/>
                <a:cs typeface="Times New Roman"/>
              </a:rPr>
              <a:t>ξ</a:t>
            </a:r>
            <a:r>
              <a:rPr sz="2400" spc="5" dirty="0">
                <a:latin typeface="Times New Roman"/>
                <a:cs typeface="Times New Roman"/>
              </a:rPr>
              <a:t>οι</a:t>
            </a:r>
            <a:r>
              <a:rPr sz="2400" spc="-1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ονομ</a:t>
            </a:r>
            <a:r>
              <a:rPr sz="2400" spc="-20" dirty="0">
                <a:latin typeface="Times New Roman"/>
                <a:cs typeface="Times New Roman"/>
              </a:rPr>
              <a:t>ή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-5" dirty="0">
                <a:latin typeface="Times New Roman"/>
                <a:cs typeface="Times New Roman"/>
              </a:rPr>
              <a:t>ω</a:t>
            </a:r>
            <a:r>
              <a:rPr sz="2400" dirty="0">
                <a:latin typeface="Times New Roman"/>
                <a:cs typeface="Times New Roman"/>
              </a:rPr>
              <a:t>ν φό</a:t>
            </a:r>
            <a:r>
              <a:rPr sz="2400" spc="5" dirty="0">
                <a:latin typeface="Times New Roman"/>
                <a:cs typeface="Times New Roman"/>
              </a:rPr>
              <a:t>ρ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25" dirty="0">
                <a:latin typeface="Times New Roman"/>
                <a:cs typeface="Times New Roman"/>
              </a:rPr>
              <a:t>υ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698500" marR="2108835" indent="-685800">
              <a:lnSpc>
                <a:spcPct val="100000"/>
              </a:lnSpc>
              <a:spcBef>
                <a:spcPts val="1050"/>
              </a:spcBef>
              <a:tabLst>
                <a:tab pos="1980564" algn="l"/>
                <a:tab pos="2059305" algn="l"/>
                <a:tab pos="4025265" algn="l"/>
                <a:tab pos="4130040" algn="l"/>
              </a:tabLst>
            </a:pPr>
            <a:r>
              <a:rPr sz="2400" b="1" i="1" spc="-20" dirty="0">
                <a:latin typeface="Times New Roman"/>
                <a:cs typeface="Times New Roman"/>
              </a:rPr>
              <a:t>ψ </a:t>
            </a:r>
            <a:r>
              <a:rPr sz="2400" b="1" spc="-15" dirty="0">
                <a:latin typeface="Times New Roman"/>
                <a:cs typeface="Times New Roman"/>
              </a:rPr>
              <a:t>= </a:t>
            </a:r>
            <a:r>
              <a:rPr sz="2400" b="1" i="1" u="heavy" spc="-15" dirty="0">
                <a:latin typeface="Times New Roman"/>
                <a:cs typeface="Times New Roman"/>
              </a:rPr>
              <a:t>θ</a:t>
            </a:r>
            <a:r>
              <a:rPr sz="2400" u="heavy" spc="-5" dirty="0">
                <a:latin typeface="Times New Roman"/>
                <a:cs typeface="Times New Roman"/>
              </a:rPr>
              <a:t> </a:t>
            </a:r>
            <a:r>
              <a:rPr sz="2400" b="1" u="heavy" dirty="0">
                <a:latin typeface="Times New Roman"/>
                <a:cs typeface="Times New Roman"/>
              </a:rPr>
              <a:t>* </a:t>
            </a:r>
            <a:r>
              <a:rPr sz="2400" b="1" i="1" u="heavy" dirty="0">
                <a:latin typeface="Times New Roman"/>
                <a:cs typeface="Times New Roman"/>
              </a:rPr>
              <a:t>D</a:t>
            </a:r>
            <a:r>
              <a:rPr sz="2400" b="1" u="heavy" dirty="0">
                <a:latin typeface="Times New Roman"/>
                <a:cs typeface="Times New Roman"/>
              </a:rPr>
              <a:t>(1)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dirty="0">
                <a:latin typeface="Times New Roman"/>
                <a:cs typeface="Times New Roman"/>
              </a:rPr>
              <a:t>		</a:t>
            </a:r>
            <a:r>
              <a:rPr sz="2400" b="1" i="1" u="heavy" dirty="0">
                <a:latin typeface="Times New Roman"/>
                <a:cs typeface="Times New Roman"/>
              </a:rPr>
              <a:t>θ</a:t>
            </a:r>
            <a:r>
              <a:rPr sz="2400" u="heavy" dirty="0">
                <a:latin typeface="Times New Roman"/>
                <a:cs typeface="Times New Roman"/>
              </a:rPr>
              <a:t> </a:t>
            </a:r>
            <a:r>
              <a:rPr sz="2400" b="1" u="heavy" dirty="0">
                <a:latin typeface="Times New Roman"/>
                <a:cs typeface="Times New Roman"/>
              </a:rPr>
              <a:t>* </a:t>
            </a:r>
            <a:r>
              <a:rPr sz="2400" b="1" i="1" u="heavy" dirty="0">
                <a:latin typeface="Times New Roman"/>
                <a:cs typeface="Times New Roman"/>
              </a:rPr>
              <a:t>D</a:t>
            </a:r>
            <a:r>
              <a:rPr sz="2400" b="1" u="heavy" dirty="0">
                <a:latin typeface="Times New Roman"/>
                <a:cs typeface="Times New Roman"/>
              </a:rPr>
              <a:t>(2)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dirty="0">
                <a:latin typeface="Times New Roman"/>
                <a:cs typeface="Times New Roman"/>
              </a:rPr>
              <a:t> …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dirty="0">
                <a:latin typeface="Times New Roman"/>
                <a:cs typeface="Times New Roman"/>
              </a:rPr>
              <a:t>		</a:t>
            </a:r>
            <a:r>
              <a:rPr sz="2400" b="1" u="heavy" spc="-15" dirty="0">
                <a:latin typeface="Times New Roman"/>
                <a:cs typeface="Times New Roman"/>
              </a:rPr>
              <a:t>θ</a:t>
            </a:r>
            <a:r>
              <a:rPr sz="2400" u="heavy" spc="-5" dirty="0">
                <a:latin typeface="Times New Roman"/>
                <a:cs typeface="Times New Roman"/>
              </a:rPr>
              <a:t> </a:t>
            </a:r>
            <a:r>
              <a:rPr sz="2400" b="1" u="heavy" dirty="0">
                <a:latin typeface="Times New Roman"/>
                <a:cs typeface="Times New Roman"/>
              </a:rPr>
              <a:t>* </a:t>
            </a:r>
            <a:r>
              <a:rPr sz="2400" b="1" i="1" u="heavy" dirty="0">
                <a:latin typeface="Times New Roman"/>
                <a:cs typeface="Times New Roman"/>
              </a:rPr>
              <a:t>D</a:t>
            </a:r>
            <a:r>
              <a:rPr sz="2400" b="1" u="heavy" spc="-5" dirty="0">
                <a:latin typeface="Times New Roman"/>
                <a:cs typeface="Times New Roman"/>
              </a:rPr>
              <a:t>(</a:t>
            </a:r>
            <a:r>
              <a:rPr sz="2400" b="1" i="1" u="heavy" spc="-15" dirty="0">
                <a:latin typeface="Times New Roman"/>
                <a:cs typeface="Times New Roman"/>
              </a:rPr>
              <a:t>T</a:t>
            </a:r>
            <a:r>
              <a:rPr sz="2400" b="1" u="heavy" dirty="0">
                <a:latin typeface="Times New Roman"/>
                <a:cs typeface="Times New Roman"/>
              </a:rPr>
              <a:t>)</a:t>
            </a:r>
            <a:r>
              <a:rPr sz="2400" b="1" dirty="0">
                <a:latin typeface="Times New Roman"/>
                <a:cs typeface="Times New Roman"/>
              </a:rPr>
              <a:t> 1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r	</a:t>
            </a:r>
            <a:r>
              <a:rPr sz="2400" b="1" dirty="0">
                <a:latin typeface="Times New Roman"/>
                <a:cs typeface="Times New Roman"/>
              </a:rPr>
              <a:t>(1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r</a:t>
            </a:r>
            <a:r>
              <a:rPr sz="2400" b="1" spc="-5" dirty="0">
                <a:latin typeface="Times New Roman"/>
                <a:cs typeface="Times New Roman"/>
              </a:rPr>
              <a:t>)</a:t>
            </a:r>
            <a:r>
              <a:rPr sz="2400" b="1" baseline="24305" dirty="0">
                <a:latin typeface="Times New Roman"/>
                <a:cs typeface="Times New Roman"/>
              </a:rPr>
              <a:t>2	</a:t>
            </a:r>
            <a:r>
              <a:rPr sz="2400" b="1" dirty="0">
                <a:latin typeface="Times New Roman"/>
                <a:cs typeface="Times New Roman"/>
              </a:rPr>
              <a:t>(1 </a:t>
            </a:r>
            <a:r>
              <a:rPr sz="2400" b="1" spc="-15" dirty="0">
                <a:latin typeface="Times New Roman"/>
                <a:cs typeface="Times New Roman"/>
              </a:rPr>
              <a:t>+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r</a:t>
            </a:r>
            <a:r>
              <a:rPr sz="2400" b="1" spc="-5" dirty="0">
                <a:latin typeface="Times New Roman"/>
                <a:cs typeface="Times New Roman"/>
              </a:rPr>
              <a:t>)</a:t>
            </a:r>
            <a:r>
              <a:rPr sz="2400" b="1" i="1" baseline="24305" dirty="0">
                <a:latin typeface="Times New Roman"/>
                <a:cs typeface="Times New Roman"/>
              </a:rPr>
              <a:t>T</a:t>
            </a:r>
            <a:endParaRPr sz="2400" baseline="24305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659130">
              <a:lnSpc>
                <a:spcPct val="100000"/>
              </a:lnSpc>
            </a:pPr>
            <a:r>
              <a:rPr sz="4000" spc="-25" dirty="0"/>
              <a:t>Περισσότερα</a:t>
            </a:r>
            <a:r>
              <a:rPr sz="4000" spc="5" dirty="0"/>
              <a:t> </a:t>
            </a:r>
            <a:r>
              <a:rPr sz="4000" spc="-20" dirty="0"/>
              <a:t>γ</a:t>
            </a:r>
            <a:r>
              <a:rPr sz="4000" dirty="0"/>
              <a:t>ια</a:t>
            </a:r>
            <a:r>
              <a:rPr sz="4000" spc="5" dirty="0"/>
              <a:t> </a:t>
            </a:r>
            <a:r>
              <a:rPr sz="4000" spc="-20" dirty="0"/>
              <a:t>τις</a:t>
            </a:r>
            <a:r>
              <a:rPr sz="4000" spc="-10" dirty="0"/>
              <a:t> </a:t>
            </a:r>
            <a:r>
              <a:rPr sz="4000" spc="-5" dirty="0"/>
              <a:t>α</a:t>
            </a:r>
            <a:r>
              <a:rPr sz="4000" spc="-20" dirty="0"/>
              <a:t>ποσβέσεις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11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900670" cy="2593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10477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  <a:tab pos="58439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Επιταχυνόμενη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-15" dirty="0">
                <a:latin typeface="Times New Roman"/>
                <a:cs typeface="Times New Roman"/>
              </a:rPr>
              <a:t>πόσβεσ</a:t>
            </a:r>
            <a:r>
              <a:rPr sz="2400" spc="1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Μέθοδος</a:t>
            </a:r>
            <a:r>
              <a:rPr sz="2400" spc="-5" dirty="0">
                <a:latin typeface="Times New Roman"/>
                <a:cs typeface="Times New Roman"/>
              </a:rPr>
              <a:t> υ</a:t>
            </a:r>
            <a:r>
              <a:rPr sz="2400" spc="-15" dirty="0">
                <a:latin typeface="Times New Roman"/>
                <a:cs typeface="Times New Roman"/>
              </a:rPr>
              <a:t>πολογισμού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 αποσβέσεων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επιτρέπει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στις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εταιρείες</a:t>
            </a:r>
            <a:r>
              <a:rPr sz="2400" dirty="0">
                <a:latin typeface="Times New Roman"/>
                <a:cs typeface="Times New Roman"/>
              </a:rPr>
              <a:t> ν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15" dirty="0">
                <a:latin typeface="Times New Roman"/>
                <a:cs typeface="Times New Roman"/>
              </a:rPr>
              <a:t>κπίπτουν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ποσά αποσβέσεων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υ</a:t>
            </a:r>
            <a:r>
              <a:rPr sz="2400" spc="-15" dirty="0">
                <a:latin typeface="Times New Roman"/>
                <a:cs typeface="Times New Roman"/>
              </a:rPr>
              <a:t>περβαίνουν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πραγματική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οικονομική απόσβεση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Εξοδοποίηση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(expensing)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5" dirty="0">
                <a:latin typeface="Times New Roman"/>
                <a:cs typeface="Times New Roman"/>
              </a:rPr>
              <a:t>δυ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ατ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spc="-25" dirty="0">
                <a:latin typeface="Times New Roman"/>
                <a:cs typeface="Times New Roman"/>
              </a:rPr>
              <a:t>η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ν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ι</a:t>
            </a:r>
            <a:r>
              <a:rPr sz="2400" spc="5" dirty="0">
                <a:latin typeface="Times New Roman"/>
                <a:cs typeface="Times New Roman"/>
              </a:rPr>
              <a:t>ρ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θ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ί 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ό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15" dirty="0">
                <a:latin typeface="Times New Roman"/>
                <a:cs typeface="Times New Roman"/>
              </a:rPr>
              <a:t>καθαρό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εισόδημα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ω</a:t>
            </a:r>
            <a:r>
              <a:rPr sz="2400" spc="-10" dirty="0">
                <a:latin typeface="Times New Roman"/>
                <a:cs typeface="Times New Roman"/>
              </a:rPr>
              <a:t>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απόσβεση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συνολική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αξία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 περιουσιακού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τοιχείου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11891" y="1067447"/>
            <a:ext cx="8495030" cy="495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7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Απόσβεσ</a:t>
            </a:r>
            <a:r>
              <a:rPr sz="37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η</a:t>
            </a:r>
            <a:r>
              <a:rPr sz="3700" b="1" spc="-10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7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άυλω</a:t>
            </a:r>
            <a:r>
              <a:rPr sz="37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ν</a:t>
            </a:r>
            <a:r>
              <a:rPr sz="37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700" b="1" spc="-35" dirty="0">
                <a:solidFill>
                  <a:srgbClr val="420000"/>
                </a:solidFill>
                <a:latin typeface="Times New Roman"/>
                <a:cs typeface="Times New Roman"/>
              </a:rPr>
              <a:t>π</a:t>
            </a:r>
            <a:r>
              <a:rPr sz="37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εριουσιακώ</a:t>
            </a:r>
            <a:r>
              <a:rPr sz="37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ν</a:t>
            </a:r>
            <a:r>
              <a:rPr sz="37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7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στοιχείων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8740" y="6696860"/>
            <a:ext cx="22225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11535" y="2479835"/>
            <a:ext cx="8007350" cy="399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>
              <a:lnSpc>
                <a:spcPct val="100000"/>
              </a:lnSpc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</a:t>
            </a:r>
            <a:r>
              <a:rPr sz="2000" spc="-10" dirty="0">
                <a:latin typeface="Times New Roman"/>
                <a:cs typeface="Times New Roman"/>
              </a:rPr>
              <a:t>αθορισμός της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κατάλληλης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μεθόδου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απόσβεσης αποτελεί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πρόβλημα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για τις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φ</a:t>
            </a:r>
            <a:r>
              <a:rPr sz="2000" spc="-10" dirty="0">
                <a:latin typeface="Times New Roman"/>
                <a:cs typeface="Times New Roman"/>
              </a:rPr>
              <a:t>ορολογικές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αρχές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2450">
              <a:latin typeface="Times New Roman"/>
              <a:cs typeface="Times New Roman"/>
            </a:endParaRPr>
          </a:p>
          <a:p>
            <a:pPr marL="198120" marR="26416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«Έτσι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οι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18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ΠΑΕ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της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Α'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Εθνικής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</a:t>
            </a:r>
            <a:r>
              <a:rPr sz="2000" spc="-10" dirty="0">
                <a:latin typeface="Times New Roman"/>
                <a:cs typeface="Times New Roman"/>
              </a:rPr>
              <a:t>ην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περίοδο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Ιουλίου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1997</a:t>
            </a:r>
            <a:r>
              <a:rPr sz="2000" spc="-15" dirty="0">
                <a:latin typeface="Times New Roman"/>
                <a:cs typeface="Times New Roman"/>
              </a:rPr>
              <a:t>-Ιουνίο</a:t>
            </a:r>
            <a:r>
              <a:rPr sz="2000" spc="-10" dirty="0">
                <a:latin typeface="Times New Roman"/>
                <a:cs typeface="Times New Roman"/>
              </a:rPr>
              <a:t>υ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1998 </a:t>
            </a:r>
            <a:r>
              <a:rPr sz="2000" spc="-10" dirty="0">
                <a:latin typeface="Times New Roman"/>
                <a:cs typeface="Times New Roman"/>
              </a:rPr>
              <a:t>δικαιολόγησαν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αποσβέσεις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υνολικού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ύψους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6,6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δισ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spc="1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δρ</a:t>
            </a:r>
            <a:r>
              <a:rPr sz="2000" spc="-10" dirty="0">
                <a:latin typeface="Times New Roman"/>
                <a:cs typeface="Times New Roman"/>
              </a:rPr>
              <a:t>χ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για</a:t>
            </a:r>
            <a:r>
              <a:rPr sz="2000" spc="1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απόσβεση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τω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επενδυτικώ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δαπανώ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15" dirty="0">
                <a:latin typeface="Times New Roman"/>
                <a:cs typeface="Times New Roman"/>
              </a:rPr>
              <a:t>ου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οι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</a:t>
            </a:r>
            <a:r>
              <a:rPr sz="2000" spc="-15" dirty="0">
                <a:latin typeface="Times New Roman"/>
                <a:cs typeface="Times New Roman"/>
              </a:rPr>
              <a:t>ποίε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συνίσταντα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κυρίω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σε απόσβεση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20" dirty="0">
                <a:latin typeface="Times New Roman"/>
                <a:cs typeface="Times New Roman"/>
              </a:rPr>
              <a:t>η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αξία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τω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σ</a:t>
            </a:r>
            <a:r>
              <a:rPr sz="2000" spc="-20" dirty="0">
                <a:latin typeface="Times New Roman"/>
                <a:cs typeface="Times New Roman"/>
              </a:rPr>
              <a:t>υμ</a:t>
            </a:r>
            <a:r>
              <a:rPr sz="2000" spc="-25" dirty="0">
                <a:latin typeface="Times New Roman"/>
                <a:cs typeface="Times New Roman"/>
              </a:rPr>
              <a:t>β</a:t>
            </a:r>
            <a:r>
              <a:rPr sz="2000" spc="-10" dirty="0">
                <a:latin typeface="Times New Roman"/>
                <a:cs typeface="Times New Roman"/>
              </a:rPr>
              <a:t>ο</a:t>
            </a:r>
            <a:r>
              <a:rPr sz="2000" spc="-15" dirty="0">
                <a:latin typeface="Times New Roman"/>
                <a:cs typeface="Times New Roman"/>
              </a:rPr>
              <a:t>λαίω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20" dirty="0">
                <a:latin typeface="Times New Roman"/>
                <a:cs typeface="Times New Roman"/>
              </a:rPr>
              <a:t>ω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ποδοσφαιριστώ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το</a:t>
            </a:r>
            <a:r>
              <a:rPr sz="2000" spc="-25" dirty="0">
                <a:latin typeface="Times New Roman"/>
                <a:cs typeface="Times New Roman"/>
              </a:rPr>
              <a:t>υ</a:t>
            </a:r>
            <a:r>
              <a:rPr sz="2000" spc="-10" dirty="0">
                <a:latin typeface="Times New Roman"/>
                <a:cs typeface="Times New Roman"/>
              </a:rPr>
              <a:t>ς εξασφαλίζοντας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υψηλά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κεφάλα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-1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κινήσεω</a:t>
            </a:r>
            <a:r>
              <a:rPr sz="2000" spc="4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πολύτιμη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ρευστότητα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για μετεγγραφές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ενίσχυση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τελικά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περιουσίας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του</a:t>
            </a:r>
            <a:r>
              <a:rPr sz="2000" spc="4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Ο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αποσβέσεις</a:t>
            </a:r>
            <a:r>
              <a:rPr sz="2000" spc="-10" dirty="0">
                <a:latin typeface="Times New Roman"/>
                <a:cs typeface="Times New Roman"/>
              </a:rPr>
              <a:t> αυτέ</a:t>
            </a:r>
            <a:r>
              <a:rPr sz="2000" spc="-5" dirty="0">
                <a:latin typeface="Times New Roman"/>
                <a:cs typeface="Times New Roman"/>
              </a:rPr>
              <a:t>ς,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οποίες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απόλυτα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νούμερα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μεγαλύτερες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ζημίες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ύψου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5,7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δισ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δρ</a:t>
            </a:r>
            <a:r>
              <a:rPr sz="2000" spc="-10" dirty="0">
                <a:latin typeface="Times New Roman"/>
                <a:cs typeface="Times New Roman"/>
              </a:rPr>
              <a:t>χ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πο</a:t>
            </a:r>
            <a:r>
              <a:rPr sz="2000" spc="-10" dirty="0">
                <a:latin typeface="Times New Roman"/>
                <a:cs typeface="Times New Roman"/>
              </a:rPr>
              <a:t>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15" dirty="0">
                <a:latin typeface="Times New Roman"/>
                <a:cs typeface="Times New Roman"/>
              </a:rPr>
              <a:t>ελ</a:t>
            </a:r>
            <a:r>
              <a:rPr sz="2000" spc="-5" dirty="0">
                <a:latin typeface="Times New Roman"/>
                <a:cs typeface="Times New Roman"/>
              </a:rPr>
              <a:t>ικ</a:t>
            </a:r>
            <a:r>
              <a:rPr sz="2000" spc="-15" dirty="0">
                <a:latin typeface="Times New Roman"/>
                <a:cs typeface="Times New Roman"/>
              </a:rPr>
              <a:t>ά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</a:t>
            </a:r>
            <a:r>
              <a:rPr sz="2000" spc="-15" dirty="0">
                <a:latin typeface="Times New Roman"/>
                <a:cs typeface="Times New Roman"/>
              </a:rPr>
              <a:t>μφάνισα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ο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18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ΠΑ</a:t>
            </a:r>
            <a:r>
              <a:rPr sz="2000" spc="-5" dirty="0">
                <a:latin typeface="Times New Roman"/>
                <a:cs typeface="Times New Roman"/>
              </a:rPr>
              <a:t>Ε,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δε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είνα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τίποτε</a:t>
            </a:r>
            <a:r>
              <a:rPr sz="2000" spc="-10" dirty="0">
                <a:latin typeface="Times New Roman"/>
                <a:cs typeface="Times New Roman"/>
              </a:rPr>
              <a:t> άλλο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</a:t>
            </a:r>
            <a:r>
              <a:rPr sz="2000" spc="-10" dirty="0">
                <a:latin typeface="Times New Roman"/>
                <a:cs typeface="Times New Roman"/>
              </a:rPr>
              <a:t>έρδη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«</a:t>
            </a:r>
            <a:r>
              <a:rPr sz="2000" spc="-15" dirty="0">
                <a:latin typeface="Times New Roman"/>
                <a:cs typeface="Times New Roman"/>
              </a:rPr>
              <a:t>επανεπενδύοντα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10" dirty="0">
                <a:latin typeface="Times New Roman"/>
                <a:cs typeface="Times New Roman"/>
              </a:rPr>
              <a:t>»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δεν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υπόκεινται</a:t>
            </a:r>
            <a:r>
              <a:rPr sz="2000" dirty="0">
                <a:latin typeface="Times New Roman"/>
                <a:cs typeface="Times New Roman"/>
              </a:rPr>
              <a:t>  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σε φορολογία.”</a:t>
            </a:r>
            <a:r>
              <a:rPr sz="2000" spc="-5" dirty="0">
                <a:latin typeface="Times New Roman"/>
                <a:cs typeface="Times New Roman"/>
              </a:rPr>
              <a:t> (</a:t>
            </a:r>
            <a:r>
              <a:rPr sz="2000" spc="-15" dirty="0">
                <a:latin typeface="Times New Roman"/>
                <a:cs typeface="Times New Roman"/>
              </a:rPr>
              <a:t>Χ</a:t>
            </a:r>
            <a:r>
              <a:rPr sz="2000" spc="-5" dirty="0">
                <a:latin typeface="Times New Roman"/>
                <a:cs typeface="Times New Roman"/>
              </a:rPr>
              <a:t>ρ.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Κ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-10" dirty="0">
                <a:latin typeface="Times New Roman"/>
                <a:cs typeface="Times New Roman"/>
              </a:rPr>
              <a:t>ρφιάτης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Τ</a:t>
            </a:r>
            <a:r>
              <a:rPr sz="2000" spc="-10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Β</a:t>
            </a:r>
            <a:r>
              <a:rPr sz="2000" spc="-20" dirty="0">
                <a:latin typeface="Times New Roman"/>
                <a:cs typeface="Times New Roman"/>
              </a:rPr>
              <a:t>ΗΜ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24/01/1999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spc="-10" dirty="0">
                <a:latin typeface="Times New Roman"/>
                <a:cs typeface="Times New Roman"/>
              </a:rPr>
              <a:t>Σελ.: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6</a:t>
            </a:r>
            <a:r>
              <a:rPr sz="2000" spc="-10" dirty="0">
                <a:latin typeface="Times New Roman"/>
                <a:cs typeface="Times New Roman"/>
              </a:rPr>
              <a:t>8).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19339" y="1009865"/>
            <a:ext cx="8331200" cy="1118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27075">
              <a:lnSpc>
                <a:spcPct val="100000"/>
              </a:lnSpc>
            </a:pP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Μεταχείριση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των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5" dirty="0">
                <a:solidFill>
                  <a:srgbClr val="420000"/>
                </a:solidFill>
                <a:latin typeface="Times New Roman"/>
                <a:cs typeface="Times New Roman"/>
              </a:rPr>
              <a:t>μ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ερισμάτων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ts val="4780"/>
              </a:lnSpc>
              <a:tabLst>
                <a:tab pos="781050" algn="l"/>
                <a:tab pos="8317865" algn="l"/>
              </a:tabLst>
            </a:pPr>
            <a:r>
              <a:rPr sz="4000" u="sng" dirty="0">
                <a:solidFill>
                  <a:srgbClr val="420000"/>
                </a:solidFill>
                <a:latin typeface="Times New Roman"/>
                <a:cs typeface="Times New Roman"/>
              </a:rPr>
              <a:t> 	</a:t>
            </a:r>
            <a:r>
              <a:rPr sz="4000" b="1" u="sng" dirty="0">
                <a:solidFill>
                  <a:srgbClr val="420000"/>
                </a:solidFill>
                <a:latin typeface="Times New Roman"/>
                <a:cs typeface="Times New Roman"/>
              </a:rPr>
              <a:t>και</a:t>
            </a:r>
            <a:r>
              <a:rPr sz="4000" u="sng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u="sng" spc="-25" dirty="0">
                <a:solidFill>
                  <a:srgbClr val="420000"/>
                </a:solidFill>
                <a:latin typeface="Times New Roman"/>
                <a:cs typeface="Times New Roman"/>
              </a:rPr>
              <a:t>των</a:t>
            </a:r>
            <a:r>
              <a:rPr sz="4000" u="sng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u="sng" spc="-25" dirty="0">
                <a:solidFill>
                  <a:srgbClr val="420000"/>
                </a:solidFill>
                <a:latin typeface="Times New Roman"/>
                <a:cs typeface="Times New Roman"/>
              </a:rPr>
              <a:t>αδιανέμητων</a:t>
            </a:r>
            <a:r>
              <a:rPr sz="4000" u="sng" spc="-10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u="sng" spc="-25" dirty="0">
                <a:solidFill>
                  <a:srgbClr val="420000"/>
                </a:solidFill>
                <a:latin typeface="Times New Roman"/>
                <a:cs typeface="Times New Roman"/>
              </a:rPr>
              <a:t>κερδών</a:t>
            </a:r>
            <a:r>
              <a:rPr sz="4000" u="sng" dirty="0">
                <a:solidFill>
                  <a:srgbClr val="420000"/>
                </a:solidFill>
                <a:latin typeface="Times New Roman"/>
                <a:cs typeface="Times New Roman"/>
              </a:rPr>
              <a:t> 	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8740" y="6696860"/>
            <a:ext cx="22225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4208" y="2514699"/>
            <a:ext cx="7579995" cy="1861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20" dirty="0">
                <a:latin typeface="Times New Roman"/>
                <a:cs typeface="Times New Roman"/>
              </a:rPr>
              <a:t>Τ</a:t>
            </a:r>
            <a:r>
              <a:rPr sz="2400" spc="-15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πρόβλημ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τη</a:t>
            </a:r>
            <a:r>
              <a:rPr sz="2400" spc="-10" dirty="0">
                <a:latin typeface="Times New Roman"/>
                <a:cs typeface="Times New Roman"/>
              </a:rPr>
              <a:t>ς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20" dirty="0">
                <a:latin typeface="Times New Roman"/>
                <a:cs typeface="Times New Roman"/>
              </a:rPr>
              <a:t>ιπλή</a:t>
            </a:r>
            <a:r>
              <a:rPr sz="2400" spc="-10" dirty="0">
                <a:latin typeface="Times New Roman"/>
                <a:cs typeface="Times New Roman"/>
              </a:rPr>
              <a:t>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20" dirty="0">
                <a:latin typeface="Times New Roman"/>
                <a:cs typeface="Times New Roman"/>
              </a:rPr>
              <a:t>ορολόγησης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μερίσματα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φορολογούνται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15" dirty="0">
                <a:latin typeface="Times New Roman"/>
                <a:cs typeface="Times New Roman"/>
              </a:rPr>
              <a:t>πίπεδο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επιχείρησης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μερίσματα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φορολογούνται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15" dirty="0">
                <a:latin typeface="Times New Roman"/>
                <a:cs typeface="Times New Roman"/>
              </a:rPr>
              <a:t>πίπεδο</a:t>
            </a:r>
            <a:r>
              <a:rPr sz="2400" dirty="0">
                <a:latin typeface="Times New Roman"/>
                <a:cs typeface="Times New Roman"/>
              </a:rPr>
              <a:t> φ</a:t>
            </a:r>
            <a:r>
              <a:rPr sz="2400" spc="-15" dirty="0">
                <a:latin typeface="Times New Roman"/>
                <a:cs typeface="Times New Roman"/>
              </a:rPr>
              <a:t>υσικού προσώπου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όταν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διανέμονται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spc="-15" dirty="0">
                <a:latin typeface="Times New Roman"/>
                <a:cs typeface="Times New Roman"/>
              </a:rPr>
              <a:t>στην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Ελλάδα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αυτοτελώς</a:t>
            </a:r>
            <a:r>
              <a:rPr sz="2400" spc="-5" dirty="0">
                <a:latin typeface="Times New Roman"/>
                <a:cs typeface="Times New Roman"/>
              </a:rPr>
              <a:t> μ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-15" dirty="0">
                <a:latin typeface="Times New Roman"/>
                <a:cs typeface="Times New Roman"/>
              </a:rPr>
              <a:t> συντελεστή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10%)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48143" y="495045"/>
          <a:ext cx="8686798" cy="441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6390" y="821143"/>
            <a:ext cx="8097520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75" marR="5080" indent="-67310">
              <a:lnSpc>
                <a:spcPct val="100000"/>
              </a:lnSpc>
            </a:pP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Πραγματική φορολογική 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επιβάρυνση των 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κ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ερδών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των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νομικών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5" dirty="0">
                <a:solidFill>
                  <a:srgbClr val="420000"/>
                </a:solidFill>
                <a:latin typeface="Times New Roman"/>
                <a:cs typeface="Times New Roman"/>
              </a:rPr>
              <a:t>π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ροσώπων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2287" y="2189226"/>
            <a:ext cx="7295515" cy="4780915"/>
          </a:xfrm>
          <a:custGeom>
            <a:avLst/>
            <a:gdLst/>
            <a:ahLst/>
            <a:cxnLst/>
            <a:rect l="l" t="t" r="r" b="b"/>
            <a:pathLst>
              <a:path w="7295515" h="4780915">
                <a:moveTo>
                  <a:pt x="0" y="4780788"/>
                </a:moveTo>
                <a:lnTo>
                  <a:pt x="0" y="0"/>
                </a:lnTo>
                <a:lnTo>
                  <a:pt x="7295388" y="0"/>
                </a:lnTo>
                <a:lnTo>
                  <a:pt x="7295388" y="4780788"/>
                </a:lnTo>
                <a:lnTo>
                  <a:pt x="0" y="47807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92287" y="2189226"/>
            <a:ext cx="7295515" cy="4780915"/>
          </a:xfrm>
          <a:custGeom>
            <a:avLst/>
            <a:gdLst/>
            <a:ahLst/>
            <a:cxnLst/>
            <a:rect l="l" t="t" r="r" b="b"/>
            <a:pathLst>
              <a:path w="7295515" h="4780915">
                <a:moveTo>
                  <a:pt x="0" y="4780788"/>
                </a:moveTo>
                <a:lnTo>
                  <a:pt x="0" y="0"/>
                </a:lnTo>
                <a:lnTo>
                  <a:pt x="7295388" y="0"/>
                </a:lnTo>
                <a:lnTo>
                  <a:pt x="7295388" y="4780788"/>
                </a:lnTo>
                <a:lnTo>
                  <a:pt x="0" y="478078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5593" y="2416301"/>
            <a:ext cx="6305550" cy="2866390"/>
          </a:xfrm>
          <a:custGeom>
            <a:avLst/>
            <a:gdLst/>
            <a:ahLst/>
            <a:cxnLst/>
            <a:rect l="l" t="t" r="r" b="b"/>
            <a:pathLst>
              <a:path w="6305550" h="2866390">
                <a:moveTo>
                  <a:pt x="0" y="0"/>
                </a:moveTo>
                <a:lnTo>
                  <a:pt x="0" y="2865881"/>
                </a:lnTo>
                <a:lnTo>
                  <a:pt x="6305549" y="2865881"/>
                </a:lnTo>
                <a:lnTo>
                  <a:pt x="6305549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35587" y="2416308"/>
            <a:ext cx="6305550" cy="0"/>
          </a:xfrm>
          <a:custGeom>
            <a:avLst/>
            <a:gdLst/>
            <a:ahLst/>
            <a:cxnLst/>
            <a:rect l="l" t="t" r="r" b="b"/>
            <a:pathLst>
              <a:path w="6305550">
                <a:moveTo>
                  <a:pt x="0" y="0"/>
                </a:moveTo>
                <a:lnTo>
                  <a:pt x="6305545" y="0"/>
                </a:lnTo>
              </a:path>
            </a:pathLst>
          </a:custGeom>
          <a:ln w="10814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41133" y="2416308"/>
            <a:ext cx="0" cy="2866390"/>
          </a:xfrm>
          <a:custGeom>
            <a:avLst/>
            <a:gdLst/>
            <a:ahLst/>
            <a:cxnLst/>
            <a:rect l="l" t="t" r="r" b="b"/>
            <a:pathLst>
              <a:path h="2866390">
                <a:moveTo>
                  <a:pt x="0" y="0"/>
                </a:moveTo>
                <a:lnTo>
                  <a:pt x="0" y="2865871"/>
                </a:lnTo>
              </a:path>
            </a:pathLst>
          </a:custGeom>
          <a:ln w="1208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35587" y="5282179"/>
            <a:ext cx="6305550" cy="0"/>
          </a:xfrm>
          <a:custGeom>
            <a:avLst/>
            <a:gdLst/>
            <a:ahLst/>
            <a:cxnLst/>
            <a:rect l="l" t="t" r="r" b="b"/>
            <a:pathLst>
              <a:path w="6305550">
                <a:moveTo>
                  <a:pt x="6305545" y="0"/>
                </a:moveTo>
                <a:lnTo>
                  <a:pt x="0" y="0"/>
                </a:lnTo>
              </a:path>
            </a:pathLst>
          </a:custGeom>
          <a:ln w="10814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35587" y="2416308"/>
            <a:ext cx="0" cy="2866390"/>
          </a:xfrm>
          <a:custGeom>
            <a:avLst/>
            <a:gdLst/>
            <a:ahLst/>
            <a:cxnLst/>
            <a:rect l="l" t="t" r="r" b="b"/>
            <a:pathLst>
              <a:path h="2866390">
                <a:moveTo>
                  <a:pt x="0" y="2865871"/>
                </a:moveTo>
                <a:lnTo>
                  <a:pt x="0" y="0"/>
                </a:lnTo>
              </a:path>
            </a:pathLst>
          </a:custGeom>
          <a:ln w="1208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20175" y="2718816"/>
            <a:ext cx="121285" cy="2563495"/>
          </a:xfrm>
          <a:custGeom>
            <a:avLst/>
            <a:gdLst/>
            <a:ahLst/>
            <a:cxnLst/>
            <a:rect l="l" t="t" r="r" b="b"/>
            <a:pathLst>
              <a:path w="121285" h="2563495">
                <a:moveTo>
                  <a:pt x="0" y="0"/>
                </a:moveTo>
                <a:lnTo>
                  <a:pt x="0" y="2563367"/>
                </a:lnTo>
                <a:lnTo>
                  <a:pt x="121158" y="2563367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20163" y="2718816"/>
            <a:ext cx="121285" cy="2563495"/>
          </a:xfrm>
          <a:custGeom>
            <a:avLst/>
            <a:gdLst/>
            <a:ahLst/>
            <a:cxnLst/>
            <a:rect l="l" t="t" r="r" b="b"/>
            <a:pathLst>
              <a:path w="121285" h="2563495">
                <a:moveTo>
                  <a:pt x="0" y="0"/>
                </a:moveTo>
                <a:lnTo>
                  <a:pt x="121158" y="0"/>
                </a:lnTo>
                <a:lnTo>
                  <a:pt x="121158" y="2563374"/>
                </a:lnTo>
                <a:lnTo>
                  <a:pt x="0" y="2563374"/>
                </a:lnTo>
                <a:lnTo>
                  <a:pt x="0" y="0"/>
                </a:lnTo>
                <a:close/>
              </a:path>
            </a:pathLst>
          </a:custGeom>
          <a:ln w="12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43085" y="2718816"/>
            <a:ext cx="120650" cy="2563495"/>
          </a:xfrm>
          <a:custGeom>
            <a:avLst/>
            <a:gdLst/>
            <a:ahLst/>
            <a:cxnLst/>
            <a:rect l="l" t="t" r="r" b="b"/>
            <a:pathLst>
              <a:path w="120650" h="2563495">
                <a:moveTo>
                  <a:pt x="0" y="0"/>
                </a:moveTo>
                <a:lnTo>
                  <a:pt x="0" y="2563367"/>
                </a:lnTo>
                <a:lnTo>
                  <a:pt x="120396" y="2563367"/>
                </a:lnTo>
                <a:lnTo>
                  <a:pt x="12039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43085" y="2718816"/>
            <a:ext cx="120650" cy="2563495"/>
          </a:xfrm>
          <a:custGeom>
            <a:avLst/>
            <a:gdLst/>
            <a:ahLst/>
            <a:cxnLst/>
            <a:rect l="l" t="t" r="r" b="b"/>
            <a:pathLst>
              <a:path w="120650" h="2563495">
                <a:moveTo>
                  <a:pt x="0" y="0"/>
                </a:moveTo>
                <a:lnTo>
                  <a:pt x="120396" y="0"/>
                </a:lnTo>
                <a:lnTo>
                  <a:pt x="120396" y="2563374"/>
                </a:lnTo>
                <a:lnTo>
                  <a:pt x="0" y="2563374"/>
                </a:lnTo>
                <a:lnTo>
                  <a:pt x="0" y="0"/>
                </a:lnTo>
                <a:close/>
              </a:path>
            </a:pathLst>
          </a:custGeom>
          <a:ln w="120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65995" y="3032760"/>
            <a:ext cx="120650" cy="2249805"/>
          </a:xfrm>
          <a:custGeom>
            <a:avLst/>
            <a:gdLst/>
            <a:ahLst/>
            <a:cxnLst/>
            <a:rect l="l" t="t" r="r" b="b"/>
            <a:pathLst>
              <a:path w="120650" h="2249804">
                <a:moveTo>
                  <a:pt x="0" y="0"/>
                </a:moveTo>
                <a:lnTo>
                  <a:pt x="0" y="2249424"/>
                </a:lnTo>
                <a:lnTo>
                  <a:pt x="120395" y="2249424"/>
                </a:lnTo>
                <a:lnTo>
                  <a:pt x="12039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65994" y="3032764"/>
            <a:ext cx="120650" cy="2249805"/>
          </a:xfrm>
          <a:custGeom>
            <a:avLst/>
            <a:gdLst/>
            <a:ahLst/>
            <a:cxnLst/>
            <a:rect l="l" t="t" r="r" b="b"/>
            <a:pathLst>
              <a:path w="120650" h="2249804">
                <a:moveTo>
                  <a:pt x="0" y="0"/>
                </a:moveTo>
                <a:lnTo>
                  <a:pt x="120396" y="0"/>
                </a:lnTo>
                <a:lnTo>
                  <a:pt x="120396" y="2249426"/>
                </a:lnTo>
                <a:lnTo>
                  <a:pt x="0" y="2249426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76713" y="3054095"/>
            <a:ext cx="120650" cy="2228215"/>
          </a:xfrm>
          <a:custGeom>
            <a:avLst/>
            <a:gdLst/>
            <a:ahLst/>
            <a:cxnLst/>
            <a:rect l="l" t="t" r="r" b="b"/>
            <a:pathLst>
              <a:path w="120650" h="2228215">
                <a:moveTo>
                  <a:pt x="0" y="0"/>
                </a:moveTo>
                <a:lnTo>
                  <a:pt x="0" y="2228088"/>
                </a:lnTo>
                <a:lnTo>
                  <a:pt x="120396" y="2228088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76701" y="3054093"/>
            <a:ext cx="120650" cy="2228215"/>
          </a:xfrm>
          <a:custGeom>
            <a:avLst/>
            <a:gdLst/>
            <a:ahLst/>
            <a:cxnLst/>
            <a:rect l="l" t="t" r="r" b="b"/>
            <a:pathLst>
              <a:path w="120650" h="2228215">
                <a:moveTo>
                  <a:pt x="0" y="0"/>
                </a:moveTo>
                <a:lnTo>
                  <a:pt x="120396" y="0"/>
                </a:lnTo>
                <a:lnTo>
                  <a:pt x="120396" y="2228085"/>
                </a:lnTo>
                <a:lnTo>
                  <a:pt x="0" y="2228085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99623" y="3054095"/>
            <a:ext cx="120650" cy="2228215"/>
          </a:xfrm>
          <a:custGeom>
            <a:avLst/>
            <a:gdLst/>
            <a:ahLst/>
            <a:cxnLst/>
            <a:rect l="l" t="t" r="r" b="b"/>
            <a:pathLst>
              <a:path w="120650" h="2228215">
                <a:moveTo>
                  <a:pt x="0" y="0"/>
                </a:moveTo>
                <a:lnTo>
                  <a:pt x="0" y="2228088"/>
                </a:lnTo>
                <a:lnTo>
                  <a:pt x="120396" y="2228088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99623" y="3054093"/>
            <a:ext cx="120650" cy="2228215"/>
          </a:xfrm>
          <a:custGeom>
            <a:avLst/>
            <a:gdLst/>
            <a:ahLst/>
            <a:cxnLst/>
            <a:rect l="l" t="t" r="r" b="b"/>
            <a:pathLst>
              <a:path w="120650" h="2228215">
                <a:moveTo>
                  <a:pt x="0" y="0"/>
                </a:moveTo>
                <a:lnTo>
                  <a:pt x="120396" y="0"/>
                </a:lnTo>
                <a:lnTo>
                  <a:pt x="120396" y="2228085"/>
                </a:lnTo>
                <a:lnTo>
                  <a:pt x="0" y="2228085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21771" y="3086861"/>
            <a:ext cx="121285" cy="2195830"/>
          </a:xfrm>
          <a:custGeom>
            <a:avLst/>
            <a:gdLst/>
            <a:ahLst/>
            <a:cxnLst/>
            <a:rect l="l" t="t" r="r" b="b"/>
            <a:pathLst>
              <a:path w="121285" h="2195829">
                <a:moveTo>
                  <a:pt x="0" y="0"/>
                </a:moveTo>
                <a:lnTo>
                  <a:pt x="0" y="2195322"/>
                </a:lnTo>
                <a:lnTo>
                  <a:pt x="121158" y="2195322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21766" y="3086861"/>
            <a:ext cx="121285" cy="2195830"/>
          </a:xfrm>
          <a:custGeom>
            <a:avLst/>
            <a:gdLst/>
            <a:ahLst/>
            <a:cxnLst/>
            <a:rect l="l" t="t" r="r" b="b"/>
            <a:pathLst>
              <a:path w="121285" h="2195829">
                <a:moveTo>
                  <a:pt x="0" y="0"/>
                </a:moveTo>
                <a:lnTo>
                  <a:pt x="121158" y="0"/>
                </a:lnTo>
                <a:lnTo>
                  <a:pt x="121158" y="2195317"/>
                </a:lnTo>
                <a:lnTo>
                  <a:pt x="0" y="2195317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44681" y="3118866"/>
            <a:ext cx="121285" cy="2163445"/>
          </a:xfrm>
          <a:custGeom>
            <a:avLst/>
            <a:gdLst/>
            <a:ahLst/>
            <a:cxnLst/>
            <a:rect l="l" t="t" r="r" b="b"/>
            <a:pathLst>
              <a:path w="121285" h="2163445">
                <a:moveTo>
                  <a:pt x="0" y="0"/>
                </a:moveTo>
                <a:lnTo>
                  <a:pt x="0" y="2163318"/>
                </a:lnTo>
                <a:lnTo>
                  <a:pt x="121158" y="2163318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44674" y="3118861"/>
            <a:ext cx="121285" cy="2163445"/>
          </a:xfrm>
          <a:custGeom>
            <a:avLst/>
            <a:gdLst/>
            <a:ahLst/>
            <a:cxnLst/>
            <a:rect l="l" t="t" r="r" b="b"/>
            <a:pathLst>
              <a:path w="121285" h="2163445">
                <a:moveTo>
                  <a:pt x="0" y="0"/>
                </a:moveTo>
                <a:lnTo>
                  <a:pt x="121158" y="0"/>
                </a:lnTo>
                <a:lnTo>
                  <a:pt x="121158" y="2163318"/>
                </a:lnTo>
                <a:lnTo>
                  <a:pt x="0" y="2163318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67591" y="3183635"/>
            <a:ext cx="121285" cy="2098675"/>
          </a:xfrm>
          <a:custGeom>
            <a:avLst/>
            <a:gdLst/>
            <a:ahLst/>
            <a:cxnLst/>
            <a:rect l="l" t="t" r="r" b="b"/>
            <a:pathLst>
              <a:path w="121285" h="2098675">
                <a:moveTo>
                  <a:pt x="0" y="0"/>
                </a:moveTo>
                <a:lnTo>
                  <a:pt x="0" y="2098548"/>
                </a:lnTo>
                <a:lnTo>
                  <a:pt x="121158" y="2098548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67583" y="3183640"/>
            <a:ext cx="121285" cy="2098675"/>
          </a:xfrm>
          <a:custGeom>
            <a:avLst/>
            <a:gdLst/>
            <a:ahLst/>
            <a:cxnLst/>
            <a:rect l="l" t="t" r="r" b="b"/>
            <a:pathLst>
              <a:path w="121285" h="2098675">
                <a:moveTo>
                  <a:pt x="0" y="0"/>
                </a:moveTo>
                <a:lnTo>
                  <a:pt x="121158" y="0"/>
                </a:lnTo>
                <a:lnTo>
                  <a:pt x="121158" y="2098550"/>
                </a:lnTo>
                <a:lnTo>
                  <a:pt x="0" y="2098550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78309" y="3303270"/>
            <a:ext cx="120650" cy="1979295"/>
          </a:xfrm>
          <a:custGeom>
            <a:avLst/>
            <a:gdLst/>
            <a:ahLst/>
            <a:cxnLst/>
            <a:rect l="l" t="t" r="r" b="b"/>
            <a:pathLst>
              <a:path w="120650" h="1979295">
                <a:moveTo>
                  <a:pt x="0" y="0"/>
                </a:moveTo>
                <a:lnTo>
                  <a:pt x="0" y="1978914"/>
                </a:lnTo>
                <a:lnTo>
                  <a:pt x="120396" y="1978914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78303" y="3303274"/>
            <a:ext cx="120650" cy="1979295"/>
          </a:xfrm>
          <a:custGeom>
            <a:avLst/>
            <a:gdLst/>
            <a:ahLst/>
            <a:cxnLst/>
            <a:rect l="l" t="t" r="r" b="b"/>
            <a:pathLst>
              <a:path w="120650" h="1979295">
                <a:moveTo>
                  <a:pt x="0" y="0"/>
                </a:moveTo>
                <a:lnTo>
                  <a:pt x="120396" y="0"/>
                </a:lnTo>
                <a:lnTo>
                  <a:pt x="120396" y="1978917"/>
                </a:lnTo>
                <a:lnTo>
                  <a:pt x="0" y="1978917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01219" y="3368040"/>
            <a:ext cx="120650" cy="1914525"/>
          </a:xfrm>
          <a:custGeom>
            <a:avLst/>
            <a:gdLst/>
            <a:ahLst/>
            <a:cxnLst/>
            <a:rect l="l" t="t" r="r" b="b"/>
            <a:pathLst>
              <a:path w="120650" h="1914525">
                <a:moveTo>
                  <a:pt x="0" y="0"/>
                </a:moveTo>
                <a:lnTo>
                  <a:pt x="0" y="1914143"/>
                </a:lnTo>
                <a:lnTo>
                  <a:pt x="120396" y="1914143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101212" y="3368041"/>
            <a:ext cx="120650" cy="1914525"/>
          </a:xfrm>
          <a:custGeom>
            <a:avLst/>
            <a:gdLst/>
            <a:ahLst/>
            <a:cxnLst/>
            <a:rect l="l" t="t" r="r" b="b"/>
            <a:pathLst>
              <a:path w="120650" h="1914525">
                <a:moveTo>
                  <a:pt x="0" y="0"/>
                </a:moveTo>
                <a:lnTo>
                  <a:pt x="120396" y="0"/>
                </a:lnTo>
                <a:lnTo>
                  <a:pt x="120396" y="1914149"/>
                </a:lnTo>
                <a:lnTo>
                  <a:pt x="0" y="1914149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24129" y="3368040"/>
            <a:ext cx="120650" cy="1914525"/>
          </a:xfrm>
          <a:custGeom>
            <a:avLst/>
            <a:gdLst/>
            <a:ahLst/>
            <a:cxnLst/>
            <a:rect l="l" t="t" r="r" b="b"/>
            <a:pathLst>
              <a:path w="120650" h="1914525">
                <a:moveTo>
                  <a:pt x="0" y="0"/>
                </a:moveTo>
                <a:lnTo>
                  <a:pt x="0" y="1914143"/>
                </a:lnTo>
                <a:lnTo>
                  <a:pt x="120396" y="1914143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524120" y="3368041"/>
            <a:ext cx="120650" cy="1914525"/>
          </a:xfrm>
          <a:custGeom>
            <a:avLst/>
            <a:gdLst/>
            <a:ahLst/>
            <a:cxnLst/>
            <a:rect l="l" t="t" r="r" b="b"/>
            <a:pathLst>
              <a:path w="120650" h="1914525">
                <a:moveTo>
                  <a:pt x="0" y="0"/>
                </a:moveTo>
                <a:lnTo>
                  <a:pt x="120396" y="0"/>
                </a:lnTo>
                <a:lnTo>
                  <a:pt x="120396" y="1914149"/>
                </a:lnTo>
                <a:lnTo>
                  <a:pt x="0" y="1914149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946277" y="3432809"/>
            <a:ext cx="121285" cy="1849755"/>
          </a:xfrm>
          <a:custGeom>
            <a:avLst/>
            <a:gdLst/>
            <a:ahLst/>
            <a:cxnLst/>
            <a:rect l="l" t="t" r="r" b="b"/>
            <a:pathLst>
              <a:path w="121284" h="1849754">
                <a:moveTo>
                  <a:pt x="0" y="0"/>
                </a:moveTo>
                <a:lnTo>
                  <a:pt x="0" y="1849374"/>
                </a:lnTo>
                <a:lnTo>
                  <a:pt x="121157" y="1849374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946277" y="3432809"/>
            <a:ext cx="121285" cy="1849755"/>
          </a:xfrm>
          <a:custGeom>
            <a:avLst/>
            <a:gdLst/>
            <a:ahLst/>
            <a:cxnLst/>
            <a:rect l="l" t="t" r="r" b="b"/>
            <a:pathLst>
              <a:path w="121284" h="1849754">
                <a:moveTo>
                  <a:pt x="0" y="0"/>
                </a:moveTo>
                <a:lnTo>
                  <a:pt x="121158" y="0"/>
                </a:lnTo>
                <a:lnTo>
                  <a:pt x="121158" y="1849370"/>
                </a:lnTo>
                <a:lnTo>
                  <a:pt x="0" y="1849370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369175" y="3497579"/>
            <a:ext cx="121285" cy="1784985"/>
          </a:xfrm>
          <a:custGeom>
            <a:avLst/>
            <a:gdLst/>
            <a:ahLst/>
            <a:cxnLst/>
            <a:rect l="l" t="t" r="r" b="b"/>
            <a:pathLst>
              <a:path w="121284" h="1784985">
                <a:moveTo>
                  <a:pt x="0" y="0"/>
                </a:moveTo>
                <a:lnTo>
                  <a:pt x="0" y="1784603"/>
                </a:lnTo>
                <a:lnTo>
                  <a:pt x="121157" y="1784603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369185" y="3497576"/>
            <a:ext cx="121285" cy="1784985"/>
          </a:xfrm>
          <a:custGeom>
            <a:avLst/>
            <a:gdLst/>
            <a:ahLst/>
            <a:cxnLst/>
            <a:rect l="l" t="t" r="r" b="b"/>
            <a:pathLst>
              <a:path w="121284" h="1784985">
                <a:moveTo>
                  <a:pt x="0" y="0"/>
                </a:moveTo>
                <a:lnTo>
                  <a:pt x="121158" y="0"/>
                </a:lnTo>
                <a:lnTo>
                  <a:pt x="121158" y="1784602"/>
                </a:lnTo>
                <a:lnTo>
                  <a:pt x="0" y="1784602"/>
                </a:lnTo>
                <a:lnTo>
                  <a:pt x="0" y="0"/>
                </a:lnTo>
                <a:close/>
              </a:path>
            </a:pathLst>
          </a:custGeom>
          <a:ln w="120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79905" y="3497579"/>
            <a:ext cx="121285" cy="1784985"/>
          </a:xfrm>
          <a:custGeom>
            <a:avLst/>
            <a:gdLst/>
            <a:ahLst/>
            <a:cxnLst/>
            <a:rect l="l" t="t" r="r" b="b"/>
            <a:pathLst>
              <a:path w="121284" h="1784985">
                <a:moveTo>
                  <a:pt x="0" y="0"/>
                </a:moveTo>
                <a:lnTo>
                  <a:pt x="0" y="1784603"/>
                </a:lnTo>
                <a:lnTo>
                  <a:pt x="121157" y="1784603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79892" y="3497576"/>
            <a:ext cx="121285" cy="1784985"/>
          </a:xfrm>
          <a:custGeom>
            <a:avLst/>
            <a:gdLst/>
            <a:ahLst/>
            <a:cxnLst/>
            <a:rect l="l" t="t" r="r" b="b"/>
            <a:pathLst>
              <a:path w="121284" h="1784985">
                <a:moveTo>
                  <a:pt x="0" y="0"/>
                </a:moveTo>
                <a:lnTo>
                  <a:pt x="121158" y="0"/>
                </a:lnTo>
                <a:lnTo>
                  <a:pt x="121158" y="1784602"/>
                </a:lnTo>
                <a:lnTo>
                  <a:pt x="0" y="1784602"/>
                </a:lnTo>
                <a:lnTo>
                  <a:pt x="0" y="0"/>
                </a:lnTo>
                <a:close/>
              </a:path>
            </a:pathLst>
          </a:custGeom>
          <a:ln w="120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02815" y="4330446"/>
            <a:ext cx="121285" cy="951865"/>
          </a:xfrm>
          <a:custGeom>
            <a:avLst/>
            <a:gdLst/>
            <a:ahLst/>
            <a:cxnLst/>
            <a:rect l="l" t="t" r="r" b="b"/>
            <a:pathLst>
              <a:path w="121284" h="951864">
                <a:moveTo>
                  <a:pt x="0" y="0"/>
                </a:moveTo>
                <a:lnTo>
                  <a:pt x="0" y="951738"/>
                </a:lnTo>
                <a:lnTo>
                  <a:pt x="121157" y="951738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02814" y="4330445"/>
            <a:ext cx="121285" cy="951865"/>
          </a:xfrm>
          <a:custGeom>
            <a:avLst/>
            <a:gdLst/>
            <a:ahLst/>
            <a:cxnLst/>
            <a:rect l="l" t="t" r="r" b="b"/>
            <a:pathLst>
              <a:path w="121284" h="951864">
                <a:moveTo>
                  <a:pt x="0" y="0"/>
                </a:moveTo>
                <a:lnTo>
                  <a:pt x="121157" y="0"/>
                </a:lnTo>
                <a:lnTo>
                  <a:pt x="121157" y="951733"/>
                </a:lnTo>
                <a:lnTo>
                  <a:pt x="0" y="951733"/>
                </a:lnTo>
                <a:lnTo>
                  <a:pt x="0" y="0"/>
                </a:lnTo>
                <a:close/>
              </a:path>
            </a:pathLst>
          </a:custGeom>
          <a:ln w="12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41333" y="3951732"/>
            <a:ext cx="120650" cy="1330960"/>
          </a:xfrm>
          <a:custGeom>
            <a:avLst/>
            <a:gdLst/>
            <a:ahLst/>
            <a:cxnLst/>
            <a:rect l="l" t="t" r="r" b="b"/>
            <a:pathLst>
              <a:path w="120650" h="1330960">
                <a:moveTo>
                  <a:pt x="0" y="0"/>
                </a:moveTo>
                <a:lnTo>
                  <a:pt x="0" y="1330452"/>
                </a:lnTo>
                <a:lnTo>
                  <a:pt x="120395" y="1330452"/>
                </a:lnTo>
                <a:lnTo>
                  <a:pt x="12039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41330" y="3951730"/>
            <a:ext cx="120650" cy="1330960"/>
          </a:xfrm>
          <a:custGeom>
            <a:avLst/>
            <a:gdLst/>
            <a:ahLst/>
            <a:cxnLst/>
            <a:rect l="l" t="t" r="r" b="b"/>
            <a:pathLst>
              <a:path w="120650" h="1330960">
                <a:moveTo>
                  <a:pt x="0" y="0"/>
                </a:moveTo>
                <a:lnTo>
                  <a:pt x="120396" y="0"/>
                </a:lnTo>
                <a:lnTo>
                  <a:pt x="120396" y="1330449"/>
                </a:lnTo>
                <a:lnTo>
                  <a:pt x="0" y="1330449"/>
                </a:lnTo>
                <a:lnTo>
                  <a:pt x="0" y="0"/>
                </a:lnTo>
                <a:close/>
              </a:path>
            </a:pathLst>
          </a:custGeom>
          <a:ln w="12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863481" y="3811523"/>
            <a:ext cx="121285" cy="1470660"/>
          </a:xfrm>
          <a:custGeom>
            <a:avLst/>
            <a:gdLst/>
            <a:ahLst/>
            <a:cxnLst/>
            <a:rect l="l" t="t" r="r" b="b"/>
            <a:pathLst>
              <a:path w="121285" h="1470660">
                <a:moveTo>
                  <a:pt x="0" y="0"/>
                </a:moveTo>
                <a:lnTo>
                  <a:pt x="0" y="1470660"/>
                </a:lnTo>
                <a:lnTo>
                  <a:pt x="121157" y="1470660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63473" y="3811524"/>
            <a:ext cx="121285" cy="1470660"/>
          </a:xfrm>
          <a:custGeom>
            <a:avLst/>
            <a:gdLst/>
            <a:ahLst/>
            <a:cxnLst/>
            <a:rect l="l" t="t" r="r" b="b"/>
            <a:pathLst>
              <a:path w="121285" h="1470660">
                <a:moveTo>
                  <a:pt x="0" y="0"/>
                </a:moveTo>
                <a:lnTo>
                  <a:pt x="121158" y="0"/>
                </a:lnTo>
                <a:lnTo>
                  <a:pt x="121158" y="1470654"/>
                </a:lnTo>
                <a:lnTo>
                  <a:pt x="0" y="1470654"/>
                </a:lnTo>
                <a:lnTo>
                  <a:pt x="0" y="0"/>
                </a:lnTo>
                <a:close/>
              </a:path>
            </a:pathLst>
          </a:custGeom>
          <a:ln w="120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286391" y="3432809"/>
            <a:ext cx="109220" cy="1849755"/>
          </a:xfrm>
          <a:custGeom>
            <a:avLst/>
            <a:gdLst/>
            <a:ahLst/>
            <a:cxnLst/>
            <a:rect l="l" t="t" r="r" b="b"/>
            <a:pathLst>
              <a:path w="109220" h="1849754">
                <a:moveTo>
                  <a:pt x="0" y="0"/>
                </a:moveTo>
                <a:lnTo>
                  <a:pt x="0" y="1849374"/>
                </a:lnTo>
                <a:lnTo>
                  <a:pt x="108965" y="1849374"/>
                </a:lnTo>
                <a:lnTo>
                  <a:pt x="10896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86382" y="3432809"/>
            <a:ext cx="109220" cy="1849755"/>
          </a:xfrm>
          <a:custGeom>
            <a:avLst/>
            <a:gdLst/>
            <a:ahLst/>
            <a:cxnLst/>
            <a:rect l="l" t="t" r="r" b="b"/>
            <a:pathLst>
              <a:path w="109220" h="1849754">
                <a:moveTo>
                  <a:pt x="0" y="0"/>
                </a:moveTo>
                <a:lnTo>
                  <a:pt x="108965" y="0"/>
                </a:lnTo>
                <a:lnTo>
                  <a:pt x="108965" y="1849370"/>
                </a:lnTo>
                <a:lnTo>
                  <a:pt x="0" y="1849370"/>
                </a:lnTo>
                <a:lnTo>
                  <a:pt x="0" y="0"/>
                </a:lnTo>
                <a:close/>
              </a:path>
            </a:pathLst>
          </a:custGeom>
          <a:ln w="12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697109" y="3681221"/>
            <a:ext cx="121285" cy="1601470"/>
          </a:xfrm>
          <a:custGeom>
            <a:avLst/>
            <a:gdLst/>
            <a:ahLst/>
            <a:cxnLst/>
            <a:rect l="l" t="t" r="r" b="b"/>
            <a:pathLst>
              <a:path w="121285" h="1601470">
                <a:moveTo>
                  <a:pt x="0" y="0"/>
                </a:moveTo>
                <a:lnTo>
                  <a:pt x="0" y="1600962"/>
                </a:lnTo>
                <a:lnTo>
                  <a:pt x="121158" y="1600962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697102" y="3681220"/>
            <a:ext cx="121285" cy="1601470"/>
          </a:xfrm>
          <a:custGeom>
            <a:avLst/>
            <a:gdLst/>
            <a:ahLst/>
            <a:cxnLst/>
            <a:rect l="l" t="t" r="r" b="b"/>
            <a:pathLst>
              <a:path w="121285" h="1601470">
                <a:moveTo>
                  <a:pt x="0" y="0"/>
                </a:moveTo>
                <a:lnTo>
                  <a:pt x="121158" y="0"/>
                </a:lnTo>
                <a:lnTo>
                  <a:pt x="121158" y="1600958"/>
                </a:lnTo>
                <a:lnTo>
                  <a:pt x="0" y="1600958"/>
                </a:lnTo>
                <a:lnTo>
                  <a:pt x="0" y="0"/>
                </a:lnTo>
                <a:close/>
              </a:path>
            </a:pathLst>
          </a:custGeom>
          <a:ln w="120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120019" y="3281171"/>
            <a:ext cx="121285" cy="2001520"/>
          </a:xfrm>
          <a:custGeom>
            <a:avLst/>
            <a:gdLst/>
            <a:ahLst/>
            <a:cxnLst/>
            <a:rect l="l" t="t" r="r" b="b"/>
            <a:pathLst>
              <a:path w="121285" h="2001520">
                <a:moveTo>
                  <a:pt x="0" y="0"/>
                </a:moveTo>
                <a:lnTo>
                  <a:pt x="0" y="2001012"/>
                </a:lnTo>
                <a:lnTo>
                  <a:pt x="121158" y="2001012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120011" y="3281176"/>
            <a:ext cx="121285" cy="2001520"/>
          </a:xfrm>
          <a:custGeom>
            <a:avLst/>
            <a:gdLst/>
            <a:ahLst/>
            <a:cxnLst/>
            <a:rect l="l" t="t" r="r" b="b"/>
            <a:pathLst>
              <a:path w="121285" h="2001520">
                <a:moveTo>
                  <a:pt x="0" y="0"/>
                </a:moveTo>
                <a:lnTo>
                  <a:pt x="121158" y="0"/>
                </a:lnTo>
                <a:lnTo>
                  <a:pt x="121158" y="2001015"/>
                </a:lnTo>
                <a:lnTo>
                  <a:pt x="0" y="2001015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42929" y="4136135"/>
            <a:ext cx="120650" cy="1146175"/>
          </a:xfrm>
          <a:custGeom>
            <a:avLst/>
            <a:gdLst/>
            <a:ahLst/>
            <a:cxnLst/>
            <a:rect l="l" t="t" r="r" b="b"/>
            <a:pathLst>
              <a:path w="120650" h="1146175">
                <a:moveTo>
                  <a:pt x="0" y="0"/>
                </a:moveTo>
                <a:lnTo>
                  <a:pt x="0" y="1146048"/>
                </a:lnTo>
                <a:lnTo>
                  <a:pt x="120396" y="1146048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542919" y="4136131"/>
            <a:ext cx="120650" cy="1146175"/>
          </a:xfrm>
          <a:custGeom>
            <a:avLst/>
            <a:gdLst/>
            <a:ahLst/>
            <a:cxnLst/>
            <a:rect l="l" t="t" r="r" b="b"/>
            <a:pathLst>
              <a:path w="120650" h="1146175">
                <a:moveTo>
                  <a:pt x="0" y="0"/>
                </a:moveTo>
                <a:lnTo>
                  <a:pt x="120396" y="0"/>
                </a:lnTo>
                <a:lnTo>
                  <a:pt x="120396" y="1146048"/>
                </a:lnTo>
                <a:lnTo>
                  <a:pt x="0" y="1146048"/>
                </a:lnTo>
                <a:lnTo>
                  <a:pt x="0" y="0"/>
                </a:lnTo>
                <a:close/>
              </a:path>
            </a:pathLst>
          </a:custGeom>
          <a:ln w="120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965839" y="3616452"/>
            <a:ext cx="120650" cy="1666239"/>
          </a:xfrm>
          <a:custGeom>
            <a:avLst/>
            <a:gdLst/>
            <a:ahLst/>
            <a:cxnLst/>
            <a:rect l="l" t="t" r="r" b="b"/>
            <a:pathLst>
              <a:path w="120650" h="1666239">
                <a:moveTo>
                  <a:pt x="0" y="0"/>
                </a:moveTo>
                <a:lnTo>
                  <a:pt x="0" y="1665731"/>
                </a:lnTo>
                <a:lnTo>
                  <a:pt x="120396" y="1665731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965827" y="3616453"/>
            <a:ext cx="120650" cy="1666239"/>
          </a:xfrm>
          <a:custGeom>
            <a:avLst/>
            <a:gdLst/>
            <a:ahLst/>
            <a:cxnLst/>
            <a:rect l="l" t="t" r="r" b="b"/>
            <a:pathLst>
              <a:path w="120650" h="1666239">
                <a:moveTo>
                  <a:pt x="0" y="0"/>
                </a:moveTo>
                <a:lnTo>
                  <a:pt x="120396" y="0"/>
                </a:lnTo>
                <a:lnTo>
                  <a:pt x="120396" y="1665738"/>
                </a:lnTo>
                <a:lnTo>
                  <a:pt x="0" y="1665738"/>
                </a:lnTo>
                <a:lnTo>
                  <a:pt x="0" y="0"/>
                </a:lnTo>
                <a:close/>
              </a:path>
            </a:pathLst>
          </a:custGeom>
          <a:ln w="120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88749" y="3854196"/>
            <a:ext cx="108585" cy="1428115"/>
          </a:xfrm>
          <a:custGeom>
            <a:avLst/>
            <a:gdLst/>
            <a:ahLst/>
            <a:cxnLst/>
            <a:rect l="l" t="t" r="r" b="b"/>
            <a:pathLst>
              <a:path w="108585" h="1428114">
                <a:moveTo>
                  <a:pt x="0" y="0"/>
                </a:moveTo>
                <a:lnTo>
                  <a:pt x="0" y="1427988"/>
                </a:lnTo>
                <a:lnTo>
                  <a:pt x="108203" y="1427988"/>
                </a:lnTo>
                <a:lnTo>
                  <a:pt x="108203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88749" y="3854194"/>
            <a:ext cx="108585" cy="1428115"/>
          </a:xfrm>
          <a:custGeom>
            <a:avLst/>
            <a:gdLst/>
            <a:ahLst/>
            <a:cxnLst/>
            <a:rect l="l" t="t" r="r" b="b"/>
            <a:pathLst>
              <a:path w="108585" h="1428114">
                <a:moveTo>
                  <a:pt x="0" y="0"/>
                </a:moveTo>
                <a:lnTo>
                  <a:pt x="108204" y="0"/>
                </a:lnTo>
                <a:lnTo>
                  <a:pt x="108204" y="1427985"/>
                </a:lnTo>
                <a:lnTo>
                  <a:pt x="0" y="1427985"/>
                </a:lnTo>
                <a:lnTo>
                  <a:pt x="0" y="0"/>
                </a:lnTo>
                <a:close/>
              </a:path>
            </a:pathLst>
          </a:custGeom>
          <a:ln w="120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798705" y="3345941"/>
            <a:ext cx="121285" cy="1936750"/>
          </a:xfrm>
          <a:custGeom>
            <a:avLst/>
            <a:gdLst/>
            <a:ahLst/>
            <a:cxnLst/>
            <a:rect l="l" t="t" r="r" b="b"/>
            <a:pathLst>
              <a:path w="121285" h="1936750">
                <a:moveTo>
                  <a:pt x="0" y="0"/>
                </a:moveTo>
                <a:lnTo>
                  <a:pt x="0" y="1936242"/>
                </a:lnTo>
                <a:lnTo>
                  <a:pt x="121158" y="1936241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98705" y="3345943"/>
            <a:ext cx="121285" cy="1936750"/>
          </a:xfrm>
          <a:custGeom>
            <a:avLst/>
            <a:gdLst/>
            <a:ahLst/>
            <a:cxnLst/>
            <a:rect l="l" t="t" r="r" b="b"/>
            <a:pathLst>
              <a:path w="121285" h="1936750">
                <a:moveTo>
                  <a:pt x="0" y="0"/>
                </a:moveTo>
                <a:lnTo>
                  <a:pt x="121158" y="0"/>
                </a:lnTo>
                <a:lnTo>
                  <a:pt x="121158" y="1936247"/>
                </a:lnTo>
                <a:lnTo>
                  <a:pt x="0" y="1936247"/>
                </a:lnTo>
                <a:lnTo>
                  <a:pt x="0" y="0"/>
                </a:lnTo>
                <a:close/>
              </a:path>
            </a:pathLst>
          </a:custGeom>
          <a:ln w="12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221615" y="3941064"/>
            <a:ext cx="121285" cy="1341120"/>
          </a:xfrm>
          <a:custGeom>
            <a:avLst/>
            <a:gdLst/>
            <a:ahLst/>
            <a:cxnLst/>
            <a:rect l="l" t="t" r="r" b="b"/>
            <a:pathLst>
              <a:path w="121285" h="1341120">
                <a:moveTo>
                  <a:pt x="0" y="0"/>
                </a:moveTo>
                <a:lnTo>
                  <a:pt x="0" y="1341119"/>
                </a:lnTo>
                <a:lnTo>
                  <a:pt x="121158" y="1341119"/>
                </a:lnTo>
                <a:lnTo>
                  <a:pt x="12115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221613" y="3941059"/>
            <a:ext cx="121285" cy="1341120"/>
          </a:xfrm>
          <a:custGeom>
            <a:avLst/>
            <a:gdLst/>
            <a:ahLst/>
            <a:cxnLst/>
            <a:rect l="l" t="t" r="r" b="b"/>
            <a:pathLst>
              <a:path w="121285" h="1341120">
                <a:moveTo>
                  <a:pt x="0" y="0"/>
                </a:moveTo>
                <a:lnTo>
                  <a:pt x="121157" y="0"/>
                </a:lnTo>
                <a:lnTo>
                  <a:pt x="121157" y="1341119"/>
                </a:lnTo>
                <a:lnTo>
                  <a:pt x="0" y="1341119"/>
                </a:lnTo>
                <a:lnTo>
                  <a:pt x="0" y="0"/>
                </a:lnTo>
                <a:close/>
              </a:path>
            </a:pathLst>
          </a:custGeom>
          <a:ln w="12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644513" y="4168140"/>
            <a:ext cx="121285" cy="1114425"/>
          </a:xfrm>
          <a:custGeom>
            <a:avLst/>
            <a:gdLst/>
            <a:ahLst/>
            <a:cxnLst/>
            <a:rect l="l" t="t" r="r" b="b"/>
            <a:pathLst>
              <a:path w="121284" h="1114425">
                <a:moveTo>
                  <a:pt x="0" y="0"/>
                </a:moveTo>
                <a:lnTo>
                  <a:pt x="0" y="1114043"/>
                </a:lnTo>
                <a:lnTo>
                  <a:pt x="121157" y="1114043"/>
                </a:lnTo>
                <a:lnTo>
                  <a:pt x="121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644522" y="4168142"/>
            <a:ext cx="121285" cy="1114425"/>
          </a:xfrm>
          <a:custGeom>
            <a:avLst/>
            <a:gdLst/>
            <a:ahLst/>
            <a:cxnLst/>
            <a:rect l="l" t="t" r="r" b="b"/>
            <a:pathLst>
              <a:path w="121284" h="1114425">
                <a:moveTo>
                  <a:pt x="0" y="0"/>
                </a:moveTo>
                <a:lnTo>
                  <a:pt x="121158" y="0"/>
                </a:lnTo>
                <a:lnTo>
                  <a:pt x="121158" y="1114048"/>
                </a:lnTo>
                <a:lnTo>
                  <a:pt x="0" y="1114048"/>
                </a:lnTo>
                <a:lnTo>
                  <a:pt x="0" y="0"/>
                </a:lnTo>
                <a:close/>
              </a:path>
            </a:pathLst>
          </a:custGeom>
          <a:ln w="120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067422" y="3941064"/>
            <a:ext cx="120650" cy="1341120"/>
          </a:xfrm>
          <a:custGeom>
            <a:avLst/>
            <a:gdLst/>
            <a:ahLst/>
            <a:cxnLst/>
            <a:rect l="l" t="t" r="r" b="b"/>
            <a:pathLst>
              <a:path w="120650" h="1341120">
                <a:moveTo>
                  <a:pt x="0" y="0"/>
                </a:moveTo>
                <a:lnTo>
                  <a:pt x="0" y="1341119"/>
                </a:lnTo>
                <a:lnTo>
                  <a:pt x="120396" y="1341119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067430" y="3941059"/>
            <a:ext cx="120650" cy="1341120"/>
          </a:xfrm>
          <a:custGeom>
            <a:avLst/>
            <a:gdLst/>
            <a:ahLst/>
            <a:cxnLst/>
            <a:rect l="l" t="t" r="r" b="b"/>
            <a:pathLst>
              <a:path w="120650" h="1341120">
                <a:moveTo>
                  <a:pt x="0" y="0"/>
                </a:moveTo>
                <a:lnTo>
                  <a:pt x="120396" y="0"/>
                </a:lnTo>
                <a:lnTo>
                  <a:pt x="120396" y="1341119"/>
                </a:lnTo>
                <a:lnTo>
                  <a:pt x="0" y="1341119"/>
                </a:lnTo>
                <a:lnTo>
                  <a:pt x="0" y="0"/>
                </a:lnTo>
                <a:close/>
              </a:path>
            </a:pathLst>
          </a:custGeom>
          <a:ln w="120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490345" y="3876294"/>
            <a:ext cx="108585" cy="1405890"/>
          </a:xfrm>
          <a:custGeom>
            <a:avLst/>
            <a:gdLst/>
            <a:ahLst/>
            <a:cxnLst/>
            <a:rect l="l" t="t" r="r" b="b"/>
            <a:pathLst>
              <a:path w="108584" h="1405889">
                <a:moveTo>
                  <a:pt x="0" y="0"/>
                </a:moveTo>
                <a:lnTo>
                  <a:pt x="0" y="1405889"/>
                </a:lnTo>
                <a:lnTo>
                  <a:pt x="108203" y="1405889"/>
                </a:lnTo>
                <a:lnTo>
                  <a:pt x="108203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490338" y="3876292"/>
            <a:ext cx="108585" cy="1405890"/>
          </a:xfrm>
          <a:custGeom>
            <a:avLst/>
            <a:gdLst/>
            <a:ahLst/>
            <a:cxnLst/>
            <a:rect l="l" t="t" r="r" b="b"/>
            <a:pathLst>
              <a:path w="108584" h="1405889">
                <a:moveTo>
                  <a:pt x="0" y="0"/>
                </a:moveTo>
                <a:lnTo>
                  <a:pt x="108204" y="0"/>
                </a:lnTo>
                <a:lnTo>
                  <a:pt x="108204" y="1405887"/>
                </a:lnTo>
                <a:lnTo>
                  <a:pt x="0" y="1405887"/>
                </a:lnTo>
                <a:lnTo>
                  <a:pt x="0" y="0"/>
                </a:lnTo>
                <a:close/>
              </a:path>
            </a:pathLst>
          </a:custGeom>
          <a:ln w="120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901051" y="3789426"/>
            <a:ext cx="120650" cy="1492885"/>
          </a:xfrm>
          <a:custGeom>
            <a:avLst/>
            <a:gdLst/>
            <a:ahLst/>
            <a:cxnLst/>
            <a:rect l="l" t="t" r="r" b="b"/>
            <a:pathLst>
              <a:path w="120650" h="1492885">
                <a:moveTo>
                  <a:pt x="0" y="0"/>
                </a:moveTo>
                <a:lnTo>
                  <a:pt x="0" y="1492758"/>
                </a:lnTo>
                <a:lnTo>
                  <a:pt x="120396" y="1492758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01059" y="3789426"/>
            <a:ext cx="120650" cy="1492885"/>
          </a:xfrm>
          <a:custGeom>
            <a:avLst/>
            <a:gdLst/>
            <a:ahLst/>
            <a:cxnLst/>
            <a:rect l="l" t="t" r="r" b="b"/>
            <a:pathLst>
              <a:path w="120650" h="1492885">
                <a:moveTo>
                  <a:pt x="0" y="0"/>
                </a:moveTo>
                <a:lnTo>
                  <a:pt x="120394" y="0"/>
                </a:lnTo>
                <a:lnTo>
                  <a:pt x="120394" y="1492764"/>
                </a:lnTo>
                <a:lnTo>
                  <a:pt x="0" y="1492764"/>
                </a:lnTo>
                <a:lnTo>
                  <a:pt x="0" y="0"/>
                </a:lnTo>
                <a:close/>
              </a:path>
            </a:pathLst>
          </a:custGeom>
          <a:ln w="120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323974" y="5119878"/>
            <a:ext cx="120650" cy="162560"/>
          </a:xfrm>
          <a:custGeom>
            <a:avLst/>
            <a:gdLst/>
            <a:ahLst/>
            <a:cxnLst/>
            <a:rect l="l" t="t" r="r" b="b"/>
            <a:pathLst>
              <a:path w="120650" h="162560">
                <a:moveTo>
                  <a:pt x="0" y="0"/>
                </a:moveTo>
                <a:lnTo>
                  <a:pt x="0" y="162305"/>
                </a:lnTo>
                <a:lnTo>
                  <a:pt x="120396" y="162305"/>
                </a:lnTo>
                <a:lnTo>
                  <a:pt x="120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323967" y="5119876"/>
            <a:ext cx="120650" cy="162560"/>
          </a:xfrm>
          <a:custGeom>
            <a:avLst/>
            <a:gdLst/>
            <a:ahLst/>
            <a:cxnLst/>
            <a:rect l="l" t="t" r="r" b="b"/>
            <a:pathLst>
              <a:path w="120650" h="162560">
                <a:moveTo>
                  <a:pt x="0" y="0"/>
                </a:moveTo>
                <a:lnTo>
                  <a:pt x="120396" y="0"/>
                </a:lnTo>
                <a:lnTo>
                  <a:pt x="120396" y="162303"/>
                </a:lnTo>
                <a:lnTo>
                  <a:pt x="0" y="162303"/>
                </a:lnTo>
                <a:lnTo>
                  <a:pt x="0" y="0"/>
                </a:lnTo>
                <a:close/>
              </a:path>
            </a:pathLst>
          </a:custGeom>
          <a:ln w="116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35593" y="2416301"/>
            <a:ext cx="0" cy="2909570"/>
          </a:xfrm>
          <a:custGeom>
            <a:avLst/>
            <a:gdLst/>
            <a:ahLst/>
            <a:cxnLst/>
            <a:rect l="l" t="t" r="r" b="b"/>
            <a:pathLst>
              <a:path h="2909570">
                <a:moveTo>
                  <a:pt x="0" y="0"/>
                </a:moveTo>
                <a:lnTo>
                  <a:pt x="0" y="290931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187587" y="5282184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>
                <a:moveTo>
                  <a:pt x="6401549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87587" y="4969002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187587" y="4644390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187587" y="4330446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187587" y="4005834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187587" y="3692652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187587" y="3368040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187587" y="3054095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187587" y="2729483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187587" y="2416301"/>
            <a:ext cx="97155" cy="0"/>
          </a:xfrm>
          <a:custGeom>
            <a:avLst/>
            <a:gdLst/>
            <a:ahLst/>
            <a:cxnLst/>
            <a:rect l="l" t="t" r="r" b="b"/>
            <a:pathLst>
              <a:path w="97155">
                <a:moveTo>
                  <a:pt x="0" y="0"/>
                </a:moveTo>
                <a:lnTo>
                  <a:pt x="967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658503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081413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492131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915041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337189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760099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183009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593727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016637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439547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861695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284605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695324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118220" y="5238750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86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541143" y="2416301"/>
            <a:ext cx="0" cy="2909570"/>
          </a:xfrm>
          <a:custGeom>
            <a:avLst/>
            <a:gdLst/>
            <a:ahLst/>
            <a:cxnLst/>
            <a:rect l="l" t="t" r="r" b="b"/>
            <a:pathLst>
              <a:path h="2909570">
                <a:moveTo>
                  <a:pt x="0" y="0"/>
                </a:moveTo>
                <a:lnTo>
                  <a:pt x="0" y="29093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492363" y="496900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492363" y="4644390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492363" y="4330446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492363" y="4005834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492363" y="3692652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492363" y="3368040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492363" y="3054095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492363" y="2729483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492363" y="2416301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>
                <a:moveTo>
                  <a:pt x="0" y="0"/>
                </a:moveTo>
                <a:lnTo>
                  <a:pt x="96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441330" y="3897633"/>
            <a:ext cx="5894070" cy="0"/>
          </a:xfrm>
          <a:custGeom>
            <a:avLst/>
            <a:gdLst/>
            <a:ahLst/>
            <a:cxnLst/>
            <a:rect l="l" t="t" r="r" b="b"/>
            <a:pathLst>
              <a:path w="5894070">
                <a:moveTo>
                  <a:pt x="0" y="0"/>
                </a:moveTo>
                <a:lnTo>
                  <a:pt x="5894060" y="0"/>
                </a:lnTo>
              </a:path>
            </a:pathLst>
          </a:custGeom>
          <a:ln w="108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441330" y="3411480"/>
            <a:ext cx="5894070" cy="0"/>
          </a:xfrm>
          <a:custGeom>
            <a:avLst/>
            <a:gdLst/>
            <a:ahLst/>
            <a:cxnLst/>
            <a:rect l="l" t="t" r="r" b="b"/>
            <a:pathLst>
              <a:path w="5894070">
                <a:moveTo>
                  <a:pt x="0" y="0"/>
                </a:moveTo>
                <a:lnTo>
                  <a:pt x="5894060" y="0"/>
                </a:lnTo>
              </a:path>
            </a:pathLst>
          </a:custGeom>
          <a:ln w="1081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441330" y="3897633"/>
            <a:ext cx="5894070" cy="0"/>
          </a:xfrm>
          <a:custGeom>
            <a:avLst/>
            <a:gdLst/>
            <a:ahLst/>
            <a:cxnLst/>
            <a:rect l="l" t="t" r="r" b="b"/>
            <a:pathLst>
              <a:path w="5894070">
                <a:moveTo>
                  <a:pt x="0" y="0"/>
                </a:moveTo>
                <a:lnTo>
                  <a:pt x="5894059" y="0"/>
                </a:lnTo>
              </a:path>
            </a:pathLst>
          </a:custGeom>
          <a:ln w="216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1897513" y="5207393"/>
            <a:ext cx="22288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5" dirty="0">
                <a:latin typeface="Times New Roman"/>
                <a:cs typeface="Times New Roman"/>
              </a:rPr>
              <a:t>0%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897513" y="4894214"/>
            <a:ext cx="22288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5" dirty="0">
                <a:latin typeface="Times New Roman"/>
                <a:cs typeface="Times New Roman"/>
              </a:rPr>
              <a:t>5%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825123" y="4569603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10%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825123" y="4255665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15%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825123" y="3931054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20%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825123" y="3617875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25%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825123" y="3293264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30%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1825123" y="2979326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35%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825123" y="2654715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40%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825123" y="2341536"/>
            <a:ext cx="29527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30" dirty="0">
                <a:latin typeface="Times New Roman"/>
                <a:cs typeface="Times New Roman"/>
              </a:rPr>
              <a:t>45%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 txBox="1"/>
          <p:nvPr/>
        </p:nvSpPr>
        <p:spPr>
          <a:xfrm rot="18900000">
            <a:off x="1983753" y="5506446"/>
            <a:ext cx="413669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-15" dirty="0">
                <a:latin typeface="Times New Roman"/>
                <a:cs typeface="Times New Roman"/>
              </a:rPr>
              <a:t>Ι</a:t>
            </a:r>
            <a:r>
              <a:rPr sz="1100" spc="90" dirty="0">
                <a:latin typeface="Times New Roman"/>
                <a:cs typeface="Times New Roman"/>
              </a:rPr>
              <a:t>τ</a:t>
            </a:r>
            <a:r>
              <a:rPr sz="1100" spc="-50" dirty="0">
                <a:latin typeface="Times New Roman"/>
                <a:cs typeface="Times New Roman"/>
              </a:rPr>
              <a:t>α</a:t>
            </a:r>
            <a:r>
              <a:rPr sz="1100" spc="85" dirty="0">
                <a:latin typeface="Times New Roman"/>
                <a:cs typeface="Times New Roman"/>
              </a:rPr>
              <a:t>λ</a:t>
            </a:r>
            <a:r>
              <a:rPr sz="1100" spc="-30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 txBox="1"/>
          <p:nvPr/>
        </p:nvSpPr>
        <p:spPr>
          <a:xfrm rot="18900000">
            <a:off x="2377297" y="5513012"/>
            <a:ext cx="453509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70" dirty="0">
                <a:latin typeface="Times New Roman"/>
                <a:cs typeface="Times New Roman"/>
              </a:rPr>
              <a:t>Β</a:t>
            </a:r>
            <a:r>
              <a:rPr sz="1100" spc="-20" dirty="0">
                <a:latin typeface="Times New Roman"/>
                <a:cs typeface="Times New Roman"/>
              </a:rPr>
              <a:t>έ</a:t>
            </a:r>
            <a:r>
              <a:rPr sz="1100" dirty="0">
                <a:latin typeface="Times New Roman"/>
                <a:cs typeface="Times New Roman"/>
              </a:rPr>
              <a:t>λ</a:t>
            </a:r>
            <a:r>
              <a:rPr sz="1100" spc="40" dirty="0">
                <a:latin typeface="Times New Roman"/>
                <a:cs typeface="Times New Roman"/>
              </a:rPr>
              <a:t>γ</a:t>
            </a:r>
            <a:r>
              <a:rPr sz="1100" spc="65" dirty="0">
                <a:latin typeface="Times New Roman"/>
                <a:cs typeface="Times New Roman"/>
              </a:rPr>
              <a:t>ιο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 txBox="1"/>
          <p:nvPr/>
        </p:nvSpPr>
        <p:spPr>
          <a:xfrm rot="18900000">
            <a:off x="2764109" y="5544506"/>
            <a:ext cx="455514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70" dirty="0">
                <a:latin typeface="Times New Roman"/>
                <a:cs typeface="Times New Roman"/>
              </a:rPr>
              <a:t>Γ</a:t>
            </a:r>
            <a:r>
              <a:rPr sz="1100" spc="-40" dirty="0">
                <a:latin typeface="Times New Roman"/>
                <a:cs typeface="Times New Roman"/>
              </a:rPr>
              <a:t>α</a:t>
            </a:r>
            <a:r>
              <a:rPr sz="1100" spc="85" dirty="0">
                <a:latin typeface="Times New Roman"/>
                <a:cs typeface="Times New Roman"/>
              </a:rPr>
              <a:t>λ</a:t>
            </a:r>
            <a:r>
              <a:rPr sz="1100" spc="-20" dirty="0">
                <a:latin typeface="Times New Roman"/>
                <a:cs typeface="Times New Roman"/>
              </a:rPr>
              <a:t>λί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 txBox="1"/>
          <p:nvPr/>
        </p:nvSpPr>
        <p:spPr>
          <a:xfrm rot="18900000">
            <a:off x="3157467" y="5549891"/>
            <a:ext cx="497712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35" dirty="0">
                <a:latin typeface="Times New Roman"/>
                <a:cs typeface="Times New Roman"/>
              </a:rPr>
              <a:t>Ε</a:t>
            </a:r>
            <a:r>
              <a:rPr sz="1100" dirty="0">
                <a:latin typeface="Times New Roman"/>
                <a:cs typeface="Times New Roman"/>
              </a:rPr>
              <a:t>λ</a:t>
            </a:r>
            <a:r>
              <a:rPr sz="1100" spc="85" dirty="0">
                <a:latin typeface="Times New Roman"/>
                <a:cs typeface="Times New Roman"/>
              </a:rPr>
              <a:t>λ</a:t>
            </a:r>
            <a:r>
              <a:rPr sz="1100" spc="-50" dirty="0">
                <a:latin typeface="Times New Roman"/>
                <a:cs typeface="Times New Roman"/>
              </a:rPr>
              <a:t>ά</a:t>
            </a:r>
            <a:r>
              <a:rPr sz="1100" spc="100" dirty="0">
                <a:latin typeface="Times New Roman"/>
                <a:cs typeface="Times New Roman"/>
              </a:rPr>
              <a:t>δ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3" name="object 123"/>
          <p:cNvSpPr txBox="1"/>
          <p:nvPr/>
        </p:nvSpPr>
        <p:spPr>
          <a:xfrm rot="18900000">
            <a:off x="3592067" y="5538925"/>
            <a:ext cx="498694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-15" dirty="0">
                <a:latin typeface="Times New Roman"/>
                <a:cs typeface="Times New Roman"/>
              </a:rPr>
              <a:t>Ι</a:t>
            </a:r>
            <a:r>
              <a:rPr sz="1100" spc="30" dirty="0">
                <a:latin typeface="Times New Roman"/>
                <a:cs typeface="Times New Roman"/>
              </a:rPr>
              <a:t>σ</a:t>
            </a:r>
            <a:r>
              <a:rPr sz="1100" spc="65" dirty="0">
                <a:latin typeface="Times New Roman"/>
                <a:cs typeface="Times New Roman"/>
              </a:rPr>
              <a:t>π</a:t>
            </a:r>
            <a:r>
              <a:rPr sz="1100" spc="40" dirty="0">
                <a:latin typeface="Times New Roman"/>
                <a:cs typeface="Times New Roman"/>
              </a:rPr>
              <a:t>αν</a:t>
            </a:r>
            <a:r>
              <a:rPr sz="1100" spc="-35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 txBox="1"/>
          <p:nvPr/>
        </p:nvSpPr>
        <p:spPr>
          <a:xfrm rot="18900000">
            <a:off x="3892427" y="5585211"/>
            <a:ext cx="606991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5" dirty="0">
                <a:latin typeface="Times New Roman"/>
                <a:cs typeface="Times New Roman"/>
              </a:rPr>
              <a:t>Ο</a:t>
            </a:r>
            <a:r>
              <a:rPr sz="1100" spc="85" dirty="0">
                <a:latin typeface="Times New Roman"/>
                <a:cs typeface="Times New Roman"/>
              </a:rPr>
              <a:t>λ</a:t>
            </a:r>
            <a:r>
              <a:rPr sz="1100" dirty="0">
                <a:latin typeface="Times New Roman"/>
                <a:cs typeface="Times New Roman"/>
              </a:rPr>
              <a:t>λ</a:t>
            </a:r>
            <a:r>
              <a:rPr sz="1100" spc="40" dirty="0">
                <a:latin typeface="Times New Roman"/>
                <a:cs typeface="Times New Roman"/>
              </a:rPr>
              <a:t>αν</a:t>
            </a:r>
            <a:r>
              <a:rPr sz="1100" spc="15" dirty="0">
                <a:latin typeface="Times New Roman"/>
                <a:cs typeface="Times New Roman"/>
              </a:rPr>
              <a:t>δ</a:t>
            </a:r>
            <a:r>
              <a:rPr sz="1100" spc="-35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5" name="object 125"/>
          <p:cNvSpPr txBox="1"/>
          <p:nvPr/>
        </p:nvSpPr>
        <p:spPr>
          <a:xfrm rot="18900000">
            <a:off x="4395828" y="5544820"/>
            <a:ext cx="541991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15" dirty="0">
                <a:latin typeface="Times New Roman"/>
                <a:cs typeface="Times New Roman"/>
              </a:rPr>
              <a:t>Α</a:t>
            </a:r>
            <a:r>
              <a:rPr sz="1100" spc="75" dirty="0">
                <a:latin typeface="Times New Roman"/>
                <a:cs typeface="Times New Roman"/>
              </a:rPr>
              <a:t>υ</a:t>
            </a:r>
            <a:r>
              <a:rPr sz="1100" spc="30" dirty="0">
                <a:latin typeface="Times New Roman"/>
                <a:cs typeface="Times New Roman"/>
              </a:rPr>
              <a:t>σ</a:t>
            </a:r>
            <a:r>
              <a:rPr sz="1100" dirty="0">
                <a:latin typeface="Times New Roman"/>
                <a:cs typeface="Times New Roman"/>
              </a:rPr>
              <a:t>τ</a:t>
            </a:r>
            <a:r>
              <a:rPr sz="1100" spc="75" dirty="0">
                <a:latin typeface="Times New Roman"/>
                <a:cs typeface="Times New Roman"/>
              </a:rPr>
              <a:t>ρ</a:t>
            </a:r>
            <a:r>
              <a:rPr sz="1100" spc="-35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 txBox="1"/>
          <p:nvPr/>
        </p:nvSpPr>
        <p:spPr>
          <a:xfrm rot="18900000">
            <a:off x="4621301" y="5618243"/>
            <a:ext cx="753437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10" dirty="0">
                <a:latin typeface="Times New Roman"/>
                <a:cs typeface="Times New Roman"/>
              </a:rPr>
              <a:t>Π</a:t>
            </a:r>
            <a:r>
              <a:rPr sz="1100" spc="70" dirty="0">
                <a:latin typeface="Times New Roman"/>
                <a:cs typeface="Times New Roman"/>
              </a:rPr>
              <a:t>ο</a:t>
            </a:r>
            <a:r>
              <a:rPr sz="1100" spc="-20" dirty="0">
                <a:latin typeface="Times New Roman"/>
                <a:cs typeface="Times New Roman"/>
              </a:rPr>
              <a:t>ρ</a:t>
            </a:r>
            <a:r>
              <a:rPr sz="1100" spc="90" dirty="0">
                <a:latin typeface="Times New Roman"/>
                <a:cs typeface="Times New Roman"/>
              </a:rPr>
              <a:t>τ</a:t>
            </a:r>
            <a:r>
              <a:rPr sz="1100" spc="-15" dirty="0">
                <a:latin typeface="Times New Roman"/>
                <a:cs typeface="Times New Roman"/>
              </a:rPr>
              <a:t>ο</a:t>
            </a:r>
            <a:r>
              <a:rPr sz="1100" spc="45" dirty="0">
                <a:latin typeface="Times New Roman"/>
                <a:cs typeface="Times New Roman"/>
              </a:rPr>
              <a:t>γα</a:t>
            </a:r>
            <a:r>
              <a:rPr sz="1100" dirty="0">
                <a:latin typeface="Times New Roman"/>
                <a:cs typeface="Times New Roman"/>
              </a:rPr>
              <a:t>λ</a:t>
            </a:r>
            <a:r>
              <a:rPr sz="1100" spc="70" dirty="0">
                <a:latin typeface="Times New Roman"/>
                <a:cs typeface="Times New Roman"/>
              </a:rPr>
              <a:t>ία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7" name="object 127"/>
          <p:cNvSpPr txBox="1"/>
          <p:nvPr/>
        </p:nvSpPr>
        <p:spPr>
          <a:xfrm rot="18900000">
            <a:off x="5324358" y="5511856"/>
            <a:ext cx="456462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35" dirty="0">
                <a:latin typeface="Times New Roman"/>
                <a:cs typeface="Times New Roman"/>
              </a:rPr>
              <a:t>Τσ</a:t>
            </a:r>
            <a:r>
              <a:rPr sz="1100" spc="-15" dirty="0">
                <a:latin typeface="Times New Roman"/>
                <a:cs typeface="Times New Roman"/>
              </a:rPr>
              <a:t>ε</a:t>
            </a:r>
            <a:r>
              <a:rPr sz="1100" spc="40" dirty="0">
                <a:latin typeface="Times New Roman"/>
                <a:cs typeface="Times New Roman"/>
              </a:rPr>
              <a:t>χ</a:t>
            </a:r>
            <a:r>
              <a:rPr sz="1100" spc="65" dirty="0">
                <a:latin typeface="Times New Roman"/>
                <a:cs typeface="Times New Roman"/>
              </a:rPr>
              <a:t>ία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 txBox="1"/>
          <p:nvPr/>
        </p:nvSpPr>
        <p:spPr>
          <a:xfrm rot="18900000">
            <a:off x="5789709" y="5498424"/>
            <a:ext cx="406131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dirty="0">
                <a:latin typeface="Times New Roman"/>
                <a:cs typeface="Times New Roman"/>
              </a:rPr>
              <a:t>Δ</a:t>
            </a:r>
            <a:r>
              <a:rPr sz="1100" spc="40" dirty="0">
                <a:latin typeface="Times New Roman"/>
                <a:cs typeface="Times New Roman"/>
              </a:rPr>
              <a:t>αν</a:t>
            </a:r>
            <a:r>
              <a:rPr sz="1100" spc="70" dirty="0">
                <a:latin typeface="Times New Roman"/>
                <a:cs typeface="Times New Roman"/>
              </a:rPr>
              <a:t>ία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9" name="object 129"/>
          <p:cNvSpPr txBox="1"/>
          <p:nvPr/>
        </p:nvSpPr>
        <p:spPr>
          <a:xfrm rot="18900000">
            <a:off x="6281024" y="5465879"/>
            <a:ext cx="324962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5" dirty="0">
                <a:latin typeface="Times New Roman"/>
                <a:cs typeface="Times New Roman"/>
              </a:rPr>
              <a:t>Η</a:t>
            </a:r>
            <a:r>
              <a:rPr sz="1100" spc="80" dirty="0">
                <a:latin typeface="Times New Roman"/>
                <a:cs typeface="Times New Roman"/>
              </a:rPr>
              <a:t>.</a:t>
            </a:r>
            <a:r>
              <a:rPr sz="1100" spc="-25" dirty="0">
                <a:latin typeface="Times New Roman"/>
                <a:cs typeface="Times New Roman"/>
              </a:rPr>
              <a:t>Β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 txBox="1"/>
          <p:nvPr/>
        </p:nvSpPr>
        <p:spPr>
          <a:xfrm rot="18900000">
            <a:off x="6374879" y="5601399"/>
            <a:ext cx="651068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85" dirty="0">
                <a:latin typeface="Times New Roman"/>
                <a:cs typeface="Times New Roman"/>
              </a:rPr>
              <a:t>Φ</a:t>
            </a:r>
            <a:r>
              <a:rPr sz="1100" spc="-30" dirty="0">
                <a:latin typeface="Times New Roman"/>
                <a:cs typeface="Times New Roman"/>
              </a:rPr>
              <a:t>ι</a:t>
            </a:r>
            <a:r>
              <a:rPr sz="1100" spc="35" dirty="0">
                <a:latin typeface="Times New Roman"/>
                <a:cs typeface="Times New Roman"/>
              </a:rPr>
              <a:t>ν</a:t>
            </a:r>
            <a:r>
              <a:rPr sz="1100" spc="-5" dirty="0">
                <a:latin typeface="Times New Roman"/>
                <a:cs typeface="Times New Roman"/>
              </a:rPr>
              <a:t>λ</a:t>
            </a:r>
            <a:r>
              <a:rPr sz="1100" spc="40" dirty="0">
                <a:latin typeface="Times New Roman"/>
                <a:cs typeface="Times New Roman"/>
              </a:rPr>
              <a:t>αν</a:t>
            </a:r>
            <a:r>
              <a:rPr sz="1100" spc="15" dirty="0">
                <a:latin typeface="Times New Roman"/>
                <a:cs typeface="Times New Roman"/>
              </a:rPr>
              <a:t>δ</a:t>
            </a:r>
            <a:r>
              <a:rPr sz="1100" spc="60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 txBox="1"/>
          <p:nvPr/>
        </p:nvSpPr>
        <p:spPr>
          <a:xfrm rot="18900000">
            <a:off x="6951258" y="5542015"/>
            <a:ext cx="490327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5" dirty="0">
                <a:latin typeface="Times New Roman"/>
                <a:cs typeface="Times New Roman"/>
              </a:rPr>
              <a:t>Κ</a:t>
            </a:r>
            <a:r>
              <a:rPr sz="1100" spc="75" dirty="0">
                <a:latin typeface="Times New Roman"/>
                <a:cs typeface="Times New Roman"/>
              </a:rPr>
              <a:t>ύ</a:t>
            </a:r>
            <a:r>
              <a:rPr sz="1100" spc="-20" dirty="0">
                <a:latin typeface="Times New Roman"/>
                <a:cs typeface="Times New Roman"/>
              </a:rPr>
              <a:t>π</a:t>
            </a:r>
            <a:r>
              <a:rPr sz="1100" spc="75" dirty="0">
                <a:latin typeface="Times New Roman"/>
                <a:cs typeface="Times New Roman"/>
              </a:rPr>
              <a:t>ρ</a:t>
            </a:r>
            <a:r>
              <a:rPr sz="1100" spc="-15" dirty="0">
                <a:latin typeface="Times New Roman"/>
                <a:cs typeface="Times New Roman"/>
              </a:rPr>
              <a:t>ο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 txBox="1"/>
          <p:nvPr/>
        </p:nvSpPr>
        <p:spPr>
          <a:xfrm rot="18900000">
            <a:off x="7332889" y="5559292"/>
            <a:ext cx="530526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70" dirty="0">
                <a:latin typeface="Times New Roman"/>
                <a:cs typeface="Times New Roman"/>
              </a:rPr>
              <a:t>Σ</a:t>
            </a:r>
            <a:r>
              <a:rPr sz="1100" spc="-15" dirty="0">
                <a:latin typeface="Times New Roman"/>
                <a:cs typeface="Times New Roman"/>
              </a:rPr>
              <a:t>ο</a:t>
            </a:r>
            <a:r>
              <a:rPr sz="1100" spc="75" dirty="0">
                <a:latin typeface="Times New Roman"/>
                <a:cs typeface="Times New Roman"/>
              </a:rPr>
              <a:t>υ</a:t>
            </a:r>
            <a:r>
              <a:rPr sz="1100" spc="-45" dirty="0">
                <a:latin typeface="Times New Roman"/>
                <a:cs typeface="Times New Roman"/>
              </a:rPr>
              <a:t>η</a:t>
            </a:r>
            <a:r>
              <a:rPr sz="1100" spc="10" dirty="0">
                <a:latin typeface="Times New Roman"/>
                <a:cs typeface="Times New Roman"/>
              </a:rPr>
              <a:t>δ</a:t>
            </a:r>
            <a:r>
              <a:rPr sz="1100" spc="60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 txBox="1"/>
          <p:nvPr/>
        </p:nvSpPr>
        <p:spPr>
          <a:xfrm rot="18900000">
            <a:off x="7655049" y="5590725"/>
            <a:ext cx="651068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sz="1100" spc="5" dirty="0">
                <a:latin typeface="Times New Roman"/>
                <a:cs typeface="Times New Roman"/>
              </a:rPr>
              <a:t>Λ</a:t>
            </a:r>
            <a:r>
              <a:rPr sz="1100" spc="50" dirty="0">
                <a:latin typeface="Times New Roman"/>
                <a:cs typeface="Times New Roman"/>
              </a:rPr>
              <a:t>ι</a:t>
            </a:r>
            <a:r>
              <a:rPr sz="1100" spc="5" dirty="0">
                <a:latin typeface="Times New Roman"/>
                <a:cs typeface="Times New Roman"/>
              </a:rPr>
              <a:t>θ</a:t>
            </a:r>
            <a:r>
              <a:rPr sz="1100" spc="70" dirty="0">
                <a:latin typeface="Times New Roman"/>
                <a:cs typeface="Times New Roman"/>
              </a:rPr>
              <a:t>ο</a:t>
            </a:r>
            <a:r>
              <a:rPr sz="1100" spc="-10" dirty="0">
                <a:latin typeface="Times New Roman"/>
                <a:cs typeface="Times New Roman"/>
              </a:rPr>
              <a:t>υ</a:t>
            </a:r>
            <a:r>
              <a:rPr sz="1100" spc="40" dirty="0">
                <a:latin typeface="Times New Roman"/>
                <a:cs typeface="Times New Roman"/>
              </a:rPr>
              <a:t>αν</a:t>
            </a:r>
            <a:r>
              <a:rPr sz="1100" spc="-35" dirty="0">
                <a:latin typeface="Times New Roman"/>
                <a:cs typeface="Times New Roman"/>
              </a:rPr>
              <a:t>ί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8649595" y="5195932"/>
            <a:ext cx="24701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8649595" y="4881993"/>
            <a:ext cx="247015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5%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8649595" y="4558142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10%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8649595" y="4244204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15%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8649595" y="3919593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20%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649595" y="3606413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25%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8649595" y="3281803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30%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8649595" y="2967864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35%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8649595" y="2643254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40%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8649595" y="2330075"/>
            <a:ext cx="331470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45%</a:t>
            </a:r>
            <a:endParaRPr sz="1100">
              <a:latin typeface="Arial"/>
              <a:cs typeface="Arial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2441333" y="6028944"/>
            <a:ext cx="5834380" cy="941069"/>
          </a:xfrm>
          <a:custGeom>
            <a:avLst/>
            <a:gdLst/>
            <a:ahLst/>
            <a:cxnLst/>
            <a:rect l="l" t="t" r="r" b="b"/>
            <a:pathLst>
              <a:path w="5834380" h="941070">
                <a:moveTo>
                  <a:pt x="0" y="941070"/>
                </a:moveTo>
                <a:lnTo>
                  <a:pt x="0" y="0"/>
                </a:lnTo>
                <a:lnTo>
                  <a:pt x="5833872" y="0"/>
                </a:lnTo>
                <a:lnTo>
                  <a:pt x="5833872" y="941070"/>
                </a:lnTo>
                <a:lnTo>
                  <a:pt x="0" y="9410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441333" y="6028944"/>
            <a:ext cx="5834380" cy="941069"/>
          </a:xfrm>
          <a:custGeom>
            <a:avLst/>
            <a:gdLst/>
            <a:ahLst/>
            <a:cxnLst/>
            <a:rect l="l" t="t" r="r" b="b"/>
            <a:pathLst>
              <a:path w="5834380" h="941070">
                <a:moveTo>
                  <a:pt x="0" y="941070"/>
                </a:moveTo>
                <a:lnTo>
                  <a:pt x="0" y="0"/>
                </a:lnTo>
                <a:lnTo>
                  <a:pt x="5833872" y="0"/>
                </a:lnTo>
                <a:lnTo>
                  <a:pt x="5833872" y="941070"/>
                </a:lnTo>
                <a:lnTo>
                  <a:pt x="0" y="94107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178181" y="6115048"/>
            <a:ext cx="314325" cy="76200"/>
          </a:xfrm>
          <a:custGeom>
            <a:avLst/>
            <a:gdLst/>
            <a:ahLst/>
            <a:cxnLst/>
            <a:rect l="l" t="t" r="r" b="b"/>
            <a:pathLst>
              <a:path w="314325" h="76200">
                <a:moveTo>
                  <a:pt x="0" y="0"/>
                </a:moveTo>
                <a:lnTo>
                  <a:pt x="313943" y="0"/>
                </a:lnTo>
                <a:lnTo>
                  <a:pt x="313943" y="76199"/>
                </a:lnTo>
                <a:lnTo>
                  <a:pt x="0" y="76199"/>
                </a:lnTo>
                <a:lnTo>
                  <a:pt x="0" y="0"/>
                </a:lnTo>
                <a:close/>
              </a:path>
            </a:pathLst>
          </a:custGeom>
          <a:solidFill>
            <a:srgbClr val="9A33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178181" y="6115048"/>
            <a:ext cx="314325" cy="76200"/>
          </a:xfrm>
          <a:custGeom>
            <a:avLst/>
            <a:gdLst/>
            <a:ahLst/>
            <a:cxnLst/>
            <a:rect l="l" t="t" r="r" b="b"/>
            <a:pathLst>
              <a:path w="314325" h="76200">
                <a:moveTo>
                  <a:pt x="0" y="0"/>
                </a:moveTo>
                <a:lnTo>
                  <a:pt x="313943" y="0"/>
                </a:lnTo>
                <a:lnTo>
                  <a:pt x="313943" y="76199"/>
                </a:lnTo>
                <a:lnTo>
                  <a:pt x="0" y="76199"/>
                </a:lnTo>
                <a:lnTo>
                  <a:pt x="0" y="0"/>
                </a:lnTo>
                <a:close/>
              </a:path>
            </a:pathLst>
          </a:custGeom>
          <a:ln w="108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178181" y="6342131"/>
            <a:ext cx="314325" cy="76200"/>
          </a:xfrm>
          <a:custGeom>
            <a:avLst/>
            <a:gdLst/>
            <a:ahLst/>
            <a:cxnLst/>
            <a:rect l="l" t="t" r="r" b="b"/>
            <a:pathLst>
              <a:path w="314325" h="76200">
                <a:moveTo>
                  <a:pt x="0" y="0"/>
                </a:moveTo>
                <a:lnTo>
                  <a:pt x="313943" y="0"/>
                </a:lnTo>
                <a:lnTo>
                  <a:pt x="313943" y="76199"/>
                </a:lnTo>
                <a:lnTo>
                  <a:pt x="0" y="76199"/>
                </a:lnTo>
                <a:lnTo>
                  <a:pt x="0" y="0"/>
                </a:lnTo>
                <a:close/>
              </a:path>
            </a:pathLst>
          </a:custGeom>
          <a:solidFill>
            <a:srgbClr val="9A9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178181" y="6342131"/>
            <a:ext cx="314325" cy="76200"/>
          </a:xfrm>
          <a:custGeom>
            <a:avLst/>
            <a:gdLst/>
            <a:ahLst/>
            <a:cxnLst/>
            <a:rect l="l" t="t" r="r" b="b"/>
            <a:pathLst>
              <a:path w="314325" h="76200">
                <a:moveTo>
                  <a:pt x="0" y="0"/>
                </a:moveTo>
                <a:lnTo>
                  <a:pt x="313943" y="0"/>
                </a:lnTo>
                <a:lnTo>
                  <a:pt x="313943" y="76199"/>
                </a:lnTo>
                <a:lnTo>
                  <a:pt x="0" y="76199"/>
                </a:lnTo>
                <a:lnTo>
                  <a:pt x="0" y="0"/>
                </a:lnTo>
                <a:close/>
              </a:path>
            </a:pathLst>
          </a:custGeom>
          <a:ln w="108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178181" y="6623311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130" y="0"/>
                </a:lnTo>
              </a:path>
            </a:pathLst>
          </a:custGeom>
          <a:ln w="108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 txBox="1"/>
          <p:nvPr/>
        </p:nvSpPr>
        <p:spPr>
          <a:xfrm>
            <a:off x="3528193" y="6073025"/>
            <a:ext cx="4076065" cy="631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122170">
              <a:lnSpc>
                <a:spcPct val="135500"/>
              </a:lnSpc>
            </a:pPr>
            <a:r>
              <a:rPr sz="1100" spc="50" dirty="0">
                <a:latin typeface="Times New Roman"/>
                <a:cs typeface="Times New Roman"/>
              </a:rPr>
              <a:t>Ο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-5" dirty="0">
                <a:latin typeface="Times New Roman"/>
                <a:cs typeface="Times New Roman"/>
              </a:rPr>
              <a:t>ικ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35" dirty="0">
                <a:latin typeface="Times New Roman"/>
                <a:cs typeface="Times New Roman"/>
              </a:rPr>
              <a:t>ί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110" dirty="0">
                <a:latin typeface="Times New Roman"/>
                <a:cs typeface="Times New Roman"/>
              </a:rPr>
              <a:t>φο</a:t>
            </a:r>
            <a:r>
              <a:rPr sz="1100" spc="15" dirty="0">
                <a:latin typeface="Times New Roman"/>
                <a:cs typeface="Times New Roman"/>
              </a:rPr>
              <a:t>ρ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0" dirty="0">
                <a:latin typeface="Times New Roman"/>
                <a:cs typeface="Times New Roman"/>
              </a:rPr>
              <a:t>υ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5" dirty="0">
                <a:latin typeface="Times New Roman"/>
                <a:cs typeface="Times New Roman"/>
              </a:rPr>
              <a:t>ε</a:t>
            </a:r>
            <a:r>
              <a:rPr sz="1100" spc="125" dirty="0">
                <a:latin typeface="Times New Roman"/>
                <a:cs typeface="Times New Roman"/>
              </a:rPr>
              <a:t>λ</a:t>
            </a:r>
            <a:r>
              <a:rPr sz="1100" spc="5" dirty="0">
                <a:latin typeface="Times New Roman"/>
                <a:cs typeface="Times New Roman"/>
              </a:rPr>
              <a:t>ε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15" dirty="0">
                <a:latin typeface="Times New Roman"/>
                <a:cs typeface="Times New Roman"/>
              </a:rPr>
              <a:t>έ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35" dirty="0">
                <a:latin typeface="Times New Roman"/>
                <a:cs typeface="Times New Roman"/>
              </a:rPr>
              <a:t>Πρ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80" dirty="0">
                <a:latin typeface="Times New Roman"/>
                <a:cs typeface="Times New Roman"/>
              </a:rPr>
              <a:t>γ</a:t>
            </a:r>
            <a:r>
              <a:rPr sz="1100" spc="65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-5" dirty="0">
                <a:latin typeface="Times New Roman"/>
                <a:cs typeface="Times New Roman"/>
              </a:rPr>
              <a:t>ικ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35" dirty="0">
                <a:latin typeface="Times New Roman"/>
                <a:cs typeface="Times New Roman"/>
              </a:rPr>
              <a:t>ί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110" dirty="0">
                <a:latin typeface="Times New Roman"/>
                <a:cs typeface="Times New Roman"/>
              </a:rPr>
              <a:t>φο</a:t>
            </a:r>
            <a:r>
              <a:rPr sz="1100" spc="15" dirty="0">
                <a:latin typeface="Times New Roman"/>
                <a:cs typeface="Times New Roman"/>
              </a:rPr>
              <a:t>ρ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5" dirty="0">
                <a:latin typeface="Times New Roman"/>
                <a:cs typeface="Times New Roman"/>
              </a:rPr>
              <a:t>υ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5" dirty="0">
                <a:latin typeface="Times New Roman"/>
                <a:cs typeface="Times New Roman"/>
              </a:rPr>
              <a:t>ε</a:t>
            </a:r>
            <a:r>
              <a:rPr sz="1100" spc="125" dirty="0">
                <a:latin typeface="Times New Roman"/>
                <a:cs typeface="Times New Roman"/>
              </a:rPr>
              <a:t>λ</a:t>
            </a:r>
            <a:r>
              <a:rPr sz="1100" spc="5" dirty="0">
                <a:latin typeface="Times New Roman"/>
                <a:cs typeface="Times New Roman"/>
              </a:rPr>
              <a:t>ε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5" dirty="0">
                <a:latin typeface="Times New Roman"/>
                <a:cs typeface="Times New Roman"/>
              </a:rPr>
              <a:t>έ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100" spc="35" dirty="0">
                <a:latin typeface="Times New Roman"/>
                <a:cs typeface="Times New Roman"/>
              </a:rPr>
              <a:t>Πρ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80" dirty="0">
                <a:latin typeface="Times New Roman"/>
                <a:cs typeface="Times New Roman"/>
              </a:rPr>
              <a:t>γ</a:t>
            </a:r>
            <a:r>
              <a:rPr sz="1100" spc="65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-5" dirty="0">
                <a:latin typeface="Times New Roman"/>
                <a:cs typeface="Times New Roman"/>
              </a:rPr>
              <a:t>ικ</a:t>
            </a:r>
            <a:r>
              <a:rPr sz="1100" spc="105" dirty="0">
                <a:latin typeface="Times New Roman"/>
                <a:cs typeface="Times New Roman"/>
              </a:rPr>
              <a:t>ό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110" dirty="0">
                <a:latin typeface="Times New Roman"/>
                <a:cs typeface="Times New Roman"/>
              </a:rPr>
              <a:t>φο</a:t>
            </a:r>
            <a:r>
              <a:rPr sz="1100" spc="15" dirty="0">
                <a:latin typeface="Times New Roman"/>
                <a:cs typeface="Times New Roman"/>
              </a:rPr>
              <a:t>ρ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125" dirty="0">
                <a:latin typeface="Times New Roman"/>
                <a:cs typeface="Times New Roman"/>
              </a:rPr>
              <a:t>λ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0" dirty="0">
                <a:latin typeface="Times New Roman"/>
                <a:cs typeface="Times New Roman"/>
              </a:rPr>
              <a:t>υ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80" dirty="0">
                <a:latin typeface="Times New Roman"/>
                <a:cs typeface="Times New Roman"/>
              </a:rPr>
              <a:t>γ</a:t>
            </a:r>
            <a:r>
              <a:rPr sz="1100" spc="-20" dirty="0">
                <a:latin typeface="Times New Roman"/>
                <a:cs typeface="Times New Roman"/>
              </a:rPr>
              <a:t>ι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Ε</a:t>
            </a:r>
            <a:r>
              <a:rPr sz="1100" spc="80" dirty="0">
                <a:latin typeface="Times New Roman"/>
                <a:cs typeface="Times New Roman"/>
              </a:rPr>
              <a:t>Ε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-</a:t>
            </a:r>
            <a:r>
              <a:rPr sz="1100" spc="15" dirty="0">
                <a:latin typeface="Times New Roman"/>
                <a:cs typeface="Times New Roman"/>
              </a:rPr>
              <a:t>2</a:t>
            </a:r>
            <a:r>
              <a:rPr sz="1100" spc="65" dirty="0">
                <a:latin typeface="Times New Roman"/>
                <a:cs typeface="Times New Roman"/>
              </a:rPr>
              <a:t>7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(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75" dirty="0">
                <a:latin typeface="Times New Roman"/>
                <a:cs typeface="Times New Roman"/>
              </a:rPr>
              <a:t>ά</a:t>
            </a:r>
            <a:r>
              <a:rPr sz="1100" spc="125" dirty="0">
                <a:latin typeface="Times New Roman"/>
                <a:cs typeface="Times New Roman"/>
              </a:rPr>
              <a:t>θ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η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5" dirty="0">
                <a:latin typeface="Times New Roman"/>
                <a:cs typeface="Times New Roman"/>
              </a:rPr>
              <a:t>έ</a:t>
            </a:r>
            <a:r>
              <a:rPr sz="1100" spc="70" dirty="0">
                <a:latin typeface="Times New Roman"/>
                <a:cs typeface="Times New Roman"/>
              </a:rPr>
              <a:t>σ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100" dirty="0">
                <a:latin typeface="Times New Roman"/>
                <a:cs typeface="Times New Roman"/>
              </a:rPr>
              <a:t>ό</a:t>
            </a:r>
            <a:r>
              <a:rPr sz="1100" spc="20" dirty="0">
                <a:latin typeface="Times New Roman"/>
                <a:cs typeface="Times New Roman"/>
              </a:rPr>
              <a:t>ρ</a:t>
            </a:r>
            <a:r>
              <a:rPr sz="1100" spc="100" dirty="0">
                <a:latin typeface="Times New Roman"/>
                <a:cs typeface="Times New Roman"/>
              </a:rPr>
              <a:t>ο</a:t>
            </a:r>
            <a:r>
              <a:rPr sz="1100" spc="130" dirty="0">
                <a:latin typeface="Times New Roman"/>
                <a:cs typeface="Times New Roman"/>
              </a:rPr>
              <a:t>ς</a:t>
            </a:r>
            <a:r>
              <a:rPr sz="1100" spc="40" dirty="0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3178181" y="6850381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6130" y="0"/>
                </a:lnTo>
              </a:path>
            </a:pathLst>
          </a:custGeom>
          <a:ln w="10814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692287" y="2189226"/>
            <a:ext cx="7295515" cy="4780915"/>
          </a:xfrm>
          <a:custGeom>
            <a:avLst/>
            <a:gdLst/>
            <a:ahLst/>
            <a:cxnLst/>
            <a:rect l="l" t="t" r="r" b="b"/>
            <a:pathLst>
              <a:path w="7295515" h="4780915">
                <a:moveTo>
                  <a:pt x="0" y="4780788"/>
                </a:moveTo>
                <a:lnTo>
                  <a:pt x="0" y="0"/>
                </a:lnTo>
                <a:lnTo>
                  <a:pt x="7295388" y="0"/>
                </a:lnTo>
                <a:lnTo>
                  <a:pt x="7295388" y="4780788"/>
                </a:lnTo>
                <a:lnTo>
                  <a:pt x="0" y="478078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032627" y="6835138"/>
            <a:ext cx="798305" cy="3337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 txBox="1"/>
          <p:nvPr/>
        </p:nvSpPr>
        <p:spPr>
          <a:xfrm>
            <a:off x="1038740" y="6696860"/>
            <a:ext cx="22225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3528193" y="6764921"/>
            <a:ext cx="4088129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50" dirty="0">
                <a:latin typeface="Times New Roman"/>
                <a:cs typeface="Times New Roman"/>
              </a:rPr>
              <a:t>Ο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30" dirty="0">
                <a:latin typeface="Times New Roman"/>
                <a:cs typeface="Times New Roman"/>
              </a:rPr>
              <a:t>τ</a:t>
            </a:r>
            <a:r>
              <a:rPr sz="1100" spc="-5" dirty="0">
                <a:latin typeface="Times New Roman"/>
                <a:cs typeface="Times New Roman"/>
              </a:rPr>
              <a:t>ικ</a:t>
            </a:r>
            <a:r>
              <a:rPr sz="1100" spc="105" dirty="0">
                <a:latin typeface="Times New Roman"/>
                <a:cs typeface="Times New Roman"/>
              </a:rPr>
              <a:t>ό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110" dirty="0">
                <a:latin typeface="Times New Roman"/>
                <a:cs typeface="Times New Roman"/>
              </a:rPr>
              <a:t>φο</a:t>
            </a:r>
            <a:r>
              <a:rPr sz="1100" spc="15" dirty="0">
                <a:latin typeface="Times New Roman"/>
                <a:cs typeface="Times New Roman"/>
              </a:rPr>
              <a:t>ρ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125" dirty="0">
                <a:latin typeface="Times New Roman"/>
                <a:cs typeface="Times New Roman"/>
              </a:rPr>
              <a:t>λ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0" dirty="0">
                <a:latin typeface="Times New Roman"/>
                <a:cs typeface="Times New Roman"/>
              </a:rPr>
              <a:t>υ</a:t>
            </a:r>
            <a:r>
              <a:rPr sz="1100" spc="65" dirty="0">
                <a:latin typeface="Times New Roman"/>
                <a:cs typeface="Times New Roman"/>
              </a:rPr>
              <a:t>ν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30" dirty="0">
                <a:latin typeface="Times New Roman"/>
                <a:cs typeface="Times New Roman"/>
              </a:rPr>
              <a:t>.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75" dirty="0">
                <a:latin typeface="Times New Roman"/>
                <a:cs typeface="Times New Roman"/>
              </a:rPr>
              <a:t>γ</a:t>
            </a:r>
            <a:r>
              <a:rPr sz="1100" spc="-10" dirty="0">
                <a:latin typeface="Times New Roman"/>
                <a:cs typeface="Times New Roman"/>
              </a:rPr>
              <a:t>ι</a:t>
            </a:r>
            <a:r>
              <a:rPr sz="1100" spc="65" dirty="0">
                <a:latin typeface="Times New Roman"/>
                <a:cs typeface="Times New Roman"/>
              </a:rPr>
              <a:t>α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Ε</a:t>
            </a:r>
            <a:r>
              <a:rPr sz="1100" spc="80" dirty="0">
                <a:latin typeface="Times New Roman"/>
                <a:cs typeface="Times New Roman"/>
              </a:rPr>
              <a:t>Ε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Times New Roman"/>
                <a:cs typeface="Times New Roman"/>
              </a:rPr>
              <a:t>-</a:t>
            </a:r>
            <a:r>
              <a:rPr sz="1100" spc="20" dirty="0">
                <a:latin typeface="Times New Roman"/>
                <a:cs typeface="Times New Roman"/>
              </a:rPr>
              <a:t>2</a:t>
            </a:r>
            <a:r>
              <a:rPr sz="1100" spc="65" dirty="0">
                <a:latin typeface="Times New Roman"/>
                <a:cs typeface="Times New Roman"/>
              </a:rPr>
              <a:t>7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(</a:t>
            </a:r>
            <a:r>
              <a:rPr sz="1100" spc="75" dirty="0">
                <a:latin typeface="Times New Roman"/>
                <a:cs typeface="Times New Roman"/>
              </a:rPr>
              <a:t>α</a:t>
            </a:r>
            <a:r>
              <a:rPr sz="1100" spc="65" dirty="0">
                <a:latin typeface="Times New Roman"/>
                <a:cs typeface="Times New Roman"/>
              </a:rPr>
              <a:t>σ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75" dirty="0">
                <a:latin typeface="Times New Roman"/>
                <a:cs typeface="Times New Roman"/>
              </a:rPr>
              <a:t>ά</a:t>
            </a:r>
            <a:r>
              <a:rPr sz="1100" spc="125" dirty="0">
                <a:latin typeface="Times New Roman"/>
                <a:cs typeface="Times New Roman"/>
              </a:rPr>
              <a:t>θ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75" dirty="0">
                <a:latin typeface="Times New Roman"/>
                <a:cs typeface="Times New Roman"/>
              </a:rPr>
              <a:t>η</a:t>
            </a:r>
            <a:r>
              <a:rPr sz="1100" spc="25" dirty="0">
                <a:latin typeface="Times New Roman"/>
                <a:cs typeface="Times New Roman"/>
              </a:rPr>
              <a:t>τ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μ</a:t>
            </a:r>
            <a:r>
              <a:rPr sz="1100" spc="5" dirty="0">
                <a:latin typeface="Times New Roman"/>
                <a:cs typeface="Times New Roman"/>
              </a:rPr>
              <a:t>έ</a:t>
            </a:r>
            <a:r>
              <a:rPr sz="1100" spc="70" dirty="0">
                <a:latin typeface="Times New Roman"/>
                <a:cs typeface="Times New Roman"/>
              </a:rPr>
              <a:t>σ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50" dirty="0">
                <a:latin typeface="Times New Roman"/>
                <a:cs typeface="Times New Roman"/>
              </a:rPr>
              <a:t>ς</a:t>
            </a:r>
            <a:r>
              <a:rPr sz="1100" spc="90" dirty="0">
                <a:latin typeface="Times New Roman"/>
                <a:cs typeface="Times New Roman"/>
              </a:rPr>
              <a:t> </a:t>
            </a:r>
            <a:r>
              <a:rPr sz="1100" spc="105" dirty="0">
                <a:latin typeface="Times New Roman"/>
                <a:cs typeface="Times New Roman"/>
              </a:rPr>
              <a:t>ό</a:t>
            </a:r>
            <a:r>
              <a:rPr sz="1100" spc="15" dirty="0">
                <a:latin typeface="Times New Roman"/>
                <a:cs typeface="Times New Roman"/>
              </a:rPr>
              <a:t>ρ</a:t>
            </a:r>
            <a:r>
              <a:rPr sz="1100" spc="105" dirty="0">
                <a:latin typeface="Times New Roman"/>
                <a:cs typeface="Times New Roman"/>
              </a:rPr>
              <a:t>ο</a:t>
            </a:r>
            <a:r>
              <a:rPr sz="1100" spc="135" dirty="0">
                <a:latin typeface="Times New Roman"/>
                <a:cs typeface="Times New Roman"/>
              </a:rPr>
              <a:t>ς</a:t>
            </a:r>
            <a:r>
              <a:rPr sz="1100" spc="40" dirty="0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626745">
              <a:lnSpc>
                <a:spcPct val="100000"/>
              </a:lnSpc>
            </a:pPr>
            <a:r>
              <a:rPr sz="4000" spc="-30" dirty="0"/>
              <a:t>Επίπτωσ</a:t>
            </a:r>
            <a:r>
              <a:rPr sz="4000" spc="-25" dirty="0"/>
              <a:t>η</a:t>
            </a:r>
            <a:r>
              <a:rPr sz="4000" dirty="0"/>
              <a:t> </a:t>
            </a:r>
            <a:r>
              <a:rPr sz="4000" spc="-5" dirty="0"/>
              <a:t>κα</a:t>
            </a:r>
            <a:r>
              <a:rPr sz="4000" dirty="0"/>
              <a:t>ι </a:t>
            </a:r>
            <a:r>
              <a:rPr sz="4000" spc="-5" dirty="0"/>
              <a:t>υ</a:t>
            </a:r>
            <a:r>
              <a:rPr sz="4000" spc="-30" dirty="0"/>
              <a:t>περβάλλο</a:t>
            </a:r>
            <a:r>
              <a:rPr sz="4000" spc="-20" dirty="0"/>
              <a:t>ν</a:t>
            </a:r>
            <a:r>
              <a:rPr sz="4000" spc="-5" dirty="0"/>
              <a:t> </a:t>
            </a:r>
            <a:r>
              <a:rPr sz="4000" spc="-25" dirty="0"/>
              <a:t>β</a:t>
            </a:r>
            <a:r>
              <a:rPr sz="4000" spc="-5" dirty="0"/>
              <a:t>άρος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15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847330" cy="3926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Φόρος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εταιρικών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κεφαλαίων</a:t>
            </a:r>
            <a:endParaRPr sz="2400">
              <a:latin typeface="Times New Roman"/>
              <a:cs typeface="Times New Roman"/>
            </a:endParaRPr>
          </a:p>
          <a:p>
            <a:pPr marL="560070" marR="115697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Επίπτωση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πλαίσια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υποδείγματος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γενικής ισορροπίας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Υπερβάλλον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βάρος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πλαίσια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υποδείγματος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γενικής ισορροπίας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Φόρος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ο</a:t>
            </a:r>
            <a:r>
              <a:rPr sz="2400" spc="-15" dirty="0">
                <a:latin typeface="Times New Roman"/>
                <a:cs typeface="Times New Roman"/>
              </a:rPr>
              <a:t>ικονομικών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κερδών</a:t>
            </a:r>
            <a:endParaRPr sz="2400">
              <a:latin typeface="Times New Roman"/>
              <a:cs typeface="Times New Roman"/>
            </a:endParaRPr>
          </a:p>
          <a:p>
            <a:pPr marL="560070" marR="752475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Επίπτωση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υπερβάλλον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βάρος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φόρου</a:t>
            </a:r>
            <a:r>
              <a:rPr sz="2400" spc="-5" dirty="0">
                <a:latin typeface="Times New Roman"/>
                <a:cs typeface="Times New Roman"/>
              </a:rPr>
              <a:t> ε</a:t>
            </a:r>
            <a:r>
              <a:rPr sz="2400" spc="-10" dirty="0">
                <a:latin typeface="Times New Roman"/>
                <a:cs typeface="Times New Roman"/>
              </a:rPr>
              <a:t>πί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 οικονομικών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κερδών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  <a:tab pos="4254500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Κέρδη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ομικών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προσώπων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≠</a:t>
            </a:r>
            <a:r>
              <a:rPr sz="2400" dirty="0">
                <a:latin typeface="Times New Roman"/>
                <a:cs typeface="Times New Roman"/>
              </a:rPr>
              <a:t>	ο</a:t>
            </a:r>
            <a:r>
              <a:rPr sz="2400" spc="-15" dirty="0">
                <a:latin typeface="Times New Roman"/>
                <a:cs typeface="Times New Roman"/>
              </a:rPr>
              <a:t>ικονομικά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κέρδη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Υπόδειγμα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Stiglitz</a:t>
            </a:r>
            <a:r>
              <a:rPr sz="2400" spc="-5" dirty="0">
                <a:latin typeface="Times New Roman"/>
                <a:cs typeface="Times New Roman"/>
              </a:rPr>
              <a:t> [1973]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2100" rIns="0" bIns="0" rtlCol="0">
            <a:spAutoFit/>
          </a:bodyPr>
          <a:lstStyle/>
          <a:p>
            <a:pPr marL="1318260">
              <a:lnSpc>
                <a:spcPct val="100000"/>
              </a:lnSpc>
            </a:pPr>
            <a:r>
              <a:rPr sz="4000" spc="-35" dirty="0"/>
              <a:t>Τ</a:t>
            </a:r>
            <a:r>
              <a:rPr sz="4000" spc="-20" dirty="0"/>
              <a:t>ο</a:t>
            </a:r>
            <a:r>
              <a:rPr sz="4000" spc="-5" dirty="0"/>
              <a:t> </a:t>
            </a:r>
            <a:r>
              <a:rPr sz="4000" spc="-25" dirty="0"/>
              <a:t>υπόδειγμα</a:t>
            </a:r>
            <a:r>
              <a:rPr sz="4000" spc="5" dirty="0"/>
              <a:t> </a:t>
            </a:r>
            <a:r>
              <a:rPr sz="4000" spc="-25" dirty="0"/>
              <a:t>του</a:t>
            </a:r>
            <a:r>
              <a:rPr sz="4000" spc="15" dirty="0"/>
              <a:t> </a:t>
            </a:r>
            <a:r>
              <a:rPr sz="4000" dirty="0">
                <a:latin typeface="Times New Roman"/>
                <a:cs typeface="Times New Roman"/>
              </a:rPr>
              <a:t>Stiglitz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16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87735" y="2183483"/>
            <a:ext cx="7696834" cy="4345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0">
              <a:lnSpc>
                <a:spcPct val="100000"/>
              </a:lnSpc>
            </a:pPr>
            <a:r>
              <a:rPr sz="2400" i="1" dirty="0">
                <a:latin typeface="Times New Roman"/>
                <a:cs typeface="Times New Roman"/>
              </a:rPr>
              <a:t>G </a:t>
            </a:r>
            <a:r>
              <a:rPr sz="2400" spc="-15" dirty="0">
                <a:latin typeface="Times New Roman"/>
                <a:cs typeface="Times New Roman"/>
              </a:rPr>
              <a:t>= αξία 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προϊόντος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spc="-15" dirty="0">
                <a:latin typeface="Times New Roman"/>
                <a:cs typeface="Times New Roman"/>
              </a:rPr>
              <a:t>πριν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φορολόγησ</a:t>
            </a:r>
            <a:r>
              <a:rPr sz="2400" spc="-5" dirty="0">
                <a:latin typeface="Times New Roman"/>
                <a:cs typeface="Times New Roman"/>
              </a:rPr>
              <a:t>η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παράγει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μηχάνημα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sz="2400" i="1" dirty="0">
                <a:latin typeface="Times New Roman"/>
                <a:cs typeface="Times New Roman"/>
              </a:rPr>
              <a:t>r </a:t>
            </a:r>
            <a:r>
              <a:rPr sz="2400" spc="-15" dirty="0">
                <a:latin typeface="Times New Roman"/>
                <a:cs typeface="Times New Roman"/>
              </a:rPr>
              <a:t>= </a:t>
            </a:r>
            <a:r>
              <a:rPr sz="2400" spc="-20" dirty="0">
                <a:latin typeface="Times New Roman"/>
                <a:cs typeface="Times New Roman"/>
              </a:rPr>
              <a:t>τόκοι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  <a:tabLst>
                <a:tab pos="5107940" algn="l"/>
              </a:tabLst>
            </a:pP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15" dirty="0">
                <a:latin typeface="Times New Roman"/>
                <a:cs typeface="Times New Roman"/>
              </a:rPr>
              <a:t>επιχείρηση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αγοράζει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μηχάνημα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spc="20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i="1" dirty="0">
                <a:latin typeface="Times New Roman"/>
                <a:cs typeface="Times New Roman"/>
              </a:rPr>
              <a:t>G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i="1" dirty="0">
                <a:latin typeface="Times New Roman"/>
                <a:cs typeface="Times New Roman"/>
              </a:rPr>
              <a:t>r </a:t>
            </a:r>
            <a:r>
              <a:rPr sz="2400" spc="-15" dirty="0">
                <a:latin typeface="Times New Roman"/>
                <a:cs typeface="Times New Roman"/>
              </a:rPr>
              <a:t>&gt;</a:t>
            </a:r>
            <a:r>
              <a:rPr sz="2400" dirty="0">
                <a:latin typeface="Times New Roman"/>
                <a:cs typeface="Times New Roman"/>
              </a:rPr>
              <a:t> 0</a:t>
            </a:r>
            <a:endParaRPr sz="2400">
              <a:latin typeface="Times New Roman"/>
              <a:cs typeface="Times New Roman"/>
            </a:endParaRPr>
          </a:p>
          <a:p>
            <a:pPr marL="12700" marR="737870">
              <a:lnSpc>
                <a:spcPct val="100000"/>
              </a:lnSpc>
              <a:spcBef>
                <a:spcPts val="1430"/>
              </a:spcBef>
            </a:pPr>
            <a:r>
              <a:rPr sz="2400" spc="-15" dirty="0">
                <a:latin typeface="Times New Roman"/>
                <a:cs typeface="Times New Roman"/>
              </a:rPr>
              <a:t>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υποθέσουμε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ότι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υ</a:t>
            </a:r>
            <a:r>
              <a:rPr sz="2400" spc="-15" dirty="0">
                <a:latin typeface="Times New Roman"/>
                <a:cs typeface="Times New Roman"/>
              </a:rPr>
              <a:t>πάρχει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φόρος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εισοδήματος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νομικών προσώπων</a:t>
            </a:r>
            <a:endParaRPr sz="2400">
              <a:latin typeface="Times New Roman"/>
              <a:cs typeface="Times New Roman"/>
            </a:endParaRPr>
          </a:p>
          <a:p>
            <a:pPr marL="1358265" indent="-431165">
              <a:lnSpc>
                <a:spcPct val="100000"/>
              </a:lnSpc>
              <a:spcBef>
                <a:spcPts val="1430"/>
              </a:spcBef>
              <a:buFont typeface="Times New Roman"/>
              <a:buAutoNum type="arabicParenBoth"/>
              <a:tabLst>
                <a:tab pos="1358900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καθαρό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εισόδημα</a:t>
            </a:r>
            <a:r>
              <a:rPr sz="2400" dirty="0">
                <a:latin typeface="Times New Roman"/>
                <a:cs typeface="Times New Roman"/>
              </a:rPr>
              <a:t> φ</a:t>
            </a:r>
            <a:r>
              <a:rPr sz="2400" spc="-15" dirty="0">
                <a:latin typeface="Times New Roman"/>
                <a:cs typeface="Times New Roman"/>
              </a:rPr>
              <a:t>ορολογείται</a:t>
            </a:r>
            <a:r>
              <a:rPr sz="2400" dirty="0">
                <a:latin typeface="Times New Roman"/>
                <a:cs typeface="Times New Roman"/>
              </a:rPr>
              <a:t> μ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υντελεστή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θ</a:t>
            </a:r>
            <a:endParaRPr sz="2400">
              <a:latin typeface="Times New Roman"/>
              <a:cs typeface="Times New Roman"/>
            </a:endParaRPr>
          </a:p>
          <a:p>
            <a:pPr marL="1358265" indent="-431165">
              <a:lnSpc>
                <a:spcPct val="100000"/>
              </a:lnSpc>
              <a:spcBef>
                <a:spcPts val="1430"/>
              </a:spcBef>
              <a:buFont typeface="Times New Roman"/>
              <a:buAutoNum type="arabicParenBoth"/>
              <a:tabLst>
                <a:tab pos="1358900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καθαρό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εισόδημα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=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G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15" dirty="0">
                <a:latin typeface="Times New Roman"/>
                <a:cs typeface="Times New Roman"/>
              </a:rPr>
              <a:t>επιχείρηση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αγοράζει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μηχάνημα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spc="20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θ</a:t>
            </a:r>
            <a:r>
              <a:rPr sz="2400" spc="-5" dirty="0">
                <a:latin typeface="Times New Roman"/>
                <a:cs typeface="Times New Roman"/>
              </a:rPr>
              <a:t>)(</a:t>
            </a:r>
            <a:r>
              <a:rPr sz="2400" i="1" dirty="0">
                <a:latin typeface="Times New Roman"/>
                <a:cs typeface="Times New Roman"/>
              </a:rPr>
              <a:t>G</a:t>
            </a:r>
            <a:r>
              <a:rPr sz="2400" i="1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15" dirty="0">
                <a:latin typeface="Times New Roman"/>
                <a:cs typeface="Times New Roman"/>
              </a:rPr>
              <a:t>&gt;</a:t>
            </a:r>
            <a:r>
              <a:rPr sz="2400" dirty="0">
                <a:latin typeface="Times New Roman"/>
                <a:cs typeface="Times New Roman"/>
              </a:rPr>
              <a:t> 0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49151" y="882865"/>
            <a:ext cx="6474460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Επιπτώσει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ς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στ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η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υμπεριφορά</a:t>
            </a:r>
            <a:endParaRPr sz="40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Συνολική</a:t>
            </a:r>
            <a:r>
              <a:rPr sz="4000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υλική</a:t>
            </a:r>
            <a:r>
              <a:rPr sz="4000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επένδυση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17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335883"/>
            <a:ext cx="7707630" cy="2397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Το υπόδειγμα </a:t>
            </a:r>
            <a:r>
              <a:rPr sz="2400" spc="-10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επιταχυντή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(Accelerato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Model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Νεοκλασικό υπόδειγμα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eoclassica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Model)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Κόστος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κεφαλαίο</a:t>
            </a:r>
            <a:r>
              <a:rPr sz="2400" dirty="0">
                <a:latin typeface="Times New Roman"/>
                <a:cs typeface="Times New Roman"/>
              </a:rPr>
              <a:t>υ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κόστος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ευκαιρίας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0" dirty="0">
                <a:latin typeface="Times New Roman"/>
                <a:cs typeface="Times New Roman"/>
              </a:rPr>
              <a:t>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</a:t>
            </a:r>
            <a:r>
              <a:rPr sz="2400" spc="-15" dirty="0">
                <a:latin typeface="Times New Roman"/>
                <a:cs typeface="Times New Roman"/>
              </a:rPr>
              <a:t> 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υνδέεται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κ</a:t>
            </a:r>
            <a:r>
              <a:rPr sz="2400" spc="-15" dirty="0">
                <a:latin typeface="Times New Roman"/>
                <a:cs typeface="Times New Roman"/>
              </a:rPr>
              <a:t>ατοχή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κεφαλαιακού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τοιχείου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Πώς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15" dirty="0">
                <a:latin typeface="Times New Roman"/>
                <a:cs typeface="Times New Roman"/>
              </a:rPr>
              <a:t>κόστος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κεφαλαίου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επηρεάζει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τις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επενδύσεις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Υπόδειγμα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ταμειακών</a:t>
            </a:r>
            <a:r>
              <a:rPr sz="2400" dirty="0">
                <a:latin typeface="Times New Roman"/>
                <a:cs typeface="Times New Roman"/>
              </a:rPr>
              <a:t> ροών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(Cas</a:t>
            </a:r>
            <a:r>
              <a:rPr sz="2400" dirty="0">
                <a:latin typeface="Times New Roman"/>
                <a:cs typeface="Times New Roman"/>
              </a:rPr>
              <a:t>h </a:t>
            </a:r>
            <a:r>
              <a:rPr sz="2400" spc="-5" dirty="0">
                <a:latin typeface="Times New Roman"/>
                <a:cs typeface="Times New Roman"/>
              </a:rPr>
              <a:t>Flo</a:t>
            </a:r>
            <a:r>
              <a:rPr sz="2400" dirty="0">
                <a:latin typeface="Times New Roman"/>
                <a:cs typeface="Times New Roman"/>
              </a:rPr>
              <a:t>w </a:t>
            </a:r>
            <a:r>
              <a:rPr sz="2400" spc="-20" dirty="0">
                <a:latin typeface="Times New Roman"/>
                <a:cs typeface="Times New Roman"/>
              </a:rPr>
              <a:t>Model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354455">
              <a:lnSpc>
                <a:spcPct val="100000"/>
              </a:lnSpc>
            </a:pPr>
            <a:r>
              <a:rPr sz="4000" spc="-35" dirty="0"/>
              <a:t>Τ</a:t>
            </a:r>
            <a:r>
              <a:rPr sz="4000" spc="-20" dirty="0"/>
              <a:t>ο</a:t>
            </a:r>
            <a:r>
              <a:rPr sz="4000" spc="-5" dirty="0"/>
              <a:t> νεοκλασικ</a:t>
            </a:r>
            <a:r>
              <a:rPr sz="4000" dirty="0"/>
              <a:t>ό</a:t>
            </a:r>
            <a:r>
              <a:rPr sz="4000" spc="5" dirty="0"/>
              <a:t> </a:t>
            </a:r>
            <a:r>
              <a:rPr sz="4000" spc="-5" dirty="0"/>
              <a:t>υ</a:t>
            </a:r>
            <a:r>
              <a:rPr sz="4000" spc="-25" dirty="0"/>
              <a:t>πόδειγμα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18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172053"/>
            <a:ext cx="5989955" cy="3755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35"/>
              </a:lnSpc>
            </a:pPr>
            <a:r>
              <a:rPr sz="2400" spc="-15" dirty="0">
                <a:latin typeface="Times New Roman"/>
                <a:cs typeface="Times New Roman"/>
              </a:rPr>
              <a:t>Κόστος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κεφαλαίου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=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r </a:t>
            </a:r>
            <a:r>
              <a:rPr sz="2400" spc="-15" dirty="0">
                <a:latin typeface="Times New Roman"/>
                <a:cs typeface="Times New Roman"/>
              </a:rPr>
              <a:t>+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2590"/>
              </a:lnSpc>
              <a:spcBef>
                <a:spcPts val="180"/>
              </a:spcBef>
            </a:pPr>
            <a:r>
              <a:rPr sz="2400" spc="-15" dirty="0">
                <a:latin typeface="Times New Roman"/>
                <a:cs typeface="Times New Roman"/>
              </a:rPr>
              <a:t>Απόδοση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</a:t>
            </a:r>
            <a:r>
              <a:rPr sz="2400" spc="-15" dirty="0">
                <a:latin typeface="Times New Roman"/>
                <a:cs typeface="Times New Roman"/>
              </a:rPr>
              <a:t>ετά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ορολόγηση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=</a:t>
            </a:r>
            <a:r>
              <a:rPr sz="2400" dirty="0">
                <a:latin typeface="Times New Roman"/>
                <a:cs typeface="Times New Roman"/>
              </a:rPr>
              <a:t> (1 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θ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(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5" dirty="0">
                <a:latin typeface="Times New Roman"/>
                <a:cs typeface="Times New Roman"/>
              </a:rPr>
              <a:t>θ</a:t>
            </a:r>
            <a:r>
              <a:rPr sz="2400" dirty="0">
                <a:latin typeface="Times New Roman"/>
                <a:cs typeface="Times New Roman"/>
              </a:rPr>
              <a:t>) * (1 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)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C</a:t>
            </a:r>
            <a:r>
              <a:rPr sz="2400" i="1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=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i="1" dirty="0">
                <a:latin typeface="Times New Roman"/>
                <a:cs typeface="Times New Roman"/>
              </a:rPr>
              <a:t>r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+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i="1" spc="-1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2450">
              <a:latin typeface="Times New Roman"/>
              <a:cs typeface="Times New Roman"/>
            </a:endParaRPr>
          </a:p>
          <a:p>
            <a:pPr marL="269875">
              <a:lnSpc>
                <a:spcPct val="100000"/>
              </a:lnSpc>
              <a:tabLst>
                <a:tab pos="1613535" algn="l"/>
                <a:tab pos="3016250" algn="l"/>
              </a:tabLst>
            </a:pPr>
            <a:r>
              <a:rPr sz="4425" i="1" baseline="-34839" dirty="0">
                <a:latin typeface="Times New Roman"/>
                <a:cs typeface="Times New Roman"/>
              </a:rPr>
              <a:t>C</a:t>
            </a:r>
            <a:r>
              <a:rPr sz="4425" i="1" spc="157" baseline="-34839" dirty="0">
                <a:latin typeface="Times New Roman"/>
                <a:cs typeface="Times New Roman"/>
              </a:rPr>
              <a:t> </a:t>
            </a:r>
            <a:r>
              <a:rPr sz="4425" baseline="-34839" dirty="0">
                <a:latin typeface="Symbol"/>
                <a:cs typeface="Symbol"/>
              </a:rPr>
              <a:t></a:t>
            </a:r>
            <a:r>
              <a:rPr sz="4425" spc="-7" baseline="-34839" dirty="0">
                <a:latin typeface="Times New Roman"/>
                <a:cs typeface="Times New Roman"/>
              </a:rPr>
              <a:t> </a:t>
            </a:r>
            <a:r>
              <a:rPr sz="2950" u="heavy" dirty="0">
                <a:latin typeface="Times New Roman"/>
                <a:cs typeface="Times New Roman"/>
              </a:rPr>
              <a:t> 	</a:t>
            </a:r>
            <a:r>
              <a:rPr sz="2950" i="1" u="heavy" dirty="0">
                <a:latin typeface="Times New Roman"/>
                <a:cs typeface="Times New Roman"/>
              </a:rPr>
              <a:t>r</a:t>
            </a:r>
            <a:r>
              <a:rPr sz="2950" u="heavy" spc="-90" dirty="0">
                <a:latin typeface="Times New Roman"/>
                <a:cs typeface="Times New Roman"/>
              </a:rPr>
              <a:t> </a:t>
            </a:r>
            <a:r>
              <a:rPr sz="2950" u="heavy" dirty="0">
                <a:latin typeface="Symbol"/>
                <a:cs typeface="Symbol"/>
              </a:rPr>
              <a:t></a:t>
            </a:r>
            <a:r>
              <a:rPr sz="2950" u="heavy" spc="-375" dirty="0">
                <a:latin typeface="Times New Roman"/>
                <a:cs typeface="Times New Roman"/>
              </a:rPr>
              <a:t> </a:t>
            </a:r>
            <a:r>
              <a:rPr sz="3100" i="1" u="heavy" spc="-80" dirty="0">
                <a:latin typeface="Symbol"/>
                <a:cs typeface="Symbol"/>
              </a:rPr>
              <a:t></a:t>
            </a:r>
            <a:r>
              <a:rPr sz="3100" i="1" u="heavy" spc="-40" dirty="0">
                <a:latin typeface="Times New Roman"/>
                <a:cs typeface="Times New Roman"/>
              </a:rPr>
              <a:t> </a:t>
            </a:r>
            <a:r>
              <a:rPr sz="3100" i="1" u="heavy" dirty="0">
                <a:latin typeface="Times New Roman"/>
                <a:cs typeface="Times New Roman"/>
              </a:rPr>
              <a:t>	</a:t>
            </a:r>
            <a:endParaRPr sz="3100">
              <a:latin typeface="Times New Roman"/>
              <a:cs typeface="Times New Roman"/>
            </a:endParaRPr>
          </a:p>
          <a:p>
            <a:pPr marL="947419">
              <a:lnSpc>
                <a:spcPct val="100000"/>
              </a:lnSpc>
              <a:spcBef>
                <a:spcPts val="455"/>
              </a:spcBef>
            </a:pPr>
            <a:r>
              <a:rPr sz="2950" spc="-250" dirty="0">
                <a:latin typeface="Times New Roman"/>
                <a:cs typeface="Times New Roman"/>
              </a:rPr>
              <a:t>(</a:t>
            </a:r>
            <a:r>
              <a:rPr sz="2950" spc="229" dirty="0">
                <a:latin typeface="Times New Roman"/>
                <a:cs typeface="Times New Roman"/>
              </a:rPr>
              <a:t>1</a:t>
            </a:r>
            <a:r>
              <a:rPr sz="2950" spc="225" dirty="0">
                <a:latin typeface="Symbol"/>
                <a:cs typeface="Symbol"/>
              </a:rPr>
              <a:t></a:t>
            </a:r>
            <a:r>
              <a:rPr sz="3100" i="1" spc="114" dirty="0">
                <a:latin typeface="Symbol"/>
                <a:cs typeface="Symbol"/>
              </a:rPr>
              <a:t></a:t>
            </a:r>
            <a:r>
              <a:rPr sz="2950" dirty="0">
                <a:latin typeface="Times New Roman"/>
                <a:cs typeface="Times New Roman"/>
              </a:rPr>
              <a:t>)</a:t>
            </a:r>
            <a:r>
              <a:rPr sz="2950" spc="-430" dirty="0">
                <a:latin typeface="Times New Roman"/>
                <a:cs typeface="Times New Roman"/>
              </a:rPr>
              <a:t> </a:t>
            </a:r>
            <a:r>
              <a:rPr sz="2950" dirty="0">
                <a:latin typeface="Symbol"/>
                <a:cs typeface="Symbol"/>
              </a:rPr>
              <a:t></a:t>
            </a:r>
            <a:r>
              <a:rPr sz="2950" spc="-375" dirty="0">
                <a:latin typeface="Times New Roman"/>
                <a:cs typeface="Times New Roman"/>
              </a:rPr>
              <a:t> </a:t>
            </a:r>
            <a:r>
              <a:rPr sz="2950" spc="-245" dirty="0">
                <a:latin typeface="Times New Roman"/>
                <a:cs typeface="Times New Roman"/>
              </a:rPr>
              <a:t>(</a:t>
            </a:r>
            <a:r>
              <a:rPr sz="2950" spc="229" dirty="0">
                <a:latin typeface="Times New Roman"/>
                <a:cs typeface="Times New Roman"/>
              </a:rPr>
              <a:t>1</a:t>
            </a:r>
            <a:r>
              <a:rPr sz="2950" dirty="0">
                <a:latin typeface="Symbol"/>
                <a:cs typeface="Symbol"/>
              </a:rPr>
              <a:t></a:t>
            </a:r>
            <a:r>
              <a:rPr sz="2950" spc="-325" dirty="0">
                <a:latin typeface="Times New Roman"/>
                <a:cs typeface="Times New Roman"/>
              </a:rPr>
              <a:t> </a:t>
            </a:r>
            <a:r>
              <a:rPr sz="2950" i="1" spc="190" dirty="0">
                <a:latin typeface="Times New Roman"/>
                <a:cs typeface="Times New Roman"/>
              </a:rPr>
              <a:t>t</a:t>
            </a:r>
            <a:r>
              <a:rPr sz="2950" dirty="0">
                <a:latin typeface="Times New Roman"/>
                <a:cs typeface="Times New Roman"/>
              </a:rPr>
              <a:t>)</a:t>
            </a:r>
            <a:endParaRPr sz="2950">
              <a:latin typeface="Times New Roman"/>
              <a:cs typeface="Times New Roman"/>
            </a:endParaRPr>
          </a:p>
          <a:p>
            <a:pPr marL="1043305" marR="2414905" indent="-996950">
              <a:lnSpc>
                <a:spcPct val="112200"/>
              </a:lnSpc>
              <a:spcBef>
                <a:spcPts val="1764"/>
              </a:spcBef>
            </a:pPr>
            <a:r>
              <a:rPr sz="4950" i="1" spc="-37" baseline="-34511" dirty="0">
                <a:latin typeface="Times New Roman"/>
                <a:cs typeface="Times New Roman"/>
              </a:rPr>
              <a:t>C</a:t>
            </a:r>
            <a:r>
              <a:rPr sz="4950" i="1" spc="165" baseline="-34511" dirty="0">
                <a:latin typeface="Times New Roman"/>
                <a:cs typeface="Times New Roman"/>
              </a:rPr>
              <a:t> </a:t>
            </a:r>
            <a:r>
              <a:rPr sz="4950" spc="-30" baseline="-34511" dirty="0">
                <a:latin typeface="Symbol"/>
                <a:cs typeface="Symbol"/>
              </a:rPr>
              <a:t></a:t>
            </a:r>
            <a:r>
              <a:rPr sz="4950" spc="240" baseline="-34511" dirty="0">
                <a:latin typeface="Times New Roman"/>
                <a:cs typeface="Times New Roman"/>
              </a:rPr>
              <a:t> </a:t>
            </a:r>
            <a:r>
              <a:rPr sz="3300" u="heavy" spc="70" dirty="0">
                <a:latin typeface="Times New Roman"/>
                <a:cs typeface="Times New Roman"/>
              </a:rPr>
              <a:t>(</a:t>
            </a:r>
            <a:r>
              <a:rPr sz="3300" i="1" u="heavy" spc="-15" dirty="0">
                <a:latin typeface="Times New Roman"/>
                <a:cs typeface="Times New Roman"/>
              </a:rPr>
              <a:t>r</a:t>
            </a:r>
            <a:r>
              <a:rPr sz="3300" u="heavy" spc="-110" dirty="0">
                <a:latin typeface="Times New Roman"/>
                <a:cs typeface="Times New Roman"/>
              </a:rPr>
              <a:t> </a:t>
            </a:r>
            <a:r>
              <a:rPr sz="3300" u="heavy" spc="-20" dirty="0">
                <a:latin typeface="Symbol"/>
                <a:cs typeface="Symbol"/>
              </a:rPr>
              <a:t></a:t>
            </a:r>
            <a:r>
              <a:rPr sz="3300" u="heavy" spc="-430" dirty="0">
                <a:latin typeface="Times New Roman"/>
                <a:cs typeface="Times New Roman"/>
              </a:rPr>
              <a:t> </a:t>
            </a:r>
            <a:r>
              <a:rPr sz="3450" i="1" u="heavy" spc="-90" dirty="0">
                <a:latin typeface="Symbol"/>
                <a:cs typeface="Symbol"/>
              </a:rPr>
              <a:t></a:t>
            </a:r>
            <a:r>
              <a:rPr sz="3450" i="1" u="heavy" spc="-335" dirty="0">
                <a:latin typeface="Times New Roman"/>
                <a:cs typeface="Times New Roman"/>
              </a:rPr>
              <a:t> </a:t>
            </a:r>
            <a:r>
              <a:rPr sz="3300" u="heavy" spc="-15" dirty="0">
                <a:latin typeface="Times New Roman"/>
                <a:cs typeface="Times New Roman"/>
              </a:rPr>
              <a:t>)</a:t>
            </a:r>
            <a:r>
              <a:rPr sz="3300" u="heavy" spc="-315" dirty="0">
                <a:latin typeface="Times New Roman"/>
                <a:cs typeface="Times New Roman"/>
              </a:rPr>
              <a:t>(</a:t>
            </a:r>
            <a:r>
              <a:rPr sz="3300" u="heavy" spc="-20" dirty="0">
                <a:latin typeface="Times New Roman"/>
                <a:cs typeface="Times New Roman"/>
              </a:rPr>
              <a:t>1</a:t>
            </a:r>
            <a:r>
              <a:rPr sz="3300" u="heavy" spc="-580" dirty="0">
                <a:latin typeface="Times New Roman"/>
                <a:cs typeface="Times New Roman"/>
              </a:rPr>
              <a:t> </a:t>
            </a:r>
            <a:r>
              <a:rPr sz="3300" u="heavy" spc="25" dirty="0">
                <a:latin typeface="Symbol"/>
                <a:cs typeface="Symbol"/>
              </a:rPr>
              <a:t></a:t>
            </a:r>
            <a:r>
              <a:rPr sz="3450" i="1" u="heavy" spc="-120" dirty="0">
                <a:latin typeface="Symbol"/>
                <a:cs typeface="Symbol"/>
              </a:rPr>
              <a:t></a:t>
            </a:r>
            <a:r>
              <a:rPr sz="3450" i="1" u="heavy" spc="-45" dirty="0">
                <a:latin typeface="Times New Roman"/>
                <a:cs typeface="Times New Roman"/>
              </a:rPr>
              <a:t> </a:t>
            </a:r>
            <a:r>
              <a:rPr sz="3450" i="1" u="heavy" spc="-555" dirty="0">
                <a:latin typeface="Times New Roman"/>
                <a:cs typeface="Times New Roman"/>
              </a:rPr>
              <a:t> </a:t>
            </a:r>
            <a:r>
              <a:rPr sz="3300" u="heavy" spc="-20" dirty="0">
                <a:latin typeface="Symbol"/>
                <a:cs typeface="Symbol"/>
              </a:rPr>
              <a:t></a:t>
            </a:r>
            <a:r>
              <a:rPr sz="3300" u="heavy" spc="-275" dirty="0">
                <a:latin typeface="Times New Roman"/>
                <a:cs typeface="Times New Roman"/>
              </a:rPr>
              <a:t> </a:t>
            </a:r>
            <a:r>
              <a:rPr sz="3300" i="1" u="heavy" spc="-15" dirty="0">
                <a:latin typeface="Times New Roman"/>
                <a:cs typeface="Times New Roman"/>
              </a:rPr>
              <a:t>k</a:t>
            </a:r>
            <a:r>
              <a:rPr sz="3300" u="heavy" spc="-550" dirty="0">
                <a:latin typeface="Times New Roman"/>
                <a:cs typeface="Times New Roman"/>
              </a:rPr>
              <a:t> </a:t>
            </a:r>
            <a:r>
              <a:rPr sz="3300" u="heavy" spc="-15" dirty="0">
                <a:latin typeface="Times New Roman"/>
                <a:cs typeface="Times New Roman"/>
              </a:rPr>
              <a:t>)</a:t>
            </a:r>
            <a:r>
              <a:rPr sz="3300" spc="-10" dirty="0">
                <a:latin typeface="Times New Roman"/>
                <a:cs typeface="Times New Roman"/>
              </a:rPr>
              <a:t> </a:t>
            </a:r>
            <a:r>
              <a:rPr sz="3300" spc="-290" dirty="0">
                <a:latin typeface="Times New Roman"/>
                <a:cs typeface="Times New Roman"/>
              </a:rPr>
              <a:t>(</a:t>
            </a:r>
            <a:r>
              <a:rPr sz="3300" spc="235" dirty="0">
                <a:latin typeface="Times New Roman"/>
                <a:cs typeface="Times New Roman"/>
              </a:rPr>
              <a:t>1</a:t>
            </a:r>
            <a:r>
              <a:rPr sz="3300" spc="225" dirty="0">
                <a:latin typeface="Symbol"/>
                <a:cs typeface="Symbol"/>
              </a:rPr>
              <a:t></a:t>
            </a:r>
            <a:r>
              <a:rPr sz="3450" i="1" spc="125" dirty="0">
                <a:latin typeface="Symbol"/>
                <a:cs typeface="Symbol"/>
              </a:rPr>
              <a:t></a:t>
            </a:r>
            <a:r>
              <a:rPr sz="3300" spc="-15" dirty="0">
                <a:latin typeface="Times New Roman"/>
                <a:cs typeface="Times New Roman"/>
              </a:rPr>
              <a:t>)</a:t>
            </a:r>
            <a:r>
              <a:rPr sz="3300" spc="-490" dirty="0">
                <a:latin typeface="Times New Roman"/>
                <a:cs typeface="Times New Roman"/>
              </a:rPr>
              <a:t> </a:t>
            </a:r>
            <a:r>
              <a:rPr sz="3300" spc="-20" dirty="0">
                <a:latin typeface="Symbol"/>
                <a:cs typeface="Symbol"/>
              </a:rPr>
              <a:t></a:t>
            </a:r>
            <a:r>
              <a:rPr sz="3300" spc="-420" dirty="0">
                <a:latin typeface="Times New Roman"/>
                <a:cs typeface="Times New Roman"/>
              </a:rPr>
              <a:t> </a:t>
            </a:r>
            <a:r>
              <a:rPr sz="3300" spc="-290" dirty="0">
                <a:latin typeface="Times New Roman"/>
                <a:cs typeface="Times New Roman"/>
              </a:rPr>
              <a:t>(</a:t>
            </a:r>
            <a:r>
              <a:rPr sz="3300" spc="235" dirty="0">
                <a:latin typeface="Times New Roman"/>
                <a:cs typeface="Times New Roman"/>
              </a:rPr>
              <a:t>1</a:t>
            </a:r>
            <a:r>
              <a:rPr sz="3300" spc="-20" dirty="0">
                <a:latin typeface="Symbol"/>
                <a:cs typeface="Symbol"/>
              </a:rPr>
              <a:t></a:t>
            </a:r>
            <a:r>
              <a:rPr sz="3300" spc="-370" dirty="0">
                <a:latin typeface="Times New Roman"/>
                <a:cs typeface="Times New Roman"/>
              </a:rPr>
              <a:t> </a:t>
            </a:r>
            <a:r>
              <a:rPr sz="3300" i="1" spc="200" dirty="0">
                <a:latin typeface="Times New Roman"/>
                <a:cs typeface="Times New Roman"/>
              </a:rPr>
              <a:t>t</a:t>
            </a:r>
            <a:r>
              <a:rPr sz="3300" spc="-15" dirty="0">
                <a:latin typeface="Times New Roman"/>
                <a:cs typeface="Times New Roman"/>
              </a:rPr>
              <a:t>)</a:t>
            </a:r>
            <a:endParaRPr sz="33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03020">
              <a:lnSpc>
                <a:spcPct val="100000"/>
              </a:lnSpc>
            </a:pPr>
            <a:r>
              <a:rPr sz="4000" spc="-30" dirty="0"/>
              <a:t>Πώς</a:t>
            </a:r>
            <a:r>
              <a:rPr sz="4000" spc="-5" dirty="0"/>
              <a:t> </a:t>
            </a:r>
            <a:r>
              <a:rPr sz="4000" spc="-20" dirty="0"/>
              <a:t>τ</a:t>
            </a:r>
            <a:r>
              <a:rPr sz="4000" dirty="0"/>
              <a:t>ο</a:t>
            </a:r>
            <a:r>
              <a:rPr sz="4000" spc="5" dirty="0"/>
              <a:t> </a:t>
            </a:r>
            <a:r>
              <a:rPr sz="4000" spc="-5" dirty="0"/>
              <a:t>κ</a:t>
            </a:r>
            <a:r>
              <a:rPr sz="4000" spc="-20" dirty="0"/>
              <a:t>όστος</a:t>
            </a:r>
            <a:r>
              <a:rPr sz="4000" spc="-10" dirty="0"/>
              <a:t> </a:t>
            </a:r>
            <a:r>
              <a:rPr sz="4000" spc="-5" dirty="0"/>
              <a:t>κ</a:t>
            </a:r>
            <a:r>
              <a:rPr sz="4000" dirty="0"/>
              <a:t>εφαλαίου</a:t>
            </a:r>
            <a:endParaRPr sz="4000"/>
          </a:p>
          <a:p>
            <a:pPr marL="88900">
              <a:lnSpc>
                <a:spcPts val="4780"/>
              </a:lnSpc>
              <a:tabLst>
                <a:tab pos="1474470" algn="l"/>
                <a:tab pos="8394065" algn="l"/>
              </a:tabLst>
            </a:pPr>
            <a:r>
              <a:rPr sz="4000" b="0" u="sng" dirty="0">
                <a:latin typeface="Times New Roman"/>
                <a:cs typeface="Times New Roman"/>
              </a:rPr>
              <a:t> 	</a:t>
            </a:r>
            <a:r>
              <a:rPr sz="4000" u="sng" spc="-5" dirty="0"/>
              <a:t>επηρεάζει</a:t>
            </a:r>
            <a:r>
              <a:rPr sz="4000" b="0" u="sng" dirty="0">
                <a:latin typeface="Times New Roman"/>
                <a:cs typeface="Times New Roman"/>
              </a:rPr>
              <a:t> </a:t>
            </a:r>
            <a:r>
              <a:rPr sz="4000" u="sng" spc="-25" dirty="0"/>
              <a:t>τις</a:t>
            </a:r>
            <a:r>
              <a:rPr sz="4000" b="0" u="sng" spc="-5" dirty="0">
                <a:latin typeface="Times New Roman"/>
                <a:cs typeface="Times New Roman"/>
              </a:rPr>
              <a:t> </a:t>
            </a:r>
            <a:r>
              <a:rPr sz="4000" u="sng" spc="-25" dirty="0"/>
              <a:t>επενδύσεις</a:t>
            </a:r>
            <a:r>
              <a:rPr sz="4000" b="0" u="sng" dirty="0">
                <a:latin typeface="Times New Roman"/>
                <a:cs typeface="Times New Roman"/>
              </a:rPr>
              <a:t> 	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19</a:t>
            </a:fld>
            <a:endParaRPr spc="-10" dirty="0"/>
          </a:p>
        </p:txBody>
      </p:sp>
      <p:sp>
        <p:nvSpPr>
          <p:cNvPr id="6" name="object 6"/>
          <p:cNvSpPr txBox="1"/>
          <p:nvPr/>
        </p:nvSpPr>
        <p:spPr>
          <a:xfrm>
            <a:off x="1354208" y="2443833"/>
            <a:ext cx="6064250" cy="1908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Οικονομετρικά προβλήματα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dirty="0">
                <a:latin typeface="Times New Roman"/>
                <a:cs typeface="Times New Roman"/>
              </a:rPr>
              <a:t>Ο ρ</a:t>
            </a:r>
            <a:r>
              <a:rPr sz="2400" spc="-15" dirty="0">
                <a:latin typeface="Times New Roman"/>
                <a:cs typeface="Times New Roman"/>
              </a:rPr>
              <a:t>όλος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προσδοκιών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Ελαστικότητα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καμπύλης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προσφοράς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 κεφαλαιουχικών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αγαθών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ts val="287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Προβλήματα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ανοιχτών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οικονομιών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11535" y="2259683"/>
            <a:ext cx="7750809" cy="1973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2600" marR="5080" indent="-470534">
              <a:lnSpc>
                <a:spcPct val="100000"/>
              </a:lnSpc>
              <a:tabLst>
                <a:tab pos="482600" algn="l"/>
              </a:tabLst>
            </a:pPr>
            <a:r>
              <a:rPr sz="1700" spc="280" dirty="0">
                <a:solidFill>
                  <a:srgbClr val="650000"/>
                </a:solidFill>
                <a:latin typeface="Arial"/>
                <a:cs typeface="Arial"/>
              </a:rPr>
              <a:t>D	</a:t>
            </a:r>
            <a:r>
              <a:rPr sz="2400" spc="-15" dirty="0">
                <a:latin typeface="Times New Roman"/>
                <a:cs typeface="Times New Roman"/>
              </a:rPr>
              <a:t>Πιθανότατα θα δαγκώσω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γ</a:t>
            </a:r>
            <a:r>
              <a:rPr sz="2400" spc="-15" dirty="0">
                <a:latin typeface="Times New Roman"/>
                <a:cs typeface="Times New Roman"/>
              </a:rPr>
              <a:t>λώσσα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15" dirty="0">
                <a:latin typeface="Times New Roman"/>
                <a:cs typeface="Times New Roman"/>
              </a:rPr>
              <a:t>είπα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αυτ</a:t>
            </a:r>
            <a:r>
              <a:rPr sz="2400" spc="35" dirty="0">
                <a:latin typeface="Times New Roman"/>
                <a:cs typeface="Times New Roman"/>
              </a:rPr>
              <a:t>ό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15" dirty="0">
                <a:latin typeface="Times New Roman"/>
                <a:cs typeface="Times New Roman"/>
              </a:rPr>
              <a:t>αλλά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πότε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θα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έρθει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στιγμή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βρούμε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ύναμη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α πούμε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καθαρά</a:t>
            </a:r>
            <a:r>
              <a:rPr sz="2400" dirty="0">
                <a:latin typeface="Times New Roman"/>
                <a:cs typeface="Times New Roman"/>
              </a:rPr>
              <a:t> ό</a:t>
            </a:r>
            <a:r>
              <a:rPr sz="2400" spc="-10" dirty="0">
                <a:latin typeface="Times New Roman"/>
                <a:cs typeface="Times New Roman"/>
              </a:rPr>
              <a:t>τι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στο</a:t>
            </a:r>
            <a:r>
              <a:rPr sz="2400" dirty="0">
                <a:latin typeface="Times New Roman"/>
                <a:cs typeface="Times New Roman"/>
              </a:rPr>
              <a:t> φ</a:t>
            </a:r>
            <a:r>
              <a:rPr sz="2400" spc="-15" dirty="0">
                <a:latin typeface="Times New Roman"/>
                <a:cs typeface="Times New Roman"/>
              </a:rPr>
              <a:t>ορολογικό</a:t>
            </a:r>
            <a:r>
              <a:rPr sz="2400" dirty="0">
                <a:latin typeface="Times New Roman"/>
                <a:cs typeface="Times New Roman"/>
              </a:rPr>
              <a:t> μ</a:t>
            </a:r>
            <a:r>
              <a:rPr sz="2400" spc="-15" dirty="0">
                <a:latin typeface="Times New Roman"/>
                <a:cs typeface="Times New Roman"/>
              </a:rPr>
              <a:t>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σύστημα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5" dirty="0">
                <a:latin typeface="Times New Roman"/>
                <a:cs typeface="Times New Roman"/>
              </a:rPr>
              <a:t>ύσκολα</a:t>
            </a:r>
            <a:r>
              <a:rPr sz="2400" spc="-10" dirty="0">
                <a:latin typeface="Times New Roman"/>
                <a:cs typeface="Times New Roman"/>
              </a:rPr>
              <a:t> δικαιολογείται</a:t>
            </a:r>
            <a:r>
              <a:rPr sz="2400" dirty="0">
                <a:latin typeface="Times New Roman"/>
                <a:cs typeface="Times New Roman"/>
              </a:rPr>
              <a:t> ο </a:t>
            </a:r>
            <a:r>
              <a:rPr sz="2400" spc="-15" dirty="0">
                <a:latin typeface="Times New Roman"/>
                <a:cs typeface="Times New Roman"/>
              </a:rPr>
              <a:t>φόρος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εταιρειώ</a:t>
            </a:r>
            <a:r>
              <a:rPr sz="2400" spc="10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spc="-15" dirty="0">
                <a:latin typeface="Times New Roman"/>
                <a:cs typeface="Times New Roman"/>
              </a:rPr>
              <a:t>Πρόεδρος </a:t>
            </a:r>
            <a:r>
              <a:rPr sz="2400" spc="-20" dirty="0">
                <a:latin typeface="Times New Roman"/>
                <a:cs typeface="Times New Roman"/>
              </a:rPr>
              <a:t>Ronal</a:t>
            </a:r>
            <a:r>
              <a:rPr sz="2400" spc="-15" dirty="0">
                <a:latin typeface="Times New Roman"/>
                <a:cs typeface="Times New Roman"/>
              </a:rPr>
              <a:t>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W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Reagan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2</a:t>
            </a:fld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982" rIns="0" bIns="0" rtlCol="0">
            <a:spAutoFit/>
          </a:bodyPr>
          <a:lstStyle/>
          <a:p>
            <a:pPr marL="199390">
              <a:lnSpc>
                <a:spcPct val="100000"/>
              </a:lnSpc>
            </a:pPr>
            <a:r>
              <a:rPr sz="3700" spc="-5" dirty="0">
                <a:solidFill>
                  <a:srgbClr val="000000"/>
                </a:solidFill>
              </a:rPr>
              <a:t>Φόρο</a:t>
            </a:r>
            <a:r>
              <a:rPr sz="3700" dirty="0">
                <a:solidFill>
                  <a:srgbClr val="000000"/>
                </a:solidFill>
              </a:rPr>
              <a:t>ς</a:t>
            </a:r>
            <a:r>
              <a:rPr sz="3700" spc="-10" dirty="0">
                <a:solidFill>
                  <a:srgbClr val="000000"/>
                </a:solidFill>
              </a:rPr>
              <a:t> </a:t>
            </a:r>
            <a:r>
              <a:rPr sz="3700" dirty="0">
                <a:solidFill>
                  <a:srgbClr val="000000"/>
                </a:solidFill>
              </a:rPr>
              <a:t>ε</a:t>
            </a:r>
            <a:r>
              <a:rPr sz="3700" spc="-25" dirty="0">
                <a:solidFill>
                  <a:srgbClr val="000000"/>
                </a:solidFill>
              </a:rPr>
              <a:t>ισοδήματο</a:t>
            </a:r>
            <a:r>
              <a:rPr sz="3700" spc="-20" dirty="0">
                <a:solidFill>
                  <a:srgbClr val="000000"/>
                </a:solidFill>
              </a:rPr>
              <a:t>ς</a:t>
            </a:r>
            <a:r>
              <a:rPr sz="3700" spc="-5" dirty="0">
                <a:solidFill>
                  <a:srgbClr val="000000"/>
                </a:solidFill>
              </a:rPr>
              <a:t> </a:t>
            </a:r>
            <a:r>
              <a:rPr sz="3700" spc="-25" dirty="0">
                <a:solidFill>
                  <a:srgbClr val="000000"/>
                </a:solidFill>
              </a:rPr>
              <a:t>νομικώ</a:t>
            </a:r>
            <a:r>
              <a:rPr sz="3700" spc="-20" dirty="0">
                <a:solidFill>
                  <a:srgbClr val="000000"/>
                </a:solidFill>
              </a:rPr>
              <a:t>ν</a:t>
            </a:r>
            <a:r>
              <a:rPr sz="3700" dirty="0">
                <a:solidFill>
                  <a:srgbClr val="000000"/>
                </a:solidFill>
              </a:rPr>
              <a:t> </a:t>
            </a:r>
            <a:r>
              <a:rPr sz="3700" spc="-35" dirty="0">
                <a:solidFill>
                  <a:srgbClr val="000000"/>
                </a:solidFill>
              </a:rPr>
              <a:t>π</a:t>
            </a:r>
            <a:r>
              <a:rPr sz="3700" spc="-30" dirty="0">
                <a:solidFill>
                  <a:srgbClr val="000000"/>
                </a:solidFill>
              </a:rPr>
              <a:t>ροσώπων</a:t>
            </a:r>
            <a:endParaRPr sz="37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106170">
              <a:lnSpc>
                <a:spcPct val="100000"/>
              </a:lnSpc>
            </a:pPr>
            <a:r>
              <a:rPr sz="4000" spc="-30" dirty="0"/>
              <a:t>Υπόδειγμ</a:t>
            </a:r>
            <a:r>
              <a:rPr sz="4000" spc="-25" dirty="0"/>
              <a:t>α</a:t>
            </a:r>
            <a:r>
              <a:rPr sz="4000" spc="5" dirty="0"/>
              <a:t> </a:t>
            </a:r>
            <a:r>
              <a:rPr sz="4000" spc="-20" dirty="0"/>
              <a:t>τ</a:t>
            </a:r>
            <a:r>
              <a:rPr sz="4000" spc="-30" dirty="0"/>
              <a:t>αμειακώ</a:t>
            </a:r>
            <a:r>
              <a:rPr sz="4000" spc="-20" dirty="0"/>
              <a:t>ν</a:t>
            </a:r>
            <a:r>
              <a:rPr sz="4000" dirty="0"/>
              <a:t> </a:t>
            </a:r>
            <a:r>
              <a:rPr sz="4000" spc="-30" dirty="0"/>
              <a:t>ροών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20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712709" cy="2009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Τι αποτελεί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ταμειακή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ρο</a:t>
            </a:r>
            <a:r>
              <a:rPr sz="2400" spc="15" dirty="0">
                <a:latin typeface="Times New Roman"/>
                <a:cs typeface="Times New Roman"/>
              </a:rPr>
              <a:t>ή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dirty="0">
                <a:latin typeface="Times New Roman"/>
                <a:cs typeface="Times New Roman"/>
              </a:rPr>
              <a:t>Οι </a:t>
            </a:r>
            <a:r>
              <a:rPr sz="2400" spc="-15" dirty="0">
                <a:latin typeface="Times New Roman"/>
                <a:cs typeface="Times New Roman"/>
              </a:rPr>
              <a:t>ταμειακές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ρ</a:t>
            </a:r>
            <a:r>
              <a:rPr sz="2400" spc="-15" dirty="0">
                <a:latin typeface="Times New Roman"/>
                <a:cs typeface="Times New Roman"/>
              </a:rPr>
              <a:t>οές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εν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παίζουν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κανένα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ρ</a:t>
            </a:r>
            <a:r>
              <a:rPr sz="2400" spc="-15" dirty="0">
                <a:latin typeface="Times New Roman"/>
                <a:cs typeface="Times New Roman"/>
              </a:rPr>
              <a:t>όλο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νεοκλασικό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υπόδειγμα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Κόστος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ιδίων </a:t>
            </a:r>
            <a:r>
              <a:rPr sz="2400" spc="-15" dirty="0">
                <a:latin typeface="Times New Roman"/>
                <a:cs typeface="Times New Roman"/>
              </a:rPr>
              <a:t>κεφαλαίων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≠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Κ</a:t>
            </a:r>
            <a:r>
              <a:rPr sz="2400" spc="-15" dirty="0">
                <a:latin typeface="Times New Roman"/>
                <a:cs typeface="Times New Roman"/>
              </a:rPr>
              <a:t>όστος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ξ</a:t>
            </a:r>
            <a:r>
              <a:rPr sz="2400" spc="-15" dirty="0">
                <a:latin typeface="Times New Roman"/>
                <a:cs typeface="Times New Roman"/>
              </a:rPr>
              <a:t>ένων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κεφαλαίων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Εμπειρικά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αποτελέσματα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64569" y="882865"/>
            <a:ext cx="6649720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Επιπτώσει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ς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στ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η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υμπεριφορ</a:t>
            </a:r>
            <a:r>
              <a:rPr sz="4000" b="1" spc="45" dirty="0">
                <a:solidFill>
                  <a:srgbClr val="420000"/>
                </a:solidFill>
                <a:latin typeface="Times New Roman"/>
                <a:cs typeface="Times New Roman"/>
              </a:rPr>
              <a:t>ά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:</a:t>
            </a:r>
            <a:endParaRPr sz="4000">
              <a:latin typeface="Times New Roman"/>
              <a:cs typeface="Times New Roman"/>
            </a:endParaRPr>
          </a:p>
          <a:p>
            <a:pPr marL="121285" algn="ctr">
              <a:lnSpc>
                <a:spcPct val="100000"/>
              </a:lnSpc>
            </a:pP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Είδη</a:t>
            </a:r>
            <a:r>
              <a:rPr sz="4000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περιουσιακώ</a:t>
            </a:r>
            <a:r>
              <a:rPr sz="4000" spc="-20" dirty="0">
                <a:solidFill>
                  <a:srgbClr val="420000"/>
                </a:solidFill>
                <a:latin typeface="Times New Roman"/>
                <a:cs typeface="Times New Roman"/>
              </a:rPr>
              <a:t>ν</a:t>
            </a:r>
            <a:r>
              <a:rPr sz="4000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στοιχείων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21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282579" y="2431133"/>
            <a:ext cx="7934325" cy="1425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Το φορολογικό σύστημα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0" dirty="0">
                <a:latin typeface="Times New Roman"/>
                <a:cs typeface="Times New Roman"/>
              </a:rPr>
              <a:t>ίνει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κίνητρα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αγορά περιουσιακών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τοιχείων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ο</a:t>
            </a:r>
            <a:r>
              <a:rPr sz="2400" spc="-15" dirty="0">
                <a:latin typeface="Times New Roman"/>
                <a:cs typeface="Times New Roman"/>
              </a:rPr>
              <a:t>ποία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δίνεται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δυνατότητα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να καταγραφούν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σημαντικά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ποσά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αποσβέσεων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ύντομο χρονικό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5" dirty="0">
                <a:latin typeface="Times New Roman"/>
                <a:cs typeface="Times New Roman"/>
              </a:rPr>
              <a:t>ιάστημα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49151" y="882865"/>
            <a:ext cx="6474460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Επιπτώσει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ς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στ</a:t>
            </a:r>
            <a:r>
              <a:rPr sz="4000" b="1" spc="-25" dirty="0">
                <a:solidFill>
                  <a:srgbClr val="420000"/>
                </a:solidFill>
                <a:latin typeface="Times New Roman"/>
                <a:cs typeface="Times New Roman"/>
              </a:rPr>
              <a:t>η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σ</a:t>
            </a:r>
            <a:r>
              <a:rPr sz="40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υμπεριφορά</a:t>
            </a:r>
            <a:endParaRPr sz="40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Χρηματοοικονομική</a:t>
            </a:r>
            <a:r>
              <a:rPr sz="4000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420000"/>
                </a:solidFill>
                <a:latin typeface="Times New Roman"/>
                <a:cs typeface="Times New Roman"/>
              </a:rPr>
              <a:t>διοίκηση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8740" y="6696860"/>
            <a:ext cx="22225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11535" y="2221583"/>
            <a:ext cx="8241665" cy="396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ts val="2875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0" dirty="0">
                <a:latin typeface="Times New Roman"/>
                <a:cs typeface="Times New Roman"/>
              </a:rPr>
              <a:t>Γιατί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οι </a:t>
            </a:r>
            <a:r>
              <a:rPr sz="2400" spc="-10" dirty="0">
                <a:latin typeface="Times New Roman"/>
                <a:cs typeface="Times New Roman"/>
              </a:rPr>
              <a:t>εταιρείες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dirty="0">
                <a:latin typeface="Times New Roman"/>
                <a:cs typeface="Times New Roman"/>
              </a:rPr>
              <a:t>ίνουν μ</a:t>
            </a:r>
            <a:r>
              <a:rPr sz="2400" spc="-15" dirty="0">
                <a:latin typeface="Times New Roman"/>
                <a:cs typeface="Times New Roman"/>
              </a:rPr>
              <a:t>ερίσματ</a:t>
            </a:r>
            <a:r>
              <a:rPr sz="2400" spc="20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ts val="2500"/>
              </a:lnSpc>
              <a:spcBef>
                <a:spcPts val="39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5" dirty="0">
                <a:latin typeface="Times New Roman"/>
                <a:cs typeface="Times New Roman"/>
              </a:rPr>
              <a:t>ιανομή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μερισμάτων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σηματοδοτεί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οικονομική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ευρωστία</a:t>
            </a:r>
            <a:r>
              <a:rPr sz="2400" spc="-10" dirty="0">
                <a:latin typeface="Times New Roman"/>
                <a:cs typeface="Times New Roman"/>
              </a:rPr>
              <a:t> 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εταιρείας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1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Επίπτωση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φόρων </a:t>
            </a:r>
            <a:r>
              <a:rPr sz="2400" spc="-15" dirty="0">
                <a:latin typeface="Times New Roman"/>
                <a:cs typeface="Times New Roman"/>
              </a:rPr>
              <a:t>στην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πολιτική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5" dirty="0">
                <a:latin typeface="Times New Roman"/>
                <a:cs typeface="Times New Roman"/>
              </a:rPr>
              <a:t>ερίσματα</a:t>
            </a:r>
            <a:endParaRPr sz="2400">
              <a:latin typeface="Times New Roman"/>
              <a:cs typeface="Times New Roman"/>
            </a:endParaRPr>
          </a:p>
          <a:p>
            <a:pPr marL="560070" marR="322580" lvl="1" indent="-228600">
              <a:lnSpc>
                <a:spcPts val="2500"/>
              </a:lnSpc>
              <a:spcBef>
                <a:spcPts val="40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Εμπειρικές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ενδείξεις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</a:t>
            </a:r>
            <a:r>
              <a:rPr sz="2400" spc="-15" dirty="0">
                <a:latin typeface="Times New Roman"/>
                <a:cs typeface="Times New Roman"/>
              </a:rPr>
              <a:t>oterba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Summer</a:t>
            </a: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(1985)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Chetty</a:t>
            </a:r>
            <a:r>
              <a:rPr sz="2400" spc="-15" dirty="0">
                <a:latin typeface="Times New Roman"/>
                <a:cs typeface="Times New Roman"/>
              </a:rPr>
              <a:t> 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Sae</a:t>
            </a:r>
            <a:r>
              <a:rPr sz="2400" spc="-15" dirty="0">
                <a:latin typeface="Times New Roman"/>
                <a:cs typeface="Times New Roman"/>
              </a:rPr>
              <a:t>z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[2004]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175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Επίδραση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αποταμίευση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19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Χρηματοδότηση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5" dirty="0">
                <a:latin typeface="Times New Roman"/>
                <a:cs typeface="Times New Roman"/>
              </a:rPr>
              <a:t>ανεισμό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έκδοση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μετοχώ</a:t>
            </a:r>
            <a:r>
              <a:rPr sz="2400" spc="25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195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Αυξάνει </a:t>
            </a:r>
            <a:r>
              <a:rPr sz="2400" spc="-10" dirty="0">
                <a:latin typeface="Times New Roman"/>
                <a:cs typeface="Times New Roman"/>
              </a:rPr>
              <a:t>το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ορολογικό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ύστημα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πιθανότητες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χρεοκοπία</a:t>
            </a:r>
            <a:r>
              <a:rPr sz="2400" spc="50" dirty="0">
                <a:latin typeface="Times New Roman"/>
                <a:cs typeface="Times New Roman"/>
              </a:rPr>
              <a:t>ς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285115" marR="257175" indent="-272415">
              <a:lnSpc>
                <a:spcPts val="2500"/>
              </a:lnSpc>
              <a:spcBef>
                <a:spcPts val="59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Είναι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φ</a:t>
            </a:r>
            <a:r>
              <a:rPr sz="2400" spc="-15" dirty="0">
                <a:latin typeface="Times New Roman"/>
                <a:cs typeface="Times New Roman"/>
              </a:rPr>
              <a:t>ορολογικό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ύστημα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υπεύθυνο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επιχειρηματικά σκάνδαλα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ΗΠΑ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925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3800" spc="-20" dirty="0"/>
              <a:t>Φορολογία </a:t>
            </a:r>
            <a:r>
              <a:rPr sz="3800" spc="-25" dirty="0"/>
              <a:t>των</a:t>
            </a:r>
            <a:r>
              <a:rPr sz="3800" spc="-5" dirty="0"/>
              <a:t> </a:t>
            </a:r>
            <a:r>
              <a:rPr sz="3800" spc="-20" dirty="0"/>
              <a:t>πολυεθνικών</a:t>
            </a:r>
            <a:r>
              <a:rPr sz="3800" spc="-5" dirty="0"/>
              <a:t> </a:t>
            </a:r>
            <a:r>
              <a:rPr sz="3800" spc="-20" dirty="0"/>
              <a:t>εταιρειών</a:t>
            </a:r>
            <a:endParaRPr sz="38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23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981950" cy="3028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Διμερείς συμβάσεις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περί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αποφυγής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ιπλής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ορολόγησης</a:t>
            </a:r>
            <a:endParaRPr sz="2400">
              <a:latin typeface="Times New Roman"/>
              <a:cs typeface="Times New Roman"/>
            </a:endParaRPr>
          </a:p>
          <a:p>
            <a:pPr marL="560070" marR="137795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dirty="0">
                <a:latin typeface="Times New Roman"/>
                <a:cs typeface="Times New Roman"/>
              </a:rPr>
              <a:t>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επιχειρήσεις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φορολογούνται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κατά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κανόνα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χώρα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10" dirty="0">
                <a:latin typeface="Times New Roman"/>
                <a:cs typeface="Times New Roman"/>
              </a:rPr>
              <a:t> βρίσκεται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μητρική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</a:t>
            </a:r>
            <a:endParaRPr sz="2400">
              <a:latin typeface="Times New Roman"/>
              <a:cs typeface="Times New Roman"/>
            </a:endParaRPr>
          </a:p>
          <a:p>
            <a:pPr marL="560070" marR="115189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Δίνεται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πίστωση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φόρου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τους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φόρους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έχουν πληρωθεί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εξωτερικό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 algn="just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dirty="0">
                <a:latin typeface="Times New Roman"/>
                <a:cs typeface="Times New Roman"/>
              </a:rPr>
              <a:t>Η </a:t>
            </a:r>
            <a:r>
              <a:rPr sz="2400" spc="-15" dirty="0">
                <a:latin typeface="Times New Roman"/>
                <a:cs typeface="Times New Roman"/>
              </a:rPr>
              <a:t>πίστωση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φόρου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εν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μπορεί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υπερβαίνει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φόρο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</a:t>
            </a:r>
            <a:r>
              <a:rPr sz="2400" spc="-15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 είχε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πληρωθεί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επιχείρηση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βρίσκεται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εξωτερικό φορολογείτο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β</a:t>
            </a:r>
            <a:r>
              <a:rPr sz="2400" spc="-15" dirty="0">
                <a:latin typeface="Times New Roman"/>
                <a:cs typeface="Times New Roman"/>
              </a:rPr>
              <a:t>άση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εθνική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φορολογική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νομοθεσία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441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11535" y="2259683"/>
            <a:ext cx="8061959" cy="375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dirty="0">
                <a:latin typeface="Times New Roman"/>
                <a:cs typeface="Times New Roman"/>
              </a:rPr>
              <a:t>Η ι</a:t>
            </a:r>
            <a:r>
              <a:rPr sz="2400" spc="-15" dirty="0">
                <a:latin typeface="Times New Roman"/>
                <a:cs typeface="Times New Roman"/>
              </a:rPr>
              <a:t>διότητα 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θυγατρικής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εταιρείας</a:t>
            </a:r>
            <a:endParaRPr sz="2400">
              <a:latin typeface="Times New Roman"/>
              <a:cs typeface="Times New Roman"/>
            </a:endParaRPr>
          </a:p>
          <a:p>
            <a:pPr marL="560070" marR="7747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Θυγατρική</a:t>
            </a:r>
            <a:r>
              <a:rPr sz="2400" spc="-10" dirty="0">
                <a:latin typeface="Times New Roman"/>
                <a:cs typeface="Times New Roman"/>
              </a:rPr>
              <a:t> εταιρεί</a:t>
            </a:r>
            <a:r>
              <a:rPr sz="2400" spc="0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οποία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ανήκει</a:t>
            </a:r>
            <a:r>
              <a:rPr sz="2400" spc="5" dirty="0">
                <a:latin typeface="Times New Roman"/>
                <a:cs typeface="Times New Roman"/>
              </a:rPr>
              <a:t> 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κάποια άλλη</a:t>
            </a:r>
            <a:r>
              <a:rPr sz="2400" spc="-10" dirty="0">
                <a:latin typeface="Times New Roman"/>
                <a:cs typeface="Times New Roman"/>
              </a:rPr>
              <a:t> εταιρεία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αλλά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είναι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δ</a:t>
            </a:r>
            <a:r>
              <a:rPr sz="2400" spc="-15" dirty="0">
                <a:latin typeface="Times New Roman"/>
                <a:cs typeface="Times New Roman"/>
              </a:rPr>
              <a:t>ηλωμένη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χωριστά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αποτελεί ξεχωριστό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νομικό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πρόσωπο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μητρική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Επαναπατρισμός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κερδώ</a:t>
            </a:r>
            <a:r>
              <a:rPr sz="2400" spc="0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αποδίδω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κέρδη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μιας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θυγατρικής στη</a:t>
            </a:r>
            <a:r>
              <a:rPr sz="2400" spc="-5" dirty="0">
                <a:latin typeface="Times New Roman"/>
                <a:cs typeface="Times New Roman"/>
              </a:rPr>
              <a:t> μ</a:t>
            </a:r>
            <a:r>
              <a:rPr sz="2400" spc="-15" dirty="0">
                <a:latin typeface="Times New Roman"/>
                <a:cs typeface="Times New Roman"/>
              </a:rPr>
              <a:t>ητρική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</a:t>
            </a:r>
            <a:r>
              <a:rPr sz="2400" spc="-10" dirty="0">
                <a:latin typeface="Times New Roman"/>
                <a:cs typeface="Times New Roman"/>
              </a:rPr>
              <a:t> εταιρεί</a:t>
            </a:r>
            <a:r>
              <a:rPr sz="2400" spc="20" dirty="0">
                <a:latin typeface="Times New Roman"/>
                <a:cs typeface="Times New Roman"/>
              </a:rPr>
              <a:t>α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560070" marR="15240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κέρδη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αποκομίζει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μια</a:t>
            </a:r>
            <a:r>
              <a:rPr sz="2400" dirty="0">
                <a:latin typeface="Times New Roman"/>
                <a:cs typeface="Times New Roman"/>
              </a:rPr>
              <a:t> θ</a:t>
            </a:r>
            <a:r>
              <a:rPr sz="2400" spc="-15" dirty="0">
                <a:latin typeface="Times New Roman"/>
                <a:cs typeface="Times New Roman"/>
              </a:rPr>
              <a:t>υγατρική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ορολογούνται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</a:t>
            </a:r>
            <a:r>
              <a:rPr sz="2400" spc="-10" dirty="0">
                <a:latin typeface="Times New Roman"/>
                <a:cs typeface="Times New Roman"/>
              </a:rPr>
              <a:t> τον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τρόπο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περιγράψαμε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προηγουμένως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μόνο </a:t>
            </a:r>
            <a:r>
              <a:rPr sz="2400" spc="-15" dirty="0">
                <a:latin typeface="Times New Roman"/>
                <a:cs typeface="Times New Roman"/>
              </a:rPr>
              <a:t>αν επιστραφούν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b="1" spc="-15" dirty="0">
                <a:latin typeface="Times New Roman"/>
                <a:cs typeface="Times New Roman"/>
              </a:rPr>
              <a:t>επαναπατριστού</a:t>
            </a:r>
            <a:r>
              <a:rPr sz="2400" b="1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15" dirty="0">
                <a:latin typeface="Times New Roman"/>
                <a:cs typeface="Times New Roman"/>
              </a:rPr>
              <a:t>στη</a:t>
            </a:r>
            <a:r>
              <a:rPr sz="2400" spc="-5" dirty="0">
                <a:latin typeface="Times New Roman"/>
                <a:cs typeface="Times New Roman"/>
              </a:rPr>
              <a:t> μ</a:t>
            </a:r>
            <a:r>
              <a:rPr sz="2400" spc="-15" dirty="0">
                <a:latin typeface="Times New Roman"/>
                <a:cs typeface="Times New Roman"/>
              </a:rPr>
              <a:t>ητρική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υπό μορφή</a:t>
            </a:r>
            <a:r>
              <a:rPr sz="2400" spc="-5" dirty="0">
                <a:latin typeface="Times New Roman"/>
                <a:cs typeface="Times New Roman"/>
              </a:rPr>
              <a:t> μ</a:t>
            </a:r>
            <a:r>
              <a:rPr sz="2400" spc="-15" dirty="0">
                <a:latin typeface="Times New Roman"/>
                <a:cs typeface="Times New Roman"/>
              </a:rPr>
              <a:t>ερισμάτω</a:t>
            </a:r>
            <a:r>
              <a:rPr sz="2400" spc="-5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24</a:t>
            </a:fld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925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3800" spc="-20" dirty="0"/>
              <a:t>Φορολογία </a:t>
            </a:r>
            <a:r>
              <a:rPr sz="3800" spc="-25" dirty="0"/>
              <a:t>των</a:t>
            </a:r>
            <a:r>
              <a:rPr sz="3800" spc="-5" dirty="0"/>
              <a:t> </a:t>
            </a:r>
            <a:r>
              <a:rPr sz="3800" spc="-20" dirty="0"/>
              <a:t>πολυεθνικών</a:t>
            </a:r>
            <a:r>
              <a:rPr sz="3800" spc="-5" dirty="0"/>
              <a:t> </a:t>
            </a:r>
            <a:r>
              <a:rPr sz="3800" spc="-20" dirty="0"/>
              <a:t>εταιρειών</a:t>
            </a:r>
            <a:endParaRPr sz="38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8460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379730" algn="l"/>
              </a:tabLst>
            </a:pPr>
            <a:r>
              <a:rPr sz="2400" spc="-15" dirty="0">
                <a:latin typeface="Times New Roman"/>
                <a:cs typeface="Times New Roman"/>
              </a:rPr>
              <a:t>Κατανομή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κερδών</a:t>
            </a:r>
            <a:endParaRPr sz="2400">
              <a:latin typeface="Times New Roman"/>
              <a:cs typeface="Times New Roman"/>
            </a:endParaRPr>
          </a:p>
          <a:p>
            <a:pPr marL="653415" marR="5080" lvl="1" indent="-228600">
              <a:lnSpc>
                <a:spcPct val="90300"/>
              </a:lnSpc>
              <a:spcBef>
                <a:spcPts val="37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654685" algn="l"/>
              </a:tabLst>
            </a:pPr>
            <a:r>
              <a:rPr sz="2400" spc="-15" dirty="0">
                <a:latin typeface="Times New Roman"/>
                <a:cs typeface="Times New Roman"/>
              </a:rPr>
              <a:t>Σύστημα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αυτονομίας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(arm’</a:t>
            </a: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length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system)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5" dirty="0">
                <a:latin typeface="Times New Roman"/>
                <a:cs typeface="Times New Roman"/>
              </a:rPr>
              <a:t>έθοδος υπολογισμού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ων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φόρων 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οφείλουν</a:t>
            </a:r>
            <a:r>
              <a:rPr sz="2400" dirty="0">
                <a:latin typeface="Times New Roman"/>
                <a:cs typeface="Times New Roman"/>
              </a:rPr>
              <a:t> 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πολυεθνικές</a:t>
            </a:r>
            <a:r>
              <a:rPr sz="2400" spc="-10" dirty="0">
                <a:latin typeface="Times New Roman"/>
                <a:cs typeface="Times New Roman"/>
              </a:rPr>
              <a:t> εταιρείες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ύμφωνα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ο</a:t>
            </a:r>
            <a:r>
              <a:rPr sz="2400" spc="-15" dirty="0">
                <a:latin typeface="Times New Roman"/>
                <a:cs typeface="Times New Roman"/>
              </a:rPr>
              <a:t>ποία</a:t>
            </a:r>
            <a:r>
              <a:rPr sz="2400" dirty="0">
                <a:latin typeface="Times New Roman"/>
                <a:cs typeface="Times New Roman"/>
              </a:rPr>
              <a:t> 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δοσοληψίες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μεταξύ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 μητρικής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θ</a:t>
            </a:r>
            <a:r>
              <a:rPr sz="2400" spc="-15" dirty="0">
                <a:latin typeface="Times New Roman"/>
                <a:cs typeface="Times New Roman"/>
              </a:rPr>
              <a:t>υγατρικών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εταιρειών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θ</a:t>
            </a:r>
            <a:r>
              <a:rPr sz="2400" spc="-15" dirty="0">
                <a:latin typeface="Times New Roman"/>
                <a:cs typeface="Times New Roman"/>
              </a:rPr>
              <a:t>εωρούνται</a:t>
            </a:r>
            <a:r>
              <a:rPr sz="2400" dirty="0">
                <a:latin typeface="Times New Roman"/>
                <a:cs typeface="Times New Roman"/>
              </a:rPr>
              <a:t> ό</a:t>
            </a:r>
            <a:r>
              <a:rPr sz="2400" spc="-10" dirty="0">
                <a:latin typeface="Times New Roman"/>
                <a:cs typeface="Times New Roman"/>
              </a:rPr>
              <a:t>τι</a:t>
            </a:r>
            <a:r>
              <a:rPr sz="2400" spc="-15" dirty="0">
                <a:latin typeface="Times New Roman"/>
                <a:cs typeface="Times New Roman"/>
              </a:rPr>
              <a:t> αφορούν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τελείως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ξεχωριστές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επιχειρήσει</a:t>
            </a:r>
            <a:r>
              <a:rPr sz="2400" spc="25" dirty="0">
                <a:latin typeface="Times New Roman"/>
                <a:cs typeface="Times New Roman"/>
              </a:rPr>
              <a:t>ς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653415" marR="121285" lvl="1" indent="-228600">
              <a:lnSpc>
                <a:spcPct val="90200"/>
              </a:lnSpc>
              <a:spcBef>
                <a:spcPts val="37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654685" algn="l"/>
              </a:tabLst>
            </a:pPr>
            <a:r>
              <a:rPr sz="2400" spc="-15" dirty="0">
                <a:latin typeface="Times New Roman"/>
                <a:cs typeface="Times New Roman"/>
              </a:rPr>
              <a:t>Πρόβλημα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τιμολόγησης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συναλλαγών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(Transfer-pricing</a:t>
            </a:r>
            <a:r>
              <a:rPr sz="2400" spc="-20" dirty="0">
                <a:latin typeface="Times New Roman"/>
                <a:cs typeface="Times New Roman"/>
              </a:rPr>
              <a:t> problem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τεχνικές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μεταφοράς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ων </a:t>
            </a:r>
            <a:r>
              <a:rPr sz="2400" spc="-15" dirty="0">
                <a:latin typeface="Times New Roman"/>
                <a:cs typeface="Times New Roman"/>
              </a:rPr>
              <a:t>κερδών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μέσω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χειρισμού 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ιμών </a:t>
            </a:r>
            <a:r>
              <a:rPr sz="2400" spc="-10" dirty="0">
                <a:latin typeface="Times New Roman"/>
                <a:cs typeface="Times New Roman"/>
              </a:rPr>
              <a:t>στις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συναλλαγές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γίνονται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μεταξύ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 επιχειρήσεων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ομίλο</a:t>
            </a:r>
            <a:r>
              <a:rPr sz="2400" spc="0" dirty="0">
                <a:latin typeface="Times New Roman"/>
                <a:cs typeface="Times New Roman"/>
              </a:rPr>
              <a:t>υ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15" dirty="0">
                <a:latin typeface="Times New Roman"/>
                <a:cs typeface="Times New Roman"/>
              </a:rPr>
              <a:t>μηχανισμών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επιμερισμού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ων </a:t>
            </a:r>
            <a:r>
              <a:rPr sz="2400" spc="-15" dirty="0">
                <a:latin typeface="Times New Roman"/>
                <a:cs typeface="Times New Roman"/>
              </a:rPr>
              <a:t>γενικών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15" dirty="0">
                <a:latin typeface="Times New Roman"/>
                <a:cs typeface="Times New Roman"/>
              </a:rPr>
              <a:t>ξόδων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ιοίκησης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θ</a:t>
            </a:r>
            <a:r>
              <a:rPr sz="2400" spc="-15" dirty="0">
                <a:latin typeface="Times New Roman"/>
                <a:cs typeface="Times New Roman"/>
              </a:rPr>
              <a:t>υγατρικών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spc="-15" dirty="0">
                <a:latin typeface="Times New Roman"/>
                <a:cs typeface="Times New Roman"/>
              </a:rPr>
              <a:t>έρευνα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και ανάπτυξ</a:t>
            </a:r>
            <a:r>
              <a:rPr sz="2400" dirty="0">
                <a:latin typeface="Times New Roman"/>
                <a:cs typeface="Times New Roman"/>
              </a:rPr>
              <a:t>η, </a:t>
            </a:r>
            <a:r>
              <a:rPr sz="2400" spc="-15" dirty="0">
                <a:latin typeface="Times New Roman"/>
                <a:cs typeface="Times New Roman"/>
              </a:rPr>
              <a:t>διαφήμισ</a:t>
            </a:r>
            <a:r>
              <a:rPr sz="2400" spc="-10" dirty="0">
                <a:latin typeface="Times New Roman"/>
                <a:cs typeface="Times New Roman"/>
              </a:rPr>
              <a:t>η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15" dirty="0">
                <a:latin typeface="Times New Roman"/>
                <a:cs typeface="Times New Roman"/>
              </a:rPr>
              <a:t>κλ</a:t>
            </a:r>
            <a:r>
              <a:rPr sz="2400" spc="-10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25</a:t>
            </a:fld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925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3800" spc="-20" dirty="0"/>
              <a:t>Φορολογία </a:t>
            </a:r>
            <a:r>
              <a:rPr sz="3800" spc="-25" dirty="0"/>
              <a:t>των</a:t>
            </a:r>
            <a:r>
              <a:rPr sz="3800" spc="-5" dirty="0"/>
              <a:t> </a:t>
            </a:r>
            <a:r>
              <a:rPr sz="3800" spc="-20" dirty="0"/>
              <a:t>πολυεθνικών</a:t>
            </a:r>
            <a:r>
              <a:rPr sz="3800" spc="-5" dirty="0"/>
              <a:t> </a:t>
            </a:r>
            <a:r>
              <a:rPr sz="3800" spc="-20" dirty="0"/>
              <a:t>εταιρειών</a:t>
            </a:r>
            <a:endParaRPr sz="38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75089" y="1739645"/>
            <a:ext cx="4715256" cy="5467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839" y="1706117"/>
            <a:ext cx="4000500" cy="986155"/>
          </a:xfrm>
          <a:custGeom>
            <a:avLst/>
            <a:gdLst/>
            <a:ahLst/>
            <a:cxnLst/>
            <a:rect l="l" t="t" r="r" b="b"/>
            <a:pathLst>
              <a:path w="4000500" h="986155">
                <a:moveTo>
                  <a:pt x="0" y="0"/>
                </a:moveTo>
                <a:lnTo>
                  <a:pt x="0" y="986028"/>
                </a:lnTo>
                <a:lnTo>
                  <a:pt x="4000500" y="986028"/>
                </a:lnTo>
                <a:lnTo>
                  <a:pt x="40005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060839" y="1706117"/>
            <a:ext cx="4000500" cy="986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1440" marR="384810" algn="just">
              <a:lnSpc>
                <a:spcPct val="100000"/>
              </a:lnSpc>
            </a:pPr>
            <a:r>
              <a:rPr sz="1800" spc="-15" dirty="0">
                <a:latin typeface="Arial"/>
                <a:cs typeface="Arial"/>
              </a:rPr>
              <a:t>Διανομ</a:t>
            </a:r>
            <a:r>
              <a:rPr sz="1800" spc="-10" dirty="0">
                <a:latin typeface="Arial"/>
                <a:cs typeface="Arial"/>
              </a:rPr>
              <a:t>ή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κ</a:t>
            </a:r>
            <a:r>
              <a:rPr sz="1800" spc="-20" dirty="0">
                <a:latin typeface="Arial"/>
                <a:cs typeface="Arial"/>
              </a:rPr>
              <a:t>ερδώ</a:t>
            </a:r>
            <a:r>
              <a:rPr sz="1800" spc="-1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</a:t>
            </a:r>
            <a:r>
              <a:rPr sz="1800" spc="-20" dirty="0">
                <a:latin typeface="Arial"/>
                <a:cs typeface="Arial"/>
              </a:rPr>
              <a:t>ω</a:t>
            </a:r>
            <a:r>
              <a:rPr sz="1800" spc="-10" dirty="0">
                <a:latin typeface="Arial"/>
                <a:cs typeface="Arial"/>
              </a:rPr>
              <a:t>ν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πολυεθνικών εταιρειώ</a:t>
            </a:r>
            <a:r>
              <a:rPr sz="1800" spc="-1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π</a:t>
            </a:r>
            <a:r>
              <a:rPr sz="1800" spc="-15" dirty="0">
                <a:latin typeface="Arial"/>
                <a:cs typeface="Arial"/>
              </a:rPr>
              <a:t>ο</a:t>
            </a:r>
            <a:r>
              <a:rPr sz="1800" spc="-10" dirty="0">
                <a:latin typeface="Arial"/>
                <a:cs typeface="Arial"/>
              </a:rPr>
              <a:t>υ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έχου</a:t>
            </a:r>
            <a:r>
              <a:rPr sz="1800" spc="-10" dirty="0">
                <a:latin typeface="Arial"/>
                <a:cs typeface="Arial"/>
              </a:rPr>
              <a:t>ν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τ</a:t>
            </a:r>
            <a:r>
              <a:rPr sz="1800" spc="-5" dirty="0">
                <a:latin typeface="Arial"/>
                <a:cs typeface="Arial"/>
              </a:rPr>
              <a:t>η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έδρα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τους</a:t>
            </a:r>
            <a:r>
              <a:rPr sz="1800" spc="-10" dirty="0">
                <a:latin typeface="Arial"/>
                <a:cs typeface="Arial"/>
              </a:rPr>
              <a:t> στις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r>
              <a:rPr sz="1800" dirty="0">
                <a:latin typeface="Arial"/>
                <a:cs typeface="Arial"/>
              </a:rPr>
              <a:t>Π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15" dirty="0">
                <a:latin typeface="Arial"/>
                <a:cs typeface="Arial"/>
              </a:rPr>
              <a:t>Α</a:t>
            </a:r>
            <a:r>
              <a:rPr sz="1800" dirty="0">
                <a:latin typeface="Times New Roman"/>
                <a:cs typeface="Times New Roman"/>
              </a:rPr>
              <a:t>. (2003)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89717" y="5350002"/>
            <a:ext cx="2286000" cy="1057275"/>
          </a:xfrm>
          <a:custGeom>
            <a:avLst/>
            <a:gdLst/>
            <a:ahLst/>
            <a:cxnLst/>
            <a:rect l="l" t="t" r="r" b="b"/>
            <a:pathLst>
              <a:path w="2286000" h="1057275">
                <a:moveTo>
                  <a:pt x="0" y="0"/>
                </a:moveTo>
                <a:lnTo>
                  <a:pt x="0" y="1056894"/>
                </a:lnTo>
                <a:lnTo>
                  <a:pt x="2286000" y="1056894"/>
                </a:lnTo>
                <a:lnTo>
                  <a:pt x="228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89717" y="5349240"/>
            <a:ext cx="2286000" cy="1057910"/>
          </a:xfrm>
          <a:custGeom>
            <a:avLst/>
            <a:gdLst/>
            <a:ahLst/>
            <a:cxnLst/>
            <a:rect l="l" t="t" r="r" b="b"/>
            <a:pathLst>
              <a:path w="2286000" h="1057910">
                <a:moveTo>
                  <a:pt x="0" y="0"/>
                </a:moveTo>
                <a:lnTo>
                  <a:pt x="0" y="1057656"/>
                </a:lnTo>
                <a:lnTo>
                  <a:pt x="2286000" y="1057656"/>
                </a:lnTo>
                <a:lnTo>
                  <a:pt x="2286000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073785" y="5356894"/>
            <a:ext cx="1290320" cy="851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6400"/>
              </a:lnSpc>
            </a:pPr>
            <a:r>
              <a:rPr sz="1100" spc="-5" dirty="0">
                <a:latin typeface="Arial"/>
                <a:cs typeface="Arial"/>
              </a:rPr>
              <a:t>Στοιχεία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ενεργητικού Μισθοί</a:t>
            </a:r>
            <a:endParaRPr sz="1100">
              <a:latin typeface="Arial"/>
              <a:cs typeface="Arial"/>
            </a:endParaRPr>
          </a:p>
          <a:p>
            <a:pPr marL="12700" marR="664210">
              <a:lnSpc>
                <a:spcPts val="1810"/>
              </a:lnSpc>
              <a:spcBef>
                <a:spcPts val="130"/>
              </a:spcBef>
            </a:pPr>
            <a:r>
              <a:rPr sz="1100" spc="-10" dirty="0">
                <a:latin typeface="Arial"/>
                <a:cs typeface="Arial"/>
              </a:rPr>
              <a:t>Πωλήσεις Κέρδη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32339" y="5064252"/>
            <a:ext cx="3143250" cy="285750"/>
          </a:xfrm>
          <a:custGeom>
            <a:avLst/>
            <a:gdLst/>
            <a:ahLst/>
            <a:cxnLst/>
            <a:rect l="l" t="t" r="r" b="b"/>
            <a:pathLst>
              <a:path w="3143250" h="285750">
                <a:moveTo>
                  <a:pt x="0" y="0"/>
                </a:moveTo>
                <a:lnTo>
                  <a:pt x="0" y="285750"/>
                </a:lnTo>
                <a:lnTo>
                  <a:pt x="3143249" y="285750"/>
                </a:lnTo>
                <a:lnTo>
                  <a:pt x="3143249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32339" y="5063490"/>
            <a:ext cx="3143250" cy="285750"/>
          </a:xfrm>
          <a:custGeom>
            <a:avLst/>
            <a:gdLst/>
            <a:ahLst/>
            <a:cxnLst/>
            <a:rect l="l" t="t" r="r" b="b"/>
            <a:pathLst>
              <a:path w="3143250" h="285750">
                <a:moveTo>
                  <a:pt x="0" y="0"/>
                </a:moveTo>
                <a:lnTo>
                  <a:pt x="0" y="285750"/>
                </a:lnTo>
                <a:lnTo>
                  <a:pt x="3143249" y="285750"/>
                </a:lnTo>
                <a:lnTo>
                  <a:pt x="3143249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12419" y="5122172"/>
            <a:ext cx="1920239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74015" algn="l"/>
                <a:tab pos="829944" algn="l"/>
              </a:tabLst>
            </a:pPr>
            <a:r>
              <a:rPr sz="1000" spc="-10" dirty="0">
                <a:latin typeface="Arial"/>
                <a:cs typeface="Arial"/>
              </a:rPr>
              <a:t>ΙΡ</a:t>
            </a:r>
            <a:r>
              <a:rPr sz="1000" dirty="0">
                <a:latin typeface="Arial"/>
                <a:cs typeface="Arial"/>
              </a:rPr>
              <a:t>Λ	</a:t>
            </a:r>
            <a:r>
              <a:rPr sz="1000" spc="-10" dirty="0">
                <a:latin typeface="Arial"/>
                <a:cs typeface="Arial"/>
              </a:rPr>
              <a:t>ΓΑ</a:t>
            </a:r>
            <a:r>
              <a:rPr sz="1000" dirty="0">
                <a:latin typeface="Arial"/>
                <a:cs typeface="Arial"/>
              </a:rPr>
              <a:t>Λ	Γ</a:t>
            </a:r>
            <a:r>
              <a:rPr sz="1000" spc="-5" dirty="0">
                <a:latin typeface="Arial"/>
                <a:cs typeface="Arial"/>
              </a:rPr>
              <a:t>Ε</a:t>
            </a:r>
            <a:r>
              <a:rPr sz="1000" dirty="0">
                <a:latin typeface="Arial"/>
                <a:cs typeface="Arial"/>
              </a:rPr>
              <a:t>Ρ  </a:t>
            </a:r>
            <a:r>
              <a:rPr sz="1000" spc="-9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Λ</a:t>
            </a:r>
            <a:r>
              <a:rPr sz="1000" spc="-10" dirty="0">
                <a:latin typeface="Arial"/>
                <a:cs typeface="Arial"/>
              </a:rPr>
              <a:t>ΟΥ</a:t>
            </a:r>
            <a:r>
              <a:rPr sz="1000" dirty="0">
                <a:latin typeface="Arial"/>
                <a:cs typeface="Arial"/>
              </a:rPr>
              <a:t>Ξ   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Ο</a:t>
            </a:r>
            <a:r>
              <a:rPr sz="1000" spc="-5" dirty="0">
                <a:latin typeface="Arial"/>
                <a:cs typeface="Arial"/>
              </a:rPr>
              <a:t>Λ</a:t>
            </a:r>
            <a:r>
              <a:rPr sz="1000" dirty="0">
                <a:latin typeface="Arial"/>
                <a:cs typeface="Arial"/>
              </a:rPr>
              <a:t>Λ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27966" y="5122172"/>
            <a:ext cx="695325" cy="153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39420" algn="l"/>
              </a:tabLst>
            </a:pPr>
            <a:r>
              <a:rPr sz="1000" spc="-10" dirty="0">
                <a:latin typeface="Arial"/>
                <a:cs typeface="Arial"/>
              </a:rPr>
              <a:t>Ι</a:t>
            </a:r>
            <a:r>
              <a:rPr sz="1000" spc="-5" dirty="0">
                <a:latin typeface="Arial"/>
                <a:cs typeface="Arial"/>
              </a:rPr>
              <a:t>Σ</a:t>
            </a:r>
            <a:r>
              <a:rPr sz="1000" dirty="0">
                <a:latin typeface="Arial"/>
                <a:cs typeface="Arial"/>
              </a:rPr>
              <a:t>Π	</a:t>
            </a:r>
            <a:r>
              <a:rPr sz="1000" spc="15" dirty="0">
                <a:latin typeface="Arial"/>
                <a:cs typeface="Arial"/>
              </a:rPr>
              <a:t>Η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spc="-5" dirty="0">
                <a:latin typeface="Arial"/>
                <a:cs typeface="Arial"/>
              </a:rPr>
              <a:t>Β</a:t>
            </a:r>
            <a:r>
              <a:rPr sz="1000" dirty="0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925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3800" spc="-20" dirty="0"/>
              <a:t>Φορολογία </a:t>
            </a:r>
            <a:r>
              <a:rPr sz="3800" spc="-25" dirty="0"/>
              <a:t>των</a:t>
            </a:r>
            <a:r>
              <a:rPr sz="3800" spc="-5" dirty="0"/>
              <a:t> </a:t>
            </a:r>
            <a:r>
              <a:rPr sz="3800" spc="-20" dirty="0"/>
              <a:t>πολυεθνικών</a:t>
            </a:r>
            <a:r>
              <a:rPr sz="3800" spc="-5" dirty="0"/>
              <a:t> </a:t>
            </a:r>
            <a:r>
              <a:rPr sz="3800" spc="-20" dirty="0"/>
              <a:t>εταιρειών</a:t>
            </a:r>
            <a:endParaRPr sz="3800"/>
          </a:p>
        </p:txBody>
      </p:sp>
      <p:sp>
        <p:nvSpPr>
          <p:cNvPr id="14" name="object 14"/>
          <p:cNvSpPr/>
          <p:nvPr/>
        </p:nvSpPr>
        <p:spPr>
          <a:xfrm>
            <a:off x="9032627" y="6835138"/>
            <a:ext cx="798305" cy="3337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26</a:t>
            </a:fld>
            <a:endParaRPr spc="-1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33049" y="875941"/>
            <a:ext cx="8107045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174750">
              <a:lnSpc>
                <a:spcPct val="100000"/>
              </a:lnSpc>
            </a:pPr>
            <a:r>
              <a:rPr sz="36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Αξιολόγηση της</a:t>
            </a:r>
            <a:r>
              <a:rPr sz="3600" b="1" spc="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φ</a:t>
            </a:r>
            <a:r>
              <a:rPr sz="36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ορολογικής μεταχείρισης</a:t>
            </a:r>
            <a:r>
              <a:rPr sz="3600" b="1" spc="-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6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των</a:t>
            </a:r>
            <a:r>
              <a:rPr sz="3600" b="1" spc="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6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πολυεθνικών</a:t>
            </a:r>
            <a:r>
              <a:rPr sz="3600" b="1" spc="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36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εταιρειών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27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914640" cy="3054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Μεγιστοποίηση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παγκόσμιου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εισοδήματος</a:t>
            </a:r>
            <a:endParaRPr sz="2400">
              <a:latin typeface="Times New Roman"/>
              <a:cs typeface="Times New Roman"/>
            </a:endParaRPr>
          </a:p>
          <a:p>
            <a:pPr marL="560070" marR="5080" indent="76200">
              <a:lnSpc>
                <a:spcPct val="100000"/>
              </a:lnSpc>
              <a:spcBef>
                <a:spcPts val="365"/>
              </a:spcBef>
            </a:pPr>
            <a:r>
              <a:rPr sz="2400" spc="-15" dirty="0">
                <a:latin typeface="Times New Roman"/>
                <a:cs typeface="Times New Roman"/>
              </a:rPr>
              <a:t>Το πριν από 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ορολόγηση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ποσοστό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απόδοσης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του τελευταίου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dirty="0">
                <a:latin typeface="Times New Roman"/>
                <a:cs typeface="Times New Roman"/>
              </a:rPr>
              <a:t>υρώ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επενδύεται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κάθε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χώρα</a:t>
            </a:r>
            <a:r>
              <a:rPr sz="2400" dirty="0">
                <a:latin typeface="Times New Roman"/>
                <a:cs typeface="Times New Roman"/>
              </a:rPr>
              <a:t> ―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οριακό ποσοστό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-15" dirty="0">
                <a:latin typeface="Times New Roman"/>
                <a:cs typeface="Times New Roman"/>
              </a:rPr>
              <a:t>πόδοσης―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πρέπει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είναι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 ίδι</a:t>
            </a:r>
            <a:r>
              <a:rPr sz="2400" spc="30" dirty="0">
                <a:latin typeface="Times New Roman"/>
                <a:cs typeface="Times New Roman"/>
              </a:rPr>
              <a:t>ο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Μεγιστοποίηση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εθνικού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εισοδήματος</a:t>
            </a:r>
            <a:endParaRPr sz="2400">
              <a:latin typeface="Times New Roman"/>
              <a:cs typeface="Times New Roman"/>
            </a:endParaRPr>
          </a:p>
          <a:p>
            <a:pPr marL="560070" marR="661035" indent="76200" algn="just">
              <a:lnSpc>
                <a:spcPct val="100000"/>
              </a:lnSpc>
              <a:spcBef>
                <a:spcPts val="365"/>
              </a:spcBef>
            </a:pPr>
            <a:r>
              <a:rPr sz="2400" spc="-15" dirty="0">
                <a:latin typeface="Times New Roman"/>
                <a:cs typeface="Times New Roman"/>
              </a:rPr>
              <a:t>Από εθνική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κοπι</a:t>
            </a:r>
            <a:r>
              <a:rPr sz="2400" dirty="0">
                <a:latin typeface="Times New Roman"/>
                <a:cs typeface="Times New Roman"/>
              </a:rPr>
              <a:t>ά,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μ</a:t>
            </a:r>
            <a:r>
              <a:rPr sz="2400" spc="-15" dirty="0">
                <a:latin typeface="Times New Roman"/>
                <a:cs typeface="Times New Roman"/>
              </a:rPr>
              <a:t>εγιστοποίηση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παγκόσμιου εισοδήματος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15" dirty="0">
                <a:latin typeface="Times New Roman"/>
                <a:cs typeface="Times New Roman"/>
              </a:rPr>
              <a:t>δηγεί</a:t>
            </a:r>
            <a:r>
              <a:rPr sz="2400" spc="5" dirty="0">
                <a:latin typeface="Times New Roman"/>
                <a:cs typeface="Times New Roman"/>
              </a:rPr>
              <a:t> 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</a:t>
            </a:r>
            <a:r>
              <a:rPr sz="2400" spc="-15" dirty="0">
                <a:latin typeface="Times New Roman"/>
                <a:cs typeface="Times New Roman"/>
              </a:rPr>
              <a:t>πάρα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πολλέ</a:t>
            </a:r>
            <a:r>
              <a:rPr sz="2400" dirty="0">
                <a:latin typeface="Times New Roman"/>
                <a:cs typeface="Times New Roman"/>
              </a:rPr>
              <a:t>ς»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επενδύσεις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στο εξωτερικό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20000" y="882865"/>
            <a:ext cx="6335395" cy="1143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Μεγιστοποίηση</a:t>
            </a:r>
            <a:endParaRPr sz="4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του</a:t>
            </a:r>
            <a:r>
              <a:rPr sz="4000" b="1" spc="5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spc="-30" dirty="0">
                <a:solidFill>
                  <a:srgbClr val="420000"/>
                </a:solidFill>
                <a:latin typeface="Times New Roman"/>
                <a:cs typeface="Times New Roman"/>
              </a:rPr>
              <a:t>π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αγκόσμιου</a:t>
            </a:r>
            <a:r>
              <a:rPr sz="4000" b="1" spc="-10" dirty="0">
                <a:solidFill>
                  <a:srgbClr val="420000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420000"/>
                </a:solidFill>
                <a:latin typeface="Times New Roman"/>
                <a:cs typeface="Times New Roman"/>
              </a:rPr>
              <a:t>ε</a:t>
            </a:r>
            <a:r>
              <a:rPr sz="4000" b="1" spc="-20" dirty="0">
                <a:solidFill>
                  <a:srgbClr val="420000"/>
                </a:solidFill>
                <a:latin typeface="Times New Roman"/>
                <a:cs typeface="Times New Roman"/>
              </a:rPr>
              <a:t>ισοδήματος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28</a:t>
            </a:fld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83464" rIns="0" bIns="0" rtlCol="0">
            <a:spAutoFit/>
          </a:bodyPr>
          <a:lstStyle/>
          <a:p>
            <a:pPr marL="342265">
              <a:lnSpc>
                <a:spcPct val="100000"/>
              </a:lnSpc>
            </a:pPr>
            <a:r>
              <a:rPr sz="2400" spc="-5" dirty="0"/>
              <a:t>r</a:t>
            </a:r>
            <a:r>
              <a:rPr sz="2400" baseline="-20833" dirty="0"/>
              <a:t>f </a:t>
            </a:r>
            <a:r>
              <a:rPr sz="2400" spc="-300" baseline="-20833" dirty="0"/>
              <a:t> </a:t>
            </a:r>
            <a:r>
              <a:rPr sz="2400" spc="-15" dirty="0"/>
              <a:t>=</a:t>
            </a:r>
            <a:r>
              <a:rPr sz="2400" dirty="0"/>
              <a:t> </a:t>
            </a:r>
            <a:r>
              <a:rPr sz="2400" spc="-5" dirty="0"/>
              <a:t>r</a:t>
            </a:r>
            <a:r>
              <a:rPr sz="2400" spc="-15" baseline="-20833" dirty="0"/>
              <a:t>GR</a:t>
            </a:r>
            <a:endParaRPr sz="2400" baseline="-20833"/>
          </a:p>
          <a:p>
            <a:pPr marL="342265">
              <a:lnSpc>
                <a:spcPct val="100000"/>
              </a:lnSpc>
              <a:spcBef>
                <a:spcPts val="1435"/>
              </a:spcBef>
            </a:pPr>
            <a:r>
              <a:rPr sz="2400" spc="-5" dirty="0"/>
              <a:t>(</a:t>
            </a:r>
            <a:r>
              <a:rPr sz="2400" dirty="0"/>
              <a:t>1</a:t>
            </a:r>
            <a:r>
              <a:rPr sz="2400" spc="-5" dirty="0"/>
              <a:t> </a:t>
            </a:r>
            <a:r>
              <a:rPr sz="2400" dirty="0"/>
              <a:t>– </a:t>
            </a:r>
            <a:r>
              <a:rPr sz="2400" spc="-15" dirty="0"/>
              <a:t>t</a:t>
            </a:r>
            <a:r>
              <a:rPr sz="2400" baseline="-20833" dirty="0"/>
              <a:t>f</a:t>
            </a:r>
            <a:r>
              <a:rPr sz="2400" spc="-5" dirty="0"/>
              <a:t>)r</a:t>
            </a:r>
            <a:r>
              <a:rPr sz="2400" baseline="-20833" dirty="0"/>
              <a:t>f </a:t>
            </a:r>
            <a:r>
              <a:rPr sz="2400" spc="-300" baseline="-20833" dirty="0"/>
              <a:t> </a:t>
            </a:r>
            <a:r>
              <a:rPr sz="2400" spc="-15" dirty="0"/>
              <a:t>=</a:t>
            </a:r>
            <a:r>
              <a:rPr sz="2400" dirty="0"/>
              <a:t> (1 – </a:t>
            </a:r>
            <a:r>
              <a:rPr sz="2400" spc="-20" dirty="0"/>
              <a:t>t</a:t>
            </a:r>
            <a:r>
              <a:rPr sz="2400" spc="-15" baseline="-20833" dirty="0"/>
              <a:t>G</a:t>
            </a:r>
            <a:r>
              <a:rPr sz="2400" spc="-7" baseline="-20833" dirty="0"/>
              <a:t>R</a:t>
            </a:r>
            <a:r>
              <a:rPr sz="2400" spc="-5" dirty="0"/>
              <a:t>)</a:t>
            </a:r>
            <a:r>
              <a:rPr sz="2400" spc="-10" dirty="0"/>
              <a:t>r</a:t>
            </a:r>
            <a:r>
              <a:rPr sz="2400" baseline="-20833" dirty="0"/>
              <a:t>GR</a:t>
            </a:r>
            <a:endParaRPr sz="2400" baseline="-20833"/>
          </a:p>
          <a:p>
            <a:pPr marL="342265" marR="5080">
              <a:lnSpc>
                <a:spcPct val="100000"/>
              </a:lnSpc>
              <a:spcBef>
                <a:spcPts val="1430"/>
              </a:spcBef>
            </a:pPr>
            <a:r>
              <a:rPr sz="2400" spc="-15" dirty="0">
                <a:latin typeface="Times New Roman"/>
                <a:cs typeface="Times New Roman"/>
              </a:rPr>
              <a:t>Πίστωση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ολόκληρο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μέρος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ποσού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ων φόρων 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 </a:t>
            </a:r>
            <a:r>
              <a:rPr sz="2400" spc="-15" dirty="0">
                <a:latin typeface="Times New Roman"/>
                <a:cs typeface="Times New Roman"/>
              </a:rPr>
              <a:t>έχουν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καταβληθεί</a:t>
            </a:r>
            <a:r>
              <a:rPr sz="2400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εξωτερικ</a:t>
            </a:r>
            <a:r>
              <a:rPr sz="2400" spc="15" dirty="0">
                <a:latin typeface="Times New Roman"/>
                <a:cs typeface="Times New Roman"/>
              </a:rPr>
              <a:t>ό</a:t>
            </a:r>
            <a:r>
              <a:rPr sz="2400" spc="-10" dirty="0"/>
              <a:t>;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50576" y="882865"/>
            <a:ext cx="8069580" cy="534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b="1" spc="-30" dirty="0">
                <a:latin typeface="Times New Roman"/>
                <a:cs typeface="Times New Roman"/>
              </a:rPr>
              <a:t>Μεγιστοποίησ</a:t>
            </a:r>
            <a:r>
              <a:rPr sz="4000" b="1" spc="-25" dirty="0">
                <a:latin typeface="Times New Roman"/>
                <a:cs typeface="Times New Roman"/>
              </a:rPr>
              <a:t>η</a:t>
            </a:r>
            <a:r>
              <a:rPr sz="4000" b="1" spc="-5" dirty="0">
                <a:latin typeface="Times New Roman"/>
                <a:cs typeface="Times New Roman"/>
              </a:rPr>
              <a:t> </a:t>
            </a:r>
            <a:r>
              <a:rPr sz="4000" b="1" dirty="0">
                <a:latin typeface="Times New Roman"/>
                <a:cs typeface="Times New Roman"/>
              </a:rPr>
              <a:t>ε</a:t>
            </a:r>
            <a:r>
              <a:rPr sz="4000" b="1" spc="-25" dirty="0">
                <a:latin typeface="Times New Roman"/>
                <a:cs typeface="Times New Roman"/>
              </a:rPr>
              <a:t>θνικού</a:t>
            </a:r>
            <a:r>
              <a:rPr sz="4000" b="1" dirty="0">
                <a:latin typeface="Times New Roman"/>
                <a:cs typeface="Times New Roman"/>
              </a:rPr>
              <a:t> </a:t>
            </a:r>
            <a:r>
              <a:rPr sz="4000" b="1" spc="-25" dirty="0">
                <a:latin typeface="Times New Roman"/>
                <a:cs typeface="Times New Roman"/>
              </a:rPr>
              <a:t>εισοδήματος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29</a:t>
            </a:fld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700146" y="2147653"/>
            <a:ext cx="6194425" cy="4408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818254">
              <a:lnSpc>
                <a:spcPct val="150200"/>
              </a:lnSpc>
            </a:pPr>
            <a:r>
              <a:rPr sz="3200" spc="-20" dirty="0">
                <a:latin typeface="Times New Roman"/>
                <a:cs typeface="Times New Roman"/>
              </a:rPr>
              <a:t>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f</a:t>
            </a:r>
            <a:r>
              <a:rPr sz="3200" spc="-20" dirty="0">
                <a:latin typeface="Times New Roman"/>
                <a:cs typeface="Times New Roman"/>
              </a:rPr>
              <a:t>)r</a:t>
            </a:r>
            <a:r>
              <a:rPr sz="3150" baseline="-21164" dirty="0">
                <a:latin typeface="Times New Roman"/>
                <a:cs typeface="Times New Roman"/>
              </a:rPr>
              <a:t>f </a:t>
            </a:r>
            <a:r>
              <a:rPr sz="3150" spc="-375" baseline="-2116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=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spc="-7" baseline="-21164" dirty="0">
                <a:latin typeface="Times New Roman"/>
                <a:cs typeface="Times New Roman"/>
              </a:rPr>
              <a:t>GR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baseline="-21164" dirty="0">
                <a:latin typeface="Times New Roman"/>
                <a:cs typeface="Times New Roman"/>
              </a:rPr>
              <a:t>f </a:t>
            </a:r>
            <a:r>
              <a:rPr sz="3150" spc="-375" baseline="-2116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=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baseline="-21164" dirty="0">
                <a:latin typeface="Times New Roman"/>
                <a:cs typeface="Times New Roman"/>
              </a:rPr>
              <a:t>G</a:t>
            </a:r>
            <a:r>
              <a:rPr sz="3150" spc="-7" baseline="-21164" dirty="0">
                <a:latin typeface="Times New Roman"/>
                <a:cs typeface="Times New Roman"/>
              </a:rPr>
              <a:t>R</a:t>
            </a:r>
            <a:r>
              <a:rPr sz="3200" spc="-15" dirty="0">
                <a:latin typeface="Times New Roman"/>
                <a:cs typeface="Times New Roman"/>
              </a:rPr>
              <a:t>/(1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f</a:t>
            </a:r>
            <a:r>
              <a:rPr sz="3200" spc="-15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spc="-25" dirty="0">
                <a:latin typeface="Times New Roman"/>
                <a:cs typeface="Times New Roman"/>
              </a:rPr>
              <a:t>α</a:t>
            </a:r>
            <a:r>
              <a:rPr sz="3200" spc="-15" dirty="0">
                <a:latin typeface="Times New Roman"/>
                <a:cs typeface="Times New Roman"/>
              </a:rPr>
              <a:t>ν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f </a:t>
            </a:r>
            <a:r>
              <a:rPr sz="3150" spc="-367" baseline="-2116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&lt;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1,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τότε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baseline="-21164" dirty="0">
                <a:latin typeface="Times New Roman"/>
                <a:cs typeface="Times New Roman"/>
              </a:rPr>
              <a:t>GR </a:t>
            </a:r>
            <a:r>
              <a:rPr sz="3150" spc="-375" baseline="-21164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&lt;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spc="-7" baseline="-21164" dirty="0">
                <a:latin typeface="Times New Roman"/>
                <a:cs typeface="Times New Roman"/>
              </a:rPr>
              <a:t>GR</a:t>
            </a:r>
            <a:r>
              <a:rPr sz="3200" spc="-15" dirty="0">
                <a:latin typeface="Times New Roman"/>
                <a:cs typeface="Times New Roman"/>
              </a:rPr>
              <a:t>/(1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f</a:t>
            </a:r>
            <a:r>
              <a:rPr sz="3200" spc="-15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925"/>
              </a:spcBef>
            </a:pPr>
            <a:r>
              <a:rPr sz="3200" spc="-20" dirty="0">
                <a:latin typeface="Times New Roman"/>
                <a:cs typeface="Times New Roman"/>
              </a:rPr>
              <a:t>Αφαίρεση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των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φόρων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που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έ</a:t>
            </a:r>
            <a:r>
              <a:rPr sz="3200" spc="-20" dirty="0">
                <a:latin typeface="Times New Roman"/>
                <a:cs typeface="Times New Roman"/>
              </a:rPr>
              <a:t>χουν</a:t>
            </a:r>
            <a:r>
              <a:rPr sz="3200" spc="-15" dirty="0">
                <a:latin typeface="Times New Roman"/>
                <a:cs typeface="Times New Roman"/>
              </a:rPr>
              <a:t> καταβληθεί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στο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5" dirty="0">
                <a:latin typeface="Times New Roman"/>
                <a:cs typeface="Times New Roman"/>
              </a:rPr>
              <a:t>εξωτερικό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από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το</a:t>
            </a:r>
            <a:r>
              <a:rPr sz="3200" spc="-15" dirty="0">
                <a:latin typeface="Times New Roman"/>
                <a:cs typeface="Times New Roman"/>
              </a:rPr>
              <a:t> φορολογητέο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ε</a:t>
            </a:r>
            <a:r>
              <a:rPr sz="3200" spc="-20" dirty="0">
                <a:latin typeface="Times New Roman"/>
                <a:cs typeface="Times New Roman"/>
              </a:rPr>
              <a:t>ισόδημα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στην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Ελλάδ</a:t>
            </a:r>
            <a:r>
              <a:rPr sz="3200" spc="20" dirty="0">
                <a:latin typeface="Times New Roman"/>
                <a:cs typeface="Times New Roman"/>
              </a:rPr>
              <a:t>α</a:t>
            </a:r>
            <a:r>
              <a:rPr sz="3200" spc="-10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baseline="-21164" dirty="0">
                <a:latin typeface="Times New Roman"/>
                <a:cs typeface="Times New Roman"/>
              </a:rPr>
              <a:t>f</a:t>
            </a:r>
            <a:r>
              <a:rPr sz="3200" spc="-20" dirty="0">
                <a:latin typeface="Times New Roman"/>
                <a:cs typeface="Times New Roman"/>
              </a:rPr>
              <a:t>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f</a:t>
            </a:r>
            <a:r>
              <a:rPr sz="3200" spc="-20" dirty="0">
                <a:latin typeface="Times New Roman"/>
                <a:cs typeface="Times New Roman"/>
              </a:rPr>
              <a:t>)(1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</a:t>
            </a:r>
            <a:r>
              <a:rPr sz="3150" baseline="-21164" dirty="0">
                <a:latin typeface="Times New Roman"/>
                <a:cs typeface="Times New Roman"/>
              </a:rPr>
              <a:t>G</a:t>
            </a:r>
            <a:r>
              <a:rPr sz="3150" spc="-7" baseline="-21164" dirty="0">
                <a:latin typeface="Times New Roman"/>
                <a:cs typeface="Times New Roman"/>
              </a:rPr>
              <a:t>R</a:t>
            </a:r>
            <a:r>
              <a:rPr sz="3200" spc="-15" dirty="0">
                <a:latin typeface="Times New Roman"/>
                <a:cs typeface="Times New Roman"/>
              </a:rPr>
              <a:t>)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=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r</a:t>
            </a:r>
            <a:r>
              <a:rPr sz="3150" spc="-7" baseline="-21164" dirty="0">
                <a:latin typeface="Times New Roman"/>
                <a:cs typeface="Times New Roman"/>
              </a:rPr>
              <a:t>GR</a:t>
            </a:r>
            <a:r>
              <a:rPr sz="3200" spc="-20" dirty="0">
                <a:latin typeface="Times New Roman"/>
                <a:cs typeface="Times New Roman"/>
              </a:rPr>
              <a:t>(1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–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</a:t>
            </a:r>
            <a:r>
              <a:rPr sz="3150" spc="-7" baseline="-21164" dirty="0">
                <a:latin typeface="Times New Roman"/>
                <a:cs typeface="Times New Roman"/>
              </a:rPr>
              <a:t>GR</a:t>
            </a:r>
            <a:r>
              <a:rPr sz="3200" spc="-15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2256155">
              <a:lnSpc>
                <a:spcPct val="100000"/>
              </a:lnSpc>
            </a:pPr>
            <a:r>
              <a:rPr sz="4000" spc="-5" dirty="0"/>
              <a:t>Νομικ</a:t>
            </a:r>
            <a:r>
              <a:rPr sz="4000" dirty="0"/>
              <a:t>ά </a:t>
            </a:r>
            <a:r>
              <a:rPr sz="4000" spc="-30" dirty="0"/>
              <a:t>πρόσωπα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3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368583"/>
            <a:ext cx="7999730" cy="4194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>
              <a:lnSpc>
                <a:spcPct val="116599"/>
              </a:lnSpc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5" dirty="0">
                <a:latin typeface="Times New Roman"/>
                <a:cs typeface="Times New Roman"/>
              </a:rPr>
              <a:t>Νομικό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πρόσωπο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–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ανεξάρτητη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νομική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οντότητ</a:t>
            </a:r>
            <a:r>
              <a:rPr sz="2000" spc="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όπου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συνήθως</a:t>
            </a:r>
            <a:r>
              <a:rPr sz="2000" spc="-10" dirty="0">
                <a:latin typeface="Times New Roman"/>
                <a:cs typeface="Times New Roman"/>
              </a:rPr>
              <a:t> 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μέτοχοι ή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εταίροι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εριορισμένη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ευθύνη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γ</a:t>
            </a:r>
            <a:r>
              <a:rPr sz="2000" spc="-10" dirty="0">
                <a:latin typeface="Times New Roman"/>
                <a:cs typeface="Times New Roman"/>
              </a:rPr>
              <a:t>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τις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ράξεις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του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νομικού προσώπου</a:t>
            </a:r>
            <a:endParaRPr sz="20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975"/>
              </a:spcBef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0" dirty="0">
                <a:latin typeface="Times New Roman"/>
                <a:cs typeface="Times New Roman"/>
              </a:rPr>
              <a:t>Στην </a:t>
            </a:r>
            <a:r>
              <a:rPr sz="2000" spc="-15" dirty="0">
                <a:latin typeface="Times New Roman"/>
                <a:cs typeface="Times New Roman"/>
              </a:rPr>
              <a:t>Ελλάδα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φ</a:t>
            </a:r>
            <a:r>
              <a:rPr sz="2000" spc="-10" dirty="0">
                <a:latin typeface="Times New Roman"/>
                <a:cs typeface="Times New Roman"/>
              </a:rPr>
              <a:t>όρο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εισοδήματος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νομικών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π</a:t>
            </a:r>
            <a:r>
              <a:rPr sz="2000" spc="-15" dirty="0">
                <a:latin typeface="Times New Roman"/>
                <a:cs typeface="Times New Roman"/>
              </a:rPr>
              <a:t>ροσώπων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υπάγονται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ο</a:t>
            </a:r>
            <a:r>
              <a:rPr sz="2000" spc="20" dirty="0">
                <a:latin typeface="Times New Roman"/>
                <a:cs typeface="Times New Roman"/>
              </a:rPr>
              <a:t>ι</a:t>
            </a:r>
            <a:r>
              <a:rPr sz="2000" spc="-10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77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20" dirty="0">
                <a:latin typeface="Times New Roman"/>
                <a:cs typeface="Times New Roman"/>
              </a:rPr>
              <a:t>Ανώνυμε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εταιρείε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(</a:t>
            </a:r>
            <a:r>
              <a:rPr sz="2000" spc="-15" dirty="0">
                <a:latin typeface="Times New Roman"/>
                <a:cs typeface="Times New Roman"/>
              </a:rPr>
              <a:t>Α</a:t>
            </a:r>
            <a:r>
              <a:rPr sz="2000" spc="-20" dirty="0">
                <a:latin typeface="Times New Roman"/>
                <a:cs typeface="Times New Roman"/>
              </a:rPr>
              <a:t>Ε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775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0" dirty="0">
                <a:latin typeface="Times New Roman"/>
                <a:cs typeface="Times New Roman"/>
              </a:rPr>
              <a:t>Εταιρείες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εριορισμένης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ευθύνης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</a:t>
            </a:r>
            <a:r>
              <a:rPr sz="2000" spc="-15" dirty="0">
                <a:latin typeface="Times New Roman"/>
                <a:cs typeface="Times New Roman"/>
              </a:rPr>
              <a:t>ΕΠΕ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560070" marR="824230" lvl="1" indent="-228600">
              <a:lnSpc>
                <a:spcPct val="116700"/>
              </a:lnSpc>
              <a:spcBef>
                <a:spcPts val="37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0" dirty="0">
                <a:latin typeface="Times New Roman"/>
                <a:cs typeface="Times New Roman"/>
              </a:rPr>
              <a:t>Δημόσιε</a:t>
            </a:r>
            <a:r>
              <a:rPr sz="2000" spc="-5" dirty="0">
                <a:latin typeface="Times New Roman"/>
                <a:cs typeface="Times New Roman"/>
              </a:rPr>
              <a:t>ς, </a:t>
            </a:r>
            <a:r>
              <a:rPr sz="2000" spc="-10" dirty="0">
                <a:latin typeface="Times New Roman"/>
                <a:cs typeface="Times New Roman"/>
              </a:rPr>
              <a:t>δημοτικές</a:t>
            </a:r>
            <a:r>
              <a:rPr sz="2000" spc="-5" dirty="0">
                <a:latin typeface="Times New Roman"/>
                <a:cs typeface="Times New Roman"/>
              </a:rPr>
              <a:t> κ</a:t>
            </a:r>
            <a:r>
              <a:rPr sz="2000" spc="-10" dirty="0">
                <a:latin typeface="Times New Roman"/>
                <a:cs typeface="Times New Roman"/>
              </a:rPr>
              <a:t>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κοινοτικές επιχειρήσεις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κερδοσκοπικού χαρακτήρα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775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0" dirty="0">
                <a:latin typeface="Times New Roman"/>
                <a:cs typeface="Times New Roman"/>
              </a:rPr>
              <a:t>Αλλοδαπές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επιχειρήσεις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77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5" dirty="0">
                <a:latin typeface="Times New Roman"/>
                <a:cs typeface="Times New Roman"/>
              </a:rPr>
              <a:t>Συνεταιρισμοί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78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5" dirty="0">
                <a:latin typeface="Times New Roman"/>
                <a:cs typeface="Times New Roman"/>
              </a:rPr>
              <a:t>Μη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κερδοσκοπικά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νομικά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</a:t>
            </a:r>
            <a:r>
              <a:rPr sz="2000" spc="-15" dirty="0">
                <a:latin typeface="Times New Roman"/>
                <a:cs typeface="Times New Roman"/>
              </a:rPr>
              <a:t>ρόσωπα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3565" rIns="0" bIns="0" rtlCol="0">
            <a:spAutoFit/>
          </a:bodyPr>
          <a:lstStyle/>
          <a:p>
            <a:pPr marL="860425" marR="5080" indent="-830580">
              <a:lnSpc>
                <a:spcPct val="100000"/>
              </a:lnSpc>
            </a:pPr>
            <a:r>
              <a:rPr spc="-25" dirty="0"/>
              <a:t>Εναρμόνισ</a:t>
            </a:r>
            <a:r>
              <a:rPr spc="-20" dirty="0"/>
              <a:t>η</a:t>
            </a:r>
            <a:r>
              <a:rPr spc="-10" dirty="0"/>
              <a:t> </a:t>
            </a:r>
            <a:r>
              <a:rPr spc="-25" dirty="0"/>
              <a:t>τη</a:t>
            </a:r>
            <a:r>
              <a:rPr spc="-15" dirty="0"/>
              <a:t>ς</a:t>
            </a:r>
            <a:r>
              <a:rPr spc="-10" dirty="0"/>
              <a:t> </a:t>
            </a:r>
            <a:r>
              <a:rPr spc="-25" dirty="0"/>
              <a:t>φορολογία</a:t>
            </a:r>
            <a:r>
              <a:rPr spc="-15" dirty="0"/>
              <a:t>ς</a:t>
            </a:r>
            <a:r>
              <a:rPr spc="5" dirty="0"/>
              <a:t> </a:t>
            </a:r>
            <a:r>
              <a:rPr spc="-25" dirty="0"/>
              <a:t>τω</a:t>
            </a:r>
            <a:r>
              <a:rPr spc="-15" dirty="0"/>
              <a:t>ν</a:t>
            </a:r>
            <a:r>
              <a:rPr spc="-10" dirty="0"/>
              <a:t> </a:t>
            </a:r>
            <a:r>
              <a:rPr spc="-15" dirty="0"/>
              <a:t>ε</a:t>
            </a:r>
            <a:r>
              <a:rPr spc="-25" dirty="0"/>
              <a:t>πιχειρήσεων</a:t>
            </a:r>
            <a:r>
              <a:rPr spc="-15" dirty="0"/>
              <a:t> </a:t>
            </a:r>
            <a:r>
              <a:rPr spc="-20" dirty="0"/>
              <a:t>στην</a:t>
            </a:r>
            <a:r>
              <a:rPr spc="-5" dirty="0"/>
              <a:t> </a:t>
            </a:r>
            <a:r>
              <a:rPr spc="-25" dirty="0"/>
              <a:t>Ε</a:t>
            </a:r>
            <a:r>
              <a:rPr spc="-5" dirty="0"/>
              <a:t>Ε</a:t>
            </a:r>
            <a:r>
              <a:rPr spc="-15" dirty="0">
                <a:latin typeface="Times New Roman"/>
                <a:cs typeface="Times New Roman"/>
              </a:rPr>
              <a:t>: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20" dirty="0"/>
              <a:t>προοπτικές</a:t>
            </a:r>
            <a:r>
              <a:rPr spc="-5" dirty="0"/>
              <a:t> </a:t>
            </a:r>
            <a:r>
              <a:rPr spc="-25" dirty="0"/>
              <a:t>μ</a:t>
            </a:r>
            <a:r>
              <a:rPr spc="-20" dirty="0"/>
              <a:t>εταρρύθμισης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30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54208" y="2146841"/>
            <a:ext cx="7661909" cy="4546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>
              <a:lnSpc>
                <a:spcPct val="104299"/>
              </a:lnSpc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5" dirty="0">
                <a:latin typeface="Times New Roman"/>
                <a:cs typeface="Times New Roman"/>
              </a:rPr>
              <a:t>Ο </a:t>
            </a:r>
            <a:r>
              <a:rPr sz="2000" spc="-20" dirty="0">
                <a:latin typeface="Times New Roman"/>
                <a:cs typeface="Times New Roman"/>
              </a:rPr>
              <a:t>φ</a:t>
            </a:r>
            <a:r>
              <a:rPr sz="2000" spc="-10" dirty="0">
                <a:latin typeface="Times New Roman"/>
                <a:cs typeface="Times New Roman"/>
              </a:rPr>
              <a:t>όρος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εισοδήματος νομικών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προσώπων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έγκειται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τη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δικαιοδοσία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των κρατών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μελών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ΕΕ</a:t>
            </a:r>
            <a:endParaRPr sz="2000">
              <a:latin typeface="Times New Roman"/>
              <a:cs typeface="Times New Roman"/>
            </a:endParaRPr>
          </a:p>
          <a:p>
            <a:pPr marL="285115" marR="259715" indent="-272415">
              <a:lnSpc>
                <a:spcPct val="104299"/>
              </a:lnSpc>
              <a:spcBef>
                <a:spcPts val="565"/>
              </a:spcBef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0" dirty="0">
                <a:latin typeface="Times New Roman"/>
                <a:cs typeface="Times New Roman"/>
              </a:rPr>
              <a:t>Οι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πολυεθνικές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εταιρείες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που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δραστηριοποιούνται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ΕΕ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να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βρίσκοντα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αντιμέτωπε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με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27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διαφορετικά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φορολογικά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συστήματα</a:t>
            </a:r>
            <a:endParaRPr sz="20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70"/>
              </a:spcBef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0" dirty="0">
                <a:latin typeface="Times New Roman"/>
                <a:cs typeface="Times New Roman"/>
              </a:rPr>
              <a:t>Προσπάθειες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για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εναρμόνιση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48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5" dirty="0">
                <a:latin typeface="Times New Roman"/>
                <a:cs typeface="Times New Roman"/>
              </a:rPr>
              <a:t>Van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den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Templen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Report,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1970</a:t>
            </a:r>
            <a:endParaRPr sz="20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475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0" dirty="0">
                <a:latin typeface="Times New Roman"/>
                <a:cs typeface="Times New Roman"/>
              </a:rPr>
              <a:t>Ruding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Report,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1992</a:t>
            </a:r>
            <a:endParaRPr sz="2000">
              <a:latin typeface="Times New Roman"/>
              <a:cs typeface="Times New Roman"/>
            </a:endParaRPr>
          </a:p>
          <a:p>
            <a:pPr marL="560070" marR="179070" lvl="1" indent="-228600">
              <a:lnSpc>
                <a:spcPct val="104299"/>
              </a:lnSpc>
              <a:spcBef>
                <a:spcPts val="37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5" dirty="0">
                <a:latin typeface="Times New Roman"/>
                <a:cs typeface="Times New Roman"/>
              </a:rPr>
              <a:t>Ομάδα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«Primarolo</a:t>
            </a:r>
            <a:r>
              <a:rPr sz="2000" spc="-10" dirty="0">
                <a:latin typeface="Times New Roman"/>
                <a:cs typeface="Times New Roman"/>
              </a:rPr>
              <a:t>»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- φορολογικές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πρακτικές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που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εισάγουν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α</a:t>
            </a:r>
            <a:r>
              <a:rPr sz="2000" spc="-10" dirty="0">
                <a:latin typeface="Times New Roman"/>
                <a:cs typeface="Times New Roman"/>
              </a:rPr>
              <a:t>θέμιτο ανταγωνισμό</a:t>
            </a:r>
            <a:endParaRPr sz="20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70"/>
              </a:spcBef>
              <a:buClr>
                <a:srgbClr val="CCCC00"/>
              </a:buClr>
              <a:buSzPct val="85000"/>
              <a:buFont typeface="Wingdings 2"/>
              <a:buChar char="•"/>
              <a:tabLst>
                <a:tab pos="285750" algn="l"/>
              </a:tabLst>
            </a:pPr>
            <a:r>
              <a:rPr sz="2000" spc="-10" dirty="0">
                <a:latin typeface="Times New Roman"/>
                <a:cs typeface="Times New Roman"/>
              </a:rPr>
              <a:t>Στόχος Ευρωπαϊκής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Επιτροπής</a:t>
            </a:r>
            <a:endParaRPr sz="2000">
              <a:latin typeface="Times New Roman"/>
              <a:cs typeface="Times New Roman"/>
            </a:endParaRPr>
          </a:p>
          <a:p>
            <a:pPr marL="560070" marR="499109" lvl="1" indent="-228600">
              <a:lnSpc>
                <a:spcPct val="104299"/>
              </a:lnSpc>
              <a:spcBef>
                <a:spcPts val="370"/>
              </a:spcBef>
              <a:buClr>
                <a:srgbClr val="9A9A65"/>
              </a:buClr>
              <a:buSzPct val="85000"/>
              <a:buFont typeface="Wingdings 2"/>
              <a:buChar char="•"/>
              <a:tabLst>
                <a:tab pos="560705" algn="l"/>
              </a:tabLst>
            </a:pPr>
            <a:r>
              <a:rPr sz="2000" spc="-10" dirty="0">
                <a:latin typeface="Times New Roman"/>
                <a:cs typeface="Times New Roman"/>
              </a:rPr>
              <a:t>Υιοθέτηση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μιας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κοινής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ενοποιημένης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φορολογικής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β</a:t>
            </a:r>
            <a:r>
              <a:rPr sz="2000" spc="-10" dirty="0">
                <a:latin typeface="Times New Roman"/>
                <a:cs typeface="Times New Roman"/>
              </a:rPr>
              <a:t>άσης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για</a:t>
            </a:r>
            <a:r>
              <a:rPr sz="2000" spc="-5" dirty="0">
                <a:latin typeface="Times New Roman"/>
                <a:cs typeface="Times New Roman"/>
              </a:rPr>
              <a:t> τ</a:t>
            </a:r>
            <a:r>
              <a:rPr sz="2000" spc="-10" dirty="0">
                <a:latin typeface="Times New Roman"/>
                <a:cs typeface="Times New Roman"/>
              </a:rPr>
              <a:t>ις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δραστηριότητε</a:t>
            </a:r>
            <a:r>
              <a:rPr sz="2000" spc="-1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τω</a:t>
            </a:r>
            <a:r>
              <a:rPr sz="2000" spc="-10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εταιρειών</a:t>
            </a:r>
            <a:endParaRPr sz="2000">
              <a:latin typeface="Times New Roman"/>
              <a:cs typeface="Times New Roman"/>
            </a:endParaRPr>
          </a:p>
          <a:p>
            <a:pPr marL="560070">
              <a:lnSpc>
                <a:spcPct val="100000"/>
              </a:lnSpc>
              <a:spcBef>
                <a:spcPts val="470"/>
              </a:spcBef>
            </a:pPr>
            <a:r>
              <a:rPr sz="2000" spc="-15" dirty="0">
                <a:latin typeface="Times New Roman"/>
                <a:cs typeface="Times New Roman"/>
              </a:rPr>
              <a:t>(Common </a:t>
            </a:r>
            <a:r>
              <a:rPr sz="2000" spc="-10" dirty="0">
                <a:latin typeface="Times New Roman"/>
                <a:cs typeface="Times New Roman"/>
              </a:rPr>
              <a:t>Consolida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spc="-10" dirty="0">
                <a:latin typeface="Times New Roman"/>
                <a:cs typeface="Times New Roman"/>
              </a:rPr>
              <a:t>ed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Corporate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Tax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Base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–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C</a:t>
            </a:r>
            <a:r>
              <a:rPr sz="2000" spc="-15" dirty="0">
                <a:latin typeface="Times New Roman"/>
                <a:cs typeface="Times New Roman"/>
              </a:rPr>
              <a:t>CCTB)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925" rIns="0" bIns="0" rtlCol="0">
            <a:spAutoFit/>
          </a:bodyPr>
          <a:lstStyle/>
          <a:p>
            <a:pPr marL="85725">
              <a:lnSpc>
                <a:spcPct val="100000"/>
              </a:lnSpc>
            </a:pPr>
            <a:r>
              <a:rPr sz="3800" spc="-20" dirty="0"/>
              <a:t>Γιατί</a:t>
            </a:r>
            <a:r>
              <a:rPr sz="3800" spc="-5" dirty="0"/>
              <a:t> </a:t>
            </a:r>
            <a:r>
              <a:rPr sz="3800" spc="-20" dirty="0"/>
              <a:t>να</a:t>
            </a:r>
            <a:r>
              <a:rPr sz="3800" dirty="0"/>
              <a:t> </a:t>
            </a:r>
            <a:r>
              <a:rPr sz="3800" spc="-20" dirty="0"/>
              <a:t>φορολογούνται</a:t>
            </a:r>
            <a:r>
              <a:rPr sz="3800" dirty="0"/>
              <a:t> </a:t>
            </a:r>
            <a:r>
              <a:rPr sz="3800" spc="-20" dirty="0"/>
              <a:t>οι</a:t>
            </a:r>
            <a:r>
              <a:rPr sz="3800" spc="-5" dirty="0"/>
              <a:t> </a:t>
            </a:r>
            <a:r>
              <a:rPr sz="3800" spc="-20" dirty="0"/>
              <a:t>επιχειρήσει</a:t>
            </a:r>
            <a:r>
              <a:rPr sz="3800" spc="20" dirty="0"/>
              <a:t>ς</a:t>
            </a:r>
            <a:r>
              <a:rPr sz="3800" spc="-15" dirty="0">
                <a:latin typeface="Times New Roman"/>
                <a:cs typeface="Times New Roman"/>
              </a:rPr>
              <a:t>;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4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564483"/>
            <a:ext cx="8004809" cy="310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dirty="0">
                <a:latin typeface="Times New Roman"/>
                <a:cs typeface="Times New Roman"/>
              </a:rPr>
              <a:t>Μόνο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οι </a:t>
            </a:r>
            <a:r>
              <a:rPr sz="2400" spc="-15" dirty="0">
                <a:latin typeface="Times New Roman"/>
                <a:cs typeface="Times New Roman"/>
              </a:rPr>
              <a:t>άνθρωποι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μ</a:t>
            </a:r>
            <a:r>
              <a:rPr sz="2400" spc="-15" dirty="0">
                <a:latin typeface="Times New Roman"/>
                <a:cs typeface="Times New Roman"/>
              </a:rPr>
              <a:t>πορούν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πληρώνουν</a:t>
            </a:r>
            <a:r>
              <a:rPr sz="2400" dirty="0">
                <a:latin typeface="Times New Roman"/>
                <a:cs typeface="Times New Roman"/>
              </a:rPr>
              <a:t> φ</a:t>
            </a:r>
            <a:r>
              <a:rPr sz="2400" spc="-15" dirty="0">
                <a:latin typeface="Times New Roman"/>
                <a:cs typeface="Times New Roman"/>
              </a:rPr>
              <a:t>όρους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Λόγοι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ts val="2875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νομικά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πρόσωπα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ε</a:t>
            </a:r>
            <a:r>
              <a:rPr sz="2400" spc="-10" dirty="0">
                <a:latin typeface="Times New Roman"/>
                <a:cs typeface="Times New Roman"/>
              </a:rPr>
              <a:t>ίναι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όντως</a:t>
            </a:r>
            <a:r>
              <a:rPr sz="2400" spc="-5" dirty="0">
                <a:latin typeface="Times New Roman"/>
                <a:cs typeface="Times New Roman"/>
              </a:rPr>
              <a:t> δ</a:t>
            </a:r>
            <a:r>
              <a:rPr sz="2400" spc="-15" dirty="0">
                <a:latin typeface="Times New Roman"/>
                <a:cs typeface="Times New Roman"/>
              </a:rPr>
              <a:t>ιακεκριμένες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οντότητες</a:t>
            </a:r>
            <a:endParaRPr sz="2400">
              <a:latin typeface="Times New Roman"/>
              <a:cs typeface="Times New Roman"/>
            </a:endParaRPr>
          </a:p>
          <a:p>
            <a:pPr marL="56007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.</a:t>
            </a:r>
            <a:r>
              <a:rPr sz="2400" spc="-15" dirty="0">
                <a:latin typeface="Times New Roman"/>
                <a:cs typeface="Times New Roman"/>
              </a:rPr>
              <a:t>χ</a:t>
            </a:r>
            <a:r>
              <a:rPr sz="2400" dirty="0">
                <a:latin typeface="Times New Roman"/>
                <a:cs typeface="Times New Roman"/>
              </a:rPr>
              <a:t>. </a:t>
            </a:r>
            <a:r>
              <a:rPr sz="2400" spc="-15" dirty="0">
                <a:latin typeface="Times New Roman"/>
                <a:cs typeface="Times New Roman"/>
              </a:rPr>
              <a:t>μεγάλες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ανώνυμες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εταιρείε</a:t>
            </a:r>
            <a:r>
              <a:rPr sz="2400" spc="25" dirty="0">
                <a:latin typeface="Times New Roman"/>
                <a:cs typeface="Times New Roman"/>
              </a:rPr>
              <a:t>ς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560070" marR="1000125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νομικά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πρόσωπα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απολαμβάνουν</a:t>
            </a:r>
            <a:r>
              <a:rPr sz="2400" dirty="0">
                <a:latin typeface="Times New Roman"/>
                <a:cs typeface="Times New Roman"/>
              </a:rPr>
              <a:t> ο</a:t>
            </a:r>
            <a:r>
              <a:rPr sz="2400" spc="-15" dirty="0">
                <a:latin typeface="Times New Roman"/>
                <a:cs typeface="Times New Roman"/>
              </a:rPr>
              <a:t>ρισμένα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ειδικά</a:t>
            </a:r>
            <a:r>
              <a:rPr sz="2400" spc="-15" dirty="0">
                <a:latin typeface="Times New Roman"/>
                <a:cs typeface="Times New Roman"/>
              </a:rPr>
              <a:t> προνόμια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κοινωνία</a:t>
            </a:r>
            <a:endParaRPr sz="2400">
              <a:latin typeface="Times New Roman"/>
              <a:cs typeface="Times New Roman"/>
            </a:endParaRPr>
          </a:p>
          <a:p>
            <a:pPr marL="560070" marR="508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dirty="0">
                <a:latin typeface="Times New Roman"/>
                <a:cs typeface="Times New Roman"/>
              </a:rPr>
              <a:t>Ο φ</a:t>
            </a:r>
            <a:r>
              <a:rPr sz="2400" spc="-15" dirty="0">
                <a:latin typeface="Times New Roman"/>
                <a:cs typeface="Times New Roman"/>
              </a:rPr>
              <a:t>όρος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στα</a:t>
            </a:r>
            <a:r>
              <a:rPr sz="2400" dirty="0">
                <a:latin typeface="Times New Roman"/>
                <a:cs typeface="Times New Roman"/>
              </a:rPr>
              <a:t> ν</a:t>
            </a:r>
            <a:r>
              <a:rPr sz="2400" spc="-15" dirty="0">
                <a:latin typeface="Times New Roman"/>
                <a:cs typeface="Times New Roman"/>
              </a:rPr>
              <a:t>ομικά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πρόσωπα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προστατεύει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την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ακεραιότητα</a:t>
            </a:r>
            <a:r>
              <a:rPr sz="2400" spc="-10" dirty="0">
                <a:latin typeface="Times New Roman"/>
                <a:cs typeface="Times New Roman"/>
              </a:rPr>
              <a:t> του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φόρου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εισοδήματος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υσικών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προσώπων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3194685">
              <a:lnSpc>
                <a:spcPct val="100000"/>
              </a:lnSpc>
            </a:pPr>
            <a:r>
              <a:rPr sz="4000" spc="-35" dirty="0"/>
              <a:t>ΔΟΜΗ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5</a:t>
            </a:fld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>
              <a:lnSpc>
                <a:spcPct val="100000"/>
              </a:lnSpc>
            </a:pPr>
            <a:r>
              <a:rPr sz="3200" spc="-20" dirty="0">
                <a:latin typeface="Times New Roman"/>
                <a:cs typeface="Times New Roman"/>
              </a:rPr>
              <a:t>Ακαθάριστο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εισόδημα</a:t>
            </a:r>
            <a:endParaRPr sz="3200">
              <a:latin typeface="Times New Roman"/>
              <a:cs typeface="Times New Roman"/>
            </a:endParaRPr>
          </a:p>
          <a:p>
            <a:pPr marL="445134" marR="5080" indent="-101600">
              <a:lnSpc>
                <a:spcPct val="110000"/>
              </a:lnSpc>
            </a:pPr>
            <a:r>
              <a:rPr sz="3200" spc="-15" dirty="0"/>
              <a:t>- </a:t>
            </a:r>
            <a:r>
              <a:rPr sz="3200" u="heavy" spc="-20" dirty="0">
                <a:latin typeface="Times New Roman"/>
                <a:cs typeface="Times New Roman"/>
              </a:rPr>
              <a:t>Δαπάνες</a:t>
            </a:r>
            <a:r>
              <a:rPr sz="3200" u="heavy" spc="-15" dirty="0">
                <a:latin typeface="Times New Roman"/>
                <a:cs typeface="Times New Roman"/>
              </a:rPr>
              <a:t> </a:t>
            </a:r>
            <a:r>
              <a:rPr sz="3200" u="heavy" spc="-25" dirty="0">
                <a:latin typeface="Times New Roman"/>
                <a:cs typeface="Times New Roman"/>
              </a:rPr>
              <a:t>α</a:t>
            </a:r>
            <a:r>
              <a:rPr sz="3200" u="heavy" spc="-20" dirty="0">
                <a:latin typeface="Times New Roman"/>
                <a:cs typeface="Times New Roman"/>
              </a:rPr>
              <a:t>πόκτησης</a:t>
            </a:r>
            <a:r>
              <a:rPr sz="3200" u="heavy" spc="-15" dirty="0">
                <a:latin typeface="Times New Roman"/>
                <a:cs typeface="Times New Roman"/>
              </a:rPr>
              <a:t> του</a:t>
            </a:r>
            <a:r>
              <a:rPr sz="3200" u="heavy" spc="-10" dirty="0">
                <a:latin typeface="Times New Roman"/>
                <a:cs typeface="Times New Roman"/>
              </a:rPr>
              <a:t> ε</a:t>
            </a:r>
            <a:r>
              <a:rPr sz="3200" u="heavy" spc="-15" dirty="0">
                <a:latin typeface="Times New Roman"/>
                <a:cs typeface="Times New Roman"/>
              </a:rPr>
              <a:t>ισοδήματος</a:t>
            </a:r>
            <a:r>
              <a:rPr sz="3200" spc="-20" dirty="0">
                <a:latin typeface="Times New Roman"/>
                <a:cs typeface="Times New Roman"/>
              </a:rPr>
              <a:t> Φορολογητέο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ε</a:t>
            </a:r>
            <a:r>
              <a:rPr sz="3200" spc="-20" dirty="0">
                <a:latin typeface="Times New Roman"/>
                <a:cs typeface="Times New Roman"/>
              </a:rPr>
              <a:t>ισόδημα</a:t>
            </a:r>
            <a:endParaRPr sz="32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390"/>
              </a:spcBef>
            </a:pPr>
            <a:r>
              <a:rPr sz="3200" spc="-20" dirty="0"/>
              <a:t>* </a:t>
            </a:r>
            <a:r>
              <a:rPr sz="3200" u="heavy" spc="-20" dirty="0">
                <a:latin typeface="Times New Roman"/>
                <a:cs typeface="Times New Roman"/>
              </a:rPr>
              <a:t>Φορολογικός</a:t>
            </a:r>
            <a:r>
              <a:rPr sz="3200" u="heavy" spc="-25" dirty="0">
                <a:latin typeface="Times New Roman"/>
                <a:cs typeface="Times New Roman"/>
              </a:rPr>
              <a:t> σ</a:t>
            </a:r>
            <a:r>
              <a:rPr sz="3200" u="heavy" spc="-15" dirty="0">
                <a:latin typeface="Times New Roman"/>
                <a:cs typeface="Times New Roman"/>
              </a:rPr>
              <a:t>υντελεστής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spc="-20" dirty="0"/>
              <a:t>(25%)</a:t>
            </a:r>
            <a:endParaRPr sz="3200">
              <a:latin typeface="Times New Roman"/>
              <a:cs typeface="Times New Roman"/>
            </a:endParaRPr>
          </a:p>
          <a:p>
            <a:pPr marL="546100">
              <a:lnSpc>
                <a:spcPct val="100000"/>
              </a:lnSpc>
              <a:spcBef>
                <a:spcPts val="380"/>
              </a:spcBef>
            </a:pPr>
            <a:r>
              <a:rPr sz="3200" spc="-20" dirty="0">
                <a:latin typeface="Times New Roman"/>
                <a:cs typeface="Times New Roman"/>
              </a:rPr>
              <a:t>Φόρος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42860" y="933665"/>
            <a:ext cx="8407679" cy="492443"/>
          </a:xfrm>
        </p:spPr>
        <p:txBody>
          <a:bodyPr/>
          <a:lstStyle/>
          <a:p>
            <a:r>
              <a:rPr lang="el-GR" dirty="0" smtClean="0"/>
              <a:t>Φορολογικοί συντελεστές εταιρειών</a:t>
            </a:r>
            <a:endParaRPr lang="el-GR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80" y="1437507"/>
            <a:ext cx="8871819" cy="2648718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541" y="4314825"/>
            <a:ext cx="8862758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42860" y="933665"/>
            <a:ext cx="8407679" cy="492443"/>
          </a:xfrm>
        </p:spPr>
        <p:txBody>
          <a:bodyPr/>
          <a:lstStyle/>
          <a:p>
            <a:r>
              <a:rPr lang="el-GR" dirty="0" smtClean="0"/>
              <a:t>Φορολογικοί συντελεστές εταιρειών</a:t>
            </a:r>
            <a:endParaRPr lang="el-GR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294" y="1571625"/>
            <a:ext cx="9223154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0475">
              <a:lnSpc>
                <a:spcPct val="100000"/>
              </a:lnSpc>
            </a:pPr>
            <a:r>
              <a:rPr sz="4000" spc="-25" dirty="0"/>
              <a:t>Δαπάνες</a:t>
            </a:r>
            <a:r>
              <a:rPr sz="4000" spc="5" dirty="0"/>
              <a:t> </a:t>
            </a:r>
            <a:r>
              <a:rPr sz="4000" spc="-25" dirty="0"/>
              <a:t>που</a:t>
            </a:r>
            <a:r>
              <a:rPr sz="4000" dirty="0"/>
              <a:t> </a:t>
            </a:r>
            <a:r>
              <a:rPr sz="4000" spc="-5" dirty="0"/>
              <a:t>α</a:t>
            </a:r>
            <a:r>
              <a:rPr sz="4000" dirty="0"/>
              <a:t>φαιρούνται</a:t>
            </a:r>
            <a:endParaRPr sz="4000"/>
          </a:p>
          <a:p>
            <a:pPr marL="88900">
              <a:lnSpc>
                <a:spcPts val="4780"/>
              </a:lnSpc>
              <a:tabLst>
                <a:tab pos="910590" algn="l"/>
                <a:tab pos="8394065" algn="l"/>
              </a:tabLst>
            </a:pPr>
            <a:r>
              <a:rPr sz="4000" b="0" u="sng" dirty="0">
                <a:latin typeface="Times New Roman"/>
                <a:cs typeface="Times New Roman"/>
              </a:rPr>
              <a:t> 	</a:t>
            </a:r>
            <a:r>
              <a:rPr sz="4000" u="sng" spc="-5" dirty="0"/>
              <a:t>α</a:t>
            </a:r>
            <a:r>
              <a:rPr sz="4000" u="sng" spc="-25" dirty="0"/>
              <a:t>π</a:t>
            </a:r>
            <a:r>
              <a:rPr sz="4000" u="sng" dirty="0"/>
              <a:t>ό</a:t>
            </a:r>
            <a:r>
              <a:rPr sz="4000" b="0" u="sng" dirty="0">
                <a:latin typeface="Times New Roman"/>
                <a:cs typeface="Times New Roman"/>
              </a:rPr>
              <a:t> </a:t>
            </a:r>
            <a:r>
              <a:rPr sz="4000" u="sng" spc="-25" dirty="0"/>
              <a:t>τ</a:t>
            </a:r>
            <a:r>
              <a:rPr sz="4000" u="sng" dirty="0"/>
              <a:t>ο</a:t>
            </a:r>
            <a:r>
              <a:rPr sz="4000" b="0" u="sng" dirty="0">
                <a:latin typeface="Times New Roman"/>
                <a:cs typeface="Times New Roman"/>
              </a:rPr>
              <a:t> </a:t>
            </a:r>
            <a:r>
              <a:rPr sz="4000" u="sng" spc="-5" dirty="0"/>
              <a:t>α</a:t>
            </a:r>
            <a:r>
              <a:rPr sz="4000" u="sng" dirty="0"/>
              <a:t>κα</a:t>
            </a:r>
            <a:r>
              <a:rPr sz="4000" u="sng" spc="-30" dirty="0"/>
              <a:t>θ</a:t>
            </a:r>
            <a:r>
              <a:rPr sz="4000" u="sng" dirty="0"/>
              <a:t>άρ</a:t>
            </a:r>
            <a:r>
              <a:rPr sz="4000" u="sng" spc="-5" dirty="0"/>
              <a:t>ι</a:t>
            </a:r>
            <a:r>
              <a:rPr sz="4000" u="sng" spc="-30" dirty="0"/>
              <a:t>στ</a:t>
            </a:r>
            <a:r>
              <a:rPr sz="4000" u="sng" dirty="0"/>
              <a:t>ο</a:t>
            </a:r>
            <a:r>
              <a:rPr sz="4000" b="0" u="sng" dirty="0">
                <a:latin typeface="Times New Roman"/>
                <a:cs typeface="Times New Roman"/>
              </a:rPr>
              <a:t> </a:t>
            </a:r>
            <a:r>
              <a:rPr sz="4000" u="sng" dirty="0"/>
              <a:t>ει</a:t>
            </a:r>
            <a:r>
              <a:rPr sz="4000" u="sng" spc="-30" dirty="0"/>
              <a:t>σ</a:t>
            </a:r>
            <a:r>
              <a:rPr sz="4000" u="sng" dirty="0"/>
              <a:t>ό</a:t>
            </a:r>
            <a:r>
              <a:rPr sz="4000" u="sng" spc="-10" dirty="0"/>
              <a:t>δ</a:t>
            </a:r>
            <a:r>
              <a:rPr sz="4000" u="sng" spc="-25" dirty="0"/>
              <a:t>η</a:t>
            </a:r>
            <a:r>
              <a:rPr sz="4000" u="sng" spc="-35" dirty="0"/>
              <a:t>μ</a:t>
            </a:r>
            <a:r>
              <a:rPr sz="4000" u="sng" dirty="0"/>
              <a:t>α</a:t>
            </a:r>
            <a:r>
              <a:rPr sz="4000" b="0" u="sng" dirty="0">
                <a:latin typeface="Times New Roman"/>
                <a:cs typeface="Times New Roman"/>
              </a:rPr>
              <a:t> 	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8</a:t>
            </a:fld>
            <a:endParaRPr spc="-10" dirty="0"/>
          </a:p>
        </p:txBody>
      </p:sp>
      <p:sp>
        <p:nvSpPr>
          <p:cNvPr id="6" name="object 6"/>
          <p:cNvSpPr txBox="1"/>
          <p:nvPr/>
        </p:nvSpPr>
        <p:spPr>
          <a:xfrm>
            <a:off x="1311535" y="2424783"/>
            <a:ext cx="7657465" cy="2006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Αφαιρούνται 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αμοιβές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εργαζομένων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dirty="0">
                <a:latin typeface="Times New Roman"/>
                <a:cs typeface="Times New Roman"/>
              </a:rPr>
              <a:t>Αφ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5" dirty="0">
                <a:latin typeface="Times New Roman"/>
                <a:cs typeface="Times New Roman"/>
              </a:rPr>
              <a:t>ι</a:t>
            </a:r>
            <a:r>
              <a:rPr sz="2400" dirty="0">
                <a:latin typeface="Times New Roman"/>
                <a:cs typeface="Times New Roman"/>
              </a:rPr>
              <a:t>ρο</a:t>
            </a:r>
            <a:r>
              <a:rPr sz="2400" spc="-5" dirty="0">
                <a:latin typeface="Times New Roman"/>
                <a:cs typeface="Times New Roman"/>
              </a:rPr>
              <a:t>ύ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dirty="0">
                <a:latin typeface="Times New Roman"/>
                <a:cs typeface="Times New Roman"/>
              </a:rPr>
              <a:t>ι οι </a:t>
            </a:r>
            <a:r>
              <a:rPr sz="2400" spc="-5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ό</a:t>
            </a:r>
            <a:r>
              <a:rPr sz="2400" spc="-15" dirty="0">
                <a:latin typeface="Times New Roman"/>
                <a:cs typeface="Times New Roman"/>
              </a:rPr>
              <a:t>κ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10" dirty="0">
                <a:latin typeface="Times New Roman"/>
                <a:cs typeface="Times New Roman"/>
              </a:rPr>
              <a:t>ι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15" dirty="0">
                <a:latin typeface="Times New Roman"/>
                <a:cs typeface="Times New Roman"/>
              </a:rPr>
              <a:t>αλλά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όχι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τ</a:t>
            </a:r>
            <a:r>
              <a:rPr sz="2400" dirty="0">
                <a:latin typeface="Times New Roman"/>
                <a:cs typeface="Times New Roman"/>
              </a:rPr>
              <a:t>ο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εισόδημα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-15" dirty="0">
                <a:latin typeface="Times New Roman"/>
                <a:cs typeface="Times New Roman"/>
              </a:rPr>
              <a:t>πό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μερίσματα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Αφαιρούνται οι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αποσβέσεις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ct val="100000"/>
              </a:lnSpc>
              <a:spcBef>
                <a:spcPts val="365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Υπολογισμός</a:t>
            </a:r>
            <a:r>
              <a:rPr sz="2400" spc="-5" dirty="0">
                <a:latin typeface="Times New Roman"/>
                <a:cs typeface="Times New Roman"/>
              </a:rPr>
              <a:t> ύ</a:t>
            </a:r>
            <a:r>
              <a:rPr sz="2400" spc="-15" dirty="0">
                <a:latin typeface="Times New Roman"/>
                <a:cs typeface="Times New Roman"/>
              </a:rPr>
              <a:t>ψους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αποσβέσεω</a:t>
            </a:r>
            <a:r>
              <a:rPr sz="2400" spc="15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560070" lvl="1" indent="-228600">
              <a:lnSpc>
                <a:spcPts val="287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15" dirty="0">
                <a:latin typeface="Times New Roman"/>
                <a:cs typeface="Times New Roman"/>
              </a:rPr>
              <a:t>Αποσβέσεις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άυλων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περιουσιακών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τοιχείω</a:t>
            </a:r>
            <a:r>
              <a:rPr sz="2400" spc="15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2039" y="2101595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8305787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71211" y="6478523"/>
            <a:ext cx="1349418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1143" y="655929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57200" y="228600"/>
                </a:moveTo>
                <a:lnTo>
                  <a:pt x="450526" y="173586"/>
                </a:lnTo>
                <a:lnTo>
                  <a:pt x="431585" y="123439"/>
                </a:lnTo>
                <a:lnTo>
                  <a:pt x="401997" y="79731"/>
                </a:lnTo>
                <a:lnTo>
                  <a:pt x="363382" y="44037"/>
                </a:lnTo>
                <a:lnTo>
                  <a:pt x="317361" y="17930"/>
                </a:lnTo>
                <a:lnTo>
                  <a:pt x="265553" y="2985"/>
                </a:lnTo>
                <a:lnTo>
                  <a:pt x="228600" y="0"/>
                </a:lnTo>
                <a:lnTo>
                  <a:pt x="209818" y="756"/>
                </a:lnTo>
                <a:lnTo>
                  <a:pt x="156252" y="11631"/>
                </a:lnTo>
                <a:lnTo>
                  <a:pt x="108076" y="34192"/>
                </a:lnTo>
                <a:lnTo>
                  <a:pt x="66865" y="66865"/>
                </a:lnTo>
                <a:lnTo>
                  <a:pt x="34192" y="108076"/>
                </a:lnTo>
                <a:lnTo>
                  <a:pt x="11631" y="156252"/>
                </a:lnTo>
                <a:lnTo>
                  <a:pt x="756" y="209818"/>
                </a:lnTo>
                <a:lnTo>
                  <a:pt x="0" y="228600"/>
                </a:lnTo>
                <a:lnTo>
                  <a:pt x="756" y="247381"/>
                </a:lnTo>
                <a:lnTo>
                  <a:pt x="11631" y="300947"/>
                </a:lnTo>
                <a:lnTo>
                  <a:pt x="34192" y="349123"/>
                </a:lnTo>
                <a:lnTo>
                  <a:pt x="66865" y="390334"/>
                </a:lnTo>
                <a:lnTo>
                  <a:pt x="108076" y="423007"/>
                </a:lnTo>
                <a:lnTo>
                  <a:pt x="156252" y="445568"/>
                </a:lnTo>
                <a:lnTo>
                  <a:pt x="209818" y="456443"/>
                </a:lnTo>
                <a:lnTo>
                  <a:pt x="228600" y="457200"/>
                </a:lnTo>
                <a:lnTo>
                  <a:pt x="247278" y="456443"/>
                </a:lnTo>
                <a:lnTo>
                  <a:pt x="300654" y="445568"/>
                </a:lnTo>
                <a:lnTo>
                  <a:pt x="348785" y="423007"/>
                </a:lnTo>
                <a:lnTo>
                  <a:pt x="390048" y="390334"/>
                </a:lnTo>
                <a:lnTo>
                  <a:pt x="422825" y="349123"/>
                </a:lnTo>
                <a:lnTo>
                  <a:pt x="445495" y="300947"/>
                </a:lnTo>
                <a:lnTo>
                  <a:pt x="456438" y="247381"/>
                </a:lnTo>
                <a:lnTo>
                  <a:pt x="457200" y="228600"/>
                </a:lnTo>
                <a:close/>
              </a:path>
            </a:pathLst>
          </a:custGeom>
          <a:solidFill>
            <a:srgbClr val="CCC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4500" rIns="0" bIns="0" rtlCol="0">
            <a:spAutoFit/>
          </a:bodyPr>
          <a:lstStyle/>
          <a:p>
            <a:pPr marL="2878455">
              <a:lnSpc>
                <a:spcPct val="100000"/>
              </a:lnSpc>
            </a:pPr>
            <a:r>
              <a:rPr sz="4000" spc="-20" dirty="0"/>
              <a:t>Αποσβέσεις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fld id="{81D60167-4931-47E6-BA6A-407CBD079E47}" type="slidenum">
              <a:rPr spc="-10" dirty="0"/>
              <a:pPr marL="73660">
                <a:lnSpc>
                  <a:spcPct val="100000"/>
                </a:lnSpc>
              </a:pPr>
              <a:t>9</a:t>
            </a:fld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1311535" y="2259683"/>
            <a:ext cx="7699375" cy="310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Τι </a:t>
            </a:r>
            <a:r>
              <a:rPr sz="2400" spc="-10" dirty="0">
                <a:latin typeface="Times New Roman"/>
                <a:cs typeface="Times New Roman"/>
              </a:rPr>
              <a:t>είναι </a:t>
            </a:r>
            <a:r>
              <a:rPr sz="2400" spc="-15" dirty="0">
                <a:latin typeface="Times New Roman"/>
                <a:cs typeface="Times New Roman"/>
              </a:rPr>
              <a:t>απόσβεσ</a:t>
            </a:r>
            <a:r>
              <a:rPr sz="2400" spc="0" dirty="0">
                <a:latin typeface="Times New Roman"/>
                <a:cs typeface="Times New Roman"/>
              </a:rPr>
              <a:t>η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560070" marR="5080">
              <a:lnSpc>
                <a:spcPct val="100000"/>
              </a:lnSpc>
              <a:spcBef>
                <a:spcPts val="365"/>
              </a:spcBef>
            </a:pP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15" dirty="0">
                <a:latin typeface="Times New Roman"/>
                <a:cs typeface="Times New Roman"/>
              </a:rPr>
              <a:t>βαθμός </a:t>
            </a:r>
            <a:r>
              <a:rPr sz="2400" spc="5" dirty="0">
                <a:latin typeface="Times New Roman"/>
                <a:cs typeface="Times New Roman"/>
              </a:rPr>
              <a:t>σ</a:t>
            </a:r>
            <a:r>
              <a:rPr sz="2400" spc="-15" dirty="0">
                <a:latin typeface="Times New Roman"/>
                <a:cs typeface="Times New Roman"/>
              </a:rPr>
              <a:t>τον</a:t>
            </a:r>
            <a:r>
              <a:rPr sz="2400" dirty="0">
                <a:latin typeface="Times New Roman"/>
                <a:cs typeface="Times New Roman"/>
              </a:rPr>
              <a:t> ο</a:t>
            </a:r>
            <a:r>
              <a:rPr sz="2400" spc="-15" dirty="0">
                <a:latin typeface="Times New Roman"/>
                <a:cs typeface="Times New Roman"/>
              </a:rPr>
              <a:t>ποίο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μειώνεται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αξία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περιουσιακού</a:t>
            </a:r>
            <a:r>
              <a:rPr sz="2400" spc="-10" dirty="0">
                <a:latin typeface="Times New Roman"/>
                <a:cs typeface="Times New Roman"/>
              </a:rPr>
              <a:t> στοιχείου</a:t>
            </a:r>
            <a:r>
              <a:rPr sz="2400" spc="5" dirty="0">
                <a:latin typeface="Times New Roman"/>
                <a:cs typeface="Times New Roman"/>
              </a:rPr>
              <a:t> σ</a:t>
            </a:r>
            <a:r>
              <a:rPr sz="2400" spc="-15" dirty="0">
                <a:latin typeface="Times New Roman"/>
                <a:cs typeface="Times New Roman"/>
              </a:rPr>
              <a:t>τη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διάρκεια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μιας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χρονικής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περιόδου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70"/>
              </a:spcBef>
              <a:buClr>
                <a:srgbClr val="CCCC00"/>
              </a:buClr>
              <a:buSzPct val="83333"/>
              <a:buFont typeface="Wingdings 2"/>
              <a:buChar char="•"/>
              <a:tabLst>
                <a:tab pos="285750" algn="l"/>
              </a:tabLst>
            </a:pPr>
            <a:r>
              <a:rPr sz="2400" spc="-15" dirty="0">
                <a:latin typeface="Times New Roman"/>
                <a:cs typeface="Times New Roman"/>
              </a:rPr>
              <a:t>Φορολογητέα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ζ</a:t>
            </a:r>
            <a:r>
              <a:rPr sz="2400" spc="-15" dirty="0">
                <a:latin typeface="Times New Roman"/>
                <a:cs typeface="Times New Roman"/>
              </a:rPr>
              <a:t>ωή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περιουσιακού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τοιχείου</a:t>
            </a:r>
            <a:endParaRPr sz="2400">
              <a:latin typeface="Times New Roman"/>
              <a:cs typeface="Times New Roman"/>
            </a:endParaRPr>
          </a:p>
          <a:p>
            <a:pPr marL="560070" marR="389890" indent="76200">
              <a:lnSpc>
                <a:spcPct val="100000"/>
              </a:lnSpc>
              <a:spcBef>
                <a:spcPts val="370"/>
              </a:spcBef>
            </a:pPr>
            <a:r>
              <a:rPr sz="2400" dirty="0">
                <a:latin typeface="Times New Roman"/>
                <a:cs typeface="Times New Roman"/>
              </a:rPr>
              <a:t>Ο </a:t>
            </a:r>
            <a:r>
              <a:rPr sz="2400" spc="-10" dirty="0">
                <a:latin typeface="Times New Roman"/>
                <a:cs typeface="Times New Roman"/>
              </a:rPr>
              <a:t>α</a:t>
            </a:r>
            <a:r>
              <a:rPr sz="2400" spc="-15" dirty="0">
                <a:latin typeface="Times New Roman"/>
                <a:cs typeface="Times New Roman"/>
              </a:rPr>
              <a:t>ριθμός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των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ετών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</a:t>
            </a:r>
            <a:r>
              <a:rPr sz="2400" dirty="0">
                <a:latin typeface="Times New Roman"/>
                <a:cs typeface="Times New Roman"/>
              </a:rPr>
              <a:t>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επιτρέπεται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η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απόσβεση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ενός περιουσιακού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τοιχείου</a:t>
            </a:r>
            <a:endParaRPr sz="2400">
              <a:latin typeface="Times New Roman"/>
              <a:cs typeface="Times New Roman"/>
            </a:endParaRPr>
          </a:p>
          <a:p>
            <a:pPr marL="560070" marR="21590" lvl="1" indent="-228600">
              <a:lnSpc>
                <a:spcPct val="100000"/>
              </a:lnSpc>
              <a:spcBef>
                <a:spcPts val="370"/>
              </a:spcBef>
              <a:buClr>
                <a:srgbClr val="9A9A65"/>
              </a:buClr>
              <a:buSzPct val="83333"/>
              <a:buFont typeface="Wingdings 2"/>
              <a:buChar char="•"/>
              <a:tabLst>
                <a:tab pos="560705" algn="l"/>
              </a:tabLst>
            </a:pPr>
            <a:r>
              <a:rPr sz="2400" spc="-20" dirty="0">
                <a:latin typeface="Times New Roman"/>
                <a:cs typeface="Times New Roman"/>
              </a:rPr>
              <a:t>Στη</a:t>
            </a:r>
            <a:r>
              <a:rPr sz="2400" spc="-15" dirty="0">
                <a:latin typeface="Times New Roman"/>
                <a:cs typeface="Times New Roman"/>
              </a:rPr>
              <a:t>ν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Ελλάδ</a:t>
            </a:r>
            <a:r>
              <a:rPr sz="2400" spc="0" dirty="0">
                <a:latin typeface="Times New Roman"/>
                <a:cs typeface="Times New Roman"/>
              </a:rPr>
              <a:t>α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από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το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έτος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φ</a:t>
            </a:r>
            <a:r>
              <a:rPr sz="2400" spc="-15" dirty="0">
                <a:latin typeface="Times New Roman"/>
                <a:cs typeface="Times New Roman"/>
              </a:rPr>
              <a:t>ράγματα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r>
              <a:rPr sz="2400" spc="-10" dirty="0">
                <a:latin typeface="Times New Roman"/>
                <a:cs typeface="Times New Roman"/>
              </a:rPr>
              <a:t>ε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έργα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δικτύω</a:t>
            </a:r>
            <a:r>
              <a:rPr sz="2400" spc="-15" dirty="0">
                <a:latin typeface="Times New Roman"/>
                <a:cs typeface="Times New Roman"/>
              </a:rPr>
              <a:t>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ύ</a:t>
            </a:r>
            <a:r>
              <a:rPr sz="2400" spc="-20" dirty="0">
                <a:latin typeface="Times New Roman"/>
                <a:cs typeface="Times New Roman"/>
              </a:rPr>
              <a:t>δρευση</a:t>
            </a:r>
            <a:r>
              <a:rPr sz="2400" spc="-10" dirty="0">
                <a:latin typeface="Times New Roman"/>
                <a:cs typeface="Times New Roman"/>
              </a:rPr>
              <a:t>ς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έ</a:t>
            </a:r>
            <a:r>
              <a:rPr sz="2400" spc="-25" dirty="0">
                <a:latin typeface="Times New Roman"/>
                <a:cs typeface="Times New Roman"/>
              </a:rPr>
              <a:t>ω</a:t>
            </a:r>
            <a:r>
              <a:rPr sz="2400" spc="-10" dirty="0">
                <a:latin typeface="Times New Roman"/>
                <a:cs typeface="Times New Roman"/>
              </a:rPr>
              <a:t>ς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70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για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τα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DVD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που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ν</a:t>
            </a:r>
            <a:r>
              <a:rPr sz="2400" spc="-10" dirty="0">
                <a:latin typeface="Times New Roman"/>
                <a:cs typeface="Times New Roman"/>
              </a:rPr>
              <a:t>οικιάζονται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8143" y="495045"/>
          <a:ext cx="8686798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56294"/>
                <a:gridCol w="230504"/>
              </a:tblGrid>
              <a:tr h="2286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</a:tr>
              <a:tr h="139446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660000"/>
                    </a:solidFill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1397</Words>
  <Application>Microsoft Office PowerPoint</Application>
  <PresentationFormat>Προσαρμογή</PresentationFormat>
  <Paragraphs>224</Paragraphs>
  <Slides>30</Slides>
  <Notes>28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6" baseType="lpstr">
      <vt:lpstr>Arial</vt:lpstr>
      <vt:lpstr>Calibri</vt:lpstr>
      <vt:lpstr>Symbol</vt:lpstr>
      <vt:lpstr>Times New Roman</vt:lpstr>
      <vt:lpstr>Wingdings 2</vt:lpstr>
      <vt:lpstr>Office Theme</vt:lpstr>
      <vt:lpstr>Διάλεξη 18</vt:lpstr>
      <vt:lpstr>Φόρος εισοδήματος νομικών προσώπων</vt:lpstr>
      <vt:lpstr>Νομικά πρόσωπα</vt:lpstr>
      <vt:lpstr>Γιατί να φορολογούνται οι επιχειρήσεις;</vt:lpstr>
      <vt:lpstr>ΔΟΜΗ</vt:lpstr>
      <vt:lpstr>Φορολογικοί συντελεστές εταιρειών</vt:lpstr>
      <vt:lpstr>Φορολογικοί συντελεστές εταιρειών</vt:lpstr>
      <vt:lpstr>Δαπάνες που αφαιρούνται   από το ακαθάριστο εισόδημα  </vt:lpstr>
      <vt:lpstr>Αποσβέσεις</vt:lpstr>
      <vt:lpstr>Εξοικονόμηση φόρου από τις αποσβέσεις</vt:lpstr>
      <vt:lpstr>Περισσότερα για τις αποσβέσεις</vt:lpstr>
      <vt:lpstr>Παρουσίαση του PowerPoint</vt:lpstr>
      <vt:lpstr>Παρουσίαση του PowerPoint</vt:lpstr>
      <vt:lpstr>Παρουσίαση του PowerPoint</vt:lpstr>
      <vt:lpstr>Επίπτωση και υπερβάλλον βάρος</vt:lpstr>
      <vt:lpstr>Το υπόδειγμα του Stiglitz</vt:lpstr>
      <vt:lpstr>Παρουσίαση του PowerPoint</vt:lpstr>
      <vt:lpstr>Το νεοκλασικό υπόδειγμα</vt:lpstr>
      <vt:lpstr>Πώς το κόστος κεφαλαίου   επηρεάζει τις επενδύσεις  </vt:lpstr>
      <vt:lpstr>Υπόδειγμα ταμειακών ροών</vt:lpstr>
      <vt:lpstr>Παρουσίαση του PowerPoint</vt:lpstr>
      <vt:lpstr>Παρουσίαση του PowerPoint</vt:lpstr>
      <vt:lpstr>Φορολογία των πολυεθνικών εταιρειών</vt:lpstr>
      <vt:lpstr>Φορολογία των πολυεθνικών εταιρειών</vt:lpstr>
      <vt:lpstr>Φορολογία των πολυεθνικών εταιρειών</vt:lpstr>
      <vt:lpstr>Φορολογία των πολυεθνικών εταιρειών</vt:lpstr>
      <vt:lpstr>Παρουσίαση του PowerPoint</vt:lpstr>
      <vt:lpstr>Παρουσίαση του PowerPoint</vt:lpstr>
      <vt:lpstr>Παρουσίαση του PowerPoint</vt:lpstr>
      <vt:lpstr>Εναρμόνιση της φορολογίας των επιχειρήσεων στην ΕΕ: προοπτικές μεταρρύθμισης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&lt;4D6963726F736F667420506F776572506F696E74202D20C4E9DCEBE5EEE72031382C20D6FCF1EFF220EDEFECE9EAFEED20F0F1EFF3FEF0F9ED5FCCEFF1F6EFF0EFE9E7ECDDEDE7&gt;</dc:title>
  <dc:creator>user</dc:creator>
  <cp:lastModifiedBy>DIMITROPOULOS PANAGIOTIS</cp:lastModifiedBy>
  <cp:revision>2</cp:revision>
  <dcterms:created xsi:type="dcterms:W3CDTF">2014-11-04T11:55:35Z</dcterms:created>
  <dcterms:modified xsi:type="dcterms:W3CDTF">2019-12-02T08:55:52Z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2009-11-23T00:00:00Z</vt:filetime>
  </property>
  <property fmtid="{D5CDD505-2E9C-101B-9397-08002B2CF9AE}" pid="3" name="LastSaved">
    <vt:filetime>2014-11-04T00:00:00Z</vt:filetime>
  </property>
</Properties>
</file>