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60" r:id="rId2"/>
    <p:sldId id="377" r:id="rId3"/>
    <p:sldId id="382" r:id="rId4"/>
    <p:sldId id="383" r:id="rId5"/>
    <p:sldId id="384" r:id="rId6"/>
    <p:sldId id="386" r:id="rId7"/>
    <p:sldId id="385" r:id="rId8"/>
    <p:sldId id="381" r:id="rId9"/>
    <p:sldId id="388" r:id="rId10"/>
    <p:sldId id="389" r:id="rId11"/>
    <p:sldId id="387" r:id="rId12"/>
    <p:sldId id="3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36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4BA5EA-C9C7-43DC-9B2C-81A60D1C5500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91A2C8-35FA-4A89-B5F3-F7271C2F8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78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1A2C8-35FA-4A89-B5F3-F7271C2F8F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159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BAECA-AB5B-4689-B44C-22F9F96C5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12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1/5/2020</a:t>
            </a:fld>
            <a:endParaRPr lang="en-US" dirty="0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AA2C-7BAB-443E-A7C7-E8FB93729F5F}" type="datetimeFigureOut">
              <a:rPr lang="en-US" smtClean="0"/>
              <a:t>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 dirty="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284AA2C-7BAB-443E-A7C7-E8FB93729F5F}" type="datetimeFigureOut">
              <a:rPr lang="en-US" smtClean="0"/>
              <a:t>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3797AC4-03C1-43EC-A844-A9457BFAE1E6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724400" cy="160032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Άμεσες Ξένες Επενδύσεις &amp; Παγκόσμια Διακυβέρνηση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Δρ. Σωτήρης Πετρόπουλος</a:t>
            </a:r>
          </a:p>
          <a:p>
            <a:r>
              <a:rPr lang="en-US" dirty="0" smtClean="0"/>
              <a:t>spetrop@uop.gr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29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race to bottom for fd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-15922"/>
            <a:ext cx="4572000" cy="687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1309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hina new investment law 20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8128"/>
            <a:ext cx="5257800" cy="661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993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</p:spPr>
        <p:txBody>
          <a:bodyPr/>
          <a:lstStyle/>
          <a:p>
            <a:r>
              <a:rPr lang="el-GR" dirty="0" smtClean="0"/>
              <a:t>Σας ευχαριστώ για την προσοχή σας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51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61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457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Οι ροές κεφαλαίων δημιουργούν:</a:t>
            </a:r>
          </a:p>
          <a:p>
            <a:pPr marL="0" indent="0">
              <a:buNone/>
            </a:pPr>
            <a:endParaRPr lang="el-GR" dirty="0"/>
          </a:p>
          <a:p>
            <a:pPr marL="457200" indent="-457200">
              <a:buAutoNum type="arabicPeriod"/>
            </a:pPr>
            <a:r>
              <a:rPr lang="el-GR" smtClean="0"/>
              <a:t>Μεγαλύτερη διασύνδεση </a:t>
            </a:r>
            <a:r>
              <a:rPr lang="el-GR" dirty="0" smtClean="0"/>
              <a:t>οικονομιών</a:t>
            </a:r>
          </a:p>
          <a:p>
            <a:pPr marL="731520" lvl="1" indent="-457200">
              <a:buAutoNum type="arabicPeriod"/>
            </a:pPr>
            <a:endParaRPr lang="el-GR" dirty="0" smtClean="0"/>
          </a:p>
          <a:p>
            <a:pPr marL="731520" lvl="1" indent="-457200">
              <a:buFont typeface="Wingdings" pitchFamily="2" charset="2"/>
              <a:buChar char="q"/>
            </a:pPr>
            <a:r>
              <a:rPr lang="el-GR" dirty="0" smtClean="0"/>
              <a:t>Νομίσματα</a:t>
            </a:r>
          </a:p>
          <a:p>
            <a:pPr marL="731520" lvl="1" indent="-457200">
              <a:buFont typeface="Wingdings" pitchFamily="2" charset="2"/>
              <a:buChar char="q"/>
            </a:pPr>
            <a:endParaRPr lang="el-GR" dirty="0" smtClean="0"/>
          </a:p>
          <a:p>
            <a:pPr marL="731520" lvl="1" indent="-457200">
              <a:buFont typeface="Wingdings" pitchFamily="2" charset="2"/>
              <a:buChar char="q"/>
            </a:pPr>
            <a:r>
              <a:rPr lang="el-GR" dirty="0" smtClean="0"/>
              <a:t>Μεταφορά πόρων</a:t>
            </a:r>
          </a:p>
          <a:p>
            <a:pPr marL="731520" lvl="1" indent="-457200">
              <a:buFont typeface="Wingdings" pitchFamily="2" charset="2"/>
              <a:buChar char="q"/>
            </a:pPr>
            <a:endParaRPr lang="el-GR" dirty="0"/>
          </a:p>
          <a:p>
            <a:pPr marL="731520" lvl="1" indent="-457200">
              <a:buFont typeface="Wingdings" pitchFamily="2" charset="2"/>
              <a:buChar char="q"/>
            </a:pPr>
            <a:r>
              <a:rPr lang="el-GR" dirty="0" smtClean="0"/>
              <a:t>Διακυμάνσεις</a:t>
            </a:r>
          </a:p>
          <a:p>
            <a:pPr marL="731520" lvl="1" indent="-457200">
              <a:buFont typeface="Wingdings" pitchFamily="2" charset="2"/>
              <a:buChar char="q"/>
            </a:pPr>
            <a:endParaRPr lang="el-GR" dirty="0" smtClean="0"/>
          </a:p>
          <a:p>
            <a:pPr marL="1097280" lvl="2" indent="-457200">
              <a:buFont typeface="Wingdings" pitchFamily="2" charset="2"/>
              <a:buChar char="v"/>
            </a:pPr>
            <a:r>
              <a:rPr lang="el-GR" dirty="0" smtClean="0"/>
              <a:t>Χρηματοοικονομικές κρίσεις</a:t>
            </a:r>
          </a:p>
          <a:p>
            <a:pPr marL="1097280" lvl="2" indent="-457200">
              <a:buFont typeface="Wingdings" pitchFamily="2" charset="2"/>
              <a:buChar char="v"/>
            </a:pPr>
            <a:endParaRPr lang="el-GR" dirty="0"/>
          </a:p>
          <a:p>
            <a:pPr marL="1097280" lvl="2" indent="-457200">
              <a:buFont typeface="Wingdings" pitchFamily="2" charset="2"/>
              <a:buChar char="v"/>
            </a:pPr>
            <a:r>
              <a:rPr lang="el-GR" dirty="0" smtClean="0"/>
              <a:t>Μόχλευση</a:t>
            </a:r>
            <a:endParaRPr lang="el-GR" dirty="0"/>
          </a:p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1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Οι ροές κεφαλαίων δημιουργούν:</a:t>
            </a:r>
          </a:p>
          <a:p>
            <a:pPr marL="0" indent="0">
              <a:buNone/>
            </a:pPr>
            <a:endParaRPr lang="el-GR" dirty="0"/>
          </a:p>
          <a:p>
            <a:pPr marL="457200" indent="-457200">
              <a:buAutoNum type="arabicPeriod"/>
            </a:pPr>
            <a:r>
              <a:rPr lang="el-GR" dirty="0" smtClean="0"/>
              <a:t>Μεγαλύτερη επικοινωνία μεταξύ των κρατών (οικονομική διπλωματία) </a:t>
            </a:r>
            <a:endParaRPr lang="en-US" dirty="0" smtClean="0"/>
          </a:p>
          <a:p>
            <a:pPr marL="731520" lvl="1" indent="-457200">
              <a:buAutoNum type="arabicPeriod"/>
            </a:pPr>
            <a:endParaRPr lang="el-GR" dirty="0" smtClean="0"/>
          </a:p>
          <a:p>
            <a:pPr marL="731520" lvl="1" indent="-457200">
              <a:buFont typeface="Wingdings" pitchFamily="2" charset="2"/>
              <a:buChar char="q"/>
            </a:pPr>
            <a:r>
              <a:rPr lang="el-GR" dirty="0" smtClean="0"/>
              <a:t>Επ</a:t>
            </a:r>
            <a:r>
              <a:rPr lang="el-GR" dirty="0"/>
              <a:t>ισκέψεις συνοδεία επιχειρηματιών</a:t>
            </a:r>
          </a:p>
          <a:p>
            <a:pPr marL="731520" lvl="1" indent="-457200">
              <a:buFont typeface="Wingdings" pitchFamily="2" charset="2"/>
              <a:buChar char="q"/>
            </a:pPr>
            <a:endParaRPr lang="el-GR" dirty="0"/>
          </a:p>
          <a:p>
            <a:pPr marL="731520" lvl="1" indent="-457200">
              <a:buFont typeface="Wingdings" pitchFamily="2" charset="2"/>
              <a:buChar char="q"/>
            </a:pPr>
            <a:r>
              <a:rPr lang="en-US" dirty="0" err="1"/>
              <a:t>Cosco</a:t>
            </a:r>
            <a:endParaRPr lang="el-GR" dirty="0"/>
          </a:p>
          <a:p>
            <a:pPr marL="731520" lvl="1" indent="-457200">
              <a:buFont typeface="Wingdings" pitchFamily="2" charset="2"/>
              <a:buChar char="q"/>
            </a:pPr>
            <a:endParaRPr lang="el-GR" dirty="0"/>
          </a:p>
          <a:p>
            <a:pPr marL="731520" lvl="1" indent="-457200">
              <a:buFont typeface="Wingdings" pitchFamily="2" charset="2"/>
              <a:buChar char="q"/>
            </a:pPr>
            <a:r>
              <a:rPr lang="el-GR" dirty="0"/>
              <a:t>Επισκέψεις λόγω της επένδυσης (σε μεγάλες κλίμακες)</a:t>
            </a:r>
            <a:endParaRPr lang="en-US" dirty="0"/>
          </a:p>
          <a:p>
            <a:pPr marL="731520" lvl="1" indent="-457200"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91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7" y="908720"/>
            <a:ext cx="763284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989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2.bp.blogspot.com/-yeSShXFjq8Y/UJD6dMeFYdI/AAAAAAAABSA/SaWvTxaIaJ8/s1600/cosco_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356992"/>
            <a:ext cx="4643812" cy="3501008"/>
          </a:xfrm>
          <a:prstGeom prst="rect">
            <a:avLst/>
          </a:prstGeom>
          <a:noFill/>
        </p:spPr>
      </p:pic>
      <p:pic>
        <p:nvPicPr>
          <p:cNvPr id="25604" name="Picture 4" descr="http://www.shippingnet.eu/2010/foto_archieve/COSTAMARE_COSCO-Hella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98438" cy="3356992"/>
          </a:xfrm>
          <a:prstGeom prst="rect">
            <a:avLst/>
          </a:prstGeom>
          <a:noFill/>
        </p:spPr>
      </p:pic>
      <p:pic>
        <p:nvPicPr>
          <p:cNvPr id="25606" name="Picture 6" descr="http://www.depot-news.com/website/images/stories/articles/viografies/viografia_kostantakopoul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56992"/>
            <a:ext cx="4499992" cy="3501008"/>
          </a:xfrm>
          <a:prstGeom prst="rect">
            <a:avLst/>
          </a:prstGeom>
          <a:noFill/>
        </p:spPr>
      </p:pic>
      <p:pic>
        <p:nvPicPr>
          <p:cNvPr id="25608" name="Picture 8" descr="http://www.pepen.gr/images/costamare/COSCO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3550" y="332656"/>
            <a:ext cx="3600450" cy="24003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5408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content-mcdn.ethnos.gr/filesystem/images/20101004/low/assets_LARGE_t_420_30273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238" y="0"/>
            <a:ext cx="915323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04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Οι ροές κεφαλαίων δημιουργούν:</a:t>
            </a:r>
          </a:p>
          <a:p>
            <a:pPr marL="0" indent="0">
              <a:buNone/>
            </a:pPr>
            <a:endParaRPr lang="el-GR" dirty="0"/>
          </a:p>
          <a:p>
            <a:pPr marL="457200" indent="-457200">
              <a:buAutoNum type="arabicPeriod"/>
            </a:pPr>
            <a:r>
              <a:rPr lang="el-GR" dirty="0" smtClean="0"/>
              <a:t>Μεγαλύτερη «τριβή» μεταξύ των κρατών </a:t>
            </a:r>
          </a:p>
          <a:p>
            <a:pPr marL="731520" lvl="1" indent="-457200">
              <a:buFont typeface="Wingdings" pitchFamily="2" charset="2"/>
              <a:buChar char="q"/>
            </a:pPr>
            <a:endParaRPr lang="el-GR" dirty="0" smtClean="0"/>
          </a:p>
          <a:p>
            <a:pPr marL="731520" lvl="1" indent="-457200">
              <a:buFont typeface="Wingdings" pitchFamily="2" charset="2"/>
              <a:buChar char="q"/>
            </a:pPr>
            <a:r>
              <a:rPr lang="el-GR" dirty="0" smtClean="0"/>
              <a:t>Κίνα</a:t>
            </a:r>
            <a:endParaRPr lang="el-GR" dirty="0"/>
          </a:p>
          <a:p>
            <a:pPr marL="731520" lvl="1" indent="-457200">
              <a:buFont typeface="Wingdings" pitchFamily="2" charset="2"/>
              <a:buChar char="q"/>
            </a:pPr>
            <a:endParaRPr lang="el-GR" dirty="0" smtClean="0"/>
          </a:p>
          <a:p>
            <a:pPr marL="731520" lvl="1" indent="-457200">
              <a:buFont typeface="Wingdings" pitchFamily="2" charset="2"/>
              <a:buChar char="q"/>
            </a:pPr>
            <a:r>
              <a:rPr lang="el-GR" dirty="0" smtClean="0"/>
              <a:t>ΗΠΑ</a:t>
            </a:r>
            <a:endParaRPr lang="el-GR" dirty="0"/>
          </a:p>
          <a:p>
            <a:pPr marL="731520" lvl="1" indent="-457200">
              <a:buFont typeface="Wingdings" pitchFamily="2" charset="2"/>
              <a:buChar char="q"/>
            </a:pPr>
            <a:endParaRPr lang="el-GR" dirty="0" smtClean="0"/>
          </a:p>
          <a:p>
            <a:pPr marL="731520" lvl="1" indent="-457200">
              <a:buFont typeface="Wingdings" pitchFamily="2" charset="2"/>
              <a:buChar char="q"/>
            </a:pPr>
            <a:r>
              <a:rPr lang="el-GR" dirty="0" smtClean="0"/>
              <a:t>Ιαπωνία</a:t>
            </a:r>
            <a:endParaRPr lang="el-GR" dirty="0"/>
          </a:p>
          <a:p>
            <a:pPr marL="731520" lvl="1" indent="-457200">
              <a:buFont typeface="Wingdings" pitchFamily="2" charset="2"/>
              <a:buChar char="q"/>
            </a:pPr>
            <a:endParaRPr lang="el-GR" dirty="0" smtClean="0"/>
          </a:p>
          <a:p>
            <a:pPr marL="731520" lvl="1" indent="-457200">
              <a:buFont typeface="Wingdings" pitchFamily="2" charset="2"/>
              <a:buChar char="q"/>
            </a:pPr>
            <a:r>
              <a:rPr lang="el-GR" dirty="0" smtClean="0"/>
              <a:t>Άλλες </a:t>
            </a:r>
            <a:r>
              <a:rPr lang="el-GR" dirty="0"/>
              <a:t>(αναπτ.  χώρες)</a:t>
            </a: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54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57200"/>
            <a:ext cx="6781800" cy="588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7538740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847</TotalTime>
  <Words>81</Words>
  <Application>Microsoft Office PowerPoint</Application>
  <PresentationFormat>On-screen Show (4:3)</PresentationFormat>
  <Paragraphs>38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Thatch</vt:lpstr>
      <vt:lpstr>Άμεσες Ξένες Επενδύσεις &amp; Παγκόσμια Διακυβέρνηση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Σας ευχαριστώ για την προσοχή σας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Διεθνής Αναπτυξιακή Συνεργασία</dc:title>
  <dc:creator>HIGGS HIGGS</dc:creator>
  <cp:lastModifiedBy>HIGGS</cp:lastModifiedBy>
  <cp:revision>43</cp:revision>
  <dcterms:created xsi:type="dcterms:W3CDTF">2018-02-24T06:57:21Z</dcterms:created>
  <dcterms:modified xsi:type="dcterms:W3CDTF">2020-01-05T20:38:02Z</dcterms:modified>
</cp:coreProperties>
</file>