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38" r:id="rId3"/>
    <p:sldId id="339" r:id="rId4"/>
    <p:sldId id="335" r:id="rId5"/>
    <p:sldId id="334" r:id="rId6"/>
    <p:sldId id="336" r:id="rId7"/>
    <p:sldId id="341" r:id="rId8"/>
    <p:sldId id="327" r:id="rId9"/>
    <p:sldId id="294" r:id="rId10"/>
    <p:sldId id="325" r:id="rId11"/>
    <p:sldId id="326" r:id="rId12"/>
    <p:sldId id="337" r:id="rId13"/>
    <p:sldId id="320" r:id="rId14"/>
    <p:sldId id="321" r:id="rId15"/>
    <p:sldId id="328" r:id="rId16"/>
    <p:sldId id="329" r:id="rId17"/>
    <p:sldId id="330" r:id="rId18"/>
    <p:sldId id="331" r:id="rId19"/>
    <p:sldId id="332" r:id="rId20"/>
    <p:sldId id="333" r:id="rId21"/>
    <p:sldId id="295" r:id="rId22"/>
    <p:sldId id="322" r:id="rId23"/>
    <p:sldId id="296" r:id="rId24"/>
    <p:sldId id="297" r:id="rId25"/>
    <p:sldId id="298" r:id="rId26"/>
    <p:sldId id="299" r:id="rId27"/>
    <p:sldId id="300" r:id="rId28"/>
    <p:sldId id="301" r:id="rId29"/>
    <p:sldId id="302" r:id="rId30"/>
    <p:sldId id="303" r:id="rId31"/>
    <p:sldId id="304" r:id="rId32"/>
    <p:sldId id="305" r:id="rId33"/>
    <p:sldId id="307" r:id="rId34"/>
    <p:sldId id="306" r:id="rId35"/>
    <p:sldId id="317" r:id="rId36"/>
    <p:sldId id="308" r:id="rId37"/>
    <p:sldId id="309" r:id="rId38"/>
    <p:sldId id="310" r:id="rId39"/>
    <p:sldId id="311" r:id="rId40"/>
    <p:sldId id="312" r:id="rId41"/>
    <p:sldId id="319" r:id="rId42"/>
    <p:sldId id="313" r:id="rId43"/>
    <p:sldId id="318" r:id="rId44"/>
    <p:sldId id="314" r:id="rId45"/>
    <p:sldId id="315" r:id="rId46"/>
    <p:sldId id="316" r:id="rId47"/>
    <p:sldId id="324" r:id="rId4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252" y="17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1C3C6-94DC-4A45-9088-C0049A0C76BB}" type="datetimeFigureOut">
              <a:rPr lang="el-GR" smtClean="0"/>
              <a:pPr/>
              <a:t>29/6/2014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143E1-2BA8-4243-A3A4-854C3B42C8E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E5143E1-2BA8-4243-A3A4-854C3B42C8E0}" type="slidenum">
              <a:rPr lang="el-GR" smtClean="0"/>
              <a:pPr/>
              <a:t>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861C727-E0C5-42DF-85E3-5D731192C3A2}" type="slidenum">
              <a:rPr lang="el-GR" smtClean="0"/>
              <a:pPr>
                <a:defRPr/>
              </a:pPr>
              <a:t>10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86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86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56240-9476-43A0-A3E4-E487418B1E2C}" type="slidenum">
              <a:rPr lang="el-GR" smtClean="0"/>
              <a:pPr/>
              <a:t>47</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Ορθογώνιο"/>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 Ορθογώνιο"/>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 Τίτλος"/>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10" name="27 - Θέση ημερομηνίας"/>
          <p:cNvSpPr>
            <a:spLocks noGrp="1"/>
          </p:cNvSpPr>
          <p:nvPr>
            <p:ph type="dt" sz="half" idx="10"/>
          </p:nvPr>
        </p:nvSpPr>
        <p:spPr>
          <a:xfrm>
            <a:off x="6400800" y="6354763"/>
            <a:ext cx="2286000" cy="366712"/>
          </a:xfrm>
        </p:spPr>
        <p:txBody>
          <a:bodyPr/>
          <a:lstStyle>
            <a:lvl1pPr>
              <a:defRPr sz="1400" smtClean="0"/>
            </a:lvl1pPr>
          </a:lstStyle>
          <a:p>
            <a:pPr>
              <a:defRPr/>
            </a:pPr>
            <a:fld id="{B5F0DCEE-E85F-4E3F-9F3E-0CE57E2ACD83}" type="datetimeFigureOut">
              <a:rPr lang="el-GR"/>
              <a:pPr>
                <a:defRPr/>
              </a:pPr>
              <a:t>29/6/2014</a:t>
            </a:fld>
            <a:endParaRPr lang="el-GR" dirty="0"/>
          </a:p>
        </p:txBody>
      </p:sp>
      <p:sp>
        <p:nvSpPr>
          <p:cNvPr id="11" name="16 - Θέση υποσέλιδου"/>
          <p:cNvSpPr>
            <a:spLocks noGrp="1"/>
          </p:cNvSpPr>
          <p:nvPr>
            <p:ph type="ftr" sz="quarter" idx="11"/>
          </p:nvPr>
        </p:nvSpPr>
        <p:spPr>
          <a:xfrm>
            <a:off x="2898775" y="6354763"/>
            <a:ext cx="3475038" cy="366712"/>
          </a:xfrm>
        </p:spPr>
        <p:txBody>
          <a:bodyPr/>
          <a:lstStyle>
            <a:lvl1pPr>
              <a:defRPr/>
            </a:lvl1pPr>
          </a:lstStyle>
          <a:p>
            <a:pPr>
              <a:defRPr/>
            </a:pPr>
            <a:endParaRPr lang="el-GR"/>
          </a:p>
        </p:txBody>
      </p:sp>
      <p:sp>
        <p:nvSpPr>
          <p:cNvPr id="12" name="28 - Θέση αριθμού διαφάνειας"/>
          <p:cNvSpPr>
            <a:spLocks noGrp="1"/>
          </p:cNvSpPr>
          <p:nvPr>
            <p:ph type="sldNum" sz="quarter" idx="12"/>
          </p:nvPr>
        </p:nvSpPr>
        <p:spPr>
          <a:xfrm>
            <a:off x="1216025" y="6354763"/>
            <a:ext cx="1219200" cy="366712"/>
          </a:xfrm>
        </p:spPr>
        <p:txBody>
          <a:bodyPr/>
          <a:lstStyle>
            <a:lvl1pPr>
              <a:defRPr/>
            </a:lvl1pPr>
          </a:lstStyle>
          <a:p>
            <a:pPr>
              <a:defRPr/>
            </a:pPr>
            <a:fld id="{4AA6FC43-9496-4589-A016-5FEACFEBB9E4}"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610B1C44-6696-4099-BDCC-412F5A532901}" type="datetimeFigureOut">
              <a:rPr lang="el-GR"/>
              <a:pPr>
                <a:defRPr/>
              </a:pPr>
              <a:t>29/6/2014</a:t>
            </a:fld>
            <a:endParaRPr lang="el-GR" dirty="0"/>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4E1AF9C6-B331-413B-BC48-5E025EDF6D99}"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3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5" name="4 - Ισοσκελές τρίγωνο"/>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 Ευθεία γραμμή σύνδεσης"/>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p:txBody>
          <a:bodyPr/>
          <a:lstStyle>
            <a:lvl1pPr>
              <a:defRPr/>
            </a:lvl1pPr>
          </a:lstStyle>
          <a:p>
            <a:pPr>
              <a:defRPr/>
            </a:pPr>
            <a:fld id="{8D433498-EE12-47EB-AA68-09A51AE105FB}" type="datetimeFigureOut">
              <a:rPr lang="el-GR"/>
              <a:pPr>
                <a:defRPr/>
              </a:pPr>
              <a:t>29/6/2014</a:t>
            </a:fld>
            <a:endParaRPr lang="el-GR" dirty="0"/>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7355CE0F-CBD8-4374-9BEC-06A791D511E6}"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457200" y="1219200"/>
            <a:ext cx="8229600" cy="493776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EA9E9778-9ABF-48D0-883F-C4D38BF88A2A}" type="datetimeFigureOut">
              <a:rPr lang="el-GR"/>
              <a:pPr>
                <a:defRPr/>
              </a:pPr>
              <a:t>29/6/2014</a:t>
            </a:fld>
            <a:endParaRPr lang="el-GR" dirty="0"/>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99A6429B-A8BD-4C62-BC0A-C977B2243A60}"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4" name="3 - Ορθογώνιο"/>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 Ορθογώνιο"/>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1219200" y="2971800"/>
            <a:ext cx="6858000" cy="1066800"/>
          </a:xfrm>
        </p:spPr>
        <p:txBody>
          <a:bodyPr anchor="t"/>
          <a:lstStyle>
            <a:lvl1pPr algn="r">
              <a:buNone/>
              <a:defRPr sz="3200" b="0" cap="none"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a:xfrm>
            <a:off x="6400800" y="6354763"/>
            <a:ext cx="2286000" cy="366712"/>
          </a:xfrm>
        </p:spPr>
        <p:txBody>
          <a:bodyPr/>
          <a:lstStyle>
            <a:lvl1pPr>
              <a:defRPr/>
            </a:lvl1pPr>
          </a:lstStyle>
          <a:p>
            <a:pPr>
              <a:defRPr/>
            </a:pPr>
            <a:fld id="{5674B853-6EEA-47D4-8B4B-80D00CCF5E42}" type="datetimeFigureOut">
              <a:rPr lang="el-GR"/>
              <a:pPr>
                <a:defRPr/>
              </a:pPr>
              <a:t>29/6/2014</a:t>
            </a:fld>
            <a:endParaRPr lang="el-GR" dirty="0"/>
          </a:p>
        </p:txBody>
      </p:sp>
      <p:sp>
        <p:nvSpPr>
          <p:cNvPr id="7" name="4 - Θέση υποσέλιδου"/>
          <p:cNvSpPr>
            <a:spLocks noGrp="1"/>
          </p:cNvSpPr>
          <p:nvPr>
            <p:ph type="ftr" sz="quarter" idx="11"/>
          </p:nvPr>
        </p:nvSpPr>
        <p:spPr>
          <a:xfrm>
            <a:off x="2898775" y="6354763"/>
            <a:ext cx="3475038" cy="366712"/>
          </a:xfrm>
        </p:spPr>
        <p:txBody>
          <a:bodyPr/>
          <a:lstStyle>
            <a:lvl1pPr>
              <a:defRPr/>
            </a:lvl1pPr>
          </a:lstStyle>
          <a:p>
            <a:pPr>
              <a:defRPr/>
            </a:pPr>
            <a:endParaRPr lang="el-GR"/>
          </a:p>
        </p:txBody>
      </p:sp>
      <p:sp>
        <p:nvSpPr>
          <p:cNvPr id="8" name="5 - Θέση αριθμού διαφάνειας"/>
          <p:cNvSpPr>
            <a:spLocks noGrp="1"/>
          </p:cNvSpPr>
          <p:nvPr>
            <p:ph type="sldNum" sz="quarter" idx="12"/>
          </p:nvPr>
        </p:nvSpPr>
        <p:spPr>
          <a:xfrm>
            <a:off x="1069975" y="6354763"/>
            <a:ext cx="1520825" cy="366712"/>
          </a:xfrm>
        </p:spPr>
        <p:txBody>
          <a:bodyPr/>
          <a:lstStyle>
            <a:lvl1pPr>
              <a:defRPr/>
            </a:lvl1pPr>
          </a:lstStyle>
          <a:p>
            <a:pPr>
              <a:defRPr/>
            </a:pPr>
            <a:fld id="{791F0DCD-B19E-455C-A382-06A34911468C}"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457200" y="1219200"/>
            <a:ext cx="4041648" cy="493776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632198" y="1216152"/>
            <a:ext cx="4041648" cy="493776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3C8C1FD5-8DD4-4107-82E8-1A5ABF11F4CF}" type="datetimeFigureOut">
              <a:rPr lang="el-GR"/>
              <a:pPr>
                <a:defRPr/>
              </a:pPr>
              <a:t>29/6/2014</a:t>
            </a:fld>
            <a:endParaRPr lang="el-GR" dirty="0"/>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7FB0FE89-1169-4061-85E5-28E6E1EB65AB}"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11" name="10 - Θέση περιεχομένου"/>
          <p:cNvSpPr>
            <a:spLocks noGrp="1"/>
          </p:cNvSpPr>
          <p:nvPr>
            <p:ph sz="quarter" idx="2"/>
          </p:nvPr>
        </p:nvSpPr>
        <p:spPr>
          <a:xfrm>
            <a:off x="457200" y="2133600"/>
            <a:ext cx="4038600" cy="4038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648200" y="2133600"/>
            <a:ext cx="4038600" cy="4038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13 - Θέση ημερομηνίας"/>
          <p:cNvSpPr>
            <a:spLocks noGrp="1"/>
          </p:cNvSpPr>
          <p:nvPr>
            <p:ph type="dt" sz="half" idx="10"/>
          </p:nvPr>
        </p:nvSpPr>
        <p:spPr/>
        <p:txBody>
          <a:bodyPr/>
          <a:lstStyle>
            <a:lvl1pPr>
              <a:defRPr/>
            </a:lvl1pPr>
          </a:lstStyle>
          <a:p>
            <a:pPr>
              <a:defRPr/>
            </a:pPr>
            <a:fld id="{8524AE8D-AD17-437F-BFBC-1D65F73BA1BD}" type="datetimeFigureOut">
              <a:rPr lang="el-GR"/>
              <a:pPr>
                <a:defRPr/>
              </a:pPr>
              <a:t>29/6/2014</a:t>
            </a:fld>
            <a:endParaRPr lang="el-GR" dirty="0"/>
          </a:p>
        </p:txBody>
      </p:sp>
      <p:sp>
        <p:nvSpPr>
          <p:cNvPr id="8" name="2 - Θέση υποσέλιδου"/>
          <p:cNvSpPr>
            <a:spLocks noGrp="1"/>
          </p:cNvSpPr>
          <p:nvPr>
            <p:ph type="ftr" sz="quarter" idx="11"/>
          </p:nvPr>
        </p:nvSpPr>
        <p:spPr/>
        <p:txBody>
          <a:bodyPr/>
          <a:lstStyle>
            <a:lvl1pPr>
              <a:defRPr/>
            </a:lvl1pPr>
          </a:lstStyle>
          <a:p>
            <a:pPr>
              <a:defRPr/>
            </a:pPr>
            <a:endParaRPr lang="el-GR"/>
          </a:p>
        </p:txBody>
      </p:sp>
      <p:sp>
        <p:nvSpPr>
          <p:cNvPr id="9" name="22 - Θέση αριθμού διαφάνειας"/>
          <p:cNvSpPr>
            <a:spLocks noGrp="1"/>
          </p:cNvSpPr>
          <p:nvPr>
            <p:ph type="sldNum" sz="quarter" idx="12"/>
          </p:nvPr>
        </p:nvSpPr>
        <p:spPr/>
        <p:txBody>
          <a:bodyPr/>
          <a:lstStyle>
            <a:lvl1pPr>
              <a:defRPr/>
            </a:lvl1pPr>
          </a:lstStyle>
          <a:p>
            <a:pPr>
              <a:defRPr/>
            </a:pPr>
            <a:fld id="{186F115C-CDDE-4788-B950-042EF74EADA9}"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Ισοσκελές τρίγωνο"/>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457200" y="228600"/>
            <a:ext cx="8229600" cy="914400"/>
          </a:xfrm>
        </p:spPr>
        <p:txBody>
          <a:bodyPr/>
          <a:lstStyle/>
          <a:p>
            <a:r>
              <a:rPr lang="el-GR" smtClean="0"/>
              <a:t>Kλικ για επεξεργασία του τίτλου</a:t>
            </a:r>
            <a:endParaRPr lang="en-US"/>
          </a:p>
        </p:txBody>
      </p:sp>
      <p:sp>
        <p:nvSpPr>
          <p:cNvPr id="4" name="2 - Θέση ημερομηνίας"/>
          <p:cNvSpPr>
            <a:spLocks noGrp="1"/>
          </p:cNvSpPr>
          <p:nvPr>
            <p:ph type="dt" sz="half" idx="10"/>
          </p:nvPr>
        </p:nvSpPr>
        <p:spPr/>
        <p:txBody>
          <a:bodyPr/>
          <a:lstStyle>
            <a:lvl1pPr>
              <a:defRPr/>
            </a:lvl1pPr>
          </a:lstStyle>
          <a:p>
            <a:pPr>
              <a:defRPr/>
            </a:pPr>
            <a:fld id="{4E930F8B-F988-454D-988D-47B3F5918525}" type="datetimeFigureOut">
              <a:rPr lang="el-GR"/>
              <a:pPr>
                <a:defRPr/>
              </a:pPr>
              <a:t>29/6/2014</a:t>
            </a:fld>
            <a:endParaRPr lang="el-GR" dirty="0"/>
          </a:p>
        </p:txBody>
      </p:sp>
      <p:sp>
        <p:nvSpPr>
          <p:cNvPr id="5" name="3 - Θέση υποσέλιδου"/>
          <p:cNvSpPr>
            <a:spLocks noGrp="1"/>
          </p:cNvSpPr>
          <p:nvPr>
            <p:ph type="ftr" sz="quarter" idx="11"/>
          </p:nvPr>
        </p:nvSpPr>
        <p:spPr/>
        <p:txBody>
          <a:bodyPr/>
          <a:lstStyle>
            <a:lvl1pPr>
              <a:defRPr/>
            </a:lvl1pPr>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lstStyle>
          <a:p>
            <a:pPr>
              <a:defRPr/>
            </a:pPr>
            <a:fld id="{E0804AD1-70A0-4FD6-84C7-DF79257345AB}"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3" name="2 - Ισοσκελές τρίγωνο"/>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1 - Θέση ημερομηνίας"/>
          <p:cNvSpPr>
            <a:spLocks noGrp="1"/>
          </p:cNvSpPr>
          <p:nvPr>
            <p:ph type="dt" sz="half" idx="10"/>
          </p:nvPr>
        </p:nvSpPr>
        <p:spPr/>
        <p:txBody>
          <a:bodyPr/>
          <a:lstStyle>
            <a:lvl1pPr>
              <a:defRPr/>
            </a:lvl1pPr>
          </a:lstStyle>
          <a:p>
            <a:pPr>
              <a:defRPr/>
            </a:pPr>
            <a:fld id="{0D1C4D9D-236A-4047-97EB-F072B5BA4551}" type="datetimeFigureOut">
              <a:rPr lang="el-GR"/>
              <a:pPr>
                <a:defRPr/>
              </a:pPr>
              <a:t>29/6/2014</a:t>
            </a:fld>
            <a:endParaRPr lang="el-GR" dirty="0"/>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3 - Θέση αριθμού διαφάνειας"/>
          <p:cNvSpPr>
            <a:spLocks noGrp="1"/>
          </p:cNvSpPr>
          <p:nvPr>
            <p:ph type="sldNum" sz="quarter" idx="12"/>
          </p:nvPr>
        </p:nvSpPr>
        <p:spPr/>
        <p:txBody>
          <a:bodyPr/>
          <a:lstStyle>
            <a:lvl1pPr>
              <a:defRPr/>
            </a:lvl1pPr>
          </a:lstStyle>
          <a:p>
            <a:pPr>
              <a:defRPr/>
            </a:pPr>
            <a:fld id="{234AF602-CBFB-4754-A80E-B25FEB8C6693}"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 Ευθεία γραμμή σύνδεσης"/>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6 - Ισοσκελές τρίγωνο"/>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2" name="11 - Θέση περιεχομένου"/>
          <p:cNvSpPr>
            <a:spLocks noGrp="1"/>
          </p:cNvSpPr>
          <p:nvPr>
            <p:ph sz="quarter" idx="1"/>
          </p:nvPr>
        </p:nvSpPr>
        <p:spPr>
          <a:xfrm>
            <a:off x="304800" y="304800"/>
            <a:ext cx="5715000" cy="5715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4 - Θέση ημερομηνίας"/>
          <p:cNvSpPr>
            <a:spLocks noGrp="1"/>
          </p:cNvSpPr>
          <p:nvPr>
            <p:ph type="dt" sz="half" idx="10"/>
          </p:nvPr>
        </p:nvSpPr>
        <p:spPr/>
        <p:txBody>
          <a:bodyPr/>
          <a:lstStyle>
            <a:lvl1pPr>
              <a:defRPr/>
            </a:lvl1pPr>
          </a:lstStyle>
          <a:p>
            <a:pPr>
              <a:defRPr/>
            </a:pPr>
            <a:fld id="{61E9CBDC-3A44-487E-A562-CEBB1603AD03}" type="datetimeFigureOut">
              <a:rPr lang="el-GR"/>
              <a:pPr>
                <a:defRPr/>
              </a:pPr>
              <a:t>29/6/2014</a:t>
            </a:fld>
            <a:endParaRPr lang="el-GR" dirty="0"/>
          </a:p>
        </p:txBody>
      </p:sp>
      <p:sp>
        <p:nvSpPr>
          <p:cNvPr id="9" name="5 - Θέση υποσέλιδου"/>
          <p:cNvSpPr>
            <a:spLocks noGrp="1"/>
          </p:cNvSpPr>
          <p:nvPr>
            <p:ph type="ftr" sz="quarter" idx="11"/>
          </p:nvPr>
        </p:nvSpPr>
        <p:spPr/>
        <p:txBody>
          <a:bodyPr/>
          <a:lstStyle>
            <a:lvl1pPr>
              <a:defRPr/>
            </a:lvl1pPr>
          </a:lstStyle>
          <a:p>
            <a:pPr>
              <a:defRPr/>
            </a:pPr>
            <a:endParaRPr lang="el-GR"/>
          </a:p>
        </p:txBody>
      </p:sp>
      <p:sp>
        <p:nvSpPr>
          <p:cNvPr id="10" name="6 - Θέση αριθμού διαφάνειας"/>
          <p:cNvSpPr>
            <a:spLocks noGrp="1"/>
          </p:cNvSpPr>
          <p:nvPr>
            <p:ph type="sldNum" sz="quarter" idx="12"/>
          </p:nvPr>
        </p:nvSpPr>
        <p:spPr/>
        <p:txBody>
          <a:bodyPr/>
          <a:lstStyle>
            <a:lvl1pPr>
              <a:defRPr/>
            </a:lvl1pPr>
          </a:lstStyle>
          <a:p>
            <a:pPr>
              <a:defRPr/>
            </a:pPr>
            <a:fld id="{F6433253-D427-42BD-BEBB-381BA1F427B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 Ισοσκελές τρίγωνο"/>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 Ορθογώνιο"/>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l-GR" noProof="0" dirty="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8" name="4 - Θέση ημερομηνίας"/>
          <p:cNvSpPr>
            <a:spLocks noGrp="1"/>
          </p:cNvSpPr>
          <p:nvPr>
            <p:ph type="dt" sz="half" idx="10"/>
          </p:nvPr>
        </p:nvSpPr>
        <p:spPr/>
        <p:txBody>
          <a:bodyPr/>
          <a:lstStyle>
            <a:lvl1pPr>
              <a:defRPr/>
            </a:lvl1pPr>
          </a:lstStyle>
          <a:p>
            <a:pPr>
              <a:defRPr/>
            </a:pPr>
            <a:fld id="{F1D84437-A69C-4527-AB7C-90C5BF6F4976}" type="datetimeFigureOut">
              <a:rPr lang="el-GR"/>
              <a:pPr>
                <a:defRPr/>
              </a:pPr>
              <a:t>29/6/2014</a:t>
            </a:fld>
            <a:endParaRPr lang="el-GR" dirty="0"/>
          </a:p>
        </p:txBody>
      </p:sp>
      <p:sp>
        <p:nvSpPr>
          <p:cNvPr id="9" name="5 - Θέση υποσέλιδου"/>
          <p:cNvSpPr>
            <a:spLocks noGrp="1"/>
          </p:cNvSpPr>
          <p:nvPr>
            <p:ph type="ftr" sz="quarter" idx="11"/>
          </p:nvPr>
        </p:nvSpPr>
        <p:spPr/>
        <p:txBody>
          <a:bodyPr/>
          <a:lstStyle>
            <a:lvl1pPr>
              <a:defRPr/>
            </a:lvl1pPr>
          </a:lstStyle>
          <a:p>
            <a:pPr>
              <a:defRPr/>
            </a:pPr>
            <a:endParaRPr lang="el-GR"/>
          </a:p>
        </p:txBody>
      </p:sp>
      <p:sp>
        <p:nvSpPr>
          <p:cNvPr id="10" name="6 - Θέση αριθμού διαφάνειας"/>
          <p:cNvSpPr>
            <a:spLocks noGrp="1"/>
          </p:cNvSpPr>
          <p:nvPr>
            <p:ph type="sldNum" sz="quarter" idx="12"/>
          </p:nvPr>
        </p:nvSpPr>
        <p:spPr/>
        <p:txBody>
          <a:bodyPr/>
          <a:lstStyle>
            <a:lvl1pPr>
              <a:defRPr/>
            </a:lvl1pPr>
          </a:lstStyle>
          <a:p>
            <a:pPr>
              <a:defRPr/>
            </a:pPr>
            <a:fld id="{5EACCB44-3323-4AC6-8717-669ABF329C53}"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 Θέση τίτλου"/>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7" name="12 - Θέση κειμένου"/>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424A503-C192-43F6-8DBA-18A03EAD65F0}" type="datetimeFigureOut">
              <a:rPr lang="el-GR"/>
              <a:pPr>
                <a:defRPr/>
              </a:pPr>
              <a:t>29/6/2014</a:t>
            </a:fld>
            <a:endParaRPr lang="el-GR" dirty="0"/>
          </a:p>
        </p:txBody>
      </p:sp>
      <p:sp>
        <p:nvSpPr>
          <p:cNvPr id="3" name="2 - Θέση υποσέλιδου"/>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l-GR"/>
          </a:p>
        </p:txBody>
      </p:sp>
      <p:sp>
        <p:nvSpPr>
          <p:cNvPr id="23" name="22 - Θέση αριθμού διαφάνειας"/>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85D1F02C-79C8-4BE2-907F-39F16C412E5C}" type="slidenum">
              <a:rPr lang="el-GR"/>
              <a:pPr>
                <a:defRPr/>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 Ισοσκελές τρίγωνο"/>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0" r:id="rId4"/>
    <p:sldLayoutId id="2147483681" r:id="rId5"/>
    <p:sldLayoutId id="2147483685" r:id="rId6"/>
    <p:sldLayoutId id="2147483686" r:id="rId7"/>
    <p:sldLayoutId id="2147483687" r:id="rId8"/>
    <p:sldLayoutId id="2147483688" r:id="rId9"/>
    <p:sldLayoutId id="2147483682" r:id="rId10"/>
    <p:sldLayoutId id="2147483689"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Cambria" pitchFamily="18" charset="0"/>
        </a:defRPr>
      </a:lvl2pPr>
      <a:lvl3pPr algn="l" rtl="0" fontAlgn="base">
        <a:spcBef>
          <a:spcPct val="0"/>
        </a:spcBef>
        <a:spcAft>
          <a:spcPct val="0"/>
        </a:spcAft>
        <a:defRPr sz="3200">
          <a:solidFill>
            <a:schemeClr val="tx2"/>
          </a:solidFill>
          <a:latin typeface="Cambria" pitchFamily="18" charset="0"/>
        </a:defRPr>
      </a:lvl3pPr>
      <a:lvl4pPr algn="l" rtl="0" fontAlgn="base">
        <a:spcBef>
          <a:spcPct val="0"/>
        </a:spcBef>
        <a:spcAft>
          <a:spcPct val="0"/>
        </a:spcAft>
        <a:defRPr sz="3200">
          <a:solidFill>
            <a:schemeClr val="tx2"/>
          </a:solidFill>
          <a:latin typeface="Cambria" pitchFamily="18" charset="0"/>
        </a:defRPr>
      </a:lvl4pPr>
      <a:lvl5pPr algn="l" rtl="0" fontAlgn="base">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gr/url?sa=i&amp;rct=j&amp;q=&amp;esrc=s&amp;source=images&amp;cd=&amp;cad=rja&amp;uact=8&amp;docid=FLO0qwMqhC8mHM&amp;tbnid=bkLGsU5JU0a0_M:&amp;ved=0CAUQjRw&amp;url=http://www.protothema.gr/sports/article/365662/koda-se-paidi-opado-tis-seltik-me-sundromo-down-o-giorgos-samaras/&amp;ei=WLutU9HjC4OXO-21gNgH&amp;psig=AFQjCNEtATY0qsgZ5wA9uiTJFAn8vQZMzQ&amp;ust=1403980710425148"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tatic.newsitamea.gr/wp-content/uploads/2014/05/samaras1.jpe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gr/url?sa=i&amp;rct=j&amp;q=&amp;esrc=s&amp;source=images&amp;cd=&amp;cad=rja&amp;uact=8&amp;docid=CSkZs8SU5xUyGM&amp;tbnid=EtyHTQoRI629LM:&amp;ved=0CAUQjRw&amp;url=http://www.gazzetta.gr/stili/to-mauro-kouti/article/612595/h-gnorimia-toy-samara-me-11hrono-agori-me-syndromo-down-vidspics&amp;ei=CMGtU7LqH8f1Oar8gIgJ&amp;psig=AFQjCNEtATY0qsgZ5wA9uiTJFAn8vQZMzQ&amp;ust=1403980710425148"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4.bp.blogspot.com/-GcgbwqcaL08/UdVaeEBD72I/AAAAAAAACvQ/7rVH3waoJzE/s515/blog.jp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71E-vvsBVx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3.bp.blogspot.com/-9hQjuFzzvkw/UOYNJFldf4I/AAAAAAAABLo/qSP-u-aZV3g/s1600/SK+AND+NATHAN.jpg" TargetMode="External"/><Relationship Id="rId1" Type="http://schemas.openxmlformats.org/officeDocument/2006/relationships/slideLayout" Target="../slideLayouts/slideLayout7.xml"/><Relationship Id="rId6" Type="http://schemas.openxmlformats.org/officeDocument/2006/relationships/hyperlink" Target="http://3.bp.blogspot.com/-Qp8BFODaDJ0/UOYNDlZK_1I/AAAAAAAABLE/GO79xmjiv0c/s1600/NATHAN.jpg" TargetMode="External"/><Relationship Id="rId5" Type="http://schemas.openxmlformats.org/officeDocument/2006/relationships/image" Target="../media/image8.jpeg"/><Relationship Id="rId4" Type="http://schemas.openxmlformats.org/officeDocument/2006/relationships/hyperlink" Target="http://4.bp.blogspot.com/-7NUaJ536qOw/UOYNKe1olrI/AAAAAAAABLw/Ypx765nHxzk/s1600/SK-NATHA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ctrTitle"/>
          </p:nvPr>
        </p:nvSpPr>
        <p:spPr>
          <a:xfrm>
            <a:off x="1043608" y="3717032"/>
            <a:ext cx="7033592" cy="1159768"/>
          </a:xfrm>
        </p:spPr>
        <p:txBody>
          <a:bodyPr/>
          <a:lstStyle/>
          <a:p>
            <a:r>
              <a:rPr lang="el-GR" sz="2400" b="1" dirty="0" smtClean="0"/>
              <a:t>Μαιευτήριο: η περίπτωση ανακοίνωσης συνδρόμου </a:t>
            </a:r>
            <a:r>
              <a:rPr lang="el-GR" sz="2400" b="1" dirty="0" err="1" smtClean="0"/>
              <a:t>Down</a:t>
            </a:r>
            <a:r>
              <a:rPr lang="el-GR" sz="2400" b="1" dirty="0" smtClean="0"/>
              <a:t> σε γονείς νεογέννητου βρέφους</a:t>
            </a:r>
          </a:p>
        </p:txBody>
      </p:sp>
      <p:sp>
        <p:nvSpPr>
          <p:cNvPr id="3" name="2 - Υπότιτλος"/>
          <p:cNvSpPr>
            <a:spLocks noGrp="1"/>
          </p:cNvSpPr>
          <p:nvPr>
            <p:ph type="subTitle" idx="1"/>
          </p:nvPr>
        </p:nvSpPr>
        <p:spPr/>
        <p:txBody>
          <a:bodyPr>
            <a:normAutofit fontScale="70000" lnSpcReduction="20000"/>
          </a:bodyPr>
          <a:lstStyle/>
          <a:p>
            <a:pPr fontAlgn="auto">
              <a:spcAft>
                <a:spcPts val="0"/>
              </a:spcAft>
              <a:buFont typeface="Wingdings 3"/>
              <a:buNone/>
              <a:defRPr/>
            </a:pPr>
            <a:r>
              <a:rPr lang="el-GR" sz="2300" b="1" dirty="0" smtClean="0"/>
              <a:t>Σοφία Ζυγά</a:t>
            </a:r>
          </a:p>
          <a:p>
            <a:pPr fontAlgn="auto">
              <a:spcAft>
                <a:spcPts val="0"/>
              </a:spcAft>
              <a:buFont typeface="Wingdings 3"/>
              <a:buNone/>
              <a:defRPr/>
            </a:pPr>
            <a:r>
              <a:rPr lang="el-GR" dirty="0" smtClean="0"/>
              <a:t>Αναπληρώτρια </a:t>
            </a:r>
            <a:r>
              <a:rPr lang="el-GR" dirty="0" smtClean="0"/>
              <a:t>Καθηγήτρια Τμήματος Νοσηλευτικής Πανεπιστημίου Πελοποννήσου</a:t>
            </a:r>
            <a:endParaRPr lang="el-GR" dirty="0"/>
          </a:p>
        </p:txBody>
      </p:sp>
      <p:sp>
        <p:nvSpPr>
          <p:cNvPr id="9220" name="3 - Ορθογώνιο"/>
          <p:cNvSpPr>
            <a:spLocks noChangeArrowheads="1"/>
          </p:cNvSpPr>
          <p:nvPr/>
        </p:nvSpPr>
        <p:spPr bwMode="auto">
          <a:xfrm>
            <a:off x="1187450" y="549275"/>
            <a:ext cx="5670550" cy="369332"/>
          </a:xfrm>
          <a:prstGeom prst="rect">
            <a:avLst/>
          </a:prstGeom>
          <a:noFill/>
          <a:ln w="9525">
            <a:noFill/>
            <a:miter lim="800000"/>
            <a:headEnd/>
            <a:tailEnd/>
          </a:ln>
        </p:spPr>
        <p:txBody>
          <a:bodyPr>
            <a:spAutoFit/>
          </a:bodyPr>
          <a:lstStyle/>
          <a:p>
            <a:r>
              <a:rPr lang="el-GR" b="1" dirty="0">
                <a:latin typeface="Calibri" pitchFamily="34" charset="0"/>
              </a:rPr>
              <a:t>ΠΑΝΕΠΙΣΤΗΜΙΟ </a:t>
            </a:r>
            <a:r>
              <a:rPr lang="el-GR" b="1" dirty="0" smtClean="0">
                <a:latin typeface="Calibri" pitchFamily="34" charset="0"/>
              </a:rPr>
              <a:t>ΠΕΛΟΠΟΝΝΗΣΟΥ</a:t>
            </a:r>
            <a:endParaRPr lang="el-GR" b="1" dirty="0">
              <a:latin typeface="Calibri" pitchFamily="34" charset="0"/>
            </a:endParaRPr>
          </a:p>
        </p:txBody>
      </p:sp>
      <p:pic>
        <p:nvPicPr>
          <p:cNvPr id="9221" name="Picture 2" descr="PELOP"/>
          <p:cNvPicPr>
            <a:picLocks noChangeAspect="1" noChangeArrowheads="1"/>
          </p:cNvPicPr>
          <p:nvPr/>
        </p:nvPicPr>
        <p:blipFill>
          <a:blip r:embed="rId2" cstate="print"/>
          <a:srcRect/>
          <a:stretch>
            <a:fillRect/>
          </a:stretch>
        </p:blipFill>
        <p:spPr bwMode="auto">
          <a:xfrm>
            <a:off x="539750" y="549275"/>
            <a:ext cx="581025"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4" descr="http://t0.gstatic.com/images?q=tbn:ANd9GcSNyaPeX-_-2RxtK8vWbHQX-wSvst85po442YlQ8kBj8IQf0d8d"/>
          <p:cNvPicPr>
            <a:picLocks noChangeAspect="1" noChangeArrowheads="1"/>
          </p:cNvPicPr>
          <p:nvPr/>
        </p:nvPicPr>
        <p:blipFill>
          <a:blip r:embed="rId3" cstate="print"/>
          <a:srcRect/>
          <a:stretch>
            <a:fillRect/>
          </a:stretch>
        </p:blipFill>
        <p:spPr bwMode="auto">
          <a:xfrm>
            <a:off x="0" y="0"/>
            <a:ext cx="3382963" cy="1887538"/>
          </a:xfrm>
          <a:prstGeom prst="rect">
            <a:avLst/>
          </a:prstGeom>
          <a:noFill/>
          <a:ln w="9525">
            <a:noFill/>
            <a:miter lim="800000"/>
            <a:headEnd/>
            <a:tailEnd/>
          </a:ln>
        </p:spPr>
      </p:pic>
      <p:pic>
        <p:nvPicPr>
          <p:cNvPr id="9222" name="Picture 6" descr="http://www.bestsmiles.gr/images/about.jpg"/>
          <p:cNvPicPr>
            <a:picLocks noChangeAspect="1" noChangeArrowheads="1"/>
          </p:cNvPicPr>
          <p:nvPr/>
        </p:nvPicPr>
        <p:blipFill>
          <a:blip r:embed="rId4" cstate="print"/>
          <a:srcRect/>
          <a:stretch>
            <a:fillRect/>
          </a:stretch>
        </p:blipFill>
        <p:spPr bwMode="auto">
          <a:xfrm>
            <a:off x="5652121" y="4077072"/>
            <a:ext cx="3491880" cy="2780928"/>
          </a:xfrm>
          <a:prstGeom prst="rect">
            <a:avLst/>
          </a:prstGeom>
          <a:noFill/>
          <a:ln w="9525">
            <a:noFill/>
            <a:miter lim="800000"/>
            <a:headEnd/>
            <a:tailEnd/>
          </a:ln>
        </p:spPr>
      </p:pic>
      <p:sp>
        <p:nvSpPr>
          <p:cNvPr id="7" name="6 - Θέση ημερομηνίας"/>
          <p:cNvSpPr>
            <a:spLocks noGrp="1"/>
          </p:cNvSpPr>
          <p:nvPr>
            <p:ph type="dt" sz="quarter" idx="10"/>
          </p:nvPr>
        </p:nvSpPr>
        <p:spPr/>
        <p:txBody>
          <a:bodyPr/>
          <a:lstStyle/>
          <a:p>
            <a:pPr>
              <a:defRPr/>
            </a:pPr>
            <a:fld id="{B3AE3B5F-6B2F-4ED4-85BD-20A087DE5656}" type="datetime1">
              <a:rPr lang="el-GR"/>
              <a:pPr>
                <a:defRPr/>
              </a:pPr>
              <a:t>29/6/2014</a:t>
            </a:fld>
            <a:endParaRPr lang="el-GR"/>
          </a:p>
        </p:txBody>
      </p:sp>
      <p:pic>
        <p:nvPicPr>
          <p:cNvPr id="9220" name="Picture 5" descr="patvisithome"/>
          <p:cNvPicPr>
            <a:picLocks noChangeAspect="1" noChangeArrowheads="1"/>
          </p:cNvPicPr>
          <p:nvPr/>
        </p:nvPicPr>
        <p:blipFill>
          <a:blip r:embed="rId5" cstate="print"/>
          <a:srcRect/>
          <a:stretch>
            <a:fillRect/>
          </a:stretch>
        </p:blipFill>
        <p:spPr bwMode="auto">
          <a:xfrm rot="641209">
            <a:off x="2612180" y="1812849"/>
            <a:ext cx="3773407" cy="2514490"/>
          </a:xfrm>
          <a:prstGeom prst="rect">
            <a:avLst/>
          </a:prstGeom>
          <a:noFill/>
          <a:ln w="9525">
            <a:noFill/>
            <a:miter lim="800000"/>
            <a:headEnd/>
            <a:tailEnd/>
          </a:ln>
        </p:spPr>
      </p:pic>
      <p:pic>
        <p:nvPicPr>
          <p:cNvPr id="9218" name="Picture 788" descr="http://a.media.newsbomb.gr/items/cache/c1031131f06f4103a1e8900c3c16e1da_XL.jpg?t=943912800"/>
          <p:cNvPicPr>
            <a:picLocks noGrp="1" noChangeAspect="1" noChangeArrowheads="1"/>
          </p:cNvPicPr>
          <p:nvPr>
            <p:ph idx="1"/>
          </p:nvPr>
        </p:nvPicPr>
        <p:blipFill>
          <a:blip r:embed="rId6" cstate="print"/>
          <a:srcRect/>
          <a:stretch>
            <a:fillRect/>
          </a:stretch>
        </p:blipFill>
        <p:spPr>
          <a:xfrm>
            <a:off x="0" y="4149081"/>
            <a:ext cx="3693026" cy="2708920"/>
          </a:xfrm>
        </p:spPr>
      </p:pic>
      <p:pic>
        <p:nvPicPr>
          <p:cNvPr id="9219" name="Picture 2" descr="http://t3.gstatic.com/images?q=tbn:ANd9GcRZcW5QKfh5jfmzcS2pllnMiKFn3hEYtVjNh1LYZZ-rjd_OF5lviA"/>
          <p:cNvPicPr>
            <a:picLocks noChangeAspect="1" noChangeArrowheads="1"/>
          </p:cNvPicPr>
          <p:nvPr/>
        </p:nvPicPr>
        <p:blipFill>
          <a:blip r:embed="rId7" cstate="print"/>
          <a:srcRect/>
          <a:stretch>
            <a:fillRect/>
          </a:stretch>
        </p:blipFill>
        <p:spPr bwMode="auto">
          <a:xfrm>
            <a:off x="5862128" y="0"/>
            <a:ext cx="3281872" cy="2233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s://encrypted-tbn1.gstatic.com/images?q=tbn:ANd9GcToxSX4uvF7KLN0HOcLCIIJ7MVuZQNSqAvHW_XA-5l4KYzDAZmU&amp;reload=on"/>
          <p:cNvPicPr>
            <a:picLocks noChangeAspect="1" noChangeArrowheads="1"/>
          </p:cNvPicPr>
          <p:nvPr/>
        </p:nvPicPr>
        <p:blipFill>
          <a:blip r:embed="rId2" cstate="print"/>
          <a:srcRect/>
          <a:stretch>
            <a:fillRect/>
          </a:stretch>
        </p:blipFill>
        <p:spPr bwMode="auto">
          <a:xfrm>
            <a:off x="395536" y="476672"/>
            <a:ext cx="4430405" cy="2344664"/>
          </a:xfrm>
          <a:prstGeom prst="rect">
            <a:avLst/>
          </a:prstGeom>
          <a:noFill/>
        </p:spPr>
      </p:pic>
      <p:pic>
        <p:nvPicPr>
          <p:cNvPr id="105476" name="Picture 4" descr="https://encrypted-tbn2.gstatic.com/images?q=tbn:ANd9GcTjKhl2UHIlC6sQkxsPtvjBx5vxLq5vGkJCk5KWwdG5c-qvoNH5lw"/>
          <p:cNvPicPr>
            <a:picLocks noChangeAspect="1" noChangeArrowheads="1"/>
          </p:cNvPicPr>
          <p:nvPr/>
        </p:nvPicPr>
        <p:blipFill>
          <a:blip r:embed="rId3" cstate="print"/>
          <a:srcRect/>
          <a:stretch>
            <a:fillRect/>
          </a:stretch>
        </p:blipFill>
        <p:spPr bwMode="auto">
          <a:xfrm>
            <a:off x="5796136" y="764704"/>
            <a:ext cx="2619375" cy="1743076"/>
          </a:xfrm>
          <a:prstGeom prst="rect">
            <a:avLst/>
          </a:prstGeom>
          <a:noFill/>
        </p:spPr>
      </p:pic>
      <p:pic>
        <p:nvPicPr>
          <p:cNvPr id="105478" name="Picture 6" descr="https://encrypted-tbn3.gstatic.com/images?q=tbn:ANd9GcTpl677ZDG9dJ7-MTP5iH55q_1IEE5DED9WB_7t9KQb_sClQOtZ"/>
          <p:cNvPicPr>
            <a:picLocks noChangeAspect="1" noChangeArrowheads="1"/>
          </p:cNvPicPr>
          <p:nvPr/>
        </p:nvPicPr>
        <p:blipFill>
          <a:blip r:embed="rId4" cstate="print"/>
          <a:srcRect/>
          <a:stretch>
            <a:fillRect/>
          </a:stretch>
        </p:blipFill>
        <p:spPr bwMode="auto">
          <a:xfrm>
            <a:off x="827584" y="3356991"/>
            <a:ext cx="2304256" cy="2330147"/>
          </a:xfrm>
          <a:prstGeom prst="rect">
            <a:avLst/>
          </a:prstGeom>
          <a:noFill/>
        </p:spPr>
      </p:pic>
      <p:pic>
        <p:nvPicPr>
          <p:cNvPr id="105480" name="Picture 8" descr="https://encrypted-tbn0.gstatic.com/images?q=tbn:ANd9GcTOrgcpPRg8iOp-8y6oG9SXwzFY_EJlDlpIC5m1HSjCSefVjZ2nBg"/>
          <p:cNvPicPr>
            <a:picLocks noChangeAspect="1" noChangeArrowheads="1"/>
          </p:cNvPicPr>
          <p:nvPr/>
        </p:nvPicPr>
        <p:blipFill>
          <a:blip r:embed="rId5" cstate="print"/>
          <a:srcRect/>
          <a:stretch>
            <a:fillRect/>
          </a:stretch>
        </p:blipFill>
        <p:spPr bwMode="auto">
          <a:xfrm>
            <a:off x="5220072" y="3429000"/>
            <a:ext cx="3364702" cy="252028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MSEhUUExQWFhUXFxgaFhgXGBcYGBcVGBUXFxcUFBcYHCggGBolHBQXITEhJSkrLi4uFx8zODMsNygtLisBCgoKDg0OGhAQGywmICQsLCwsLCwsLCwsLCwsLCwsLCwsLCwsLCwsLCwsLCwsLCwsLCwsLCwsLCwsLDgsLCwsLP/AABEIAKYBLwMBIgACEQEDEQH/xAAcAAACAgMBAQAAAAAAAAAAAAAFBgMEAAECBwj/xABDEAABAwIEAgcFBQUHBAMAAAABAgMRAAQFEiExQVEGEyJhcYGRFVSTodEjMkKxwRRSctLwB2JjsrPh8SQzgpIWNFP/xAAaAQADAQEBAQAAAAAAAAAAAAABAgMEAAUG/8QAKREAAgICAgEEAQMFAAAAAAAAAAECEQMhEjEEEyJBUQUUMmEGFVJxcv/aAAwDAQACEQMRAD8A8w6QY3dC6uAm4fADzoADjkABxUAAGqHt2895uPiufWm/pMVF52J/7i/85oRZ3pQdOFLyojDLz+AN7eu/ebj4rn81Z7eu/eX/AIrn1p0PSAupyxr3VVTmJgg0bNHEVPb937y/8Vz+asGP3fvL/wAVz+an9i9ZaTAHa8RFCb68zSdq6wNCv7dvPebj4rn1rfty894uPiufWi5uZO9ZmmhyFsDnHbv3m4+K59a17fu/eX/iufzUbaMGp2n4M0bA2Lvt+795f+K5/NW/b137y/8AFc/mphusQWsR1aTyIBB+R1qgtKz+E0LFeQHe3Lz3i4+K59az27ee8XHxXPrRFpk8QR41K7baa0dgeWgQMdvPebj4rn1rDj137zcfFc+tOmCXKEEApJ8KJ3KkOTlBCtwD+ldZaNSjZ5v7fu/eX/iufzVv29d+83HxXP5qfre/UAQR8q6/bpSQSfXSus5I8/8Abt57zcfFc+tZ7evPebj4rn1pkfCQrQ0ZwheRMqOnrHpRbpAWxC9u3m/7TcfFc+tYMevPebj4rn1r05N4HAQDpQN2zSFEgwOVLyGcRN9vXfvL/wAVz61s43ee8XHxHPrXoeVKW9ANqBYlcKIHbMDZM7UU7Fn7RaON3nvFx8Rz61yceu/eX/iufWvQ3MVUq3y9o9mNUzvyNUbO5CG8xE07STFTsSxjt57xcfFc+tZ7dvPebj4rn1p7TYqukygZD/e+W1BbO3cYdIcHaFJJ0dKXEXhjt57zcfFc+tb9tXvvFx8Rz616VhtuVdtZjurq9CRtJNMk2rIrOm6o8xGPXfvNx8Vz61s45ee8XHxXPrTwhxtKu0AD31ZXeOFYS2YSOECD40DQ+9Hnxx2895uPiufWte3rv3l/4rn1r03ELZfVZlJRHdSPiLKQrYRuKDdBSsFe3bz3m4+K59a6ON3vvFx8Rz60y9E7dpVyykyQtcKGo0gnRQII2r1xt+0U8m2yqCyklMl0JUBvlXMKPhyorYD58OO3g3uLj4rn1rYx2895uPiufWvo9/o9bkaoJHLrHf5q8/6TYez160BsQkiNyYyg7kyd+Nc3QUrBWKEqeeH+K5/nVQu46OPKlSEz/XCimMFPXulKxPWOSNvxmrdjdriAqKnf2TwYUpOxQsrVaXACCFTTTeWiktFREGNBxqrdqhQWeBqtdYmVjuplJUXkmgQpUSSde+qrrxVUrjQUok102lIEGkJdlEE1mZVFm0IOgFTtYeVqAAoUHjYDTm4VIl1Q1M06WPR0catowJEkEf1zruikcTEpD2k10FTtTJifRcBMopcetVtaxApkxMuFka8wO59a4WtXM+pphs8ELyAtDwg/3ePEb10vAlp3cSf/AB/3p2ZfTl9A7CnoUCaI3OJArBSYI5UFvLdSDqeNXG2gEyBqaCeisNIivcSWtUcTyq/fsFpqSIJAFASv7UHvonjV6peVM6D867sSUndArNRfDr7IBJkHflFVsIbQpwZ47gdie+i99aDMnIkAcQmf1oSdmiEHVha0Q0tOZogaagR+VAcXuCCUp86p4i0pH3CfL/aq7SFRsfOa7GrewTb6HDDXbVNr2yXHDwBUI7oFLF8wlRChp61bwa4DZkx51Z6Q4ilQEIAPMbRVrV0I8euVgvrQEkBXz/So2L2UlJJgbCJk1XYsC6uEkCiRwR9ghQKfHl5Gkl2BRklaCNrj6kICUpIMb1zbpU+sLWeInwqjeOLEdYsKPdwrbWJp/DoaRy2Zm5SY23N822mExQ6zuMyiqJpVxG+Vzo5gGIANyoeP+1OpWwrG09gTFAXbognLwBNMGFYYpBBWSUxukjX57Uu4i+lx4qRt+tMNhiihk7IjvGnhQbpmzFG+zV9YlajlUQnvJ491KrrgnnT5iALw+zUEk7nLFL7XRUmSXUSOcifKmeRfArxSuka6HgG8YEaFcHhuk8ae8LzJfS+oFx9KghSMhV1LayQCgiNSJlRVoAdCZlKwN9Nq+244CEoXJjUmJGkxTuOmNk4cxacJEQShGsGR+PWDqJ2rudE8fzyCwxm7UgKW2kfZqXACiZCUFKSM/ZVmKhHaJCQeySQE/pFdqN291bYOqYUcw0yJ4cKYrPpRZqI7C095QmAf/buodeYc3cPurS9CFkRESISkajyqeXLGMeTNGPHyJrno+2XHFETK1k+aia4dtLNO6IPcopqlifSYB1xIUNHFjThCiKE3bq3NQJ1+VVf8Eky27YJckA6cI5UrY5Ylg5ZzTOvgaPWjykKlSSmKG9JnAopM8FfnpU5LQebYth+KiW/NRKVXNTBYdwVuTNH5KSFDzpZwu4y0bbuJpLo042qGO3vZGlXWVKUoeFL9guNaMJxVCNSRTI0JovvtmK7t7BpaFNuAFJHHhNC3ekbatKGYxi6gAEmJ2NGznJUTWdn+yuKaCszau0jXbmFDgatXBmgmEmVTmKjrNGVinTsxz7AOKWecGDEUIsnlIlCjPI03hiaD4rYA8NeBoNCOP0Lrwhc1O+rPFYWwNF+taEjUCU11kpJXZcwtoBwEpk8N6esHwJbnbc7I4JjWO+dqG9DsOCwHSJ3AnuNegWmlBm/DDVsHO9E2lJkJGbwoFd4DkMFEeVPCbmONcuLSoa61ylRaUE+jzheEg6ZRQnFcDJBymD8q9JucP4poFeskKpk7M8sdHnVkC2o5p/4ow3mcGUOAT++f1ohi9gFJJgA84qhhLLmZQQDodwKD7FjX7SqrB3CuEpC/4SIPma4xZgoSAWg2qddNfWj13dLRGcHuO3zoBj+JhZGpPiZ8qKVMEoQitAN1BNG7PEGy1kjWIqph1ou5VkRA7zXWJ9HX7dSZhU/umaPXRFRdWWbpSGwkAacdv0roY4ghKMkIBmdc3lwqpdNvKb1bgcTGulCrchSwk6AkSa667OT+ENH/AMgCBCBPiJqe06QzqoGfARVV7Cmktkhew2ioLVKAKfFjjkehsk5YyTE1quVZWmyef9cKuYRgFxk7SAmP3iNq5YuEpVIAjiSNBRO2xNRkNhA03Jie+KllUk6R0MMHH3fJEgLGkDQ8Kiur51GiAJ76g9rwvK4Jg8CdfD1q4FBwylwJ8YPDvqV3potGlpAe5Zm5fgCeud/1FUfsEFMEaxUd8yyl92CSouuExtOck1ftCMpitSpGdIoYtjwKcq0ARxmf0pXxF9KkTxmPKmtqybWZW1m8wKBdJMOCAciYHKZ1pZybQyhSsUlVzNdxVpFjI76jYtWQ2y9aYbUaCl5KCk0yWhlIIpWUxm7m+IGUad9Dbh1R4k1ectcx1OtT22DzuaCKNSYIt0KJFOuGWrdy2W16LTqk9/6+FUThwQma3bIVOZJCY40xWEa7D2F4F1QIIE8xx+lS3+C3DbYdLZ6s6hQgiDtMGR51MMUHVjMsFcaxxobi/TZ8tG0AT1Y4/iM9qJ5SaZaFzpUqOLVJJ0q+OjVy8nOhoqTzlI/M0Iwi5O5pjZ6WqaTkDSVA8TMipuUr0QpUI2MYQpMgp7QOo5VlratxqmBxjf5UdvXS4oqO51qG0w5S1HJIMRpMmaqurZNQtl7DkdTl6oy2oTz14+dEh0gSg9rXnFCnsLXZtypXHYcJ8aHLxJpBHXpUAfxJ/UcaS9l4TlH2tDo3iKHRKFTz7qw3hFKysqcrrCgUniNj3K76IdeVCeddZeORSCy8UgRzoe+7mM1RuHIqobwimTEnItXiwQQaHYXiK2HFZSAFATIkSOOnGuX7marBcnSCadkk9hLGrxT6IUURM9kEHzmk5+zTOpgc6YlW6lDbWl/EEFJhVOmqFydlmwbS0CpKgoc9vlNXLzEsyex97hJJpaSjXeKYcPv2EJyhtRVzMVPpgUri0c2Tqnj1a0JJPElQ4cdatYh/Z7cNIDwKFNnbIrNH9bVbwBsXD0HTLryMUyYmEJTlS5A2InTzq9xa2QhBp6E7EcKf6oamhr9g82kZkqAPGCB60QxXGHScgUVAedcrdfW1kKiUcpMeh2qEGot0aJ1I7sGlraKUJJPMCZ8TVVlTrMpXoo8x+Ro/gjymEQJKj+EHer2JIRcJ1SQudZ5j/miqsbjooWtk1klTaCYnMVqkjeT30uXFynMQPlTDeYI8hvXspOgMzvS1dWIa1WQongkwfPSlaBJqtHF4pRvHxmI+3d2P+Kqm+xwZhaZW47Pcn9aUbzs3j5/x3f8AVVTHbYmoAaknuphMbXyWX7UIPZVKf7xj0qni6GlABJMneaKptrh1MgJjv3ob1SmjCmp85o2CXO/4EB9BSSOVE8NeChlO9W+kOHEnrUoIB3HAGgTRIMjepV9nJ8WGLqwOXbwNQ2d2UHKa7bxrswoa921UnVzrSVQ7a7QfRcA1bYugKVg4RUrNyZrho5Bhv7+RE0EcunNgoxXD7hUqrligTqkzRC5NmrS3cKVLIVlSJPy+tXbAdY4Sd4HyAH6Uat70hBQcqUkQQIJPiaFYSgB5QFPE6cWgyw3GlSKTXCjBrA6Kb5JXo7NWEXS2kBaBJmKqFwVXexnqSApMpNGfRTD+4Iv4mbhH2iSHEkaEaKHiKhurVCxy7lbjunY13bY42sdmPDlUq71MSN6kmaJUwcwwE5gnQcxtNTNXuUQTMVy/d5qpOImklG2ZpYldpk9ziAO1D13VcmwJ2mo2mWjoorGsZhBg94O4o249iqM2acua5tXzmri9sVNlQ0VHETqOYqC2uEganWqboN7oeWXU9XsiY56zSd0lTMHvqxYhLh+9BFU8fVrk3pkwzegZZsFUeNF0IQkxxoZZpWk6cKvWhLizMTSu+xI0wtgzwbeSsHbccxxFF8bwxt1RcDikJVrG+sVDhuENphSygiNRMma5QtMlCSSmdJ4dwp1PVE/IfpxUgK23B5wd6YbO7THabnwj8qFXVgpHalOXmVD8t60q+QpECM00tbL4ppxs7umStQUJSJgCusRxHqgAlX8X9elXWsKcUiQ4PCB8jVjB3g2SJQddQpMz4Gi4yW2BR5toH2d8HAlGY5TJ1JMevjS7j1uesIBkU1X7Mu54TJH4BA9Kq3eHpWZ40s5pIyZMrxOnsGY/bhNw6Y3dc/zmrGG25VEVC8znuX+553/UVRuzMDhTugZJuCCDaFAf9wjwqFd8UneY4kVWur/LtFQovk8YpVa6NXjZPUj7i8vEw4kpMQeY39a8+xez6t0gbHUeBpzduwdClPdQzH0BQGokbACN++TRab2x8qS6E5xNTMGQRyrl4Vq2VCqmyPydzWpiu7lojWq9BB6LVu/B1q91pOooODU7NxFNQ0Z0F2Cs9wqxh4KXhB30/WhzNypWiQTTPYYEUsqWqeuSUrj91O2Ux+Lj8qEpxitieRnUI2zWIKWkzwoS7fucCKa0tdaEgIzmQCmJ37quYa1bWlx/1toUBWiHFatSdBsSkek1aMLZl8XyXmbVCjNwhCVuIUlCohRSQkztBNXFOIKMqxMjQii2OdKCh5ItjLCEhIQuFJME/dBGgAgDwoG7jQW6pa2UEK/ACUgeEbUZxV0mbY+Tix9vZSbwoZszZIE0QzRpNWFY6jLCLdCefaUr6VWwq3ZedCX3iykz2thPATEDzpPS3om/Oxt1EkRrXD14lHf4U1YX0Rct3kuNvNXDREKCgdjGoOoJHdFDP7TMMaZcaebUkFcJU2BEx+McOQ21q36ZqNjPyNWCMMxBDmYLBQRtyPmBVi8wdzqusQ2otzJUNtNyeNC8xjSKyV6jSDvyqSgvkx/3J01QzYThTt00ssqSSgSpOYpUU8wCII0pGxy1ICFhJCSpSSr+8NYPfTp0Huy3ciTopC0GDtIkfNIpc6YZg2lI+6p1xR5TIg+lX04BwyeR8xeZuiggg7UQXfdYQpQAO2lB2060SSoQNKzMvObSoL4Q8gKIUkmeXCpLrDAg5hInb/eocI4mrwvQs5FcKVy1RDm10SYekp0PHjVpu0EySQd+41WS0UkDOrLyNTYknspIPGjcao7Nk5qmSOW6H05DNd4fgdqNFpcUod5AkeVQkdWoEHSrF5iPV6nY8a5B8PKovjIjv8Rcb7LSDl79xpwmgYuXBKyFp5yNJ8asuYtn00PfUV8+SiBtp/zTzk6Nkdu0WsOxMkQavvOSR2gnTiaXLOEHMo7VBiuIBZ02jiIPnU1BPsGVKSpj1cdGHHHXVZkpBcWRz1WaGXViphRBUD4UdfQC65mfUDnXtwGY6UGxoto/Hm8d6ay2WEXEAuO516qgU1YfhFupPaUe4yB+lJYv05grJsaPW94y7AOaeA2rti4FFLZaxrBmmxmQon/yFJby3Vr/ABETtTpdWzZAifWhbjAbnlR+DD5Xl44z9rsXnrQ6zUdpbSaOushVQsNZVbVHJ7VojHybX8lFKdcpqvcWlGbu1kSBqKrtkKHfU8cuS0bceWMo7An7NVq2w2d6tPNAV028RVdjXBdsst/ZwlPPU024FcZm3UndSTrSewCrWj+Hsu9WoshKiBBBMSDy79KhKLnNRRkzJZpKK6GXCsEUtsu2911bqTySpP8ACtJE+YNDuk/Sd8pNvdNNqVGikfcWnYkg6pOu1KTWIONrkFTawdtv+arYpijr6gpZEgRPOt8PIXHjVM9HP+PjgxXhlaO3XJ5ARAHIDgKwRQ6QTqr51M2pA4iuo8v9I32y8FAcau4We2FEdgHtHIXAP4kjcUFXB5GttrLeqcw8FEflTJUL+jp3Y8Wdq2pZ6hfUEn/uW7ktk83GFwUn1oX0jsrp54dYeuU2ndtOgB4kDjpS6MZUkyCc3MgT4TE1xbdInEKWSZzntakbbEEag1R5VVFnjdVZYcSRI2I3B0PpV5eDk2vXpcMidEidAY1A1G1WG8XD6IWQ7sIc1cTOn2bqYV6zRFrC3rcf9O4kpMEocMQpQE5T50IwXZGGNRewXhbCmm0rUe25t3JFRdJrtkspShUkHiIO2tFba4KHc1ynKQmEiJHlFUOkFmw64lU5QYmONTm18Ho4opQ0JqXNaIJQTl5canxbCm2lJU0pSkneRtXbLoOg3FSZCV3SLzaMicydoqk0VFWYGDRnDbkEZFcRQ+6IbURloyhrQcsfpBbDm1O+NFEdHHVpkqEcqDYTcN5e1m56GDR+3umlwrOtMcM2/jFIkbMPjw4bOMRwwhgESVI0V+lBrxSVsKBOoiPUURaxlxD5bQqUK3Bgnypbu5L2xIzfd7uVPL7Rhl4q52is3ZxqSR5UTcfAaIyAkiJpwsLtZZ/+vMaZTHLcCkzFCULUlSSjWcp4Ujd7Z6HDgrBRNdJsCpOao1eNEGbkJTGtFW+hZpds4xnEVi4fhREPOjTucUKFP3a1/eVNOWM4cyp90gqB6xc9njnM0MOBBRAH09aa0TkqVtgixtlOqypE8+7vNMuHYYlqCogq+XlV6wwsMphHHcnc1tdovWVDwiads+e8nzXNuMXo6XBEg1GMBceIBkJP4o4eFTYLhZcc7QhKdZTx8aabdKoiNBtUpSZs/H/jvUXqTehRxTBOpiFZhtMQfOhBb1r0G9CCClRHhS7ieHtpQVJ3pbT0y/l+Eoy5Ymv9AuNNN6F3VlBmN6YMPRmFWLuxzJj0rz1P08lGHnoTuorr9mooUxuNRUNw+E716dfIinKTpHWHAAV1dYyplz7MgCBI4EiaGu4gAOzQu4Cl61DHjny5Hq+HeOXJqw7i2NJuEQW05uB5c4O9L62J41XzqG4Nb6wHhWq777NEnb+idNqK7/YRzqqFDvHga2LiNiaGhS6i2I+6POpUsrqtZ3K1qCU7mnOz6Ngplb2vIAfmabmkPGDl0LBYn7wFUn7ZA41exa1+0IQslI58+O1U7LDluEwCQNz8v1ouhGt0VUdlUoJBFM2E9IlJBD0qSSCMsSFJiJncaCi+H9FUBlRI7ShAJ4cqTb/DnmXOrWDm0IgGFA7KHd9KRT+gzxUk2MZ6RrcUZSkgnSdwOAqhe3KnnMqUyeQqHDrNSVDOINW0XYtnpSCdtq57dhU69jIn7V5lMOIUkKmMw38KnwDAlKUHFJJQeAMeZNGMQ6QJuEpbUiRI8jrMUefZQWAlpCEiB91CoHiaFIeGKEXaBmKWIS3mQxlKeOv50BvL9DwHZAI48/GruMYgWm1NlwKkRA009aXUL00oxlsplp9E1usoUYEiiaLorSeyEmh7SVkSUEeRq0yhZGiT6V0qvRKDklQFYfKFmCZB51dtrpTitPvTvx8agxZAzAAQY1qXDbhDXamFgiJH9RvXTTaBF1LYxJtHidFvnifupR6kyaBdIXD1gBUVKjWfTWmzAmF3RlBQOeYpknkkqBPoKH9Jeiz7DiVup7J2IIPloB+VTeOVXRqyZFJUjfQLDWnlK61GaNhPz/rurrpJgJDsMiQeA4VrCEKbcC29OBHA16r0aCerCoBUrUnx4V8/+R8rP4mX17uPSRknC5U2I2JHtOiAO2v/ADGqdgxk1O5/KrmOYe624tRWnKVqOUbwVE1QJUoSDtXu4MsMseUejxPNlOC432XlVXcFVzdLT94SOYrbV0lex8uNaLs8ri0FcDxUJJb03/qauYxigQmE7mk+/YUk9Y2qDxqg9iyp7Z1FRlo+m8fzFLx+Ee0MfWSASTJ9aoOvkkiYG3OfWquEYjncUVQBGVNaLmp8alezI7+QjaOJRtRW3uZ7qXEKqdu8KZjhU3jUnbE4fQVvMHSolQVCjtynvpBxBxWYpVoQdqZXccX+6PnS7jqytec8d6vidaZbx41LZQzVtK4qAmtFdabPQLSrkVUdue4VwpdQLpWzjsmuctYk1Ihskgc6U4P9EsPKlZo7hTRjy+pZUZ1iB48K76OJS0hIA1phu8DReNFC5TMQoESDz13pDXCLUdHjVs+c2vGvSehGGBbMnXMoE6cuHyFWLT+ypkGVvqVyAAT605YdYs26AhEACnc9UDHhd2wZepCYTS/iLM36CAFZbcSDtqtcUevEytSpkc6A47LD4eKglLjCAk8ylS8wH/sn1roLTGy1qyDFwni2ARxFLDuqiBrO9E8Wx2UCCFE8o08qX2nykEnc0UZsiTdjBhTKUDNGwq+vGGoKVKGvDtH0AIFJ4v1q7M6VaRkWQIyq7zoaRBU6VFbF2UqX2Aop5xFbs3ShSVRsRvThgeDLbWFOpSW1DeQd6j6Z4G00OsQtOsdkHXxirPBLjyFhk+zpOLyoKgmeQmiYxhKuwRBjiiPnFI2FYkQcs+BNMP7cuO1uePOo/JpjNNALpIIczGI2EetLjj0qmrmO3i1rOYaJJA/WhzZp7MuR29HpXQ/H2Usi3cYDhJ0O0qPPiDOgI9KIdIrlrqwlKH29fuuFRSO5ObavN7R9WZKk/eBFPb/Sa9UhIeBUkAZSEp5RuRrpVOTcaJ9Ssm6NJBzk8tJp46KK+yPifzpMwS/QcyA2UKiZIIJ5d0VzYdJHmsyEkaKO6Z415n5b8fPyfFUMdXd7GnLk7Hjpnhzf7M6sIGdOoPEdoT8przJFyUmUnxHA16x02EWb0ch6ZxPymvI7fD3XAYBykLIVHZhvVYnnEmOMV5v9PTnLDNP/ACZPyvFhPLb6ovtvhQ5Gon2Eq7lcxpUzWCdXJdUtRaeQlbaIlTedvrPvEbBzccjtXeLWbf7StKFJUhIGUokBJISSD2jChJB1O1fScHVnmZ/AUblF6BxWpGitRz+tCMUswohad/0ow5pIKgR3jX1ofcpRGiteVTltGXDNwlcSGxs0lWVwlsH8UGBppsK6xTK0oBLyXQeISpPqFf1pRBpUsgnWBqfClnE1yqKxxk3No9VZea2ggzeVMbwcK4tbNLjSBmSlQJzTy7qrP2iApwJXKUGAf3tNT4TWiUH2dxTJHL2h9w5mqNXjUjJ4ipcq2MtFF8FO9V1OUafUF6K1gSPWhF4gBWm1XjK1ZeM7ICa3l765rYphyRDY50Z6OWgWsngmgcU6dGLJSWsxG5oMpjVsO26gmibGKEDQ0LZYJFbRbqFJZsQZ9ruHQE1A6CTJVrVBb+Txqob8k1zYbobOtQGyM0kClG/Qu6I/cSSEA8eZ+VE7BGZDiiZIQqBxmDEDxiolZEIHWEpGgzQoDTv29adPRj8nO4Sjq18lVrA0pTKhrzHClPHMqVQlWYc/0p6QtgmApUnvkUidKGgl4gGa5dD5klVFexMmKNOYE6QDGnOqPRhpKlwoxtBr0JppQTAck/h0MeZoAxwtWCF4goWnVZhnTsdfSkFy4UVHMSdedMfTEuIX96J3jSlMHnVXkk1snNJOkM1hgiwEqdR9m5Amdp2VpVDELJy3dU1mVv2TJ1SdBUoxs5EtlbqkCCBCB9TTWtpu6TbvhJUQQlQmNjurT+powqSoirTA/S3D22Q2hI1KZM6nhv8AOla4YjUU0dLcTUp3MWhlGiVKQqDHKTBpbevSvTKgfwpCfypZNXoKLnR62DjiEkkAnUjeO6vQm+jspypuVjT7qwqPHQwKSOjBQlRUokERlj5zTn11u79m68UAjRQOx4T3Uim1JRrRThFx2V8KtHW7jI4oLgQkjiOG/Gj9owhlxRAOv3p58xypXsFts3IU271iZTvOmp516Nc2jVwAtKoJ30rxvzvlSx8YdRdkooKdJRNs+D/+a/yNI9qlfVwHVtthK2yhuAFBwBRUomZVrEwONZWVn/pl+3L/ANGnO6dr6AuN2md1SypSp/fJJJiCTw18KFMNEHJMDhFZWV9H8nzWXyMk5PkyY4Ur9+fGpG8JSYmJrdZQl0Q5Ow3juAC2tEkKBzngI4TXmd+O2a3WVlwrbZ6mHot294IjLwP5V27dAJMJ5CsrK1Seil7BhMiumFVlZWWRU0+qPShi96ysq8OkVxo5roVqsp2VDWD4WXQSCBHOmTDMWW0EpcAWicoOyhrHgRWVlIaYJIPvuQJFUV3RrdZSl2D3nTVbrqysoE2y9YXmVTY1lTiAT/dmY9QKcXrVKkkHYgisrKo+h8fbETFmilC9YKTEjTjS8zhyn3EoChmVxVPd9aysqsV7WZcvZ6VhP9nbDSQpxSlL7jAnu0rvGLFoLQlAKTsr9IrdZUrtpF4qoOih0s6MoSwXEk5o1mSDp8q8sWniK3WVozKmZJHabtXGDHAgR8qY+j2PlpKwECCNpJE89aysqKddCgi7xXrBCy7EkgZ8yQf4SNKqMxWqyhHsVB3CcRbRoprMPH60WOIW0z1J9B9aysqqk7okyld3DRXmaQUgQYPP1NN3RzpSF9mFAga7EGPOsrKy+f4uLNhuaugtn//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ΠΡΟΓΕΝΝΗΤΙΚΟΣ ΕΛΕΓΧΟΣ</a:t>
            </a:r>
            <a:endParaRPr lang="el-GR" dirty="0"/>
          </a:p>
        </p:txBody>
      </p:sp>
      <p:sp>
        <p:nvSpPr>
          <p:cNvPr id="3" name="2 - Θέση περιεχομένου"/>
          <p:cNvSpPr>
            <a:spLocks noGrp="1"/>
          </p:cNvSpPr>
          <p:nvPr>
            <p:ph sz="quarter" idx="1"/>
          </p:nvPr>
        </p:nvSpPr>
        <p:spPr>
          <a:xfrm>
            <a:off x="251520" y="1219200"/>
            <a:ext cx="8435280" cy="5378152"/>
          </a:xfrm>
        </p:spPr>
        <p:txBody>
          <a:bodyPr/>
          <a:lstStyle/>
          <a:p>
            <a:r>
              <a:rPr lang="el-GR" sz="1800" dirty="0" smtClean="0"/>
              <a:t>Το</a:t>
            </a:r>
            <a:r>
              <a:rPr lang="el-GR" sz="1800" b="1" dirty="0" smtClean="0"/>
              <a:t> </a:t>
            </a:r>
            <a:r>
              <a:rPr lang="el-GR" sz="1800" dirty="0" smtClean="0"/>
              <a:t>υπερηχογράφημα Αυχενικής Διαφάνειας εκτελείται μεταξύ 11</a:t>
            </a:r>
            <a:r>
              <a:rPr lang="el-GR" sz="1800" baseline="30000" dirty="0" smtClean="0"/>
              <a:t>ης</a:t>
            </a:r>
            <a:r>
              <a:rPr lang="el-GR" sz="1800" dirty="0" smtClean="0"/>
              <a:t> και 14</a:t>
            </a:r>
            <a:r>
              <a:rPr lang="el-GR" sz="1800" baseline="30000" dirty="0" smtClean="0"/>
              <a:t>ης</a:t>
            </a:r>
            <a:r>
              <a:rPr lang="el-GR" sz="1800" dirty="0" smtClean="0"/>
              <a:t> εβδομάδας της κύησης. </a:t>
            </a:r>
          </a:p>
          <a:p>
            <a:r>
              <a:rPr lang="el-GR" sz="1800" dirty="0" smtClean="0"/>
              <a:t>Αυχενική Διαφάνεια: είναι </a:t>
            </a:r>
            <a:r>
              <a:rPr lang="el-GR" sz="1800" dirty="0" err="1" smtClean="0"/>
              <a:t>υποηχογενής</a:t>
            </a:r>
            <a:r>
              <a:rPr lang="el-GR" sz="1800" dirty="0" smtClean="0"/>
              <a:t> περιοχή πίσω από τον αυχένα του εμβρύου και παριστά συλλογή υγρού και ανάλογα από την μέτρηση της, αν είναι αυξημένη ή όχι, σχετίζεται με </a:t>
            </a:r>
            <a:r>
              <a:rPr lang="el-GR" sz="1800" dirty="0" err="1" smtClean="0"/>
              <a:t>χρωμοσωμικές</a:t>
            </a:r>
            <a:r>
              <a:rPr lang="el-GR" sz="1800" dirty="0" smtClean="0"/>
              <a:t> ανωμαλίες του εμβρύου (όπως σύνδρομο </a:t>
            </a:r>
            <a:r>
              <a:rPr lang="el-GR" sz="1800" dirty="0" err="1" smtClean="0"/>
              <a:t>Down</a:t>
            </a:r>
            <a:r>
              <a:rPr lang="el-GR" sz="1800" dirty="0" smtClean="0"/>
              <a:t>). </a:t>
            </a:r>
          </a:p>
          <a:p>
            <a:r>
              <a:rPr lang="el-GR" sz="1800" b="1" dirty="0" err="1" smtClean="0"/>
              <a:t>Papp</a:t>
            </a:r>
            <a:r>
              <a:rPr lang="el-GR" sz="1800" b="1" dirty="0" smtClean="0"/>
              <a:t>-a</a:t>
            </a:r>
            <a:r>
              <a:rPr lang="el-GR" sz="1800" dirty="0" smtClean="0"/>
              <a:t> και </a:t>
            </a:r>
            <a:r>
              <a:rPr lang="el-GR" sz="1800" b="1" dirty="0" smtClean="0"/>
              <a:t>F-HCG </a:t>
            </a:r>
            <a:r>
              <a:rPr lang="el-GR" sz="1800" dirty="0" smtClean="0"/>
              <a:t>είναι ορμόνες που μετρώνται στο αίμα της εγκύου στο Α' τρίμηνο και αναλόγως των τιμών σχετίζονται με αυξημένο ή μη κίνδυνο για σύνδρομο </a:t>
            </a:r>
            <a:r>
              <a:rPr lang="el-GR" sz="1800" dirty="0" err="1" smtClean="0"/>
              <a:t>Down</a:t>
            </a:r>
            <a:r>
              <a:rPr lang="el-GR" sz="1800" dirty="0" smtClean="0"/>
              <a:t>. </a:t>
            </a:r>
          </a:p>
          <a:p>
            <a:r>
              <a:rPr lang="el-GR" sz="1800" dirty="0" smtClean="0"/>
              <a:t>Ρινικό οστό: είναι η ύπαρξη ή υποπλασία του ρινικού οστού του εμβρύου που αναγνωρίζεται από το υπερηχο­γράφημα και η απουσία του σχετίζεται σε μεγάλο βαθμό επίσης με το σύνδρομο </a:t>
            </a:r>
            <a:r>
              <a:rPr lang="el-GR" sz="1800" dirty="0" err="1" smtClean="0"/>
              <a:t>Down</a:t>
            </a:r>
            <a:r>
              <a:rPr lang="el-GR" sz="1800" dirty="0" smtClean="0"/>
              <a:t>. </a:t>
            </a:r>
          </a:p>
          <a:p>
            <a:r>
              <a:rPr lang="el-GR" sz="1800" dirty="0" smtClean="0"/>
              <a:t>Έτσι, βάσει των ανωτέρω, το υπερηχογράφημα της Αυχενικής Διαφάνειας έχει να κάνει με την ανίχνευση </a:t>
            </a:r>
            <a:r>
              <a:rPr lang="el-GR" sz="1800" dirty="0" err="1" smtClean="0"/>
              <a:t>χρωμοσωμικών</a:t>
            </a:r>
            <a:r>
              <a:rPr lang="el-GR" sz="1800" dirty="0" smtClean="0"/>
              <a:t> ανωμαλιών του εμβρύου, με τη χρησιμοποίηση ενός λογισμικού μαθηματικού και τον συνυπολογισμό ορισμένων στοιχείων, όπως ηλικία εγκύου, ηλικία κύησης, πάχος αυχενικής διαφάνειας, </a:t>
            </a:r>
            <a:r>
              <a:rPr lang="el-GR" sz="1800" dirty="0" err="1" smtClean="0"/>
              <a:t>papp</a:t>
            </a:r>
            <a:r>
              <a:rPr lang="el-GR" sz="1800" dirty="0" smtClean="0"/>
              <a:t>-a και f-</a:t>
            </a:r>
            <a:r>
              <a:rPr lang="el-GR" sz="1800" dirty="0" err="1" smtClean="0"/>
              <a:t>bhcg</a:t>
            </a:r>
            <a:r>
              <a:rPr lang="el-GR" sz="1800" dirty="0" smtClean="0"/>
              <a:t>, ρινικό οστό και προσδιορίζει τον στατιστικό κίνδυνο για σύνδρομο </a:t>
            </a:r>
            <a:r>
              <a:rPr lang="el-GR" sz="1800" dirty="0" err="1" smtClean="0"/>
              <a:t>Down</a:t>
            </a:r>
            <a:r>
              <a:rPr lang="el-GR" sz="1800" dirty="0" smtClean="0"/>
              <a:t> οποιασδήποτε </a:t>
            </a:r>
            <a:r>
              <a:rPr lang="el-GR" sz="1800" dirty="0" err="1" smtClean="0"/>
              <a:t>κυοφορούσας</a:t>
            </a:r>
            <a:r>
              <a:rPr lang="el-GR" sz="1800" dirty="0" smtClean="0"/>
              <a:t> γυναίκας</a:t>
            </a:r>
          </a:p>
          <a:p>
            <a:endParaRPr lang="el-GR" sz="2400" dirty="0" smtClean="0"/>
          </a:p>
          <a:p>
            <a:endParaRPr 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ΠΡΟΓΕΝΝΗΤΙΚΟΣ ΕΛΕΓΧΟΣ</a:t>
            </a:r>
            <a:endParaRPr lang="el-GR" dirty="0"/>
          </a:p>
        </p:txBody>
      </p:sp>
      <p:sp>
        <p:nvSpPr>
          <p:cNvPr id="3" name="2 - Θέση περιεχομένου"/>
          <p:cNvSpPr>
            <a:spLocks noGrp="1"/>
          </p:cNvSpPr>
          <p:nvPr>
            <p:ph sz="quarter" idx="1"/>
          </p:nvPr>
        </p:nvSpPr>
        <p:spPr/>
        <p:txBody>
          <a:bodyPr/>
          <a:lstStyle/>
          <a:p>
            <a:r>
              <a:rPr lang="el-GR" sz="2400" dirty="0" smtClean="0"/>
              <a:t>Οι </a:t>
            </a:r>
            <a:r>
              <a:rPr lang="el-GR" sz="2400" dirty="0" err="1" smtClean="0"/>
              <a:t>επεµβατικές</a:t>
            </a:r>
            <a:r>
              <a:rPr lang="el-GR" sz="2400" dirty="0" smtClean="0"/>
              <a:t> µ</a:t>
            </a:r>
            <a:r>
              <a:rPr lang="el-GR" sz="2400" dirty="0" err="1" smtClean="0"/>
              <a:t>έθοδοι</a:t>
            </a:r>
            <a:r>
              <a:rPr lang="el-GR" sz="2400" dirty="0" smtClean="0"/>
              <a:t> που </a:t>
            </a:r>
            <a:r>
              <a:rPr lang="el-GR" sz="2400" dirty="0" err="1" smtClean="0"/>
              <a:t>χρησιµοποιούνται</a:t>
            </a:r>
            <a:r>
              <a:rPr lang="el-GR" sz="2400" dirty="0" smtClean="0"/>
              <a:t> </a:t>
            </a:r>
            <a:r>
              <a:rPr lang="el-GR" sz="2400" dirty="0" err="1" smtClean="0"/>
              <a:t>σήµερα</a:t>
            </a:r>
            <a:r>
              <a:rPr lang="el-GR" sz="2400" dirty="0" smtClean="0"/>
              <a:t> για την προγεννητική διάγνωση του </a:t>
            </a:r>
            <a:r>
              <a:rPr lang="el-GR" sz="2400" dirty="0" err="1" smtClean="0"/>
              <a:t>συνδρόµου</a:t>
            </a:r>
            <a:r>
              <a:rPr lang="el-GR" sz="2400" dirty="0" smtClean="0"/>
              <a:t> </a:t>
            </a:r>
            <a:r>
              <a:rPr lang="el-GR" sz="2400" dirty="0" err="1" smtClean="0"/>
              <a:t>Down</a:t>
            </a:r>
            <a:r>
              <a:rPr lang="el-GR" sz="2400" dirty="0" smtClean="0"/>
              <a:t>, όπως η λήψη </a:t>
            </a:r>
            <a:r>
              <a:rPr lang="el-GR" sz="2400" dirty="0" err="1" smtClean="0"/>
              <a:t>χοριονικών</a:t>
            </a:r>
            <a:r>
              <a:rPr lang="el-GR" sz="2400" dirty="0" smtClean="0"/>
              <a:t> λαχνών (</a:t>
            </a:r>
            <a:r>
              <a:rPr lang="el-GR" sz="2400" dirty="0" err="1" smtClean="0"/>
              <a:t>τροφοβλάστη</a:t>
            </a:r>
            <a:r>
              <a:rPr lang="el-GR" sz="2400" dirty="0" smtClean="0"/>
              <a:t>, 11η-12η </a:t>
            </a:r>
            <a:r>
              <a:rPr lang="el-GR" sz="2400" dirty="0" err="1" smtClean="0"/>
              <a:t>εβδοµάδα</a:t>
            </a:r>
            <a:r>
              <a:rPr lang="el-GR" sz="2400" dirty="0" smtClean="0"/>
              <a:t> της κύησης) και η </a:t>
            </a:r>
            <a:r>
              <a:rPr lang="el-GR" sz="2400" dirty="0" err="1" smtClean="0"/>
              <a:t>αµνιοπαρακέντηση</a:t>
            </a:r>
            <a:r>
              <a:rPr lang="el-GR" sz="2400" dirty="0" smtClean="0"/>
              <a:t> (16η-23η </a:t>
            </a:r>
            <a:r>
              <a:rPr lang="el-GR" sz="2400" dirty="0" err="1" smtClean="0"/>
              <a:t>εβδοµάδα</a:t>
            </a:r>
            <a:r>
              <a:rPr lang="el-GR" sz="2400" dirty="0" smtClean="0"/>
              <a:t> της κύησης).</a:t>
            </a:r>
          </a:p>
          <a:p>
            <a:r>
              <a:rPr lang="el-GR" sz="2400" dirty="0" smtClean="0"/>
              <a:t>Οι </a:t>
            </a:r>
            <a:r>
              <a:rPr lang="el-GR" sz="2400" dirty="0" err="1" smtClean="0"/>
              <a:t>δειγµατοληπτικές</a:t>
            </a:r>
            <a:r>
              <a:rPr lang="el-GR" sz="2400" dirty="0" smtClean="0"/>
              <a:t> αυτές διαδικασίες είναι </a:t>
            </a:r>
            <a:r>
              <a:rPr lang="el-GR" sz="2400" dirty="0" err="1" smtClean="0"/>
              <a:t>επεµβατικές</a:t>
            </a:r>
            <a:r>
              <a:rPr lang="el-GR" sz="2400" dirty="0" smtClean="0"/>
              <a:t> και </a:t>
            </a:r>
            <a:r>
              <a:rPr lang="el-GR" sz="2400" dirty="0" err="1" smtClean="0"/>
              <a:t>εγκυµονούν</a:t>
            </a:r>
            <a:r>
              <a:rPr lang="el-GR" sz="2400" dirty="0" smtClean="0"/>
              <a:t> κινδύνους αποβολής του </a:t>
            </a:r>
            <a:r>
              <a:rPr lang="el-GR" sz="2400" dirty="0" err="1" smtClean="0"/>
              <a:t>εµβρύου</a:t>
            </a:r>
            <a:r>
              <a:rPr lang="el-GR" sz="2400" dirty="0" smtClean="0"/>
              <a:t> που φτάνουν σε ποσοστό περίπου 1% των εγκύων που εξετάζονται.</a:t>
            </a:r>
            <a:endParaRPr lang="el-G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r>
              <a:rPr lang="el-GR" sz="2000" dirty="0" smtClean="0"/>
              <a:t>Στην ελεύθερη </a:t>
            </a:r>
            <a:r>
              <a:rPr lang="el-GR" sz="2000" dirty="0" err="1" smtClean="0"/>
              <a:t>τρισωμία</a:t>
            </a:r>
            <a:r>
              <a:rPr lang="el-GR" sz="2000" dirty="0" smtClean="0"/>
              <a:t> 21, η πιθανότητα επανεμφάνισης είναι περίπου 1% μεγαλύτερη από αυτήν που αντιστοιχεί στην ηλικία της μητέρας. </a:t>
            </a:r>
            <a:endParaRPr lang="en-US" sz="2000" dirty="0" smtClean="0"/>
          </a:p>
          <a:p>
            <a:r>
              <a:rPr lang="el-GR" sz="2000" dirty="0" smtClean="0"/>
              <a:t>Μόνο το 30% όλων των περιπτώσεων θα </a:t>
            </a:r>
            <a:r>
              <a:rPr lang="el-GR" sz="2000" dirty="0" err="1" smtClean="0"/>
              <a:t>διαγνώσκονταν</a:t>
            </a:r>
            <a:r>
              <a:rPr lang="el-GR" sz="2000" dirty="0" smtClean="0"/>
              <a:t> αν όλες οι μητέρες άνω των 35 ετών υπόκειντο σε </a:t>
            </a:r>
            <a:r>
              <a:rPr lang="el-GR" sz="2000" dirty="0" err="1" smtClean="0"/>
              <a:t>χρωμοσωματική</a:t>
            </a:r>
            <a:r>
              <a:rPr lang="el-GR" sz="2000" dirty="0" smtClean="0"/>
              <a:t> ανάλυση κατά τη διάρκεια του προγεννητικού ελέγχου. </a:t>
            </a:r>
            <a:endParaRPr lang="en-US" sz="2000" dirty="0" smtClean="0"/>
          </a:p>
          <a:p>
            <a:r>
              <a:rPr lang="el-GR" sz="2000" dirty="0" smtClean="0"/>
              <a:t>Χρησιμοποιώντας το τριπλό τεστ, η προγεννητική διάγνωση ανέρχεται στο 60%. Συνδυάζοντας την ηλικία της μητέρας, την μέτρηση της αυχενικής διαφάνειας (στο 1ο τρίμηνο όμως: 11-13 εβδομάδες), το PAPP-A και την ελεύθερη β-</a:t>
            </a:r>
            <a:r>
              <a:rPr lang="el-GR" sz="2000" dirty="0" err="1" smtClean="0"/>
              <a:t>χοριακή</a:t>
            </a:r>
            <a:r>
              <a:rPr lang="el-GR" sz="2000" dirty="0" smtClean="0"/>
              <a:t> </a:t>
            </a:r>
            <a:r>
              <a:rPr lang="el-GR" sz="2000" dirty="0" err="1" smtClean="0"/>
              <a:t>γοναδοτροπίνη</a:t>
            </a:r>
            <a:r>
              <a:rPr lang="el-GR" sz="2000" dirty="0" smtClean="0"/>
              <a:t> στον ορό της μητέρας, η διάγνωση επιτυγχάνεται στο 90% των περιπτώσεων</a:t>
            </a:r>
            <a:r>
              <a:rPr lang="en-US" sz="2000" dirty="0" smtClean="0"/>
              <a:t>.</a:t>
            </a:r>
            <a:endParaRPr 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ΑΙΤΙΟΛΟΓΙΑ</a:t>
            </a:r>
            <a:endParaRPr lang="el-GR" dirty="0"/>
          </a:p>
        </p:txBody>
      </p:sp>
      <p:sp>
        <p:nvSpPr>
          <p:cNvPr id="3" name="2 - Θέση περιεχομένου"/>
          <p:cNvSpPr>
            <a:spLocks noGrp="1"/>
          </p:cNvSpPr>
          <p:nvPr>
            <p:ph sz="quarter" idx="1"/>
          </p:nvPr>
        </p:nvSpPr>
        <p:spPr/>
        <p:txBody>
          <a:bodyPr/>
          <a:lstStyle/>
          <a:p>
            <a:r>
              <a:rPr lang="el-GR" dirty="0" smtClean="0"/>
              <a:t>Το χρωμόσωμα 21 ανευρίσκεται 2 φορές στο ωάριο ή το σπερματοζωάριο, σαν αποτέλεσμα λανθασμένης διαίρεσης κατά τη διάρκεια της μείωσης (μειωτική μη-διάζευξη). </a:t>
            </a:r>
          </a:p>
          <a:p>
            <a:r>
              <a:rPr lang="el-GR" dirty="0" smtClean="0"/>
              <a:t>Κατά 95%, το πρόβλημα εντοπίζεται στο ωάριο και 5% στο σπερματοζωάριο.</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ΥΠΕΡΗΧΟΓΡΑΦΙΚΑ ΕΥΡΗΜΑΤΑ</a:t>
            </a:r>
            <a:endParaRPr lang="el-GR" dirty="0"/>
          </a:p>
        </p:txBody>
      </p:sp>
      <p:sp>
        <p:nvSpPr>
          <p:cNvPr id="3" name="2 - Θέση περιεχομένου"/>
          <p:cNvSpPr>
            <a:spLocks noGrp="1"/>
          </p:cNvSpPr>
          <p:nvPr>
            <p:ph sz="quarter" idx="1"/>
          </p:nvPr>
        </p:nvSpPr>
        <p:spPr/>
        <p:txBody>
          <a:bodyPr/>
          <a:lstStyle/>
          <a:p>
            <a:pPr algn="just"/>
            <a:r>
              <a:rPr lang="el-GR" sz="2000" dirty="0" smtClean="0"/>
              <a:t>Το </a:t>
            </a:r>
            <a:r>
              <a:rPr lang="el-GR" sz="2000" dirty="0" err="1" smtClean="0"/>
              <a:t>screening</a:t>
            </a:r>
            <a:r>
              <a:rPr lang="el-GR" sz="2000" dirty="0" smtClean="0"/>
              <a:t> της αυχενικής διαφάνειας που γίνεται κατά την 11η -13η εβδομάδα (1ο τρίμηνο) ανιχνεύει μια πάχυνση της αυχενικής πτυχής στο 70-80% των προσβεβλημένων εμβρύων. </a:t>
            </a:r>
          </a:p>
          <a:p>
            <a:pPr algn="just"/>
            <a:r>
              <a:rPr lang="en-US" sz="2000" dirty="0" smtClean="0"/>
              <a:t>T</a:t>
            </a:r>
            <a:r>
              <a:rPr lang="el-GR" sz="2000" dirty="0" smtClean="0"/>
              <a:t>ο ανώτερο όριο αυτής της μέτρησης (συνήθως &gt;2,5 mm) εξαρτάται από την ηλικία της μητέρας καθώς και από το </a:t>
            </a:r>
            <a:r>
              <a:rPr lang="el-GR" sz="2000" dirty="0" err="1" smtClean="0"/>
              <a:t>κεφαλοουραίο</a:t>
            </a:r>
            <a:r>
              <a:rPr lang="el-GR" sz="2000" dirty="0" smtClean="0"/>
              <a:t> μήκος. Αυχενική πτυχή &gt;6 mm στις 18 εβδομάδες είναι επίσης ύποπτη για σύνδρομο </a:t>
            </a:r>
            <a:r>
              <a:rPr lang="el-GR" sz="2000" dirty="0" err="1" smtClean="0"/>
              <a:t>Down</a:t>
            </a:r>
            <a:r>
              <a:rPr lang="el-GR" sz="2000" dirty="0" smtClean="0"/>
              <a:t>, αλλά η ευαισθησία είναι χαμηλή. </a:t>
            </a:r>
          </a:p>
          <a:p>
            <a:pPr algn="just"/>
            <a:r>
              <a:rPr lang="el-GR" sz="2000" dirty="0" smtClean="0"/>
              <a:t>Άλλα ευρήματα περιλαμβάνουν: μη </a:t>
            </a:r>
            <a:r>
              <a:rPr lang="el-GR" sz="2000" dirty="0" err="1" smtClean="0"/>
              <a:t>αυτοάνοσο</a:t>
            </a:r>
            <a:r>
              <a:rPr lang="el-GR" sz="2000" dirty="0" smtClean="0"/>
              <a:t> εμβρυϊκό </a:t>
            </a:r>
            <a:r>
              <a:rPr lang="el-GR" sz="2000" dirty="0" err="1" smtClean="0"/>
              <a:t>ύδρωπα</a:t>
            </a:r>
            <a:r>
              <a:rPr lang="el-GR" sz="2000" dirty="0" smtClean="0"/>
              <a:t>, υδροθώρακα, ήπια </a:t>
            </a:r>
            <a:r>
              <a:rPr lang="el-GR" sz="2000" dirty="0" err="1" smtClean="0"/>
              <a:t>κοιλιομεγαλία</a:t>
            </a:r>
            <a:r>
              <a:rPr lang="el-GR" sz="2000" dirty="0" smtClean="0"/>
              <a:t>, </a:t>
            </a:r>
            <a:r>
              <a:rPr lang="el-GR" sz="2000" dirty="0" err="1" smtClean="0"/>
              <a:t>βραχυκεφαλία</a:t>
            </a:r>
            <a:r>
              <a:rPr lang="el-GR" sz="2000" dirty="0" smtClean="0"/>
              <a:t>, </a:t>
            </a:r>
            <a:r>
              <a:rPr lang="el-GR" sz="2000" dirty="0" err="1" smtClean="0"/>
              <a:t>επιπέδωση</a:t>
            </a:r>
            <a:r>
              <a:rPr lang="el-GR" sz="2000" dirty="0" smtClean="0"/>
              <a:t> του προσωπικού προφίλ με μικρή μύτη, </a:t>
            </a:r>
            <a:r>
              <a:rPr lang="el-GR" sz="2000" dirty="0" err="1" smtClean="0"/>
              <a:t>μεγακύστη</a:t>
            </a:r>
            <a:r>
              <a:rPr lang="el-GR" sz="2000" dirty="0" smtClean="0"/>
              <a:t>, </a:t>
            </a:r>
            <a:r>
              <a:rPr lang="el-GR" sz="2000" dirty="0" err="1" smtClean="0"/>
              <a:t>υπερηχογενές</a:t>
            </a:r>
            <a:r>
              <a:rPr lang="el-GR" sz="2000" dirty="0" smtClean="0"/>
              <a:t> έντερο, δωδεκαδακτυλική στένωση (διπλή φυσαλίδα μετά την 24η εβδομάδα), ομφαλοκήλη, διάταση της νεφρικής πυέλου, </a:t>
            </a:r>
            <a:r>
              <a:rPr lang="el-GR" sz="2000" dirty="0" err="1" smtClean="0"/>
              <a:t>κλινοδακτυλία</a:t>
            </a:r>
            <a:r>
              <a:rPr lang="el-GR" sz="2000" dirty="0" smtClean="0"/>
              <a:t>, υποπλασία της 5ης </a:t>
            </a:r>
            <a:r>
              <a:rPr lang="el-GR" sz="2000" dirty="0" err="1" smtClean="0"/>
              <a:t>φάλαγγος</a:t>
            </a:r>
            <a:r>
              <a:rPr lang="el-GR" sz="2000" dirty="0" smtClean="0"/>
              <a:t>, βραχύ μηριαίο </a:t>
            </a:r>
            <a:r>
              <a:rPr lang="el-GR" sz="2000" dirty="0" err="1" smtClean="0"/>
              <a:t>οστούν</a:t>
            </a:r>
            <a:r>
              <a:rPr lang="el-GR" sz="2000" dirty="0" smtClean="0"/>
              <a:t> και </a:t>
            </a:r>
            <a:r>
              <a:rPr lang="el-GR" sz="2000" dirty="0" err="1" smtClean="0"/>
              <a:t>βραχιόνιο</a:t>
            </a:r>
            <a:r>
              <a:rPr lang="el-GR" sz="2000" dirty="0" smtClean="0"/>
              <a:t>, γενικός περιορισμός της ανάπτυξης, διάστημα μεταξύ του μεγάλου και δεύτερου δακτύλου του ποδιού.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pPr algn="just"/>
            <a:r>
              <a:rPr lang="el-GR" sz="2800" dirty="0" smtClean="0"/>
              <a:t>το 40-50% των περιπτώσεων, καρδιακές ανωμαλίες όπως έλλειμμα του κολποκοιλιακού διαφράγματος , υποπλασία της αριστερής καρδίας και τετραλογία </a:t>
            </a:r>
            <a:r>
              <a:rPr lang="el-GR" sz="2800" dirty="0" err="1" smtClean="0"/>
              <a:t>Fallot</a:t>
            </a:r>
            <a:r>
              <a:rPr lang="el-GR" sz="2800" dirty="0" smtClean="0"/>
              <a:t>. Η διαφορική διάγνωση αναλόγως των </a:t>
            </a:r>
            <a:r>
              <a:rPr lang="el-GR" sz="2800" dirty="0" err="1" smtClean="0"/>
              <a:t>υπερηχογραφικών</a:t>
            </a:r>
            <a:r>
              <a:rPr lang="el-GR" sz="2800" dirty="0" smtClean="0"/>
              <a:t> ευρημάτων θα γίνει από διάφορα σύνδρομα όπως: </a:t>
            </a:r>
            <a:r>
              <a:rPr lang="el-GR" sz="2800" dirty="0" err="1" smtClean="0"/>
              <a:t>Cornelia</a:t>
            </a:r>
            <a:r>
              <a:rPr lang="el-GR" sz="2800" dirty="0" smtClean="0"/>
              <a:t> </a:t>
            </a:r>
            <a:r>
              <a:rPr lang="el-GR" sz="2800" dirty="0" err="1" smtClean="0"/>
              <a:t>de</a:t>
            </a:r>
            <a:r>
              <a:rPr lang="el-GR" sz="2800" dirty="0" smtClean="0"/>
              <a:t> </a:t>
            </a:r>
            <a:r>
              <a:rPr lang="el-GR" sz="2800" dirty="0" err="1" smtClean="0"/>
              <a:t>Lange</a:t>
            </a:r>
            <a:r>
              <a:rPr lang="el-GR" sz="2800" dirty="0" smtClean="0"/>
              <a:t>, </a:t>
            </a:r>
            <a:r>
              <a:rPr lang="el-GR" sz="2800" dirty="0" err="1" smtClean="0"/>
              <a:t>Nooman</a:t>
            </a:r>
            <a:r>
              <a:rPr lang="el-GR" sz="2800" dirty="0" smtClean="0"/>
              <a:t>, </a:t>
            </a:r>
            <a:r>
              <a:rPr lang="el-GR" sz="2800" dirty="0" err="1" smtClean="0"/>
              <a:t>Roberts</a:t>
            </a:r>
            <a:r>
              <a:rPr lang="el-GR" sz="2800" dirty="0" smtClean="0"/>
              <a:t>, </a:t>
            </a:r>
            <a:r>
              <a:rPr lang="el-GR" sz="2800" dirty="0" err="1" smtClean="0"/>
              <a:t>Smith</a:t>
            </a:r>
            <a:r>
              <a:rPr lang="el-GR" sz="2800" dirty="0" smtClean="0"/>
              <a:t>-</a:t>
            </a:r>
            <a:r>
              <a:rPr lang="el-GR" sz="2800" dirty="0" err="1" smtClean="0"/>
              <a:t>Lemli</a:t>
            </a:r>
            <a:r>
              <a:rPr lang="el-GR" sz="2800" dirty="0" smtClean="0"/>
              <a:t>-</a:t>
            </a:r>
            <a:r>
              <a:rPr lang="el-GR" sz="2800" dirty="0" err="1" smtClean="0"/>
              <a:t>Opitz</a:t>
            </a:r>
            <a:r>
              <a:rPr lang="el-GR" sz="2800" dirty="0" smtClean="0"/>
              <a:t>, και από την υποπλασία του μηριαίου, την </a:t>
            </a:r>
            <a:r>
              <a:rPr lang="el-GR" sz="2800" dirty="0" err="1" smtClean="0"/>
              <a:t>υποχονδροπλασία</a:t>
            </a:r>
            <a:r>
              <a:rPr lang="el-GR" sz="2800" dirty="0" smtClean="0"/>
              <a:t>, τη θωρακική δυσπλασία </a:t>
            </a:r>
            <a:r>
              <a:rPr lang="el-GR" sz="2800" dirty="0" err="1" smtClean="0"/>
              <a:t>Jeune</a:t>
            </a:r>
            <a:r>
              <a:rPr lang="el-GR" sz="2800" dirty="0" smtClean="0"/>
              <a:t>, την </a:t>
            </a:r>
            <a:r>
              <a:rPr lang="el-GR" sz="2800" dirty="0" err="1" smtClean="0"/>
              <a:t>σπονδυλοεπιφυσιακή</a:t>
            </a:r>
            <a:r>
              <a:rPr lang="el-GR" sz="2800" dirty="0" smtClean="0"/>
              <a:t> δυσπλασία καθώς και το σύνδρομο </a:t>
            </a:r>
            <a:r>
              <a:rPr lang="el-GR" sz="2800" dirty="0" err="1" smtClean="0"/>
              <a:t>Turner</a:t>
            </a:r>
            <a:r>
              <a:rPr lang="el-GR" sz="4000" dirty="0" smtClean="0"/>
              <a:t>.</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pPr algn="just"/>
            <a:r>
              <a:rPr lang="el-GR" sz="2400" dirty="0" smtClean="0"/>
              <a:t>Εάν οι γονείς θέλουν ένα παιδί με σύνδρομο </a:t>
            </a:r>
            <a:r>
              <a:rPr lang="el-GR" sz="2400" dirty="0" err="1" smtClean="0"/>
              <a:t>Down</a:t>
            </a:r>
            <a:r>
              <a:rPr lang="el-GR" sz="2400" dirty="0" smtClean="0"/>
              <a:t>, η </a:t>
            </a:r>
            <a:r>
              <a:rPr lang="el-GR" sz="2400" dirty="0" smtClean="0">
                <a:solidFill>
                  <a:srgbClr val="FF0000"/>
                </a:solidFill>
              </a:rPr>
              <a:t>εγκυμοσύνη πρέπει να θεωρηθεί υψηλού κινδύνου </a:t>
            </a:r>
            <a:r>
              <a:rPr lang="el-GR" sz="2400" dirty="0" smtClean="0"/>
              <a:t>προκειμένου να αποφευχθούν επιπλοκές. Η πρόγνωση εξαρτάται από τη βαρύτητα των καρδιακών διαταραχών. </a:t>
            </a:r>
          </a:p>
          <a:p>
            <a:pPr algn="just"/>
            <a:r>
              <a:rPr lang="el-GR" sz="2400" dirty="0" smtClean="0"/>
              <a:t>Η βαρύτητα της νοητικής καθυστέρησης δεν μπορεί να προβλεφθεί </a:t>
            </a:r>
            <a:r>
              <a:rPr lang="el-GR" sz="2400" dirty="0" err="1" smtClean="0"/>
              <a:t>προγεννητικώς</a:t>
            </a:r>
            <a:r>
              <a:rPr lang="el-GR" sz="2400" dirty="0" smtClean="0"/>
              <a:t>. </a:t>
            </a:r>
          </a:p>
          <a:p>
            <a:pPr algn="just"/>
            <a:r>
              <a:rPr lang="el-GR" sz="2400" dirty="0" smtClean="0"/>
              <a:t>Η δωδεκαδακτυλική ατρησία μπορεί να προκαλέσει </a:t>
            </a:r>
            <a:r>
              <a:rPr lang="el-GR" sz="2400" dirty="0" err="1" smtClean="0"/>
              <a:t>υδράμνιο</a:t>
            </a:r>
            <a:r>
              <a:rPr lang="el-GR" sz="2400" dirty="0" smtClean="0"/>
              <a:t> και να οδηγήσει σε πρόωρο τοκετό. </a:t>
            </a:r>
          </a:p>
          <a:p>
            <a:pPr algn="just"/>
            <a:r>
              <a:rPr lang="el-GR" sz="2400" dirty="0" smtClean="0"/>
              <a:t>Συνήθως, απαιτούνται θεραπευτικοί χειρισμοί μετά τον τοκετό. Χειρουργική παρέμβαση απαιτείται για τις γαστρεντερικές διαταραχές. Αντιθέτως, οι καρδιακές βλάβες σπανίως προκαλούν συμπτώματα που να απαιτούν χειρουργική αντιμετώπιση στο νεογνικό στάδιο.</a:t>
            </a:r>
          </a:p>
          <a:p>
            <a:endParaRPr lang="el-G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1.prth.gr/images/3DEC993D8F0CE0E48BDFB140500D81FC.jpg">
            <a:hlinkClick r:id="rId2"/>
          </p:cNvPr>
          <p:cNvPicPr>
            <a:picLocks noChangeAspect="1" noChangeArrowheads="1"/>
          </p:cNvPicPr>
          <p:nvPr/>
        </p:nvPicPr>
        <p:blipFill>
          <a:blip r:embed="rId3" cstate="print"/>
          <a:srcRect/>
          <a:stretch>
            <a:fillRect/>
          </a:stretch>
        </p:blipFill>
        <p:spPr bwMode="auto">
          <a:xfrm>
            <a:off x="1979712" y="3429000"/>
            <a:ext cx="4522164" cy="2520280"/>
          </a:xfrm>
          <a:prstGeom prst="rect">
            <a:avLst/>
          </a:prstGeom>
          <a:noFill/>
        </p:spPr>
      </p:pic>
      <p:pic>
        <p:nvPicPr>
          <p:cNvPr id="62468" name="Picture 4" descr="samaras1">
            <a:hlinkClick r:id="rId4"/>
          </p:cNvPr>
          <p:cNvPicPr>
            <a:picLocks noChangeAspect="1" noChangeArrowheads="1"/>
          </p:cNvPicPr>
          <p:nvPr/>
        </p:nvPicPr>
        <p:blipFill>
          <a:blip r:embed="rId5" cstate="print"/>
          <a:srcRect/>
          <a:stretch>
            <a:fillRect/>
          </a:stretch>
        </p:blipFill>
        <p:spPr bwMode="auto">
          <a:xfrm>
            <a:off x="-41133713" y="-14508163"/>
            <a:ext cx="6076950" cy="3333750"/>
          </a:xfrm>
          <a:prstGeom prst="rect">
            <a:avLst/>
          </a:prstGeom>
          <a:noFill/>
        </p:spPr>
      </p:pic>
      <p:pic>
        <p:nvPicPr>
          <p:cNvPr id="62470" name="Picture 6" descr="samaras1">
            <a:hlinkClick r:id="rId4"/>
          </p:cNvPr>
          <p:cNvPicPr>
            <a:picLocks noChangeAspect="1" noChangeArrowheads="1"/>
          </p:cNvPicPr>
          <p:nvPr/>
        </p:nvPicPr>
        <p:blipFill>
          <a:blip r:embed="rId5" cstate="print"/>
          <a:srcRect/>
          <a:stretch>
            <a:fillRect/>
          </a:stretch>
        </p:blipFill>
        <p:spPr bwMode="auto">
          <a:xfrm>
            <a:off x="-41133713" y="-14508163"/>
            <a:ext cx="6076950" cy="3333750"/>
          </a:xfrm>
          <a:prstGeom prst="rect">
            <a:avLst/>
          </a:prstGeom>
          <a:noFill/>
        </p:spPr>
      </p:pic>
      <p:sp>
        <p:nvSpPr>
          <p:cNvPr id="6" name="5 - Ορθογώνιο"/>
          <p:cNvSpPr/>
          <p:nvPr/>
        </p:nvSpPr>
        <p:spPr>
          <a:xfrm>
            <a:off x="539552" y="188640"/>
            <a:ext cx="6318448" cy="1754326"/>
          </a:xfrm>
          <a:prstGeom prst="rect">
            <a:avLst/>
          </a:prstGeom>
        </p:spPr>
        <p:txBody>
          <a:bodyPr wrap="square">
            <a:spAutoFit/>
          </a:bodyPr>
          <a:lstStyle/>
          <a:p>
            <a:r>
              <a:rPr lang="el-GR" dirty="0" smtClean="0"/>
              <a:t>Ο 11χρονος </a:t>
            </a:r>
            <a:r>
              <a:rPr lang="el-GR" dirty="0" err="1" smtClean="0"/>
              <a:t>Τζέι</a:t>
            </a:r>
            <a:r>
              <a:rPr lang="el-GR" dirty="0" smtClean="0"/>
              <a:t> Μπίτι έχει και έναν ξεχωριστό φίλο, τον Έλληνα διεθνή Γιώργο Σαμαρά.</a:t>
            </a:r>
          </a:p>
          <a:p>
            <a:r>
              <a:rPr lang="el-GR" dirty="0" smtClean="0"/>
              <a:t>Ο Έλληνας άσος που συγκίνησε τους πάντες όταν μετά την κατάκτηση του τίτλου με την </a:t>
            </a:r>
            <a:r>
              <a:rPr lang="el-GR" dirty="0" err="1" smtClean="0"/>
              <a:t>Σέλτικ</a:t>
            </a:r>
            <a:r>
              <a:rPr lang="el-GR" dirty="0" smtClean="0"/>
              <a:t>, έκανε αγκαλιά με τον 11χρονο </a:t>
            </a:r>
            <a:r>
              <a:rPr lang="el-GR" dirty="0" err="1" smtClean="0"/>
              <a:t>Τζέι</a:t>
            </a:r>
            <a:r>
              <a:rPr lang="el-GR" dirty="0" smtClean="0"/>
              <a:t> έναν μίνι γύρο θριάμβου, έχει δείξει και στο παρελθόν την ευαίσθητη πλευρά του χαρακτήρα του...</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ΠΡΟΓΝΩΣΗ</a:t>
            </a:r>
            <a:endParaRPr lang="el-GR" dirty="0"/>
          </a:p>
        </p:txBody>
      </p:sp>
      <p:sp>
        <p:nvSpPr>
          <p:cNvPr id="3" name="2 - Θέση περιεχομένου"/>
          <p:cNvSpPr>
            <a:spLocks noGrp="1"/>
          </p:cNvSpPr>
          <p:nvPr>
            <p:ph sz="quarter" idx="1"/>
          </p:nvPr>
        </p:nvSpPr>
        <p:spPr/>
        <p:txBody>
          <a:bodyPr/>
          <a:lstStyle/>
          <a:p>
            <a:r>
              <a:rPr lang="el-GR" sz="2800" dirty="0" smtClean="0"/>
              <a:t> Οι καρδιακές ανωμαλίες είναι κατά κύριο υπεύθυνες για το υψηλό ποσοστό της νεογνικής θνησιμότητας, το οποίο και παραμένει σταθερό μέχρι και το τεσσαρακοστό έτος, οπότε και αυξάνει ραγδαία λόγω πρώιμης γήρανσης. </a:t>
            </a:r>
          </a:p>
          <a:p>
            <a:r>
              <a:rPr lang="el-GR" sz="2800" dirty="0" smtClean="0"/>
              <a:t>Η ευφυΐα των ατόμων αυτών κυμαίνεται από 50 μέχρι 80 στην παιδική ηλικία αλλά ελαττώνεται καθώς μεγαλώνει ο ασθενής.</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http://4.bp.blogspot.com/-rkorvLP_PQ0/UOYNH0y8HUI/AAAAAAAABLg/Sv5KtkIIk5Q/s1600/SARAH-KATE+AND+NATHAN.jpg"/>
          <p:cNvPicPr>
            <a:picLocks noChangeAspect="1" noChangeArrowheads="1"/>
          </p:cNvPicPr>
          <p:nvPr/>
        </p:nvPicPr>
        <p:blipFill>
          <a:blip r:embed="rId2" cstate="print"/>
          <a:srcRect/>
          <a:stretch>
            <a:fillRect/>
          </a:stretch>
        </p:blipFill>
        <p:spPr bwMode="auto">
          <a:xfrm>
            <a:off x="1691680" y="260648"/>
            <a:ext cx="4474686" cy="5991212"/>
          </a:xfrm>
          <a:prstGeom prst="rect">
            <a:avLst/>
          </a:prstGeom>
          <a:noFill/>
        </p:spPr>
      </p:pic>
      <p:sp>
        <p:nvSpPr>
          <p:cNvPr id="10247" name="AutoShape 7" descr="data:image/jpeg;base64,/9j/4AAQSkZJRgABAQAAAQABAAD/2wCEAAkGBhQSEBQUEhQUFBUUFBcXFBQYFBQXFxUXFBQVFBUXFxQXHCYeFxokGRQUHy8gJCcpLCwsFR4xNTAqNSYrLCkBCQoKDgwOGA8PFykcHBwpKSkpKSkpKSkpLCkpKSksKSkpKSwpKSkpKSkpKSkpKSksLCkpKSksKSkpKSwpKSkpLP/AABEIAKoBKQMBIgACEQEDEQH/xAAbAAACAwEBAQAAAAAAAAAAAAACAwEEBQAGB//EAD0QAAEDAgMFBQcDAwEJAAAAAAEAAhEDIQQSMQVBUWFxIoGRsfAGE0KhwdHhIzLxFFJyYhUWM0NTgpKisv/EABkBAAMBAQEAAAAAAAAAAAAAAAABAgMEBf/EACMRAQEAAgICAgMAAwAAAAAAAAABAhEhMQMSQVETImEEMoH/2gAMAwEAAhEDEQA/AMHGhlWjYzUpcrlvxAchMkcTA0WG+uWnM033jdwII3tI3LSrBrXTFi0kXvmLXBp/8teiovYHZpEHeOuvdv7+S4Zft3SKuf4h2Z3f2wfXirVJtwRv1Hrd63KqKRa6/G/0K0cPh+GinLLToxi9haI014T5LZwlJUsBS0WzQprOHeFigITwEpgTQVozriEKYQgTIBUFE5CmAKFJChM3LpQlyW98JbN1SpCo169/Wt7JmIebx4/lUnD9vAGfAQPqe5ByIqk39a/Uqq1s7t/lKswSfWvrzTG0vqgyWYeyssZCljEwBACGqA5GUpxTiXZktz1DnKtWxQAuU9xWjnOUZ1mvx5NmNJ56BLNKq7fl6D7pzdP1129LsXFBlYP/AOmHv43ax2X/ANsqoCsFWw2Bc3D1SXOJqFtNs7g0ipULeGlMd5WY/AEfE7xV6y0z4323M4Uly8/7lw+LxTWYlzdRPQ/dHMFjXc5V6iVQ2g074PA2VgvB0TlZ3cKD1DnonMSpTIcocyiVPighYxgAjdeDyNx64tVF1CQHN/cIBA+IbiAN623ZXMnfaDwkz9/ks1uHIdGnPy9clx700xIY3MBPr8LSweGSqGH/AJ49Vr4ShZZ9uidH4SgtFjUuk1PCuRFSiCgKQrSYgKlqlxTIsoCUb7JZTEgSUBKMlIqOukpD3qpVd/COoblKIskZLRaDdMaxHF59cEQagy2U0RamgKIVFsICglESlvekSHOVatXAS8Xig0SSsqm11YybN3Dj1RteOPysVMYX2Z47vyio7Mky4kn5K/h8KGjROFRoNyOV/ktMMfsss9dEU8KAme57l1fFgaeHG+g5qm7bLd/Z5HXwC3lkc1tqzXfMDc3TvMk96qvCrVNpti7uUjdadNyru2rAvH1v5jW6PYotkIDTCpO2kJEX9cEP+0w2JuI19a/IqdqtXH4QFA2gW6FPp1gd6Im6OxLQsceSIhCavAKM9+KC0kqIUZlPj4ILS5hzYcwO7kifSv8AL7KsyoY7xf5euqs4dxOuu/nH48lw2tpFunh96vUGKKFOyexqNNN8GsCMFACpzKyMBRBLDkQQQwVxKgKCFRIeUlxTHJZTHSCUh15RkoClThRbx6ICN6cQgypGABHC4BSnE2uhA4pgageEy2W8qpXqQFceszGusY1QrHlnPaajv9Mx91rYRjbC1krCUQwWudIg99wOqDH4ghsuoggWuafkTPdA6p4xWWX0fjNqspkAHO46NbBPedANVm4jaWcdsBsgwReAOLutrWVTEYsNBygMG+GiO8/EZ/hUsM4Ou8mPhbHdK1k4Y5f0JxT2u7Lpka9oX5XvCOS/9xtBggX6Zrn+Vc2XTYarZ3GQSJAy9rTfpoj2rjAXvkg6AaCbzu6LX142xuWrpl1KDNZdpabknmkYulFrG2vJNc/l63K/h8PmpEFgLhLswmwtrySl12nJQwBa43F+p3b4VurgxwWVSOV86XXoAJaOJWvGmct2oUZBMSe/Th6ur9DGbnTOnL7gqzh9nxc7vM6n1wREQVh8urRbuikNTQ2QoLU6Wwtaiy8kULpKCBgnxDTx8R6+i08PT7VtFlYhk9r0DqPXVbOyxLQV585ronW2vQp2RQopvACg1VqmUSglIdiQN6U/EjqktbNREKipNrcAmNekelrOjzKs1yY0o2NGFLcizLimWlZwQhODZXFiuJpSjKiUZkJ2iFGZQ4pbiqkIbnIHPQl6AlPQQ96zMWSXAc/K60XhU/d/qDvSsaTsJ96GwGnlEO8A66zMbQc4D3rjmNu1GbLaQGgw0Xif3GV6OpWDW8TwF/HgOqwmg1KzSd4zco3D5u69AE8am/dZ206BDQDvMo8JQL6cNaDlJl28aLV9osJ+mCIsqXs02magZUaXMN3CYAIm5gSWxE38dFrlxiw9t1WfhXEHKHPjUiwH/d/Kyq/6RDuy5w+EjMNNSHa68F7v2lxraTMrIkiGtEQBu5aLwFXDOe+SZk3T8WdrPyY/J2EqOOoE/wCI+y1qBquORpPaGU2iBqR01PcquzqbWuuYHH1qVu4yrmomAWtgRBbB4QCJ8N0LSyXmo3Zw8ljGQ/jB16L0uzaENk8LAxdZ2C2dnIe79oNh/cft5rYrPkRa3DT1zU5X4bYY/IyPHikP1vHrimtv14qC1S2ExqhSpypJCpyJjQp92nsaJwVPMCNdx9cfutPC/pjKd2n0SMFS928ncdefPqqGKxxc8xeLTc2HJcUnB+3LZdjuB6nny+6W/Eu3adVm0KbzrI5QSe8xCsspO3z0j8J9LkGKhOnmB5p1MHmPA+SFtI8ArNJinbWQTSeI8D9U1qEIkjMaUwBIBRsekFhpR5Uhr01pVSpTogcE6EDgtIiq7glOCe4JTwqiCSUt5RvSXlaRNA5ylpQPUsCvQlNLZCQ2n2grVMICyCosVKrY9oy7zO7rrboquyxmqkxuAHz+ynauIgFRskFuo19euqUPP/Vt4nCh7CDvXka9F2GqcBeDEyDuPHovYMxA4qnj8j2kOgz6mRoVpLNarlm2E+h72Sx2chsmbOsNADZZ9DDnMRvHmrL9kVA+aZtulWqGynZyX1DLrEt6Ai/Pu0UzHXVb83hUp4Nod+pqD+wAuc7pG5Wn4EPlxa1oH/LaZuDo69j/AKVaosFMOLWg2cIIMyAIk7/ymlo3DSAD0ATl0X49k0n2iD0NiD64IHUAfXqVZFNSW8ENJ+sVKbTAG8AeWqa1qYWfyuATKhLVGVGWypDUEAKciINU5EG2MTgpZoTru8PmsilhcriHTbcLeJXtxhYHXUeu4rD2js3K7MI/1H6qc/Frpx+Py86qjTpWU5U4tSnBcmnoxwKiULnIDVSUbnU+9VR+JA1S/wCvZ/cEHpoioizqjSxTToQe9Pa9MLbHp9N6oNqJ9KojWkVoBC4KaRlMyrSJtVXNSnq09qrVAtJEqlRIeVZeFXqNWkiaSSuBUkIYWmkLmHKZWbKq0XJ5fdRYbOx+ynPILQDB0O9T/QVDENiLXdP0lazK6Z71RvS92qDMEfiPreoOFBPLUC1otpxOqt1HhIcVNrTGFvZcdC3pmg/SFzo8QPkpKEpbXqEvbcHh9LD1zXBsBGQhLU4VA48VIC7KiCuM6GEsprmoCxUlLWqSFLQuhBBUxyUqMvJLZvorWyFj4mnJIOh3LaIhvcsk3cV1WcvG2y8Thco5LOqlexp4Nr2EHePDovLbQwxY4g7vLiuDz+P0u51Xp/4vl9p63tm1asLP9855hmm932TNoExZW8FRAbDbxr+Vz4z2r0NzGKrMCN8kpn9IOCOrjabdXDWI+Xeq2I26xpuR69BdMxxjK52nOwY4KBmboZHArPHtO0m067gUX+3mkwWuHd3IuM+k+1a1LEA8irDHwsRm0WETccyCPNaeExAeLEHnxWVittvCVFchZWAfdardE4m9geFXqsVuEt7VtE1nvYkvarr2qvUYrSqOCHInFqEtVRNKAR6qS1E0IJDUbSohGEWQ9hISinFLyrO4tZkCULnJpahNNLStlyhKZlQlqNCgyogFICKFUTQkICEyEEpoQEUKGhElTQGop9QpUypN77E2asym1aWN0VJgXdO3iL1BkMWVtfBe8ZLRJHOLcLrZpj9NUsQ22h6tN1HkxmU1VYZXG7j5pj64p1BmbV1tDdTw1iVh7TxeepADwbRx7y0CPmvWe2vu2NDmEh8w4uLzaN7gItpEyZiF5TAiRMQBMWiSdSfkFxzH8cetjn+XRLsHAnfEHfHKSooYZ2Uv6db+S9LsvZrXsBcJGZpLZiRm7V+iz30yaj6bnQ1jngQIEB5FgNVUvGyyyntpGyyaRLiyQQQWwbHd3ghI2rtX3rwIyyWjk20RyvfvXrqOwKRpgl/vh1hvMFovPVeI23UmrkptytBi2mqrDyTP9WeUsu4uYZsFzAWPuWyCS2x1BIFijoD3NXsm4O79pHcfUotn4A+7c42DIEwLl34CmtRHvGhrS2dx109FTqb023dPU4V4LmkaELcptssHC08oaOEL0eFbKxiw5Eqo1alLBlxspr7MINwtZsXTCqtSHtWrXwpBuFTrUIVpZ1QIYlPqNSiEysLLVwCmVwQnTgEQCgqQnsnRKB1O6MFMSHREKFYypZYp0uZK7kMp7mJbqaFbAuKnLC7IggEoSEz3a4MT2ENaphMa1SWqThcKVICmEB7nFqswKziUrDtuF2R4i8+zAsPb+EJEB1tQCS2R1F/lC3cVoAqz6TXQHDpNx0U5Hi8BitlOdTc3MId2srXsJBtctpjKCALA5ouYCpf0AaAHDUgAHcLyvp23XBtGLC0L57imkgONgJhcfn+nd4K7CtydkCd4XntrvNKsCCZdJ0gN7Vg3jaF6SSA1zdW69FS2jgm1hex3cvwli3znyqYSnUpgmmSQ9sP6ncW8Z3rLfR7WlwUVfDVKR4jiE7B1nvPYb2pJzEWuIud/FP1s5Eu2gzsksMgPAIEfGNIHRWNn4A5/eVLuIho3NFp6kq1SpZbvOZ0an6DcERqJbbY42rLXSV6XZ1KY5rzOHXuvZjC5iDwEo1yLfXbY2fswtEnVOx+DBE7wr4Chwlb6404/e27eRx+D+IaKocGC3STF+7kvT1sOLtI10WSynldlNr+Sjp0S+0eXxeCIuNPKeKzqjIK9ntDZ8tzAcj6HevN4rDQjapdsshQnOpwhLE9gELlJKGU4mwQKMFLClCTFxCEFdKA4tQuYiIUwkqFZV2VMc1dlQCcq4NTSohBoyoUcqCpMBXLnFBCcD3OIR4RnaCmvTTsFS7S7I8ROL1SgztBNr/vQsHbCmnj2o+1lUClfgvF1TNIwfiPgvSe3GI/TPReZpt7McY+YXB5r+z0PBOCKOKIA46ARu4lTUxDd7b8jZVqZg98Echu8U1+E3i43dfwoxz4dc5IqVc7srBb4nm4HIcSreHYGC3idVGWEBenc2uOEMqVZRNKU1qaxqIur2GC+leylGKIPFfOME1fUvZ2nGGp82z4lbYc1yea8NFdC6Fy1cqvimSJ4b1nYvDhwzDXf1WwQqbqUOPApWbXjlpSpVJseizdqbMi40PyWpi6MdoahMZUFQX13rP8Alab1+0eMxWAG5ZmIwpA0XrdoYHK7kquIwOZsWkd6mVr/AF45zUIWnjcAWk2WbWZlVSqs4cCiDkppTGlWyo1xXAooQHAKYXAKQg9BUORwhc0JAAauyo1ICDKhC5G9CUGW4KPDxROQ5kGvnb9RFT9pKgWU7Qpcrm/Jl9uWePH6bf8AvE+ZR0faoteC5YQVPEntBOeXKfJfix+mp7W7dFVhjgk5+y3o35ALK2gOytB57Lf8R5KMrvmtscZIXiKfbPAwUzAV+0WHuU1tG9FTp/8AF7gsttY0K1K6WKfirtfVVFcayoATGoSjYrittHBNX1jAUclJjf7WNHyC+X7HH6jP82//AEF9XC6PG4vM5cuKhasHFLrU5CNcgK+SyzqtLI6RoVqFVMWLKMptphdf9RVaKjVnVMLlcr+G+q7EBKyXlUy9bpTr7MbUF9V5ra+wC3QWXr2I6wsUeuxj5LK+U18OWlC163/aJgzOsNT5rzZRjW2U+Vpjk1pVemntVMxqQ1C1SFK0woyowuCNgEIXJm5LKZgIS4TCl1P3d6FAcEE9Ub/v9ECC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ΜΕΤΑ ΤΗ ΓΕΝΝΗΣΗ</a:t>
            </a:r>
            <a:endParaRPr lang="el-GR" dirty="0"/>
          </a:p>
        </p:txBody>
      </p:sp>
      <p:sp>
        <p:nvSpPr>
          <p:cNvPr id="3" name="2 - Θέση περιεχομένου"/>
          <p:cNvSpPr>
            <a:spLocks noGrp="1"/>
          </p:cNvSpPr>
          <p:nvPr>
            <p:ph sz="quarter" idx="1"/>
          </p:nvPr>
        </p:nvSpPr>
        <p:spPr/>
        <p:txBody>
          <a:bodyPr/>
          <a:lstStyle/>
          <a:p>
            <a:r>
              <a:rPr lang="el-GR" dirty="0" err="1" smtClean="0"/>
              <a:t>Καρυότυπος</a:t>
            </a:r>
            <a:r>
              <a:rPr lang="el-GR" dirty="0" smtClean="0"/>
              <a:t> (15-21 ημέρες) και </a:t>
            </a:r>
            <a:r>
              <a:rPr lang="en-US" dirty="0" smtClean="0"/>
              <a:t>RT- PCR (3 </a:t>
            </a:r>
            <a:r>
              <a:rPr lang="el-GR" dirty="0" smtClean="0"/>
              <a:t>ημέρες  - γονίδια που εκφράζονται στο χρωμόσωμα 21) </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descr="data:image/jpeg;base64,/9j/4AAQSkZJRgABAQAAAQABAAD/2wCEAAkGBhQSEBQUEhQUFBUUFBcXFBQYFBQXFxUXFBQVFBUXFxQXHCYeFxokGRQUHy8gJCcpLCwsFR4xNTAqNSYrLCkBCQoKDgwOGA8PFykcHBwpKSkpKSkpKSkpLCkpKSksKSkpKSwpKSkpKSkpKSkpKSksLCkpKSksKSkpKSwpKSkpLP/AABEIAKoBKQMBIgACEQEDEQH/xAAbAAACAwEBAQAAAAAAAAAAAAACAwEEBQAGB//EAD0QAAEDAgMFBQcDAwEJAAAAAAEAAhEDIQQSMQVBUWFxIoGRsfAGE0KhwdHhIzLxFFJyYhUWM0NTgpKisv/EABkBAAMBAQEAAAAAAAAAAAAAAAABAgMEBf/EACMRAQEAAgICAgMAAwAAAAAAAAABAhEhMQMSQVETImEEMoH/2gAMAwEAAhEDEQA/AMHGhlWjYzUpcrlvxAchMkcTA0WG+uWnM033jdwII3tI3LSrBrXTFi0kXvmLXBp/8teiovYHZpEHeOuvdv7+S4Zft3SKuf4h2Z3f2wfXirVJtwRv1Hrd63KqKRa6/G/0K0cPh+GinLLToxi9haI014T5LZwlJUsBS0WzQprOHeFigITwEpgTQVozriEKYQgTIBUFE5CmAKFJChM3LpQlyW98JbN1SpCo169/Wt7JmIebx4/lUnD9vAGfAQPqe5ByIqk39a/Uqq1s7t/lKswSfWvrzTG0vqgyWYeyssZCljEwBACGqA5GUpxTiXZktz1DnKtWxQAuU9xWjnOUZ1mvx5NmNJ56BLNKq7fl6D7pzdP1129LsXFBlYP/AOmHv43ax2X/ANsqoCsFWw2Bc3D1SXOJqFtNs7g0ipULeGlMd5WY/AEfE7xV6y0z4323M4Uly8/7lw+LxTWYlzdRPQ/dHMFjXc5V6iVQ2g074PA2VgvB0TlZ3cKD1DnonMSpTIcocyiVPighYxgAjdeDyNx64tVF1CQHN/cIBA+IbiAN623ZXMnfaDwkz9/ks1uHIdGnPy9clx700xIY3MBPr8LSweGSqGH/AJ49Vr4ShZZ9uidH4SgtFjUuk1PCuRFSiCgKQrSYgKlqlxTIsoCUb7JZTEgSUBKMlIqOukpD3qpVd/COoblKIskZLRaDdMaxHF59cEQagy2U0RamgKIVFsICglESlvekSHOVatXAS8Xig0SSsqm11YybN3Dj1RteOPysVMYX2Z47vyio7Mky4kn5K/h8KGjROFRoNyOV/ktMMfsss9dEU8KAme57l1fFgaeHG+g5qm7bLd/Z5HXwC3lkc1tqzXfMDc3TvMk96qvCrVNpti7uUjdadNyru2rAvH1v5jW6PYotkIDTCpO2kJEX9cEP+0w2JuI19a/IqdqtXH4QFA2gW6FPp1gd6Im6OxLQsceSIhCavAKM9+KC0kqIUZlPj4ILS5hzYcwO7kifSv8AL7KsyoY7xf5euqs4dxOuu/nH48lw2tpFunh96vUGKKFOyexqNNN8GsCMFACpzKyMBRBLDkQQQwVxKgKCFRIeUlxTHJZTHSCUh15RkoClThRbx6ICN6cQgypGABHC4BSnE2uhA4pgageEy2W8qpXqQFceszGusY1QrHlnPaajv9Mx91rYRjbC1krCUQwWudIg99wOqDH4ghsuoggWuafkTPdA6p4xWWX0fjNqspkAHO46NbBPedANVm4jaWcdsBsgwReAOLutrWVTEYsNBygMG+GiO8/EZ/hUsM4Ou8mPhbHdK1k4Y5f0JxT2u7Lpka9oX5XvCOS/9xtBggX6Zrn+Vc2XTYarZ3GQSJAy9rTfpoj2rjAXvkg6AaCbzu6LX142xuWrpl1KDNZdpabknmkYulFrG2vJNc/l63K/h8PmpEFgLhLswmwtrySl12nJQwBa43F+p3b4VurgxwWVSOV86XXoAJaOJWvGmct2oUZBMSe/Th6ur9DGbnTOnL7gqzh9nxc7vM6n1wREQVh8urRbuikNTQ2QoLU6Wwtaiy8kULpKCBgnxDTx8R6+i08PT7VtFlYhk9r0DqPXVbOyxLQV585ronW2vQp2RQopvACg1VqmUSglIdiQN6U/EjqktbNREKipNrcAmNekelrOjzKs1yY0o2NGFLcizLimWlZwQhODZXFiuJpSjKiUZkJ2iFGZQ4pbiqkIbnIHPQl6AlPQQ96zMWSXAc/K60XhU/d/qDvSsaTsJ96GwGnlEO8A66zMbQc4D3rjmNu1GbLaQGgw0Xif3GV6OpWDW8TwF/HgOqwmg1KzSd4zco3D5u69AE8am/dZ206BDQDvMo8JQL6cNaDlJl28aLV9osJ+mCIsqXs02magZUaXMN3CYAIm5gSWxE38dFrlxiw9t1WfhXEHKHPjUiwH/d/Kyq/6RDuy5w+EjMNNSHa68F7v2lxraTMrIkiGtEQBu5aLwFXDOe+SZk3T8WdrPyY/J2EqOOoE/wCI+y1qBquORpPaGU2iBqR01PcquzqbWuuYHH1qVu4yrmomAWtgRBbB4QCJ8N0LSyXmo3Zw8ljGQ/jB16L0uzaENk8LAxdZ2C2dnIe79oNh/cft5rYrPkRa3DT1zU5X4bYY/IyPHikP1vHrimtv14qC1S2ExqhSpypJCpyJjQp92nsaJwVPMCNdx9cfutPC/pjKd2n0SMFS928ncdefPqqGKxxc8xeLTc2HJcUnB+3LZdjuB6nny+6W/Eu3adVm0KbzrI5QSe8xCsspO3z0j8J9LkGKhOnmB5p1MHmPA+SFtI8ArNJinbWQTSeI8D9U1qEIkjMaUwBIBRsekFhpR5Uhr01pVSpTogcE6EDgtIiq7glOCe4JTwqiCSUt5RvSXlaRNA5ylpQPUsCvQlNLZCQ2n2grVMICyCosVKrY9oy7zO7rrboquyxmqkxuAHz+ynauIgFRskFuo19euqUPP/Vt4nCh7CDvXka9F2GqcBeDEyDuPHovYMxA4qnj8j2kOgz6mRoVpLNarlm2E+h72Sx2chsmbOsNADZZ9DDnMRvHmrL9kVA+aZtulWqGynZyX1DLrEt6Ai/Pu0UzHXVb83hUp4Nod+pqD+wAuc7pG5Wn4EPlxa1oH/LaZuDo69j/AKVaosFMOLWg2cIIMyAIk7/ymlo3DSAD0ATl0X49k0n2iD0NiD64IHUAfXqVZFNSW8ENJ+sVKbTAG8AeWqa1qYWfyuATKhLVGVGWypDUEAKciINU5EG2MTgpZoTru8PmsilhcriHTbcLeJXtxhYHXUeu4rD2js3K7MI/1H6qc/Frpx+Py86qjTpWU5U4tSnBcmnoxwKiULnIDVSUbnU+9VR+JA1S/wCvZ/cEHpoioizqjSxTToQe9Pa9MLbHp9N6oNqJ9KojWkVoBC4KaRlMyrSJtVXNSnq09qrVAtJEqlRIeVZeFXqNWkiaSSuBUkIYWmkLmHKZWbKq0XJ5fdRYbOx+ynPILQDB0O9T/QVDENiLXdP0lazK6Z71RvS92qDMEfiPreoOFBPLUC1otpxOqt1HhIcVNrTGFvZcdC3pmg/SFzo8QPkpKEpbXqEvbcHh9LD1zXBsBGQhLU4VA48VIC7KiCuM6GEsprmoCxUlLWqSFLQuhBBUxyUqMvJLZvorWyFj4mnJIOh3LaIhvcsk3cV1WcvG2y8Thco5LOqlexp4Nr2EHePDovLbQwxY4g7vLiuDz+P0u51Xp/4vl9p63tm1asLP9855hmm932TNoExZW8FRAbDbxr+Vz4z2r0NzGKrMCN8kpn9IOCOrjabdXDWI+Xeq2I26xpuR69BdMxxjK52nOwY4KBmboZHArPHtO0m067gUX+3mkwWuHd3IuM+k+1a1LEA8irDHwsRm0WETccyCPNaeExAeLEHnxWVittvCVFchZWAfdardE4m9geFXqsVuEt7VtE1nvYkvarr2qvUYrSqOCHInFqEtVRNKAR6qS1E0IJDUbSohGEWQ9hISinFLyrO4tZkCULnJpahNNLStlyhKZlQlqNCgyogFICKFUTQkICEyEEpoQEUKGhElTQGop9QpUypN77E2asym1aWN0VJgXdO3iL1BkMWVtfBe8ZLRJHOLcLrZpj9NUsQ22h6tN1HkxmU1VYZXG7j5pj64p1BmbV1tDdTw1iVh7TxeepADwbRx7y0CPmvWe2vu2NDmEh8w4uLzaN7gItpEyZiF5TAiRMQBMWiSdSfkFxzH8cetjn+XRLsHAnfEHfHKSooYZ2Uv6db+S9LsvZrXsBcJGZpLZiRm7V+iz30yaj6bnQ1jngQIEB5FgNVUvGyyyntpGyyaRLiyQQQWwbHd3ghI2rtX3rwIyyWjk20RyvfvXrqOwKRpgl/vh1hvMFovPVeI23UmrkptytBi2mqrDyTP9WeUsu4uYZsFzAWPuWyCS2x1BIFijoD3NXsm4O79pHcfUotn4A+7c42DIEwLl34CmtRHvGhrS2dx109FTqb023dPU4V4LmkaELcptssHC08oaOEL0eFbKxiw5Eqo1alLBlxspr7MINwtZsXTCqtSHtWrXwpBuFTrUIVpZ1QIYlPqNSiEysLLVwCmVwQnTgEQCgqQnsnRKB1O6MFMSHREKFYypZYp0uZK7kMp7mJbqaFbAuKnLC7IggEoSEz3a4MT2ENaphMa1SWqThcKVICmEB7nFqswKziUrDtuF2R4i8+zAsPb+EJEB1tQCS2R1F/lC3cVoAqz6TXQHDpNx0U5Hi8BitlOdTc3MId2srXsJBtctpjKCALA5ouYCpf0AaAHDUgAHcLyvp23XBtGLC0L57imkgONgJhcfn+nd4K7CtydkCd4XntrvNKsCCZdJ0gN7Vg3jaF6SSA1zdW69FS2jgm1hex3cvwli3znyqYSnUpgmmSQ9sP6ncW8Z3rLfR7WlwUVfDVKR4jiE7B1nvPYb2pJzEWuIud/FP1s5Eu2gzsksMgPAIEfGNIHRWNn4A5/eVLuIho3NFp6kq1SpZbvOZ0an6DcERqJbbY42rLXSV6XZ1KY5rzOHXuvZjC5iDwEo1yLfXbY2fswtEnVOx+DBE7wr4Chwlb6404/e27eRx+D+IaKocGC3STF+7kvT1sOLtI10WSynldlNr+Sjp0S+0eXxeCIuNPKeKzqjIK9ntDZ8tzAcj6HevN4rDQjapdsshQnOpwhLE9gELlJKGU4mwQKMFLClCTFxCEFdKA4tQuYiIUwkqFZV2VMc1dlQCcq4NTSohBoyoUcqCpMBXLnFBCcD3OIR4RnaCmvTTsFS7S7I8ROL1SgztBNr/vQsHbCmnj2o+1lUClfgvF1TNIwfiPgvSe3GI/TPReZpt7McY+YXB5r+z0PBOCKOKIA46ARu4lTUxDd7b8jZVqZg98Echu8U1+E3i43dfwoxz4dc5IqVc7srBb4nm4HIcSreHYGC3idVGWEBenc2uOEMqVZRNKU1qaxqIur2GC+leylGKIPFfOME1fUvZ2nGGp82z4lbYc1yea8NFdC6Fy1cqvimSJ4b1nYvDhwzDXf1WwQqbqUOPApWbXjlpSpVJseizdqbMi40PyWpi6MdoahMZUFQX13rP8Alab1+0eMxWAG5ZmIwpA0XrdoYHK7kquIwOZsWkd6mVr/AF45zUIWnjcAWk2WbWZlVSqs4cCiDkppTGlWyo1xXAooQHAKYXAKQg9BUORwhc0JAAauyo1ICDKhC5G9CUGW4KPDxROQ5kGvnb9RFT9pKgWU7Qpcrm/Jl9uWePH6bf8AvE+ZR0faoteC5YQVPEntBOeXKfJfix+mp7W7dFVhjgk5+y3o35ALK2gOytB57Lf8R5KMrvmtscZIXiKfbPAwUzAV+0WHuU1tG9FTp/8AF7gsttY0K1K6WKfirtfVVFcayoATGoSjYrittHBNX1jAUclJjf7WNHyC+X7HH6jP82//AEF9XC6PG4vM5cuKhasHFLrU5CNcgK+SyzqtLI6RoVqFVMWLKMptphdf9RVaKjVnVMLlcr+G+q7EBKyXlUy9bpTr7MbUF9V5ra+wC3QWXr2I6wsUeuxj5LK+U18OWlC163/aJgzOsNT5rzZRjW2U+Vpjk1pVemntVMxqQ1C1SFK0woyowuCNgEIXJm5LKZgIS4TCl1P3d6FAcEE9Ub/v9ECC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4148" name="AutoShape 4" descr="data:image/jpeg;base64,/9j/4AAQSkZJRgABAQAAAQABAAD/2wCEAAkGBhQSEBQUEhQUFBUUFBcXFBQYFBQXFxUXFBQVFBUXFxQXHCYeFxokGRQUHy8gJCcpLCwsFR4xNTAqNSYrLCkBCQoKDgwOGA8PFykcHBwpKSkpKSkpKSkpLCkpKSksKSkpKSwpKSkpKSkpKSkpKSksLCkpKSksKSkpKSwpKSkpLP/AABEIAKoBKQMBIgACEQEDEQH/xAAbAAACAwEBAQAAAAAAAAAAAAACAwEEBQAGB//EAD0QAAEDAgMFBQcDAwEJAAAAAAEAAhEDIQQSMQVBUWFxIoGRsfAGE0KhwdHhIzLxFFJyYhUWM0NTgpKisv/EABkBAAMBAQEAAAAAAAAAAAAAAAABAgMEBf/EACMRAQEAAgICAgMAAwAAAAAAAAABAhEhMQMSQVETImEEMoH/2gAMAwEAAhEDEQA/AMHGhlWjYzUpcrlvxAchMkcTA0WG+uWnM033jdwII3tI3LSrBrXTFi0kXvmLXBp/8teiovYHZpEHeOuvdv7+S4Zft3SKuf4h2Z3f2wfXirVJtwRv1Hrd63KqKRa6/G/0K0cPh+GinLLToxi9haI014T5LZwlJUsBS0WzQprOHeFigITwEpgTQVozriEKYQgTIBUFE5CmAKFJChM3LpQlyW98JbN1SpCo169/Wt7JmIebx4/lUnD9vAGfAQPqe5ByIqk39a/Uqq1s7t/lKswSfWvrzTG0vqgyWYeyssZCljEwBACGqA5GUpxTiXZktz1DnKtWxQAuU9xWjnOUZ1mvx5NmNJ56BLNKq7fl6D7pzdP1129LsXFBlYP/AOmHv43ax2X/ANsqoCsFWw2Bc3D1SXOJqFtNs7g0ipULeGlMd5WY/AEfE7xV6y0z4323M4Uly8/7lw+LxTWYlzdRPQ/dHMFjXc5V6iVQ2g074PA2VgvB0TlZ3cKD1DnonMSpTIcocyiVPighYxgAjdeDyNx64tVF1CQHN/cIBA+IbiAN623ZXMnfaDwkz9/ks1uHIdGnPy9clx700xIY3MBPr8LSweGSqGH/AJ49Vr4ShZZ9uidH4SgtFjUuk1PCuRFSiCgKQrSYgKlqlxTIsoCUb7JZTEgSUBKMlIqOukpD3qpVd/COoblKIskZLRaDdMaxHF59cEQagy2U0RamgKIVFsICglESlvekSHOVatXAS8Xig0SSsqm11YybN3Dj1RteOPysVMYX2Z47vyio7Mky4kn5K/h8KGjROFRoNyOV/ktMMfsss9dEU8KAme57l1fFgaeHG+g5qm7bLd/Z5HXwC3lkc1tqzXfMDc3TvMk96qvCrVNpti7uUjdadNyru2rAvH1v5jW6PYotkIDTCpO2kJEX9cEP+0w2JuI19a/IqdqtXH4QFA2gW6FPp1gd6Im6OxLQsceSIhCavAKM9+KC0kqIUZlPj4ILS5hzYcwO7kifSv8AL7KsyoY7xf5euqs4dxOuu/nH48lw2tpFunh96vUGKKFOyexqNNN8GsCMFACpzKyMBRBLDkQQQwVxKgKCFRIeUlxTHJZTHSCUh15RkoClThRbx6ICN6cQgypGABHC4BSnE2uhA4pgageEy2W8qpXqQFceszGusY1QrHlnPaajv9Mx91rYRjbC1krCUQwWudIg99wOqDH4ghsuoggWuafkTPdA6p4xWWX0fjNqspkAHO46NbBPedANVm4jaWcdsBsgwReAOLutrWVTEYsNBygMG+GiO8/EZ/hUsM4Ou8mPhbHdK1k4Y5f0JxT2u7Lpka9oX5XvCOS/9xtBggX6Zrn+Vc2XTYarZ3GQSJAy9rTfpoj2rjAXvkg6AaCbzu6LX142xuWrpl1KDNZdpabknmkYulFrG2vJNc/l63K/h8PmpEFgLhLswmwtrySl12nJQwBa43F+p3b4VurgxwWVSOV86XXoAJaOJWvGmct2oUZBMSe/Th6ur9DGbnTOnL7gqzh9nxc7vM6n1wREQVh8urRbuikNTQ2QoLU6Wwtaiy8kULpKCBgnxDTx8R6+i08PT7VtFlYhk9r0DqPXVbOyxLQV585ronW2vQp2RQopvACg1VqmUSglIdiQN6U/EjqktbNREKipNrcAmNekelrOjzKs1yY0o2NGFLcizLimWlZwQhODZXFiuJpSjKiUZkJ2iFGZQ4pbiqkIbnIHPQl6AlPQQ96zMWSXAc/K60XhU/d/qDvSsaTsJ96GwGnlEO8A66zMbQc4D3rjmNu1GbLaQGgw0Xif3GV6OpWDW8TwF/HgOqwmg1KzSd4zco3D5u69AE8am/dZ206BDQDvMo8JQL6cNaDlJl28aLV9osJ+mCIsqXs02magZUaXMN3CYAIm5gSWxE38dFrlxiw9t1WfhXEHKHPjUiwH/d/Kyq/6RDuy5w+EjMNNSHa68F7v2lxraTMrIkiGtEQBu5aLwFXDOe+SZk3T8WdrPyY/J2EqOOoE/wCI+y1qBquORpPaGU2iBqR01PcquzqbWuuYHH1qVu4yrmomAWtgRBbB4QCJ8N0LSyXmo3Zw8ljGQ/jB16L0uzaENk8LAxdZ2C2dnIe79oNh/cft5rYrPkRa3DT1zU5X4bYY/IyPHikP1vHrimtv14qC1S2ExqhSpypJCpyJjQp92nsaJwVPMCNdx9cfutPC/pjKd2n0SMFS928ncdefPqqGKxxc8xeLTc2HJcUnB+3LZdjuB6nny+6W/Eu3adVm0KbzrI5QSe8xCsspO3z0j8J9LkGKhOnmB5p1MHmPA+SFtI8ArNJinbWQTSeI8D9U1qEIkjMaUwBIBRsekFhpR5Uhr01pVSpTogcE6EDgtIiq7glOCe4JTwqiCSUt5RvSXlaRNA5ylpQPUsCvQlNLZCQ2n2grVMICyCosVKrY9oy7zO7rrboquyxmqkxuAHz+ynauIgFRskFuo19euqUPP/Vt4nCh7CDvXka9F2GqcBeDEyDuPHovYMxA4qnj8j2kOgz6mRoVpLNarlm2E+h72Sx2chsmbOsNADZZ9DDnMRvHmrL9kVA+aZtulWqGynZyX1DLrEt6Ai/Pu0UzHXVb83hUp4Nod+pqD+wAuc7pG5Wn4EPlxa1oH/LaZuDo69j/AKVaosFMOLWg2cIIMyAIk7/ymlo3DSAD0ATl0X49k0n2iD0NiD64IHUAfXqVZFNSW8ENJ+sVKbTAG8AeWqa1qYWfyuATKhLVGVGWypDUEAKciINU5EG2MTgpZoTru8PmsilhcriHTbcLeJXtxhYHXUeu4rD2js3K7MI/1H6qc/Frpx+Py86qjTpWU5U4tSnBcmnoxwKiULnIDVSUbnU+9VR+JA1S/wCvZ/cEHpoioizqjSxTToQe9Pa9MLbHp9N6oNqJ9KojWkVoBC4KaRlMyrSJtVXNSnq09qrVAtJEqlRIeVZeFXqNWkiaSSuBUkIYWmkLmHKZWbKq0XJ5fdRYbOx+ynPILQDB0O9T/QVDENiLXdP0lazK6Z71RvS92qDMEfiPreoOFBPLUC1otpxOqt1HhIcVNrTGFvZcdC3pmg/SFzo8QPkpKEpbXqEvbcHh9LD1zXBsBGQhLU4VA48VIC7KiCuM6GEsprmoCxUlLWqSFLQuhBBUxyUqMvJLZvorWyFj4mnJIOh3LaIhvcsk3cV1WcvG2y8Thco5LOqlexp4Nr2EHePDovLbQwxY4g7vLiuDz+P0u51Xp/4vl9p63tm1asLP9855hmm932TNoExZW8FRAbDbxr+Vz4z2r0NzGKrMCN8kpn9IOCOrjabdXDWI+Xeq2I26xpuR69BdMxxjK52nOwY4KBmboZHArPHtO0m067gUX+3mkwWuHd3IuM+k+1a1LEA8irDHwsRm0WETccyCPNaeExAeLEHnxWVittvCVFchZWAfdardE4m9geFXqsVuEt7VtE1nvYkvarr2qvUYrSqOCHInFqEtVRNKAR6qS1E0IJDUbSohGEWQ9hISinFLyrO4tZkCULnJpahNNLStlyhKZlQlqNCgyogFICKFUTQkICEyEEpoQEUKGhElTQGop9QpUypN77E2asym1aWN0VJgXdO3iL1BkMWVtfBe8ZLRJHOLcLrZpj9NUsQ22h6tN1HkxmU1VYZXG7j5pj64p1BmbV1tDdTw1iVh7TxeepADwbRx7y0CPmvWe2vu2NDmEh8w4uLzaN7gItpEyZiF5TAiRMQBMWiSdSfkFxzH8cetjn+XRLsHAnfEHfHKSooYZ2Uv6db+S9LsvZrXsBcJGZpLZiRm7V+iz30yaj6bnQ1jngQIEB5FgNVUvGyyyntpGyyaRLiyQQQWwbHd3ghI2rtX3rwIyyWjk20RyvfvXrqOwKRpgl/vh1hvMFovPVeI23UmrkptytBi2mqrDyTP9WeUsu4uYZsFzAWPuWyCS2x1BIFijoD3NXsm4O79pHcfUotn4A+7c42DIEwLl34CmtRHvGhrS2dx109FTqb023dPU4V4LmkaELcptssHC08oaOEL0eFbKxiw5Eqo1alLBlxspr7MINwtZsXTCqtSHtWrXwpBuFTrUIVpZ1QIYlPqNSiEysLLVwCmVwQnTgEQCgqQnsnRKB1O6MFMSHREKFYypZYp0uZK7kMp7mJbqaFbAuKnLC7IggEoSEz3a4MT2ENaphMa1SWqThcKVICmEB7nFqswKziUrDtuF2R4i8+zAsPb+EJEB1tQCS2R1F/lC3cVoAqz6TXQHDpNx0U5Hi8BitlOdTc3MId2srXsJBtctpjKCALA5ouYCpf0AaAHDUgAHcLyvp23XBtGLC0L57imkgONgJhcfn+nd4K7CtydkCd4XntrvNKsCCZdJ0gN7Vg3jaF6SSA1zdW69FS2jgm1hex3cvwli3znyqYSnUpgmmSQ9sP6ncW8Z3rLfR7WlwUVfDVKR4jiE7B1nvPYb2pJzEWuIud/FP1s5Eu2gzsksMgPAIEfGNIHRWNn4A5/eVLuIho3NFp6kq1SpZbvOZ0an6DcERqJbbY42rLXSV6XZ1KY5rzOHXuvZjC5iDwEo1yLfXbY2fswtEnVOx+DBE7wr4Chwlb6404/e27eRx+D+IaKocGC3STF+7kvT1sOLtI10WSynldlNr+Sjp0S+0eXxeCIuNPKeKzqjIK9ntDZ8tzAcj6HevN4rDQjapdsshQnOpwhLE9gELlJKGU4mwQKMFLClCTFxCEFdKA4tQuYiIUwkqFZV2VMc1dlQCcq4NTSohBoyoUcqCpMBXLnFBCcD3OIR4RnaCmvTTsFS7S7I8ROL1SgztBNr/vQsHbCmnj2o+1lUClfgvF1TNIwfiPgvSe3GI/TPReZpt7McY+YXB5r+z0PBOCKOKIA46ARu4lTUxDd7b8jZVqZg98Echu8U1+E3i43dfwoxz4dc5IqVc7srBb4nm4HIcSreHYGC3idVGWEBenc2uOEMqVZRNKU1qaxqIur2GC+leylGKIPFfOME1fUvZ2nGGp82z4lbYc1yea8NFdC6Fy1cqvimSJ4b1nYvDhwzDXf1WwQqbqUOPApWbXjlpSpVJseizdqbMi40PyWpi6MdoahMZUFQX13rP8Alab1+0eMxWAG5ZmIwpA0XrdoYHK7kquIwOZsWkd6mVr/AF45zUIWnjcAWk2WbWZlVSqs4cCiDkppTGlWyo1xXAooQHAKYXAKQg9BUORwhc0JAAauyo1ICDKhC5G9CUGW4KPDxROQ5kGvnb9RFT9pKgWU7Qpcrm/Jl9uWePH6bf8AvE+ZR0faoteC5YQVPEntBOeXKfJfix+mp7W7dFVhjgk5+y3o35ALK2gOytB57Lf8R5KMrvmtscZIXiKfbPAwUzAV+0WHuU1tG9FTp/8AF7gsttY0K1K6WKfirtfVVFcayoATGoSjYrittHBNX1jAUclJjf7WNHyC+X7HH6jP82//AEF9XC6PG4vM5cuKhasHFLrU5CNcgK+SyzqtLI6RoVqFVMWLKMptphdf9RVaKjVnVMLlcr+G+q7EBKyXlUy9bpTr7MbUF9V5ra+wC3QWXr2I6wsUeuxj5LK+U18OWlC163/aJgzOsNT5rzZRjW2U+Vpjk1pVemntVMxqQ1C1SFK0woyowuCNgEIXJm5LKZgIS4TCl1P3d6FAcEE9Ub/v9ECC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4150" name="AutoShape 6" descr="data:image/jpeg;base64,/9j/4AAQSkZJRgABAQAAAQABAAD/2wCEAAkGBhQSEBQUEhQUFBUUFBcXFBQYFBQXFxUXFBQVFBUXFxQXHCYeFxokGRQUHy8gJCcpLCwsFR4xNTAqNSYrLCkBCQoKDgwOGA8PFykcHBwpKSkpKSkpKSkpLCkpKSksKSkpKSwpKSkpKSkpKSkpKSksLCkpKSksKSkpKSwpKSkpLP/AABEIAKoBKQMBIgACEQEDEQH/xAAbAAACAwEBAQAAAAAAAAAAAAACAwEEBQAGB//EAD0QAAEDAgMFBQcDAwEJAAAAAAEAAhEDIQQSMQVBUWFxIoGRsfAGE0KhwdHhIzLxFFJyYhUWM0NTgpKisv/EABkBAAMBAQEAAAAAAAAAAAAAAAABAgMEBf/EACMRAQEAAgICAgMAAwAAAAAAAAABAhEhMQMSQVETImEEMoH/2gAMAwEAAhEDEQA/AMHGhlWjYzUpcrlvxAchMkcTA0WG+uWnM033jdwII3tI3LSrBrXTFi0kXvmLXBp/8teiovYHZpEHeOuvdv7+S4Zft3SKuf4h2Z3f2wfXirVJtwRv1Hrd63KqKRa6/G/0K0cPh+GinLLToxi9haI014T5LZwlJUsBS0WzQprOHeFigITwEpgTQVozriEKYQgTIBUFE5CmAKFJChM3LpQlyW98JbN1SpCo169/Wt7JmIebx4/lUnD9vAGfAQPqe5ByIqk39a/Uqq1s7t/lKswSfWvrzTG0vqgyWYeyssZCljEwBACGqA5GUpxTiXZktz1DnKtWxQAuU9xWjnOUZ1mvx5NmNJ56BLNKq7fl6D7pzdP1129LsXFBlYP/AOmHv43ax2X/ANsqoCsFWw2Bc3D1SXOJqFtNs7g0ipULeGlMd5WY/AEfE7xV6y0z4323M4Uly8/7lw+LxTWYlzdRPQ/dHMFjXc5V6iVQ2g074PA2VgvB0TlZ3cKD1DnonMSpTIcocyiVPighYxgAjdeDyNx64tVF1CQHN/cIBA+IbiAN623ZXMnfaDwkz9/ks1uHIdGnPy9clx700xIY3MBPr8LSweGSqGH/AJ49Vr4ShZZ9uidH4SgtFjUuk1PCuRFSiCgKQrSYgKlqlxTIsoCUb7JZTEgSUBKMlIqOukpD3qpVd/COoblKIskZLRaDdMaxHF59cEQagy2U0RamgKIVFsICglESlvekSHOVatXAS8Xig0SSsqm11YybN3Dj1RteOPysVMYX2Z47vyio7Mky4kn5K/h8KGjROFRoNyOV/ktMMfsss9dEU8KAme57l1fFgaeHG+g5qm7bLd/Z5HXwC3lkc1tqzXfMDc3TvMk96qvCrVNpti7uUjdadNyru2rAvH1v5jW6PYotkIDTCpO2kJEX9cEP+0w2JuI19a/IqdqtXH4QFA2gW6FPp1gd6Im6OxLQsceSIhCavAKM9+KC0kqIUZlPj4ILS5hzYcwO7kifSv8AL7KsyoY7xf5euqs4dxOuu/nH48lw2tpFunh96vUGKKFOyexqNNN8GsCMFACpzKyMBRBLDkQQQwVxKgKCFRIeUlxTHJZTHSCUh15RkoClThRbx6ICN6cQgypGABHC4BSnE2uhA4pgageEy2W8qpXqQFceszGusY1QrHlnPaajv9Mx91rYRjbC1krCUQwWudIg99wOqDH4ghsuoggWuafkTPdA6p4xWWX0fjNqspkAHO46NbBPedANVm4jaWcdsBsgwReAOLutrWVTEYsNBygMG+GiO8/EZ/hUsM4Ou8mPhbHdK1k4Y5f0JxT2u7Lpka9oX5XvCOS/9xtBggX6Zrn+Vc2XTYarZ3GQSJAy9rTfpoj2rjAXvkg6AaCbzu6LX142xuWrpl1KDNZdpabknmkYulFrG2vJNc/l63K/h8PmpEFgLhLswmwtrySl12nJQwBa43F+p3b4VurgxwWVSOV86XXoAJaOJWvGmct2oUZBMSe/Th6ur9DGbnTOnL7gqzh9nxc7vM6n1wREQVh8urRbuikNTQ2QoLU6Wwtaiy8kULpKCBgnxDTx8R6+i08PT7VtFlYhk9r0DqPXVbOyxLQV585ronW2vQp2RQopvACg1VqmUSglIdiQN6U/EjqktbNREKipNrcAmNekelrOjzKs1yY0o2NGFLcizLimWlZwQhODZXFiuJpSjKiUZkJ2iFGZQ4pbiqkIbnIHPQl6AlPQQ96zMWSXAc/K60XhU/d/qDvSsaTsJ96GwGnlEO8A66zMbQc4D3rjmNu1GbLaQGgw0Xif3GV6OpWDW8TwF/HgOqwmg1KzSd4zco3D5u69AE8am/dZ206BDQDvMo8JQL6cNaDlJl28aLV9osJ+mCIsqXs02magZUaXMN3CYAIm5gSWxE38dFrlxiw9t1WfhXEHKHPjUiwH/d/Kyq/6RDuy5w+EjMNNSHa68F7v2lxraTMrIkiGtEQBu5aLwFXDOe+SZk3T8WdrPyY/J2EqOOoE/wCI+y1qBquORpPaGU2iBqR01PcquzqbWuuYHH1qVu4yrmomAWtgRBbB4QCJ8N0LSyXmo3Zw8ljGQ/jB16L0uzaENk8LAxdZ2C2dnIe79oNh/cft5rYrPkRa3DT1zU5X4bYY/IyPHikP1vHrimtv14qC1S2ExqhSpypJCpyJjQp92nsaJwVPMCNdx9cfutPC/pjKd2n0SMFS928ncdefPqqGKxxc8xeLTc2HJcUnB+3LZdjuB6nny+6W/Eu3adVm0KbzrI5QSe8xCsspO3z0j8J9LkGKhOnmB5p1MHmPA+SFtI8ArNJinbWQTSeI8D9U1qEIkjMaUwBIBRsekFhpR5Uhr01pVSpTogcE6EDgtIiq7glOCe4JTwqiCSUt5RvSXlaRNA5ylpQPUsCvQlNLZCQ2n2grVMICyCosVKrY9oy7zO7rrboquyxmqkxuAHz+ynauIgFRskFuo19euqUPP/Vt4nCh7CDvXka9F2GqcBeDEyDuPHovYMxA4qnj8j2kOgz6mRoVpLNarlm2E+h72Sx2chsmbOsNADZZ9DDnMRvHmrL9kVA+aZtulWqGynZyX1DLrEt6Ai/Pu0UzHXVb83hUp4Nod+pqD+wAuc7pG5Wn4EPlxa1oH/LaZuDo69j/AKVaosFMOLWg2cIIMyAIk7/ymlo3DSAD0ATl0X49k0n2iD0NiD64IHUAfXqVZFNSW8ENJ+sVKbTAG8AeWqa1qYWfyuATKhLVGVGWypDUEAKciINU5EG2MTgpZoTru8PmsilhcriHTbcLeJXtxhYHXUeu4rD2js3K7MI/1H6qc/Frpx+Py86qjTpWU5U4tSnBcmnoxwKiULnIDVSUbnU+9VR+JA1S/wCvZ/cEHpoioizqjSxTToQe9Pa9MLbHp9N6oNqJ9KojWkVoBC4KaRlMyrSJtVXNSnq09qrVAtJEqlRIeVZeFXqNWkiaSSuBUkIYWmkLmHKZWbKq0XJ5fdRYbOx+ynPILQDB0O9T/QVDENiLXdP0lazK6Z71RvS92qDMEfiPreoOFBPLUC1otpxOqt1HhIcVNrTGFvZcdC3pmg/SFzo8QPkpKEpbXqEvbcHh9LD1zXBsBGQhLU4VA48VIC7KiCuM6GEsprmoCxUlLWqSFLQuhBBUxyUqMvJLZvorWyFj4mnJIOh3LaIhvcsk3cV1WcvG2y8Thco5LOqlexp4Nr2EHePDovLbQwxY4g7vLiuDz+P0u51Xp/4vl9p63tm1asLP9855hmm932TNoExZW8FRAbDbxr+Vz4z2r0NzGKrMCN8kpn9IOCOrjabdXDWI+Xeq2I26xpuR69BdMxxjK52nOwY4KBmboZHArPHtO0m067gUX+3mkwWuHd3IuM+k+1a1LEA8irDHwsRm0WETccyCPNaeExAeLEHnxWVittvCVFchZWAfdardE4m9geFXqsVuEt7VtE1nvYkvarr2qvUYrSqOCHInFqEtVRNKAR6qS1E0IJDUbSohGEWQ9hISinFLyrO4tZkCULnJpahNNLStlyhKZlQlqNCgyogFICKFUTQkICEyEEpoQEUKGhElTQGop9QpUypN77E2asym1aWN0VJgXdO3iL1BkMWVtfBe8ZLRJHOLcLrZpj9NUsQ22h6tN1HkxmU1VYZXG7j5pj64p1BmbV1tDdTw1iVh7TxeepADwbRx7y0CPmvWe2vu2NDmEh8w4uLzaN7gItpEyZiF5TAiRMQBMWiSdSfkFxzH8cetjn+XRLsHAnfEHfHKSooYZ2Uv6db+S9LsvZrXsBcJGZpLZiRm7V+iz30yaj6bnQ1jngQIEB5FgNVUvGyyyntpGyyaRLiyQQQWwbHd3ghI2rtX3rwIyyWjk20RyvfvXrqOwKRpgl/vh1hvMFovPVeI23UmrkptytBi2mqrDyTP9WeUsu4uYZsFzAWPuWyCS2x1BIFijoD3NXsm4O79pHcfUotn4A+7c42DIEwLl34CmtRHvGhrS2dx109FTqb023dPU4V4LmkaELcptssHC08oaOEL0eFbKxiw5Eqo1alLBlxspr7MINwtZsXTCqtSHtWrXwpBuFTrUIVpZ1QIYlPqNSiEysLLVwCmVwQnTgEQCgqQnsnRKB1O6MFMSHREKFYypZYp0uZK7kMp7mJbqaFbAuKnLC7IggEoSEz3a4MT2ENaphMa1SWqThcKVICmEB7nFqswKziUrDtuF2R4i8+zAsPb+EJEB1tQCS2R1F/lC3cVoAqz6TXQHDpNx0U5Hi8BitlOdTc3MId2srXsJBtctpjKCALA5ouYCpf0AaAHDUgAHcLyvp23XBtGLC0L57imkgONgJhcfn+nd4K7CtydkCd4XntrvNKsCCZdJ0gN7Vg3jaF6SSA1zdW69FS2jgm1hex3cvwli3znyqYSnUpgmmSQ9sP6ncW8Z3rLfR7WlwUVfDVKR4jiE7B1nvPYb2pJzEWuIud/FP1s5Eu2gzsksMgPAIEfGNIHRWNn4A5/eVLuIho3NFp6kq1SpZbvOZ0an6DcERqJbbY42rLXSV6XZ1KY5rzOHXuvZjC5iDwEo1yLfXbY2fswtEnVOx+DBE7wr4Chwlb6404/e27eRx+D+IaKocGC3STF+7kvT1sOLtI10WSynldlNr+Sjp0S+0eXxeCIuNPKeKzqjIK9ntDZ8tzAcj6HevN4rDQjapdsshQnOpwhLE9gELlJKGU4mwQKMFLClCTFxCEFdKA4tQuYiIUwkqFZV2VMc1dlQCcq4NTSohBoyoUcqCpMBXLnFBCcD3OIR4RnaCmvTTsFS7S7I8ROL1SgztBNr/vQsHbCmnj2o+1lUClfgvF1TNIwfiPgvSe3GI/TPReZpt7McY+YXB5r+z0PBOCKOKIA46ARu4lTUxDd7b8jZVqZg98Echu8U1+E3i43dfwoxz4dc5IqVc7srBb4nm4HIcSreHYGC3idVGWEBenc2uOEMqVZRNKU1qaxqIur2GC+leylGKIPFfOME1fUvZ2nGGp82z4lbYc1yea8NFdC6Fy1cqvimSJ4b1nYvDhwzDXf1WwQqbqUOPApWbXjlpSpVJseizdqbMi40PyWpi6MdoahMZUFQX13rP8Alab1+0eMxWAG5ZmIwpA0XrdoYHK7kquIwOZsWkd6mVr/AF45zUIWnjcAWk2WbWZlVSqs4cCiDkppTGlWyo1xXAooQHAKYXAKQg9BUORwhc0JAAauyo1ICDKhC5G9CUGW4KPDxROQ5kGvnb9RFT9pKgWU7Qpcrm/Jl9uWePH6bf8AvE+ZR0faoteC5YQVPEntBOeXKfJfix+mp7W7dFVhjgk5+y3o35ALK2gOytB57Lf8R5KMrvmtscZIXiKfbPAwUzAV+0WHuU1tG9FTp/8AF7gsttY0K1K6WKfirtfVVFcayoATGoSjYrittHBNX1jAUclJjf7WNHyC+X7HH6jP82//AEF9XC6PG4vM5cuKhasHFLrU5CNcgK+SyzqtLI6RoVqFVMWLKMptphdf9RVaKjVnVMLlcr+G+q7EBKyXlUy9bpTr7MbUF9V5ra+wC3QWXr2I6wsUeuxj5LK+U18OWlC163/aJgzOsNT5rzZRjW2U+Vpjk1pVemntVMxqQ1C1SFK0woyowuCNgEIXJm5LKZgIS4TCl1P3d6FAcEE9Ub/v9ECC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4152" name="AutoShape 8" descr="data:image/jpeg;base64,/9j/4AAQSkZJRgABAQAAAQABAAD/2wCEAAkGBhQSEBQUEhQUFBUUFBcXFBQYFBQXFxUXFBQVFBUXFxQXHCYeFxokGRQUHy8gJCcpLCwsFR4xNTAqNSYrLCkBCQoKDgwOGA8PFykcHBwpKSkpKSkpKSkpLCkpKSksKSkpKSwpKSkpKSkpKSkpKSksLCkpKSksKSkpKSwpKSkpLP/AABEIAKoBKQMBIgACEQEDEQH/xAAbAAACAwEBAQAAAAAAAAAAAAACAwEEBQAGB//EAD0QAAEDAgMFBQcDAwEJAAAAAAEAAhEDIQQSMQVBUWFxIoGRsfAGE0KhwdHhIzLxFFJyYhUWM0NTgpKisv/EABkBAAMBAQEAAAAAAAAAAAAAAAABAgMEBf/EACMRAQEAAgICAgMAAwAAAAAAAAABAhEhMQMSQVETImEEMoH/2gAMAwEAAhEDEQA/AMHGhlWjYzUpcrlvxAchMkcTA0WG+uWnM033jdwII3tI3LSrBrXTFi0kXvmLXBp/8teiovYHZpEHeOuvdv7+S4Zft3SKuf4h2Z3f2wfXirVJtwRv1Hrd63KqKRa6/G/0K0cPh+GinLLToxi9haI014T5LZwlJUsBS0WzQprOHeFigITwEpgTQVozriEKYQgTIBUFE5CmAKFJChM3LpQlyW98JbN1SpCo169/Wt7JmIebx4/lUnD9vAGfAQPqe5ByIqk39a/Uqq1s7t/lKswSfWvrzTG0vqgyWYeyssZCljEwBACGqA5GUpxTiXZktz1DnKtWxQAuU9xWjnOUZ1mvx5NmNJ56BLNKq7fl6D7pzdP1129LsXFBlYP/AOmHv43ax2X/ANsqoCsFWw2Bc3D1SXOJqFtNs7g0ipULeGlMd5WY/AEfE7xV6y0z4323M4Uly8/7lw+LxTWYlzdRPQ/dHMFjXc5V6iVQ2g074PA2VgvB0TlZ3cKD1DnonMSpTIcocyiVPighYxgAjdeDyNx64tVF1CQHN/cIBA+IbiAN623ZXMnfaDwkz9/ks1uHIdGnPy9clx700xIY3MBPr8LSweGSqGH/AJ49Vr4ShZZ9uidH4SgtFjUuk1PCuRFSiCgKQrSYgKlqlxTIsoCUb7JZTEgSUBKMlIqOukpD3qpVd/COoblKIskZLRaDdMaxHF59cEQagy2U0RamgKIVFsICglESlvekSHOVatXAS8Xig0SSsqm11YybN3Dj1RteOPysVMYX2Z47vyio7Mky4kn5K/h8KGjROFRoNyOV/ktMMfsss9dEU8KAme57l1fFgaeHG+g5qm7bLd/Z5HXwC3lkc1tqzXfMDc3TvMk96qvCrVNpti7uUjdadNyru2rAvH1v5jW6PYotkIDTCpO2kJEX9cEP+0w2JuI19a/IqdqtXH4QFA2gW6FPp1gd6Im6OxLQsceSIhCavAKM9+KC0kqIUZlPj4ILS5hzYcwO7kifSv8AL7KsyoY7xf5euqs4dxOuu/nH48lw2tpFunh96vUGKKFOyexqNNN8GsCMFACpzKyMBRBLDkQQQwVxKgKCFRIeUlxTHJZTHSCUh15RkoClThRbx6ICN6cQgypGABHC4BSnE2uhA4pgageEy2W8qpXqQFceszGusY1QrHlnPaajv9Mx91rYRjbC1krCUQwWudIg99wOqDH4ghsuoggWuafkTPdA6p4xWWX0fjNqspkAHO46NbBPedANVm4jaWcdsBsgwReAOLutrWVTEYsNBygMG+GiO8/EZ/hUsM4Ou8mPhbHdK1k4Y5f0JxT2u7Lpka9oX5XvCOS/9xtBggX6Zrn+Vc2XTYarZ3GQSJAy9rTfpoj2rjAXvkg6AaCbzu6LX142xuWrpl1KDNZdpabknmkYulFrG2vJNc/l63K/h8PmpEFgLhLswmwtrySl12nJQwBa43F+p3b4VurgxwWVSOV86XXoAJaOJWvGmct2oUZBMSe/Th6ur9DGbnTOnL7gqzh9nxc7vM6n1wREQVh8urRbuikNTQ2QoLU6Wwtaiy8kULpKCBgnxDTx8R6+i08PT7VtFlYhk9r0DqPXVbOyxLQV585ronW2vQp2RQopvACg1VqmUSglIdiQN6U/EjqktbNREKipNrcAmNekelrOjzKs1yY0o2NGFLcizLimWlZwQhODZXFiuJpSjKiUZkJ2iFGZQ4pbiqkIbnIHPQl6AlPQQ96zMWSXAc/K60XhU/d/qDvSsaTsJ96GwGnlEO8A66zMbQc4D3rjmNu1GbLaQGgw0Xif3GV6OpWDW8TwF/HgOqwmg1KzSd4zco3D5u69AE8am/dZ206BDQDvMo8JQL6cNaDlJl28aLV9osJ+mCIsqXs02magZUaXMN3CYAIm5gSWxE38dFrlxiw9t1WfhXEHKHPjUiwH/d/Kyq/6RDuy5w+EjMNNSHa68F7v2lxraTMrIkiGtEQBu5aLwFXDOe+SZk3T8WdrPyY/J2EqOOoE/wCI+y1qBquORpPaGU2iBqR01PcquzqbWuuYHH1qVu4yrmomAWtgRBbB4QCJ8N0LSyXmo3Zw8ljGQ/jB16L0uzaENk8LAxdZ2C2dnIe79oNh/cft5rYrPkRa3DT1zU5X4bYY/IyPHikP1vHrimtv14qC1S2ExqhSpypJCpyJjQp92nsaJwVPMCNdx9cfutPC/pjKd2n0SMFS928ncdefPqqGKxxc8xeLTc2HJcUnB+3LZdjuB6nny+6W/Eu3adVm0KbzrI5QSe8xCsspO3z0j8J9LkGKhOnmB5p1MHmPA+SFtI8ArNJinbWQTSeI8D9U1qEIkjMaUwBIBRsekFhpR5Uhr01pVSpTogcE6EDgtIiq7glOCe4JTwqiCSUt5RvSXlaRNA5ylpQPUsCvQlNLZCQ2n2grVMICyCosVKrY9oy7zO7rrboquyxmqkxuAHz+ynauIgFRskFuo19euqUPP/Vt4nCh7CDvXka9F2GqcBeDEyDuPHovYMxA4qnj8j2kOgz6mRoVpLNarlm2E+h72Sx2chsmbOsNADZZ9DDnMRvHmrL9kVA+aZtulWqGynZyX1DLrEt6Ai/Pu0UzHXVb83hUp4Nod+pqD+wAuc7pG5Wn4EPlxa1oH/LaZuDo69j/AKVaosFMOLWg2cIIMyAIk7/ymlo3DSAD0ATl0X49k0n2iD0NiD64IHUAfXqVZFNSW8ENJ+sVKbTAG8AeWqa1qYWfyuATKhLVGVGWypDUEAKciINU5EG2MTgpZoTru8PmsilhcriHTbcLeJXtxhYHXUeu4rD2js3K7MI/1H6qc/Frpx+Py86qjTpWU5U4tSnBcmnoxwKiULnIDVSUbnU+9VR+JA1S/wCvZ/cEHpoioizqjSxTToQe9Pa9MLbHp9N6oNqJ9KojWkVoBC4KaRlMyrSJtVXNSnq09qrVAtJEqlRIeVZeFXqNWkiaSSuBUkIYWmkLmHKZWbKq0XJ5fdRYbOx+ynPILQDB0O9T/QVDENiLXdP0lazK6Z71RvS92qDMEfiPreoOFBPLUC1otpxOqt1HhIcVNrTGFvZcdC3pmg/SFzo8QPkpKEpbXqEvbcHh9LD1zXBsBGQhLU4VA48VIC7KiCuM6GEsprmoCxUlLWqSFLQuhBBUxyUqMvJLZvorWyFj4mnJIOh3LaIhvcsk3cV1WcvG2y8Thco5LOqlexp4Nr2EHePDovLbQwxY4g7vLiuDz+P0u51Xp/4vl9p63tm1asLP9855hmm932TNoExZW8FRAbDbxr+Vz4z2r0NzGKrMCN8kpn9IOCOrjabdXDWI+Xeq2I26xpuR69BdMxxjK52nOwY4KBmboZHArPHtO0m067gUX+3mkwWuHd3IuM+k+1a1LEA8irDHwsRm0WETccyCPNaeExAeLEHnxWVittvCVFchZWAfdardE4m9geFXqsVuEt7VtE1nvYkvarr2qvUYrSqOCHInFqEtVRNKAR6qS1E0IJDUbSohGEWQ9hISinFLyrO4tZkCULnJpahNNLStlyhKZlQlqNCgyogFICKFUTQkICEyEEpoQEUKGhElTQGop9QpUypN77E2asym1aWN0VJgXdO3iL1BkMWVtfBe8ZLRJHOLcLrZpj9NUsQ22h6tN1HkxmU1VYZXG7j5pj64p1BmbV1tDdTw1iVh7TxeepADwbRx7y0CPmvWe2vu2NDmEh8w4uLzaN7gItpEyZiF5TAiRMQBMWiSdSfkFxzH8cetjn+XRLsHAnfEHfHKSooYZ2Uv6db+S9LsvZrXsBcJGZpLZiRm7V+iz30yaj6bnQ1jngQIEB5FgNVUvGyyyntpGyyaRLiyQQQWwbHd3ghI2rtX3rwIyyWjk20RyvfvXrqOwKRpgl/vh1hvMFovPVeI23UmrkptytBi2mqrDyTP9WeUsu4uYZsFzAWPuWyCS2x1BIFijoD3NXsm4O79pHcfUotn4A+7c42DIEwLl34CmtRHvGhrS2dx109FTqb023dPU4V4LmkaELcptssHC08oaOEL0eFbKxiw5Eqo1alLBlxspr7MINwtZsXTCqtSHtWrXwpBuFTrUIVpZ1QIYlPqNSiEysLLVwCmVwQnTgEQCgqQnsnRKB1O6MFMSHREKFYypZYp0uZK7kMp7mJbqaFbAuKnLC7IggEoSEz3a4MT2ENaphMa1SWqThcKVICmEB7nFqswKziUrDtuF2R4i8+zAsPb+EJEB1tQCS2R1F/lC3cVoAqz6TXQHDpNx0U5Hi8BitlOdTc3MId2srXsJBtctpjKCALA5ouYCpf0AaAHDUgAHcLyvp23XBtGLC0L57imkgONgJhcfn+nd4K7CtydkCd4XntrvNKsCCZdJ0gN7Vg3jaF6SSA1zdW69FS2jgm1hex3cvwli3znyqYSnUpgmmSQ9sP6ncW8Z3rLfR7WlwUVfDVKR4jiE7B1nvPYb2pJzEWuIud/FP1s5Eu2gzsksMgPAIEfGNIHRWNn4A5/eVLuIho3NFp6kq1SpZbvOZ0an6DcERqJbbY42rLXSV6XZ1KY5rzOHXuvZjC5iDwEo1yLfXbY2fswtEnVOx+DBE7wr4Chwlb6404/e27eRx+D+IaKocGC3STF+7kvT1sOLtI10WSynldlNr+Sjp0S+0eXxeCIuNPKeKzqjIK9ntDZ8tzAcj6HevN4rDQjapdsshQnOpwhLE9gELlJKGU4mwQKMFLClCTFxCEFdKA4tQuYiIUwkqFZV2VMc1dlQCcq4NTSohBoyoUcqCpMBXLnFBCcD3OIR4RnaCmvTTsFS7S7I8ROL1SgztBNr/vQsHbCmnj2o+1lUClfgvF1TNIwfiPgvSe3GI/TPReZpt7McY+YXB5r+z0PBOCKOKIA46ARu4lTUxDd7b8jZVqZg98Echu8U1+E3i43dfwoxz4dc5IqVc7srBb4nm4HIcSreHYGC3idVGWEBenc2uOEMqVZRNKU1qaxqIur2GC+leylGKIPFfOME1fUvZ2nGGp82z4lbYc1yea8NFdC6Fy1cqvimSJ4b1nYvDhwzDXf1WwQqbqUOPApWbXjlpSpVJseizdqbMi40PyWpi6MdoahMZUFQX13rP8Alab1+0eMxWAG5ZmIwpA0XrdoYHK7kquIwOZsWkd6mVr/AF45zUIWnjcAWk2WbWZlVSqs4cCiDkppTGlWyo1xXAooQHAKYXAKQg9BUORwhc0JAAauyo1ICDKhC5G9CUGW4KPDxROQ5kGvnb9RFT9pKgWU7Qpcrm/Jl9uWePH6bf8AvE+ZR0faoteC5YQVPEntBOeXKfJfix+mp7W7dFVhjgk5+y3o35ALK2gOytB57Lf8R5KMrvmtscZIXiKfbPAwUzAV+0WHuU1tG9FTp/8AF7gsttY0K1K6WKfirtfVVFcayoATGoSjYrittHBNX1jAUclJjf7WNHyC+X7HH6jP82//AEF9XC6PG4vM5cuKhasHFLrU5CNcgK+SyzqtLI6RoVqFVMWLKMptphdf9RVaKjVnVMLlcr+G+q7EBKyXlUy9bpTr7MbUF9V5ra+wC3QWXr2I6wsUeuxj5LK+U18OWlC163/aJgzOsNT5rzZRjW2U+Vpjk1pVemntVMxqQ1C1SFK0woyowuCNgEIXJm5LKZgIS4TCl1P3d6FAcEE9Ub/v9ECC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4154" name="Picture 10" descr="https://encrypted-tbn0.gstatic.com/images?q=tbn:ANd9GcQip52-e_fv-dPVxrlGikg_6uMRHDfhAq571V1GRqaqJa5zyQ3m"/>
          <p:cNvPicPr>
            <a:picLocks noChangeAspect="1" noChangeArrowheads="1"/>
          </p:cNvPicPr>
          <p:nvPr/>
        </p:nvPicPr>
        <p:blipFill>
          <a:blip r:embed="rId2" cstate="print"/>
          <a:srcRect/>
          <a:stretch>
            <a:fillRect/>
          </a:stretch>
        </p:blipFill>
        <p:spPr bwMode="auto">
          <a:xfrm>
            <a:off x="533400" y="1600200"/>
            <a:ext cx="3255388" cy="2438400"/>
          </a:xfrm>
          <a:prstGeom prst="rect">
            <a:avLst/>
          </a:prstGeom>
          <a:noFill/>
        </p:spPr>
      </p:pic>
      <p:pic>
        <p:nvPicPr>
          <p:cNvPr id="134158" name="Picture 14" descr="https://encrypted-tbn1.gstatic.com/images?q=tbn:ANd9GcQ_t5bTXFPND81zJvDchfUzVOllx1b9PABUJ6rExD4zLNsuicPDrg"/>
          <p:cNvPicPr>
            <a:picLocks noChangeAspect="1" noChangeArrowheads="1"/>
          </p:cNvPicPr>
          <p:nvPr/>
        </p:nvPicPr>
        <p:blipFill>
          <a:blip r:embed="rId3" cstate="print"/>
          <a:srcRect/>
          <a:stretch>
            <a:fillRect/>
          </a:stretch>
        </p:blipFill>
        <p:spPr bwMode="auto">
          <a:xfrm>
            <a:off x="4199840" y="1219200"/>
            <a:ext cx="4172636" cy="2286000"/>
          </a:xfrm>
          <a:prstGeom prst="rect">
            <a:avLst/>
          </a:prstGeom>
          <a:noFill/>
        </p:spPr>
      </p:pic>
      <p:pic>
        <p:nvPicPr>
          <p:cNvPr id="134160" name="Picture 16" descr="https://encrypted-tbn3.gstatic.com/images?q=tbn:ANd9GcQEG_RWsCnxAmupxnVX0eZRWbVUUwbNPvYaR2ZDxZy5w61oAPTe"/>
          <p:cNvPicPr>
            <a:picLocks noChangeAspect="1" noChangeArrowheads="1"/>
          </p:cNvPicPr>
          <p:nvPr/>
        </p:nvPicPr>
        <p:blipFill>
          <a:blip r:embed="rId4" cstate="print"/>
          <a:srcRect/>
          <a:stretch>
            <a:fillRect/>
          </a:stretch>
        </p:blipFill>
        <p:spPr bwMode="auto">
          <a:xfrm>
            <a:off x="4444212" y="4343400"/>
            <a:ext cx="3204364" cy="19050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s://encrypted-tbn2.gstatic.com/images?q=tbn:ANd9GcTj8gZ8HeV2NVSmSu9I8iKyd-Ae_bLtlVfpD2tP03YInDDwK85a"/>
          <p:cNvPicPr>
            <a:picLocks noChangeAspect="1" noChangeArrowheads="1"/>
          </p:cNvPicPr>
          <p:nvPr/>
        </p:nvPicPr>
        <p:blipFill>
          <a:blip r:embed="rId2" cstate="print"/>
          <a:srcRect/>
          <a:stretch>
            <a:fillRect/>
          </a:stretch>
        </p:blipFill>
        <p:spPr bwMode="auto">
          <a:xfrm>
            <a:off x="3419872" y="3140967"/>
            <a:ext cx="3168352" cy="2108395"/>
          </a:xfrm>
          <a:prstGeom prst="rect">
            <a:avLst/>
          </a:prstGeom>
          <a:noFill/>
        </p:spPr>
      </p:pic>
      <p:pic>
        <p:nvPicPr>
          <p:cNvPr id="90116" name="Picture 4" descr="https://encrypted-tbn3.gstatic.com/images?q=tbn:ANd9GcSwl4wLJrehVgM8Abv5Yj5UPNEZQjVhs3fplOh_DOtt7bfdBfU5JA"/>
          <p:cNvPicPr>
            <a:picLocks noChangeAspect="1" noChangeArrowheads="1"/>
          </p:cNvPicPr>
          <p:nvPr/>
        </p:nvPicPr>
        <p:blipFill>
          <a:blip r:embed="rId3" cstate="print"/>
          <a:srcRect/>
          <a:stretch>
            <a:fillRect/>
          </a:stretch>
        </p:blipFill>
        <p:spPr bwMode="auto">
          <a:xfrm>
            <a:off x="201988" y="260648"/>
            <a:ext cx="2748530" cy="2448272"/>
          </a:xfrm>
          <a:prstGeom prst="rect">
            <a:avLst/>
          </a:prstGeom>
          <a:noFill/>
        </p:spPr>
      </p:pic>
      <p:pic>
        <p:nvPicPr>
          <p:cNvPr id="90118" name="Picture 6" descr="https://encrypted-tbn1.gstatic.com/images?q=tbn:ANd9GcQuElD52JQ02Rfd_qLgmZiPxw8vaPqT3DrfPHyJytElfh2yg50qQw"/>
          <p:cNvPicPr>
            <a:picLocks noChangeAspect="1" noChangeArrowheads="1"/>
          </p:cNvPicPr>
          <p:nvPr/>
        </p:nvPicPr>
        <p:blipFill>
          <a:blip r:embed="rId4" cstate="print"/>
          <a:srcRect/>
          <a:stretch>
            <a:fillRect/>
          </a:stretch>
        </p:blipFill>
        <p:spPr bwMode="auto">
          <a:xfrm>
            <a:off x="5724128" y="476672"/>
            <a:ext cx="3062089" cy="2264303"/>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ΕΓΚΥΜΟΣΥΝΗ</a:t>
            </a:r>
          </a:p>
          <a:p>
            <a:pPr algn="just">
              <a:buNone/>
            </a:pPr>
            <a:r>
              <a:rPr lang="el-GR" dirty="0" smtClean="0"/>
              <a:t>    </a:t>
            </a:r>
            <a:r>
              <a:rPr lang="el-GR" i="1" dirty="0" smtClean="0"/>
              <a:t>Μέσα από σκέψεις και συζητήσεις οι γονείς  αρχίζουν να κάνουν όνειρα και σχέδια και να προβλέπουν την εξέλιξη του παιδιού τους  πολύ πριν τη γέννησή του. Οι σκέψεις τους δεν περιλαμβάνουν την πιθανότητα της γέννησης ενός παιδιού με ειδικές ανάγκες και η διάγνωση μιας τέτοιας κατάστασης είναι κάτι μη αναμενόμενο, που έρχεται σε αντίθεση με τις προσδοκίες τους  (</a:t>
            </a:r>
            <a:r>
              <a:rPr lang="el-GR" i="1" dirty="0" err="1" smtClean="0"/>
              <a:t>Νικολαραϊζη</a:t>
            </a:r>
            <a:r>
              <a:rPr lang="el-GR" i="1" dirty="0" smtClean="0"/>
              <a:t>, 1999).</a:t>
            </a:r>
          </a:p>
          <a:p>
            <a:pPr algn="just">
              <a:buNone/>
            </a:pPr>
            <a:endParaRPr lang="el-GR"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Ρουχισμός, δωμάτιο, φροντίδα, μπάνιο……..</a:t>
            </a:r>
          </a:p>
          <a:p>
            <a:r>
              <a:rPr lang="el-GR" dirty="0" smtClean="0"/>
              <a:t>Η γέννηση του παιδιού αποτελεί το κεντρικό σημείο της συζήτησης μεταξύ γονέων, φίλων και συγγενών.</a:t>
            </a:r>
          </a:p>
          <a:p>
            <a:r>
              <a:rPr lang="el-GR" dirty="0" smtClean="0"/>
              <a:t>Καμία γυναίκα δεν μπαίνει στο μαιευτήριο να γεννήσει συναισθηματικά προετοιμασμένη ότι θα  φέρει στον κόσμο ένα παιδί με αναπηρία. Τέτοιες σκέψεις εμφανίζονται συχνά αλλά απωθούνται γρήγορα……</a:t>
            </a:r>
          </a:p>
          <a:p>
            <a:endParaRPr lang="el-GR" dirty="0"/>
          </a:p>
        </p:txBody>
      </p:sp>
      <p:pic>
        <p:nvPicPr>
          <p:cNvPr id="4" name="Picture 2" descr="http://cdn-ps02.aaweb.gr/wp-content/uploads/2011/11/dwrean-seminario-gia-goneis.jpg"/>
          <p:cNvPicPr>
            <a:picLocks noChangeAspect="1" noChangeArrowheads="1"/>
          </p:cNvPicPr>
          <p:nvPr/>
        </p:nvPicPr>
        <p:blipFill>
          <a:blip r:embed="rId2" cstate="print"/>
          <a:srcRect/>
          <a:stretch>
            <a:fillRect/>
          </a:stretch>
        </p:blipFill>
        <p:spPr bwMode="auto">
          <a:xfrm>
            <a:off x="395536" y="4797152"/>
            <a:ext cx="2339751" cy="331292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Προγεννητικός έλεγχος:  αν διαγνωστεί σύνδρομο </a:t>
            </a:r>
            <a:r>
              <a:rPr lang="en-US" dirty="0" smtClean="0"/>
              <a:t>Down</a:t>
            </a:r>
            <a:r>
              <a:rPr lang="el-GR" dirty="0" smtClean="0"/>
              <a:t> οι γονείς αντιμετωπίζουν το δίλημμα της διακοπής της κύησης ή τη συνέχισή της.</a:t>
            </a:r>
          </a:p>
          <a:p>
            <a:r>
              <a:rPr lang="el-GR" dirty="0" smtClean="0"/>
              <a:t>Καθοριστικό ρόλο στη λήψη απόφασης παίζουν οι προσωπικές αξίες, οι πεποιθήσεις, ο τρόπος ζωής, βιώματα, προσωπική ιστορία, κουλτούρα,  θρησκεία κ.ά.</a:t>
            </a:r>
          </a:p>
          <a:p>
            <a:r>
              <a:rPr lang="el-GR" dirty="0" smtClean="0"/>
              <a:t>Η ανακοίνωση της είδησης προξενεί στους γονείς ένα </a:t>
            </a:r>
            <a:r>
              <a:rPr lang="el-GR" b="1" dirty="0" smtClean="0">
                <a:solidFill>
                  <a:srgbClr val="FF0000"/>
                </a:solidFill>
              </a:rPr>
              <a:t>αρχικό σοκ </a:t>
            </a:r>
            <a:r>
              <a:rPr lang="el-GR" dirty="0" smtClean="0"/>
              <a:t>και είναι μια εξαιρετικά </a:t>
            </a:r>
            <a:r>
              <a:rPr lang="el-GR" b="1" dirty="0" smtClean="0">
                <a:solidFill>
                  <a:srgbClr val="FF0000"/>
                </a:solidFill>
              </a:rPr>
              <a:t>δύσκολη και οδυνηρή εμπειρία προσωπικής προσαρμογής.</a:t>
            </a:r>
          </a:p>
          <a:p>
            <a:endParaRPr lang="el-GR" dirty="0" smtClean="0"/>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r>
              <a:rPr lang="el-GR" dirty="0" smtClean="0"/>
              <a:t>Στο άκουσμα αυτής της ανακοίνωσης οι γονείς έχουν την εντύπωση  ότι ‘’ο ουρανός τους πέφτει στο κεφάλι’’.</a:t>
            </a:r>
          </a:p>
          <a:p>
            <a:r>
              <a:rPr lang="el-GR" dirty="0" smtClean="0"/>
              <a:t>Όλοι χρησιμοποιούν τις ίδιες λέξεις για να περιγράψουν τη θλίψη: σοκ, δράμα, βαρύ χτύπημα, κατάρρευση, ο κόσμος χάνεται (</a:t>
            </a:r>
            <a:r>
              <a:rPr lang="el-GR" dirty="0" err="1" smtClean="0"/>
              <a:t>Γκαλάν</a:t>
            </a:r>
            <a:r>
              <a:rPr lang="el-GR" dirty="0" smtClean="0"/>
              <a:t>, 1997).</a:t>
            </a:r>
          </a:p>
          <a:p>
            <a:r>
              <a:rPr lang="el-GR" dirty="0" smtClean="0"/>
              <a:t>Πρόσωπο που ανακοινώνει: συνήθως γιατρός</a:t>
            </a:r>
          </a:p>
          <a:p>
            <a:r>
              <a:rPr lang="el-GR" dirty="0" smtClean="0"/>
              <a:t>Τι  νιώθει ο επαγγελματίας υγείας; Άγχος, θλίψη, ανεπάρκεια, αδυναμία, άμυνα, ανησυχία για το πώς θα το ανακοινώσει, τι θα πει για την εξέλιξη της νόσου. Πολλές φορές το αναθέτει αλλού ή απλά το λέει κοφτά και απόλυτα (</a:t>
            </a:r>
            <a:r>
              <a:rPr lang="en-US" dirty="0" smtClean="0"/>
              <a:t>Benton, 2006)</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Σημεία - κλειδιά</a:t>
            </a:r>
            <a:endParaRPr lang="el-GR" dirty="0"/>
          </a:p>
        </p:txBody>
      </p:sp>
      <p:sp>
        <p:nvSpPr>
          <p:cNvPr id="3" name="2 - Θέση περιεχομένου"/>
          <p:cNvSpPr>
            <a:spLocks noGrp="1"/>
          </p:cNvSpPr>
          <p:nvPr>
            <p:ph sz="quarter" idx="1"/>
          </p:nvPr>
        </p:nvSpPr>
        <p:spPr/>
        <p:txBody>
          <a:bodyPr/>
          <a:lstStyle/>
          <a:p>
            <a:r>
              <a:rPr lang="el-GR" dirty="0" smtClean="0"/>
              <a:t>Ο τρόπος που ο ειδικός ανακοινώνει την είδηση αποτελεί έντονη ανάμνηση, ζωντανή και καθαρή  για μήνες και χρόνια μετά τη διάγνωση!</a:t>
            </a:r>
          </a:p>
          <a:p>
            <a:r>
              <a:rPr lang="el-GR" dirty="0" smtClean="0"/>
              <a:t>Υπάρχουν αποδείξεις </a:t>
            </a:r>
            <a:r>
              <a:rPr lang="el-GR" dirty="0" smtClean="0">
                <a:solidFill>
                  <a:srgbClr val="FF0000"/>
                </a:solidFill>
              </a:rPr>
              <a:t>ότι ο τρόπος με τον οποίο ανακοινώνεται  η είδηση επηρεάζει τον τρόπο  με τον οποίο προσαρμόζονται  στην  κατάσταση και στη θεραπευτική αγωγή του παιδιού τους</a:t>
            </a:r>
            <a:r>
              <a:rPr lang="el-GR" dirty="0" smtClean="0"/>
              <a:t>.</a:t>
            </a:r>
          </a:p>
          <a:p>
            <a:r>
              <a:rPr lang="el-GR" dirty="0" smtClean="0"/>
              <a:t>Δεν υπάρχει κάποιος συγκεκριμένος τρόπος να ανακοινώσουμε το  σύνδρομο </a:t>
            </a:r>
            <a:r>
              <a:rPr lang="en-US" dirty="0" smtClean="0"/>
              <a:t>Down.</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gzt-cdn4.wefiles.net/sites/default/files/styles/gallery/public/samaras3.jpg?itok=uEGy1zIN">
            <a:hlinkClick r:id="rId2"/>
          </p:cNvPr>
          <p:cNvPicPr>
            <a:picLocks noChangeAspect="1" noChangeArrowheads="1"/>
          </p:cNvPicPr>
          <p:nvPr/>
        </p:nvPicPr>
        <p:blipFill>
          <a:blip r:embed="rId3" cstate="print"/>
          <a:srcRect/>
          <a:stretch>
            <a:fillRect/>
          </a:stretch>
        </p:blipFill>
        <p:spPr bwMode="auto">
          <a:xfrm>
            <a:off x="323528" y="332656"/>
            <a:ext cx="8522509" cy="475252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r>
              <a:rPr lang="el-GR" dirty="0" smtClean="0"/>
              <a:t>Τι πρέπει σίγουρα να πούμε:</a:t>
            </a:r>
            <a:endParaRPr lang="el-GR" dirty="0"/>
          </a:p>
        </p:txBody>
      </p:sp>
      <p:sp>
        <p:nvSpPr>
          <p:cNvPr id="3" name="2 - Θέση περιεχομένου"/>
          <p:cNvSpPr>
            <a:spLocks noGrp="1"/>
          </p:cNvSpPr>
          <p:nvPr>
            <p:ph sz="quarter" idx="1"/>
          </p:nvPr>
        </p:nvSpPr>
        <p:spPr/>
        <p:txBody>
          <a:bodyPr/>
          <a:lstStyle/>
          <a:p>
            <a:r>
              <a:rPr lang="el-GR" dirty="0" smtClean="0"/>
              <a:t>Τι είναι το</a:t>
            </a:r>
            <a:r>
              <a:rPr lang="en-US" dirty="0" smtClean="0"/>
              <a:t> </a:t>
            </a:r>
            <a:r>
              <a:rPr lang="el-GR" dirty="0" err="1" smtClean="0"/>
              <a:t>σύνδρομ</a:t>
            </a:r>
            <a:r>
              <a:rPr lang="en-US" dirty="0" smtClean="0"/>
              <a:t>o</a:t>
            </a:r>
            <a:r>
              <a:rPr lang="el-GR" dirty="0" smtClean="0"/>
              <a:t> </a:t>
            </a:r>
            <a:r>
              <a:rPr lang="en-US" dirty="0" smtClean="0"/>
              <a:t>Down</a:t>
            </a:r>
            <a:r>
              <a:rPr lang="el-GR" dirty="0" smtClean="0"/>
              <a:t>  </a:t>
            </a:r>
          </a:p>
          <a:p>
            <a:r>
              <a:rPr lang="el-GR" dirty="0" smtClean="0"/>
              <a:t>Συχνά απευθύνονται σε εξειδικευμένους παιδιάτρους και άλλο ειδικό προσωπικό, καθώς και σε ομάδες ή οργανώσεις υποστήριξης του συνδρόμου </a:t>
            </a:r>
            <a:r>
              <a:rPr lang="el-GR" dirty="0" err="1" smtClean="0"/>
              <a:t>Down</a:t>
            </a:r>
            <a:r>
              <a:rPr lang="el-GR" dirty="0" smtClean="0"/>
              <a:t> για να βρουν ένα στήριγμα και μια βοήθεια. </a:t>
            </a:r>
          </a:p>
          <a:p>
            <a:r>
              <a:rPr lang="el-GR" dirty="0" smtClean="0"/>
              <a:t>Η αρχική αγωνία και το άγχος που κατακλύζει τους γονείς θα πρέπει να ακολουθηθεί από κατάλληλη και ορθή ενημέρωση </a:t>
            </a:r>
            <a:r>
              <a:rPr lang="el-GR" u="sng" dirty="0" smtClean="0">
                <a:solidFill>
                  <a:srgbClr val="FF0000"/>
                </a:solidFill>
              </a:rPr>
              <a:t>ώστε οι γονείς να κατανοήσουν ότι το κάθε παιδί είναι ξεχωριστό </a:t>
            </a:r>
            <a:r>
              <a:rPr lang="el-GR" dirty="0" smtClean="0"/>
              <a:t>και </a:t>
            </a:r>
            <a:r>
              <a:rPr lang="el-GR" u="sng" dirty="0" smtClean="0">
                <a:solidFill>
                  <a:srgbClr val="FF0000"/>
                </a:solidFill>
              </a:rPr>
              <a:t>διαφορετικό και δεν σημαίνει ότι όλα τα παιδιά που έχουν το σύνδρομο </a:t>
            </a:r>
            <a:r>
              <a:rPr lang="el-GR" u="sng" dirty="0" err="1" smtClean="0">
                <a:solidFill>
                  <a:srgbClr val="FF0000"/>
                </a:solidFill>
              </a:rPr>
              <a:t>Down</a:t>
            </a:r>
            <a:r>
              <a:rPr lang="el-GR" u="sng" dirty="0" smtClean="0">
                <a:solidFill>
                  <a:srgbClr val="FF0000"/>
                </a:solidFill>
              </a:rPr>
              <a:t> θα αναπτύξουν τις ίδιες ιατρικές διαταραχές</a:t>
            </a:r>
            <a:r>
              <a:rPr lang="el-GR" dirty="0" smtClean="0"/>
              <a:t>.</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Η επαρκής πληροφόρηση μειώνει το άγχος και την αβεβαιότητα</a:t>
            </a:r>
          </a:p>
          <a:p>
            <a:r>
              <a:rPr lang="el-GR" dirty="0" smtClean="0"/>
              <a:t>Προσοχή στα μηνύματα που θα δώσει ο ειδικός την ώρα που  ανακοινώνει καθώς και η στάση του (διαφορετικός τρόπος σκέψης, ορολογία, π.χ. ανικανότητα, αιτιολογία….</a:t>
            </a:r>
          </a:p>
          <a:p>
            <a:r>
              <a:rPr lang="el-GR" dirty="0" smtClean="0"/>
              <a:t>Ποτέ η ενημέρωση δεν πρέπει να γίνεται βιαστικά!</a:t>
            </a:r>
          </a:p>
          <a:p>
            <a:r>
              <a:rPr lang="el-GR" dirty="0" smtClean="0"/>
              <a:t>Οριστική διάγνωση </a:t>
            </a:r>
          </a:p>
          <a:p>
            <a:r>
              <a:rPr lang="el-GR" dirty="0" smtClean="0"/>
              <a:t>Διαγνωστικές μέθοδοι</a:t>
            </a:r>
          </a:p>
          <a:p>
            <a:r>
              <a:rPr lang="el-GR" dirty="0" smtClean="0"/>
              <a:t>Συνέπειες στην κατάσταση υγείας</a:t>
            </a:r>
          </a:p>
          <a:p>
            <a:r>
              <a:rPr lang="el-GR" dirty="0" smtClean="0"/>
              <a:t>Θεραπευτικές δυνατότητες της εκπαίδευσης</a:t>
            </a:r>
          </a:p>
          <a:p>
            <a:r>
              <a:rPr lang="el-GR" dirty="0" smtClean="0"/>
              <a:t>Προοπτικές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Συναισθήματα και αντιδράσεις γονέων </a:t>
            </a:r>
            <a:endParaRPr lang="el-GR" dirty="0"/>
          </a:p>
        </p:txBody>
      </p:sp>
      <p:sp>
        <p:nvSpPr>
          <p:cNvPr id="3" name="2 - Θέση περιεχομένου"/>
          <p:cNvSpPr>
            <a:spLocks noGrp="1"/>
          </p:cNvSpPr>
          <p:nvPr>
            <p:ph sz="quarter" idx="1"/>
          </p:nvPr>
        </p:nvSpPr>
        <p:spPr/>
        <p:txBody>
          <a:bodyPr/>
          <a:lstStyle/>
          <a:p>
            <a:r>
              <a:rPr lang="el-GR" dirty="0" smtClean="0"/>
              <a:t>Οι γονείς όταν μαθαίνουν ότι το παιδί τους έχει το σύνδρομο </a:t>
            </a:r>
            <a:r>
              <a:rPr lang="el-GR" dirty="0" err="1" smtClean="0"/>
              <a:t>Down</a:t>
            </a:r>
            <a:r>
              <a:rPr lang="el-GR" dirty="0" smtClean="0"/>
              <a:t> βιώνουν ένα σύνολο συναισθημάτων </a:t>
            </a:r>
            <a:r>
              <a:rPr lang="el-GR" dirty="0" smtClean="0">
                <a:solidFill>
                  <a:srgbClr val="FF0000"/>
                </a:solidFill>
              </a:rPr>
              <a:t>πένθους και απώλειας</a:t>
            </a:r>
            <a:r>
              <a:rPr lang="el-GR" dirty="0" smtClean="0"/>
              <a:t>. </a:t>
            </a:r>
          </a:p>
          <a:p>
            <a:r>
              <a:rPr lang="el-GR" dirty="0" smtClean="0"/>
              <a:t>Συγκεκριμένα, αισθάνονται </a:t>
            </a:r>
            <a:r>
              <a:rPr lang="el-GR" dirty="0" smtClean="0">
                <a:solidFill>
                  <a:srgbClr val="FF0000"/>
                </a:solidFill>
              </a:rPr>
              <a:t>θλίψη, λύπη, ντροπή, ενοχές και απογοήτευση. </a:t>
            </a:r>
          </a:p>
          <a:p>
            <a:r>
              <a:rPr lang="el-GR" dirty="0" smtClean="0"/>
              <a:t>Πολλοί γονείς βιώνουν </a:t>
            </a:r>
            <a:r>
              <a:rPr lang="el-GR" dirty="0" smtClean="0">
                <a:solidFill>
                  <a:srgbClr val="FF0000"/>
                </a:solidFill>
              </a:rPr>
              <a:t>άγχος</a:t>
            </a:r>
            <a:r>
              <a:rPr lang="el-GR" dirty="0" smtClean="0"/>
              <a:t> και δεν ξέρουν τι ακριβώς πρέπει να κάνουν.</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r>
              <a:rPr lang="el-GR" dirty="0" smtClean="0"/>
              <a:t>Υπάρχουν στάδια;;;  </a:t>
            </a:r>
            <a:r>
              <a:rPr lang="el-GR" sz="2800" i="1" dirty="0" smtClean="0"/>
              <a:t>Δεν υποστηρίζεται ότι τα συναισθηματικά στάδια έχουν διακριτά όρια και πως οι γονείς περνούν από το ένα στάδιο στο άλλο.</a:t>
            </a:r>
          </a:p>
          <a:p>
            <a:r>
              <a:rPr lang="el-GR" sz="2800" b="1" i="1" dirty="0" smtClean="0">
                <a:solidFill>
                  <a:srgbClr val="FF0000"/>
                </a:solidFill>
              </a:rPr>
              <a:t>Συνήθως ανάμικτες συναισθηματικές διαταραχές </a:t>
            </a:r>
            <a:r>
              <a:rPr lang="el-GR" sz="2800" i="1" dirty="0" smtClean="0"/>
              <a:t>χωρίς σταθερή μετάβαση από το ένα στάδιο στο άλλο ή την τήρηση μιας συγκεκριμένης χρονολογικής ακολουθίας</a:t>
            </a:r>
            <a:r>
              <a:rPr lang="el-GR" dirty="0" smtClean="0"/>
              <a:t>.</a:t>
            </a:r>
          </a:p>
          <a:p>
            <a:r>
              <a:rPr lang="el-GR" b="1" dirty="0" smtClean="0">
                <a:solidFill>
                  <a:srgbClr val="FF0000"/>
                </a:solidFill>
              </a:rPr>
              <a:t>ΠΡΟΣΟΧΗ! Τα συναισθήματα αυτά δεν εμφανίζονται μια μόνο φορά στη ζωή των γονέων!  Εμφανίζονται σε κάθε κατάσταση κρίσης ( σχολείο, νοσηλεία, </a:t>
            </a:r>
            <a:r>
              <a:rPr lang="el-GR" b="1" dirty="0" err="1" smtClean="0">
                <a:solidFill>
                  <a:srgbClr val="FF0000"/>
                </a:solidFill>
              </a:rPr>
              <a:t>κ.ά</a:t>
            </a:r>
            <a:r>
              <a:rPr lang="el-GR" b="1" dirty="0" smtClean="0">
                <a:solidFill>
                  <a:srgbClr val="FF0000"/>
                </a:solidFill>
              </a:rPr>
              <a:t>)</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Σοκ , δυσπιστία , άρνηση</a:t>
            </a:r>
            <a:endParaRPr lang="el-GR" dirty="0"/>
          </a:p>
        </p:txBody>
      </p:sp>
      <p:sp>
        <p:nvSpPr>
          <p:cNvPr id="3" name="2 - Θέση περιεχομένου"/>
          <p:cNvSpPr>
            <a:spLocks noGrp="1"/>
          </p:cNvSpPr>
          <p:nvPr>
            <p:ph sz="quarter" idx="1"/>
          </p:nvPr>
        </p:nvSpPr>
        <p:spPr/>
        <p:txBody>
          <a:bodyPr/>
          <a:lstStyle/>
          <a:p>
            <a:r>
              <a:rPr lang="el-GR" dirty="0" smtClean="0"/>
              <a:t>‘’Οι αντιδράσεις των περισσοτέρων γονέων είναι υπερβολικό σοκ επειδή περίμεναν ένα φυσιολογικό μωρό’’</a:t>
            </a:r>
          </a:p>
          <a:p>
            <a:r>
              <a:rPr lang="el-GR" dirty="0" smtClean="0"/>
              <a:t>Σε μεγαλύτερο βαθμό η μητέρα!</a:t>
            </a:r>
          </a:p>
          <a:p>
            <a:r>
              <a:rPr lang="el-GR" dirty="0" smtClean="0"/>
              <a:t>Το </a:t>
            </a:r>
            <a:r>
              <a:rPr lang="el-GR" i="1" dirty="0" smtClean="0"/>
              <a:t>σοκ</a:t>
            </a:r>
            <a:r>
              <a:rPr lang="el-GR" dirty="0" smtClean="0"/>
              <a:t> και η </a:t>
            </a:r>
            <a:r>
              <a:rPr lang="el-GR" i="1" dirty="0" smtClean="0"/>
              <a:t>δυσπιστία</a:t>
            </a:r>
            <a:r>
              <a:rPr lang="el-GR" dirty="0" smtClean="0"/>
              <a:t> εκδηλώνονται ως αποτέλεσμα της άρνησης αποδοχής του γεγονότος της απώλειας, που συνοδεύεται από μουδιασμένες αντιδράσεις του τύπου: «</a:t>
            </a:r>
            <a:r>
              <a:rPr lang="el-GR" dirty="0" smtClean="0">
                <a:solidFill>
                  <a:srgbClr val="FF0000"/>
                </a:solidFill>
              </a:rPr>
              <a:t>Όχι, όχι εγώ</a:t>
            </a:r>
            <a:r>
              <a:rPr lang="el-GR" dirty="0" smtClean="0"/>
              <a:t>» </a:t>
            </a:r>
            <a:r>
              <a:rPr lang="el-GR" dirty="0" smtClean="0">
                <a:solidFill>
                  <a:srgbClr val="FF0000"/>
                </a:solidFill>
              </a:rPr>
              <a:t>(ΑΡΝΗΣΗ)</a:t>
            </a:r>
          </a:p>
          <a:p>
            <a:r>
              <a:rPr lang="el-GR" dirty="0" smtClean="0"/>
              <a:t>Κλείνονται στον εαυτό τους, δυσπιστία για τη διάγνωση </a:t>
            </a:r>
          </a:p>
          <a:p>
            <a:r>
              <a:rPr lang="el-GR" dirty="0" smtClean="0"/>
              <a:t>Κρατάει για λίγο η κατάσταση αυτή γιατί έρχονται αντιμέτωποι με την πραγματικότητα.</a:t>
            </a:r>
          </a:p>
          <a:p>
            <a:pPr>
              <a:buNone/>
            </a:pP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ΣΟΚ ΚΑΙ ΘΛΙΨΗ</a:t>
            </a:r>
            <a:endParaRPr lang="el-GR" dirty="0"/>
          </a:p>
        </p:txBody>
      </p:sp>
      <p:sp>
        <p:nvSpPr>
          <p:cNvPr id="3" name="2 - Θέση περιεχομένου"/>
          <p:cNvSpPr>
            <a:spLocks noGrp="1"/>
          </p:cNvSpPr>
          <p:nvPr>
            <p:ph sz="quarter" idx="1"/>
          </p:nvPr>
        </p:nvSpPr>
        <p:spPr/>
        <p:txBody>
          <a:bodyPr/>
          <a:lstStyle/>
          <a:p>
            <a:r>
              <a:rPr lang="el-GR" i="1" dirty="0" smtClean="0"/>
              <a:t>Το παιδί μου δεν έχει τίποτα από αυτά που λένε……</a:t>
            </a:r>
          </a:p>
          <a:p>
            <a:r>
              <a:rPr lang="el-GR" i="1" dirty="0" smtClean="0"/>
              <a:t>Οι ειδικοί τα βγάζουν όλα προβληματικά……</a:t>
            </a:r>
          </a:p>
          <a:p>
            <a:r>
              <a:rPr lang="el-GR" i="1" dirty="0" smtClean="0"/>
              <a:t>Δεν είναι τίποτα, μας κοροϊδεύουν…..</a:t>
            </a:r>
          </a:p>
          <a:p>
            <a:r>
              <a:rPr lang="el-GR" i="1" dirty="0" smtClean="0"/>
              <a:t>Πρόκειται για λάθος…..</a:t>
            </a:r>
          </a:p>
          <a:p>
            <a:endParaRPr lang="el-GR" dirty="0" smtClean="0"/>
          </a:p>
          <a:p>
            <a:endParaRPr lang="el-GR" dirty="0" smtClean="0"/>
          </a:p>
          <a:p>
            <a:r>
              <a:rPr lang="el-GR" dirty="0" smtClean="0"/>
              <a:t>Αφήστε το γονέα να εκφράσει τη θλίψη του </a:t>
            </a:r>
          </a:p>
          <a:p>
            <a:r>
              <a:rPr lang="el-GR" dirty="0" smtClean="0"/>
              <a:t>Σεβαστείτε τον τρόπο που εκφράζει τον πόνο του</a:t>
            </a:r>
          </a:p>
          <a:p>
            <a:r>
              <a:rPr lang="el-GR" dirty="0" smtClean="0"/>
              <a:t>Μην τον αφήνετε να απομονωθεί</a:t>
            </a:r>
          </a:p>
          <a:p>
            <a:r>
              <a:rPr lang="el-GR" dirty="0" smtClean="0"/>
              <a:t>Ενθαρρύνετε  το μοίρασμα των  υποχρεώσεων ( όχι ο ένας γονέας να φορτώνει το βάρος στον άλλον….)</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ΘΛΙΨΗ</a:t>
            </a:r>
            <a:endParaRPr lang="el-GR" dirty="0"/>
          </a:p>
        </p:txBody>
      </p:sp>
      <p:sp>
        <p:nvSpPr>
          <p:cNvPr id="3" name="2 - Θέση περιεχομένου"/>
          <p:cNvSpPr>
            <a:spLocks noGrp="1"/>
          </p:cNvSpPr>
          <p:nvPr>
            <p:ph sz="quarter" idx="1"/>
          </p:nvPr>
        </p:nvSpPr>
        <p:spPr/>
        <p:txBody>
          <a:bodyPr/>
          <a:lstStyle/>
          <a:p>
            <a:r>
              <a:rPr lang="el-GR" i="1" dirty="0" smtClean="0"/>
              <a:t>Θλίβονται γιατί δεν έχουν το παιδί που ονειρεύονταν….</a:t>
            </a:r>
          </a:p>
          <a:p>
            <a:r>
              <a:rPr lang="el-GR" i="1" dirty="0" smtClean="0"/>
              <a:t>Θλίβονται γιατί δεν θα έχουν μια φυσιολογική οικογένεια….</a:t>
            </a:r>
          </a:p>
          <a:p>
            <a:r>
              <a:rPr lang="el-GR" i="1" dirty="0" smtClean="0"/>
              <a:t>Απαισιοδοξία και οδύνη, ΑΔΙΚΙΑ!!!</a:t>
            </a:r>
          </a:p>
          <a:p>
            <a:r>
              <a:rPr lang="el-GR" i="1" dirty="0" smtClean="0"/>
              <a:t>Γιατί έτυχε αυτό σε εμένα;</a:t>
            </a:r>
          </a:p>
          <a:p>
            <a:r>
              <a:rPr lang="el-GR" i="1" dirty="0" smtClean="0"/>
              <a:t>Μπορώ να ανταπεξέλθω στις δυσκολίες που πραγματικά θα έχω μεγαλώνοντας ένα παιδί με Σύνδρομο </a:t>
            </a:r>
            <a:r>
              <a:rPr lang="en-US" i="1" dirty="0" smtClean="0"/>
              <a:t>Down</a:t>
            </a:r>
            <a:r>
              <a:rPr lang="el-GR" i="1" dirty="0" smtClean="0"/>
              <a:t>;</a:t>
            </a:r>
          </a:p>
          <a:p>
            <a:r>
              <a:rPr lang="el-GR" i="1" u="sng" dirty="0" smtClean="0">
                <a:solidFill>
                  <a:srgbClr val="FF0000"/>
                </a:solidFill>
              </a:rPr>
              <a:t>Όλα τα συναισθήματα υποχωρούν  γιατί  υπερισχύει η αγάπη και  το αίσθημα ευθύνης για την ανατροφή του παιδιού. Κερδίζει συνήθως  το αίσθημα ότι βιώνουν το θαύμα της φύσης, που έφεραν στον κόσμο μια νέα ζωή….</a:t>
            </a:r>
          </a:p>
          <a:p>
            <a:endParaRPr lang="el-GR"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ΠΡΟΣΤΑΤΕΥΤΙΚΟΤΗΤΑ</a:t>
            </a:r>
            <a:endParaRPr lang="el-GR" dirty="0"/>
          </a:p>
        </p:txBody>
      </p:sp>
      <p:sp>
        <p:nvSpPr>
          <p:cNvPr id="3" name="2 - Θέση περιεχομένου"/>
          <p:cNvSpPr>
            <a:spLocks noGrp="1"/>
          </p:cNvSpPr>
          <p:nvPr>
            <p:ph sz="quarter" idx="1"/>
          </p:nvPr>
        </p:nvSpPr>
        <p:spPr/>
        <p:txBody>
          <a:bodyPr/>
          <a:lstStyle/>
          <a:p>
            <a:pPr lvl="1"/>
            <a:r>
              <a:rPr lang="el-GR" dirty="0" smtClean="0"/>
              <a:t>Αποτελεί βασική ενστικτώδη ανταπόκριση σε όλους τους γονείς  (προσοχή όρια!) Αναπνέει; Κοιμάται; Έφαγε; </a:t>
            </a:r>
          </a:p>
          <a:p>
            <a:pPr lvl="1"/>
            <a:endParaRPr lang="el-GR" dirty="0" smtClean="0"/>
          </a:p>
          <a:p>
            <a:pPr lvl="1"/>
            <a:endParaRPr lang="el-GR" dirty="0" smtClean="0"/>
          </a:p>
          <a:p>
            <a:pPr lvl="1"/>
            <a:endParaRPr lang="el-GR" dirty="0" smtClean="0"/>
          </a:p>
          <a:p>
            <a:pPr lvl="1"/>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r>
              <a:rPr lang="el-GR" b="1" dirty="0"/>
              <a:t>ΑΠΟΣΤΡΟΦΗ</a:t>
            </a:r>
            <a:br>
              <a:rPr lang="el-GR" b="1" dirty="0"/>
            </a:br>
            <a:endParaRPr lang="el-GR" dirty="0"/>
          </a:p>
        </p:txBody>
      </p:sp>
      <p:sp>
        <p:nvSpPr>
          <p:cNvPr id="3" name="2 - Θέση περιεχομένου"/>
          <p:cNvSpPr>
            <a:spLocks noGrp="1"/>
          </p:cNvSpPr>
          <p:nvPr>
            <p:ph sz="quarter" idx="1"/>
          </p:nvPr>
        </p:nvSpPr>
        <p:spPr/>
        <p:txBody>
          <a:bodyPr/>
          <a:lstStyle/>
          <a:p>
            <a:pPr lvl="1">
              <a:buNone/>
            </a:pPr>
            <a:r>
              <a:rPr lang="el-GR" sz="2400" dirty="0" smtClean="0">
                <a:solidFill>
                  <a:schemeClr val="tx1"/>
                </a:solidFill>
              </a:rPr>
              <a:t>    </a:t>
            </a:r>
            <a:r>
              <a:rPr lang="en-US" sz="2400" dirty="0" smtClean="0">
                <a:solidFill>
                  <a:schemeClr val="tx1"/>
                </a:solidFill>
              </a:rPr>
              <a:t>Down Syndrome The Facts: </a:t>
            </a:r>
            <a:r>
              <a:rPr lang="el-GR" sz="2400" dirty="0" smtClean="0">
                <a:solidFill>
                  <a:schemeClr val="tx1"/>
                </a:solidFill>
              </a:rPr>
              <a:t>Μια μητέρα αναφέρει ότι στην αρχή δεν μπορούσε να αγγίξει το νεογνό της στο μαιευτήριο. Τα κατάφερε την τρίτη ημέρα και ξεπέρασε τα συναισθήματά της όταν κατευθύνθηκε στο θάλαμο νεογνών από μόνη της και σήκωσε στα χέρια της το παιδί της…. (</a:t>
            </a:r>
            <a:r>
              <a:rPr lang="en-US" sz="2400" dirty="0" smtClean="0">
                <a:solidFill>
                  <a:schemeClr val="tx1"/>
                </a:solidFill>
              </a:rPr>
              <a:t>Mark </a:t>
            </a:r>
            <a:r>
              <a:rPr lang="en-US" sz="2400" dirty="0" err="1" smtClean="0">
                <a:solidFill>
                  <a:schemeClr val="tx1"/>
                </a:solidFill>
              </a:rPr>
              <a:t>Selikowitz</a:t>
            </a:r>
            <a:r>
              <a:rPr lang="en-US" sz="2400" dirty="0" smtClean="0">
                <a:solidFill>
                  <a:schemeClr val="tx1"/>
                </a:solidFill>
              </a:rPr>
              <a:t>, 2006)</a:t>
            </a:r>
          </a:p>
          <a:p>
            <a:pPr lvl="1">
              <a:buNone/>
            </a:pPr>
            <a:r>
              <a:rPr lang="el-GR" sz="2400" dirty="0" smtClean="0">
                <a:solidFill>
                  <a:schemeClr val="tx1"/>
                </a:solidFill>
              </a:rPr>
              <a:t>Πιθανή ερμηνεία: ενστικτώδης ανταπόκριση όταν το παιδί είναι διαφορετικό με οποιοδήποτε τρόπο.</a:t>
            </a:r>
          </a:p>
          <a:p>
            <a:pPr lvl="1">
              <a:buNone/>
            </a:pPr>
            <a:endParaRPr lang="el-GR" sz="2400" dirty="0" smtClean="0">
              <a:solidFill>
                <a:schemeClr val="tx1"/>
              </a:solidFill>
            </a:endParaRP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Ανεπάρκεια και ντροπή</a:t>
            </a:r>
            <a:endParaRPr lang="el-GR" dirty="0"/>
          </a:p>
        </p:txBody>
      </p:sp>
      <p:sp>
        <p:nvSpPr>
          <p:cNvPr id="3" name="2 - Θέση περιεχομένου"/>
          <p:cNvSpPr>
            <a:spLocks noGrp="1"/>
          </p:cNvSpPr>
          <p:nvPr>
            <p:ph sz="quarter" idx="1"/>
          </p:nvPr>
        </p:nvSpPr>
        <p:spPr/>
        <p:txBody>
          <a:bodyPr/>
          <a:lstStyle/>
          <a:p>
            <a:r>
              <a:rPr lang="el-GR" dirty="0" smtClean="0"/>
              <a:t>Το αίσθημα ότι η γυναίκα που απέκτησε το παιδάκι απογοήτευσε τον άνδρα της, τους γονείς της και τα άλλα της παιδιά. </a:t>
            </a:r>
          </a:p>
          <a:p>
            <a:r>
              <a:rPr lang="el-GR" dirty="0" smtClean="0"/>
              <a:t>Τεράστιο πλήγμα στην αυτοεκτίμηση των γονέων (αντανάκλαση αρνητικών συναισθημάτων των άλλων απέναντί τους).</a:t>
            </a:r>
          </a:p>
          <a:p>
            <a:r>
              <a:rPr lang="el-GR" dirty="0" smtClean="0"/>
              <a:t> </a:t>
            </a:r>
            <a:r>
              <a:rPr lang="el-GR" sz="2400" i="1" dirty="0" smtClean="0"/>
              <a:t>Ακόμα έχω πρόβλημα στο να πω  σε άλλους για τον γιο μου. Ξέρετε, λέω έχω ένα παιδί και σκέφτομαι τώρα πρέπει να τους πω για το Σύνδρομο </a:t>
            </a:r>
            <a:r>
              <a:rPr lang="en-US" sz="2400" i="1" dirty="0" smtClean="0"/>
              <a:t>Down</a:t>
            </a:r>
            <a:r>
              <a:rPr lang="el-GR" sz="2400" i="1" dirty="0" smtClean="0"/>
              <a:t>; Δεν  θέλω να συστήνω το γιο μου σε άτομα που δεν ξέρω. Ντρέπομαι να λέω ότι έχει νοητική υστέρηση και σύνδρομο </a:t>
            </a:r>
            <a:r>
              <a:rPr lang="en-US" sz="2400" i="1" dirty="0" smtClean="0"/>
              <a:t>Down</a:t>
            </a:r>
            <a:r>
              <a:rPr lang="el-GR" sz="2400" i="1" dirty="0" smtClean="0"/>
              <a:t>. Αυτό είναι ένα θέμα, το οποίο πρέπει ακόμα να δουλέψω…..( </a:t>
            </a:r>
            <a:r>
              <a:rPr lang="en-US" sz="2400" i="1" dirty="0" smtClean="0"/>
              <a:t>Babies with Down syndrome, A new parents guide,  Trainer,1995 )</a:t>
            </a:r>
            <a:endParaRPr lang="el-GR" i="1" dirty="0" smtClean="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Εικόνα 6" descr="http://4.bp.blogspot.com/-GcgbwqcaL08/UdVaeEBD72I/AAAAAAAACvQ/7rVH3waoJzE/s400/blog.jpg">
            <a:hlinkClick r:id="rId2"/>
          </p:cNvPr>
          <p:cNvPicPr>
            <a:picLocks noChangeAspect="1" noChangeArrowheads="1"/>
          </p:cNvPicPr>
          <p:nvPr/>
        </p:nvPicPr>
        <p:blipFill>
          <a:blip r:embed="rId3" cstate="print"/>
          <a:srcRect/>
          <a:stretch>
            <a:fillRect/>
          </a:stretch>
        </p:blipFill>
        <p:spPr bwMode="auto">
          <a:xfrm>
            <a:off x="4860032" y="3356992"/>
            <a:ext cx="3811588" cy="1835150"/>
          </a:xfrm>
          <a:prstGeom prst="rect">
            <a:avLst/>
          </a:prstGeom>
          <a:noFill/>
          <a:ln w="9525">
            <a:noFill/>
            <a:miter lim="800000"/>
            <a:headEnd/>
            <a:tailEnd/>
          </a:ln>
        </p:spPr>
      </p:pic>
      <p:sp>
        <p:nvSpPr>
          <p:cNvPr id="3" name="2 - Τίτλος"/>
          <p:cNvSpPr>
            <a:spLocks noGrp="1"/>
          </p:cNvSpPr>
          <p:nvPr>
            <p:ph type="title"/>
          </p:nvPr>
        </p:nvSpPr>
        <p:spPr/>
        <p:txBody>
          <a:bodyPr/>
          <a:lstStyle/>
          <a:p>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2400" b="1" dirty="0" smtClean="0"/>
              <a:t/>
            </a:r>
            <a:br>
              <a:rPr lang="el-GR" sz="2400" b="1" dirty="0" smtClean="0"/>
            </a:br>
            <a:r>
              <a:rPr lang="el-GR" sz="4000" b="1" dirty="0" smtClean="0"/>
              <a:t/>
            </a:r>
            <a:br>
              <a:rPr lang="el-GR" sz="4000" b="1" dirty="0" smtClean="0"/>
            </a:br>
            <a:r>
              <a:rPr lang="el-GR" sz="2400" b="1" dirty="0" smtClean="0"/>
              <a:t>Ένας δάσκαλος με σύνδρομο </a:t>
            </a:r>
            <a:r>
              <a:rPr lang="el-GR" sz="2400" b="1" dirty="0" err="1" smtClean="0"/>
              <a:t>Down</a:t>
            </a:r>
            <a:r>
              <a:rPr lang="el-GR" sz="2400" dirty="0" smtClean="0"/>
              <a:t> </a:t>
            </a:r>
            <a:endParaRPr lang="el-GR" dirty="0"/>
          </a:p>
        </p:txBody>
      </p:sp>
      <p:sp>
        <p:nvSpPr>
          <p:cNvPr id="4" name="3 - Θέση περιεχομένου"/>
          <p:cNvSpPr>
            <a:spLocks noGrp="1"/>
          </p:cNvSpPr>
          <p:nvPr>
            <p:ph sz="quarter" idx="1"/>
          </p:nvPr>
        </p:nvSpPr>
        <p:spPr/>
        <p:txBody>
          <a:bodyPr/>
          <a:lstStyle/>
          <a:p>
            <a:r>
              <a:rPr lang="el-GR" sz="2800" dirty="0" smtClean="0"/>
              <a:t>  Ο 34χρονος Ισπανός Πάμπλο </a:t>
            </a:r>
            <a:r>
              <a:rPr lang="el-GR" sz="2800" dirty="0" err="1" smtClean="0"/>
              <a:t>Πινέδα</a:t>
            </a:r>
            <a:r>
              <a:rPr lang="el-GR" sz="2800" dirty="0" smtClean="0"/>
              <a:t> είναι ο πρώτος στην Ευρώπη πτυχιούχος πανεπιστημίου που έχει σύνδρομο </a:t>
            </a:r>
            <a:r>
              <a:rPr lang="el-GR" sz="2800" dirty="0" err="1" smtClean="0"/>
              <a:t>Down</a:t>
            </a:r>
            <a:r>
              <a:rPr lang="el-GR" sz="3600" dirty="0" smtClean="0"/>
              <a:t>. </a:t>
            </a:r>
            <a:r>
              <a:rPr lang="el-GR" sz="3600" b="1" dirty="0" smtClean="0"/>
              <a:t> </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ΘΥΜΟΣ</a:t>
            </a:r>
            <a:endParaRPr lang="el-GR" dirty="0"/>
          </a:p>
        </p:txBody>
      </p:sp>
      <p:sp>
        <p:nvSpPr>
          <p:cNvPr id="3" name="2 - Θέση περιεχομένου"/>
          <p:cNvSpPr>
            <a:spLocks noGrp="1"/>
          </p:cNvSpPr>
          <p:nvPr>
            <p:ph sz="quarter" idx="1"/>
          </p:nvPr>
        </p:nvSpPr>
        <p:spPr/>
        <p:txBody>
          <a:bodyPr/>
          <a:lstStyle/>
          <a:p>
            <a:r>
              <a:rPr lang="el-GR" dirty="0" smtClean="0"/>
              <a:t>Γιατί βρίσκονται αντιμέτωποι με μια κατάσταση που δεν μπορούν </a:t>
            </a:r>
            <a:r>
              <a:rPr lang="el-GR" dirty="0" err="1" smtClean="0"/>
              <a:t>ν΄</a:t>
            </a:r>
            <a:r>
              <a:rPr lang="el-GR" dirty="0" smtClean="0"/>
              <a:t> αλλάξουν, κατάσταση χωρίς επιστροφή….</a:t>
            </a:r>
          </a:p>
          <a:p>
            <a:r>
              <a:rPr lang="el-GR" dirty="0" smtClean="0"/>
              <a:t>Θυμός εναντίον των γιατρών, των νοσηλευτών, της οικογένειας ή των φίλων .</a:t>
            </a:r>
          </a:p>
          <a:p>
            <a:r>
              <a:rPr lang="el-GR" dirty="0" smtClean="0"/>
              <a:t>Είναι φυσιολογική αντίδραση αυτοσυντήρησης . Μας  κινητοποιεί να αντιδράσουμε.</a:t>
            </a:r>
          </a:p>
          <a:p>
            <a:r>
              <a:rPr lang="el-GR" dirty="0" smtClean="0"/>
              <a:t>Αντίθετα αν στραφεί εναντίον μας….. ΚΑΤΑΘΛΙΨΗ- ΑΠΟΓΝΩΣΗ – ΑΠΙΣΙΟΔΟΞΙΑ!</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Θυμός….</a:t>
            </a:r>
            <a:endParaRPr lang="el-GR" dirty="0"/>
          </a:p>
        </p:txBody>
      </p:sp>
      <p:sp>
        <p:nvSpPr>
          <p:cNvPr id="3" name="2 - Θέση περιεχομένου"/>
          <p:cNvSpPr>
            <a:spLocks noGrp="1"/>
          </p:cNvSpPr>
          <p:nvPr>
            <p:ph sz="quarter" idx="1"/>
          </p:nvPr>
        </p:nvSpPr>
        <p:spPr/>
        <p:txBody>
          <a:bodyPr/>
          <a:lstStyle/>
          <a:p>
            <a:r>
              <a:rPr lang="el-GR" dirty="0" smtClean="0"/>
              <a:t>Γιατί έτυχε σε μας αυτό το κακό;</a:t>
            </a:r>
          </a:p>
          <a:p>
            <a:r>
              <a:rPr lang="el-GR" dirty="0" smtClean="0"/>
              <a:t>Σε τι φταίξαμε, Θεέ μου, και μας τιμώρησες;</a:t>
            </a:r>
          </a:p>
          <a:p>
            <a:r>
              <a:rPr lang="el-GR" dirty="0" smtClean="0"/>
              <a:t>Τι θα πούμε στις οικογένειές μας</a:t>
            </a:r>
          </a:p>
          <a:p>
            <a:r>
              <a:rPr lang="el-GR" dirty="0" smtClean="0"/>
              <a:t>Τι θα πούμε στη δουλειά;</a:t>
            </a:r>
          </a:p>
          <a:p>
            <a:r>
              <a:rPr lang="el-GR" dirty="0" smtClean="0"/>
              <a:t>Τι φταίει αυτό το παιδί να τυραννιέται;</a:t>
            </a:r>
          </a:p>
          <a:p>
            <a:r>
              <a:rPr lang="el-GR" dirty="0" smtClean="0"/>
              <a:t>Οι φίλοι μας τι θα κάνουν όταν το μάθουν;</a:t>
            </a:r>
          </a:p>
          <a:p>
            <a:r>
              <a:rPr lang="el-GR" dirty="0" smtClean="0"/>
              <a:t>Όλοι θα μας βλέπουν όταν πάμε κάπου;</a:t>
            </a:r>
          </a:p>
          <a:p>
            <a:r>
              <a:rPr lang="el-GR" dirty="0" smtClean="0"/>
              <a:t>Πως θα αντιμετωπίσουν το άλλο μας παιδάκι οι φίλοι του όταν μάθουν για το άρρωστο αδερφάκι του;</a:t>
            </a:r>
          </a:p>
          <a:p>
            <a:endParaRPr lang="el-GR" dirty="0" smtClean="0"/>
          </a:p>
          <a:p>
            <a:endParaRPr lang="el-GR" dirty="0" smtClean="0"/>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ΕΝΟΧΕΣ </a:t>
            </a:r>
            <a:endParaRPr lang="el-GR" dirty="0"/>
          </a:p>
        </p:txBody>
      </p:sp>
      <p:sp>
        <p:nvSpPr>
          <p:cNvPr id="3" name="2 - Θέση περιεχομένου"/>
          <p:cNvSpPr>
            <a:spLocks noGrp="1"/>
          </p:cNvSpPr>
          <p:nvPr>
            <p:ph sz="quarter" idx="1"/>
          </p:nvPr>
        </p:nvSpPr>
        <p:spPr/>
        <p:txBody>
          <a:bodyPr/>
          <a:lstStyle/>
          <a:p>
            <a:r>
              <a:rPr lang="el-GR" dirty="0" smtClean="0"/>
              <a:t>Οι μητέρες συνήθως νιώθουν ενοχές που απέκτησαν το παιδάκι  επειδή το είχαν αυτές στην κοιλιά τους….</a:t>
            </a:r>
          </a:p>
          <a:p>
            <a:r>
              <a:rPr lang="el-GR" dirty="0" smtClean="0"/>
              <a:t>ΕΚΛΟΓΙΚΕΥΣΗ ΜΕ ΕΠΙΧΕΙΡΗΜΑΤΑ:  </a:t>
            </a:r>
            <a:r>
              <a:rPr lang="el-GR" i="1" dirty="0" smtClean="0"/>
              <a:t>είναι σημαντικό να αντιληφθούν ότι η </a:t>
            </a:r>
            <a:r>
              <a:rPr lang="el-GR" i="1" dirty="0" err="1" smtClean="0"/>
              <a:t>χρωμοσωμιακή</a:t>
            </a:r>
            <a:r>
              <a:rPr lang="el-GR" i="1" dirty="0" smtClean="0"/>
              <a:t>  ανωμαλία που προκάλεσε το Σύνδρομο </a:t>
            </a:r>
            <a:r>
              <a:rPr lang="en-US" i="1" dirty="0" smtClean="0"/>
              <a:t>Down </a:t>
            </a:r>
            <a:r>
              <a:rPr lang="el-GR" i="1" dirty="0" smtClean="0"/>
              <a:t>εμφανίζεται σε ένα προγενέστερο στάδιο από την σύλληψη και ότι τα γεγονότα κατά τη διάρκεια της εγκυμοσύνης δε σχετίζονται με αυτά!</a:t>
            </a:r>
            <a:endParaRPr lang="el-GR"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Ενοχή…….</a:t>
            </a:r>
            <a:endParaRPr lang="el-GR" dirty="0"/>
          </a:p>
        </p:txBody>
      </p:sp>
      <p:sp>
        <p:nvSpPr>
          <p:cNvPr id="3" name="2 - Θέση περιεχομένου"/>
          <p:cNvSpPr>
            <a:spLocks noGrp="1"/>
          </p:cNvSpPr>
          <p:nvPr>
            <p:ph sz="quarter" idx="1"/>
          </p:nvPr>
        </p:nvSpPr>
        <p:spPr/>
        <p:txBody>
          <a:bodyPr/>
          <a:lstStyle/>
          <a:p>
            <a:r>
              <a:rPr lang="el-GR" dirty="0" smtClean="0"/>
              <a:t>Φταίω εγώ;</a:t>
            </a:r>
          </a:p>
          <a:p>
            <a:r>
              <a:rPr lang="el-GR" dirty="0" smtClean="0"/>
              <a:t>Μήπως φταίει κάτι που δεν έκανα ή κάτι που έκανα εγώ;</a:t>
            </a: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ΣΥΜΒΙΒΑΣΜΟΣ ΚΑΙ ΑΠΟΔΟΧΗ</a:t>
            </a:r>
            <a:endParaRPr lang="el-GR" dirty="0"/>
          </a:p>
        </p:txBody>
      </p:sp>
      <p:sp>
        <p:nvSpPr>
          <p:cNvPr id="3" name="2 - Θέση περιεχομένου"/>
          <p:cNvSpPr>
            <a:spLocks noGrp="1"/>
          </p:cNvSpPr>
          <p:nvPr>
            <p:ph sz="quarter" idx="1"/>
          </p:nvPr>
        </p:nvSpPr>
        <p:spPr/>
        <p:txBody>
          <a:bodyPr/>
          <a:lstStyle/>
          <a:p>
            <a:r>
              <a:rPr lang="el-GR" dirty="0" smtClean="0"/>
              <a:t>Ο </a:t>
            </a:r>
            <a:r>
              <a:rPr lang="el-GR" i="1" dirty="0" smtClean="0"/>
              <a:t>συμβιβασμός </a:t>
            </a:r>
            <a:r>
              <a:rPr lang="el-GR" dirty="0" smtClean="0"/>
              <a:t>είναι η αντιμετώπιση του κενού που προκαλεί η απώλεια και η εξιδανίκευση είναι η υπερβολική ανύψωση των καλών στοιχείων του ατόμου.</a:t>
            </a:r>
          </a:p>
          <a:p>
            <a:r>
              <a:rPr lang="el-GR" dirty="0" smtClean="0"/>
              <a:t>Η </a:t>
            </a:r>
            <a:r>
              <a:rPr lang="el-GR" i="1" dirty="0" smtClean="0"/>
              <a:t>έκβαση </a:t>
            </a:r>
            <a:r>
              <a:rPr lang="el-GR" dirty="0" smtClean="0"/>
              <a:t>αποτελεί την τελική λύση της διεργασίας του θρήνου, όπου το άτομο έχει ενσωματώσει την απώλεια στους φυσιολογικούς ρυθμούς της ζωής του. </a:t>
            </a:r>
          </a:p>
          <a:p>
            <a:endParaRPr lang="el-GR" dirty="0" smtClean="0"/>
          </a:p>
          <a:p>
            <a:r>
              <a:rPr lang="el-GR" dirty="0" smtClean="0"/>
              <a:t>Συνήθως νιώθουν ευχαρίστηση κάθε φορά που το παιδί τους καταφέρνει κάποιο επίτευγμα.</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Οικογενειακή επιβάρυνση</a:t>
            </a:r>
            <a:endParaRPr lang="el-GR" dirty="0"/>
          </a:p>
        </p:txBody>
      </p:sp>
      <p:sp>
        <p:nvSpPr>
          <p:cNvPr id="3" name="2 - Θέση περιεχομένου"/>
          <p:cNvSpPr>
            <a:spLocks noGrp="1"/>
          </p:cNvSpPr>
          <p:nvPr>
            <p:ph sz="quarter" idx="1"/>
          </p:nvPr>
        </p:nvSpPr>
        <p:spPr/>
        <p:txBody>
          <a:bodyPr/>
          <a:lstStyle/>
          <a:p>
            <a:r>
              <a:rPr lang="el-GR" dirty="0" smtClean="0"/>
              <a:t>Ένα από τα ερωτήματα που απασχολούν έντονα την οικογένεια είναι </a:t>
            </a:r>
            <a:r>
              <a:rPr lang="el-GR" b="1" dirty="0" smtClean="0">
                <a:solidFill>
                  <a:srgbClr val="FF0000"/>
                </a:solidFill>
              </a:rPr>
              <a:t>τι θα γίνει το παιδί τους, ως ενήλικας πλέον, όταν οι ίδιοι δεν θα μπορούν να το φροντίζουν</a:t>
            </a:r>
            <a:r>
              <a:rPr lang="el-GR" dirty="0" smtClean="0"/>
              <a:t>. </a:t>
            </a:r>
          </a:p>
          <a:p>
            <a:r>
              <a:rPr lang="el-GR" sz="2000" i="1" dirty="0" smtClean="0"/>
              <a:t>Παλιότερα, που οι ειδικοί είχαν χαμηλές προσδοκίες από αυτά τα άτομα σχετικά με την ανάπτυξη και την βελτίωση των παιδιών με σύνδρομο </a:t>
            </a:r>
            <a:r>
              <a:rPr lang="el-GR" sz="2000" i="1" dirty="0" err="1" smtClean="0"/>
              <a:t>Down</a:t>
            </a:r>
            <a:r>
              <a:rPr lang="el-GR" sz="2000" i="1" dirty="0" smtClean="0"/>
              <a:t>, συχνά και οι γονείς παροτρύνονταν να τοποθετήσουν τα παιδιά τους σε ιδρύματα, καθώς επικρατούσε η πεποίθηση ότι αποτελούν ένα έντονο βάρος για την οικογένειά τους. </a:t>
            </a:r>
          </a:p>
          <a:p>
            <a:r>
              <a:rPr lang="el-GR" sz="2000" i="1" dirty="0" smtClean="0"/>
              <a:t>Ωστόσο, κάποιοι γονείς δεν επιθυμούσαν να μπει το παιδί τους σε ίδρυμα οπότε το κρατούσαν στο σπίτι μαζί τους. Η επιβάρυνση της οικογένειας αποτελεί μία πραγματικότητα, που συνδέεται όμως και με τις ελλείψεις που παρουσιάζονται στην κοινωνική και οικογενειακή πολιτική των κρατών όσον αφορά τα άτομα με προβλήματα υγείας. </a:t>
            </a:r>
            <a:endParaRPr lang="el-GR" sz="2000"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Είναι σημαντικό οι γονείς κατά τη διάρκεια της παιδικής και εφηβικής ηλικίας να προετοιμάζουν τα παιδιά με σύνδρομο </a:t>
            </a:r>
            <a:r>
              <a:rPr lang="el-GR" dirty="0" err="1" smtClean="0"/>
              <a:t>Down</a:t>
            </a:r>
            <a:r>
              <a:rPr lang="el-GR" dirty="0" smtClean="0"/>
              <a:t>, ώστε να μπορέσουν να κατακτήσουν την αυτονομία και την ανεξαρτησία. </a:t>
            </a:r>
          </a:p>
          <a:p>
            <a:r>
              <a:rPr lang="el-GR" dirty="0" smtClean="0"/>
              <a:t>Μέσα από την κατάλληλη εκπαίδευση τα άτομα με σύνδρομο </a:t>
            </a:r>
            <a:r>
              <a:rPr lang="el-GR" dirty="0" err="1" smtClean="0"/>
              <a:t>Down</a:t>
            </a:r>
            <a:r>
              <a:rPr lang="el-GR" dirty="0" smtClean="0"/>
              <a:t> θα μπορέσουν να εξασφαλίσουν μόνα τους όσο το δυνατόν περισσότερες ανάγκες.</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sz="quarter" idx="1"/>
          </p:nvPr>
        </p:nvSpPr>
        <p:spPr>
          <a:xfrm>
            <a:off x="1182688" y="2564904"/>
            <a:ext cx="7772400" cy="3567609"/>
          </a:xfrm>
        </p:spPr>
        <p:txBody>
          <a:bodyPr/>
          <a:lstStyle/>
          <a:p>
            <a:pPr algn="ctr" eaLnBrk="1" hangingPunct="1">
              <a:buFont typeface="Wingdings" pitchFamily="2" charset="2"/>
              <a:buNone/>
            </a:pPr>
            <a:endParaRPr lang="el-GR" b="1" dirty="0" smtClean="0"/>
          </a:p>
          <a:p>
            <a:pPr algn="ctr" eaLnBrk="1" hangingPunct="1">
              <a:buFont typeface="Wingdings" pitchFamily="2" charset="2"/>
              <a:buNone/>
            </a:pPr>
            <a:endParaRPr lang="el-GR" b="1" i="1" dirty="0" smtClean="0">
              <a:solidFill>
                <a:schemeClr val="bg2"/>
              </a:solidFill>
            </a:endParaRPr>
          </a:p>
          <a:p>
            <a:pPr algn="ctr" eaLnBrk="1" hangingPunct="1">
              <a:buFont typeface="Wingdings" pitchFamily="2" charset="2"/>
              <a:buNone/>
            </a:pPr>
            <a:endParaRPr lang="el-GR" b="1" i="1" dirty="0" smtClean="0">
              <a:solidFill>
                <a:schemeClr val="bg2"/>
              </a:solidFill>
            </a:endParaRPr>
          </a:p>
          <a:p>
            <a:pPr algn="ctr">
              <a:buNone/>
            </a:pPr>
            <a:r>
              <a:rPr lang="el-GR" sz="3200" b="1" i="1" dirty="0" smtClean="0">
                <a:solidFill>
                  <a:schemeClr val="accent1">
                    <a:lumMod val="50000"/>
                  </a:schemeClr>
                </a:solidFill>
              </a:rPr>
              <a:t>Ε υ χ α ρ ι σ τ ώ !</a:t>
            </a:r>
          </a:p>
          <a:p>
            <a:pPr algn="ctr">
              <a:buNone/>
            </a:pPr>
            <a:r>
              <a:rPr lang="el-GR" sz="3200" b="1" i="1" dirty="0" smtClean="0">
                <a:solidFill>
                  <a:schemeClr val="accent1">
                    <a:lumMod val="50000"/>
                  </a:schemeClr>
                </a:solidFill>
              </a:rPr>
              <a:t>Σοφία Ζυγά</a:t>
            </a:r>
          </a:p>
          <a:p>
            <a:pPr algn="ctr">
              <a:buNone/>
            </a:pPr>
            <a:r>
              <a:rPr lang="en-US" sz="3200" b="1" i="1" dirty="0" smtClean="0">
                <a:solidFill>
                  <a:schemeClr val="accent1">
                    <a:lumMod val="50000"/>
                  </a:schemeClr>
                </a:solidFill>
              </a:rPr>
              <a:t>zygas@uop.gr</a:t>
            </a:r>
            <a:endParaRPr lang="el-GR" sz="3200" b="1" i="1" dirty="0" smtClean="0">
              <a:solidFill>
                <a:schemeClr val="accent1">
                  <a:lumMod val="50000"/>
                </a:schemeClr>
              </a:solidFill>
            </a:endParaRPr>
          </a:p>
          <a:p>
            <a:pPr algn="ctr" eaLnBrk="1" hangingPunct="1">
              <a:buFont typeface="Wingdings" pitchFamily="2" charset="2"/>
              <a:buNone/>
            </a:pPr>
            <a:endParaRPr lang="el-GR" b="1" dirty="0" smtClean="0"/>
          </a:p>
          <a:p>
            <a:pPr algn="ctr" eaLnBrk="1" hangingPunct="1">
              <a:buFont typeface="Wingdings" pitchFamily="2" charset="2"/>
              <a:buNone/>
            </a:pPr>
            <a:endParaRPr lang="el-GR" sz="2800" b="1" i="1" dirty="0" smtClean="0"/>
          </a:p>
        </p:txBody>
      </p:sp>
      <p:pic>
        <p:nvPicPr>
          <p:cNvPr id="15364" name="Picture 4" descr="https://encrypted-tbn0.gstatic.com/images?q=tbn:ANd9GcR62A0cqNDJEy8o4PFQjQXrHBrB-C3ko588GcjdjiQNzto7U_p6xQ"/>
          <p:cNvPicPr>
            <a:picLocks noChangeAspect="1" noChangeArrowheads="1"/>
          </p:cNvPicPr>
          <p:nvPr/>
        </p:nvPicPr>
        <p:blipFill>
          <a:blip r:embed="rId3" cstate="print"/>
          <a:srcRect/>
          <a:stretch>
            <a:fillRect/>
          </a:stretch>
        </p:blipFill>
        <p:spPr bwMode="auto">
          <a:xfrm>
            <a:off x="0" y="0"/>
            <a:ext cx="4647504" cy="24208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Αποσπάσματα συνέντευξης</a:t>
            </a:r>
            <a:endParaRPr lang="el-GR" dirty="0"/>
          </a:p>
        </p:txBody>
      </p:sp>
      <p:sp>
        <p:nvSpPr>
          <p:cNvPr id="3" name="2 - Θέση περιεχομένου"/>
          <p:cNvSpPr>
            <a:spLocks noGrp="1"/>
          </p:cNvSpPr>
          <p:nvPr>
            <p:ph sz="quarter" idx="1"/>
          </p:nvPr>
        </p:nvSpPr>
        <p:spPr/>
        <p:txBody>
          <a:bodyPr/>
          <a:lstStyle/>
          <a:p>
            <a:r>
              <a:rPr lang="el-GR" b="1" i="1" dirty="0" smtClean="0"/>
              <a:t>WELT ONLINE: </a:t>
            </a:r>
            <a:r>
              <a:rPr lang="el-GR" i="1" dirty="0" smtClean="0"/>
              <a:t>Τι σημαίνει και τι </a:t>
            </a:r>
            <a:r>
              <a:rPr lang="el-GR" i="1" dirty="0" err="1" smtClean="0"/>
              <a:t>σημασιοδοτεί</a:t>
            </a:r>
            <a:r>
              <a:rPr lang="el-GR" i="1" dirty="0" smtClean="0"/>
              <a:t> το είναι κανείς ο πρώτος με σύνδρομο </a:t>
            </a:r>
            <a:r>
              <a:rPr lang="el-GR" i="1" dirty="0" err="1" smtClean="0"/>
              <a:t>Down</a:t>
            </a:r>
            <a:r>
              <a:rPr lang="el-GR" i="1" dirty="0" smtClean="0"/>
              <a:t> πτυχιούχος στην Ευρώπη; </a:t>
            </a:r>
          </a:p>
          <a:p>
            <a:r>
              <a:rPr lang="el-GR" b="1" i="1" dirty="0" err="1" smtClean="0"/>
              <a:t>Πινέδα</a:t>
            </a:r>
            <a:r>
              <a:rPr lang="el-GR" b="1" i="1" dirty="0" smtClean="0"/>
              <a:t>:</a:t>
            </a:r>
            <a:r>
              <a:rPr lang="el-GR" i="1" dirty="0" smtClean="0"/>
              <a:t> Είναι μια μεγάλη ευθύνη. Γνωρίζω ότι οι πατέρες και οι μητέρες που έχουν παιδιά με σύνδρομο </a:t>
            </a:r>
            <a:r>
              <a:rPr lang="el-GR" i="1" dirty="0" err="1" smtClean="0"/>
              <a:t>Down</a:t>
            </a:r>
            <a:r>
              <a:rPr lang="el-GR" i="1" dirty="0" smtClean="0"/>
              <a:t> χρειάζονται κάποιον να τους δείξει και να τους πει : </a:t>
            </a:r>
            <a:r>
              <a:rPr lang="el-GR" i="1" dirty="0" smtClean="0">
                <a:solidFill>
                  <a:srgbClr val="FF0000"/>
                </a:solidFill>
              </a:rPr>
              <a:t>«Το παιδί σου μπορεί να το κάνει αυτό»</a:t>
            </a:r>
            <a:r>
              <a:rPr lang="el-GR" i="1" dirty="0" smtClean="0"/>
              <a:t>. Και τα μέσα μπορούν να συνδράμουν, καθώς ψάχνουν για αξιόλογες ειδήσεις. Θέλω να δώσω πρόσωπο σε ένα κομμάτι του πληθυσμού , που σχεδόν ποτέ δεν θεωρείται αντικείμενο είδησης. Αρέσω στα μέσα – μου τηλεφωνούν τριάντα φορές τη μέρα. Αυτό είναι μερικές φορές εξαντλητικό.</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Αποσπάσματα συνέντευξης</a:t>
            </a:r>
            <a:endParaRPr lang="el-GR" dirty="0"/>
          </a:p>
        </p:txBody>
      </p:sp>
      <p:sp>
        <p:nvSpPr>
          <p:cNvPr id="3" name="2 - Θέση περιεχομένου"/>
          <p:cNvSpPr>
            <a:spLocks noGrp="1"/>
          </p:cNvSpPr>
          <p:nvPr>
            <p:ph sz="quarter" idx="1"/>
          </p:nvPr>
        </p:nvSpPr>
        <p:spPr/>
        <p:txBody>
          <a:bodyPr/>
          <a:lstStyle/>
          <a:p>
            <a:r>
              <a:rPr lang="el-GR" sz="2000" b="1" i="1" dirty="0" smtClean="0"/>
              <a:t>WELT ONLINE:</a:t>
            </a:r>
            <a:r>
              <a:rPr lang="el-GR" sz="2000" i="1" dirty="0" smtClean="0"/>
              <a:t> Ποια είναι η γνώμη σας για την έκτρωση εμβρύων στα οποία έχει προγεννητικά διαγνωστεί κάποια καθυστέρηση, πράγμα που αποτελεί αντικείμενο αντιπαράθεσης αυτή την εποχή στη Γερμανία;</a:t>
            </a:r>
          </a:p>
          <a:p>
            <a:r>
              <a:rPr lang="el-GR" sz="2000" b="1" i="1" dirty="0" smtClean="0"/>
              <a:t> </a:t>
            </a:r>
            <a:r>
              <a:rPr lang="el-GR" sz="2000" b="1" i="1" dirty="0" err="1" smtClean="0"/>
              <a:t>Πινέδα</a:t>
            </a:r>
            <a:r>
              <a:rPr lang="el-GR" sz="2000" b="1" i="1" dirty="0" smtClean="0"/>
              <a:t>: </a:t>
            </a:r>
            <a:r>
              <a:rPr lang="el-GR" sz="2000" i="1" dirty="0" smtClean="0"/>
              <a:t>Είμαι αντίθετος στην έκτρωση. Όχι για ηθικούς λόγους αλλά λόγω της εμπειρίας μου. Είναι δύσκολες καταστάσεις και εμπειρίες ,αλλά σε εμπλουτίζουν ως άνθρωπο. Εξαιτίας της έκτρωσης κάποιος δεν θα τις βιώσει ποτέ. Γονείς με παιδιά που είναι «διαφορετικά» γίνονται καλύτεροι γονείς. Γίνονται ανεκτικότεροι και πιο αλληλέγγυοι. Δεν είναι καλό να επιλέγεις ένα παιδί a </a:t>
            </a:r>
            <a:r>
              <a:rPr lang="el-GR" sz="2000" i="1" dirty="0" err="1" smtClean="0"/>
              <a:t>la</a:t>
            </a:r>
            <a:r>
              <a:rPr lang="el-GR" sz="2000" i="1" dirty="0" smtClean="0"/>
              <a:t> </a:t>
            </a:r>
            <a:r>
              <a:rPr lang="el-GR" sz="2000" i="1" dirty="0" err="1" smtClean="0"/>
              <a:t>carte</a:t>
            </a:r>
            <a:r>
              <a:rPr lang="el-GR" sz="2000" i="1" dirty="0" smtClean="0"/>
              <a:t>. Σε τελική ανάλυση επιλέγουμε το τέλειο. Και όταν όλοι είναι ίδιοι, τότε είμαστε σε πολλά φτωχότεροι. Ακόμη και τα λουλούδια διαφέρουν, αλλά όλα είναι όμορφα. Αυτή η τάση για </a:t>
            </a:r>
            <a:r>
              <a:rPr lang="el-GR" sz="2000" i="1" dirty="0" err="1" smtClean="0"/>
              <a:t>ομογενοποίηση</a:t>
            </a:r>
            <a:r>
              <a:rPr lang="el-GR" sz="2000" i="1" dirty="0" smtClean="0"/>
              <a:t> είναι κακή</a:t>
            </a:r>
            <a:r>
              <a:rPr lang="en-US" sz="2000" i="1" dirty="0" smtClean="0"/>
              <a:t>.</a:t>
            </a:r>
            <a:r>
              <a:rPr lang="el-GR" sz="2000" i="1" dirty="0" smtClean="0"/>
              <a:t> Όταν όλοι σκέφτονται με τον ίδιο τρόπο, έχουν την ίδια εμφάνιση, είναι όλοι ομοιόμορφοι, αυτό είναι ο φασισμός.</a:t>
            </a:r>
          </a:p>
          <a:p>
            <a:pPr>
              <a:buNone/>
            </a:pP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lstStyle/>
          <a:p>
            <a:r>
              <a:rPr lang="el-GR" u="sng" dirty="0" smtClean="0">
                <a:hlinkClick r:id="rId2"/>
              </a:rPr>
              <a:t>http://www.youtube.com/watch?v=71E-vvsBVxI</a:t>
            </a:r>
            <a:endParaRPr lang="el-GR" dirty="0" smtClean="0"/>
          </a:p>
          <a:p>
            <a:pPr>
              <a:buNone/>
            </a:pP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το σύνδρομο </a:t>
            </a:r>
            <a:r>
              <a:rPr lang="en-US" dirty="0" smtClean="0"/>
              <a:t>Down</a:t>
            </a:r>
            <a:endParaRPr lang="el-GR" dirty="0"/>
          </a:p>
        </p:txBody>
      </p:sp>
      <p:sp>
        <p:nvSpPr>
          <p:cNvPr id="3" name="2 - Θέση περιεχομένου"/>
          <p:cNvSpPr>
            <a:spLocks noGrp="1"/>
          </p:cNvSpPr>
          <p:nvPr>
            <p:ph sz="quarter" idx="1"/>
          </p:nvPr>
        </p:nvSpPr>
        <p:spPr>
          <a:xfrm>
            <a:off x="457200" y="1219200"/>
            <a:ext cx="8363272" cy="4937760"/>
          </a:xfrm>
        </p:spPr>
        <p:txBody>
          <a:bodyPr/>
          <a:lstStyle/>
          <a:p>
            <a:r>
              <a:rPr lang="el-GR" sz="1800" b="1" dirty="0" smtClean="0"/>
              <a:t>Ορισμός:</a:t>
            </a:r>
            <a:r>
              <a:rPr lang="el-GR" sz="1800" dirty="0" smtClean="0"/>
              <a:t> Αριθμητική </a:t>
            </a:r>
            <a:r>
              <a:rPr lang="el-GR" sz="1800" dirty="0" err="1" smtClean="0"/>
              <a:t>χρωμοσωματική</a:t>
            </a:r>
            <a:r>
              <a:rPr lang="el-GR" sz="1800" dirty="0" smtClean="0"/>
              <a:t> παρέκκλιση με ένα επιπλέον χρωμόσωμα 21. Πρόκειται για την πιο συχνή </a:t>
            </a:r>
            <a:r>
              <a:rPr lang="el-GR" sz="1800" dirty="0" err="1" smtClean="0"/>
              <a:t>τρισωμία</a:t>
            </a:r>
            <a:r>
              <a:rPr lang="el-GR" sz="1800" dirty="0" smtClean="0"/>
              <a:t> στα ζώντα νεογνά. </a:t>
            </a:r>
            <a:r>
              <a:rPr lang="el-GR" sz="1800" dirty="0" err="1" smtClean="0"/>
              <a:t>Φαινοτυπικά</a:t>
            </a:r>
            <a:r>
              <a:rPr lang="el-GR" sz="1800" dirty="0" smtClean="0"/>
              <a:t> χαρακτηρίζονται από σοβαρές δυσπλασίες και αναπτυξιακές διαταραχές. Οι καρδιακές ανωμαλίες καθώς και η διανοητική καθυστέρηση είναι τα συχνότερα ευρήματα.</a:t>
            </a:r>
          </a:p>
          <a:p>
            <a:r>
              <a:rPr lang="el-GR" sz="1800" b="1" dirty="0" smtClean="0"/>
              <a:t>Συχνότητα:</a:t>
            </a:r>
            <a:r>
              <a:rPr lang="el-GR" sz="1800" dirty="0" smtClean="0"/>
              <a:t> 1/700-800 γεννήσεις, ίση συχνότητα μεταξύ αγοριών-κοριτσιών.</a:t>
            </a:r>
          </a:p>
          <a:p>
            <a:r>
              <a:rPr lang="el-GR" sz="1800" dirty="0" smtClean="0"/>
              <a:t>Η συχνότητα του συνδρόμου </a:t>
            </a:r>
            <a:r>
              <a:rPr lang="el-GR" sz="1800" dirty="0" err="1" smtClean="0"/>
              <a:t>Down</a:t>
            </a:r>
            <a:r>
              <a:rPr lang="el-GR" sz="1800" dirty="0" smtClean="0"/>
              <a:t> συσχετίζεται με την ηλικία της μητέρας. </a:t>
            </a:r>
            <a:r>
              <a:rPr lang="el-GR" sz="1600" dirty="0" smtClean="0"/>
              <a:t>3 μορφές ανευρίσκονται:</a:t>
            </a:r>
          </a:p>
          <a:p>
            <a:r>
              <a:rPr lang="el-GR" sz="1600" dirty="0" smtClean="0"/>
              <a:t>ελεύθερη </a:t>
            </a:r>
            <a:r>
              <a:rPr lang="el-GR" sz="1600" dirty="0" err="1" smtClean="0"/>
              <a:t>τρισωμία</a:t>
            </a:r>
            <a:r>
              <a:rPr lang="el-GR" sz="1600" dirty="0" smtClean="0"/>
              <a:t> που αντιπροσωπεύει το 95% των περιπτώσεων,</a:t>
            </a:r>
          </a:p>
          <a:p>
            <a:r>
              <a:rPr lang="el-GR" sz="1600" dirty="0" smtClean="0"/>
              <a:t>το σύνδρομο </a:t>
            </a:r>
            <a:r>
              <a:rPr lang="el-GR" sz="1600" dirty="0" err="1" smtClean="0"/>
              <a:t>Down</a:t>
            </a:r>
            <a:r>
              <a:rPr lang="el-GR" sz="1600" dirty="0" smtClean="0"/>
              <a:t> από μετάθεση (3%) και</a:t>
            </a:r>
          </a:p>
          <a:p>
            <a:r>
              <a:rPr lang="el-GR" sz="1600" dirty="0" smtClean="0"/>
              <a:t>το σύνδρομο </a:t>
            </a:r>
            <a:r>
              <a:rPr lang="el-GR" sz="1600" dirty="0" err="1" smtClean="0"/>
              <a:t>Down</a:t>
            </a:r>
            <a:r>
              <a:rPr lang="el-GR" sz="1600" dirty="0" smtClean="0"/>
              <a:t> μωσαϊκό.</a:t>
            </a:r>
          </a:p>
          <a:p>
            <a:r>
              <a:rPr lang="el-GR" sz="1600" dirty="0" smtClean="0"/>
              <a:t>Στην ελεύθερη </a:t>
            </a:r>
            <a:r>
              <a:rPr lang="el-GR" sz="1600" dirty="0" err="1" smtClean="0"/>
              <a:t>τρισωμία</a:t>
            </a:r>
            <a:r>
              <a:rPr lang="el-GR" sz="1600" dirty="0" smtClean="0"/>
              <a:t> 21, η πιθανότητα επανεμφάνισης είναι περίπου 1% μεγαλύτερη από αυτήν που αντιστοιχεί στην ηλικία της μητέρας. Μόνο το 30% όλων των περιπτώσεων θα </a:t>
            </a:r>
            <a:r>
              <a:rPr lang="el-GR" sz="1600" dirty="0" err="1" smtClean="0"/>
              <a:t>διαγνώσκονταν</a:t>
            </a:r>
            <a:r>
              <a:rPr lang="el-GR" sz="1600" dirty="0" smtClean="0"/>
              <a:t> αν όλες οι μητέρες άνω των 35 ετών υπόκειντο σε </a:t>
            </a:r>
            <a:r>
              <a:rPr lang="el-GR" sz="1600" dirty="0" err="1" smtClean="0"/>
              <a:t>χρωμοσωματική</a:t>
            </a:r>
            <a:r>
              <a:rPr lang="el-GR" sz="1600" dirty="0" smtClean="0"/>
              <a:t> ανάλυση κατά τη διάρκεια του προγεννητικού ελέγχου. Χρησιμοποιώντας το τριπλό τεστ, η προγεννητική διάγνωση ανέρχεται στο 60%. </a:t>
            </a:r>
            <a:r>
              <a:rPr lang="el-GR" sz="1600" dirty="0" smtClean="0">
                <a:solidFill>
                  <a:srgbClr val="FF0000"/>
                </a:solidFill>
              </a:rPr>
              <a:t>Συνδυάζοντας την ηλικία της μητέρας, την μέτρηση της αυχενικής διαφάνειας (στο 1ο τρίμηνο, το PAPP-A και την ελεύθερη β-</a:t>
            </a:r>
            <a:r>
              <a:rPr lang="el-GR" sz="1600" dirty="0" err="1" smtClean="0">
                <a:solidFill>
                  <a:srgbClr val="FF0000"/>
                </a:solidFill>
              </a:rPr>
              <a:t>χοριακή</a:t>
            </a:r>
            <a:r>
              <a:rPr lang="el-GR" sz="1600" dirty="0" smtClean="0">
                <a:solidFill>
                  <a:srgbClr val="FF0000"/>
                </a:solidFill>
              </a:rPr>
              <a:t> </a:t>
            </a:r>
            <a:r>
              <a:rPr lang="el-GR" sz="1600" dirty="0" err="1" smtClean="0">
                <a:solidFill>
                  <a:srgbClr val="FF0000"/>
                </a:solidFill>
              </a:rPr>
              <a:t>γοναδοτροπίνη</a:t>
            </a:r>
            <a:r>
              <a:rPr lang="el-GR" sz="1600" dirty="0" smtClean="0">
                <a:solidFill>
                  <a:srgbClr val="FF0000"/>
                </a:solidFill>
              </a:rPr>
              <a:t> στον ορό της μητέρας, η διάγνωση επιτυγχάνεται στο 90% των περιπτώσεων.</a:t>
            </a:r>
          </a:p>
          <a:p>
            <a:pPr>
              <a:buNone/>
            </a:pPr>
            <a:endParaRPr lang="el-GR" dirty="0" smtClean="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s://lh3.ggpht.com/-9hQjuFzzvkw/UOYNJFldf4I/AAAAAAAABLo/qSP-u-aZV3g/s1600/SK+AND+NATHAN.jpg">
            <a:hlinkClick r:id="rId2"/>
          </p:cNvPr>
          <p:cNvPicPr>
            <a:picLocks noChangeAspect="1" noChangeArrowheads="1"/>
          </p:cNvPicPr>
          <p:nvPr/>
        </p:nvPicPr>
        <p:blipFill>
          <a:blip r:embed="rId3" cstate="print"/>
          <a:srcRect/>
          <a:stretch>
            <a:fillRect/>
          </a:stretch>
        </p:blipFill>
        <p:spPr bwMode="auto">
          <a:xfrm>
            <a:off x="5796136" y="692696"/>
            <a:ext cx="2438400" cy="1731264"/>
          </a:xfrm>
          <a:prstGeom prst="rect">
            <a:avLst/>
          </a:prstGeom>
          <a:noFill/>
        </p:spPr>
      </p:pic>
      <p:pic>
        <p:nvPicPr>
          <p:cNvPr id="9224" name="Picture 8" descr="https://lh3.ggpht.com/-7NUaJ536qOw/UOYNKe1olrI/AAAAAAAABLw/Ypx765nHxzk/s1600/SK-NATHAN.jpg">
            <a:hlinkClick r:id="rId4"/>
          </p:cNvPr>
          <p:cNvPicPr>
            <a:picLocks noChangeAspect="1" noChangeArrowheads="1"/>
          </p:cNvPicPr>
          <p:nvPr/>
        </p:nvPicPr>
        <p:blipFill>
          <a:blip r:embed="rId5" cstate="print"/>
          <a:srcRect/>
          <a:stretch>
            <a:fillRect/>
          </a:stretch>
        </p:blipFill>
        <p:spPr bwMode="auto">
          <a:xfrm>
            <a:off x="899592" y="620688"/>
            <a:ext cx="2864659" cy="1905000"/>
          </a:xfrm>
          <a:prstGeom prst="rect">
            <a:avLst/>
          </a:prstGeom>
          <a:noFill/>
        </p:spPr>
      </p:pic>
      <p:pic>
        <p:nvPicPr>
          <p:cNvPr id="9226" name="Picture 10" descr="https://lh3.ggpht.com/-Qp8BFODaDJ0/UOYNDlZK_1I/AAAAAAAABLE/GO79xmjiv0c/s1600/NATHAN.jpg">
            <a:hlinkClick r:id="rId6"/>
          </p:cNvPr>
          <p:cNvPicPr>
            <a:picLocks noChangeAspect="1" noChangeArrowheads="1"/>
          </p:cNvPicPr>
          <p:nvPr/>
        </p:nvPicPr>
        <p:blipFill>
          <a:blip r:embed="rId7" cstate="print"/>
          <a:srcRect/>
          <a:stretch>
            <a:fillRect/>
          </a:stretch>
        </p:blipFill>
        <p:spPr bwMode="auto">
          <a:xfrm>
            <a:off x="5076056" y="2924944"/>
            <a:ext cx="2181225" cy="2927819"/>
          </a:xfrm>
          <a:prstGeom prst="rect">
            <a:avLst/>
          </a:prstGeom>
          <a:noFill/>
        </p:spPr>
      </p:pic>
      <p:pic>
        <p:nvPicPr>
          <p:cNvPr id="9228" name="Picture 12" descr="http://4.bp.blogspot.com/-rkorvLP_PQ0/UOYNH0y8HUI/AAAAAAAABLg/Sv5KtkIIk5Q/s1600/SARAH-KATE+AND+NATHAN.jpg"/>
          <p:cNvPicPr>
            <a:picLocks noChangeAspect="1" noChangeArrowheads="1"/>
          </p:cNvPicPr>
          <p:nvPr/>
        </p:nvPicPr>
        <p:blipFill>
          <a:blip r:embed="rId8" cstate="print"/>
          <a:srcRect/>
          <a:stretch>
            <a:fillRect/>
          </a:stretch>
        </p:blipFill>
        <p:spPr bwMode="auto">
          <a:xfrm>
            <a:off x="1115616" y="3284984"/>
            <a:ext cx="1905427" cy="2551199"/>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482</TotalTime>
  <Words>2682</Words>
  <Application>Microsoft Office PowerPoint</Application>
  <PresentationFormat>Προβολή στην οθόνη (4:3)</PresentationFormat>
  <Paragraphs>164</Paragraphs>
  <Slides>47</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Ρίζες</vt:lpstr>
      <vt:lpstr>Μαιευτήριο: η περίπτωση ανακοίνωσης συνδρόμου Down σε γονείς νεογέννητου βρέφους</vt:lpstr>
      <vt:lpstr>Διαφάνεια 2</vt:lpstr>
      <vt:lpstr>Διαφάνεια 3</vt:lpstr>
      <vt:lpstr>                 Ένας δάσκαλος με σύνδρομο Down </vt:lpstr>
      <vt:lpstr>Αποσπάσματα συνέντευξης</vt:lpstr>
      <vt:lpstr>Αποσπάσματα συνέντευξης</vt:lpstr>
      <vt:lpstr>Διαφάνεια 7</vt:lpstr>
      <vt:lpstr>Τι είναι το σύνδρομο Down</vt:lpstr>
      <vt:lpstr>Διαφάνεια 9</vt:lpstr>
      <vt:lpstr>Διαφάνεια 10</vt:lpstr>
      <vt:lpstr>Διαφάνεια 11</vt:lpstr>
      <vt:lpstr>Διαφάνεια 12</vt:lpstr>
      <vt:lpstr>ΠΡΟΓΕΝΝΗΤΙΚΟΣ ΕΛΕΓΧΟΣ</vt:lpstr>
      <vt:lpstr>ΠΡΟΓΕΝΝΗΤΙΚΟΣ ΕΛΕΓΧΟΣ</vt:lpstr>
      <vt:lpstr>Διαφάνεια 15</vt:lpstr>
      <vt:lpstr>ΑΙΤΙΟΛΟΓΙΑ</vt:lpstr>
      <vt:lpstr>ΥΠΕΡΗΧΟΓΡΑΦΙΚΑ ΕΥΡΗΜΑΤΑ</vt:lpstr>
      <vt:lpstr>Διαφάνεια 18</vt:lpstr>
      <vt:lpstr>Διαφάνεια 19</vt:lpstr>
      <vt:lpstr>ΠΡΟΓΝΩΣΗ</vt:lpstr>
      <vt:lpstr>Διαφάνεια 21</vt:lpstr>
      <vt:lpstr>ΜΕΤΑ ΤΗ ΓΕΝΝΗΣΗ</vt:lpstr>
      <vt:lpstr>Διαφάνεια 23</vt:lpstr>
      <vt:lpstr>Διαφάνεια 24</vt:lpstr>
      <vt:lpstr>Διαφάνεια 25</vt:lpstr>
      <vt:lpstr>Διαφάνεια 26</vt:lpstr>
      <vt:lpstr>Διαφάνεια 27</vt:lpstr>
      <vt:lpstr>Διαφάνεια 28</vt:lpstr>
      <vt:lpstr>Σημεία - κλειδιά</vt:lpstr>
      <vt:lpstr> Τι πρέπει σίγουρα να πούμε:</vt:lpstr>
      <vt:lpstr>Διαφάνεια 31</vt:lpstr>
      <vt:lpstr>Συναισθήματα και αντιδράσεις γονέων </vt:lpstr>
      <vt:lpstr>Διαφάνεια 33</vt:lpstr>
      <vt:lpstr>Σοκ , δυσπιστία , άρνηση</vt:lpstr>
      <vt:lpstr>ΣΟΚ ΚΑΙ ΘΛΙΨΗ</vt:lpstr>
      <vt:lpstr>ΘΛΙΨΗ</vt:lpstr>
      <vt:lpstr>ΠΡΟΣΤΑΤΕΥΤΙΚΟΤΗΤΑ</vt:lpstr>
      <vt:lpstr>ΑΠΟΣΤΡΟΦΗ </vt:lpstr>
      <vt:lpstr>Ανεπάρκεια και ντροπή</vt:lpstr>
      <vt:lpstr>ΘΥΜΟΣ</vt:lpstr>
      <vt:lpstr>Θυμός….</vt:lpstr>
      <vt:lpstr>ΕΝΟΧΕΣ </vt:lpstr>
      <vt:lpstr>Ενοχή…….</vt:lpstr>
      <vt:lpstr> ΣΥΜΒΙΒΑΣΜΟΣ ΚΑΙ ΑΠΟΔΟΧΗ</vt:lpstr>
      <vt:lpstr>Οικογενειακή επιβάρυνση</vt:lpstr>
      <vt:lpstr>Διαφάνεια 46</vt:lpstr>
      <vt:lpstr>Διαφάνεια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Απώλεια – Θρήνος - Θάνατος</dc:title>
  <dc:creator>Sofia</dc:creator>
  <cp:lastModifiedBy>Sofia Zyga</cp:lastModifiedBy>
  <cp:revision>47</cp:revision>
  <dcterms:created xsi:type="dcterms:W3CDTF">2012-10-20T20:33:36Z</dcterms:created>
  <dcterms:modified xsi:type="dcterms:W3CDTF">2014-06-29T14:35:54Z</dcterms:modified>
</cp:coreProperties>
</file>