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94" r:id="rId2"/>
    <p:sldId id="300" r:id="rId3"/>
    <p:sldId id="299" r:id="rId4"/>
    <p:sldId id="268" r:id="rId5"/>
    <p:sldId id="301" r:id="rId6"/>
    <p:sldId id="264" r:id="rId7"/>
    <p:sldId id="265" r:id="rId8"/>
    <p:sldId id="269" r:id="rId9"/>
    <p:sldId id="270" r:id="rId10"/>
    <p:sldId id="272" r:id="rId11"/>
    <p:sldId id="273" r:id="rId12"/>
    <p:sldId id="274" r:id="rId13"/>
    <p:sldId id="291" r:id="rId14"/>
    <p:sldId id="275" r:id="rId15"/>
    <p:sldId id="276" r:id="rId16"/>
    <p:sldId id="302" r:id="rId17"/>
    <p:sldId id="30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31" autoAdjust="0"/>
    <p:restoredTop sz="86525" autoAdjust="0"/>
  </p:normalViewPr>
  <p:slideViewPr>
    <p:cSldViewPr snapToGrid="0" snapToObjects="1">
      <p:cViewPr>
        <p:scale>
          <a:sx n="100" d="100"/>
          <a:sy n="100" d="100"/>
        </p:scale>
        <p:origin x="-104"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D68746-27AF-7C4C-8BAD-94F7904FD94E}" type="datetimeFigureOut">
              <a:rPr lang="en-US" smtClean="0"/>
              <a:t>23/02/18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73AEC3-6D6B-F14E-8980-9B6DEB558E89}" type="slidenum">
              <a:rPr lang="en-US" smtClean="0"/>
              <a:t>‹#›</a:t>
            </a:fld>
            <a:endParaRPr lang="en-US"/>
          </a:p>
        </p:txBody>
      </p:sp>
    </p:spTree>
    <p:extLst>
      <p:ext uri="{BB962C8B-B14F-4D97-AF65-F5344CB8AC3E}">
        <p14:creationId xmlns:p14="http://schemas.microsoft.com/office/powerpoint/2010/main" val="19395507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3EDF54-F28F-984E-A807-35D0E969892C}" type="slidenum">
              <a:rPr lang="en-US" smtClean="0"/>
              <a:t>1</a:t>
            </a:fld>
            <a:endParaRPr lang="en-US"/>
          </a:p>
        </p:txBody>
      </p:sp>
    </p:spTree>
    <p:extLst>
      <p:ext uri="{BB962C8B-B14F-4D97-AF65-F5344CB8AC3E}">
        <p14:creationId xmlns:p14="http://schemas.microsoft.com/office/powerpoint/2010/main" val="1760396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l-GR"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8825C6F-BEC6-A54E-8481-F0C848A3BBD2}" type="datetimeFigureOut">
              <a:rPr lang="en-US" smtClean="0"/>
              <a:t>23/02/18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BB37272-523A-C845-AEE9-4B6BFE3A7D5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18825C6F-BEC6-A54E-8481-F0C848A3BBD2}"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37272-523A-C845-AEE9-4B6BFE3A7D5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8825C6F-BEC6-A54E-8481-F0C848A3BBD2}" type="datetimeFigureOut">
              <a:rPr lang="en-US" smtClean="0"/>
              <a:t>23/02/18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BB37272-523A-C845-AEE9-4B6BFE3A7D5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l-GR" smtClean="0"/>
              <a:t>Click to edit Master title style</a:t>
            </a:r>
            <a:endParaRPr kumimoji="0" lang="en-US"/>
          </a:p>
        </p:txBody>
      </p:sp>
      <p:sp>
        <p:nvSpPr>
          <p:cNvPr id="4" name="Date Placeholder 3"/>
          <p:cNvSpPr>
            <a:spLocks noGrp="1"/>
          </p:cNvSpPr>
          <p:nvPr>
            <p:ph type="dt" sz="half" idx="10"/>
          </p:nvPr>
        </p:nvSpPr>
        <p:spPr/>
        <p:txBody>
          <a:bodyPr/>
          <a:lstStyle/>
          <a:p>
            <a:fld id="{18825C6F-BEC6-A54E-8481-F0C848A3BBD2}"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Click to edit Master title style</a:t>
            </a:r>
            <a:endParaRPr kumimoji="0" lang="en-US"/>
          </a:p>
        </p:txBody>
      </p:sp>
      <p:sp>
        <p:nvSpPr>
          <p:cNvPr id="12" name="Date Placeholder 11"/>
          <p:cNvSpPr>
            <a:spLocks noGrp="1"/>
          </p:cNvSpPr>
          <p:nvPr>
            <p:ph type="dt" sz="half" idx="10"/>
          </p:nvPr>
        </p:nvSpPr>
        <p:spPr/>
        <p:txBody>
          <a:bodyPr/>
          <a:lstStyle/>
          <a:p>
            <a:fld id="{18825C6F-BEC6-A54E-8481-F0C848A3BBD2}" type="datetimeFigureOut">
              <a:rPr lang="en-US" smtClean="0"/>
              <a:t>23/02/18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BB37272-523A-C845-AEE9-4B6BFE3A7D5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8" name="Date Placeholder 7"/>
          <p:cNvSpPr>
            <a:spLocks noGrp="1"/>
          </p:cNvSpPr>
          <p:nvPr>
            <p:ph type="dt" sz="half" idx="15"/>
          </p:nvPr>
        </p:nvSpPr>
        <p:spPr/>
        <p:txBody>
          <a:bodyPr rtlCol="0"/>
          <a:lstStyle/>
          <a:p>
            <a:fld id="{18825C6F-BEC6-A54E-8481-F0C848A3BBD2}" type="datetimeFigureOut">
              <a:rPr lang="en-US" smtClean="0"/>
              <a:t>23/02/18</a:t>
            </a:fld>
            <a:endParaRPr lang="en-US"/>
          </a:p>
        </p:txBody>
      </p:sp>
      <p:sp>
        <p:nvSpPr>
          <p:cNvPr id="10" name="Slide Number Placeholder 9"/>
          <p:cNvSpPr>
            <a:spLocks noGrp="1"/>
          </p:cNvSpPr>
          <p:nvPr>
            <p:ph type="sldNum" sz="quarter" idx="16"/>
          </p:nvPr>
        </p:nvSpPr>
        <p:spPr/>
        <p:txBody>
          <a:bodyPr rtlCol="0"/>
          <a:lstStyle/>
          <a:p>
            <a:fld id="{FBB37272-523A-C845-AEE9-4B6BFE3A7D5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l-GR"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0" name="Date Placeholder 9"/>
          <p:cNvSpPr>
            <a:spLocks noGrp="1"/>
          </p:cNvSpPr>
          <p:nvPr>
            <p:ph type="dt" sz="half" idx="15"/>
          </p:nvPr>
        </p:nvSpPr>
        <p:spPr/>
        <p:txBody>
          <a:bodyPr rtlCol="0"/>
          <a:lstStyle/>
          <a:p>
            <a:fld id="{18825C6F-BEC6-A54E-8481-F0C848A3BBD2}" type="datetimeFigureOut">
              <a:rPr lang="en-US" smtClean="0"/>
              <a:t>23/02/18</a:t>
            </a:fld>
            <a:endParaRPr lang="en-US"/>
          </a:p>
        </p:txBody>
      </p:sp>
      <p:sp>
        <p:nvSpPr>
          <p:cNvPr id="12" name="Slide Number Placeholder 11"/>
          <p:cNvSpPr>
            <a:spLocks noGrp="1"/>
          </p:cNvSpPr>
          <p:nvPr>
            <p:ph type="sldNum" sz="quarter" idx="16"/>
          </p:nvPr>
        </p:nvSpPr>
        <p:spPr/>
        <p:txBody>
          <a:bodyPr rtlCol="0"/>
          <a:lstStyle/>
          <a:p>
            <a:fld id="{FBB37272-523A-C845-AEE9-4B6BFE3A7D5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fld id="{18825C6F-BEC6-A54E-8481-F0C848A3BBD2}"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25C6F-BEC6-A54E-8481-F0C848A3BBD2}"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BB37272-523A-C845-AEE9-4B6BFE3A7D5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l-GR" smtClean="0"/>
              <a:t>Click to edit Master title style</a:t>
            </a:r>
            <a:endParaRPr kumimoji="0" lang="en-US"/>
          </a:p>
        </p:txBody>
      </p:sp>
      <p:sp>
        <p:nvSpPr>
          <p:cNvPr id="5" name="Date Placeholder 4"/>
          <p:cNvSpPr>
            <a:spLocks noGrp="1"/>
          </p:cNvSpPr>
          <p:nvPr>
            <p:ph type="dt" sz="half" idx="10"/>
          </p:nvPr>
        </p:nvSpPr>
        <p:spPr/>
        <p:txBody>
          <a:bodyPr/>
          <a:lstStyle/>
          <a:p>
            <a:fld id="{18825C6F-BEC6-A54E-8481-F0C848A3BBD2}"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8825C6F-BEC6-A54E-8481-F0C848A3BBD2}" type="datetimeFigureOut">
              <a:rPr lang="en-US" smtClean="0"/>
              <a:t>23/02/18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BB37272-523A-C845-AEE9-4B6BFE3A7D5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8825C6F-BEC6-A54E-8481-F0C848A3BBD2}" type="datetimeFigureOut">
              <a:rPr lang="en-US" smtClean="0"/>
              <a:t>23/02/18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BB37272-523A-C845-AEE9-4B6BFE3A7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413639"/>
            <a:ext cx="6477000" cy="2453761"/>
          </a:xfrm>
        </p:spPr>
        <p:txBody>
          <a:bodyPr>
            <a:normAutofit fontScale="90000"/>
          </a:bodyPr>
          <a:lstStyle/>
          <a:p>
            <a:r>
              <a:rPr lang="el-GR" dirty="0" smtClean="0">
                <a:latin typeface="Cambria"/>
                <a:cs typeface="Cambria"/>
              </a:rPr>
              <a:t/>
            </a:r>
            <a:br>
              <a:rPr lang="el-GR" dirty="0" smtClean="0">
                <a:latin typeface="Cambria"/>
                <a:cs typeface="Cambria"/>
              </a:rPr>
            </a:br>
            <a:r>
              <a:rPr lang="el-GR" cap="none" dirty="0" smtClean="0">
                <a:latin typeface="Cambria"/>
                <a:cs typeface="Cambria"/>
              </a:rPr>
              <a:t>Διαμόρφωση Ενιαίας Μεθοδολογιας για τη Διασφάλιση της Ποιότητας</a:t>
            </a:r>
            <a:br>
              <a:rPr lang="el-GR" cap="none" dirty="0" smtClean="0">
                <a:latin typeface="Cambria"/>
                <a:cs typeface="Cambria"/>
              </a:rPr>
            </a:br>
            <a:r>
              <a:rPr lang="el-GR" cap="none" dirty="0" smtClean="0">
                <a:latin typeface="Cambria"/>
                <a:cs typeface="Cambria"/>
              </a:rPr>
              <a:t>Ε</a:t>
            </a:r>
            <a:r>
              <a:rPr lang="en-US" cap="none" dirty="0" err="1" smtClean="0">
                <a:latin typeface="Cambria"/>
                <a:cs typeface="Cambria"/>
              </a:rPr>
              <a:t>xternal</a:t>
            </a:r>
            <a:r>
              <a:rPr lang="en-US" cap="none" dirty="0" smtClean="0">
                <a:latin typeface="Cambria"/>
                <a:cs typeface="Cambria"/>
              </a:rPr>
              <a:t> Quality Monitoring</a:t>
            </a:r>
            <a:r>
              <a:rPr lang="el-GR" cap="none" dirty="0" smtClean="0">
                <a:latin typeface="Cambria"/>
                <a:cs typeface="Cambria"/>
              </a:rPr>
              <a:t/>
            </a:r>
            <a:br>
              <a:rPr lang="el-GR" cap="none" dirty="0" smtClean="0">
                <a:latin typeface="Cambria"/>
                <a:cs typeface="Cambria"/>
              </a:rPr>
            </a:br>
            <a:r>
              <a:rPr lang="el-GR" dirty="0" smtClean="0">
                <a:latin typeface="Cambria"/>
                <a:cs typeface="Cambria"/>
              </a:rPr>
              <a:t>Ενότητα 1</a:t>
            </a:r>
            <a:r>
              <a:rPr lang="el-GR" cap="none" baseline="30000" dirty="0" smtClean="0">
                <a:latin typeface="Cambria"/>
                <a:cs typeface="Cambria"/>
              </a:rPr>
              <a:t>η</a:t>
            </a:r>
            <a:r>
              <a:rPr lang="el-GR" dirty="0" smtClean="0">
                <a:latin typeface="Cambria"/>
                <a:cs typeface="Cambria"/>
              </a:rPr>
              <a:t> </a:t>
            </a:r>
            <a:r>
              <a:rPr lang="mr-IN" dirty="0" smtClean="0">
                <a:latin typeface="Cambria"/>
                <a:cs typeface="Cambria"/>
              </a:rPr>
              <a:t>–</a:t>
            </a:r>
            <a:r>
              <a:rPr lang="el-GR" dirty="0" smtClean="0">
                <a:latin typeface="Cambria"/>
                <a:cs typeface="Cambria"/>
              </a:rPr>
              <a:t> Μάθημα 2</a:t>
            </a:r>
            <a:r>
              <a:rPr lang="el-GR" baseline="30000" dirty="0" smtClean="0">
                <a:latin typeface="Cambria"/>
                <a:cs typeface="Cambria"/>
              </a:rPr>
              <a:t>ο</a:t>
            </a:r>
            <a:endParaRPr lang="en-US" baseline="30000" dirty="0">
              <a:latin typeface="Cambria"/>
              <a:cs typeface="Cambria"/>
            </a:endParaRPr>
          </a:p>
        </p:txBody>
      </p:sp>
      <p:sp>
        <p:nvSpPr>
          <p:cNvPr id="3" name="Subtitle 2"/>
          <p:cNvSpPr>
            <a:spLocks noGrp="1"/>
          </p:cNvSpPr>
          <p:nvPr>
            <p:ph type="subTitle" idx="1"/>
          </p:nvPr>
        </p:nvSpPr>
        <p:spPr/>
        <p:txBody>
          <a:bodyPr/>
          <a:lstStyle/>
          <a:p>
            <a:r>
              <a:rPr lang="el-GR" dirty="0" smtClean="0"/>
              <a:t>Αξιολόγηση &amp; Διασφάλιση της Ποιότητας-2018</a:t>
            </a:r>
            <a:endParaRPr lang="en-US" dirty="0"/>
          </a:p>
        </p:txBody>
      </p:sp>
    </p:spTree>
    <p:extLst>
      <p:ext uri="{BB962C8B-B14F-4D97-AF65-F5344CB8AC3E}">
        <p14:creationId xmlns:p14="http://schemas.microsoft.com/office/powerpoint/2010/main" val="736340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ages from Quality in HE.jpg"/>
          <p:cNvPicPr>
            <a:picLocks noGrp="1" noChangeAspect="1"/>
          </p:cNvPicPr>
          <p:nvPr>
            <p:ph sz="quarter" idx="1"/>
          </p:nvPr>
        </p:nvPicPr>
        <p:blipFill>
          <a:blip r:embed="rId2">
            <a:extLst>
              <a:ext uri="{28A0092B-C50C-407E-A947-70E740481C1C}">
                <a14:useLocalDpi xmlns:a14="http://schemas.microsoft.com/office/drawing/2010/main" val="0"/>
              </a:ext>
            </a:extLst>
          </a:blip>
          <a:srcRect t="2717" b="2717"/>
          <a:stretch>
            <a:fillRect/>
          </a:stretch>
        </p:blipFill>
        <p:spPr>
          <a:xfrm>
            <a:off x="612648" y="1739504"/>
            <a:ext cx="8153400" cy="4572283"/>
          </a:xfrm>
        </p:spPr>
      </p:pic>
      <p:sp>
        <p:nvSpPr>
          <p:cNvPr id="5" name="Title 1"/>
          <p:cNvSpPr>
            <a:spLocks noGrp="1"/>
          </p:cNvSpPr>
          <p:nvPr>
            <p:ph type="title"/>
          </p:nvPr>
        </p:nvSpPr>
        <p:spPr>
          <a:xfrm>
            <a:off x="612648" y="228600"/>
            <a:ext cx="8153400" cy="990600"/>
          </a:xfrm>
        </p:spPr>
        <p:txBody>
          <a:bodyPr/>
          <a:lstStyle/>
          <a:p>
            <a:pPr algn="ctr"/>
            <a:r>
              <a:rPr lang="el-GR" dirty="0" smtClean="0">
                <a:latin typeface="Cambria"/>
                <a:cs typeface="Cambria"/>
              </a:rPr>
              <a:t>ΑΥΤΟΝΟΜΙΑ &amp; ΛΟΓΟΔΟΣΙΑ</a:t>
            </a:r>
            <a:endParaRPr lang="en-US" dirty="0">
              <a:latin typeface="Cambria"/>
              <a:cs typeface="Cambria"/>
            </a:endParaRPr>
          </a:p>
        </p:txBody>
      </p:sp>
    </p:spTree>
    <p:extLst>
      <p:ext uri="{BB962C8B-B14F-4D97-AF65-F5344CB8AC3E}">
        <p14:creationId xmlns:p14="http://schemas.microsoft.com/office/powerpoint/2010/main" val="3828228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06400" y="2108200"/>
            <a:ext cx="8585200" cy="4495800"/>
          </a:xfrm>
        </p:spPr>
        <p:txBody>
          <a:bodyPr>
            <a:noAutofit/>
          </a:bodyPr>
          <a:lstStyle/>
          <a:p>
            <a:pPr>
              <a:buSzPct val="70000"/>
              <a:buFont typeface="Courier New"/>
              <a:buChar char="o"/>
            </a:pPr>
            <a:r>
              <a:rPr lang="el-GR" sz="2400" dirty="0" smtClean="0"/>
              <a:t>Σε συστήματα που λειτουργούσαν με βάση τη λογική της αγοράς ή το Βρετανικό μοντέλο, των αυτόνομων μεν ιδρυμάτων που στηρίζονταν όμως στην σημαντική κρατική επιχορήγηση, τα ιδρύματα θεωρούν ότι η αυτονομία τους μειώνεται από τις απαιτήσεις λογοδοσίας και αποδοτικότητας. </a:t>
            </a:r>
          </a:p>
          <a:p>
            <a:pPr>
              <a:buSzPct val="70000"/>
              <a:buFont typeface="Courier New"/>
              <a:buChar char="o"/>
            </a:pPr>
            <a:r>
              <a:rPr lang="el-GR" sz="2400" dirty="0" smtClean="0"/>
              <a:t>Αντίθετα συστήματα που λειτουργούσαν υπό αυξημένο κρατικό έλεγχο (Κίνα, Ανατολική Ευρώπη, Νότια Αμερική, Νότια Ασία)  στα πανεπιστήμια  φαίνεται να αποδίδεται αυξημένος βαθμός αυτονομίας, με αντιστάθμισμα την αποδοχή μηχανισμών ελέγχου και διαδικασιών δημόσιας λογοδοσίας που απαιτούν τη δημιουργία νέων διαδικασιών και περισσότερη διαφάνεια στον τρόπο λειτουργίας τους. </a:t>
            </a:r>
          </a:p>
        </p:txBody>
      </p:sp>
      <p:sp>
        <p:nvSpPr>
          <p:cNvPr id="4" name="Title 1"/>
          <p:cNvSpPr>
            <a:spLocks noGrp="1"/>
          </p:cNvSpPr>
          <p:nvPr>
            <p:ph type="title"/>
          </p:nvPr>
        </p:nvSpPr>
        <p:spPr/>
        <p:txBody>
          <a:bodyPr/>
          <a:lstStyle/>
          <a:p>
            <a:pPr algn="ctr"/>
            <a:r>
              <a:rPr lang="el-GR" dirty="0" smtClean="0">
                <a:latin typeface="Cambria"/>
                <a:cs typeface="Cambria"/>
              </a:rPr>
              <a:t>ΑΥΤΟΝΟΜΙΑ &amp; ΛΟΓΟΔΟΣΙΑ</a:t>
            </a:r>
            <a:endParaRPr lang="en-US" dirty="0">
              <a:latin typeface="Cambria"/>
              <a:cs typeface="Cambria"/>
            </a:endParaRPr>
          </a:p>
        </p:txBody>
      </p:sp>
    </p:spTree>
    <p:extLst>
      <p:ext uri="{BB962C8B-B14F-4D97-AF65-F5344CB8AC3E}">
        <p14:creationId xmlns:p14="http://schemas.microsoft.com/office/powerpoint/2010/main" val="2831685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800600"/>
          </a:xfrm>
        </p:spPr>
        <p:txBody>
          <a:bodyPr>
            <a:normAutofit fontScale="77500" lnSpcReduction="20000"/>
          </a:bodyPr>
          <a:lstStyle/>
          <a:p>
            <a:pPr marL="0" indent="0">
              <a:buNone/>
            </a:pPr>
            <a:r>
              <a:rPr lang="el-GR" sz="3500" dirty="0" smtClean="0"/>
              <a:t>Οι περισσότερες Εθνικές Αρχές Διασφάλισης Ποιότητας συνδυάζουν στις τελικές εκθέσεις αξιολόγησης των ιδρυμάτων δεδομένα που συλλέγονται από τρεις διαφορετικές πηγές. </a:t>
            </a:r>
          </a:p>
          <a:p>
            <a:pPr lvl="2"/>
            <a:r>
              <a:rPr lang="el-GR" sz="3200" dirty="0" smtClean="0"/>
              <a:t>Εκθέσεις αυτοαξιολόγησης, που δημιουργούνται από τα ίδια ιδρύματα με τη συμβολή όλων των συμμετεχόντων στην εκπαιδευτική διαδικασία </a:t>
            </a:r>
          </a:p>
          <a:p>
            <a:pPr lvl="2"/>
            <a:r>
              <a:rPr lang="el-GR" sz="3200" dirty="0" smtClean="0"/>
              <a:t>δείκτες επίδοσης που παράγονται από συλλογή ποσοτικών δεδομένων που αφορούν βασικές λειτουργίες του ιδρύματος (διδασκαλία και έρευνα) </a:t>
            </a:r>
          </a:p>
          <a:p>
            <a:pPr lvl="2"/>
            <a:r>
              <a:rPr lang="en-US" sz="3200" dirty="0" smtClean="0"/>
              <a:t>a</a:t>
            </a:r>
            <a:r>
              <a:rPr lang="el-GR" sz="3200" dirty="0" smtClean="0"/>
              <a:t>ξιολόγηση από πάνελ ομοτίμων (</a:t>
            </a:r>
            <a:r>
              <a:rPr lang="en-US" sz="3200" dirty="0" smtClean="0"/>
              <a:t>peer review) </a:t>
            </a:r>
            <a:endParaRPr lang="el-GR" sz="3200" dirty="0" smtClean="0"/>
          </a:p>
          <a:p>
            <a:pPr marL="0" indent="0">
              <a:buNone/>
            </a:pPr>
            <a:r>
              <a:rPr lang="el-GR" sz="3200" dirty="0" smtClean="0"/>
              <a:t>Με </a:t>
            </a:r>
            <a:r>
              <a:rPr lang="el-GR" sz="3200" dirty="0"/>
              <a:t>βάση </a:t>
            </a:r>
            <a:r>
              <a:rPr lang="el-GR" sz="3200" dirty="0" smtClean="0"/>
              <a:t>τις πληροφορίες από </a:t>
            </a:r>
            <a:r>
              <a:rPr lang="el-GR" sz="3200" dirty="0"/>
              <a:t>συνθέτουν μια έκθεση η οποία περιλαμβάνει </a:t>
            </a:r>
            <a:r>
              <a:rPr lang="el-GR" sz="3200" dirty="0" smtClean="0"/>
              <a:t>προτάσεις για βελτίωση του ιδρύματος.</a:t>
            </a:r>
            <a:endParaRPr lang="el-GR" dirty="0"/>
          </a:p>
        </p:txBody>
      </p:sp>
      <p:sp>
        <p:nvSpPr>
          <p:cNvPr id="4" name="Title 1"/>
          <p:cNvSpPr>
            <a:spLocks noGrp="1"/>
          </p:cNvSpPr>
          <p:nvPr>
            <p:ph type="title"/>
          </p:nvPr>
        </p:nvSpPr>
        <p:spPr/>
        <p:txBody>
          <a:bodyPr>
            <a:normAutofit fontScale="90000"/>
          </a:bodyPr>
          <a:lstStyle/>
          <a:p>
            <a:r>
              <a:rPr lang="en-US" dirty="0" smtClean="0">
                <a:latin typeface="Cambria"/>
                <a:cs typeface="Cambria"/>
              </a:rPr>
              <a:t>EXTERNAL QUALITY MONITORING </a:t>
            </a:r>
            <a:endParaRPr lang="en-US" dirty="0">
              <a:latin typeface="Cambria"/>
              <a:cs typeface="Cambria"/>
            </a:endParaRPr>
          </a:p>
        </p:txBody>
      </p:sp>
    </p:spTree>
    <p:extLst>
      <p:ext uri="{BB962C8B-B14F-4D97-AF65-F5344CB8AC3E}">
        <p14:creationId xmlns:p14="http://schemas.microsoft.com/office/powerpoint/2010/main" val="2322231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Cambria"/>
                <a:cs typeface="Cambria"/>
              </a:rPr>
              <a:t>EXTERNAL QUALITY MONITORING </a:t>
            </a:r>
          </a:p>
        </p:txBody>
      </p:sp>
      <p:sp>
        <p:nvSpPr>
          <p:cNvPr id="3" name="Content Placeholder 2"/>
          <p:cNvSpPr>
            <a:spLocks noGrp="1"/>
          </p:cNvSpPr>
          <p:nvPr>
            <p:ph sz="quarter" idx="1"/>
          </p:nvPr>
        </p:nvSpPr>
        <p:spPr/>
        <p:txBody>
          <a:bodyPr>
            <a:normAutofit fontScale="77500" lnSpcReduction="20000"/>
          </a:bodyPr>
          <a:lstStyle/>
          <a:p>
            <a:r>
              <a:rPr lang="el-GR" sz="3200" dirty="0"/>
              <a:t>Στις περισσότερες χώρες η αυτοαξιολόγηση αν και διενεργείται με βάση ένα </a:t>
            </a:r>
            <a:r>
              <a:rPr lang="el-GR" sz="3200" dirty="0" smtClean="0"/>
              <a:t>πρότυπο που παρέχεται από την Εθνικές Αρχή διασφάλισης της ποιότητας, σκοπεύει στην αποτύπωση της ιδιαίτερης φυσιογνωμίας του ιδρύματος όπως αυτή διαφαίνεται μέσα από την αποστολή του και τους στόχους του και αποτυπώνεται στον στρατηγικό σχεδιασμό του ιδρύματος που περιλαμβάνει ανάλυση των δυνατών και των αδύνατων σημείων του (όπως το ίδιο τα προσδιορίζει) των ευκαιριών που προβάλλουν και των απειλών που αντιμετωπίζει.</a:t>
            </a:r>
          </a:p>
          <a:p>
            <a:r>
              <a:rPr lang="el-GR" sz="3200" dirty="0" smtClean="0"/>
              <a:t>Ειδικά </a:t>
            </a:r>
            <a:r>
              <a:rPr lang="el-GR" sz="3200" dirty="0"/>
              <a:t>στη Βρετανία η αξιολόγηση από το πάνελ ειδικών περιλαμβάνει και παρακολουθηση διδασκαλιών/εκπαιδευτικών δραστηριοτήτων</a:t>
            </a:r>
            <a:r>
              <a:rPr lang="el-GR" dirty="0"/>
              <a:t>.</a:t>
            </a:r>
            <a:endParaRPr lang="en-US" dirty="0"/>
          </a:p>
          <a:p>
            <a:endParaRPr lang="en-US" dirty="0"/>
          </a:p>
        </p:txBody>
      </p:sp>
    </p:spTree>
    <p:extLst>
      <p:ext uri="{BB962C8B-B14F-4D97-AF65-F5344CB8AC3E}">
        <p14:creationId xmlns:p14="http://schemas.microsoft.com/office/powerpoint/2010/main" val="261949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7500" lnSpcReduction="20000"/>
          </a:bodyPr>
          <a:lstStyle/>
          <a:p>
            <a:r>
              <a:rPr lang="en-US" dirty="0" smtClean="0"/>
              <a:t>O </a:t>
            </a:r>
            <a:r>
              <a:rPr lang="el-GR" dirty="0" smtClean="0"/>
              <a:t>(εξωτερικός) έλεγχος της ποιότητας μπορεί να εστιάζει σε διαφορετικά αντικείμενα και να έχει διαφορετικούς στόχους</a:t>
            </a:r>
            <a:r>
              <a:rPr lang="en-US" dirty="0" smtClean="0"/>
              <a:t>. </a:t>
            </a:r>
            <a:r>
              <a:rPr lang="el-GR" dirty="0" smtClean="0"/>
              <a:t>Μπορεί να εστιάζει στο ίδρυμα, όπως συμβαίνει με τις εκθέσεις αξιολόγησης των ιδρυμάτων. Ή εναλλακτικά στο πρόγραμμα σπουδών, ή και στον τρόπο διδασκαλίας ειδικά εάν το πρόγραμμα</a:t>
            </a:r>
            <a:r>
              <a:rPr lang="el-GR" dirty="0"/>
              <a:t> </a:t>
            </a:r>
            <a:r>
              <a:rPr lang="el-GR" dirty="0" smtClean="0"/>
              <a:t>ακολουθεί καινοτόμες πρακτικές. Σε κάποιες σπάνιες περιπτώσεις αξιολογείται η εμπειρία των φοιτητών, όχι το ίδρυμα.</a:t>
            </a:r>
          </a:p>
          <a:p>
            <a:r>
              <a:rPr lang="el-GR" dirty="0" smtClean="0"/>
              <a:t>Σε άλλες περιπτώσεις ο έλεγχος επεκτείνεται και στον τρόπο διακυβέρνησης και διοίκησης του ιδρύματος.  Εάν το ενδιαφέρον περιορίζεται στη μάθηση, η αξιολόγηση πιθανόν να εστιάζει στο πρόγραμμα σπουδών (σχεδιασμό, οργάνωση, αξιολόγηση, υποστήριξη)</a:t>
            </a:r>
          </a:p>
          <a:p>
            <a:r>
              <a:rPr lang="el-GR" dirty="0" smtClean="0"/>
              <a:t>Τέλος το ενδιαφέρον στρέφεται στο φοιτητή, οπότε ελέγχεται η</a:t>
            </a:r>
            <a:r>
              <a:rPr lang="en-US" dirty="0" smtClean="0"/>
              <a:t> </a:t>
            </a:r>
            <a:r>
              <a:rPr lang="el-GR" dirty="0" smtClean="0"/>
              <a:t>εγκυρότητα του τίτλου σπουδών, συνήθως σε προγράμματα που απολήγουν σε επαγγελματική πιστοποίηση. </a:t>
            </a:r>
            <a:endParaRPr lang="en-US" dirty="0"/>
          </a:p>
        </p:txBody>
      </p:sp>
      <p:sp>
        <p:nvSpPr>
          <p:cNvPr id="4" name="Title 1"/>
          <p:cNvSpPr>
            <a:spLocks noGrp="1"/>
          </p:cNvSpPr>
          <p:nvPr>
            <p:ph type="title"/>
          </p:nvPr>
        </p:nvSpPr>
        <p:spPr/>
        <p:txBody>
          <a:bodyPr>
            <a:normAutofit fontScale="90000"/>
          </a:bodyPr>
          <a:lstStyle/>
          <a:p>
            <a:r>
              <a:rPr lang="en-US" dirty="0" smtClean="0">
                <a:latin typeface="Cambria"/>
                <a:cs typeface="Cambria"/>
              </a:rPr>
              <a:t>EXTERNAL QUALITY MONITORING </a:t>
            </a:r>
            <a:endParaRPr lang="en-US" dirty="0">
              <a:latin typeface="Cambria"/>
              <a:cs typeface="Cambria"/>
            </a:endParaRPr>
          </a:p>
        </p:txBody>
      </p:sp>
    </p:spTree>
    <p:extLst>
      <p:ext uri="{BB962C8B-B14F-4D97-AF65-F5344CB8AC3E}">
        <p14:creationId xmlns:p14="http://schemas.microsoft.com/office/powerpoint/2010/main" val="1323529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a:cs typeface="Cambria"/>
              </a:rPr>
              <a:t>EXTERNAL QUALITY MONITORING </a:t>
            </a:r>
            <a:endParaRPr lang="en-US" dirty="0">
              <a:latin typeface="Cambria"/>
              <a:cs typeface="Cambria"/>
            </a:endParaRPr>
          </a:p>
        </p:txBody>
      </p:sp>
      <p:pic>
        <p:nvPicPr>
          <p:cNvPr id="4" name="Content Placeholder 3" descr="figure 2.jpg"/>
          <p:cNvPicPr>
            <a:picLocks noGrp="1" noChangeAspect="1"/>
          </p:cNvPicPr>
          <p:nvPr>
            <p:ph sz="quarter" idx="1"/>
          </p:nvPr>
        </p:nvPicPr>
        <p:blipFill>
          <a:blip r:embed="rId2">
            <a:extLst>
              <a:ext uri="{28A0092B-C50C-407E-A947-70E740481C1C}">
                <a14:useLocalDpi xmlns:a14="http://schemas.microsoft.com/office/drawing/2010/main" val="0"/>
              </a:ext>
            </a:extLst>
          </a:blip>
          <a:srcRect t="7047" b="7047"/>
          <a:stretch>
            <a:fillRect/>
          </a:stretch>
        </p:blipFill>
        <p:spPr>
          <a:xfrm>
            <a:off x="612648" y="2133600"/>
            <a:ext cx="8153400" cy="3962400"/>
          </a:xfrm>
        </p:spPr>
      </p:pic>
      <p:sp>
        <p:nvSpPr>
          <p:cNvPr id="8" name="TextBox 7"/>
          <p:cNvSpPr txBox="1"/>
          <p:nvPr/>
        </p:nvSpPr>
        <p:spPr>
          <a:xfrm>
            <a:off x="1041400" y="1841500"/>
            <a:ext cx="7112000" cy="369332"/>
          </a:xfrm>
          <a:prstGeom prst="rect">
            <a:avLst/>
          </a:prstGeom>
          <a:noFill/>
        </p:spPr>
        <p:txBody>
          <a:bodyPr wrap="square" rtlCol="0">
            <a:spAutoFit/>
          </a:bodyPr>
          <a:lstStyle/>
          <a:p>
            <a:r>
              <a:rPr lang="en-US" dirty="0" smtClean="0"/>
              <a:t>Object	       Focus		Rationale	          Approach         Mechanism</a:t>
            </a:r>
            <a:endParaRPr lang="en-US" dirty="0"/>
          </a:p>
        </p:txBody>
      </p:sp>
    </p:spTree>
    <p:extLst>
      <p:ext uri="{BB962C8B-B14F-4D97-AF65-F5344CB8AC3E}">
        <p14:creationId xmlns:p14="http://schemas.microsoft.com/office/powerpoint/2010/main" val="1600306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511300"/>
            <a:ext cx="8153400" cy="5143500"/>
          </a:xfrm>
        </p:spPr>
        <p:txBody>
          <a:bodyPr>
            <a:normAutofit fontScale="92500" lnSpcReduction="20000"/>
          </a:bodyPr>
          <a:lstStyle/>
          <a:p>
            <a:pPr marL="0" indent="0">
              <a:buNone/>
            </a:pPr>
            <a:r>
              <a:rPr lang="el-GR" dirty="0">
                <a:latin typeface="Calibri"/>
                <a:cs typeface="Calibri"/>
              </a:rPr>
              <a:t>Μια χρήσιμη αναλυτική προσέγγιση αφορά τη διακριση ανάμεσα στην </a:t>
            </a:r>
            <a:r>
              <a:rPr lang="el-GR" dirty="0" smtClean="0">
                <a:latin typeface="Calibri"/>
                <a:cs typeface="Calibri"/>
              </a:rPr>
              <a:t>αξιολόγηση</a:t>
            </a:r>
          </a:p>
          <a:p>
            <a:r>
              <a:rPr lang="el-GR" dirty="0" smtClean="0">
                <a:latin typeface="Calibri"/>
                <a:cs typeface="Calibri"/>
              </a:rPr>
              <a:t>Της </a:t>
            </a:r>
            <a:r>
              <a:rPr lang="el-GR" dirty="0">
                <a:latin typeface="Calibri"/>
                <a:cs typeface="Calibri"/>
              </a:rPr>
              <a:t>δομής </a:t>
            </a:r>
            <a:r>
              <a:rPr lang="el-GR" dirty="0" smtClean="0">
                <a:latin typeface="Calibri"/>
                <a:cs typeface="Calibri"/>
              </a:rPr>
              <a:t>συνολικά.  Όταν αξιολογούμε </a:t>
            </a:r>
            <a:r>
              <a:rPr lang="el-GR" dirty="0">
                <a:latin typeface="Calibri"/>
                <a:cs typeface="Calibri"/>
              </a:rPr>
              <a:t>το </a:t>
            </a:r>
            <a:r>
              <a:rPr lang="el-GR" dirty="0" smtClean="0">
                <a:latin typeface="Calibri"/>
                <a:cs typeface="Calibri"/>
              </a:rPr>
              <a:t>πανεπιστήμιο λαμβάνονται υπόψη </a:t>
            </a:r>
          </a:p>
          <a:p>
            <a:pPr lvl="1"/>
            <a:r>
              <a:rPr lang="el-GR" dirty="0" smtClean="0">
                <a:latin typeface="Calibri"/>
                <a:cs typeface="Calibri"/>
              </a:rPr>
              <a:t>οι </a:t>
            </a:r>
            <a:r>
              <a:rPr lang="el-GR" dirty="0">
                <a:latin typeface="Calibri"/>
                <a:cs typeface="Calibri"/>
              </a:rPr>
              <a:t>παροχές </a:t>
            </a:r>
            <a:r>
              <a:rPr lang="el-GR" dirty="0" smtClean="0">
                <a:latin typeface="Calibri"/>
                <a:cs typeface="Calibri"/>
              </a:rPr>
              <a:t>(π.χ. Σίτιση στέγαση),</a:t>
            </a:r>
            <a:r>
              <a:rPr lang="en-US" dirty="0" smtClean="0">
                <a:latin typeface="Calibri"/>
                <a:cs typeface="Calibri"/>
              </a:rPr>
              <a:t> </a:t>
            </a:r>
            <a:endParaRPr lang="el-GR" dirty="0" smtClean="0">
              <a:latin typeface="Calibri"/>
              <a:cs typeface="Calibri"/>
            </a:endParaRPr>
          </a:p>
          <a:p>
            <a:pPr lvl="1"/>
            <a:r>
              <a:rPr lang="el-GR" dirty="0" smtClean="0">
                <a:latin typeface="Calibri"/>
                <a:cs typeface="Calibri"/>
              </a:rPr>
              <a:t>οι υποδομές (π.χ. Ύπαρξη/επάρκεια βιβλιοθήκης γυμναστηρίου,αίθουσας μελέτης κλπ), </a:t>
            </a:r>
          </a:p>
          <a:p>
            <a:pPr lvl="1"/>
            <a:r>
              <a:rPr lang="el-GR" dirty="0" smtClean="0">
                <a:latin typeface="Calibri"/>
                <a:cs typeface="Calibri"/>
              </a:rPr>
              <a:t>η επάρκεια διοικητικού, τεχνικού και διδακτικου </a:t>
            </a:r>
            <a:r>
              <a:rPr lang="el-GR" dirty="0">
                <a:latin typeface="Calibri"/>
                <a:cs typeface="Calibri"/>
              </a:rPr>
              <a:t>προσωπικό)</a:t>
            </a:r>
            <a:endParaRPr lang="en-US" dirty="0">
              <a:latin typeface="Calibri"/>
              <a:cs typeface="Calibri"/>
            </a:endParaRPr>
          </a:p>
          <a:p>
            <a:r>
              <a:rPr lang="el-GR" dirty="0" smtClean="0">
                <a:latin typeface="Calibri"/>
                <a:cs typeface="Calibri"/>
              </a:rPr>
              <a:t>Των εκπαιδευτικών και διοικητικών </a:t>
            </a:r>
            <a:r>
              <a:rPr lang="el-GR" dirty="0">
                <a:latin typeface="Calibri"/>
                <a:cs typeface="Calibri"/>
              </a:rPr>
              <a:t>διαδικασιών </a:t>
            </a:r>
            <a:endParaRPr lang="el-GR" dirty="0" smtClean="0">
              <a:latin typeface="Calibri"/>
              <a:cs typeface="Calibri"/>
            </a:endParaRPr>
          </a:p>
          <a:p>
            <a:pPr lvl="1"/>
            <a:r>
              <a:rPr lang="el-GR" dirty="0" smtClean="0">
                <a:latin typeface="Calibri"/>
                <a:cs typeface="Calibri"/>
              </a:rPr>
              <a:t>πολλαπλός τρόπος αξιολόγησης των φοιτητών, </a:t>
            </a:r>
          </a:p>
          <a:p>
            <a:pPr lvl="1"/>
            <a:r>
              <a:rPr lang="el-GR" dirty="0" smtClean="0">
                <a:latin typeface="Calibri"/>
                <a:cs typeface="Calibri"/>
              </a:rPr>
              <a:t>ύπαρξη συμβούλων καθηγητών, </a:t>
            </a:r>
          </a:p>
          <a:p>
            <a:pPr lvl="1"/>
            <a:r>
              <a:rPr lang="el-GR" dirty="0" smtClean="0">
                <a:latin typeface="Calibri"/>
                <a:cs typeface="Calibri"/>
              </a:rPr>
              <a:t>λειτουργία επιτροπής δεοντολογίας κλπ.</a:t>
            </a:r>
            <a:endParaRPr lang="en-US" dirty="0">
              <a:latin typeface="Calibri"/>
              <a:cs typeface="Calibri"/>
            </a:endParaRPr>
          </a:p>
        </p:txBody>
      </p:sp>
      <p:sp>
        <p:nvSpPr>
          <p:cNvPr id="4" name="Title 1"/>
          <p:cNvSpPr>
            <a:spLocks noGrp="1"/>
          </p:cNvSpPr>
          <p:nvPr>
            <p:ph type="title"/>
          </p:nvPr>
        </p:nvSpPr>
        <p:spPr>
          <a:xfrm>
            <a:off x="612648" y="228600"/>
            <a:ext cx="8153400" cy="990600"/>
          </a:xfrm>
        </p:spPr>
        <p:txBody>
          <a:bodyPr>
            <a:normAutofit/>
          </a:bodyPr>
          <a:lstStyle/>
          <a:p>
            <a:r>
              <a:rPr lang="el-GR" sz="3200" dirty="0" smtClean="0">
                <a:latin typeface="Cambria"/>
                <a:cs typeface="Cambria"/>
              </a:rPr>
              <a:t>ΔΙΑΣΦΑΛΙΣΗ ΤΗΣ ΠΟΙΟΤΗΤΑΣ</a:t>
            </a:r>
            <a:endParaRPr lang="en-US" sz="3200" dirty="0"/>
          </a:p>
        </p:txBody>
      </p:sp>
    </p:spTree>
    <p:extLst>
      <p:ext uri="{BB962C8B-B14F-4D97-AF65-F5344CB8AC3E}">
        <p14:creationId xmlns:p14="http://schemas.microsoft.com/office/powerpoint/2010/main" val="1058704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8531352" cy="990600"/>
          </a:xfrm>
        </p:spPr>
        <p:txBody>
          <a:bodyPr>
            <a:noAutofit/>
          </a:bodyPr>
          <a:lstStyle/>
          <a:p>
            <a:r>
              <a:rPr lang="el-GR" sz="3400" dirty="0">
                <a:latin typeface="Cambria"/>
                <a:cs typeface="Cambria"/>
              </a:rPr>
              <a:t>ΔΙΑΣΦΑΛΙΣΗ </a:t>
            </a:r>
            <a:r>
              <a:rPr lang="el-GR" sz="3400" dirty="0" smtClean="0">
                <a:latin typeface="Cambria"/>
                <a:cs typeface="Cambria"/>
              </a:rPr>
              <a:t>ΤΗΣ ΠΟΙΟΤΗΤΑΣ</a:t>
            </a:r>
            <a:endParaRPr lang="en-US" sz="3400" dirty="0"/>
          </a:p>
        </p:txBody>
      </p:sp>
      <p:sp>
        <p:nvSpPr>
          <p:cNvPr id="3" name="Content Placeholder 2"/>
          <p:cNvSpPr>
            <a:spLocks noGrp="1"/>
          </p:cNvSpPr>
          <p:nvPr>
            <p:ph sz="quarter" idx="1"/>
          </p:nvPr>
        </p:nvSpPr>
        <p:spPr/>
        <p:txBody>
          <a:bodyPr/>
          <a:lstStyle/>
          <a:p>
            <a:pPr marL="0" indent="0">
              <a:buNone/>
            </a:pPr>
            <a:r>
              <a:rPr lang="el-GR" dirty="0">
                <a:cs typeface="Calibri"/>
              </a:rPr>
              <a:t>Είναι προφανές λοιπόν ότι είναι δυνατόν να αξιολογούμε </a:t>
            </a:r>
            <a:r>
              <a:rPr lang="el-GR" dirty="0">
                <a:solidFill>
                  <a:srgbClr val="FF6600"/>
                </a:solidFill>
                <a:cs typeface="Calibri"/>
              </a:rPr>
              <a:t>(α) την ποιότητα των προγραμμάτων σπουδών</a:t>
            </a:r>
            <a:r>
              <a:rPr lang="el-GR" dirty="0">
                <a:cs typeface="Calibri"/>
              </a:rPr>
              <a:t> (στην Ελλάδα έχουμε προβεί σε αξιολόγηση των Τμημάτων συνολικά </a:t>
            </a:r>
            <a:r>
              <a:rPr lang="mr-IN" dirty="0">
                <a:latin typeface="Calibri"/>
                <a:cs typeface="Calibri"/>
              </a:rPr>
              <a:t>–</a:t>
            </a:r>
            <a:r>
              <a:rPr lang="el-GR" dirty="0">
                <a:cs typeface="Calibri"/>
              </a:rPr>
              <a:t> δηλαδή των προπτυχιακών και μεταπτυχιακών προγραμμάτων ενός Τμήματος) ή </a:t>
            </a:r>
            <a:r>
              <a:rPr lang="el-GR" dirty="0">
                <a:solidFill>
                  <a:srgbClr val="FF6600"/>
                </a:solidFill>
                <a:cs typeface="Calibri"/>
              </a:rPr>
              <a:t>(β) την ποιότητα των υπηρεσιών/υποδομών ενός ιδρύματος  </a:t>
            </a:r>
          </a:p>
          <a:p>
            <a:pPr marL="0" indent="0">
              <a:buNone/>
            </a:pPr>
            <a:r>
              <a:rPr lang="el-GR" dirty="0">
                <a:cs typeface="Calibri"/>
              </a:rPr>
              <a:t>Κάποιοι αναλυτές θεωρούν χρησιμότερο να μιλάνε για διαφορετικές «ποιότητες» παρά για μία μόνο.</a:t>
            </a:r>
            <a:endParaRPr lang="en-US" dirty="0">
              <a:latin typeface="Calibri"/>
              <a:cs typeface="Calibri"/>
            </a:endParaRPr>
          </a:p>
          <a:p>
            <a:endParaRPr lang="en-US" dirty="0"/>
          </a:p>
        </p:txBody>
      </p:sp>
    </p:spTree>
    <p:extLst>
      <p:ext uri="{BB962C8B-B14F-4D97-AF65-F5344CB8AC3E}">
        <p14:creationId xmlns:p14="http://schemas.microsoft.com/office/powerpoint/2010/main" val="4277678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smtClean="0">
                <a:latin typeface="Cambria"/>
                <a:cs typeface="Cambria"/>
              </a:rPr>
              <a:t>Μ</a:t>
            </a:r>
            <a:r>
              <a:rPr lang="en-US" sz="3600" dirty="0" smtClean="0">
                <a:latin typeface="Cambria"/>
                <a:cs typeface="Cambria"/>
              </a:rPr>
              <a:t>A</a:t>
            </a:r>
            <a:r>
              <a:rPr lang="el-GR" sz="3600" dirty="0" smtClean="0">
                <a:latin typeface="Cambria"/>
                <a:cs typeface="Cambria"/>
              </a:rPr>
              <a:t>ΘΗΣΙΑΚΟΙ ΣΤΟΧΟΙ &amp; ΑΠΟΤΕΛΕΣΜΑΤΑ</a:t>
            </a:r>
            <a:endParaRPr lang="en-US" sz="3600" dirty="0">
              <a:latin typeface="Cambria"/>
              <a:cs typeface="Cambria"/>
            </a:endParaRPr>
          </a:p>
        </p:txBody>
      </p:sp>
      <p:sp>
        <p:nvSpPr>
          <p:cNvPr id="3" name="Content Placeholder 2"/>
          <p:cNvSpPr>
            <a:spLocks noGrp="1"/>
          </p:cNvSpPr>
          <p:nvPr>
            <p:ph sz="quarter" idx="1"/>
          </p:nvPr>
        </p:nvSpPr>
        <p:spPr/>
        <p:txBody>
          <a:bodyPr>
            <a:normAutofit fontScale="77500" lnSpcReduction="20000"/>
          </a:bodyPr>
          <a:lstStyle/>
          <a:p>
            <a:pPr marL="0" indent="0">
              <a:buNone/>
            </a:pPr>
            <a:r>
              <a:rPr lang="el-GR" dirty="0" smtClean="0">
                <a:latin typeface="Cambria"/>
                <a:cs typeface="Cambria"/>
              </a:rPr>
              <a:t>Η ενότητα διαπραγματεύεται γενικά ζητήματα διασφάλισης της ποιότητας γύρω από ένα κεντρικό ερώτημα:  Πώς και πότε μπορούμε να συμπεράνουμε ότι ένα ίδρυμα ανώτατης εκπαίδευσης παρέχει σπουδές υψηλής ποιότητας</a:t>
            </a:r>
            <a:r>
              <a:rPr lang="en-US" dirty="0" smtClean="0">
                <a:latin typeface="Cambria"/>
                <a:cs typeface="Cambria"/>
              </a:rPr>
              <a:t>;</a:t>
            </a:r>
          </a:p>
          <a:p>
            <a:pPr marL="0" indent="0">
              <a:buNone/>
            </a:pPr>
            <a:r>
              <a:rPr lang="el-GR" dirty="0" smtClean="0">
                <a:latin typeface="Cambria"/>
                <a:cs typeface="Cambria"/>
              </a:rPr>
              <a:t>Στο τέλος της ενότητας οι φοιτητές θα πρέπει</a:t>
            </a:r>
          </a:p>
          <a:p>
            <a:pPr marL="0" indent="0">
              <a:buNone/>
            </a:pPr>
            <a:r>
              <a:rPr lang="el-GR" dirty="0" smtClean="0">
                <a:latin typeface="Cambria"/>
                <a:cs typeface="Cambria"/>
              </a:rPr>
              <a:t>1. Να γνωρίζουν τη μεθοδολογία που χρησιμοποιείται διεθνώς για τη διασφάλιση της ποιότητας (εσωτερική </a:t>
            </a:r>
            <a:r>
              <a:rPr lang="mr-IN" dirty="0" smtClean="0">
                <a:latin typeface="Cambria"/>
                <a:cs typeface="Cambria"/>
              </a:rPr>
              <a:t>–</a:t>
            </a:r>
            <a:r>
              <a:rPr lang="el-GR" dirty="0" smtClean="0">
                <a:latin typeface="Cambria"/>
                <a:cs typeface="Cambria"/>
              </a:rPr>
              <a:t> εξωτερική αξιολόγηση)</a:t>
            </a:r>
          </a:p>
          <a:p>
            <a:pPr marL="0" indent="0">
              <a:buNone/>
            </a:pPr>
            <a:r>
              <a:rPr lang="el-GR" dirty="0" smtClean="0">
                <a:latin typeface="Cambria"/>
                <a:cs typeface="Cambria"/>
              </a:rPr>
              <a:t>2. Να γνωρίζουν τις διαφορετικές απόψεις που αποτελούν βάση της διεθνούς βιβλιογραφίας</a:t>
            </a:r>
          </a:p>
          <a:p>
            <a:pPr marL="0" indent="0">
              <a:buNone/>
            </a:pPr>
            <a:r>
              <a:rPr lang="el-GR" dirty="0" smtClean="0">
                <a:latin typeface="Cambria"/>
                <a:cs typeface="Cambria"/>
              </a:rPr>
              <a:t>3. Να αναγνωρίζουν τις διαφορετικές λογικές της ποιότητας που εξετάζονται σε κείμενα πολιτικής και να είναι σε θέση να τις διακρίνουν. </a:t>
            </a:r>
          </a:p>
        </p:txBody>
      </p:sp>
    </p:spTree>
    <p:extLst>
      <p:ext uri="{BB962C8B-B14F-4D97-AF65-F5344CB8AC3E}">
        <p14:creationId xmlns:p14="http://schemas.microsoft.com/office/powerpoint/2010/main" val="84754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864100"/>
          </a:xfrm>
        </p:spPr>
        <p:txBody>
          <a:bodyPr>
            <a:normAutofit/>
          </a:bodyPr>
          <a:lstStyle/>
          <a:p>
            <a:pPr marL="0" indent="0">
              <a:buNone/>
            </a:pPr>
            <a:r>
              <a:rPr lang="el-GR" dirty="0" smtClean="0">
                <a:latin typeface="Cambria"/>
                <a:cs typeface="Cambria"/>
              </a:rPr>
              <a:t>Σε αυτό το μάθημα</a:t>
            </a:r>
            <a:r>
              <a:rPr lang="en-US" dirty="0" smtClean="0">
                <a:latin typeface="Cambria"/>
                <a:cs typeface="Cambria"/>
              </a:rPr>
              <a:t>:</a:t>
            </a:r>
            <a:r>
              <a:rPr lang="el-GR" dirty="0" smtClean="0">
                <a:latin typeface="Cambria"/>
                <a:cs typeface="Cambria"/>
              </a:rPr>
              <a:t> </a:t>
            </a:r>
            <a:endParaRPr lang="en-US" dirty="0" smtClean="0">
              <a:latin typeface="Cambria"/>
              <a:cs typeface="Cambria"/>
            </a:endParaRPr>
          </a:p>
          <a:p>
            <a:pPr>
              <a:buFont typeface="Wingdings" charset="2"/>
              <a:buChar char="q"/>
            </a:pPr>
            <a:r>
              <a:rPr lang="el-GR" dirty="0" smtClean="0">
                <a:latin typeface="Cambria"/>
                <a:cs typeface="Cambria"/>
              </a:rPr>
              <a:t>περιγράφονται οι φάσεις ανάπτυξης μιας ενιαίας </a:t>
            </a:r>
            <a:r>
              <a:rPr lang="el-GR" dirty="0">
                <a:latin typeface="Cambria"/>
                <a:cs typeface="Cambria"/>
              </a:rPr>
              <a:t>μεθοδολογίας αξιολόγησης (</a:t>
            </a:r>
            <a:r>
              <a:rPr lang="en-US" dirty="0">
                <a:latin typeface="Cambria"/>
                <a:cs typeface="Cambria"/>
              </a:rPr>
              <a:t>External Quality Monitoring)</a:t>
            </a:r>
            <a:r>
              <a:rPr lang="el-GR" dirty="0" smtClean="0">
                <a:latin typeface="Cambria"/>
                <a:cs typeface="Cambria"/>
              </a:rPr>
              <a:t>.</a:t>
            </a:r>
            <a:endParaRPr lang="en-US" dirty="0" smtClean="0">
              <a:latin typeface="Cambria"/>
              <a:cs typeface="Cambria"/>
            </a:endParaRPr>
          </a:p>
          <a:p>
            <a:pPr>
              <a:buFont typeface="Wingdings" charset="2"/>
              <a:buChar char="q"/>
            </a:pPr>
            <a:r>
              <a:rPr lang="en-US" dirty="0">
                <a:latin typeface="Cambria"/>
                <a:cs typeface="Cambria"/>
              </a:rPr>
              <a:t> </a:t>
            </a:r>
            <a:r>
              <a:rPr lang="en-US" dirty="0" smtClean="0">
                <a:latin typeface="Cambria"/>
                <a:cs typeface="Cambria"/>
              </a:rPr>
              <a:t>E</a:t>
            </a:r>
            <a:r>
              <a:rPr lang="el-GR" dirty="0" smtClean="0">
                <a:latin typeface="Cambria"/>
                <a:cs typeface="Cambria"/>
              </a:rPr>
              <a:t>πισημαίνεται η σχέση τους με ζητήματα αυτονομίας και λογοδοσίας των πανεπιστημίων προς τις κυβερνήσεις και τους κοινωνικούς εταίρους.</a:t>
            </a:r>
          </a:p>
          <a:p>
            <a:pPr>
              <a:buFont typeface="Wingdings" charset="2"/>
              <a:buChar char="q"/>
            </a:pPr>
            <a:r>
              <a:rPr lang="el-GR" dirty="0">
                <a:latin typeface="Cambria"/>
                <a:cs typeface="Cambria"/>
              </a:rPr>
              <a:t> </a:t>
            </a:r>
            <a:r>
              <a:rPr lang="el-GR" dirty="0" smtClean="0">
                <a:latin typeface="Cambria"/>
                <a:cs typeface="Cambria"/>
              </a:rPr>
              <a:t>Περιγράφονται με γενικό τρόπο οι φάσεις και οι στόχοι της διαδικασίας αξιολόγησης</a:t>
            </a:r>
          </a:p>
        </p:txBody>
      </p:sp>
      <p:sp>
        <p:nvSpPr>
          <p:cNvPr id="5" name="Title 1"/>
          <p:cNvSpPr>
            <a:spLocks noGrp="1"/>
          </p:cNvSpPr>
          <p:nvPr>
            <p:ph type="title"/>
          </p:nvPr>
        </p:nvSpPr>
        <p:spPr>
          <a:xfrm>
            <a:off x="612648" y="228600"/>
            <a:ext cx="8153400" cy="990600"/>
          </a:xfrm>
        </p:spPr>
        <p:txBody>
          <a:bodyPr>
            <a:normAutofit fontScale="90000"/>
          </a:bodyPr>
          <a:lstStyle/>
          <a:p>
            <a:r>
              <a:rPr lang="el-GR" sz="3600" dirty="0" smtClean="0">
                <a:latin typeface="Cambria"/>
                <a:cs typeface="Cambria"/>
              </a:rPr>
              <a:t>Μ</a:t>
            </a:r>
            <a:r>
              <a:rPr lang="en-US" sz="3600" dirty="0" smtClean="0">
                <a:latin typeface="Cambria"/>
                <a:cs typeface="Cambria"/>
              </a:rPr>
              <a:t>A</a:t>
            </a:r>
            <a:r>
              <a:rPr lang="el-GR" sz="3600" dirty="0" smtClean="0">
                <a:latin typeface="Cambria"/>
                <a:cs typeface="Cambria"/>
              </a:rPr>
              <a:t>ΘΗΣΙΑΚΟΙ ΣΤΟΧΟΙ &amp; ΑΠΟΤΕΛΕΣΜΑΤΑ</a:t>
            </a:r>
            <a:endParaRPr lang="en-US" sz="3600" dirty="0">
              <a:latin typeface="Cambria"/>
              <a:cs typeface="Cambria"/>
            </a:endParaRPr>
          </a:p>
        </p:txBody>
      </p:sp>
    </p:spTree>
    <p:extLst>
      <p:ext uri="{BB962C8B-B14F-4D97-AF65-F5344CB8AC3E}">
        <p14:creationId xmlns:p14="http://schemas.microsoft.com/office/powerpoint/2010/main" val="220023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r>
              <a:rPr lang="el-GR" sz="2200" dirty="0"/>
              <a:t>Για να κατανοήσουμε </a:t>
            </a:r>
            <a:r>
              <a:rPr lang="el-GR" sz="2200" dirty="0" smtClean="0"/>
              <a:t>τον </a:t>
            </a:r>
            <a:r>
              <a:rPr lang="el-GR" sz="2200" dirty="0"/>
              <a:t>τρόπο που </a:t>
            </a:r>
            <a:r>
              <a:rPr lang="el-GR" sz="2200" dirty="0" smtClean="0"/>
              <a:t>υλοποιούνται οι διαδικασίες διασφάλισης ποιότητας </a:t>
            </a:r>
            <a:r>
              <a:rPr lang="el-GR" sz="2200" dirty="0"/>
              <a:t>σε διάφορες χώρες πρέπει να κατανοήσουμε τη σχέση τους με το πολιτικό και </a:t>
            </a:r>
            <a:r>
              <a:rPr lang="el-GR" sz="2200" dirty="0" smtClean="0"/>
              <a:t>κοινωνικό </a:t>
            </a:r>
            <a:r>
              <a:rPr lang="el-GR" sz="2200" dirty="0"/>
              <a:t>πλαίσιο. </a:t>
            </a:r>
            <a:endParaRPr lang="el-GR" sz="2200" dirty="0" smtClean="0"/>
          </a:p>
          <a:p>
            <a:r>
              <a:rPr lang="el-GR" sz="2200" dirty="0" smtClean="0"/>
              <a:t>Σχετικά </a:t>
            </a:r>
            <a:r>
              <a:rPr lang="el-GR" sz="2200" dirty="0"/>
              <a:t>“νέα” ιδρύματα αλλά και συστήματα ανώτατης εκπαίδευσης (π.χ. στις αναπτυσσόμενες χώρες) αντιμετωπίζουν πολύ διαφορετικά προβλήματα από τα μεγαλύτερα ή παλαιότερα </a:t>
            </a:r>
            <a:r>
              <a:rPr lang="el-GR" sz="2200" dirty="0" smtClean="0"/>
              <a:t>ιδρύματα που λειτουργούν </a:t>
            </a:r>
            <a:r>
              <a:rPr lang="el-GR" sz="2200" dirty="0"/>
              <a:t>στις χώρες του Ο.Ο.Σ.Α. </a:t>
            </a:r>
            <a:endParaRPr lang="el-GR" sz="2200" dirty="0" smtClean="0"/>
          </a:p>
          <a:p>
            <a:r>
              <a:rPr lang="el-GR" sz="2200" dirty="0" smtClean="0"/>
              <a:t>Ένας </a:t>
            </a:r>
            <a:r>
              <a:rPr lang="el-GR" sz="2200" dirty="0"/>
              <a:t>πανεπιστημιακός τομέας που περιλαμβάνει μεγάλο αριθμό ιδιωτικών ιδρυμάτων (π.χ. ΗΠΑ) έχει διαφορετικά </a:t>
            </a:r>
            <a:r>
              <a:rPr lang="el-GR" sz="2200" dirty="0" smtClean="0"/>
              <a:t>χαρακτηριστικά και προβλήματα </a:t>
            </a:r>
            <a:r>
              <a:rPr lang="el-GR" sz="2200" dirty="0"/>
              <a:t>από έναν πανεπιστημιακό τομέα που περιλαμβάνει κατά κύριο </a:t>
            </a:r>
            <a:r>
              <a:rPr lang="el-GR" sz="2200" dirty="0" smtClean="0"/>
              <a:t>λόγο δημόσια </a:t>
            </a:r>
            <a:r>
              <a:rPr lang="el-GR" sz="2200" dirty="0"/>
              <a:t>ιδρύματα εξαρτημένα για τη λειτουργία τους από το κράτος (π.χ. Ηπειρωτική Ευρώπη). </a:t>
            </a:r>
            <a:endParaRPr lang="en-US" sz="2200" dirty="0"/>
          </a:p>
        </p:txBody>
      </p:sp>
      <p:sp>
        <p:nvSpPr>
          <p:cNvPr id="4" name="Title 1"/>
          <p:cNvSpPr>
            <a:spLocks noGrp="1"/>
          </p:cNvSpPr>
          <p:nvPr>
            <p:ph type="title"/>
          </p:nvPr>
        </p:nvSpPr>
        <p:spPr/>
        <p:txBody>
          <a:bodyPr>
            <a:normAutofit/>
          </a:bodyPr>
          <a:lstStyle/>
          <a:p>
            <a:r>
              <a:rPr lang="el-GR" sz="3200" dirty="0" smtClean="0">
                <a:latin typeface="Cambria"/>
                <a:cs typeface="Cambria"/>
              </a:rPr>
              <a:t>ΔΙΑΜΟΡΦΩΣΗ ΕΝΙΑΙΑΣ ΜΕΘΟΔΟΛΟΓΙΑΣ</a:t>
            </a:r>
            <a:endParaRPr lang="en-US" sz="3200" dirty="0"/>
          </a:p>
        </p:txBody>
      </p:sp>
    </p:spTree>
    <p:extLst>
      <p:ext uri="{BB962C8B-B14F-4D97-AF65-F5344CB8AC3E}">
        <p14:creationId xmlns:p14="http://schemas.microsoft.com/office/powerpoint/2010/main" val="205995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20000"/>
          </a:bodyPr>
          <a:lstStyle/>
          <a:p>
            <a:r>
              <a:rPr lang="el-GR" sz="3200" dirty="0"/>
              <a:t>Ο ιδιωτικός ή δημόσιος χαρακτήρας ενός ιδρύματος δεν συναρτάται από τους σκοπούς του και τον τρόπο λειτουργίας </a:t>
            </a:r>
            <a:r>
              <a:rPr lang="el-GR" sz="3200" dirty="0" smtClean="0"/>
              <a:t>του και το βαθμό εξάρτησής του από το κράτος.  </a:t>
            </a:r>
          </a:p>
          <a:p>
            <a:r>
              <a:rPr lang="el-GR" sz="3200" dirty="0" smtClean="0"/>
              <a:t>Δεν συναρτάται με το εάν </a:t>
            </a:r>
            <a:r>
              <a:rPr lang="el-GR" sz="3200" dirty="0"/>
              <a:t>οι φοιτητές πληρώνουν δίδακτρα ή όχι. Στη Βρετανία τα δίδακτρα έχουν γενικευθεί σε όλους τους κύκλους σπουδών αλλά τα ιδρύματα παραμένουν δημόσια. Επίσης στην Ελλάδα ο δημόσιος χαρακτήρας των πανεπιστημίων δεν αναιρείται από το γεγονός ότι οι φοιτητές καλούνται να καταβάλλουν δίδακτρα για το μεταπτυχιακό κύκλο σπουδών </a:t>
            </a:r>
            <a:r>
              <a:rPr lang="mr-IN" sz="3200" dirty="0"/>
              <a:t>–</a:t>
            </a:r>
            <a:r>
              <a:rPr lang="el-GR" sz="3200" dirty="0"/>
              <a:t> ενώ δεν υπάρχουν δίδακτρα στον προπτυχιακό και τον διδακτορικό κύκλο.</a:t>
            </a:r>
            <a:endParaRPr lang="en-US" sz="3200" dirty="0"/>
          </a:p>
          <a:p>
            <a:endParaRPr lang="en-US" dirty="0"/>
          </a:p>
        </p:txBody>
      </p:sp>
      <p:sp>
        <p:nvSpPr>
          <p:cNvPr id="4" name="Title 1"/>
          <p:cNvSpPr>
            <a:spLocks noGrp="1"/>
          </p:cNvSpPr>
          <p:nvPr>
            <p:ph type="title"/>
          </p:nvPr>
        </p:nvSpPr>
        <p:spPr>
          <a:xfrm>
            <a:off x="612648" y="228600"/>
            <a:ext cx="8153400" cy="990600"/>
          </a:xfrm>
        </p:spPr>
        <p:txBody>
          <a:bodyPr>
            <a:normAutofit/>
          </a:bodyPr>
          <a:lstStyle/>
          <a:p>
            <a:r>
              <a:rPr lang="el-GR" sz="3200" dirty="0" smtClean="0">
                <a:latin typeface="Cambria"/>
                <a:cs typeface="Cambria"/>
              </a:rPr>
              <a:t>ΔΙΑΜΟΡΦΩΣΗ ΕΝΙΑΙΑΣ ΜΕΘΟΔΟΛΟΓΙΑΣ</a:t>
            </a:r>
            <a:endParaRPr lang="en-US" sz="3200" dirty="0"/>
          </a:p>
        </p:txBody>
      </p:sp>
    </p:spTree>
    <p:extLst>
      <p:ext uri="{BB962C8B-B14F-4D97-AF65-F5344CB8AC3E}">
        <p14:creationId xmlns:p14="http://schemas.microsoft.com/office/powerpoint/2010/main" val="1556637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727200"/>
            <a:ext cx="8153400" cy="4889500"/>
          </a:xfrm>
        </p:spPr>
        <p:txBody>
          <a:bodyPr>
            <a:normAutofit fontScale="55000" lnSpcReduction="20000"/>
          </a:bodyPr>
          <a:lstStyle/>
          <a:p>
            <a:pPr marL="0" indent="0">
              <a:buNone/>
            </a:pPr>
            <a:r>
              <a:rPr lang="el-GR" sz="4000" dirty="0" smtClean="0">
                <a:latin typeface="Cambria"/>
                <a:cs typeface="Cambria"/>
              </a:rPr>
              <a:t>Οι </a:t>
            </a:r>
            <a:r>
              <a:rPr lang="en-US" sz="4000" dirty="0" err="1" smtClean="0">
                <a:latin typeface="Cambria"/>
                <a:cs typeface="Cambria"/>
              </a:rPr>
              <a:t>Jeliazkova</a:t>
            </a:r>
            <a:r>
              <a:rPr lang="en-US" sz="4000" dirty="0" smtClean="0">
                <a:latin typeface="Cambria"/>
                <a:cs typeface="Cambria"/>
              </a:rPr>
              <a:t> </a:t>
            </a:r>
            <a:r>
              <a:rPr lang="en-US" sz="4000" dirty="0">
                <a:latin typeface="Cambria"/>
                <a:cs typeface="Cambria"/>
              </a:rPr>
              <a:t>and </a:t>
            </a:r>
            <a:r>
              <a:rPr lang="en-US" sz="4000" dirty="0" err="1">
                <a:latin typeface="Cambria"/>
                <a:cs typeface="Cambria"/>
              </a:rPr>
              <a:t>Westerheijden</a:t>
            </a:r>
            <a:r>
              <a:rPr lang="en-US" sz="4000" dirty="0">
                <a:latin typeface="Cambria"/>
                <a:cs typeface="Cambria"/>
              </a:rPr>
              <a:t> (2002) </a:t>
            </a:r>
            <a:r>
              <a:rPr lang="el-GR" sz="4000" dirty="0" smtClean="0">
                <a:latin typeface="Cambria"/>
                <a:cs typeface="Cambria"/>
              </a:rPr>
              <a:t>διακρίνουν</a:t>
            </a:r>
            <a:r>
              <a:rPr lang="en-US" sz="4000" dirty="0">
                <a:latin typeface="Cambria"/>
                <a:cs typeface="Cambria"/>
              </a:rPr>
              <a:t> </a:t>
            </a:r>
            <a:r>
              <a:rPr lang="el-GR" sz="4000" dirty="0" smtClean="0">
                <a:latin typeface="Cambria"/>
                <a:cs typeface="Cambria"/>
              </a:rPr>
              <a:t>τρείς </a:t>
            </a:r>
            <a:r>
              <a:rPr lang="el-GR" sz="4000" dirty="0">
                <a:latin typeface="Cambria"/>
                <a:cs typeface="Cambria"/>
              </a:rPr>
              <a:t>διαφορετικές φάσεις ανάπτυξης των διαδικασιών διασφάλισης της ποιότητας</a:t>
            </a:r>
            <a:r>
              <a:rPr lang="el-GR" sz="4000" dirty="0" smtClean="0">
                <a:latin typeface="Cambria"/>
                <a:cs typeface="Cambria"/>
              </a:rPr>
              <a:t>.</a:t>
            </a:r>
          </a:p>
          <a:p>
            <a:pPr>
              <a:buFont typeface="Wingdings" charset="2"/>
              <a:buChar char="q"/>
            </a:pPr>
            <a:r>
              <a:rPr lang="el-GR" sz="4000" dirty="0" smtClean="0">
                <a:latin typeface="Cambria"/>
                <a:cs typeface="Cambria"/>
              </a:rPr>
              <a:t>Οι διαδικασίες εισάγονται σε </a:t>
            </a:r>
            <a:r>
              <a:rPr lang="el-GR" sz="4000" dirty="0">
                <a:latin typeface="Cambria"/>
                <a:cs typeface="Cambria"/>
              </a:rPr>
              <a:t>πρώτη </a:t>
            </a:r>
            <a:r>
              <a:rPr lang="el-GR" sz="4000" dirty="0" smtClean="0">
                <a:latin typeface="Cambria"/>
                <a:cs typeface="Cambria"/>
              </a:rPr>
              <a:t>φάση λόγω </a:t>
            </a:r>
            <a:r>
              <a:rPr lang="el-GR" sz="4000" dirty="0">
                <a:latin typeface="Cambria"/>
                <a:cs typeface="Cambria"/>
              </a:rPr>
              <a:t>αμφιβολιών για την ποιότητα των στάνταρντ της εκπαίδευσης, που οδήγησε στη δημιουργία περιγραφικών δεικτών ή δεικτών επίδοσης και κατέληξε στην παραγωγή </a:t>
            </a:r>
            <a:r>
              <a:rPr lang="el-GR" sz="4000" dirty="0" smtClean="0">
                <a:latin typeface="Cambria"/>
                <a:cs typeface="Cambria"/>
              </a:rPr>
              <a:t>εκθέσεων που χρησιμοποιήθηκαν </a:t>
            </a:r>
            <a:r>
              <a:rPr lang="el-GR" sz="4000" dirty="0">
                <a:latin typeface="Cambria"/>
                <a:cs typeface="Cambria"/>
              </a:rPr>
              <a:t>για την πιστοποίηση των </a:t>
            </a:r>
            <a:r>
              <a:rPr lang="el-GR" sz="4000" dirty="0" smtClean="0">
                <a:latin typeface="Cambria"/>
                <a:cs typeface="Cambria"/>
              </a:rPr>
              <a:t>ιδρυμάτων.</a:t>
            </a:r>
          </a:p>
          <a:p>
            <a:pPr>
              <a:buFont typeface="Wingdings" charset="2"/>
              <a:buChar char="q"/>
            </a:pPr>
            <a:r>
              <a:rPr lang="el-GR" sz="4000" dirty="0" smtClean="0">
                <a:latin typeface="Cambria"/>
                <a:cs typeface="Cambria"/>
              </a:rPr>
              <a:t> Ακολούθησε </a:t>
            </a:r>
            <a:r>
              <a:rPr lang="el-GR" sz="4000" dirty="0">
                <a:latin typeface="Cambria"/>
                <a:cs typeface="Cambria"/>
              </a:rPr>
              <a:t>μια δεύτερη φάση που ασχολήθηκε ιδιαίτερα με την αποτελεσματικότητα των εκπαιδευτικών συστημάτων και που συνδέθηκε με ζητήματα λογοδοσίας. </a:t>
            </a:r>
            <a:r>
              <a:rPr lang="el-GR" sz="4000" dirty="0" smtClean="0">
                <a:latin typeface="Cambria"/>
                <a:cs typeface="Cambria"/>
              </a:rPr>
              <a:t>Σε αυτή τη φάση  εντοπίζονται και διαχέονται </a:t>
            </a:r>
            <a:r>
              <a:rPr lang="el-GR" sz="4000" dirty="0">
                <a:latin typeface="Cambria"/>
                <a:cs typeface="Cambria"/>
              </a:rPr>
              <a:t>καλές </a:t>
            </a:r>
            <a:r>
              <a:rPr lang="el-GR" sz="4000" dirty="0" smtClean="0">
                <a:latin typeface="Cambria"/>
                <a:cs typeface="Cambria"/>
              </a:rPr>
              <a:t>πρακτικές για τη διασφάλιση της ποιότητας. Παράλληλα εμφανίζονται και περισσότερο ή λιγότερο άτυπες </a:t>
            </a:r>
            <a:r>
              <a:rPr lang="el-GR" sz="4000" dirty="0">
                <a:latin typeface="Cambria"/>
                <a:cs typeface="Cambria"/>
              </a:rPr>
              <a:t>ιεραρχικές κατατάξεις των ιδρυμάτων καθώς τα πανεπιστήμια προσπαθούν να προβάλλουν την εικόνα τους ως υπεύθυνων ιδρυμάτων προσανατολισμένων στην ποιότητα. </a:t>
            </a:r>
            <a:endParaRPr lang="en-US" sz="4000" dirty="0">
              <a:latin typeface="Cambria"/>
              <a:cs typeface="Cambria"/>
            </a:endParaRPr>
          </a:p>
        </p:txBody>
      </p:sp>
      <p:sp>
        <p:nvSpPr>
          <p:cNvPr id="4" name="Title 1"/>
          <p:cNvSpPr>
            <a:spLocks noGrp="1"/>
          </p:cNvSpPr>
          <p:nvPr>
            <p:ph type="title"/>
          </p:nvPr>
        </p:nvSpPr>
        <p:spPr>
          <a:xfrm>
            <a:off x="612648" y="228600"/>
            <a:ext cx="8153400" cy="990600"/>
          </a:xfrm>
        </p:spPr>
        <p:txBody>
          <a:bodyPr>
            <a:normAutofit fontScale="90000"/>
          </a:bodyPr>
          <a:lstStyle/>
          <a:p>
            <a:r>
              <a:rPr lang="el-GR" sz="3200" dirty="0" smtClean="0">
                <a:latin typeface="Cambria"/>
                <a:cs typeface="Cambria"/>
              </a:rPr>
              <a:t>ΦΑΣΕΙΣ ΑΝΑΠΤΥΞΗΣ ΚΟΙΝΗΣ ΜΕΘΟΔΟΛΟΓΙΑΣ</a:t>
            </a:r>
            <a:endParaRPr lang="en-US" sz="3200" dirty="0"/>
          </a:p>
        </p:txBody>
      </p:sp>
    </p:spTree>
    <p:extLst>
      <p:ext uri="{BB962C8B-B14F-4D97-AF65-F5344CB8AC3E}">
        <p14:creationId xmlns:p14="http://schemas.microsoft.com/office/powerpoint/2010/main" val="311575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31800" y="1600200"/>
            <a:ext cx="8547100" cy="5130800"/>
          </a:xfrm>
        </p:spPr>
        <p:txBody>
          <a:bodyPr>
            <a:noAutofit/>
          </a:bodyPr>
          <a:lstStyle/>
          <a:p>
            <a:pPr marL="0" indent="0">
              <a:buNone/>
            </a:pPr>
            <a:r>
              <a:rPr lang="el-GR" sz="2500" dirty="0"/>
              <a:t>Μια τρίτη φάση φαίνεται να ξεκινά από τη στιγμή που δημιουργούνται αμφιβολίες για τη δυνατότητα των </a:t>
            </a:r>
            <a:r>
              <a:rPr lang="el-GR" sz="2500" dirty="0" smtClean="0"/>
              <a:t>πανεπιστημίων να ανταποκριθούν στις πιέσεις που προκαλούνται στην κοινωνία της γνώσης, να χρησιμοποιήσουν δημιουργικά τις προόδους στην τεχνολογία, </a:t>
            </a:r>
            <a:r>
              <a:rPr lang="el-GR" sz="2500" dirty="0"/>
              <a:t>να προάγουν την καινοτομία και να διασφαλίσουν την ποιότητα. </a:t>
            </a:r>
            <a:endParaRPr lang="el-GR" sz="2500" dirty="0" smtClean="0"/>
          </a:p>
          <a:p>
            <a:pPr marL="0" indent="0">
              <a:buNone/>
            </a:pPr>
            <a:r>
              <a:rPr lang="el-GR" sz="2500" dirty="0" smtClean="0"/>
              <a:t>Από </a:t>
            </a:r>
            <a:r>
              <a:rPr lang="el-GR" sz="2500" dirty="0"/>
              <a:t>τη στιγμή που δημιουργείται η ανάγκη για τη διαμόρφωση μιας </a:t>
            </a:r>
            <a:r>
              <a:rPr lang="el-GR" sz="2500" dirty="0" smtClean="0"/>
              <a:t>«βιώσιμης </a:t>
            </a:r>
            <a:r>
              <a:rPr lang="el-GR" sz="2500" dirty="0"/>
              <a:t>κουλτούρας </a:t>
            </a:r>
            <a:r>
              <a:rPr lang="el-GR" sz="2500" dirty="0" smtClean="0"/>
              <a:t>ποιότητας» </a:t>
            </a:r>
            <a:r>
              <a:rPr lang="el-GR" sz="2500" dirty="0"/>
              <a:t>η προσοχή στρέφεται από την υποχρέωση λογοδοσίας στη διαμόρφωση μιας προσέγγισης στραμμένης </a:t>
            </a:r>
            <a:r>
              <a:rPr lang="el-GR" sz="2500" dirty="0" smtClean="0"/>
              <a:t>στην ουσιαστική  </a:t>
            </a:r>
            <a:r>
              <a:rPr lang="el-GR" sz="2500" dirty="0"/>
              <a:t>βελτίωση </a:t>
            </a:r>
            <a:r>
              <a:rPr lang="el-GR" sz="2500" dirty="0" smtClean="0"/>
              <a:t>του εκπαιδευτικού έργου, με στόχο την καλλιέργεια συγκεκριμένων δεξιοτήτων. </a:t>
            </a:r>
            <a:endParaRPr lang="en-US" dirty="0"/>
          </a:p>
        </p:txBody>
      </p:sp>
      <p:sp>
        <p:nvSpPr>
          <p:cNvPr id="5" name="Title 1"/>
          <p:cNvSpPr>
            <a:spLocks noGrp="1"/>
          </p:cNvSpPr>
          <p:nvPr>
            <p:ph type="title"/>
          </p:nvPr>
        </p:nvSpPr>
        <p:spPr>
          <a:xfrm>
            <a:off x="612648" y="228600"/>
            <a:ext cx="8153400" cy="990600"/>
          </a:xfrm>
        </p:spPr>
        <p:txBody>
          <a:bodyPr>
            <a:normAutofit fontScale="90000"/>
          </a:bodyPr>
          <a:lstStyle/>
          <a:p>
            <a:r>
              <a:rPr lang="el-GR" sz="3200" dirty="0" smtClean="0">
                <a:latin typeface="Cambria"/>
                <a:cs typeface="Cambria"/>
              </a:rPr>
              <a:t>ΦΑΣΕΙΣ ΑΝΑΠΤΥΞΗΣ ΚΟΙΝΗΣ ΜΕΘΟΔΟΛΟΓΙΑΣ</a:t>
            </a:r>
            <a:endParaRPr lang="en-US" sz="3200" dirty="0"/>
          </a:p>
        </p:txBody>
      </p:sp>
    </p:spTree>
    <p:extLst>
      <p:ext uri="{BB962C8B-B14F-4D97-AF65-F5344CB8AC3E}">
        <p14:creationId xmlns:p14="http://schemas.microsoft.com/office/powerpoint/2010/main" val="3530910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a:bodyPr>
          <a:lstStyle/>
          <a:p>
            <a:r>
              <a:rPr lang="el-GR" sz="3200" dirty="0"/>
              <a:t>Η εξέλιξη αυτή ευνοεί και την αυξημένη αυτονομία των ιδρυμάτων ανώτατης εκπαίδευσης από τις κυβερνήσεις (το κράτος).  </a:t>
            </a:r>
            <a:endParaRPr lang="el-GR" dirty="0" smtClean="0"/>
          </a:p>
          <a:p>
            <a:r>
              <a:rPr lang="el-GR" dirty="0" smtClean="0"/>
              <a:t>Σε αυτή τη φάση το ενδιαφέρον στη χάραξη της εκπαιδευτικής πολιτικής μετατοπίζεται από την ικανοποίηση των δημόσιων απαιτήσεων για λογοδοσία (που συχνά νοούνται ως εξωτερικές πρός την εσωτερική ζωή του ιδρύματος)  σε μια προσέγγιση που νοεί την βελτίωση ως αποτέλεσμα της αυτορύθμισης των ιδρυμάτων. </a:t>
            </a:r>
            <a:endParaRPr lang="en-US" dirty="0"/>
          </a:p>
        </p:txBody>
      </p:sp>
      <p:sp>
        <p:nvSpPr>
          <p:cNvPr id="5" name="Title 1"/>
          <p:cNvSpPr>
            <a:spLocks noGrp="1"/>
          </p:cNvSpPr>
          <p:nvPr>
            <p:ph type="title"/>
          </p:nvPr>
        </p:nvSpPr>
        <p:spPr>
          <a:xfrm>
            <a:off x="612648" y="228600"/>
            <a:ext cx="8153400" cy="990600"/>
          </a:xfrm>
        </p:spPr>
        <p:txBody>
          <a:bodyPr>
            <a:normAutofit fontScale="90000"/>
          </a:bodyPr>
          <a:lstStyle/>
          <a:p>
            <a:r>
              <a:rPr lang="el-GR" sz="3200" dirty="0" smtClean="0">
                <a:latin typeface="Cambria"/>
                <a:cs typeface="Cambria"/>
              </a:rPr>
              <a:t>ΦΑΣΕΙΣ ΑΝΑΠΤΥΞΗΣ ΚΟΙΝΗΣ ΜΕΘΟΔΟΛΟΓΙΑΣ</a:t>
            </a:r>
            <a:endParaRPr lang="en-US" sz="3200" dirty="0"/>
          </a:p>
        </p:txBody>
      </p:sp>
    </p:spTree>
    <p:extLst>
      <p:ext uri="{BB962C8B-B14F-4D97-AF65-F5344CB8AC3E}">
        <p14:creationId xmlns:p14="http://schemas.microsoft.com/office/powerpoint/2010/main" val="146596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latin typeface="Cambria"/>
                <a:cs typeface="Cambria"/>
              </a:rPr>
              <a:t>ΑΥΤΟΝΟΜΙΑ &amp; ΛΟΓΟΔΟΣΙΑ</a:t>
            </a:r>
            <a:endParaRPr lang="en-US" dirty="0">
              <a:latin typeface="Cambria"/>
              <a:cs typeface="Cambria"/>
            </a:endParaRPr>
          </a:p>
        </p:txBody>
      </p:sp>
      <p:sp>
        <p:nvSpPr>
          <p:cNvPr id="3" name="Content Placeholder 2"/>
          <p:cNvSpPr>
            <a:spLocks noGrp="1"/>
          </p:cNvSpPr>
          <p:nvPr>
            <p:ph sz="quarter" idx="1"/>
          </p:nvPr>
        </p:nvSpPr>
        <p:spPr>
          <a:xfrm>
            <a:off x="612648" y="1600200"/>
            <a:ext cx="8153400" cy="4622800"/>
          </a:xfrm>
        </p:spPr>
        <p:txBody>
          <a:bodyPr>
            <a:normAutofit fontScale="92500" lnSpcReduction="10000"/>
          </a:bodyPr>
          <a:lstStyle/>
          <a:p>
            <a:pPr marL="0" indent="0">
              <a:buNone/>
            </a:pPr>
            <a:r>
              <a:rPr lang="el-GR" dirty="0" smtClean="0"/>
              <a:t>Στις διάφορες χώρες μπορούμε να παρατηρήσουμε διαφορές ως προς</a:t>
            </a:r>
          </a:p>
          <a:p>
            <a:r>
              <a:rPr lang="el-GR" dirty="0" smtClean="0"/>
              <a:t>το βαθμό ελέγχου των ιδρυμάτων από το κράτος</a:t>
            </a:r>
          </a:p>
          <a:p>
            <a:r>
              <a:rPr lang="el-GR" dirty="0" smtClean="0"/>
              <a:t>το βαθμό αυτονομίας των ιδρυμάτων</a:t>
            </a:r>
          </a:p>
          <a:p>
            <a:r>
              <a:rPr lang="el-GR" dirty="0" smtClean="0"/>
              <a:t>τα συστήματα χρηματοδότησης</a:t>
            </a:r>
          </a:p>
          <a:p>
            <a:r>
              <a:rPr lang="el-GR" dirty="0" smtClean="0"/>
              <a:t>τη δομή και την εσωτερική οργάνωση των συστημάτων ανώτατης εκπαίδευσης </a:t>
            </a:r>
          </a:p>
          <a:p>
            <a:pPr marL="0" indent="0">
              <a:buNone/>
            </a:pPr>
            <a:r>
              <a:rPr lang="el-GR" dirty="0" smtClean="0"/>
              <a:t>Ωστόσο παρατηρείται μια σύγκλιση προς ένα κυρίαρχο μοντέλο αυτονομίας και τη χρήση μιας κοινής μεθοδολογίας διασφάλισης της ποιότητας</a:t>
            </a:r>
          </a:p>
        </p:txBody>
      </p:sp>
    </p:spTree>
    <p:extLst>
      <p:ext uri="{BB962C8B-B14F-4D97-AF65-F5344CB8AC3E}">
        <p14:creationId xmlns:p14="http://schemas.microsoft.com/office/powerpoint/2010/main" val="42865837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1119</TotalTime>
  <Words>1273</Words>
  <Application>Microsoft Macintosh PowerPoint</Application>
  <PresentationFormat>On-screen Show (4:3)</PresentationFormat>
  <Paragraphs>70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 Διαμόρφωση Ενιαίας Μεθοδολογιας για τη Διασφάλιση της Ποιότητας Εxternal Quality Monitoring Ενότητα 1η – Μάθημα 2ο</vt:lpstr>
      <vt:lpstr>ΜAΘΗΣΙΑΚΟΙ ΣΤΟΧΟΙ &amp; ΑΠΟΤΕΛΕΣΜΑΤΑ</vt:lpstr>
      <vt:lpstr>ΜAΘΗΣΙΑΚΟΙ ΣΤΟΧΟΙ &amp; ΑΠΟΤΕΛΕΣΜΑΤΑ</vt:lpstr>
      <vt:lpstr>ΔΙΑΜΟΡΦΩΣΗ ΕΝΙΑΙΑΣ ΜΕΘΟΔΟΛΟΓΙΑΣ</vt:lpstr>
      <vt:lpstr>ΔΙΑΜΟΡΦΩΣΗ ΕΝΙΑΙΑΣ ΜΕΘΟΔΟΛΟΓΙΑΣ</vt:lpstr>
      <vt:lpstr>ΦΑΣΕΙΣ ΑΝΑΠΤΥΞΗΣ ΚΟΙΝΗΣ ΜΕΘΟΔΟΛΟΓΙΑΣ</vt:lpstr>
      <vt:lpstr>ΦΑΣΕΙΣ ΑΝΑΠΤΥΞΗΣ ΚΟΙΝΗΣ ΜΕΘΟΔΟΛΟΓΙΑΣ</vt:lpstr>
      <vt:lpstr>ΦΑΣΕΙΣ ΑΝΑΠΤΥΞΗΣ ΚΟΙΝΗΣ ΜΕΘΟΔΟΛΟΓΙΑΣ</vt:lpstr>
      <vt:lpstr>ΑΥΤΟΝΟΜΙΑ &amp; ΛΟΓΟΔΟΣΙΑ</vt:lpstr>
      <vt:lpstr>ΑΥΤΟΝΟΜΙΑ &amp; ΛΟΓΟΔΟΣΙΑ</vt:lpstr>
      <vt:lpstr>ΑΥΤΟΝΟΜΙΑ &amp; ΛΟΓΟΔΟΣΙΑ</vt:lpstr>
      <vt:lpstr>EXTERNAL QUALITY MONITORING </vt:lpstr>
      <vt:lpstr>EXTERNAL QUALITY MONITORING </vt:lpstr>
      <vt:lpstr>EXTERNAL QUALITY MONITORING </vt:lpstr>
      <vt:lpstr>EXTERNAL QUALITY MONITORING </vt:lpstr>
      <vt:lpstr>ΔΙΑΣΦΑΛΙΣΗ ΤΗΣ ΠΟΙΟΤΗΤΑΣ</vt:lpstr>
      <vt:lpstr>ΔΙΑΣΦΑΛΙΣΗ ΤΗΣ ΠΟΙΟΤΗΤΑΣ</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ΔΙΑΣΦΑΛΙΣΗ &amp; ΒΕΛΤΙΩΣΗ ΤΗΣ ΠΟΙΟΤΗΤΑΣ </dc:title>
  <dc:creator>Jimmy ΒΒ</dc:creator>
  <cp:lastModifiedBy>Jimmy ΒΒ</cp:lastModifiedBy>
  <cp:revision>100</cp:revision>
  <cp:lastPrinted>2018-02-11T06:32:02Z</cp:lastPrinted>
  <dcterms:created xsi:type="dcterms:W3CDTF">2016-11-24T09:35:55Z</dcterms:created>
  <dcterms:modified xsi:type="dcterms:W3CDTF">2018-02-23T15:07:36Z</dcterms:modified>
</cp:coreProperties>
</file>