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5" r:id="rId1"/>
  </p:sldMasterIdLst>
  <p:sldIdLst>
    <p:sldId id="256" r:id="rId2"/>
    <p:sldId id="259" r:id="rId3"/>
    <p:sldId id="257" r:id="rId4"/>
    <p:sldId id="278" r:id="rId5"/>
    <p:sldId id="260" r:id="rId6"/>
    <p:sldId id="263" r:id="rId7"/>
    <p:sldId id="276" r:id="rId8"/>
    <p:sldId id="261" r:id="rId9"/>
    <p:sldId id="280" r:id="rId10"/>
    <p:sldId id="269" r:id="rId11"/>
    <p:sldId id="297" r:id="rId12"/>
    <p:sldId id="264" r:id="rId13"/>
    <p:sldId id="265" r:id="rId14"/>
    <p:sldId id="267" r:id="rId15"/>
    <p:sldId id="268" r:id="rId16"/>
    <p:sldId id="270" r:id="rId17"/>
    <p:sldId id="272" r:id="rId18"/>
    <p:sldId id="273" r:id="rId19"/>
    <p:sldId id="279" r:id="rId20"/>
    <p:sldId id="274" r:id="rId21"/>
    <p:sldId id="271" r:id="rId22"/>
    <p:sldId id="281" r:id="rId23"/>
    <p:sldId id="283" r:id="rId24"/>
    <p:sldId id="284" r:id="rId25"/>
    <p:sldId id="285" r:id="rId26"/>
    <p:sldId id="287" r:id="rId27"/>
    <p:sldId id="288" r:id="rId28"/>
    <p:sldId id="289" r:id="rId29"/>
    <p:sldId id="292" r:id="rId30"/>
    <p:sldId id="293" r:id="rId31"/>
    <p:sldId id="296" r:id="rId32"/>
    <p:sldId id="294" r:id="rId33"/>
    <p:sldId id="295" r:id="rId34"/>
    <p:sldId id="298"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6" autoAdjust="0"/>
    <p:restoredTop sz="94660"/>
  </p:normalViewPr>
  <p:slideViewPr>
    <p:cSldViewPr>
      <p:cViewPr>
        <p:scale>
          <a:sx n="86" d="100"/>
          <a:sy n="86" d="100"/>
        </p:scale>
        <p:origin x="-9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F7B76640-8555-443E-9183-347A5033C423}"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3CB950DE-9036-46A8-A628-F3D22FDC7530}"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4B10BEC-9C5E-4B11-9136-FDBA0C6EB35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0291CF9-6370-4DAD-984E-1D3AEC7ADB07}" type="datetimeFigureOut">
              <a:rPr lang="el-GR" smtClean="0"/>
              <a:pPr/>
              <a:t>21/11/2018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B10BEC-9C5E-4B11-9136-FDBA0C6EB35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0291CF9-6370-4DAD-984E-1D3AEC7ADB07}" type="datetimeFigureOut">
              <a:rPr lang="el-GR" smtClean="0"/>
              <a:pPr/>
              <a:t>21/11/2018</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B10BEC-9C5E-4B11-9136-FDBA0C6EB35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gr/url?sa=i&amp;rct=j&amp;q=&amp;esrc=s&amp;frm=1&amp;source=images&amp;cd=&amp;docid=y7gLcPLixtj18M&amp;tbnid=i9RXdz3COi3aTM:&amp;ved=0CAUQjRw&amp;url=http://worldcity.wordpress.com/tag/%CE%B8%CF%8C%CE%B4%CF%89%CF%81%CE%BF%CF%82-%CF%84%CE%B5%CF%81%CE%B6%CF%8C%CF%80%CE%BF%CF%85%CE%BB%CE%BF%CF%82/&amp;ei=UEwjUbKcMKqZ0QWSxoGIBA&amp;bvm=bv.42553238,d.d2k&amp;psig=AFQjCNGxXtyczLJreRV8nJxWTji5hzfEmw&amp;ust=136135414393271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www.google.gr/url?sa=i&amp;rct=j&amp;q=&amp;esrc=s&amp;frm=1&amp;source=images&amp;cd=&amp;cad=rja&amp;docid=6yE0PTlTZsSBiM&amp;tbnid=M0Vrh7za9WcQfM:&amp;ved=0CAUQjRw&amp;url=http://www.tovima.gr/relatedarticles/article/?aid=96785&amp;ei=GE4jUfTKFuq_0QXk0oDQBA&amp;bvm=bv.42553238,d.d2k&amp;psig=AFQjCNHOvXVWorsCAbC4tmQiKhPGS02fWA&amp;ust=1361354592491015" TargetMode="Externa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528" y="332656"/>
            <a:ext cx="8229600" cy="1152128"/>
          </a:xfrm>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sz="3100" cap="none" dirty="0" smtClean="0">
                <a:solidFill>
                  <a:schemeClr val="bg1"/>
                </a:solidFill>
              </a:rPr>
              <a:t>Ζητήματα πρόσληψης σε συνάρτηση με κοινωνικά Και πολιτικά συμφραζόμενα </a:t>
            </a:r>
            <a:endParaRPr lang="el-GR" dirty="0">
              <a:solidFill>
                <a:schemeClr val="bg1"/>
              </a:solidFill>
            </a:endParaRPr>
          </a:p>
        </p:txBody>
      </p:sp>
      <p:sp>
        <p:nvSpPr>
          <p:cNvPr id="3" name="2 - Υπότιτλος"/>
          <p:cNvSpPr>
            <a:spLocks noGrp="1"/>
          </p:cNvSpPr>
          <p:nvPr>
            <p:ph type="subTitle" idx="1"/>
          </p:nvPr>
        </p:nvSpPr>
        <p:spPr>
          <a:xfrm>
            <a:off x="1475656" y="5157192"/>
            <a:ext cx="6400800" cy="1392560"/>
          </a:xfrm>
        </p:spPr>
        <p:txBody>
          <a:bodyPr>
            <a:normAutofit fontScale="62500" lnSpcReduction="20000"/>
          </a:bodyPr>
          <a:lstStyle/>
          <a:p>
            <a:r>
              <a:rPr lang="el-GR" dirty="0" smtClean="0"/>
              <a:t>			                                         21/11/2018</a:t>
            </a:r>
          </a:p>
          <a:p>
            <a:r>
              <a:rPr lang="el-GR" dirty="0" smtClean="0"/>
              <a:t>Διδάσκουσα: Δρ. Άννα Μαυρολέων  </a:t>
            </a:r>
          </a:p>
          <a:p>
            <a:r>
              <a:rPr lang="el-GR" dirty="0" smtClean="0"/>
              <a:t/>
            </a:r>
            <a:br>
              <a:rPr lang="el-GR" dirty="0" smtClean="0"/>
            </a:br>
            <a:r>
              <a:rPr lang="el-GR" dirty="0" smtClean="0"/>
              <a:t>(Πρόγραμμα Μεταπτυχιακών Σπουδών: Θέατρο &amp; Κοινωνία</a:t>
            </a:r>
          </a:p>
          <a:p>
            <a:r>
              <a:rPr lang="el-GR" dirty="0" smtClean="0"/>
              <a:t> τμ. Θεατρικών Σπουδών Πανεπιστήμιο Πελοποννήσου) </a:t>
            </a:r>
            <a:endParaRPr lang="el-GR" dirty="0"/>
          </a:p>
        </p:txBody>
      </p:sp>
      <p:pic>
        <p:nvPicPr>
          <p:cNvPr id="2050" name="Picture 2" descr="http://worldcity.files.wordpress.com/2008/11/ceb2ceb1cebacf87ceb5cf826.jpg?w=950&amp;h=712">
            <a:hlinkClick r:id="rId2"/>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699792" y="1844824"/>
            <a:ext cx="4271314" cy="3204984"/>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p:txBody>
          <a:bodyPr/>
          <a:lstStyle/>
          <a:p>
            <a:r>
              <a:rPr lang="el-GR" i="1" dirty="0" err="1" smtClean="0"/>
              <a:t>Αντιγονισμός</a:t>
            </a:r>
            <a:r>
              <a:rPr lang="el-GR" dirty="0" smtClean="0"/>
              <a:t> (1888)</a:t>
            </a:r>
            <a:endParaRPr lang="el-GR" dirty="0"/>
          </a:p>
        </p:txBody>
      </p:sp>
      <p:sp>
        <p:nvSpPr>
          <p:cNvPr id="10" name="9 - Θέση κειμένου"/>
          <p:cNvSpPr>
            <a:spLocks noGrp="1"/>
          </p:cNvSpPr>
          <p:nvPr>
            <p:ph idx="1"/>
          </p:nvPr>
        </p:nvSpPr>
        <p:spPr/>
        <p:txBody>
          <a:bodyPr>
            <a:normAutofit/>
          </a:bodyPr>
          <a:lstStyle/>
          <a:p>
            <a:pPr algn="ctr">
              <a:buNone/>
            </a:pPr>
            <a:endParaRPr lang="el-GR" sz="1800" dirty="0" smtClean="0"/>
          </a:p>
          <a:p>
            <a:pPr algn="ctr">
              <a:buNone/>
            </a:pPr>
            <a:endParaRPr lang="el-GR" sz="1800" dirty="0" smtClean="0"/>
          </a:p>
          <a:p>
            <a:pPr algn="ctr">
              <a:buNone/>
            </a:pPr>
            <a:r>
              <a:rPr lang="el-GR" dirty="0" smtClean="0"/>
              <a:t>Το 1888 επικρατεί ένας παροξυσμός γύρω από  την </a:t>
            </a:r>
            <a:r>
              <a:rPr lang="el-GR" i="1" dirty="0" smtClean="0"/>
              <a:t>Αντιγόνη</a:t>
            </a:r>
            <a:r>
              <a:rPr lang="el-GR" dirty="0" smtClean="0"/>
              <a:t>. Η εφημερίδα </a:t>
            </a:r>
            <a:r>
              <a:rPr lang="el-GR" i="1" dirty="0" err="1" smtClean="0"/>
              <a:t>Ἀκρόπολις</a:t>
            </a:r>
            <a:r>
              <a:rPr lang="el-GR" dirty="0" err="1" smtClean="0"/>
              <a:t>χαρακτηρίζει</a:t>
            </a:r>
            <a:r>
              <a:rPr lang="el-GR" dirty="0" smtClean="0"/>
              <a:t> την κίνηση ως </a:t>
            </a:r>
            <a:r>
              <a:rPr lang="el-GR" i="1" dirty="0" smtClean="0"/>
              <a:t>«</a:t>
            </a:r>
            <a:r>
              <a:rPr lang="el-GR" i="1" dirty="0" err="1" smtClean="0"/>
              <a:t>Αντιγονισμό</a:t>
            </a:r>
            <a:r>
              <a:rPr lang="el-GR" i="1" dirty="0" smtClean="0"/>
              <a:t>»</a:t>
            </a:r>
            <a:r>
              <a:rPr lang="el-GR" dirty="0" smtClean="0"/>
              <a:t> και σχολιάζει: </a:t>
            </a:r>
          </a:p>
          <a:p>
            <a:pPr algn="ctr">
              <a:buNone/>
            </a:pPr>
            <a:r>
              <a:rPr lang="el-GR" b="1" i="1" dirty="0" smtClean="0">
                <a:solidFill>
                  <a:schemeClr val="bg1"/>
                </a:solidFill>
              </a:rPr>
              <a:t>«...ὁ κόσμος κατελήφθη </a:t>
            </a:r>
            <a:r>
              <a:rPr lang="el-GR" b="1" i="1" dirty="0" err="1" smtClean="0">
                <a:solidFill>
                  <a:schemeClr val="bg1"/>
                </a:solidFill>
              </a:rPr>
              <a:t>αἴφνης</a:t>
            </a:r>
            <a:r>
              <a:rPr lang="el-GR" b="1" i="1" dirty="0" smtClean="0">
                <a:solidFill>
                  <a:schemeClr val="bg1"/>
                </a:solidFill>
              </a:rPr>
              <a:t> </a:t>
            </a:r>
            <a:r>
              <a:rPr lang="el-GR" b="1" i="1" dirty="0" err="1" smtClean="0">
                <a:solidFill>
                  <a:schemeClr val="bg1"/>
                </a:solidFill>
              </a:rPr>
              <a:t>ἀπὸ</a:t>
            </a:r>
            <a:r>
              <a:rPr lang="el-GR" b="1" i="1" dirty="0" smtClean="0">
                <a:solidFill>
                  <a:schemeClr val="bg1"/>
                </a:solidFill>
              </a:rPr>
              <a:t> τάσεις </a:t>
            </a:r>
            <a:r>
              <a:rPr lang="el-GR" b="1" i="1" dirty="0" err="1" smtClean="0">
                <a:solidFill>
                  <a:schemeClr val="bg1"/>
                </a:solidFill>
              </a:rPr>
              <a:t>φιλαρχαιοσύνης</a:t>
            </a:r>
            <a:r>
              <a:rPr lang="el-GR" b="1" i="1" dirty="0" smtClean="0">
                <a:solidFill>
                  <a:schemeClr val="bg1"/>
                </a:solidFill>
              </a:rPr>
              <a:t> </a:t>
            </a:r>
            <a:r>
              <a:rPr lang="el-GR" b="1" i="1" dirty="0" err="1" smtClean="0">
                <a:solidFill>
                  <a:schemeClr val="bg1"/>
                </a:solidFill>
              </a:rPr>
              <a:t>καὶ</a:t>
            </a:r>
            <a:r>
              <a:rPr lang="el-GR" b="1" i="1" dirty="0" smtClean="0">
                <a:solidFill>
                  <a:schemeClr val="bg1"/>
                </a:solidFill>
              </a:rPr>
              <a:t> </a:t>
            </a:r>
            <a:r>
              <a:rPr lang="el-GR" b="1" i="1" dirty="0" err="1" smtClean="0">
                <a:solidFill>
                  <a:schemeClr val="bg1"/>
                </a:solidFill>
              </a:rPr>
              <a:t>δὲν</a:t>
            </a:r>
            <a:r>
              <a:rPr lang="el-GR" b="1" i="1" dirty="0" smtClean="0">
                <a:solidFill>
                  <a:schemeClr val="bg1"/>
                </a:solidFill>
              </a:rPr>
              <a:t> </a:t>
            </a:r>
            <a:r>
              <a:rPr lang="el-GR" b="1" i="1" dirty="0" err="1" smtClean="0">
                <a:solidFill>
                  <a:schemeClr val="bg1"/>
                </a:solidFill>
              </a:rPr>
              <a:t>ἠξεύρει</a:t>
            </a:r>
            <a:r>
              <a:rPr lang="el-GR" b="1" i="1" dirty="0" smtClean="0">
                <a:solidFill>
                  <a:schemeClr val="bg1"/>
                </a:solidFill>
              </a:rPr>
              <a:t>, τέλος πάντων, </a:t>
            </a:r>
            <a:r>
              <a:rPr lang="el-GR" b="1" i="1" dirty="0" err="1" smtClean="0">
                <a:solidFill>
                  <a:schemeClr val="bg1"/>
                </a:solidFill>
              </a:rPr>
              <a:t>ποίαν</a:t>
            </a:r>
            <a:r>
              <a:rPr lang="el-GR" b="1" i="1" dirty="0" smtClean="0">
                <a:solidFill>
                  <a:schemeClr val="bg1"/>
                </a:solidFill>
              </a:rPr>
              <a:t> </a:t>
            </a:r>
            <a:r>
              <a:rPr lang="el-GR" b="1" i="1" dirty="0" err="1" smtClean="0">
                <a:solidFill>
                  <a:schemeClr val="bg1"/>
                </a:solidFill>
              </a:rPr>
              <a:t>νὰ</a:t>
            </a:r>
            <a:r>
              <a:rPr lang="el-GR" b="1" i="1" dirty="0" smtClean="0">
                <a:solidFill>
                  <a:schemeClr val="bg1"/>
                </a:solidFill>
              </a:rPr>
              <a:t> </a:t>
            </a:r>
            <a:r>
              <a:rPr lang="el-GR" b="1" i="1" dirty="0" err="1" smtClean="0">
                <a:solidFill>
                  <a:schemeClr val="bg1"/>
                </a:solidFill>
              </a:rPr>
              <a:t>ἐκλέξῃ</a:t>
            </a:r>
            <a:r>
              <a:rPr lang="el-GR" b="1" i="1" dirty="0" smtClean="0">
                <a:solidFill>
                  <a:schemeClr val="bg1"/>
                </a:solidFill>
              </a:rPr>
              <a:t> </a:t>
            </a:r>
            <a:r>
              <a:rPr lang="el-GR" b="1" i="1" dirty="0" err="1" smtClean="0">
                <a:solidFill>
                  <a:schemeClr val="bg1"/>
                </a:solidFill>
              </a:rPr>
              <a:t>ἀπὸ</a:t>
            </a:r>
            <a:r>
              <a:rPr lang="el-GR" b="1" i="1" dirty="0" smtClean="0">
                <a:solidFill>
                  <a:schemeClr val="bg1"/>
                </a:solidFill>
              </a:rPr>
              <a:t> </a:t>
            </a:r>
            <a:r>
              <a:rPr lang="el-GR" b="1" i="1" dirty="0" err="1" smtClean="0">
                <a:solidFill>
                  <a:schemeClr val="bg1"/>
                </a:solidFill>
              </a:rPr>
              <a:t>ὅλας</a:t>
            </a:r>
            <a:r>
              <a:rPr lang="el-GR" b="1" i="1" dirty="0" smtClean="0">
                <a:solidFill>
                  <a:schemeClr val="bg1"/>
                </a:solidFill>
              </a:rPr>
              <a:t> </a:t>
            </a:r>
            <a:r>
              <a:rPr lang="el-GR" b="1" i="1" dirty="0" err="1" smtClean="0">
                <a:solidFill>
                  <a:schemeClr val="bg1"/>
                </a:solidFill>
              </a:rPr>
              <a:t>Ἀντιγόνην</a:t>
            </a:r>
            <a:r>
              <a:rPr lang="el-GR" b="1" i="1" dirty="0" smtClean="0">
                <a:solidFill>
                  <a:schemeClr val="bg1"/>
                </a:solidFill>
              </a:rPr>
              <a:t>, </a:t>
            </a:r>
            <a:r>
              <a:rPr lang="el-GR" b="1" i="1" dirty="0" err="1" smtClean="0">
                <a:solidFill>
                  <a:schemeClr val="bg1"/>
                </a:solidFill>
              </a:rPr>
              <a:t>χωρὶς</a:t>
            </a:r>
            <a:r>
              <a:rPr lang="el-GR" b="1" i="1" dirty="0" smtClean="0">
                <a:solidFill>
                  <a:schemeClr val="bg1"/>
                </a:solidFill>
              </a:rPr>
              <a:t> </a:t>
            </a:r>
            <a:r>
              <a:rPr lang="el-GR" b="1" i="1" dirty="0" err="1" smtClean="0">
                <a:solidFill>
                  <a:schemeClr val="bg1"/>
                </a:solidFill>
              </a:rPr>
              <a:t>νὰ</a:t>
            </a:r>
            <a:r>
              <a:rPr lang="el-GR" b="1" i="1" dirty="0" smtClean="0">
                <a:solidFill>
                  <a:schemeClr val="bg1"/>
                </a:solidFill>
              </a:rPr>
              <a:t> </a:t>
            </a:r>
            <a:r>
              <a:rPr lang="el-GR" b="1" i="1" dirty="0" err="1" smtClean="0">
                <a:solidFill>
                  <a:schemeClr val="bg1"/>
                </a:solidFill>
              </a:rPr>
              <a:t>ἐξοργίσῃ</a:t>
            </a:r>
            <a:r>
              <a:rPr lang="el-GR" b="1" i="1" dirty="0" smtClean="0">
                <a:solidFill>
                  <a:schemeClr val="bg1"/>
                </a:solidFill>
              </a:rPr>
              <a:t> </a:t>
            </a:r>
            <a:r>
              <a:rPr lang="el-GR" b="1" i="1" dirty="0" err="1" smtClean="0">
                <a:solidFill>
                  <a:schemeClr val="bg1"/>
                </a:solidFill>
              </a:rPr>
              <a:t>τοὺς</a:t>
            </a:r>
            <a:r>
              <a:rPr lang="el-GR" b="1" i="1" dirty="0" smtClean="0">
                <a:solidFill>
                  <a:schemeClr val="bg1"/>
                </a:solidFill>
              </a:rPr>
              <a:t> </a:t>
            </a:r>
            <a:r>
              <a:rPr lang="el-GR" b="1" i="1" dirty="0" err="1" smtClean="0">
                <a:solidFill>
                  <a:schemeClr val="bg1"/>
                </a:solidFill>
              </a:rPr>
              <a:t>ἄλλους</a:t>
            </a:r>
            <a:r>
              <a:rPr lang="el-GR" b="1" i="1" dirty="0" smtClean="0">
                <a:solidFill>
                  <a:schemeClr val="bg1"/>
                </a:solidFill>
              </a:rPr>
              <a:t>».</a:t>
            </a:r>
            <a:endParaRPr lang="el-GR" b="1" dirty="0" smtClean="0">
              <a:solidFill>
                <a:schemeClr val="bg1"/>
              </a:solidFill>
            </a:endParaRPr>
          </a:p>
          <a:p>
            <a:pPr algn="ctr">
              <a:buNone/>
            </a:pPr>
            <a:r>
              <a:rPr lang="el-GR" dirty="0" smtClean="0"/>
              <a:t>εφ. </a:t>
            </a:r>
            <a:r>
              <a:rPr lang="el-GR" i="1" dirty="0" err="1" smtClean="0"/>
              <a:t>Ἀκρόπολις</a:t>
            </a:r>
            <a:r>
              <a:rPr lang="el-GR" dirty="0" smtClean="0"/>
              <a:t>,</a:t>
            </a:r>
            <a:r>
              <a:rPr lang="el-GR" i="1" dirty="0" smtClean="0"/>
              <a:t> </a:t>
            </a:r>
            <a:r>
              <a:rPr lang="el-GR" dirty="0" smtClean="0"/>
              <a:t>Αθήνα, 22 /10/1888.</a:t>
            </a:r>
          </a:p>
          <a:p>
            <a:pPr>
              <a:buNone/>
            </a:pPr>
            <a:r>
              <a:rPr lang="el-GR" sz="1800" dirty="0" smtClean="0"/>
              <a:t> </a:t>
            </a:r>
          </a:p>
          <a:p>
            <a:pPr lvl="0">
              <a:buNone/>
            </a:pPr>
            <a:endParaRPr lang="el-GR" sz="11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1"/>
          </p:nvPr>
        </p:nvSpPr>
        <p:spPr>
          <a:xfrm>
            <a:off x="457200" y="332656"/>
            <a:ext cx="4038600" cy="6120680"/>
          </a:xfrm>
        </p:spPr>
        <p:txBody>
          <a:bodyPr>
            <a:normAutofit fontScale="25000" lnSpcReduction="20000"/>
          </a:bodyPr>
          <a:lstStyle/>
          <a:p>
            <a:r>
              <a:rPr lang="el-GR" sz="5600" b="1" dirty="0" smtClean="0"/>
              <a:t>Αντιγόνη  </a:t>
            </a:r>
            <a:r>
              <a:rPr lang="el-GR" sz="5600" dirty="0" smtClean="0"/>
              <a:t>(Μέγα Θέατρο, το μετέπειτα Δημοτικό Θέατρο Αθηνών) εγκαινίασε η παράσταση  του Εθνικού Δραματικού Συλλόγου (15/10/1888). Αντώνης Αντωνιάδης (Διδασκαλία),  Διονύσιος </a:t>
            </a:r>
            <a:r>
              <a:rPr lang="el-GR" sz="5600" dirty="0" err="1" smtClean="0"/>
              <a:t>Ταβουλάρης</a:t>
            </a:r>
            <a:r>
              <a:rPr lang="el-GR" sz="5600" dirty="0" smtClean="0"/>
              <a:t> , Αντώνης </a:t>
            </a:r>
            <a:r>
              <a:rPr lang="el-GR" sz="5600" dirty="0" err="1" smtClean="0"/>
              <a:t>Βαρβέρης</a:t>
            </a:r>
            <a:r>
              <a:rPr lang="el-GR" sz="5600" dirty="0" smtClean="0"/>
              <a:t> και  30 ερασιτέχνες του χορού  τραγούδησαν τα χορικά μεταφρασμένα από τους γερμανικούς στίχους που συνόδευαν την μουσική </a:t>
            </a:r>
            <a:r>
              <a:rPr lang="en-US" sz="5600" dirty="0" smtClean="0"/>
              <a:t>Mendelssohn</a:t>
            </a:r>
            <a:r>
              <a:rPr lang="el-GR" sz="5600" dirty="0" smtClean="0"/>
              <a:t>, σε μετάφραση του </a:t>
            </a:r>
            <a:r>
              <a:rPr lang="el-GR" sz="5600" dirty="0" err="1" smtClean="0"/>
              <a:t>Αριστ</a:t>
            </a:r>
            <a:r>
              <a:rPr lang="el-GR" sz="5600" dirty="0" smtClean="0"/>
              <a:t>. Κ. </a:t>
            </a:r>
            <a:r>
              <a:rPr lang="el-GR" sz="5600" dirty="0" err="1" smtClean="0"/>
              <a:t>Κηρύκου</a:t>
            </a:r>
            <a:r>
              <a:rPr lang="el-GR" sz="5600" dirty="0" smtClean="0"/>
              <a:t>, η οποία ήταν γραμμένη στην καθαρεύουσα. </a:t>
            </a:r>
            <a:r>
              <a:rPr lang="el-GR" sz="5600" b="1" i="1" dirty="0" smtClean="0"/>
              <a:t>	</a:t>
            </a:r>
            <a:r>
              <a:rPr lang="el-GR" sz="5600" dirty="0" smtClean="0"/>
              <a:t/>
            </a:r>
            <a:br>
              <a:rPr lang="el-GR" sz="5600" dirty="0" smtClean="0"/>
            </a:br>
            <a:endParaRPr lang="el-GR" sz="5600" dirty="0" smtClean="0"/>
          </a:p>
          <a:p>
            <a:r>
              <a:rPr lang="el-GR" sz="5600" b="1" dirty="0" smtClean="0"/>
              <a:t>Αντιγόνη </a:t>
            </a:r>
            <a:r>
              <a:rPr lang="el-GR" sz="5600" dirty="0" smtClean="0"/>
              <a:t>θίασο των </a:t>
            </a:r>
            <a:r>
              <a:rPr lang="el-GR" sz="5600" i="1" dirty="0" smtClean="0"/>
              <a:t>κοσμικών</a:t>
            </a:r>
            <a:r>
              <a:rPr lang="el-GR" sz="5600" dirty="0" smtClean="0"/>
              <a:t> Αθηναίων, απευθυνόταν αποκλειστικά στην βασιλική αυλή και τον κοσμικό αθηναϊκό κύκλο. Η </a:t>
            </a:r>
            <a:r>
              <a:rPr lang="el-GR" sz="5600" i="1" dirty="0" smtClean="0"/>
              <a:t>Αντιγόνη</a:t>
            </a:r>
            <a:r>
              <a:rPr lang="el-GR" sz="5600" dirty="0" smtClean="0"/>
              <a:t> του 1888 παρουσιάστηκε σε σκηνοθεσία του Δημητρίου </a:t>
            </a:r>
            <a:r>
              <a:rPr lang="el-GR" sz="5600" dirty="0" err="1" smtClean="0"/>
              <a:t>Κορομηλά</a:t>
            </a:r>
            <a:r>
              <a:rPr lang="el-GR" sz="5600" dirty="0" smtClean="0"/>
              <a:t> με βοηθό σκηνοθέτη τον Γεώργιο Βιζυηνό. Τους ρόλους ερμήνευσαν διάφοροι κοσμικοί Αθηναίοι, τα ονόματα των οποίων δεν έγιναν γνωστά,  παρά μόνο του </a:t>
            </a:r>
            <a:r>
              <a:rPr lang="el-GR" sz="5600" dirty="0" err="1" smtClean="0"/>
              <a:t>Κορομηλά</a:t>
            </a:r>
            <a:r>
              <a:rPr lang="el-GR" sz="5600" dirty="0" smtClean="0"/>
              <a:t> στο ρόλο του Κρέοντα, του Δημήτρη Κόκκου (συγγραφέα της </a:t>
            </a:r>
            <a:r>
              <a:rPr lang="el-GR" sz="5600" i="1" dirty="0" smtClean="0"/>
              <a:t>Λύρας του </a:t>
            </a:r>
            <a:r>
              <a:rPr lang="el-GR" sz="5600" i="1" dirty="0" err="1" smtClean="0"/>
              <a:t>Γερο</a:t>
            </a:r>
            <a:r>
              <a:rPr lang="el-GR" sz="5600" i="1" dirty="0" smtClean="0"/>
              <a:t>-Νικόλα</a:t>
            </a:r>
            <a:r>
              <a:rPr lang="el-GR" sz="5600" dirty="0" smtClean="0"/>
              <a:t>) στο ρόλο του φύλακα, της συζύγου του Δ. </a:t>
            </a:r>
            <a:r>
              <a:rPr lang="el-GR" sz="5600" dirty="0" err="1" smtClean="0"/>
              <a:t>Κορομηλά</a:t>
            </a:r>
            <a:r>
              <a:rPr lang="el-GR" sz="5600" dirty="0" smtClean="0"/>
              <a:t>, Ευφροσύνης, στο ρόλο της Ευρυδίκης  και του γνωστού τενόρου της εποχής Ιωάννη Αποστόλου. Η παράσταση ήταν </a:t>
            </a:r>
            <a:r>
              <a:rPr lang="el-GR" sz="5600" dirty="0" err="1" smtClean="0"/>
              <a:t>αρχαιόγλωσση</a:t>
            </a:r>
            <a:r>
              <a:rPr lang="el-GR" sz="5600" dirty="0" smtClean="0"/>
              <a:t>, αν και ο </a:t>
            </a:r>
            <a:r>
              <a:rPr lang="el-GR" sz="5600" dirty="0" err="1" smtClean="0"/>
              <a:t>Κορομηλάς</a:t>
            </a:r>
            <a:r>
              <a:rPr lang="el-GR" sz="5600" dirty="0" smtClean="0"/>
              <a:t> δεν ήταν υπέρ των ακαδημαϊκών  παραστάσεων που παίζονταν στ’ αρχαία ελληνικά. Η μουσική ήταν του </a:t>
            </a:r>
            <a:r>
              <a:rPr lang="en-US" sz="5600" dirty="0" smtClean="0"/>
              <a:t>Mendelssohn</a:t>
            </a:r>
            <a:r>
              <a:rPr lang="el-GR" sz="5600" dirty="0" smtClean="0"/>
              <a:t>. Όσον αφορά στα σκηνικά και στα κοστούμια τα επιμελήθηκε ο ίδιος ο </a:t>
            </a:r>
            <a:r>
              <a:rPr lang="el-GR" sz="5600" dirty="0" err="1" smtClean="0"/>
              <a:t>Κορομηλάς</a:t>
            </a:r>
            <a:r>
              <a:rPr lang="el-GR" sz="5600" dirty="0" smtClean="0"/>
              <a:t>. Στην παράσταση αυτή γίνεται κα</a:t>
            </a:r>
            <a:r>
              <a:rPr lang="el-GR" sz="4300" dirty="0" smtClean="0"/>
              <a:t>ι η πρώτη κίνηση για τη δημιουργία Εθνικού θεάτρου</a:t>
            </a:r>
            <a:r>
              <a:rPr lang="el-GR" sz="2800" dirty="0" smtClean="0"/>
              <a:t>.</a:t>
            </a:r>
            <a:endParaRPr lang="el-GR" dirty="0"/>
          </a:p>
        </p:txBody>
      </p:sp>
      <p:sp>
        <p:nvSpPr>
          <p:cNvPr id="6" name="5 - Θέση περιεχομένου"/>
          <p:cNvSpPr>
            <a:spLocks noGrp="1"/>
          </p:cNvSpPr>
          <p:nvPr>
            <p:ph sz="half" idx="2"/>
          </p:nvPr>
        </p:nvSpPr>
        <p:spPr/>
        <p:txBody>
          <a:bodyPr>
            <a:normAutofit fontScale="25000" lnSpcReduction="20000"/>
          </a:bodyPr>
          <a:lstStyle/>
          <a:p>
            <a:r>
              <a:rPr lang="el-GR" sz="6400" b="1" dirty="0" smtClean="0"/>
              <a:t>Μεταφράσεις</a:t>
            </a:r>
            <a:r>
              <a:rPr lang="el-GR" sz="6400" dirty="0" smtClean="0"/>
              <a:t>: </a:t>
            </a:r>
          </a:p>
          <a:p>
            <a:pPr algn="just">
              <a:buFont typeface="Arial" pitchFamily="34" charset="0"/>
              <a:buChar char="•"/>
            </a:pPr>
            <a:r>
              <a:rPr lang="el-GR" sz="6400" dirty="0" smtClean="0"/>
              <a:t>Ο </a:t>
            </a:r>
            <a:r>
              <a:rPr lang="el-GR" sz="6400" b="1" dirty="0" smtClean="0"/>
              <a:t>Σίμωνας </a:t>
            </a:r>
            <a:r>
              <a:rPr lang="el-GR" sz="6400" b="1" dirty="0" err="1" smtClean="0"/>
              <a:t>Χιωτέλλης</a:t>
            </a:r>
            <a:r>
              <a:rPr lang="el-GR" sz="6400" b="1" dirty="0" smtClean="0"/>
              <a:t> </a:t>
            </a:r>
            <a:r>
              <a:rPr lang="el-GR" sz="6400" dirty="0" smtClean="0"/>
              <a:t>εξέδωσε μία μετάφραση «</a:t>
            </a:r>
            <a:r>
              <a:rPr lang="el-GR" sz="6400" i="1" dirty="0" smtClean="0"/>
              <a:t>μετά προλεγομένων, σημειώσεων</a:t>
            </a:r>
            <a:r>
              <a:rPr lang="el-GR" sz="6400" dirty="0" smtClean="0"/>
              <a:t>» που πουλιόταν (1.50 λεπτά) στους δρόμους για την καλύτερη κατανόηση της παράστασης του «Εθνικού Δραματικού Συλλόγου». </a:t>
            </a:r>
          </a:p>
          <a:p>
            <a:pPr algn="just">
              <a:buFont typeface="Arial" pitchFamily="34" charset="0"/>
              <a:buChar char="•"/>
            </a:pPr>
            <a:r>
              <a:rPr lang="el-GR" sz="6400" dirty="0" smtClean="0"/>
              <a:t> </a:t>
            </a:r>
            <a:r>
              <a:rPr lang="el-GR" sz="6400" b="1" dirty="0" smtClean="0"/>
              <a:t>Γεώργιος </a:t>
            </a:r>
            <a:r>
              <a:rPr lang="el-GR" sz="6400" b="1" dirty="0" err="1" smtClean="0"/>
              <a:t>Κορωναίος</a:t>
            </a:r>
            <a:r>
              <a:rPr lang="el-GR" sz="6400" b="1" dirty="0" smtClean="0"/>
              <a:t> </a:t>
            </a:r>
            <a:r>
              <a:rPr lang="el-GR" sz="6400" dirty="0" smtClean="0"/>
              <a:t>εξέδωσε και αυτός τη δική του μετάφραση στην καθαρεύουσα.</a:t>
            </a:r>
          </a:p>
          <a:p>
            <a:pPr algn="just">
              <a:buFont typeface="Arial" pitchFamily="34" charset="0"/>
              <a:buChar char="•"/>
            </a:pPr>
            <a:r>
              <a:rPr lang="el-GR" sz="6400" dirty="0" smtClean="0"/>
              <a:t> Ακολουθεί η έκδοση της μετάφρασης  του </a:t>
            </a:r>
            <a:r>
              <a:rPr lang="el-GR" sz="6400" b="1" dirty="0" smtClean="0"/>
              <a:t>Α. </a:t>
            </a:r>
            <a:r>
              <a:rPr lang="el-GR" sz="6400" b="1" dirty="0" err="1" smtClean="0"/>
              <a:t>Κηρύκου</a:t>
            </a:r>
            <a:r>
              <a:rPr lang="el-GR" sz="6400" dirty="0" smtClean="0"/>
              <a:t>, </a:t>
            </a:r>
          </a:p>
          <a:p>
            <a:pPr algn="just">
              <a:buFont typeface="Arial" pitchFamily="34" charset="0"/>
              <a:buChar char="•"/>
            </a:pPr>
            <a:r>
              <a:rPr lang="el-GR" sz="6400" dirty="0" smtClean="0"/>
              <a:t> περίληψη του έργου από τον </a:t>
            </a:r>
            <a:r>
              <a:rPr lang="el-GR" sz="6400" b="1" dirty="0" smtClean="0"/>
              <a:t>Ν. </a:t>
            </a:r>
            <a:r>
              <a:rPr lang="el-GR" sz="6400" b="1" dirty="0" err="1" smtClean="0"/>
              <a:t>Βουνησέα</a:t>
            </a:r>
            <a:r>
              <a:rPr lang="el-GR" sz="6400" b="1" dirty="0" smtClean="0"/>
              <a:t> </a:t>
            </a:r>
            <a:r>
              <a:rPr lang="el-GR" sz="6400" dirty="0" smtClean="0"/>
              <a:t>για να είναι πιο εύκολη η προσέγγιση στο κείμενο, </a:t>
            </a:r>
          </a:p>
          <a:p>
            <a:pPr algn="just">
              <a:buFont typeface="Arial" pitchFamily="34" charset="0"/>
              <a:buChar char="•"/>
            </a:pPr>
            <a:r>
              <a:rPr lang="el-GR" sz="6400" dirty="0" smtClean="0"/>
              <a:t>επανεκδίδεται η </a:t>
            </a:r>
            <a:r>
              <a:rPr lang="el-GR" sz="6400" i="1" dirty="0" smtClean="0"/>
              <a:t>Αντιγόνη</a:t>
            </a:r>
            <a:r>
              <a:rPr lang="el-GR" sz="6400" dirty="0" smtClean="0"/>
              <a:t> του </a:t>
            </a:r>
            <a:r>
              <a:rPr lang="el-GR" sz="6400" b="1" dirty="0" smtClean="0"/>
              <a:t>Αλέξανδρου Ρίζου Ραγκαβή.</a:t>
            </a:r>
          </a:p>
          <a:p>
            <a:endParaRPr lang="el-GR" sz="16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827584" y="273050"/>
            <a:ext cx="7416824" cy="707678"/>
          </a:xfrm>
        </p:spPr>
        <p:txBody>
          <a:bodyPr>
            <a:normAutofit fontScale="90000"/>
          </a:bodyPr>
          <a:lstStyle/>
          <a:p>
            <a:r>
              <a:rPr lang="el-GR" dirty="0" smtClean="0"/>
              <a:t/>
            </a:r>
            <a:br>
              <a:rPr lang="el-GR" dirty="0" smtClean="0"/>
            </a:br>
            <a:r>
              <a:rPr lang="el-GR" sz="2700" dirty="0" smtClean="0"/>
              <a:t>Εταιρεία υπέρ της Διδασκαλίας Αρχαίων Δραμάτων </a:t>
            </a:r>
            <a:endParaRPr lang="el-GR" sz="2700" dirty="0"/>
          </a:p>
        </p:txBody>
      </p:sp>
      <p:sp>
        <p:nvSpPr>
          <p:cNvPr id="5" name="4 - Θέση κειμένου"/>
          <p:cNvSpPr>
            <a:spLocks noGrp="1"/>
          </p:cNvSpPr>
          <p:nvPr>
            <p:ph type="body" idx="2"/>
          </p:nvPr>
        </p:nvSpPr>
        <p:spPr>
          <a:xfrm>
            <a:off x="467545" y="1484785"/>
            <a:ext cx="2304256" cy="2304256"/>
          </a:xfrm>
        </p:spPr>
        <p:txBody>
          <a:bodyPr>
            <a:normAutofit/>
          </a:bodyPr>
          <a:lstStyle/>
          <a:p>
            <a:r>
              <a:rPr lang="el-GR" dirty="0" smtClean="0"/>
              <a:t>1</a:t>
            </a:r>
            <a:r>
              <a:rPr lang="el-GR" baseline="30000" dirty="0" smtClean="0"/>
              <a:t>η</a:t>
            </a:r>
            <a:r>
              <a:rPr lang="el-GR" dirty="0" smtClean="0"/>
              <a:t> Αντιγόνη 1896 (Ολυμπιακοί αγώνες)</a:t>
            </a:r>
          </a:p>
          <a:p>
            <a:r>
              <a:rPr lang="el-GR" dirty="0" smtClean="0"/>
              <a:t>Διδασκαλία Μιστριώτης μουσική Ι. Σακελλαρίδης </a:t>
            </a:r>
          </a:p>
          <a:p>
            <a:endParaRPr lang="el-GR" dirty="0" smtClean="0"/>
          </a:p>
          <a:p>
            <a:r>
              <a:rPr lang="el-GR" dirty="0" smtClean="0"/>
              <a:t>2</a:t>
            </a:r>
            <a:r>
              <a:rPr lang="el-GR" baseline="30000" dirty="0" smtClean="0"/>
              <a:t>η</a:t>
            </a:r>
            <a:r>
              <a:rPr lang="el-GR" dirty="0" smtClean="0"/>
              <a:t> Αντιγόνη 1905 (φωτογραφία)</a:t>
            </a:r>
          </a:p>
          <a:p>
            <a:r>
              <a:rPr lang="el-GR" dirty="0" smtClean="0"/>
              <a:t>Πρωταγωνίστρια  ποιήτρια Μυρτιώτισσα</a:t>
            </a:r>
            <a:endParaRPr lang="el-GR" dirty="0"/>
          </a:p>
        </p:txBody>
      </p:sp>
      <p:pic>
        <p:nvPicPr>
          <p:cNvPr id="9" name="Picture 5" descr="F_P0936107w"/>
          <p:cNvPicPr>
            <a:picLocks noGrp="1" noChangeAspect="1" noChangeArrowheads="1"/>
          </p:cNvPicPr>
          <p:nvPr>
            <p:ph sz="half" idx="1"/>
          </p:nvPr>
        </p:nvPicPr>
        <p:blipFill>
          <a:blip r:embed="rId2" cstate="print"/>
          <a:stretch>
            <a:fillRect/>
          </a:stretch>
        </p:blipFill>
        <p:spPr>
          <a:xfrm>
            <a:off x="2987824" y="1542668"/>
            <a:ext cx="5904656" cy="453991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457200" y="273050"/>
            <a:ext cx="8147248" cy="635670"/>
          </a:xfrm>
        </p:spPr>
        <p:txBody>
          <a:bodyPr>
            <a:normAutofit fontScale="90000"/>
          </a:bodyPr>
          <a:lstStyle/>
          <a:p>
            <a:r>
              <a:rPr lang="el-GR" dirty="0" smtClean="0"/>
              <a:t>                                       Γεώργιος Μιστριώτης, </a:t>
            </a:r>
            <a:r>
              <a:rPr lang="el-GR" i="1" dirty="0" smtClean="0"/>
              <a:t>ο γλωσσαμύντορας </a:t>
            </a:r>
            <a:endParaRPr lang="el-GR" i="1" dirty="0"/>
          </a:p>
        </p:txBody>
      </p:sp>
      <p:sp>
        <p:nvSpPr>
          <p:cNvPr id="11" name="10 - Θέση κειμένου"/>
          <p:cNvSpPr>
            <a:spLocks noGrp="1"/>
          </p:cNvSpPr>
          <p:nvPr>
            <p:ph type="body" idx="2"/>
          </p:nvPr>
        </p:nvSpPr>
        <p:spPr>
          <a:xfrm>
            <a:off x="395536" y="2708920"/>
            <a:ext cx="3008313" cy="2353940"/>
          </a:xfrm>
        </p:spPr>
        <p:txBody>
          <a:bodyPr>
            <a:normAutofit/>
          </a:bodyPr>
          <a:lstStyle/>
          <a:p>
            <a:r>
              <a:rPr lang="el-GR" sz="2000" dirty="0" smtClean="0"/>
              <a:t>Ο  Γ. Μιστριώτης:</a:t>
            </a:r>
          </a:p>
          <a:p>
            <a:r>
              <a:rPr lang="el-GR" sz="2000" dirty="0" smtClean="0"/>
              <a:t> οι παραστάσεις των αρχαίων δραμάτων θα πρέπει να παρουσιάζονται στη γλώσσα που γράφτηκαν. </a:t>
            </a:r>
          </a:p>
          <a:p>
            <a:endParaRPr lang="el-GR" sz="2000" dirty="0" smtClean="0"/>
          </a:p>
        </p:txBody>
      </p:sp>
      <p:pic>
        <p:nvPicPr>
          <p:cNvPr id="9" name="Picture 5" descr="ΜΙΣΤΡΙΩΤΗΣ1"/>
          <p:cNvPicPr>
            <a:picLocks noGrp="1" noChangeAspect="1" noChangeArrowheads="1"/>
          </p:cNvPicPr>
          <p:nvPr>
            <p:ph sz="half" idx="1"/>
          </p:nvPr>
        </p:nvPicPr>
        <p:blipFill>
          <a:blip r:embed="rId2" cstate="print">
            <a:grayscl/>
          </a:blip>
          <a:stretch>
            <a:fillRect/>
          </a:stretch>
        </p:blipFill>
        <p:spPr>
          <a:xfrm>
            <a:off x="4288200" y="1283425"/>
            <a:ext cx="4398599" cy="3297704"/>
          </a:xfrm>
          <a:noFill/>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l-GR" sz="2400" dirty="0">
                <a:latin typeface="Times New Roman" pitchFamily="18" charset="0"/>
              </a:rPr>
              <a:t>ΠΑΡΑΣΤΑΣΕΙΣ</a:t>
            </a:r>
            <a:br>
              <a:rPr lang="el-GR" sz="2400" dirty="0">
                <a:latin typeface="Times New Roman" pitchFamily="18" charset="0"/>
              </a:rPr>
            </a:br>
            <a:r>
              <a:rPr lang="el-GR" sz="2400" dirty="0">
                <a:latin typeface="Times New Roman" pitchFamily="18" charset="0"/>
              </a:rPr>
              <a:t>ΚΩΝΣΤΑΝΤΙΝΟΥ  ΧΡΗΣΤΟΜΑΝΟΥ </a:t>
            </a:r>
            <a:br>
              <a:rPr lang="el-GR" sz="2400" dirty="0">
                <a:latin typeface="Times New Roman" pitchFamily="18" charset="0"/>
              </a:rPr>
            </a:br>
            <a:r>
              <a:rPr lang="el-GR" sz="2000" dirty="0"/>
              <a:t>(1867-1911)</a:t>
            </a:r>
            <a:br>
              <a:rPr lang="el-GR" sz="2000" dirty="0"/>
            </a:br>
            <a:r>
              <a:rPr lang="el-GR" sz="1400" dirty="0">
                <a:latin typeface="Times New Roman" pitchFamily="18" charset="0"/>
              </a:rPr>
              <a:t>Ιδρυτής του θιάσου «Νέα Σκηνή</a:t>
            </a:r>
            <a:r>
              <a:rPr lang="el-GR" sz="1400" dirty="0" smtClean="0">
                <a:latin typeface="Times New Roman" pitchFamily="18" charset="0"/>
              </a:rPr>
              <a:t>» (</a:t>
            </a:r>
            <a:r>
              <a:rPr lang="el-GR" sz="1400" dirty="0">
                <a:latin typeface="Times New Roman" pitchFamily="18" charset="0"/>
              </a:rPr>
              <a:t>1901-1905)</a:t>
            </a:r>
          </a:p>
        </p:txBody>
      </p:sp>
      <p:pic>
        <p:nvPicPr>
          <p:cNvPr id="31752" name="Picture 8" descr="180px-%CE%A7%CF%81%CE%B7%CF%83%CF%84%CE%BF%CE%BC%CE%AC%CE%BD%CE%BF%CF%82"/>
          <p:cNvPicPr>
            <a:picLocks noGrp="1" noChangeAspect="1" noChangeArrowheads="1"/>
          </p:cNvPicPr>
          <p:nvPr>
            <p:ph sz="half" idx="1"/>
          </p:nvPr>
        </p:nvPicPr>
        <p:blipFill>
          <a:blip r:embed="rId2" cstate="print"/>
          <a:srcRect/>
          <a:stretch>
            <a:fillRect/>
          </a:stretch>
        </p:blipFill>
        <p:spPr>
          <a:xfrm>
            <a:off x="250825" y="2212975"/>
            <a:ext cx="3025775" cy="3592513"/>
          </a:xfrm>
          <a:noFill/>
          <a:ln/>
        </p:spPr>
      </p:pic>
      <p:sp>
        <p:nvSpPr>
          <p:cNvPr id="31756" name="Rectangle 12"/>
          <p:cNvSpPr>
            <a:spLocks noGrp="1" noChangeArrowheads="1"/>
          </p:cNvSpPr>
          <p:nvPr>
            <p:ph sz="half" idx="2"/>
          </p:nvPr>
        </p:nvSpPr>
        <p:spPr/>
        <p:txBody>
          <a:bodyPr>
            <a:normAutofit/>
          </a:bodyPr>
          <a:lstStyle/>
          <a:p>
            <a:pPr>
              <a:lnSpc>
                <a:spcPct val="90000"/>
              </a:lnSpc>
            </a:pPr>
            <a:r>
              <a:rPr lang="el-GR" sz="2400" dirty="0" smtClean="0"/>
              <a:t>Ο Κ.Χ. όπως και ο  Θωμάς Οικονόμου στο Βασιλικό Θέατρο, εισάγει την «σκηνοθεσία» στο </a:t>
            </a:r>
            <a:r>
              <a:rPr lang="el-GR" sz="2400" dirty="0"/>
              <a:t>ελληνικό </a:t>
            </a:r>
            <a:r>
              <a:rPr lang="el-GR" sz="2400" dirty="0" smtClean="0"/>
              <a:t>θέατρο. </a:t>
            </a:r>
            <a:endParaRPr lang="el-GR" sz="2400" dirty="0"/>
          </a:p>
          <a:p>
            <a:pPr>
              <a:lnSpc>
                <a:spcPct val="90000"/>
              </a:lnSpc>
            </a:pPr>
            <a:r>
              <a:rPr lang="el-GR" sz="2400" dirty="0"/>
              <a:t>Ανανεώνει το ρεπερτόριο.</a:t>
            </a:r>
          </a:p>
          <a:p>
            <a:pPr>
              <a:lnSpc>
                <a:spcPct val="90000"/>
              </a:lnSpc>
            </a:pPr>
            <a:r>
              <a:rPr lang="el-GR" sz="2400" dirty="0"/>
              <a:t>Συμβάλει στην βελτίωση της υποκριτικής.</a:t>
            </a:r>
          </a:p>
          <a:p>
            <a:pPr>
              <a:lnSpc>
                <a:spcPct val="90000"/>
              </a:lnSpc>
            </a:pPr>
            <a:r>
              <a:rPr lang="el-GR" sz="2400" dirty="0"/>
              <a:t>Από την Νέα Σκηνή, γίνεται γνωστή η ηθοποιός Κυβέλη. </a:t>
            </a:r>
          </a:p>
          <a:p>
            <a:pPr>
              <a:lnSpc>
                <a:spcPct val="90000"/>
              </a:lnSpc>
            </a:pPr>
            <a:endParaRPr lang="el-GR" sz="24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2555776" y="332656"/>
            <a:ext cx="4896544" cy="563662"/>
          </a:xfrm>
        </p:spPr>
        <p:txBody>
          <a:bodyPr>
            <a:normAutofit/>
          </a:bodyPr>
          <a:lstStyle/>
          <a:p>
            <a:r>
              <a:rPr lang="el-GR" dirty="0" smtClean="0"/>
              <a:t>Άλκηστις (1901) Νέα Σκηνή</a:t>
            </a:r>
            <a:endParaRPr lang="el-GR" dirty="0"/>
          </a:p>
        </p:txBody>
      </p:sp>
      <p:sp>
        <p:nvSpPr>
          <p:cNvPr id="11" name="10 - Θέση κειμένου"/>
          <p:cNvSpPr>
            <a:spLocks noGrp="1"/>
          </p:cNvSpPr>
          <p:nvPr>
            <p:ph type="body" idx="2"/>
          </p:nvPr>
        </p:nvSpPr>
        <p:spPr>
          <a:xfrm>
            <a:off x="395536" y="1412777"/>
            <a:ext cx="2314599" cy="3600400"/>
          </a:xfrm>
        </p:spPr>
        <p:txBody>
          <a:bodyPr>
            <a:normAutofit/>
          </a:bodyPr>
          <a:lstStyle/>
          <a:p>
            <a:pPr>
              <a:lnSpc>
                <a:spcPct val="90000"/>
              </a:lnSpc>
            </a:pPr>
            <a:r>
              <a:rPr lang="el-GR" b="1" u="sng" dirty="0" smtClean="0"/>
              <a:t>Άλκηστις 1901</a:t>
            </a:r>
            <a:endParaRPr lang="el-GR" dirty="0" smtClean="0"/>
          </a:p>
          <a:p>
            <a:pPr>
              <a:lnSpc>
                <a:spcPct val="90000"/>
              </a:lnSpc>
            </a:pPr>
            <a:r>
              <a:rPr lang="el-GR" dirty="0" smtClean="0"/>
              <a:t>Ειμαρμένη Ξανθάκη .Η επιτυχία του έργου φαίνεται από τις επαναλήψεις που ακολούθησαν.</a:t>
            </a:r>
          </a:p>
          <a:p>
            <a:pPr>
              <a:lnSpc>
                <a:spcPct val="90000"/>
              </a:lnSpc>
            </a:pPr>
            <a:r>
              <a:rPr lang="el-GR" b="1" u="sng" dirty="0" smtClean="0"/>
              <a:t>Αντιγόνη 1903: </a:t>
            </a:r>
            <a:r>
              <a:rPr lang="el-GR" dirty="0" smtClean="0"/>
              <a:t>μετάφραση Χρηστομάνου και μουσική </a:t>
            </a:r>
            <a:r>
              <a:rPr lang="el-GR" dirty="0" err="1" smtClean="0"/>
              <a:t>Μέντελσον</a:t>
            </a:r>
            <a:r>
              <a:rPr lang="el-GR" dirty="0" smtClean="0"/>
              <a:t>. Εξαιρετικές ερμηνείες από Ξανθάκη(Αντιγόνη), Κυβέλη(Ισμήνη) και Μ. Μυράτ(Αίμων).</a:t>
            </a:r>
            <a:endParaRPr lang="el-GR" b="1" u="sng" dirty="0" smtClean="0"/>
          </a:p>
          <a:p>
            <a:endParaRPr lang="el-GR" dirty="0"/>
          </a:p>
        </p:txBody>
      </p:sp>
      <p:pic>
        <p:nvPicPr>
          <p:cNvPr id="12" name="Picture 7"/>
          <p:cNvPicPr>
            <a:picLocks noGrp="1" noChangeAspect="1" noChangeArrowheads="1"/>
          </p:cNvPicPr>
          <p:nvPr>
            <p:ph sz="half" idx="1"/>
          </p:nvPr>
        </p:nvPicPr>
        <p:blipFill>
          <a:blip r:embed="rId2" cstate="print"/>
          <a:stretch>
            <a:fillRect/>
          </a:stretch>
        </p:blipFill>
        <p:spPr>
          <a:xfrm>
            <a:off x="2699792" y="1556792"/>
            <a:ext cx="6120680" cy="4401414"/>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l-GR" sz="4000"/>
              <a:t>ΘΩΜΑΣ ΟΙΚΟΝΟΜΟΥ</a:t>
            </a:r>
            <a:r>
              <a:rPr lang="en-US" sz="4000"/>
              <a:t/>
            </a:r>
            <a:br>
              <a:rPr lang="en-US" sz="4000"/>
            </a:br>
            <a:r>
              <a:rPr lang="en-US" sz="4000"/>
              <a:t> </a:t>
            </a:r>
            <a:r>
              <a:rPr lang="el-GR" sz="2400"/>
              <a:t>1864-1927</a:t>
            </a:r>
          </a:p>
        </p:txBody>
      </p:sp>
      <p:sp>
        <p:nvSpPr>
          <p:cNvPr id="5" name="4 - Θέση περιεχομένου"/>
          <p:cNvSpPr>
            <a:spLocks noGrp="1"/>
          </p:cNvSpPr>
          <p:nvPr>
            <p:ph sz="half" idx="1"/>
          </p:nvPr>
        </p:nvSpPr>
        <p:spPr>
          <a:xfrm>
            <a:off x="457200" y="1600200"/>
            <a:ext cx="4038600" cy="4133055"/>
          </a:xfrm>
        </p:spPr>
        <p:txBody>
          <a:bodyPr>
            <a:normAutofit fontScale="92500" lnSpcReduction="10000"/>
          </a:bodyPr>
          <a:lstStyle/>
          <a:p>
            <a:pPr algn="ctr">
              <a:lnSpc>
                <a:spcPct val="80000"/>
              </a:lnSpc>
              <a:buNone/>
            </a:pPr>
            <a:r>
              <a:rPr lang="el-GR" sz="2400" dirty="0" smtClean="0"/>
              <a:t>Ηθοποιός και σκηνοθέτης:</a:t>
            </a:r>
          </a:p>
          <a:p>
            <a:pPr algn="ctr">
              <a:lnSpc>
                <a:spcPct val="80000"/>
              </a:lnSpc>
              <a:buNone/>
            </a:pPr>
            <a:r>
              <a:rPr lang="el-GR" sz="2400" dirty="0" smtClean="0"/>
              <a:t> Βασιλικό Θέατρο</a:t>
            </a:r>
          </a:p>
          <a:p>
            <a:pPr algn="ctr">
              <a:lnSpc>
                <a:spcPct val="80000"/>
              </a:lnSpc>
              <a:buNone/>
            </a:pPr>
            <a:r>
              <a:rPr lang="el-GR" sz="2400" dirty="0" smtClean="0"/>
              <a:t>(1899-1906), </a:t>
            </a:r>
          </a:p>
          <a:p>
            <a:pPr algn="ctr">
              <a:lnSpc>
                <a:spcPct val="80000"/>
              </a:lnSpc>
              <a:buNone/>
            </a:pPr>
            <a:r>
              <a:rPr lang="el-GR" sz="2400" dirty="0" smtClean="0"/>
              <a:t>θίασος «Πρόοδος»,</a:t>
            </a:r>
          </a:p>
          <a:p>
            <a:pPr algn="ctr">
              <a:lnSpc>
                <a:spcPct val="80000"/>
              </a:lnSpc>
              <a:buNone/>
            </a:pPr>
            <a:r>
              <a:rPr lang="el-GR" sz="2400" dirty="0" smtClean="0"/>
              <a:t>Δημοτικό Θέατρο Αθήνας,</a:t>
            </a:r>
          </a:p>
          <a:p>
            <a:pPr algn="ctr">
              <a:lnSpc>
                <a:spcPct val="80000"/>
              </a:lnSpc>
              <a:buNone/>
            </a:pPr>
            <a:r>
              <a:rPr lang="el-GR" sz="2400" dirty="0" smtClean="0"/>
              <a:t>θίασος Αιμίλιου Βεάκη,</a:t>
            </a:r>
          </a:p>
          <a:p>
            <a:pPr algn="ctr">
              <a:lnSpc>
                <a:spcPct val="80000"/>
              </a:lnSpc>
              <a:buNone/>
            </a:pPr>
            <a:r>
              <a:rPr lang="el-GR" sz="2400" dirty="0" smtClean="0"/>
              <a:t>δάσκαλος Υποκριτικής, </a:t>
            </a:r>
          </a:p>
          <a:p>
            <a:pPr algn="ctr">
              <a:lnSpc>
                <a:spcPct val="80000"/>
              </a:lnSpc>
              <a:buNone/>
            </a:pPr>
            <a:r>
              <a:rPr lang="el-GR" sz="2400" dirty="0" smtClean="0"/>
              <a:t>θεμελιωτής του </a:t>
            </a:r>
          </a:p>
          <a:p>
            <a:pPr algn="ctr">
              <a:lnSpc>
                <a:spcPct val="80000"/>
              </a:lnSpc>
              <a:buNone/>
            </a:pPr>
            <a:r>
              <a:rPr lang="el-GR" sz="2400" dirty="0" smtClean="0"/>
              <a:t>επαγγελματικού θεάτρου στην </a:t>
            </a:r>
          </a:p>
          <a:p>
            <a:pPr algn="ctr">
              <a:lnSpc>
                <a:spcPct val="80000"/>
              </a:lnSpc>
              <a:buNone/>
            </a:pPr>
            <a:r>
              <a:rPr lang="el-GR" sz="2400" dirty="0" smtClean="0"/>
              <a:t>Ελλάδα, </a:t>
            </a:r>
          </a:p>
          <a:p>
            <a:pPr algn="ctr">
              <a:lnSpc>
                <a:spcPct val="80000"/>
              </a:lnSpc>
              <a:buNone/>
            </a:pPr>
            <a:r>
              <a:rPr lang="el-GR" sz="2400" dirty="0" smtClean="0"/>
              <a:t>Σκηνοθέτησε την Ορέστεια του Βασιλικού (1903)</a:t>
            </a:r>
          </a:p>
          <a:p>
            <a:pPr algn="ctr">
              <a:lnSpc>
                <a:spcPct val="80000"/>
              </a:lnSpc>
              <a:buNone/>
            </a:pPr>
            <a:r>
              <a:rPr lang="el-GR" sz="2400" dirty="0" smtClean="0"/>
              <a:t>Δάσκαλος της Μαρίκας Κοτοπούλη</a:t>
            </a:r>
          </a:p>
          <a:p>
            <a:pPr algn="ctr">
              <a:lnSpc>
                <a:spcPct val="80000"/>
              </a:lnSpc>
              <a:buNone/>
            </a:pPr>
            <a:endParaRPr lang="el-GR" sz="2400" dirty="0" smtClean="0"/>
          </a:p>
          <a:p>
            <a:endParaRPr lang="el-GR" dirty="0"/>
          </a:p>
        </p:txBody>
      </p:sp>
      <p:pic>
        <p:nvPicPr>
          <p:cNvPr id="32791" name="Picture 23" descr="ΟΙΚΟΝΟΜΟΥ"/>
          <p:cNvPicPr>
            <a:picLocks noGrp="1" noChangeAspect="1" noChangeArrowheads="1"/>
          </p:cNvPicPr>
          <p:nvPr>
            <p:ph sz="half" idx="2"/>
          </p:nvPr>
        </p:nvPicPr>
        <p:blipFill>
          <a:blip r:embed="rId2" cstate="print">
            <a:duotone>
              <a:prstClr val="black"/>
              <a:srgbClr val="D9C3A5">
                <a:tint val="50000"/>
                <a:satMod val="180000"/>
              </a:srgbClr>
            </a:duotone>
          </a:blip>
          <a:srcRect/>
          <a:stretch>
            <a:fillRect/>
          </a:stretch>
        </p:blipFill>
        <p:spPr>
          <a:xfrm>
            <a:off x="4644008" y="1772816"/>
            <a:ext cx="4038600" cy="3986213"/>
          </a:xfrm>
          <a:noFill/>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8" name="Rectangle 8"/>
          <p:cNvSpPr>
            <a:spLocks noGrp="1" noChangeArrowheads="1"/>
          </p:cNvSpPr>
          <p:nvPr>
            <p:ph type="title"/>
          </p:nvPr>
        </p:nvSpPr>
        <p:spPr/>
        <p:txBody>
          <a:bodyPr>
            <a:normAutofit fontScale="90000"/>
          </a:bodyPr>
          <a:lstStyle/>
          <a:p>
            <a:r>
              <a:rPr lang="el-GR" sz="4000" dirty="0"/>
              <a:t>ΠΡΟΓΡΑΜΜΑ ΒΑΣΙΛΙΚΟΥ ΘΕΑΤΡΟΥ </a:t>
            </a:r>
            <a:r>
              <a:rPr lang="el-GR" sz="4000" dirty="0" smtClean="0"/>
              <a:t>1903</a:t>
            </a:r>
            <a:br>
              <a:rPr lang="el-GR" sz="4000" dirty="0" smtClean="0"/>
            </a:br>
            <a:r>
              <a:rPr lang="el-GR" sz="4000" dirty="0" smtClean="0"/>
              <a:t>Ορεστειακά Επεισόδια  </a:t>
            </a:r>
            <a:endParaRPr lang="el-GR" sz="4000" dirty="0"/>
          </a:p>
        </p:txBody>
      </p:sp>
      <p:sp>
        <p:nvSpPr>
          <p:cNvPr id="225294" name="Rectangle 14"/>
          <p:cNvSpPr>
            <a:spLocks noGrp="1" noChangeArrowheads="1"/>
          </p:cNvSpPr>
          <p:nvPr>
            <p:ph sz="half" idx="1"/>
          </p:nvPr>
        </p:nvSpPr>
        <p:spPr>
          <a:xfrm>
            <a:off x="457200" y="1600200"/>
            <a:ext cx="3610744" cy="4997152"/>
          </a:xfrm>
        </p:spPr>
        <p:txBody>
          <a:bodyPr/>
          <a:lstStyle/>
          <a:p>
            <a:pPr>
              <a:buFontTx/>
              <a:buNone/>
            </a:pPr>
            <a:endParaRPr lang="el-GR" dirty="0"/>
          </a:p>
        </p:txBody>
      </p:sp>
      <p:sp>
        <p:nvSpPr>
          <p:cNvPr id="225290" name="Rectangle 10"/>
          <p:cNvSpPr>
            <a:spLocks noGrp="1" noChangeArrowheads="1"/>
          </p:cNvSpPr>
          <p:nvPr>
            <p:ph sz="half" idx="2"/>
          </p:nvPr>
        </p:nvSpPr>
        <p:spPr>
          <a:xfrm>
            <a:off x="4355976" y="1600200"/>
            <a:ext cx="4330824" cy="4997152"/>
          </a:xfrm>
        </p:spPr>
        <p:txBody>
          <a:bodyPr/>
          <a:lstStyle/>
          <a:p>
            <a:endParaRPr lang="el-GR" dirty="0"/>
          </a:p>
        </p:txBody>
      </p:sp>
      <p:pic>
        <p:nvPicPr>
          <p:cNvPr id="225296" name="Picture 16"/>
          <p:cNvPicPr>
            <a:picLocks noChangeAspect="1" noChangeArrowheads="1"/>
          </p:cNvPicPr>
          <p:nvPr/>
        </p:nvPicPr>
        <p:blipFill>
          <a:blip r:embed="rId2" cstate="print">
            <a:grayscl/>
            <a:lum bright="-20000" contrast="12000"/>
          </a:blip>
          <a:srcRect/>
          <a:stretch>
            <a:fillRect/>
          </a:stretch>
        </p:blipFill>
        <p:spPr bwMode="auto">
          <a:xfrm>
            <a:off x="468313" y="1628775"/>
            <a:ext cx="3599631" cy="4968577"/>
          </a:xfrm>
          <a:prstGeom prst="rect">
            <a:avLst/>
          </a:prstGeom>
          <a:noFill/>
        </p:spPr>
      </p:pic>
      <p:pic>
        <p:nvPicPr>
          <p:cNvPr id="225297" name="Picture 17"/>
          <p:cNvPicPr>
            <a:picLocks noChangeAspect="1" noChangeArrowheads="1"/>
          </p:cNvPicPr>
          <p:nvPr/>
        </p:nvPicPr>
        <p:blipFill>
          <a:blip r:embed="rId3" cstate="print">
            <a:grayscl/>
            <a:lum bright="-20000"/>
          </a:blip>
          <a:srcRect/>
          <a:stretch>
            <a:fillRect/>
          </a:stretch>
        </p:blipFill>
        <p:spPr bwMode="auto">
          <a:xfrm>
            <a:off x="4716016" y="1628800"/>
            <a:ext cx="3600400" cy="4968577"/>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a:normAutofit fontScale="90000"/>
          </a:bodyPr>
          <a:lstStyle/>
          <a:p>
            <a:r>
              <a:rPr lang="el-GR" sz="4000" i="1" dirty="0" smtClean="0"/>
              <a:t>Το χαίρε της Τραγωδίας </a:t>
            </a:r>
            <a:br>
              <a:rPr lang="el-GR" sz="4000" i="1" dirty="0" smtClean="0"/>
            </a:br>
            <a:r>
              <a:rPr lang="el-GR" sz="4000" dirty="0" smtClean="0"/>
              <a:t>(Ωδή στον Αισχύλο) Κ.ΠΑΛΑΜΑΣ</a:t>
            </a:r>
            <a:endParaRPr lang="el-GR" sz="4000" dirty="0"/>
          </a:p>
        </p:txBody>
      </p:sp>
      <p:sp>
        <p:nvSpPr>
          <p:cNvPr id="4108" name="Rectangle 12"/>
          <p:cNvSpPr>
            <a:spLocks noGrp="1" noChangeArrowheads="1"/>
          </p:cNvSpPr>
          <p:nvPr>
            <p:ph type="body" sz="half" idx="1"/>
          </p:nvPr>
        </p:nvSpPr>
        <p:spPr>
          <a:xfrm>
            <a:off x="251520" y="2060848"/>
            <a:ext cx="2304256" cy="4536504"/>
          </a:xfrm>
        </p:spPr>
        <p:txBody>
          <a:bodyPr>
            <a:normAutofit fontScale="47500" lnSpcReduction="20000"/>
          </a:bodyPr>
          <a:lstStyle/>
          <a:p>
            <a:pPr>
              <a:buNone/>
            </a:pPr>
            <a:r>
              <a:rPr lang="el-GR" sz="2900" dirty="0" smtClean="0"/>
              <a:t>          Ορεστειακά επεισόδια</a:t>
            </a:r>
          </a:p>
          <a:p>
            <a:pPr>
              <a:buNone/>
            </a:pPr>
            <a:endParaRPr lang="el-GR" sz="1900" dirty="0"/>
          </a:p>
          <a:p>
            <a:r>
              <a:rPr lang="el-GR" sz="2900" dirty="0" smtClean="0"/>
              <a:t>Αντιπαράθεση σχολαστικών και δημοτικιστών.</a:t>
            </a:r>
          </a:p>
          <a:p>
            <a:r>
              <a:rPr lang="el-GR" sz="2900" dirty="0" smtClean="0"/>
              <a:t>Συγκρούσεις αστυνομίας-φοιτητών. Ένας περαστικός, νεκρός. Τραυματισμοί και συλλήψεις πολλών. </a:t>
            </a:r>
            <a:endParaRPr lang="en-US" sz="2900" dirty="0" smtClean="0"/>
          </a:p>
          <a:p>
            <a:r>
              <a:rPr lang="el-GR" sz="2900" dirty="0" smtClean="0"/>
              <a:t>Τα Ορεστειακά σηματοδοτούν την είσοδο της δημοτικής στην αναβίωση του αρχαίου δράματος αλλά και την  πρώτη μεγάλη νίκη των δημοτικιστών με το βούλευμα του εισαγγελέα. </a:t>
            </a:r>
          </a:p>
          <a:p>
            <a:pPr>
              <a:buNone/>
            </a:pPr>
            <a:r>
              <a:rPr lang="el-GR" sz="2900" dirty="0" smtClean="0"/>
              <a:t>    </a:t>
            </a:r>
          </a:p>
          <a:p>
            <a:endParaRPr lang="el-GR" sz="2800" dirty="0"/>
          </a:p>
          <a:p>
            <a:endParaRPr lang="el-GR" sz="2800" dirty="0"/>
          </a:p>
        </p:txBody>
      </p:sp>
      <p:pic>
        <p:nvPicPr>
          <p:cNvPr id="4107" name="Picture 11" descr="DSCN0909"/>
          <p:cNvPicPr>
            <a:picLocks noGrp="1" noChangeAspect="1" noChangeArrowheads="1"/>
          </p:cNvPicPr>
          <p:nvPr>
            <p:ph sz="half" idx="2"/>
          </p:nvPr>
        </p:nvPicPr>
        <p:blipFill>
          <a:blip r:embed="rId2" cstate="print">
            <a:duotone>
              <a:prstClr val="black"/>
              <a:srgbClr val="D9C3A5">
                <a:tint val="50000"/>
                <a:satMod val="180000"/>
              </a:srgbClr>
            </a:duotone>
          </a:blip>
          <a:srcRect l="3564" t="2162" r="3722"/>
          <a:stretch>
            <a:fillRect/>
          </a:stretch>
        </p:blipFill>
        <p:spPr>
          <a:xfrm>
            <a:off x="2771800" y="1628800"/>
            <a:ext cx="3384376" cy="489654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 Ορθογώνιο"/>
          <p:cNvSpPr/>
          <p:nvPr/>
        </p:nvSpPr>
        <p:spPr>
          <a:xfrm>
            <a:off x="6948264" y="6165304"/>
            <a:ext cx="1800200" cy="584775"/>
          </a:xfrm>
          <a:prstGeom prst="rect">
            <a:avLst/>
          </a:prstGeom>
        </p:spPr>
        <p:txBody>
          <a:bodyPr wrap="square">
            <a:spAutoFit/>
          </a:bodyPr>
          <a:lstStyle/>
          <a:p>
            <a:r>
              <a:rPr lang="el-GR" sz="1600" dirty="0" smtClean="0"/>
              <a:t>Μαρίκα Κοτοπούλη</a:t>
            </a:r>
            <a:endParaRPr lang="el-GR" sz="1600"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ctrTitle"/>
          </p:nvPr>
        </p:nvSpPr>
        <p:spPr>
          <a:xfrm>
            <a:off x="755576" y="0"/>
            <a:ext cx="7772400" cy="720080"/>
          </a:xfrm>
        </p:spPr>
        <p:txBody>
          <a:bodyPr>
            <a:normAutofit fontScale="90000"/>
          </a:bodyPr>
          <a:lstStyle/>
          <a:p>
            <a:r>
              <a:rPr lang="el-GR" sz="2000" dirty="0" smtClean="0"/>
              <a:t/>
            </a:r>
            <a:br>
              <a:rPr lang="el-GR" sz="2000" dirty="0" smtClean="0"/>
            </a:br>
            <a:r>
              <a:rPr lang="el-GR" sz="2000" dirty="0" smtClean="0"/>
              <a:t/>
            </a:r>
            <a:br>
              <a:rPr lang="el-GR" sz="2000" dirty="0" smtClean="0"/>
            </a:br>
            <a:r>
              <a:rPr lang="el-GR" b="1" dirty="0" smtClean="0"/>
              <a:t> </a:t>
            </a:r>
            <a:endParaRPr lang="el-GR" dirty="0" smtClean="0"/>
          </a:p>
        </p:txBody>
      </p:sp>
      <p:sp>
        <p:nvSpPr>
          <p:cNvPr id="13" name="12 - Υπότιτλος"/>
          <p:cNvSpPr>
            <a:spLocks noGrp="1"/>
          </p:cNvSpPr>
          <p:nvPr>
            <p:ph type="subTitle" idx="1"/>
          </p:nvPr>
        </p:nvSpPr>
        <p:spPr>
          <a:xfrm>
            <a:off x="1259632" y="332656"/>
            <a:ext cx="6768752" cy="6525344"/>
          </a:xfrm>
        </p:spPr>
        <p:txBody>
          <a:bodyPr>
            <a:noAutofit/>
          </a:bodyPr>
          <a:lstStyle/>
          <a:p>
            <a:r>
              <a:rPr lang="el-GR" sz="1600" b="1" dirty="0" smtClean="0">
                <a:solidFill>
                  <a:schemeClr val="tx1"/>
                </a:solidFill>
              </a:rPr>
              <a:t>                    «ΔΙΑΛΟΓΟΣ ΕΥΖΩΝΙΚΟΣ»</a:t>
            </a:r>
            <a:r>
              <a:rPr lang="el-GR" sz="1600" b="1" i="1" dirty="0" smtClean="0">
                <a:solidFill>
                  <a:schemeClr val="tx1"/>
                </a:solidFill>
              </a:rPr>
              <a:t>	Γ. </a:t>
            </a:r>
            <a:r>
              <a:rPr lang="el-GR" sz="1600" b="1" i="1" dirty="0" err="1" smtClean="0">
                <a:solidFill>
                  <a:schemeClr val="tx1"/>
                </a:solidFill>
              </a:rPr>
              <a:t>Σουρής</a:t>
            </a:r>
            <a:endParaRPr lang="el-GR" sz="1600" dirty="0" smtClean="0">
              <a:solidFill>
                <a:schemeClr val="tx1"/>
              </a:solidFill>
            </a:endParaRPr>
          </a:p>
          <a:p>
            <a:r>
              <a:rPr lang="el-GR" sz="1600" i="1" dirty="0" smtClean="0">
                <a:solidFill>
                  <a:schemeClr val="tx1"/>
                </a:solidFill>
              </a:rPr>
              <a:t>   	[…]</a:t>
            </a:r>
            <a:endParaRPr lang="el-GR" sz="1600" dirty="0" smtClean="0">
              <a:solidFill>
                <a:schemeClr val="tx1"/>
              </a:solidFill>
            </a:endParaRPr>
          </a:p>
          <a:p>
            <a:pPr algn="just"/>
            <a:r>
              <a:rPr lang="el-GR" sz="1600" i="1" dirty="0" smtClean="0">
                <a:solidFill>
                  <a:schemeClr val="tx1"/>
                </a:solidFill>
              </a:rPr>
              <a:t>		ΕΥΖΩΝΑΣ</a:t>
            </a:r>
            <a:endParaRPr lang="el-GR" sz="1600" dirty="0" smtClean="0">
              <a:solidFill>
                <a:schemeClr val="tx1"/>
              </a:solidFill>
            </a:endParaRPr>
          </a:p>
          <a:p>
            <a:pPr algn="just"/>
            <a:r>
              <a:rPr lang="el-GR" sz="1600" i="1" dirty="0" smtClean="0">
                <a:solidFill>
                  <a:schemeClr val="tx1"/>
                </a:solidFill>
              </a:rPr>
              <a:t>		</a:t>
            </a:r>
            <a:r>
              <a:rPr lang="el-GR" sz="1600" i="1" dirty="0" err="1" smtClean="0">
                <a:solidFill>
                  <a:schemeClr val="tx1"/>
                </a:solidFill>
              </a:rPr>
              <a:t>Ουρέ</a:t>
            </a:r>
            <a:r>
              <a:rPr lang="el-GR" sz="1600" i="1" dirty="0" smtClean="0">
                <a:solidFill>
                  <a:schemeClr val="tx1"/>
                </a:solidFill>
              </a:rPr>
              <a:t> με την </a:t>
            </a:r>
            <a:r>
              <a:rPr lang="el-GR" sz="1600" i="1" dirty="0" err="1" smtClean="0">
                <a:solidFill>
                  <a:schemeClr val="tx1"/>
                </a:solidFill>
              </a:rPr>
              <a:t>Ουρέστεια</a:t>
            </a:r>
            <a:r>
              <a:rPr lang="el-GR" sz="1600" i="1" dirty="0" smtClean="0">
                <a:solidFill>
                  <a:schemeClr val="tx1"/>
                </a:solidFill>
              </a:rPr>
              <a:t> θαρρώ πώς έχεις σχέση.</a:t>
            </a:r>
            <a:endParaRPr lang="el-GR" sz="1600" dirty="0" smtClean="0">
              <a:solidFill>
                <a:schemeClr val="tx1"/>
              </a:solidFill>
            </a:endParaRPr>
          </a:p>
          <a:p>
            <a:pPr algn="just"/>
            <a:r>
              <a:rPr lang="el-GR" sz="1600" i="1" dirty="0" smtClean="0">
                <a:solidFill>
                  <a:schemeClr val="tx1"/>
                </a:solidFill>
              </a:rPr>
              <a:t>		ΦΑΣΟΥΛΗΣ</a:t>
            </a:r>
            <a:endParaRPr lang="el-GR" sz="1600" dirty="0" smtClean="0">
              <a:solidFill>
                <a:schemeClr val="tx1"/>
              </a:solidFill>
            </a:endParaRPr>
          </a:p>
          <a:p>
            <a:pPr algn="just"/>
            <a:r>
              <a:rPr lang="el-GR" sz="1600" i="1" dirty="0" smtClean="0">
                <a:solidFill>
                  <a:schemeClr val="tx1"/>
                </a:solidFill>
              </a:rPr>
              <a:t>		Συχώρα με, κυρ Εύζωνα, και σένα Θεός </a:t>
            </a:r>
            <a:r>
              <a:rPr lang="el-GR" sz="1600" i="1" dirty="0" err="1" smtClean="0">
                <a:solidFill>
                  <a:schemeClr val="tx1"/>
                </a:solidFill>
              </a:rPr>
              <a:t>σχωρέσοι</a:t>
            </a:r>
            <a:r>
              <a:rPr lang="el-GR" sz="1600" i="1" dirty="0" smtClean="0">
                <a:solidFill>
                  <a:schemeClr val="tx1"/>
                </a:solidFill>
              </a:rPr>
              <a:t>.	</a:t>
            </a:r>
            <a:endParaRPr lang="el-GR" sz="1600" dirty="0" smtClean="0">
              <a:solidFill>
                <a:schemeClr val="tx1"/>
              </a:solidFill>
            </a:endParaRPr>
          </a:p>
          <a:p>
            <a:pPr algn="just"/>
            <a:r>
              <a:rPr lang="el-GR" sz="1600" i="1" dirty="0" smtClean="0">
                <a:solidFill>
                  <a:schemeClr val="tx1"/>
                </a:solidFill>
              </a:rPr>
              <a:t>   		ΕΥΖΩΝΑΣ</a:t>
            </a:r>
            <a:endParaRPr lang="el-GR" sz="1600" dirty="0" smtClean="0">
              <a:solidFill>
                <a:schemeClr val="tx1"/>
              </a:solidFill>
            </a:endParaRPr>
          </a:p>
          <a:p>
            <a:pPr algn="just"/>
            <a:r>
              <a:rPr lang="el-GR" sz="1600" i="1" dirty="0" smtClean="0">
                <a:solidFill>
                  <a:schemeClr val="tx1"/>
                </a:solidFill>
              </a:rPr>
              <a:t>		Για πες μου, δεν </a:t>
            </a:r>
            <a:r>
              <a:rPr lang="el-GR" sz="1600" i="1" dirty="0" err="1" smtClean="0">
                <a:solidFill>
                  <a:schemeClr val="tx1"/>
                </a:solidFill>
              </a:rPr>
              <a:t>τουν</a:t>
            </a:r>
            <a:r>
              <a:rPr lang="el-GR" sz="1600" i="1" dirty="0" smtClean="0">
                <a:solidFill>
                  <a:schemeClr val="tx1"/>
                </a:solidFill>
              </a:rPr>
              <a:t> γνώρισες ποτέ σου τον </a:t>
            </a:r>
            <a:r>
              <a:rPr lang="el-GR" sz="1600" i="1" dirty="0" err="1" smtClean="0">
                <a:solidFill>
                  <a:schemeClr val="tx1"/>
                </a:solidFill>
              </a:rPr>
              <a:t>Ισχύλο</a:t>
            </a:r>
            <a:r>
              <a:rPr lang="el-GR" sz="1600" i="1" dirty="0" smtClean="0">
                <a:solidFill>
                  <a:schemeClr val="tx1"/>
                </a:solidFill>
              </a:rPr>
              <a:t>;</a:t>
            </a:r>
            <a:endParaRPr lang="el-GR" sz="1600" dirty="0" smtClean="0">
              <a:solidFill>
                <a:schemeClr val="tx1"/>
              </a:solidFill>
            </a:endParaRPr>
          </a:p>
          <a:p>
            <a:pPr algn="just"/>
            <a:r>
              <a:rPr lang="el-GR" sz="1600" i="1" dirty="0" smtClean="0">
                <a:solidFill>
                  <a:schemeClr val="tx1"/>
                </a:solidFill>
              </a:rPr>
              <a:t>		ΦΑΣΟΥΛΗΣ</a:t>
            </a:r>
            <a:endParaRPr lang="el-GR" sz="1600" dirty="0" smtClean="0">
              <a:solidFill>
                <a:schemeClr val="tx1"/>
              </a:solidFill>
            </a:endParaRPr>
          </a:p>
          <a:p>
            <a:pPr algn="just"/>
            <a:r>
              <a:rPr lang="el-GR" sz="1600" i="1" dirty="0" smtClean="0">
                <a:solidFill>
                  <a:schemeClr val="tx1"/>
                </a:solidFill>
              </a:rPr>
              <a:t>		Ποτέ μου δεν τον γνώρισα, μήτε τον είχα φίλο.	</a:t>
            </a:r>
            <a:endParaRPr lang="el-GR" sz="1600" dirty="0" smtClean="0">
              <a:solidFill>
                <a:schemeClr val="tx1"/>
              </a:solidFill>
            </a:endParaRPr>
          </a:p>
          <a:p>
            <a:pPr algn="just"/>
            <a:r>
              <a:rPr lang="el-GR" sz="1600" i="1" dirty="0" smtClean="0">
                <a:solidFill>
                  <a:schemeClr val="tx1"/>
                </a:solidFill>
              </a:rPr>
              <a:t>		ΕΥΖΩΝΑΣ</a:t>
            </a:r>
            <a:endParaRPr lang="el-GR" sz="1600" dirty="0" smtClean="0">
              <a:solidFill>
                <a:schemeClr val="tx1"/>
              </a:solidFill>
            </a:endParaRPr>
          </a:p>
          <a:p>
            <a:pPr algn="just"/>
            <a:r>
              <a:rPr lang="el-GR" sz="1600" i="1" dirty="0" smtClean="0">
                <a:solidFill>
                  <a:schemeClr val="tx1"/>
                </a:solidFill>
              </a:rPr>
              <a:t>		Μα πες μου, δεν </a:t>
            </a:r>
            <a:r>
              <a:rPr lang="el-GR" sz="1600" i="1" dirty="0" err="1" smtClean="0">
                <a:solidFill>
                  <a:schemeClr val="tx1"/>
                </a:solidFill>
              </a:rPr>
              <a:t>εγνώρισες</a:t>
            </a:r>
            <a:r>
              <a:rPr lang="el-GR" sz="1600" i="1" dirty="0" smtClean="0">
                <a:solidFill>
                  <a:schemeClr val="tx1"/>
                </a:solidFill>
              </a:rPr>
              <a:t>, </a:t>
            </a:r>
            <a:r>
              <a:rPr lang="el-GR" sz="1600" i="1" dirty="0" err="1" smtClean="0">
                <a:solidFill>
                  <a:schemeClr val="tx1"/>
                </a:solidFill>
              </a:rPr>
              <a:t>ουρέ</a:t>
            </a:r>
            <a:r>
              <a:rPr lang="el-GR" sz="1600" i="1" dirty="0" smtClean="0">
                <a:solidFill>
                  <a:schemeClr val="tx1"/>
                </a:solidFill>
              </a:rPr>
              <a:t> χαντακωμένε,</a:t>
            </a:r>
            <a:endParaRPr lang="el-GR" sz="1600" dirty="0" smtClean="0">
              <a:solidFill>
                <a:schemeClr val="tx1"/>
              </a:solidFill>
            </a:endParaRPr>
          </a:p>
          <a:p>
            <a:pPr algn="just"/>
            <a:r>
              <a:rPr lang="el-GR" sz="1600" i="1" dirty="0" smtClean="0">
                <a:solidFill>
                  <a:schemeClr val="tx1"/>
                </a:solidFill>
              </a:rPr>
              <a:t>		μήτε </a:t>
            </a:r>
            <a:r>
              <a:rPr lang="el-GR" sz="1600" i="1" dirty="0" err="1" smtClean="0">
                <a:solidFill>
                  <a:schemeClr val="tx1"/>
                </a:solidFill>
              </a:rPr>
              <a:t>τουν</a:t>
            </a:r>
            <a:r>
              <a:rPr lang="el-GR" sz="1600" i="1" dirty="0" smtClean="0">
                <a:solidFill>
                  <a:schemeClr val="tx1"/>
                </a:solidFill>
              </a:rPr>
              <a:t> </a:t>
            </a:r>
            <a:r>
              <a:rPr lang="el-GR" sz="1600" i="1" dirty="0" err="1" smtClean="0">
                <a:solidFill>
                  <a:schemeClr val="tx1"/>
                </a:solidFill>
              </a:rPr>
              <a:t>Αγαμέμνονα</a:t>
            </a:r>
            <a:r>
              <a:rPr lang="el-GR" sz="1600" i="1" dirty="0" smtClean="0">
                <a:solidFill>
                  <a:schemeClr val="tx1"/>
                </a:solidFill>
              </a:rPr>
              <a:t> κι εκείνην πως την </a:t>
            </a:r>
            <a:r>
              <a:rPr lang="el-GR" sz="1600" i="1" dirty="0" err="1" smtClean="0">
                <a:solidFill>
                  <a:schemeClr val="tx1"/>
                </a:solidFill>
              </a:rPr>
              <a:t>λένε</a:t>
            </a:r>
            <a:r>
              <a:rPr lang="el-GR" sz="1600" i="1" dirty="0" smtClean="0">
                <a:solidFill>
                  <a:schemeClr val="tx1"/>
                </a:solidFill>
              </a:rPr>
              <a:t>; </a:t>
            </a:r>
            <a:endParaRPr lang="el-GR" sz="1600" dirty="0" smtClean="0">
              <a:solidFill>
                <a:schemeClr val="tx1"/>
              </a:solidFill>
            </a:endParaRPr>
          </a:p>
          <a:p>
            <a:pPr algn="just"/>
            <a:r>
              <a:rPr lang="el-GR" sz="1600" i="1" dirty="0" smtClean="0">
                <a:solidFill>
                  <a:schemeClr val="tx1"/>
                </a:solidFill>
              </a:rPr>
              <a:t>		ΦΑΣΟΥΛΗΣ</a:t>
            </a:r>
            <a:endParaRPr lang="el-GR" sz="1600" dirty="0" smtClean="0">
              <a:solidFill>
                <a:schemeClr val="tx1"/>
              </a:solidFill>
            </a:endParaRPr>
          </a:p>
          <a:p>
            <a:pPr algn="just"/>
            <a:r>
              <a:rPr lang="el-GR" sz="1600" i="1" dirty="0" smtClean="0">
                <a:solidFill>
                  <a:schemeClr val="tx1"/>
                </a:solidFill>
              </a:rPr>
              <a:t>		Πολλά γι' αυτούς </a:t>
            </a:r>
            <a:r>
              <a:rPr lang="el-GR" sz="1600" i="1" dirty="0" err="1" smtClean="0">
                <a:solidFill>
                  <a:schemeClr val="tx1"/>
                </a:solidFill>
              </a:rPr>
              <a:t>εδιάβασα</a:t>
            </a:r>
            <a:r>
              <a:rPr lang="el-GR" sz="1600" i="1" dirty="0" smtClean="0">
                <a:solidFill>
                  <a:schemeClr val="tx1"/>
                </a:solidFill>
              </a:rPr>
              <a:t> και </a:t>
            </a:r>
            <a:r>
              <a:rPr lang="el-GR" sz="1600" i="1" dirty="0" err="1" smtClean="0">
                <a:solidFill>
                  <a:schemeClr val="tx1"/>
                </a:solidFill>
              </a:rPr>
              <a:t>στας</a:t>
            </a:r>
            <a:r>
              <a:rPr lang="el-GR" sz="1600" i="1" dirty="0" smtClean="0">
                <a:solidFill>
                  <a:schemeClr val="tx1"/>
                </a:solidFill>
              </a:rPr>
              <a:t> εφημερίδας,</a:t>
            </a:r>
            <a:endParaRPr lang="el-GR" sz="1600" dirty="0" smtClean="0">
              <a:solidFill>
                <a:schemeClr val="tx1"/>
              </a:solidFill>
            </a:endParaRPr>
          </a:p>
          <a:p>
            <a:pPr algn="just"/>
            <a:r>
              <a:rPr lang="el-GR" sz="1600" i="1" dirty="0" smtClean="0">
                <a:solidFill>
                  <a:schemeClr val="tx1"/>
                </a:solidFill>
              </a:rPr>
              <a:t>		κι αν έτυχε να γνωρισθώ κι </a:t>
            </a:r>
            <a:r>
              <a:rPr lang="el-GR" sz="1600" i="1" dirty="0" err="1" smtClean="0">
                <a:solidFill>
                  <a:schemeClr val="tx1"/>
                </a:solidFill>
              </a:rPr>
              <a:t>γω</a:t>
            </a:r>
            <a:r>
              <a:rPr lang="el-GR" sz="1600" i="1" dirty="0" smtClean="0">
                <a:solidFill>
                  <a:schemeClr val="tx1"/>
                </a:solidFill>
              </a:rPr>
              <a:t> με τους </a:t>
            </a:r>
            <a:r>
              <a:rPr lang="el-GR" sz="1600" i="1" dirty="0" err="1" smtClean="0">
                <a:solidFill>
                  <a:schemeClr val="tx1"/>
                </a:solidFill>
              </a:rPr>
              <a:t>Ατρείδας</a:t>
            </a:r>
            <a:endParaRPr lang="el-GR" sz="1600" dirty="0" smtClean="0">
              <a:solidFill>
                <a:schemeClr val="tx1"/>
              </a:solidFill>
            </a:endParaRPr>
          </a:p>
          <a:p>
            <a:pPr algn="just"/>
            <a:r>
              <a:rPr lang="el-GR" sz="1600" i="1" dirty="0" smtClean="0">
                <a:solidFill>
                  <a:schemeClr val="tx1"/>
                </a:solidFill>
              </a:rPr>
              <a:t>		δεν θα σου δώσω, κύριε, γι' </a:t>
            </a:r>
            <a:r>
              <a:rPr lang="el-GR" sz="1600" i="1" dirty="0" err="1" smtClean="0">
                <a:solidFill>
                  <a:schemeClr val="tx1"/>
                </a:solidFill>
              </a:rPr>
              <a:t>αυτοὺς</a:t>
            </a:r>
            <a:r>
              <a:rPr lang="el-GR" sz="1600" i="1" dirty="0" smtClean="0">
                <a:solidFill>
                  <a:schemeClr val="tx1"/>
                </a:solidFill>
              </a:rPr>
              <a:t> λογαριασμό...		</a:t>
            </a:r>
            <a:endParaRPr lang="el-GR" sz="1600" dirty="0" smtClean="0">
              <a:solidFill>
                <a:schemeClr val="tx1"/>
              </a:solidFill>
            </a:endParaRPr>
          </a:p>
          <a:p>
            <a:pPr algn="just"/>
            <a:r>
              <a:rPr lang="el-GR" sz="1600" i="1" dirty="0" smtClean="0">
                <a:solidFill>
                  <a:schemeClr val="tx1"/>
                </a:solidFill>
              </a:rPr>
              <a:t>		ΕΥΖΩΝΑΣ</a:t>
            </a:r>
            <a:endParaRPr lang="el-GR" sz="1600" dirty="0" smtClean="0">
              <a:solidFill>
                <a:schemeClr val="tx1"/>
              </a:solidFill>
            </a:endParaRPr>
          </a:p>
          <a:p>
            <a:pPr algn="just"/>
            <a:r>
              <a:rPr lang="el-GR" sz="1600" i="1" dirty="0" smtClean="0">
                <a:solidFill>
                  <a:schemeClr val="tx1"/>
                </a:solidFill>
              </a:rPr>
              <a:t>		Σε συλλαμβάνω του </a:t>
            </a:r>
            <a:r>
              <a:rPr lang="el-GR" sz="1600" i="1" dirty="0" err="1" smtClean="0">
                <a:solidFill>
                  <a:schemeClr val="tx1"/>
                </a:solidFill>
              </a:rPr>
              <a:t>λοιπούν</a:t>
            </a:r>
            <a:r>
              <a:rPr lang="el-GR" sz="1600" i="1" dirty="0" smtClean="0">
                <a:solidFill>
                  <a:schemeClr val="tx1"/>
                </a:solidFill>
              </a:rPr>
              <a:t> για στάση κι εμπρησμό…</a:t>
            </a:r>
            <a:endParaRPr lang="el-GR" sz="1600" dirty="0" smtClean="0">
              <a:solidFill>
                <a:schemeClr val="tx1"/>
              </a:solidFill>
            </a:endParaRPr>
          </a:p>
          <a:p>
            <a:pPr algn="just"/>
            <a:r>
              <a:rPr lang="el-GR" sz="1600" dirty="0" smtClean="0">
                <a:solidFill>
                  <a:schemeClr val="tx1"/>
                </a:solidFill>
              </a:rPr>
              <a:t>                                                                      </a:t>
            </a:r>
          </a:p>
          <a:p>
            <a:pPr algn="just"/>
            <a:r>
              <a:rPr lang="el-GR" sz="1600" dirty="0" smtClean="0">
                <a:solidFill>
                  <a:schemeClr val="tx1"/>
                </a:solidFill>
              </a:rPr>
              <a:t>		(</a:t>
            </a:r>
            <a:r>
              <a:rPr lang="el-GR" sz="1600" i="1" dirty="0" smtClean="0">
                <a:solidFill>
                  <a:schemeClr val="tx1"/>
                </a:solidFill>
              </a:rPr>
              <a:t>Νοέμβριος 1903)</a:t>
            </a:r>
            <a:endParaRPr lang="el-GR" sz="1600"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ΠΑΡΑΣΤΑΣΗ ΠΕΡΣΩΝ ΣΤΗ ΖΑΚΥΝΘΟ  (1571)</a:t>
            </a:r>
            <a:r>
              <a:rPr lang="el-GR" dirty="0" smtClean="0"/>
              <a:t/>
            </a:r>
            <a:br>
              <a:rPr lang="el-GR" dirty="0" smtClean="0"/>
            </a:br>
            <a:endParaRPr lang="el-GR" dirty="0"/>
          </a:p>
        </p:txBody>
      </p:sp>
      <p:sp>
        <p:nvSpPr>
          <p:cNvPr id="7" name="6 - Θέση κειμένου"/>
          <p:cNvSpPr>
            <a:spLocks noGrp="1"/>
          </p:cNvSpPr>
          <p:nvPr>
            <p:ph type="body" idx="2"/>
          </p:nvPr>
        </p:nvSpPr>
        <p:spPr/>
        <p:txBody>
          <a:bodyPr/>
          <a:lstStyle/>
          <a:p>
            <a:endParaRPr lang="el-GR" dirty="0" smtClean="0"/>
          </a:p>
          <a:p>
            <a:endParaRPr lang="el-GR" dirty="0"/>
          </a:p>
          <a:p>
            <a:endParaRPr lang="el-GR" dirty="0" smtClean="0"/>
          </a:p>
        </p:txBody>
      </p:sp>
      <p:sp>
        <p:nvSpPr>
          <p:cNvPr id="6" name="5 - Θέση περιεχομένου"/>
          <p:cNvSpPr>
            <a:spLocks noGrp="1"/>
          </p:cNvSpPr>
          <p:nvPr>
            <p:ph sz="half" idx="1"/>
          </p:nvPr>
        </p:nvSpPr>
        <p:spPr>
          <a:xfrm>
            <a:off x="2627784" y="1052736"/>
            <a:ext cx="6059016" cy="5073427"/>
          </a:xfrm>
        </p:spPr>
        <p:txBody>
          <a:bodyPr>
            <a:normAutofit lnSpcReduction="10000"/>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pPr>
              <a:buNone/>
            </a:pPr>
            <a:endParaRPr lang="el-GR" dirty="0" smtClean="0"/>
          </a:p>
          <a:p>
            <a:pPr algn="ctr">
              <a:buNone/>
            </a:pPr>
            <a:endParaRPr lang="el-GR" sz="1600" dirty="0" smtClean="0"/>
          </a:p>
          <a:p>
            <a:pPr algn="ctr">
              <a:buNone/>
            </a:pPr>
            <a:r>
              <a:rPr lang="el-GR" sz="1600" dirty="0" smtClean="0"/>
              <a:t>Η «Ναυμαχία της Ναυπάκτου»</a:t>
            </a:r>
          </a:p>
          <a:p>
            <a:pPr algn="ctr">
              <a:buNone/>
            </a:pPr>
            <a:r>
              <a:rPr lang="el-GR" sz="1600" dirty="0" smtClean="0"/>
              <a:t> πίνακας του Φερνάντο </a:t>
            </a:r>
            <a:r>
              <a:rPr lang="el-GR" sz="1600" dirty="0" err="1" smtClean="0"/>
              <a:t>Μπερτέλι</a:t>
            </a:r>
            <a:r>
              <a:rPr lang="el-GR" sz="1600" dirty="0" smtClean="0"/>
              <a:t> (550Χ500), </a:t>
            </a:r>
          </a:p>
          <a:p>
            <a:pPr algn="ctr">
              <a:buNone/>
            </a:pPr>
            <a:r>
              <a:rPr lang="el-GR" sz="1600" dirty="0" smtClean="0"/>
              <a:t>Ναυτικό Μουσείο Βενετίας</a:t>
            </a:r>
          </a:p>
          <a:p>
            <a:endParaRPr lang="el-GR" dirty="0"/>
          </a:p>
        </p:txBody>
      </p:sp>
      <p:pic>
        <p:nvPicPr>
          <p:cNvPr id="5" name="Picture 7" descr="NAFPAK"/>
          <p:cNvPicPr>
            <a:picLocks noChangeAspect="1" noChangeArrowheads="1"/>
          </p:cNvPicPr>
          <p:nvPr/>
        </p:nvPicPr>
        <p:blipFill>
          <a:blip r:embed="rId2" cstate="print"/>
          <a:stretch>
            <a:fillRect/>
          </a:stretch>
        </p:blipFill>
        <p:spPr>
          <a:xfrm>
            <a:off x="2771800" y="1196752"/>
            <a:ext cx="4202164" cy="3843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Κυβέλη 1910 </a:t>
            </a:r>
            <a:endParaRPr lang="el-GR" dirty="0"/>
          </a:p>
        </p:txBody>
      </p:sp>
      <p:pic>
        <p:nvPicPr>
          <p:cNvPr id="8" name="7 - Θέση περιεχομένου" descr="προγραμμα αντιγονη κυβελη.jpg"/>
          <p:cNvPicPr>
            <a:picLocks noGrp="1" noChangeAspect="1"/>
          </p:cNvPicPr>
          <p:nvPr>
            <p:ph idx="1"/>
          </p:nvPr>
        </p:nvPicPr>
        <p:blipFill>
          <a:blip r:embed="rId2" cstate="print">
            <a:lum bright="10000" contrast="10000"/>
          </a:blip>
          <a:stretch>
            <a:fillRect/>
          </a:stretch>
        </p:blipFill>
        <p:spPr>
          <a:xfrm>
            <a:off x="899592" y="1268760"/>
            <a:ext cx="7056784" cy="5204378"/>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Τίτλος"/>
          <p:cNvSpPr>
            <a:spLocks noGrp="1"/>
          </p:cNvSpPr>
          <p:nvPr>
            <p:ph type="title"/>
          </p:nvPr>
        </p:nvSpPr>
        <p:spPr/>
        <p:txBody>
          <a:bodyPr/>
          <a:lstStyle/>
          <a:p>
            <a:r>
              <a:rPr lang="el-GR" dirty="0" smtClean="0"/>
              <a:t>Μαρίκα Κοτοπούλη </a:t>
            </a:r>
            <a:endParaRPr lang="el-GR" dirty="0"/>
          </a:p>
        </p:txBody>
      </p:sp>
      <p:sp>
        <p:nvSpPr>
          <p:cNvPr id="16" name="15 - Θέση κειμένου"/>
          <p:cNvSpPr>
            <a:spLocks noGrp="1"/>
          </p:cNvSpPr>
          <p:nvPr>
            <p:ph type="body" idx="1"/>
          </p:nvPr>
        </p:nvSpPr>
        <p:spPr>
          <a:xfrm>
            <a:off x="467544" y="1268760"/>
            <a:ext cx="3466728" cy="639762"/>
          </a:xfrm>
        </p:spPr>
        <p:txBody>
          <a:bodyPr>
            <a:normAutofit/>
          </a:bodyPr>
          <a:lstStyle/>
          <a:p>
            <a:r>
              <a:rPr lang="el-GR" dirty="0" smtClean="0"/>
              <a:t>  </a:t>
            </a:r>
            <a:r>
              <a:rPr lang="el-GR" b="0" i="1" cap="none" dirty="0" smtClean="0"/>
              <a:t>Ηλέκτρα</a:t>
            </a:r>
            <a:r>
              <a:rPr lang="el-GR" b="0" cap="none" dirty="0" smtClean="0"/>
              <a:t> </a:t>
            </a:r>
            <a:r>
              <a:rPr lang="el-GR" b="0" cap="none" dirty="0" err="1" smtClean="0"/>
              <a:t>Χόφμανσταλ</a:t>
            </a:r>
            <a:endParaRPr lang="el-GR" b="0" dirty="0"/>
          </a:p>
        </p:txBody>
      </p:sp>
      <p:sp>
        <p:nvSpPr>
          <p:cNvPr id="17" name="16 - Θέση κειμένου"/>
          <p:cNvSpPr>
            <a:spLocks noGrp="1"/>
          </p:cNvSpPr>
          <p:nvPr>
            <p:ph type="body" sz="half" idx="3"/>
          </p:nvPr>
        </p:nvSpPr>
        <p:spPr>
          <a:xfrm>
            <a:off x="4283968" y="1268760"/>
            <a:ext cx="4402832" cy="639762"/>
          </a:xfrm>
        </p:spPr>
        <p:txBody>
          <a:bodyPr>
            <a:normAutofit/>
          </a:bodyPr>
          <a:lstStyle/>
          <a:p>
            <a:r>
              <a:rPr lang="el-GR" dirty="0" smtClean="0"/>
              <a:t> </a:t>
            </a:r>
            <a:r>
              <a:rPr lang="el-GR" b="0" i="1" cap="none" dirty="0" smtClean="0"/>
              <a:t>Αντιγόνη</a:t>
            </a:r>
            <a:r>
              <a:rPr lang="el-GR" b="0" cap="none" dirty="0" smtClean="0"/>
              <a:t> Σοφοκλή Ηρώδειο 1926</a:t>
            </a:r>
            <a:endParaRPr lang="el-GR" b="0" dirty="0"/>
          </a:p>
        </p:txBody>
      </p:sp>
      <p:pic>
        <p:nvPicPr>
          <p:cNvPr id="14" name="13 - Θέση περιεχομένου" descr="κοτοπουλη ηλεκτρα.png"/>
          <p:cNvPicPr>
            <a:picLocks noGrp="1" noChangeAspect="1"/>
          </p:cNvPicPr>
          <p:nvPr>
            <p:ph sz="quarter" idx="2"/>
          </p:nvPr>
        </p:nvPicPr>
        <p:blipFill>
          <a:blip r:embed="rId2" cstate="print"/>
          <a:stretch>
            <a:fillRect/>
          </a:stretch>
        </p:blipFill>
        <p:spPr>
          <a:xfrm>
            <a:off x="683568" y="1988840"/>
            <a:ext cx="2627163" cy="4323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12 - Θέση περιεχομένου" descr="κοτοπολη αντιγονη.jpg"/>
          <p:cNvPicPr>
            <a:picLocks noGrp="1" noChangeAspect="1"/>
          </p:cNvPicPr>
          <p:nvPr>
            <p:ph sz="quarter" idx="4"/>
          </p:nvPr>
        </p:nvPicPr>
        <p:blipFill>
          <a:blip r:embed="rId3" cstate="print"/>
          <a:stretch>
            <a:fillRect/>
          </a:stretch>
        </p:blipFill>
        <p:spPr>
          <a:xfrm>
            <a:off x="4572000" y="3501008"/>
            <a:ext cx="3816424" cy="3094325"/>
          </a:xfrm>
          <a:prstGeom prst="rect">
            <a:avLst/>
          </a:prstGeom>
          <a:ln>
            <a:noFill/>
          </a:ln>
          <a:effectLst>
            <a:softEdge rad="112500"/>
          </a:effectLst>
        </p:spPr>
      </p:pic>
      <p:pic>
        <p:nvPicPr>
          <p:cNvPr id="21506" name="Picture 2" descr="C:\Users\user\Pictures\κοτοπουλη αντιγονη προσωπο.jpg"/>
          <p:cNvPicPr>
            <a:picLocks noChangeAspect="1" noChangeArrowheads="1"/>
          </p:cNvPicPr>
          <p:nvPr/>
        </p:nvPicPr>
        <p:blipFill>
          <a:blip r:embed="rId4" cstate="print"/>
          <a:srcRect/>
          <a:stretch>
            <a:fillRect/>
          </a:stretch>
        </p:blipFill>
        <p:spPr bwMode="auto">
          <a:xfrm>
            <a:off x="5364088" y="1772816"/>
            <a:ext cx="1800200" cy="18002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6923112" cy="706090"/>
          </a:xfrm>
        </p:spPr>
        <p:txBody>
          <a:bodyPr>
            <a:normAutofit fontScale="90000"/>
          </a:bodyPr>
          <a:lstStyle/>
          <a:p>
            <a:r>
              <a:rPr lang="el-GR" dirty="0"/>
              <a:t>ΔΕΛΦΙΚΕΣ ΕΟΡΤΕΣ </a:t>
            </a:r>
            <a:r>
              <a:rPr lang="el-GR" dirty="0" smtClean="0"/>
              <a:t>1927</a:t>
            </a:r>
            <a:endParaRPr lang="el-GR" dirty="0"/>
          </a:p>
        </p:txBody>
      </p:sp>
      <p:pic>
        <p:nvPicPr>
          <p:cNvPr id="90127" name="Picture 15" descr="F_P0597212w"/>
          <p:cNvPicPr>
            <a:picLocks noGrp="1" noChangeAspect="1" noChangeArrowheads="1"/>
          </p:cNvPicPr>
          <p:nvPr>
            <p:ph sz="quarter" idx="1"/>
          </p:nvPr>
        </p:nvPicPr>
        <p:blipFill>
          <a:blip r:embed="rId2" cstate="print"/>
          <a:srcRect/>
          <a:stretch>
            <a:fillRect/>
          </a:stretch>
        </p:blipFill>
        <p:spPr>
          <a:xfrm>
            <a:off x="611560" y="1484784"/>
            <a:ext cx="2974975" cy="460851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0125" name="Picture 13" descr="F_P1048805w"/>
          <p:cNvPicPr>
            <a:picLocks noGrp="1" noChangeAspect="1" noChangeArrowheads="1"/>
          </p:cNvPicPr>
          <p:nvPr>
            <p:ph sz="quarter" idx="2"/>
          </p:nvPr>
        </p:nvPicPr>
        <p:blipFill>
          <a:blip r:embed="rId3" cstate="print"/>
          <a:stretch>
            <a:fillRect/>
          </a:stretch>
        </p:blipFill>
        <p:spPr>
          <a:xfrm>
            <a:off x="4211960" y="4149080"/>
            <a:ext cx="4038600" cy="2187575"/>
          </a:xfrm>
          <a:noFill/>
          <a:ln/>
        </p:spPr>
      </p:pic>
      <p:sp>
        <p:nvSpPr>
          <p:cNvPr id="90123" name="Rectangle 11"/>
          <p:cNvSpPr>
            <a:spLocks noGrp="1" noChangeArrowheads="1"/>
          </p:cNvSpPr>
          <p:nvPr>
            <p:ph type="body" sz="half" idx="3"/>
          </p:nvPr>
        </p:nvSpPr>
        <p:spPr>
          <a:xfrm>
            <a:off x="4067944" y="1600200"/>
            <a:ext cx="4618856" cy="4997152"/>
          </a:xfrm>
        </p:spPr>
        <p:txBody>
          <a:bodyPr>
            <a:normAutofit/>
          </a:bodyPr>
          <a:lstStyle/>
          <a:p>
            <a:r>
              <a:rPr lang="el-GR" sz="1400" dirty="0"/>
              <a:t>ΠΡΟΜΗΘΕΑΣ ΔΕΣΜΩΤΗΣ</a:t>
            </a:r>
          </a:p>
        </p:txBody>
      </p:sp>
      <p:pic>
        <p:nvPicPr>
          <p:cNvPr id="6" name="5 - Εικόνα" descr="ΣΙΚΕΛΙΑΝΟΣ"/>
          <p:cNvPicPr/>
          <p:nvPr/>
        </p:nvPicPr>
        <p:blipFill>
          <a:blip r:embed="rId4" cstate="print"/>
          <a:srcRect/>
          <a:stretch>
            <a:fillRect/>
          </a:stretch>
        </p:blipFill>
        <p:spPr bwMode="auto">
          <a:xfrm>
            <a:off x="7380313" y="476672"/>
            <a:ext cx="1296144" cy="1512168"/>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lum bright="-20000"/>
          </a:blip>
          <a:srcRect/>
          <a:stretch>
            <a:fillRect/>
          </a:stretch>
        </p:blipFill>
        <p:spPr>
          <a:xfrm>
            <a:off x="7380312" y="2060848"/>
            <a:ext cx="1296144" cy="1852925"/>
          </a:xfrm>
          <a:prstGeom prst="rect">
            <a:avLst/>
          </a:prstGeom>
        </p:spPr>
      </p:pic>
      <p:sp>
        <p:nvSpPr>
          <p:cNvPr id="8" name="7 - Ορθογώνιο"/>
          <p:cNvSpPr/>
          <p:nvPr/>
        </p:nvSpPr>
        <p:spPr>
          <a:xfrm>
            <a:off x="755576" y="5733257"/>
            <a:ext cx="2286000" cy="1200329"/>
          </a:xfrm>
          <a:prstGeom prst="rect">
            <a:avLst/>
          </a:prstGeom>
        </p:spPr>
        <p:txBody>
          <a:bodyPr wrap="square">
            <a:spAutoFit/>
          </a:bodyPr>
          <a:lstStyle/>
          <a:p>
            <a:r>
              <a:rPr lang="el-GR" dirty="0" smtClean="0"/>
              <a:t>         </a:t>
            </a:r>
          </a:p>
          <a:p>
            <a:r>
              <a:rPr lang="el-GR" dirty="0" smtClean="0"/>
              <a:t> Ιώ </a:t>
            </a:r>
          </a:p>
          <a:p>
            <a:r>
              <a:rPr lang="el-GR" dirty="0" smtClean="0"/>
              <a:t>Κατερίνα </a:t>
            </a:r>
            <a:r>
              <a:rPr lang="el-GR" dirty="0" err="1" smtClean="0"/>
              <a:t>Κακούρη</a:t>
            </a:r>
            <a:r>
              <a:rPr lang="el-GR" dirty="0" smtClean="0"/>
              <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3" name="Rectangle 7"/>
          <p:cNvSpPr>
            <a:spLocks noGrp="1" noChangeArrowheads="1"/>
          </p:cNvSpPr>
          <p:nvPr>
            <p:ph type="title"/>
          </p:nvPr>
        </p:nvSpPr>
        <p:spPr/>
        <p:txBody>
          <a:bodyPr/>
          <a:lstStyle/>
          <a:p>
            <a:r>
              <a:rPr lang="el-GR"/>
              <a:t>ΔΕΛΦΙΚΕΣ ΕΟΡΤΕΣ 1930</a:t>
            </a:r>
          </a:p>
        </p:txBody>
      </p:sp>
      <p:sp>
        <p:nvSpPr>
          <p:cNvPr id="162824" name="Rectangle 8"/>
          <p:cNvSpPr>
            <a:spLocks noGrp="1" noChangeArrowheads="1"/>
          </p:cNvSpPr>
          <p:nvPr>
            <p:ph type="body" sz="half" idx="1"/>
          </p:nvPr>
        </p:nvSpPr>
        <p:spPr>
          <a:xfrm>
            <a:off x="457200" y="1600200"/>
            <a:ext cx="3538736" cy="4525963"/>
          </a:xfrm>
        </p:spPr>
        <p:txBody>
          <a:bodyPr>
            <a:normAutofit fontScale="47500" lnSpcReduction="20000"/>
          </a:bodyPr>
          <a:lstStyle/>
          <a:p>
            <a:pPr>
              <a:buNone/>
            </a:pPr>
            <a:r>
              <a:rPr lang="el-GR" sz="2800" dirty="0" smtClean="0"/>
              <a:t>	</a:t>
            </a:r>
          </a:p>
          <a:p>
            <a:pPr>
              <a:buNone/>
            </a:pPr>
            <a:r>
              <a:rPr lang="el-GR" sz="2800" dirty="0" smtClean="0"/>
              <a:t>        Η σύγχρονη </a:t>
            </a:r>
            <a:r>
              <a:rPr lang="el-GR" sz="2800" dirty="0" err="1" smtClean="0"/>
              <a:t>Αμφικτυονία</a:t>
            </a:r>
            <a:r>
              <a:rPr lang="el-GR" sz="2800" dirty="0" smtClean="0"/>
              <a:t> για την ενότητα των λαών αναδείκνυε την Ελλάδα ως το «Πολιτιστικό Κέντρο του Κόσμου».</a:t>
            </a:r>
            <a:br>
              <a:rPr lang="el-GR" sz="2800" dirty="0" smtClean="0"/>
            </a:br>
            <a:r>
              <a:rPr lang="el-GR" sz="2800" dirty="0" smtClean="0"/>
              <a:t>Λόγω οικονομικών δυσκολιών, το ζεύγος πραγματοποίησε μόνο τις Δελφικές Γιορτές του 1927 και του 1930. Περιελάμβαναν αθλητικές, μουσικές  και θεατρικές εκδηλώσεις  στον ιερό χώρο των Δελφών.</a:t>
            </a:r>
          </a:p>
          <a:p>
            <a:pPr>
              <a:buNone/>
            </a:pPr>
            <a:r>
              <a:rPr lang="el-GR" sz="2800" dirty="0" smtClean="0"/>
              <a:t>1927: </a:t>
            </a:r>
            <a:r>
              <a:rPr lang="el-GR" sz="2800" i="1" dirty="0" smtClean="0"/>
              <a:t>Προμηθέας Δεσμώτης</a:t>
            </a:r>
            <a:r>
              <a:rPr lang="el-GR" sz="2800" dirty="0" smtClean="0"/>
              <a:t> Αισχύλου</a:t>
            </a:r>
          </a:p>
          <a:p>
            <a:pPr>
              <a:buNone/>
            </a:pPr>
            <a:r>
              <a:rPr lang="el-GR" sz="2800" dirty="0" smtClean="0"/>
              <a:t>1930: </a:t>
            </a:r>
            <a:r>
              <a:rPr lang="el-GR" sz="2800" i="1" dirty="0" smtClean="0"/>
              <a:t>Προμηθέας Δεσμώτης</a:t>
            </a:r>
            <a:r>
              <a:rPr lang="el-GR" sz="2800" dirty="0" smtClean="0"/>
              <a:t>  &amp; </a:t>
            </a:r>
            <a:r>
              <a:rPr lang="el-GR" sz="2800" i="1" dirty="0" smtClean="0"/>
              <a:t>Ικέτιδες</a:t>
            </a:r>
            <a:r>
              <a:rPr lang="el-GR" sz="2800" dirty="0" smtClean="0"/>
              <a:t> Αισχύλου</a:t>
            </a:r>
          </a:p>
          <a:p>
            <a:pPr>
              <a:buNone/>
            </a:pPr>
            <a:r>
              <a:rPr lang="el-GR" sz="2800" dirty="0" smtClean="0"/>
              <a:t>          Η </a:t>
            </a:r>
            <a:r>
              <a:rPr lang="el-GR" sz="2800" dirty="0" err="1" smtClean="0"/>
              <a:t>Eva</a:t>
            </a:r>
            <a:r>
              <a:rPr lang="el-GR" sz="2800" dirty="0" smtClean="0"/>
              <a:t> </a:t>
            </a:r>
            <a:r>
              <a:rPr lang="el-GR" sz="2800" dirty="0" err="1" smtClean="0"/>
              <a:t>Palmer</a:t>
            </a:r>
            <a:r>
              <a:rPr lang="el-GR" sz="2800" dirty="0" smtClean="0"/>
              <a:t>  έφτιαξε τα κουστούμια των ηθοποιών στον αργαλειό με αρχαίες απεικονίσεις. Εκγύμνασε το Χορό με χορεύτριες του Λυκείου Ελληνίδων με κορυφαία την Κούλα </a:t>
            </a:r>
            <a:r>
              <a:rPr lang="el-GR" sz="2800" dirty="0" err="1" smtClean="0"/>
              <a:t>Πράτσικα</a:t>
            </a:r>
            <a:r>
              <a:rPr lang="el-GR" sz="2800" dirty="0" smtClean="0"/>
              <a:t>, αντιγράφοντας χορευτικά μοτίβα από τα αρχαία αγγεία. </a:t>
            </a:r>
          </a:p>
          <a:p>
            <a:pPr>
              <a:buNone/>
            </a:pPr>
            <a:r>
              <a:rPr lang="el-GR" sz="2800" dirty="0" smtClean="0"/>
              <a:t>          Ο Κωνσταντίνος </a:t>
            </a:r>
            <a:r>
              <a:rPr lang="el-GR" sz="2800" dirty="0" err="1" smtClean="0"/>
              <a:t>Ψάχος</a:t>
            </a:r>
            <a:r>
              <a:rPr lang="el-GR" sz="2800" dirty="0" smtClean="0"/>
              <a:t> μελοποίησε τα Χορικά, βασισμένος στη Βυζαντινή και παραδοσιακή Μουσική.  Η σκηνοθετική πρόταση στόχευε στην αρμονική ένωση Λόγου, Μουσικής και Όρχησης. </a:t>
            </a:r>
          </a:p>
          <a:p>
            <a:pPr>
              <a:buNone/>
            </a:pPr>
            <a:endParaRPr lang="el-GR" sz="2800" dirty="0"/>
          </a:p>
        </p:txBody>
      </p:sp>
      <p:pic>
        <p:nvPicPr>
          <p:cNvPr id="8" name="Picture 3"/>
          <p:cNvPicPr>
            <a:picLocks noGrp="1" noChangeAspect="1" noChangeArrowheads="1"/>
          </p:cNvPicPr>
          <p:nvPr>
            <p:ph sz="half" idx="2"/>
          </p:nvPr>
        </p:nvPicPr>
        <p:blipFill>
          <a:blip r:embed="rId2" cstate="print">
            <a:duotone>
              <a:prstClr val="black"/>
              <a:srgbClr val="D9C3A5">
                <a:tint val="50000"/>
                <a:satMod val="180000"/>
              </a:srgbClr>
            </a:duotone>
          </a:blip>
          <a:srcRect/>
          <a:stretch>
            <a:fillRect/>
          </a:stretch>
        </p:blipFill>
        <p:spPr>
          <a:xfrm>
            <a:off x="4211960" y="1340767"/>
            <a:ext cx="4752528" cy="409061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noChangeArrowheads="1"/>
          </p:cNvPicPr>
          <p:nvPr/>
        </p:nvPicPr>
        <p:blipFill>
          <a:blip r:embed="rId3" cstate="print">
            <a:lum bright="-10000" contrast="10000"/>
          </a:blip>
          <a:srcRect/>
          <a:stretch>
            <a:fillRect/>
          </a:stretch>
        </p:blipFill>
        <p:spPr bwMode="auto">
          <a:xfrm>
            <a:off x="4860032" y="5805264"/>
            <a:ext cx="3852172" cy="633066"/>
          </a:xfrm>
          <a:prstGeom prst="rect">
            <a:avLst/>
          </a:prstGeom>
          <a:noFill/>
          <a:ln w="9525">
            <a:noFill/>
            <a:miter lim="800000"/>
            <a:headEnd/>
            <a:tailEnd/>
          </a:ln>
        </p:spPr>
      </p:pic>
      <p:sp>
        <p:nvSpPr>
          <p:cNvPr id="9" name="8 - Ορθογώνιο"/>
          <p:cNvSpPr/>
          <p:nvPr/>
        </p:nvSpPr>
        <p:spPr>
          <a:xfrm>
            <a:off x="5940152" y="5445224"/>
            <a:ext cx="1919436" cy="369332"/>
          </a:xfrm>
          <a:prstGeom prst="rect">
            <a:avLst/>
          </a:prstGeom>
        </p:spPr>
        <p:txBody>
          <a:bodyPr wrap="none">
            <a:spAutoFit/>
          </a:bodyPr>
          <a:lstStyle/>
          <a:p>
            <a:r>
              <a:rPr lang="el-GR" i="1" dirty="0" smtClean="0"/>
              <a:t>Ικέτιδες</a:t>
            </a:r>
            <a:r>
              <a:rPr lang="el-GR" dirty="0" smtClean="0"/>
              <a:t> Αισχύλου </a:t>
            </a:r>
            <a:endParaRPr lang="el-GR"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dirty="0" smtClean="0"/>
              <a:t>Εθνικό Θέατρο</a:t>
            </a:r>
            <a:endParaRPr lang="el-GR" dirty="0"/>
          </a:p>
        </p:txBody>
      </p:sp>
      <p:sp>
        <p:nvSpPr>
          <p:cNvPr id="3" name="2 - Θέση κειμένου"/>
          <p:cNvSpPr>
            <a:spLocks noGrp="1"/>
          </p:cNvSpPr>
          <p:nvPr>
            <p:ph type="body" sz="half" idx="1"/>
          </p:nvPr>
        </p:nvSpPr>
        <p:spPr/>
        <p:txBody>
          <a:bodyPr>
            <a:noAutofit/>
          </a:bodyPr>
          <a:lstStyle/>
          <a:p>
            <a:endParaRPr lang="el-GR" sz="1800" b="1" dirty="0" smtClean="0"/>
          </a:p>
          <a:p>
            <a:endParaRPr lang="el-GR" sz="1800" b="1" dirty="0" smtClean="0"/>
          </a:p>
          <a:p>
            <a:endParaRPr lang="el-GR" sz="1800" b="1" dirty="0" smtClean="0"/>
          </a:p>
          <a:p>
            <a:endParaRPr lang="el-GR" sz="1800" b="1" dirty="0" smtClean="0"/>
          </a:p>
          <a:p>
            <a:endParaRPr lang="el-GR" sz="1800" b="1" dirty="0" smtClean="0"/>
          </a:p>
          <a:p>
            <a:r>
              <a:rPr lang="el-GR" sz="1800" b="1" dirty="0" smtClean="0"/>
              <a:t>Ο  Φώτος  Πολίτης</a:t>
            </a:r>
            <a:r>
              <a:rPr lang="el-GR" sz="1800" dirty="0" smtClean="0"/>
              <a:t> </a:t>
            </a:r>
          </a:p>
          <a:p>
            <a:pPr>
              <a:buNone/>
            </a:pPr>
            <a:r>
              <a:rPr lang="el-GR" sz="1800" dirty="0" smtClean="0"/>
              <a:t>       ανέλαβε  την  επαναλειτουργία </a:t>
            </a:r>
          </a:p>
          <a:p>
            <a:pPr>
              <a:buNone/>
            </a:pPr>
            <a:r>
              <a:rPr lang="el-GR" sz="1800" dirty="0" smtClean="0"/>
              <a:t>     του  Εθνικού  Θεάτρου.  Εναρκτήρια  παράσταση  ήταν  ο  </a:t>
            </a:r>
            <a:r>
              <a:rPr lang="el-GR" sz="1800" i="1" dirty="0" smtClean="0"/>
              <a:t>Αγαμέμνων</a:t>
            </a:r>
            <a:r>
              <a:rPr lang="el-GR" sz="1800" dirty="0" smtClean="0"/>
              <a:t>  στις  19/3/1932  με  την  Κάτια Κωνσταντοπούλου (Κατίνα  Παξινού) στην  Κεντρική  Σκηνή  του  Εθνικού,  ενώ  σταθμός  υπήρξε  και  η  παράσταση  των  </a:t>
            </a:r>
            <a:r>
              <a:rPr lang="el-GR" sz="1800" i="1" dirty="0" smtClean="0"/>
              <a:t>Περσών</a:t>
            </a:r>
            <a:r>
              <a:rPr lang="el-GR" sz="1800" dirty="0" smtClean="0"/>
              <a:t>  του  το  1934</a:t>
            </a:r>
            <a:endParaRPr lang="el-GR" sz="1800" dirty="0"/>
          </a:p>
        </p:txBody>
      </p:sp>
      <p:pic>
        <p:nvPicPr>
          <p:cNvPr id="6" name="Picture 7" descr="F_P1097002w"/>
          <p:cNvPicPr>
            <a:picLocks noGrp="1" noChangeAspect="1" noChangeArrowheads="1"/>
          </p:cNvPicPr>
          <p:nvPr>
            <p:ph sz="half" idx="2"/>
          </p:nvPr>
        </p:nvPicPr>
        <p:blipFill>
          <a:blip r:embed="rId2" cstate="print"/>
          <a:srcRect/>
          <a:stretch>
            <a:fillRect/>
          </a:stretch>
        </p:blipFill>
        <p:spPr>
          <a:xfrm>
            <a:off x="4860032" y="1052736"/>
            <a:ext cx="3816424" cy="5062142"/>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0" descr="ΠΟΛΙΤΗΣ"/>
          <p:cNvPicPr>
            <a:picLocks noChangeAspect="1" noChangeArrowheads="1"/>
          </p:cNvPicPr>
          <p:nvPr/>
        </p:nvPicPr>
        <p:blipFill>
          <a:blip r:embed="rId3" cstate="print"/>
          <a:srcRect/>
          <a:stretch>
            <a:fillRect/>
          </a:stretch>
        </p:blipFill>
        <p:spPr>
          <a:xfrm>
            <a:off x="1547664" y="1484784"/>
            <a:ext cx="1512168" cy="1680049"/>
          </a:xfrm>
          <a:prstGeom prst="rect">
            <a:avLst/>
          </a:prstGeom>
          <a:noFill/>
          <a:ln/>
        </p:spPr>
      </p:pic>
      <p:sp>
        <p:nvSpPr>
          <p:cNvPr id="7" name="6 - Ορθογώνιο"/>
          <p:cNvSpPr/>
          <p:nvPr/>
        </p:nvSpPr>
        <p:spPr>
          <a:xfrm>
            <a:off x="5508104" y="6165304"/>
            <a:ext cx="3240360" cy="307777"/>
          </a:xfrm>
          <a:prstGeom prst="rect">
            <a:avLst/>
          </a:prstGeom>
        </p:spPr>
        <p:txBody>
          <a:bodyPr wrap="square">
            <a:spAutoFit/>
          </a:bodyPr>
          <a:lstStyle/>
          <a:p>
            <a:r>
              <a:rPr lang="el-GR" sz="1400" i="1" dirty="0" smtClean="0"/>
              <a:t>Πέρσες </a:t>
            </a:r>
            <a:r>
              <a:rPr lang="el-GR" sz="1400" dirty="0" smtClean="0"/>
              <a:t> 1934, Ξέρξης - Νικόλαος </a:t>
            </a:r>
            <a:r>
              <a:rPr lang="el-GR" sz="1400" dirty="0" err="1" smtClean="0"/>
              <a:t>Ροζάν</a:t>
            </a:r>
            <a:r>
              <a:rPr lang="el-GR" sz="1400" dirty="0" smtClean="0"/>
              <a:t> </a:t>
            </a:r>
            <a:endParaRPr lang="el-GR" sz="1400"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147248" cy="491654"/>
          </a:xfrm>
        </p:spPr>
        <p:txBody>
          <a:bodyPr>
            <a:normAutofit fontScale="90000"/>
          </a:bodyPr>
          <a:lstStyle/>
          <a:p>
            <a:r>
              <a:rPr lang="el-GR" dirty="0" smtClean="0"/>
              <a:t>             Πρώτες παραστάσεις στην Επίδαυρο 1938  Δ. Ροντήρης  </a:t>
            </a:r>
            <a:endParaRPr lang="el-GR" dirty="0"/>
          </a:p>
        </p:txBody>
      </p:sp>
      <p:sp>
        <p:nvSpPr>
          <p:cNvPr id="3" name="2 - Θέση κειμένου"/>
          <p:cNvSpPr>
            <a:spLocks noGrp="1"/>
          </p:cNvSpPr>
          <p:nvPr>
            <p:ph type="body" idx="2"/>
          </p:nvPr>
        </p:nvSpPr>
        <p:spPr>
          <a:xfrm>
            <a:off x="457201" y="1435100"/>
            <a:ext cx="2602631" cy="4691063"/>
          </a:xfrm>
        </p:spPr>
        <p:txBody>
          <a:bodyPr>
            <a:normAutofit lnSpcReduction="10000"/>
          </a:bodyPr>
          <a:lstStyle/>
          <a:p>
            <a:pPr>
              <a:lnSpc>
                <a:spcPct val="80000"/>
              </a:lnSpc>
              <a:buNone/>
            </a:pPr>
            <a:endParaRPr lang="el-GR" sz="1600" dirty="0" smtClean="0"/>
          </a:p>
          <a:p>
            <a:pPr>
              <a:lnSpc>
                <a:spcPct val="80000"/>
              </a:lnSpc>
              <a:buNone/>
            </a:pPr>
            <a:endParaRPr lang="el-GR" sz="1600" dirty="0" smtClean="0"/>
          </a:p>
          <a:p>
            <a:pPr>
              <a:lnSpc>
                <a:spcPct val="80000"/>
              </a:lnSpc>
              <a:buNone/>
            </a:pPr>
            <a:endParaRPr lang="el-GR" sz="1600" dirty="0" smtClean="0"/>
          </a:p>
          <a:p>
            <a:pPr>
              <a:lnSpc>
                <a:spcPct val="80000"/>
              </a:lnSpc>
              <a:buNone/>
            </a:pPr>
            <a:endParaRPr lang="el-GR" sz="1600" dirty="0" smtClean="0"/>
          </a:p>
          <a:p>
            <a:pPr>
              <a:lnSpc>
                <a:spcPct val="80000"/>
              </a:lnSpc>
              <a:buNone/>
            </a:pPr>
            <a:endParaRPr lang="el-GR" sz="1600" dirty="0" smtClean="0"/>
          </a:p>
          <a:p>
            <a:pPr>
              <a:lnSpc>
                <a:spcPct val="80000"/>
              </a:lnSpc>
              <a:buNone/>
            </a:pPr>
            <a:endParaRPr lang="el-GR" sz="1600" dirty="0" smtClean="0"/>
          </a:p>
          <a:p>
            <a:pPr>
              <a:lnSpc>
                <a:spcPct val="80000"/>
              </a:lnSpc>
              <a:buNone/>
            </a:pPr>
            <a:endParaRPr lang="el-GR" sz="1400" dirty="0" smtClean="0"/>
          </a:p>
          <a:p>
            <a:pPr>
              <a:lnSpc>
                <a:spcPct val="80000"/>
              </a:lnSpc>
              <a:buNone/>
            </a:pPr>
            <a:endParaRPr lang="el-GR" dirty="0" smtClean="0"/>
          </a:p>
          <a:p>
            <a:pPr>
              <a:lnSpc>
                <a:spcPct val="80000"/>
              </a:lnSpc>
              <a:buNone/>
            </a:pPr>
            <a:r>
              <a:rPr lang="el-GR" sz="1400" dirty="0" smtClean="0"/>
              <a:t>Το  1936  παρουσιάστηκε  από  το  Εθνικό  Θέατρο  στο  Ηρώδειο  η  </a:t>
            </a:r>
            <a:r>
              <a:rPr lang="el-GR" sz="1400" i="1" dirty="0" smtClean="0"/>
              <a:t>Ηλέκτρα</a:t>
            </a:r>
            <a:r>
              <a:rPr lang="el-GR" sz="1400" dirty="0" smtClean="0"/>
              <a:t>  του  Σοφοκλή  σε  σκηνοθεσία  Δ. Ροντήρη,  ενώ  το  δίδυμο  Κλεόβουλου  </a:t>
            </a:r>
            <a:r>
              <a:rPr lang="el-GR" sz="1400" dirty="0" err="1" smtClean="0"/>
              <a:t>Κλωνή</a:t>
            </a:r>
            <a:r>
              <a:rPr lang="el-GR" sz="1400" dirty="0" smtClean="0"/>
              <a:t> – Αντώνη  Φωκά  υπέγραφε  αντίστοιχα  την  σκηνογραφία  και  τα  κοστούμια. </a:t>
            </a:r>
          </a:p>
          <a:p>
            <a:pPr>
              <a:lnSpc>
                <a:spcPct val="80000"/>
              </a:lnSpc>
              <a:buNone/>
            </a:pPr>
            <a:r>
              <a:rPr lang="el-GR" sz="1400" dirty="0" smtClean="0"/>
              <a:t>Το  1938  χρησιμοποιείται  για  πρώτη  φορά  ο  χώρος  της  Επιδαύρου.  Το  Εθνικό  Θέατρο  παρουσίασε  εκεί  την  παράσταση  της  </a:t>
            </a:r>
            <a:r>
              <a:rPr lang="el-GR" sz="1400" i="1" dirty="0" smtClean="0"/>
              <a:t>Ηλέκτρας</a:t>
            </a:r>
            <a:r>
              <a:rPr lang="el-GR" sz="1400" dirty="0" smtClean="0"/>
              <a:t>  του  Σοφοκλή,  που  είχε  ήδη  παιχτεί  στο Ηρώδειο.  Η  παράσταση  αυτή  ήταν  η  πρώτη  στον  χώρο  της  Επιδαύρου  από  την  αρχαιότητα.</a:t>
            </a:r>
            <a:endParaRPr lang="el-GR" sz="1400" dirty="0"/>
          </a:p>
        </p:txBody>
      </p:sp>
      <p:pic>
        <p:nvPicPr>
          <p:cNvPr id="8" name="Picture 8" descr="F_P1106001w"/>
          <p:cNvPicPr>
            <a:picLocks noGrp="1" noChangeAspect="1" noChangeArrowheads="1"/>
          </p:cNvPicPr>
          <p:nvPr>
            <p:ph sz="half" idx="1"/>
          </p:nvPr>
        </p:nvPicPr>
        <p:blipFill>
          <a:blip r:embed="rId2" cstate="print">
            <a:lum bright="20000" contrast="20000"/>
          </a:blip>
          <a:stretch>
            <a:fillRect/>
          </a:stretch>
        </p:blipFill>
        <p:spPr>
          <a:xfrm>
            <a:off x="3267301" y="1196752"/>
            <a:ext cx="5689521" cy="403244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 Εικόνα"/>
          <p:cNvPicPr/>
          <p:nvPr/>
        </p:nvPicPr>
        <p:blipFill>
          <a:blip r:embed="rId3" cstate="print"/>
          <a:srcRect l="24792" t="23889" r="38750" b="26944"/>
          <a:stretch>
            <a:fillRect/>
          </a:stretch>
        </p:blipFill>
        <p:spPr bwMode="auto">
          <a:xfrm>
            <a:off x="971600" y="1412776"/>
            <a:ext cx="1378843" cy="1368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9 - Ορθογώνιο"/>
          <p:cNvSpPr/>
          <p:nvPr/>
        </p:nvSpPr>
        <p:spPr>
          <a:xfrm>
            <a:off x="4355976" y="5301208"/>
            <a:ext cx="3528392" cy="646331"/>
          </a:xfrm>
          <a:prstGeom prst="rect">
            <a:avLst/>
          </a:prstGeom>
        </p:spPr>
        <p:txBody>
          <a:bodyPr wrap="square">
            <a:spAutoFit/>
          </a:bodyPr>
          <a:lstStyle/>
          <a:p>
            <a:r>
              <a:rPr lang="el-GR" dirty="0" smtClean="0"/>
              <a:t>Ηλέκτρα - Κατίνα Παξινού Κλυταιμνήστρα - Ελένη Παπαδάκη</a:t>
            </a:r>
            <a:endParaRPr lang="el-GR"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p:txBody>
          <a:bodyPr>
            <a:normAutofit/>
          </a:bodyPr>
          <a:lstStyle/>
          <a:p>
            <a:r>
              <a:rPr lang="el-GR" dirty="0"/>
              <a:t>ΕΘΝΙΚΟ ΘΕΑΤΡΟ </a:t>
            </a:r>
            <a:r>
              <a:rPr lang="el-GR" dirty="0" smtClean="0"/>
              <a:t/>
            </a:r>
            <a:br>
              <a:rPr lang="el-GR" dirty="0" smtClean="0"/>
            </a:br>
            <a:r>
              <a:rPr lang="el-GR" dirty="0" smtClean="0"/>
              <a:t>ΑΝΤΙΓΟΝΗ 1940</a:t>
            </a:r>
            <a:br>
              <a:rPr lang="el-GR" dirty="0" smtClean="0"/>
            </a:br>
            <a:endParaRPr lang="el-GR" dirty="0"/>
          </a:p>
        </p:txBody>
      </p:sp>
      <p:sp>
        <p:nvSpPr>
          <p:cNvPr id="168967" name="Rectangle 7"/>
          <p:cNvSpPr>
            <a:spLocks noGrp="1" noChangeArrowheads="1"/>
          </p:cNvSpPr>
          <p:nvPr>
            <p:ph type="body" idx="2"/>
          </p:nvPr>
        </p:nvSpPr>
        <p:spPr/>
        <p:txBody>
          <a:bodyPr>
            <a:normAutofit/>
          </a:bodyPr>
          <a:lstStyle/>
          <a:p>
            <a:r>
              <a:rPr lang="el-GR" sz="2000" dirty="0" smtClean="0"/>
              <a:t>Σκηνοθεσία:</a:t>
            </a:r>
          </a:p>
          <a:p>
            <a:pPr>
              <a:buFontTx/>
              <a:buNone/>
            </a:pPr>
            <a:r>
              <a:rPr lang="el-GR" sz="2000" dirty="0" smtClean="0"/>
              <a:t>Τάκης </a:t>
            </a:r>
            <a:r>
              <a:rPr lang="el-GR" sz="2000" dirty="0" err="1" smtClean="0"/>
              <a:t>Μουζενίδης</a:t>
            </a:r>
            <a:endParaRPr lang="el-GR" sz="2000" dirty="0" smtClean="0"/>
          </a:p>
          <a:p>
            <a:pPr>
              <a:buFontTx/>
              <a:buNone/>
            </a:pPr>
            <a:endParaRPr lang="el-GR" sz="2000" dirty="0" smtClean="0"/>
          </a:p>
          <a:p>
            <a:pPr>
              <a:buFontTx/>
              <a:buNone/>
            </a:pPr>
            <a:r>
              <a:rPr lang="el-GR" sz="2000" dirty="0" smtClean="0"/>
              <a:t>Αντιγόνη: </a:t>
            </a:r>
          </a:p>
          <a:p>
            <a:pPr>
              <a:buFontTx/>
              <a:buNone/>
            </a:pPr>
            <a:r>
              <a:rPr lang="el-GR" sz="2000" dirty="0" smtClean="0"/>
              <a:t>Ελένη Παπαδάκη</a:t>
            </a:r>
          </a:p>
          <a:p>
            <a:endParaRPr lang="el-GR" sz="2800" dirty="0"/>
          </a:p>
        </p:txBody>
      </p:sp>
      <p:pic>
        <p:nvPicPr>
          <p:cNvPr id="168966" name="Picture 6" descr="F_P1109701w"/>
          <p:cNvPicPr>
            <a:picLocks noGrp="1" noChangeAspect="1" noChangeArrowheads="1"/>
          </p:cNvPicPr>
          <p:nvPr>
            <p:ph sz="half" idx="1"/>
          </p:nvPr>
        </p:nvPicPr>
        <p:blipFill>
          <a:blip r:embed="rId2" cstate="print"/>
          <a:stretch>
            <a:fillRect/>
          </a:stretch>
        </p:blipFill>
        <p:spPr>
          <a:xfrm>
            <a:off x="3575050" y="273050"/>
            <a:ext cx="5111750" cy="5853113"/>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23528" y="273050"/>
            <a:ext cx="3384376" cy="707678"/>
          </a:xfrm>
        </p:spPr>
        <p:txBody>
          <a:bodyPr>
            <a:normAutofit fontScale="90000"/>
          </a:bodyPr>
          <a:lstStyle/>
          <a:p>
            <a:r>
              <a:rPr lang="el-GR" dirty="0" smtClean="0"/>
              <a:t>Φεστιβάλ Επιδαύρου  1954</a:t>
            </a:r>
            <a:endParaRPr lang="el-GR" dirty="0"/>
          </a:p>
        </p:txBody>
      </p:sp>
      <p:sp>
        <p:nvSpPr>
          <p:cNvPr id="9" name="8 - Θέση κειμένου"/>
          <p:cNvSpPr>
            <a:spLocks noGrp="1"/>
          </p:cNvSpPr>
          <p:nvPr>
            <p:ph type="body" idx="2"/>
          </p:nvPr>
        </p:nvSpPr>
        <p:spPr>
          <a:xfrm>
            <a:off x="457201" y="1435100"/>
            <a:ext cx="2530624" cy="4691063"/>
          </a:xfrm>
        </p:spPr>
        <p:txBody>
          <a:bodyPr>
            <a:normAutofit/>
          </a:bodyPr>
          <a:lstStyle/>
          <a:p>
            <a:r>
              <a:rPr lang="el-GR" sz="1600" dirty="0" smtClean="0"/>
              <a:t>Το  1954,  σε  σκηνοθεσία  Δ. Ροντήρη,  στο Ηρώδειο παρουσιάστηκε  ο  </a:t>
            </a:r>
            <a:r>
              <a:rPr lang="el-GR" sz="1600" i="1" dirty="0" smtClean="0"/>
              <a:t>Ιππόλυτος</a:t>
            </a:r>
            <a:r>
              <a:rPr lang="el-GR" sz="1600" dirty="0" smtClean="0"/>
              <a:t>  στην  Επίδαυρο. Το  1957  στο  Φεστιβάλ  περιλαμβάνεται  και  η  κωμωδία,  ενώ  θα  περάσουν  20  χρόνια,  για  να  σπάσει  το  μονοπώλιο  του  Εθνικού  στον  χώρο  αυτό. </a:t>
            </a:r>
          </a:p>
          <a:p>
            <a:endParaRPr lang="el-GR" dirty="0"/>
          </a:p>
        </p:txBody>
      </p:sp>
      <p:pic>
        <p:nvPicPr>
          <p:cNvPr id="10" name="Picture 10" descr="F_P1043406w"/>
          <p:cNvPicPr>
            <a:picLocks noGrp="1" noChangeAspect="1" noChangeArrowheads="1"/>
          </p:cNvPicPr>
          <p:nvPr>
            <p:ph sz="half" idx="1"/>
          </p:nvPr>
        </p:nvPicPr>
        <p:blipFill>
          <a:blip r:embed="rId2" cstate="print"/>
          <a:stretch>
            <a:fillRect/>
          </a:stretch>
        </p:blipFill>
        <p:spPr bwMode="auto">
          <a:xfrm>
            <a:off x="3779912" y="476672"/>
            <a:ext cx="5040559" cy="4968552"/>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490066"/>
          </a:xfrm>
        </p:spPr>
        <p:txBody>
          <a:bodyPr>
            <a:normAutofit fontScale="90000"/>
          </a:bodyPr>
          <a:lstStyle/>
          <a:p>
            <a:r>
              <a:rPr lang="el-GR" dirty="0" err="1" smtClean="0"/>
              <a:t>Επιδαύρια</a:t>
            </a:r>
            <a:r>
              <a:rPr lang="el-GR" dirty="0" smtClean="0"/>
              <a:t> </a:t>
            </a:r>
            <a:endParaRPr lang="el-GR" dirty="0"/>
          </a:p>
        </p:txBody>
      </p:sp>
      <p:sp>
        <p:nvSpPr>
          <p:cNvPr id="6" name="5 - Θέση κειμένου"/>
          <p:cNvSpPr>
            <a:spLocks noGrp="1"/>
          </p:cNvSpPr>
          <p:nvPr>
            <p:ph type="body" idx="1"/>
          </p:nvPr>
        </p:nvSpPr>
        <p:spPr>
          <a:xfrm>
            <a:off x="539552" y="1052736"/>
            <a:ext cx="4040188" cy="639762"/>
          </a:xfrm>
        </p:spPr>
        <p:txBody>
          <a:bodyPr/>
          <a:lstStyle/>
          <a:p>
            <a:r>
              <a:rPr lang="el-GR" dirty="0" smtClean="0"/>
              <a:t>	</a:t>
            </a:r>
            <a:r>
              <a:rPr lang="el-GR" cap="none" dirty="0" smtClean="0"/>
              <a:t>Εκάβη</a:t>
            </a:r>
            <a:r>
              <a:rPr lang="el-GR" dirty="0" smtClean="0"/>
              <a:t> 1955</a:t>
            </a:r>
            <a:endParaRPr lang="el-GR" dirty="0"/>
          </a:p>
        </p:txBody>
      </p:sp>
      <p:sp>
        <p:nvSpPr>
          <p:cNvPr id="8" name="7 - Θέση κειμένου"/>
          <p:cNvSpPr>
            <a:spLocks noGrp="1"/>
          </p:cNvSpPr>
          <p:nvPr>
            <p:ph type="body" sz="half" idx="3"/>
          </p:nvPr>
        </p:nvSpPr>
        <p:spPr>
          <a:xfrm>
            <a:off x="4788024" y="980728"/>
            <a:ext cx="4041775" cy="639762"/>
          </a:xfrm>
        </p:spPr>
        <p:txBody>
          <a:bodyPr>
            <a:normAutofit/>
          </a:bodyPr>
          <a:lstStyle/>
          <a:p>
            <a:r>
              <a:rPr lang="el-GR" cap="none" dirty="0" smtClean="0"/>
              <a:t>Οιδίπους τύραννος </a:t>
            </a:r>
            <a:r>
              <a:rPr lang="el-GR" dirty="0" smtClean="0"/>
              <a:t>1955 </a:t>
            </a:r>
            <a:endParaRPr lang="el-GR" dirty="0"/>
          </a:p>
        </p:txBody>
      </p:sp>
      <p:pic>
        <p:nvPicPr>
          <p:cNvPr id="10" name="Picture 7" descr="Ekavi55(2)"/>
          <p:cNvPicPr>
            <a:picLocks noGrp="1" noChangeAspect="1" noChangeArrowheads="1"/>
          </p:cNvPicPr>
          <p:nvPr>
            <p:ph sz="quarter" idx="2"/>
          </p:nvPr>
        </p:nvPicPr>
        <p:blipFill>
          <a:blip r:embed="rId2" cstate="print"/>
          <a:stretch>
            <a:fillRect/>
          </a:stretch>
        </p:blipFill>
        <p:spPr>
          <a:xfrm>
            <a:off x="611560" y="1772816"/>
            <a:ext cx="3824164" cy="45365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9" descr="Oidirus51(A)"/>
          <p:cNvPicPr>
            <a:picLocks noGrp="1" noChangeAspect="1" noChangeArrowheads="1"/>
          </p:cNvPicPr>
          <p:nvPr>
            <p:ph sz="quarter" idx="4"/>
          </p:nvPr>
        </p:nvPicPr>
        <p:blipFill>
          <a:blip r:embed="rId3" cstate="print"/>
          <a:stretch>
            <a:fillRect/>
          </a:stretch>
        </p:blipFill>
        <p:spPr>
          <a:xfrm>
            <a:off x="4860032" y="1844824"/>
            <a:ext cx="3826768" cy="45365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067128" cy="1162050"/>
          </a:xfrm>
        </p:spPr>
        <p:txBody>
          <a:bodyPr>
            <a:normAutofit/>
          </a:bodyPr>
          <a:lstStyle/>
          <a:p>
            <a:r>
              <a:rPr lang="el-GR" sz="3600" dirty="0" smtClean="0"/>
              <a:t>Κάρολος Κουν </a:t>
            </a:r>
            <a:endParaRPr lang="el-GR" sz="3600" dirty="0"/>
          </a:p>
        </p:txBody>
      </p:sp>
      <p:sp>
        <p:nvSpPr>
          <p:cNvPr id="4" name="3 - Θέση κειμένου"/>
          <p:cNvSpPr>
            <a:spLocks noGrp="1"/>
          </p:cNvSpPr>
          <p:nvPr>
            <p:ph type="body" idx="2"/>
          </p:nvPr>
        </p:nvSpPr>
        <p:spPr>
          <a:xfrm>
            <a:off x="457200" y="1435100"/>
            <a:ext cx="4546848" cy="4691063"/>
          </a:xfrm>
        </p:spPr>
        <p:txBody>
          <a:bodyPr/>
          <a:lstStyle/>
          <a:p>
            <a:r>
              <a:rPr lang="el-GR" dirty="0" smtClean="0"/>
              <a:t>Το  1934  ο  Κ. Κουν  παρουσίασε  την  </a:t>
            </a:r>
            <a:r>
              <a:rPr lang="el-GR" i="1" dirty="0" smtClean="0"/>
              <a:t>Άλκηστη</a:t>
            </a:r>
            <a:r>
              <a:rPr lang="el-GR" dirty="0" smtClean="0"/>
              <a:t>  του  Ευριπίδη  με  την  Λαϊκή  Σκηνή.</a:t>
            </a:r>
            <a:endParaRPr lang="el-GR" dirty="0"/>
          </a:p>
        </p:txBody>
      </p:sp>
      <p:pic>
        <p:nvPicPr>
          <p:cNvPr id="5" name="Picture 6" descr="ΚΟΥΝ"/>
          <p:cNvPicPr>
            <a:picLocks noGrp="1" noChangeAspect="1" noChangeArrowheads="1"/>
          </p:cNvPicPr>
          <p:nvPr>
            <p:ph sz="half" idx="1"/>
          </p:nvPr>
        </p:nvPicPr>
        <p:blipFill>
          <a:blip r:embed="rId2" cstate="print"/>
          <a:srcRect/>
          <a:stretch>
            <a:fillRect/>
          </a:stretch>
        </p:blipFill>
        <p:spPr>
          <a:xfrm>
            <a:off x="5564187" y="1556792"/>
            <a:ext cx="2521686" cy="2119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ΟΡΝΙΘΕΣ"/>
          <p:cNvPicPr>
            <a:picLocks noChangeAspect="1" noChangeArrowheads="1"/>
          </p:cNvPicPr>
          <p:nvPr/>
        </p:nvPicPr>
        <p:blipFill>
          <a:blip r:embed="rId3" cstate="print"/>
          <a:srcRect/>
          <a:stretch>
            <a:fillRect/>
          </a:stretch>
        </p:blipFill>
        <p:spPr>
          <a:xfrm>
            <a:off x="395536" y="2348880"/>
            <a:ext cx="4608512" cy="347367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 Ορθογώνιο"/>
          <p:cNvSpPr/>
          <p:nvPr/>
        </p:nvSpPr>
        <p:spPr>
          <a:xfrm>
            <a:off x="2051720" y="6021288"/>
            <a:ext cx="1451038" cy="369332"/>
          </a:xfrm>
          <a:prstGeom prst="rect">
            <a:avLst/>
          </a:prstGeom>
        </p:spPr>
        <p:txBody>
          <a:bodyPr wrap="none">
            <a:spAutoFit/>
          </a:bodyPr>
          <a:lstStyle/>
          <a:p>
            <a:r>
              <a:rPr lang="el-GR" dirty="0" smtClean="0"/>
              <a:t>Όρνιθες 1959</a:t>
            </a:r>
            <a:endParaRPr lang="el-G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273050"/>
            <a:ext cx="8229600" cy="851694"/>
          </a:xfrm>
        </p:spPr>
        <p:txBody>
          <a:bodyPr>
            <a:normAutofit/>
          </a:bodyPr>
          <a:lstStyle/>
          <a:p>
            <a:r>
              <a:rPr lang="el-GR" sz="2700" b="1" dirty="0" smtClean="0">
                <a:latin typeface="+mn-lt"/>
              </a:rPr>
              <a:t>Οιδίπους Τύραννος </a:t>
            </a:r>
            <a:r>
              <a:rPr lang="el-GR" sz="2700" dirty="0" smtClean="0"/>
              <a:t>3/3/1585 (εποχή Καρναβαλιού)</a:t>
            </a:r>
            <a:r>
              <a:rPr lang="en-US" sz="2700" dirty="0" smtClean="0"/>
              <a:t> </a:t>
            </a:r>
            <a:endParaRPr lang="el-GR" dirty="0">
              <a:latin typeface="+mn-lt"/>
            </a:endParaRPr>
          </a:p>
        </p:txBody>
      </p:sp>
      <p:sp>
        <p:nvSpPr>
          <p:cNvPr id="9" name="8 - Θέση κειμένου"/>
          <p:cNvSpPr>
            <a:spLocks noGrp="1"/>
          </p:cNvSpPr>
          <p:nvPr>
            <p:ph type="body" sz="half" idx="3"/>
          </p:nvPr>
        </p:nvSpPr>
        <p:spPr>
          <a:xfrm>
            <a:off x="4499992" y="5733255"/>
            <a:ext cx="3240361" cy="360040"/>
          </a:xfrm>
        </p:spPr>
        <p:txBody>
          <a:bodyPr>
            <a:normAutofit fontScale="62500" lnSpcReduction="20000"/>
          </a:bodyPr>
          <a:lstStyle/>
          <a:p>
            <a:r>
              <a:rPr lang="en-US" dirty="0" err="1" smtClean="0"/>
              <a:t>Teatro</a:t>
            </a:r>
            <a:r>
              <a:rPr lang="en-US" dirty="0" smtClean="0"/>
              <a:t>  </a:t>
            </a:r>
            <a:r>
              <a:rPr lang="en-US" dirty="0" err="1" smtClean="0"/>
              <a:t>Olimpico</a:t>
            </a:r>
            <a:r>
              <a:rPr lang="en-US" dirty="0" smtClean="0"/>
              <a:t> </a:t>
            </a:r>
            <a:r>
              <a:rPr lang="el-GR" dirty="0" smtClean="0"/>
              <a:t> </a:t>
            </a:r>
            <a:r>
              <a:rPr lang="en-US" dirty="0" smtClean="0"/>
              <a:t>Vicenza</a:t>
            </a:r>
            <a:endParaRPr lang="el-GR" dirty="0"/>
          </a:p>
        </p:txBody>
      </p:sp>
      <p:pic>
        <p:nvPicPr>
          <p:cNvPr id="6" name="5 - Θέση περιεχομένου" descr="vicenza-teatro-olimpico-oblique.jpg"/>
          <p:cNvPicPr>
            <a:picLocks noGrp="1" noChangeAspect="1"/>
          </p:cNvPicPr>
          <p:nvPr>
            <p:ph sz="quarter" idx="2"/>
          </p:nvPr>
        </p:nvPicPr>
        <p:blipFill>
          <a:blip r:embed="rId2" cstate="print"/>
          <a:stretch>
            <a:fillRect/>
          </a:stretch>
        </p:blipFill>
        <p:spPr>
          <a:xfrm>
            <a:off x="4644008" y="1628800"/>
            <a:ext cx="4040188" cy="376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5 - Θέση περιεχομένου" descr="vol239.jpg"/>
          <p:cNvPicPr>
            <a:picLocks noGrp="1" noChangeAspect="1"/>
          </p:cNvPicPr>
          <p:nvPr>
            <p:ph sz="quarter" idx="4"/>
          </p:nvPr>
        </p:nvPicPr>
        <p:blipFill>
          <a:blip r:embed="rId3" cstate="print"/>
          <a:srcRect/>
          <a:stretch>
            <a:fillRect/>
          </a:stretch>
        </p:blipFill>
        <p:spPr>
          <a:xfrm>
            <a:off x="467544" y="1988840"/>
            <a:ext cx="3426991" cy="2613559"/>
          </a:xfr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908720"/>
            <a:ext cx="2808312" cy="513978"/>
          </a:xfrm>
        </p:spPr>
        <p:txBody>
          <a:bodyPr>
            <a:normAutofit fontScale="90000"/>
          </a:bodyPr>
          <a:lstStyle/>
          <a:p>
            <a:r>
              <a:rPr lang="el-GR" dirty="0" smtClean="0"/>
              <a:t>    Σπύρος </a:t>
            </a:r>
            <a:r>
              <a:rPr lang="el-GR" dirty="0" err="1" smtClean="0"/>
              <a:t>Ευαγγελάτος</a:t>
            </a:r>
            <a:endParaRPr lang="el-GR" dirty="0"/>
          </a:p>
        </p:txBody>
      </p:sp>
      <p:sp>
        <p:nvSpPr>
          <p:cNvPr id="4" name="3 - Θέση κειμένου"/>
          <p:cNvSpPr>
            <a:spLocks noGrp="1"/>
          </p:cNvSpPr>
          <p:nvPr>
            <p:ph type="body" idx="2"/>
          </p:nvPr>
        </p:nvSpPr>
        <p:spPr>
          <a:xfrm>
            <a:off x="611560" y="1844824"/>
            <a:ext cx="3008313" cy="3456384"/>
          </a:xfrm>
        </p:spPr>
        <p:txBody>
          <a:bodyPr/>
          <a:lstStyle/>
          <a:p>
            <a:endParaRPr lang="el-GR" dirty="0" smtClean="0">
              <a:latin typeface="Times New Roman" pitchFamily="18" charset="0"/>
            </a:endParaRPr>
          </a:p>
          <a:p>
            <a:endParaRPr lang="el-GR" dirty="0" smtClean="0">
              <a:latin typeface="Times New Roman" pitchFamily="18" charset="0"/>
            </a:endParaRPr>
          </a:p>
          <a:p>
            <a:endParaRPr lang="el-GR" dirty="0" smtClean="0">
              <a:latin typeface="Times New Roman" pitchFamily="18" charset="0"/>
            </a:endParaRPr>
          </a:p>
        </p:txBody>
      </p:sp>
      <p:pic>
        <p:nvPicPr>
          <p:cNvPr id="5" name="Picture 7" descr="ΕΥΑΓΓΕΛΑΤΟΣ 2"/>
          <p:cNvPicPr>
            <a:picLocks noGrp="1" noChangeAspect="1" noChangeArrowheads="1"/>
          </p:cNvPicPr>
          <p:nvPr>
            <p:ph sz="half" idx="1"/>
          </p:nvPr>
        </p:nvPicPr>
        <p:blipFill>
          <a:blip r:embed="rId2" cstate="print"/>
          <a:srcRect/>
          <a:stretch>
            <a:fillRect/>
          </a:stretch>
        </p:blipFill>
        <p:spPr>
          <a:xfrm>
            <a:off x="6084168" y="1556792"/>
            <a:ext cx="2208026" cy="1708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F_P1146002w"/>
          <p:cNvPicPr>
            <a:picLocks noChangeAspect="1" noChangeArrowheads="1"/>
          </p:cNvPicPr>
          <p:nvPr/>
        </p:nvPicPr>
        <p:blipFill>
          <a:blip r:embed="rId3" cstate="print"/>
          <a:srcRect/>
          <a:stretch>
            <a:fillRect/>
          </a:stretch>
        </p:blipFill>
        <p:spPr>
          <a:xfrm>
            <a:off x="611560" y="1628800"/>
            <a:ext cx="5112568" cy="376444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 Ορθογώνιο"/>
          <p:cNvSpPr/>
          <p:nvPr/>
        </p:nvSpPr>
        <p:spPr>
          <a:xfrm>
            <a:off x="1043608" y="5517232"/>
            <a:ext cx="3995936" cy="369332"/>
          </a:xfrm>
          <a:prstGeom prst="rect">
            <a:avLst/>
          </a:prstGeom>
        </p:spPr>
        <p:txBody>
          <a:bodyPr wrap="square">
            <a:spAutoFit/>
          </a:bodyPr>
          <a:lstStyle/>
          <a:p>
            <a:r>
              <a:rPr lang="el-GR" dirty="0" smtClean="0">
                <a:latin typeface="Times New Roman" pitchFamily="18" charset="0"/>
              </a:rPr>
              <a:t>             1978 </a:t>
            </a:r>
            <a:r>
              <a:rPr lang="el-GR" i="1" dirty="0" smtClean="0">
                <a:latin typeface="Times New Roman" pitchFamily="18" charset="0"/>
              </a:rPr>
              <a:t>Πέρσες </a:t>
            </a:r>
            <a:r>
              <a:rPr lang="el-GR" dirty="0" smtClean="0">
                <a:latin typeface="Times New Roman" pitchFamily="18" charset="0"/>
              </a:rPr>
              <a:t>Αισχύλου ΚΘΒΕ</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8280920" cy="864096"/>
          </a:xfrm>
        </p:spPr>
        <p:txBody>
          <a:bodyPr>
            <a:normAutofit/>
          </a:bodyPr>
          <a:lstStyle/>
          <a:p>
            <a:r>
              <a:rPr lang="el-GR" dirty="0" smtClean="0"/>
              <a:t>		          Θεατρική Λέσχη  Βόλου </a:t>
            </a:r>
            <a:br>
              <a:rPr lang="el-GR" dirty="0" smtClean="0"/>
            </a:br>
            <a:endParaRPr lang="el-GR" dirty="0"/>
          </a:p>
        </p:txBody>
      </p:sp>
      <p:sp>
        <p:nvSpPr>
          <p:cNvPr id="4" name="3 - Θέση κειμένου"/>
          <p:cNvSpPr>
            <a:spLocks noGrp="1"/>
          </p:cNvSpPr>
          <p:nvPr>
            <p:ph type="body" idx="2"/>
          </p:nvPr>
        </p:nvSpPr>
        <p:spPr>
          <a:xfrm>
            <a:off x="457200" y="1524000"/>
            <a:ext cx="4906888" cy="5073352"/>
          </a:xfrm>
        </p:spPr>
        <p:txBody>
          <a:bodyPr/>
          <a:lstStyle/>
          <a:p>
            <a:r>
              <a:rPr lang="el-GR" dirty="0" smtClean="0"/>
              <a:t>      </a:t>
            </a:r>
            <a:endParaRPr lang="el-GR" dirty="0"/>
          </a:p>
        </p:txBody>
      </p:sp>
      <p:pic>
        <p:nvPicPr>
          <p:cNvPr id="5" name="Picture 2"/>
          <p:cNvPicPr>
            <a:picLocks noGrp="1" noChangeAspect="1" noChangeArrowheads="1"/>
          </p:cNvPicPr>
          <p:nvPr>
            <p:ph sz="half" idx="1"/>
          </p:nvPr>
        </p:nvPicPr>
        <p:blipFill>
          <a:blip r:embed="rId2" cstate="print">
            <a:lum bright="-10000" contrast="10000"/>
          </a:blip>
          <a:srcRect r="5825" b="7217"/>
          <a:stretch>
            <a:fillRect/>
          </a:stretch>
        </p:blipFill>
        <p:spPr>
          <a:xfrm>
            <a:off x="539552" y="1163399"/>
            <a:ext cx="7128792" cy="5148581"/>
          </a:xfrm>
          <a:effectLst>
            <a:softEdge rad="112500"/>
          </a:effectLst>
        </p:spPr>
      </p:pic>
      <p:sp>
        <p:nvSpPr>
          <p:cNvPr id="6" name="5 - Ορθογώνιο"/>
          <p:cNvSpPr/>
          <p:nvPr/>
        </p:nvSpPr>
        <p:spPr>
          <a:xfrm>
            <a:off x="2843808" y="6309320"/>
            <a:ext cx="2565639" cy="369332"/>
          </a:xfrm>
          <a:prstGeom prst="rect">
            <a:avLst/>
          </a:prstGeom>
        </p:spPr>
        <p:txBody>
          <a:bodyPr wrap="none">
            <a:spAutoFit/>
          </a:bodyPr>
          <a:lstStyle/>
          <a:p>
            <a:r>
              <a:rPr lang="el-GR" b="1" i="1" dirty="0" smtClean="0"/>
              <a:t>Αντιγόνη, </a:t>
            </a:r>
            <a:r>
              <a:rPr lang="el-GR" b="1" dirty="0" smtClean="0"/>
              <a:t>Σοφοκλή 1986</a:t>
            </a:r>
            <a:endParaRPr lang="el-GR" dirty="0" smtClean="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779686"/>
          </a:xfrm>
        </p:spPr>
        <p:txBody>
          <a:bodyPr>
            <a:normAutofit/>
          </a:bodyPr>
          <a:lstStyle/>
          <a:p>
            <a:r>
              <a:rPr lang="el-GR" dirty="0" smtClean="0"/>
              <a:t>Κώστας </a:t>
            </a:r>
            <a:r>
              <a:rPr lang="el-GR" dirty="0" err="1" smtClean="0"/>
              <a:t>Τσιάνος</a:t>
            </a:r>
            <a:r>
              <a:rPr lang="el-GR" dirty="0" smtClean="0"/>
              <a:t> </a:t>
            </a:r>
            <a:endParaRPr lang="el-GR" dirty="0"/>
          </a:p>
        </p:txBody>
      </p:sp>
      <p:sp>
        <p:nvSpPr>
          <p:cNvPr id="4" name="3 - Θέση κειμένου"/>
          <p:cNvSpPr>
            <a:spLocks noGrp="1"/>
          </p:cNvSpPr>
          <p:nvPr>
            <p:ph type="body" idx="2"/>
          </p:nvPr>
        </p:nvSpPr>
        <p:spPr>
          <a:xfrm>
            <a:off x="179512" y="1435100"/>
            <a:ext cx="4824536" cy="4802211"/>
          </a:xfrm>
        </p:spPr>
        <p:txBody>
          <a:bodyPr/>
          <a:lstStyle/>
          <a:p>
            <a:endParaRPr lang="el-GR" dirty="0"/>
          </a:p>
        </p:txBody>
      </p:sp>
      <p:sp>
        <p:nvSpPr>
          <p:cNvPr id="3" name="2 - Θέση περιεχομένου"/>
          <p:cNvSpPr>
            <a:spLocks noGrp="1"/>
          </p:cNvSpPr>
          <p:nvPr>
            <p:ph sz="half" idx="1"/>
          </p:nvPr>
        </p:nvSpPr>
        <p:spPr>
          <a:xfrm>
            <a:off x="6156176" y="1124744"/>
            <a:ext cx="2736304" cy="2291853"/>
          </a:xfrm>
        </p:spPr>
        <p:txBody>
          <a:bodyPr/>
          <a:lstStyle/>
          <a:p>
            <a:pPr>
              <a:buNone/>
            </a:pPr>
            <a:endParaRPr lang="el-GR" dirty="0"/>
          </a:p>
        </p:txBody>
      </p:sp>
      <p:sp>
        <p:nvSpPr>
          <p:cNvPr id="6" name="5 - Ορθογώνιο"/>
          <p:cNvSpPr/>
          <p:nvPr/>
        </p:nvSpPr>
        <p:spPr>
          <a:xfrm>
            <a:off x="1835696" y="6309320"/>
            <a:ext cx="2506264" cy="369332"/>
          </a:xfrm>
          <a:prstGeom prst="rect">
            <a:avLst/>
          </a:prstGeom>
        </p:spPr>
        <p:txBody>
          <a:bodyPr wrap="none">
            <a:spAutoFit/>
          </a:bodyPr>
          <a:lstStyle/>
          <a:p>
            <a:r>
              <a:rPr lang="el-GR" b="1" i="1" dirty="0" smtClean="0"/>
              <a:t>Ηλέκτρα</a:t>
            </a:r>
            <a:r>
              <a:rPr lang="el-GR" b="1" dirty="0" smtClean="0"/>
              <a:t> Ευριπίδη 1988 </a:t>
            </a:r>
            <a:endParaRPr lang="el-GR" dirty="0"/>
          </a:p>
        </p:txBody>
      </p:sp>
      <p:pic>
        <p:nvPicPr>
          <p:cNvPr id="18438" name="Picture 6" descr="http://www.tovima.gr/files/1/migratedData/D1998/D0301/v1gaz9a.gif">
            <a:hlinkClick r:id="rId2"/>
          </p:cNvPr>
          <p:cNvPicPr>
            <a:picLocks noGrp="1" noChangeAspect="1" noChangeArrowheads="1"/>
          </p:cNvPicPr>
          <p:nvPr>
            <p:ph idx="4294967295"/>
          </p:nvPr>
        </p:nvPicPr>
        <p:blipFill>
          <a:blip r:embed="rId3" cstate="print"/>
          <a:srcRect/>
          <a:stretch>
            <a:fillRect/>
          </a:stretch>
        </p:blipFill>
        <p:spPr bwMode="auto">
          <a:xfrm>
            <a:off x="6156176" y="1080290"/>
            <a:ext cx="2664296" cy="2320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p:cNvPicPr>
            <a:picLocks noGrp="1" noChangeAspect="1" noChangeArrowheads="1"/>
          </p:cNvPicPr>
          <p:nvPr>
            <p:ph idx="1"/>
          </p:nvPr>
        </p:nvPicPr>
        <p:blipFill>
          <a:blip r:embed="rId4" cstate="print">
            <a:duotone>
              <a:schemeClr val="bg2">
                <a:shade val="45000"/>
                <a:satMod val="135000"/>
              </a:schemeClr>
              <a:prstClr val="white"/>
            </a:duotone>
            <a:lum bright="-10000" contrast="10000"/>
          </a:blip>
          <a:srcRect/>
          <a:stretch>
            <a:fillRect/>
          </a:stretch>
        </p:blipFill>
        <p:spPr>
          <a:xfrm>
            <a:off x="251520" y="1484784"/>
            <a:ext cx="5112568" cy="4680519"/>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3008313" cy="814412"/>
          </a:xfrm>
        </p:spPr>
        <p:txBody>
          <a:bodyPr>
            <a:normAutofit/>
          </a:bodyPr>
          <a:lstStyle/>
          <a:p>
            <a:r>
              <a:rPr lang="el-GR" dirty="0" smtClean="0"/>
              <a:t>Θόδωρος Τερζόπουλος </a:t>
            </a:r>
            <a:endParaRPr lang="el-GR" dirty="0"/>
          </a:p>
        </p:txBody>
      </p:sp>
      <p:sp>
        <p:nvSpPr>
          <p:cNvPr id="4" name="3 - Θέση κειμένου"/>
          <p:cNvSpPr>
            <a:spLocks noGrp="1"/>
          </p:cNvSpPr>
          <p:nvPr>
            <p:ph type="body" idx="2"/>
          </p:nvPr>
        </p:nvSpPr>
        <p:spPr>
          <a:xfrm>
            <a:off x="539552" y="1412776"/>
            <a:ext cx="4834880" cy="4691063"/>
          </a:xfrm>
        </p:spPr>
        <p:txBody>
          <a:bodyPr>
            <a:normAutofit/>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b="1" dirty="0" smtClean="0"/>
              <a:t>Ηρακλής Μαινόμενος 2001</a:t>
            </a:r>
            <a:r>
              <a:rPr lang="el-GR" dirty="0" smtClean="0"/>
              <a:t/>
            </a:r>
            <a:br>
              <a:rPr lang="el-GR" dirty="0" smtClean="0"/>
            </a:br>
            <a:r>
              <a:rPr lang="el-GR" b="1" dirty="0" smtClean="0"/>
              <a:t>Θίασος </a:t>
            </a:r>
            <a:r>
              <a:rPr lang="el-GR" b="1" dirty="0" err="1" smtClean="0"/>
              <a:t>Άττις</a:t>
            </a:r>
            <a:r>
              <a:rPr lang="el-GR" b="1" dirty="0" smtClean="0"/>
              <a:t>, σκηνοθεσία: Θ. Τερζόπουλος</a:t>
            </a:r>
            <a:endParaRPr lang="el-GR" dirty="0"/>
          </a:p>
        </p:txBody>
      </p:sp>
      <p:sp>
        <p:nvSpPr>
          <p:cNvPr id="3" name="2 - Θέση περιεχομένου"/>
          <p:cNvSpPr>
            <a:spLocks noGrp="1"/>
          </p:cNvSpPr>
          <p:nvPr>
            <p:ph sz="half" idx="1"/>
          </p:nvPr>
        </p:nvSpPr>
        <p:spPr>
          <a:xfrm>
            <a:off x="6156176" y="273051"/>
            <a:ext cx="2530624" cy="2219846"/>
          </a:xfrm>
        </p:spPr>
        <p:txBody>
          <a:bodyPr/>
          <a:lstStyle/>
          <a:p>
            <a:endParaRPr lang="el-GR" dirty="0"/>
          </a:p>
        </p:txBody>
      </p:sp>
      <p:pic>
        <p:nvPicPr>
          <p:cNvPr id="6" name="Picture 2"/>
          <p:cNvPicPr>
            <a:picLocks noChangeAspect="1" noChangeArrowheads="1"/>
          </p:cNvPicPr>
          <p:nvPr/>
        </p:nvPicPr>
        <p:blipFill>
          <a:blip r:embed="rId2" cstate="print">
            <a:lum bright="-20000" contrast="10000"/>
          </a:blip>
          <a:srcRect/>
          <a:stretch>
            <a:fillRect/>
          </a:stretch>
        </p:blipFill>
        <p:spPr>
          <a:xfrm>
            <a:off x="395536" y="1772816"/>
            <a:ext cx="4895850" cy="3438525"/>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0" name="Picture 2" descr="https://encrypted-tbn2.gstatic.com/images?q=tbn:ANd9GcQVlXgN2qWmrr6JESkHFbgNzreTWQzdP4Y7isq7pmYx1J2Zdgd9"/>
          <p:cNvPicPr>
            <a:picLocks noChangeAspect="1" noChangeArrowheads="1"/>
          </p:cNvPicPr>
          <p:nvPr/>
        </p:nvPicPr>
        <p:blipFill>
          <a:blip r:embed="rId3" cstate="print"/>
          <a:srcRect/>
          <a:stretch>
            <a:fillRect/>
          </a:stretch>
        </p:blipFill>
        <p:spPr bwMode="auto">
          <a:xfrm>
            <a:off x="6228184" y="260648"/>
            <a:ext cx="2520280"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ttps://cdn.ianos.gr/media/catalog/product/cache/1/image/650x650/17f82f742ffe127f42dca9de82fb58b1/0/2/02faf13f-a9cf-4871-bb13-9c8a8551a6ed_2.jpg"/>
          <p:cNvPicPr/>
          <p:nvPr/>
        </p:nvPicPr>
        <p:blipFill>
          <a:blip r:embed="rId2" cstate="print"/>
          <a:srcRect/>
          <a:stretch>
            <a:fillRect/>
          </a:stretch>
        </p:blipFill>
        <p:spPr bwMode="auto">
          <a:xfrm>
            <a:off x="3779912" y="1916832"/>
            <a:ext cx="3384376" cy="4320481"/>
          </a:xfrm>
          <a:prstGeom prst="rect">
            <a:avLst/>
          </a:prstGeom>
          <a:ln>
            <a:noFill/>
          </a:ln>
          <a:effectLst>
            <a:outerShdw blurRad="292100" dist="139700" dir="2700000" algn="tl" rotWithShape="0">
              <a:srgbClr val="333333">
                <a:alpha val="65000"/>
              </a:srgbClr>
            </a:outerShdw>
          </a:effectLst>
        </p:spPr>
      </p:pic>
      <p:sp>
        <p:nvSpPr>
          <p:cNvPr id="1025" name="Rectangle 1"/>
          <p:cNvSpPr>
            <a:spLocks noChangeArrowheads="1"/>
          </p:cNvSpPr>
          <p:nvPr/>
        </p:nvSpPr>
        <p:spPr bwMode="auto">
          <a:xfrm>
            <a:off x="251520" y="399147"/>
            <a:ext cx="428396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6838" algn="just" defTabSz="914400" rtl="0" eaLnBrk="1" fontAlgn="base" latinLnBrk="0" hangingPunct="1">
              <a:lnSpc>
                <a:spcPct val="100000"/>
              </a:lnSpc>
              <a:spcBef>
                <a:spcPct val="0"/>
              </a:spcBef>
              <a:spcAft>
                <a:spcPct val="0"/>
              </a:spcAft>
              <a:buClrTx/>
              <a:buSzTx/>
              <a:tabLst/>
            </a:pPr>
            <a:r>
              <a:rPr kumimoji="0" lang="el-GR" b="1" i="1"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Άννα Μαυρολέων, Περί αναβίωσης – από τους αρχαίους μύθους στους μύθους της θεατρικής ιστορίας, </a:t>
            </a:r>
            <a:r>
              <a:rPr kumimoji="0" lang="el-GR"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Ι. Σιδέρης: Αθήνα: 2016, </a:t>
            </a:r>
            <a:r>
              <a:rPr kumimoji="0" lang="en-US"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ISBN</a:t>
            </a:r>
            <a:r>
              <a:rPr kumimoji="0" lang="el-GR"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978-960-08-0696-0.</a:t>
            </a:r>
            <a:endParaRPr kumimoji="0" lang="el-GR"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96838"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(πρόλογος </a:t>
            </a:r>
            <a:r>
              <a:rPr kumimoji="0" lang="en-US"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Gonda</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Van Steen</a:t>
            </a:r>
            <a:r>
              <a:rPr kumimoji="0" lang="el-GR"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t>
            </a:r>
            <a:endParaRPr kumimoji="0" lang="el-GR"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96838"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Σύνολο σελίδων: 561</a:t>
            </a:r>
            <a:endParaRPr kumimoji="0" lang="el-GR"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792088"/>
          </a:xfrm>
        </p:spPr>
        <p:txBody>
          <a:bodyPr>
            <a:normAutofit fontScale="90000"/>
          </a:bodyPr>
          <a:lstStyle/>
          <a:p>
            <a:r>
              <a:rPr lang="el-GR" sz="1200" i="1" dirty="0" smtClean="0"/>
              <a:t/>
            </a:r>
            <a:br>
              <a:rPr lang="el-GR" sz="1200" i="1" dirty="0" smtClean="0"/>
            </a:br>
            <a:r>
              <a:rPr lang="el-GR" sz="1200" i="1" dirty="0" smtClean="0"/>
              <a:t/>
            </a:r>
            <a:br>
              <a:rPr lang="el-GR" sz="1200" i="1" dirty="0" smtClean="0"/>
            </a:br>
            <a:r>
              <a:rPr lang="el-GR" sz="1200" i="1" dirty="0" smtClean="0"/>
              <a:t/>
            </a:r>
            <a:br>
              <a:rPr lang="el-GR" sz="1200" i="1" dirty="0" smtClean="0"/>
            </a:br>
            <a:r>
              <a:rPr lang="el-GR" sz="1200" i="1" dirty="0" smtClean="0"/>
              <a:t/>
            </a:r>
            <a:br>
              <a:rPr lang="el-GR" sz="1200" i="1" dirty="0" smtClean="0"/>
            </a:br>
            <a:r>
              <a:rPr lang="el-GR" sz="1200" i="1" dirty="0" smtClean="0"/>
              <a:t/>
            </a:r>
            <a:br>
              <a:rPr lang="el-GR" sz="1200" i="1" dirty="0" smtClean="0"/>
            </a:br>
            <a:r>
              <a:rPr lang="el-GR" sz="1200" i="1" dirty="0" smtClean="0"/>
              <a:t/>
            </a:r>
            <a:br>
              <a:rPr lang="el-GR" sz="1200" i="1" dirty="0" smtClean="0"/>
            </a:br>
            <a:r>
              <a:rPr lang="en-US" sz="1800" i="1" dirty="0" err="1" smtClean="0">
                <a:solidFill>
                  <a:srgbClr val="FFFF00"/>
                </a:solidFill>
              </a:rPr>
              <a:t>Abb</a:t>
            </a:r>
            <a:r>
              <a:rPr lang="el-GR" sz="1800" i="1" dirty="0" smtClean="0">
                <a:solidFill>
                  <a:srgbClr val="FFFF00"/>
                </a:solidFill>
              </a:rPr>
              <a:t>é </a:t>
            </a:r>
            <a:r>
              <a:rPr lang="en-US" sz="1800" i="1" dirty="0" smtClean="0">
                <a:solidFill>
                  <a:srgbClr val="FFFF00"/>
                </a:solidFill>
              </a:rPr>
              <a:t>Jean</a:t>
            </a:r>
            <a:r>
              <a:rPr lang="el-GR" sz="1800" i="1" dirty="0" smtClean="0">
                <a:solidFill>
                  <a:srgbClr val="FFFF00"/>
                </a:solidFill>
              </a:rPr>
              <a:t> - </a:t>
            </a:r>
            <a:r>
              <a:rPr lang="en-US" sz="1800" i="1" dirty="0" smtClean="0">
                <a:solidFill>
                  <a:srgbClr val="FFFF00"/>
                </a:solidFill>
              </a:rPr>
              <a:t>Jacques Bart</a:t>
            </a:r>
            <a:r>
              <a:rPr lang="el-GR" sz="1800" i="1" dirty="0" smtClean="0">
                <a:solidFill>
                  <a:srgbClr val="FFFF00"/>
                </a:solidFill>
              </a:rPr>
              <a:t>é</a:t>
            </a:r>
            <a:r>
              <a:rPr lang="en-US" sz="1800" i="1" dirty="0" smtClean="0">
                <a:solidFill>
                  <a:srgbClr val="FFFF00"/>
                </a:solidFill>
              </a:rPr>
              <a:t>l</a:t>
            </a:r>
            <a:r>
              <a:rPr lang="el-GR" sz="1800" i="1" dirty="0" smtClean="0">
                <a:solidFill>
                  <a:srgbClr val="FFFF00"/>
                </a:solidFill>
              </a:rPr>
              <a:t>é</a:t>
            </a:r>
            <a:r>
              <a:rPr lang="en-US" sz="1800" i="1" dirty="0" smtClean="0">
                <a:solidFill>
                  <a:srgbClr val="FFFF00"/>
                </a:solidFill>
              </a:rPr>
              <a:t>my</a:t>
            </a:r>
            <a:r>
              <a:rPr lang="el-GR" sz="1800" dirty="0" smtClean="0">
                <a:solidFill>
                  <a:srgbClr val="FFFF00"/>
                </a:solidFill>
              </a:rPr>
              <a:t> </a:t>
            </a:r>
            <a:r>
              <a:rPr lang="el-GR" sz="1600" b="1" i="1" dirty="0" smtClean="0">
                <a:solidFill>
                  <a:srgbClr val="FFFF00"/>
                </a:solidFill>
              </a:rPr>
              <a:t>«</a:t>
            </a:r>
            <a:r>
              <a:rPr lang="en-US" sz="1600" b="1" i="1" dirty="0" smtClean="0">
                <a:solidFill>
                  <a:srgbClr val="FFFF00"/>
                </a:solidFill>
              </a:rPr>
              <a:t>Voyage du </a:t>
            </a:r>
            <a:r>
              <a:rPr lang="en-US" sz="1600" b="1" i="1" dirty="0" err="1" smtClean="0">
                <a:solidFill>
                  <a:srgbClr val="FFFF00"/>
                </a:solidFill>
              </a:rPr>
              <a:t>jeune</a:t>
            </a:r>
            <a:r>
              <a:rPr lang="en-US" sz="1600" b="1" i="1" dirty="0" smtClean="0">
                <a:solidFill>
                  <a:srgbClr val="FFFF00"/>
                </a:solidFill>
              </a:rPr>
              <a:t> </a:t>
            </a:r>
            <a:r>
              <a:rPr lang="en-US" sz="1600" b="1" i="1" dirty="0" err="1" smtClean="0">
                <a:solidFill>
                  <a:srgbClr val="FFFF00"/>
                </a:solidFill>
              </a:rPr>
              <a:t>Anacharsis</a:t>
            </a:r>
            <a:r>
              <a:rPr lang="en-US" sz="1600" b="1" i="1" dirty="0" smtClean="0">
                <a:solidFill>
                  <a:srgbClr val="FFFF00"/>
                </a:solidFill>
              </a:rPr>
              <a:t> en </a:t>
            </a:r>
            <a:r>
              <a:rPr lang="en-US" sz="1600" b="1" i="1" dirty="0" err="1" smtClean="0">
                <a:solidFill>
                  <a:srgbClr val="FFFF00"/>
                </a:solidFill>
              </a:rPr>
              <a:t>Gr</a:t>
            </a:r>
            <a:r>
              <a:rPr lang="el-GR" sz="1600" b="1" i="1" dirty="0" smtClean="0">
                <a:solidFill>
                  <a:srgbClr val="FFFF00"/>
                </a:solidFill>
              </a:rPr>
              <a:t>é</a:t>
            </a:r>
            <a:r>
              <a:rPr lang="en-US" sz="1600" b="1" i="1" dirty="0" err="1" smtClean="0">
                <a:solidFill>
                  <a:srgbClr val="FFFF00"/>
                </a:solidFill>
              </a:rPr>
              <a:t>ce</a:t>
            </a:r>
            <a:r>
              <a:rPr lang="el-GR" sz="1600" b="1" i="1" dirty="0" smtClean="0">
                <a:solidFill>
                  <a:srgbClr val="FFFF00"/>
                </a:solidFill>
              </a:rPr>
              <a:t>» </a:t>
            </a:r>
            <a:r>
              <a:rPr lang="el-GR" sz="1200" i="1" dirty="0" smtClean="0">
                <a:solidFill>
                  <a:srgbClr val="FFFF00"/>
                </a:solidFill>
              </a:rPr>
              <a:t/>
            </a:r>
            <a:br>
              <a:rPr lang="el-GR" sz="1200" i="1" dirty="0" smtClean="0">
                <a:solidFill>
                  <a:srgbClr val="FFFF00"/>
                </a:solidFill>
              </a:rPr>
            </a:br>
            <a:r>
              <a:rPr lang="el-GR" sz="1600" dirty="0" smtClean="0">
                <a:solidFill>
                  <a:srgbClr val="FFFF00"/>
                </a:solidFill>
              </a:rPr>
              <a:t>«Το ταξίδι του νεαρού </a:t>
            </a:r>
            <a:r>
              <a:rPr lang="el-GR" sz="1600" dirty="0" err="1" smtClean="0">
                <a:solidFill>
                  <a:srgbClr val="FFFF00"/>
                </a:solidFill>
              </a:rPr>
              <a:t>Ανάχαρσι</a:t>
            </a:r>
            <a:r>
              <a:rPr lang="el-GR" sz="1600" dirty="0" smtClean="0">
                <a:solidFill>
                  <a:srgbClr val="FFFF00"/>
                </a:solidFill>
              </a:rPr>
              <a:t> στην Ελλάδα» εκδόθηκε πρώτη φορά στο Παρίσι (1788).</a:t>
            </a:r>
            <a:r>
              <a:rPr lang="el-GR" sz="1200" dirty="0" smtClean="0">
                <a:solidFill>
                  <a:srgbClr val="FFFF00"/>
                </a:solidFill>
              </a:rPr>
              <a:t/>
            </a:r>
            <a:br>
              <a:rPr lang="el-GR" sz="1200" dirty="0" smtClean="0">
                <a:solidFill>
                  <a:srgbClr val="FFFF00"/>
                </a:solidFill>
              </a:rPr>
            </a:br>
            <a:r>
              <a:rPr lang="el-GR" dirty="0" smtClean="0"/>
              <a:t/>
            </a:r>
            <a:br>
              <a:rPr lang="el-GR" dirty="0" smtClean="0"/>
            </a:br>
            <a:endParaRPr lang="el-GR" dirty="0"/>
          </a:p>
        </p:txBody>
      </p:sp>
      <p:sp>
        <p:nvSpPr>
          <p:cNvPr id="3" name="2 - Θέση κειμένου"/>
          <p:cNvSpPr>
            <a:spLocks noGrp="1"/>
          </p:cNvSpPr>
          <p:nvPr>
            <p:ph type="body" idx="1"/>
          </p:nvPr>
        </p:nvSpPr>
        <p:spPr>
          <a:xfrm>
            <a:off x="457200" y="1196752"/>
            <a:ext cx="4040188" cy="576065"/>
          </a:xfrm>
        </p:spPr>
        <p:txBody>
          <a:bodyPr>
            <a:normAutofit/>
          </a:bodyPr>
          <a:lstStyle/>
          <a:p>
            <a:r>
              <a:rPr lang="el-GR" cap="none" dirty="0" smtClean="0"/>
              <a:t>ΧΑΡΤΑ ΤΟΥ ΡΗΓΑ 1797</a:t>
            </a:r>
            <a:endParaRPr lang="el-GR" cap="none" dirty="0"/>
          </a:p>
        </p:txBody>
      </p:sp>
      <p:sp>
        <p:nvSpPr>
          <p:cNvPr id="5" name="4 - Θέση κειμένου"/>
          <p:cNvSpPr>
            <a:spLocks noGrp="1"/>
          </p:cNvSpPr>
          <p:nvPr>
            <p:ph type="body" sz="half" idx="3"/>
          </p:nvPr>
        </p:nvSpPr>
        <p:spPr/>
        <p:txBody>
          <a:bodyPr>
            <a:normAutofit fontScale="40000" lnSpcReduction="20000"/>
          </a:bodyPr>
          <a:lstStyle/>
          <a:p>
            <a:endParaRPr lang="el-GR" dirty="0" smtClean="0"/>
          </a:p>
          <a:p>
            <a:endParaRPr lang="el-GR" dirty="0" smtClean="0"/>
          </a:p>
          <a:p>
            <a:r>
              <a:rPr lang="el-GR" sz="6000" i="1" dirty="0" smtClean="0"/>
              <a:t> «</a:t>
            </a:r>
            <a:r>
              <a:rPr lang="en-US" sz="6000" i="1" dirty="0" err="1" smtClean="0"/>
              <a:t>Antigone</a:t>
            </a:r>
            <a:r>
              <a:rPr lang="en-US" sz="6000" i="1" dirty="0" smtClean="0"/>
              <a:t> vogue</a:t>
            </a:r>
            <a:r>
              <a:rPr lang="el-GR" sz="6000" i="1" dirty="0" smtClean="0"/>
              <a:t>»</a:t>
            </a:r>
            <a:endParaRPr lang="el-GR" sz="6000" dirty="0"/>
          </a:p>
        </p:txBody>
      </p:sp>
      <p:pic>
        <p:nvPicPr>
          <p:cNvPr id="7" name="6 - Θέση περιεχομένου"/>
          <p:cNvPicPr>
            <a:picLocks noGrp="1"/>
          </p:cNvPicPr>
          <p:nvPr>
            <p:ph sz="quarter" idx="2"/>
          </p:nvPr>
        </p:nvPicPr>
        <p:blipFill>
          <a:blip r:embed="rId2" cstate="print">
            <a:lum bright="-20000" contrast="20000"/>
          </a:blip>
          <a:stretch>
            <a:fillRect/>
          </a:stretch>
        </p:blipFill>
        <p:spPr bwMode="auto">
          <a:xfrm>
            <a:off x="251520" y="1772816"/>
            <a:ext cx="4245868" cy="4680520"/>
          </a:xfrm>
          <a:prstGeom prst="rect">
            <a:avLst/>
          </a:prstGeom>
          <a:solidFill>
            <a:srgbClr val="FFFFFF">
              <a:shade val="85000"/>
            </a:srgbClr>
          </a:solidFill>
          <a:ln w="88900" cap="sq">
            <a:solidFill>
              <a:schemeClr val="bg1">
                <a:lumMod val="95000"/>
                <a:lumOff val="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 Θέση περιεχομένου"/>
          <p:cNvSpPr>
            <a:spLocks noGrp="1"/>
          </p:cNvSpPr>
          <p:nvPr>
            <p:ph sz="quarter" idx="4"/>
          </p:nvPr>
        </p:nvSpPr>
        <p:spPr/>
        <p:txBody>
          <a:bodyPr>
            <a:normAutofit lnSpcReduction="10000"/>
          </a:bodyPr>
          <a:lstStyle/>
          <a:p>
            <a:r>
              <a:rPr lang="el-GR" sz="1400" dirty="0" smtClean="0"/>
              <a:t>Ο </a:t>
            </a:r>
            <a:r>
              <a:rPr lang="en-US" sz="1400" dirty="0" smtClean="0"/>
              <a:t>G</a:t>
            </a:r>
            <a:r>
              <a:rPr lang="el-GR" sz="1400" dirty="0" smtClean="0"/>
              <a:t>. </a:t>
            </a:r>
            <a:r>
              <a:rPr lang="en-US" sz="1400" dirty="0" smtClean="0"/>
              <a:t>Steiner</a:t>
            </a:r>
            <a:r>
              <a:rPr lang="el-GR" sz="1400" dirty="0" smtClean="0"/>
              <a:t> εστιάζοντας στα ιστορικά γεγονότα ερμηνεύει την σταδιακή εξέλιξη του «φαινομένου» που εξετάζει, ως </a:t>
            </a:r>
            <a:r>
              <a:rPr lang="el-GR" sz="1400" i="1" dirty="0" smtClean="0"/>
              <a:t>«</a:t>
            </a:r>
            <a:r>
              <a:rPr lang="en-US" sz="1400" i="1" dirty="0" err="1" smtClean="0"/>
              <a:t>Antigone</a:t>
            </a:r>
            <a:r>
              <a:rPr lang="en-US" sz="1400" i="1" dirty="0" smtClean="0"/>
              <a:t> vogue</a:t>
            </a:r>
            <a:r>
              <a:rPr lang="el-GR" sz="1400" i="1" dirty="0" smtClean="0"/>
              <a:t>»</a:t>
            </a:r>
            <a:r>
              <a:rPr lang="el-GR" sz="1400" dirty="0" smtClean="0"/>
              <a:t>, εστιάζοντας στην ενασχόληση των </a:t>
            </a:r>
            <a:r>
              <a:rPr lang="en-US" sz="1400" dirty="0" smtClean="0"/>
              <a:t>Hegel</a:t>
            </a:r>
            <a:r>
              <a:rPr lang="el-GR" sz="1400" dirty="0" smtClean="0"/>
              <a:t>, </a:t>
            </a:r>
            <a:r>
              <a:rPr lang="en-US" sz="1400" dirty="0" smtClean="0"/>
              <a:t>H</a:t>
            </a:r>
            <a:r>
              <a:rPr lang="el-GR" sz="1400" dirty="0" smtClean="0"/>
              <a:t>ö</a:t>
            </a:r>
            <a:r>
              <a:rPr lang="en-US" sz="1400" dirty="0" err="1" smtClean="0"/>
              <a:t>lderlin</a:t>
            </a:r>
            <a:r>
              <a:rPr lang="el-GR" sz="1400" dirty="0" smtClean="0"/>
              <a:t> και </a:t>
            </a:r>
            <a:r>
              <a:rPr lang="en-US" sz="1400" dirty="0" smtClean="0"/>
              <a:t>Schelling</a:t>
            </a:r>
            <a:r>
              <a:rPr lang="el-GR" sz="1400" dirty="0" smtClean="0"/>
              <a:t> με το σοφόκλειο κείμενο και στην παράσταση της </a:t>
            </a:r>
            <a:r>
              <a:rPr lang="el-GR" sz="1400" i="1" dirty="0" smtClean="0"/>
              <a:t>Αντιγόνης</a:t>
            </a:r>
            <a:r>
              <a:rPr lang="el-GR" sz="1400" dirty="0" smtClean="0"/>
              <a:t>  του 1841 στο </a:t>
            </a:r>
            <a:r>
              <a:rPr lang="el-GR" sz="1400" dirty="0" err="1" smtClean="0"/>
              <a:t>Πότσδαμ</a:t>
            </a:r>
            <a:r>
              <a:rPr lang="el-GR" sz="1400" dirty="0" smtClean="0"/>
              <a:t>. Ωστόσο υπογραμμίζει την επιρροή που άσκησαν οι αναφορές στην παράσταση </a:t>
            </a:r>
            <a:r>
              <a:rPr lang="el-GR" sz="1400" i="1" dirty="0" smtClean="0"/>
              <a:t>Αντιγόνης</a:t>
            </a:r>
            <a:r>
              <a:rPr lang="el-GR" sz="1400" dirty="0" smtClean="0"/>
              <a:t> που περιγράφεται με ιδιαίτερα γλαφυρό τρόπο στο θρυλικό μυθιστόρημα του </a:t>
            </a:r>
            <a:r>
              <a:rPr lang="en-US" sz="1400" dirty="0" smtClean="0"/>
              <a:t>J</a:t>
            </a:r>
            <a:r>
              <a:rPr lang="el-GR" sz="1400" dirty="0" smtClean="0"/>
              <a:t>.</a:t>
            </a:r>
            <a:r>
              <a:rPr lang="en-US" sz="1400" dirty="0" smtClean="0"/>
              <a:t>J</a:t>
            </a:r>
            <a:r>
              <a:rPr lang="el-GR" sz="1400" dirty="0" smtClean="0"/>
              <a:t>. </a:t>
            </a:r>
            <a:r>
              <a:rPr lang="en-US" sz="1400" dirty="0" smtClean="0"/>
              <a:t>Barth</a:t>
            </a:r>
            <a:r>
              <a:rPr lang="el-GR" sz="1400" dirty="0" smtClean="0"/>
              <a:t>é</a:t>
            </a:r>
            <a:r>
              <a:rPr lang="en-US" sz="1400" dirty="0" smtClean="0"/>
              <a:t>l</a:t>
            </a:r>
            <a:r>
              <a:rPr lang="el-GR" sz="1400" dirty="0" smtClean="0"/>
              <a:t>é</a:t>
            </a:r>
            <a:r>
              <a:rPr lang="en-US" sz="1400" dirty="0" smtClean="0"/>
              <a:t>my</a:t>
            </a:r>
            <a:r>
              <a:rPr lang="el-GR" sz="1400" dirty="0" smtClean="0"/>
              <a:t>. </a:t>
            </a:r>
          </a:p>
          <a:p>
            <a:r>
              <a:rPr lang="el-GR" sz="1400" dirty="0" smtClean="0"/>
              <a:t>Στο ενδέκατο κεφάλαιο ο Ανάχαρσις παρακολουθεί την παράσταση της </a:t>
            </a:r>
            <a:r>
              <a:rPr lang="el-GR" sz="1400" i="1" dirty="0" smtClean="0"/>
              <a:t>Αντιγόνης</a:t>
            </a:r>
            <a:r>
              <a:rPr lang="el-GR" sz="1400" dirty="0" smtClean="0"/>
              <a:t> του Σοφοκλή, γεγονός που συνηγόρησε στο ρεύμα που επέβαλε το σοφόκλειο αριστούργημα και το έκανε να υπερισχύσει στις προτιμήσεις των θεατών –κυρίως των καλλιτεχνών και λογίων- </a:t>
            </a:r>
          </a:p>
          <a:p>
            <a:endParaRPr lang="el-GR" sz="12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p:nvPr>
        </p:nvSpPr>
        <p:spPr>
          <a:xfrm>
            <a:off x="251520" y="188640"/>
            <a:ext cx="3008313" cy="1162050"/>
          </a:xfrm>
        </p:spPr>
        <p:txBody>
          <a:bodyPr>
            <a:normAutofit fontScale="90000"/>
          </a:bodyPr>
          <a:lstStyle/>
          <a:p>
            <a:r>
              <a:rPr lang="el-GR" dirty="0" smtClean="0"/>
              <a:t>Προεπαναστατικό θέατρο ΔΟΜΝΙΤΣΑ ΡΑΛΛΟΥ ΚΑΡΑΤΖΑ </a:t>
            </a:r>
            <a:br>
              <a:rPr lang="el-GR" dirty="0" smtClean="0"/>
            </a:br>
            <a:r>
              <a:rPr lang="el-GR" sz="1300" dirty="0" smtClean="0"/>
              <a:t>Πρώτη Ελληνίδα </a:t>
            </a:r>
            <a:r>
              <a:rPr lang="el-GR" sz="1300" dirty="0" err="1" smtClean="0"/>
              <a:t>σκηνοθέτις</a:t>
            </a:r>
            <a:endParaRPr lang="el-GR" sz="1300" dirty="0"/>
          </a:p>
        </p:txBody>
      </p:sp>
      <p:sp>
        <p:nvSpPr>
          <p:cNvPr id="13" name="12 - Θέση κειμένου"/>
          <p:cNvSpPr>
            <a:spLocks noGrp="1"/>
          </p:cNvSpPr>
          <p:nvPr>
            <p:ph type="body" idx="2"/>
          </p:nvPr>
        </p:nvSpPr>
        <p:spPr/>
        <p:txBody>
          <a:bodyPr>
            <a:normAutofit/>
          </a:bodyPr>
          <a:lstStyle/>
          <a:p>
            <a:pPr algn="ctr">
              <a:lnSpc>
                <a:spcPct val="80000"/>
              </a:lnSpc>
            </a:pPr>
            <a:endParaRPr lang="el-GR" dirty="0" smtClean="0"/>
          </a:p>
          <a:p>
            <a:pPr>
              <a:lnSpc>
                <a:spcPct val="80000"/>
              </a:lnSpc>
            </a:pPr>
            <a:r>
              <a:rPr lang="el-GR" dirty="0" smtClean="0"/>
              <a:t>Κόρη του θεατρόφιλου ηγεμόνα της Βλαχίας Ιωάννη Καρατζά.</a:t>
            </a:r>
          </a:p>
          <a:p>
            <a:pPr>
              <a:lnSpc>
                <a:spcPct val="80000"/>
              </a:lnSpc>
            </a:pPr>
            <a:r>
              <a:rPr lang="el-GR" dirty="0" smtClean="0"/>
              <a:t>Από τις Αυλικές εκδηλώσεις στο χώρο των Παραδουνάβιων Ηγεμονιών (τέλη 18</a:t>
            </a:r>
            <a:r>
              <a:rPr lang="el-GR" baseline="30000" dirty="0" smtClean="0"/>
              <a:t>ου</a:t>
            </a:r>
            <a:r>
              <a:rPr lang="el-GR" dirty="0" smtClean="0"/>
              <a:t>  αιώνα), σημαντικότερη ήταν η πρωτοβουλία της να αναπτυχθεί το 1</a:t>
            </a:r>
            <a:r>
              <a:rPr lang="el-GR" baseline="30000" dirty="0" smtClean="0"/>
              <a:t>ο</a:t>
            </a:r>
            <a:r>
              <a:rPr lang="el-GR" dirty="0" smtClean="0"/>
              <a:t> Νεοελληνικό Θέατρο στο Βουκουρέστι με ηθοποιούς έλληνες μαθητές και φοιτητές της Ακαδημίας Βουκουρεστίου.</a:t>
            </a:r>
          </a:p>
          <a:p>
            <a:pPr algn="ctr">
              <a:lnSpc>
                <a:spcPct val="80000"/>
              </a:lnSpc>
            </a:pPr>
            <a:endParaRPr lang="el-GR" dirty="0" smtClean="0"/>
          </a:p>
          <a:p>
            <a:pPr>
              <a:lnSpc>
                <a:spcPct val="80000"/>
              </a:lnSpc>
            </a:pPr>
            <a:r>
              <a:rPr lang="el-GR" dirty="0" smtClean="0"/>
              <a:t>Το 1817, στο μέγαρο του ηγεμόνα σε κατάλληλα διασκευασμένη αίθουσα παίχτηκαν</a:t>
            </a:r>
          </a:p>
          <a:p>
            <a:pPr>
              <a:lnSpc>
                <a:spcPct val="80000"/>
              </a:lnSpc>
            </a:pPr>
            <a:r>
              <a:rPr lang="el-GR" dirty="0" smtClean="0"/>
              <a:t>  «Αίας» του Σοφοκλή</a:t>
            </a:r>
          </a:p>
          <a:p>
            <a:pPr>
              <a:lnSpc>
                <a:spcPct val="80000"/>
              </a:lnSpc>
            </a:pPr>
            <a:r>
              <a:rPr lang="el-GR" dirty="0" smtClean="0"/>
              <a:t> «Εκάβη» του Ευριπίδη </a:t>
            </a:r>
          </a:p>
          <a:p>
            <a:pPr>
              <a:lnSpc>
                <a:spcPct val="80000"/>
              </a:lnSpc>
            </a:pPr>
            <a:endParaRPr lang="el-GR" dirty="0"/>
          </a:p>
        </p:txBody>
      </p:sp>
      <p:pic>
        <p:nvPicPr>
          <p:cNvPr id="15" name="14 - Θέση περιεχομένου"/>
          <p:cNvPicPr>
            <a:picLocks noGrp="1"/>
          </p:cNvPicPr>
          <p:nvPr>
            <p:ph sz="half" idx="1"/>
          </p:nvPr>
        </p:nvPicPr>
        <p:blipFill>
          <a:blip r:embed="rId2" cstate="print">
            <a:duotone>
              <a:prstClr val="black"/>
              <a:srgbClr val="D9C3A5">
                <a:tint val="50000"/>
                <a:satMod val="180000"/>
              </a:srgbClr>
            </a:duotone>
          </a:blip>
          <a:srcRect r="18641" b="22706"/>
          <a:stretch>
            <a:fillRect/>
          </a:stretch>
        </p:blipFill>
        <p:spPr bwMode="auto">
          <a:xfrm>
            <a:off x="4283968" y="1268760"/>
            <a:ext cx="3816424" cy="452410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Αντιγόνη  Κωνσταντινούπολη  (1863)</a:t>
            </a:r>
            <a:endParaRPr lang="el-GR" dirty="0"/>
          </a:p>
        </p:txBody>
      </p:sp>
      <p:sp>
        <p:nvSpPr>
          <p:cNvPr id="4" name="3 - Θέση κειμένου"/>
          <p:cNvSpPr>
            <a:spLocks noGrp="1"/>
          </p:cNvSpPr>
          <p:nvPr>
            <p:ph type="body" idx="2"/>
          </p:nvPr>
        </p:nvSpPr>
        <p:spPr>
          <a:xfrm>
            <a:off x="755577" y="1628800"/>
            <a:ext cx="1944216" cy="1345828"/>
          </a:xfrm>
        </p:spPr>
        <p:txBody>
          <a:bodyPr>
            <a:normAutofit/>
          </a:bodyPr>
          <a:lstStyle/>
          <a:p>
            <a:endParaRPr lang="el-GR" dirty="0" smtClean="0"/>
          </a:p>
          <a:p>
            <a:r>
              <a:rPr lang="el-GR" dirty="0" smtClean="0"/>
              <a:t>Αθηναϊκός θίασος </a:t>
            </a:r>
          </a:p>
          <a:p>
            <a:r>
              <a:rPr lang="el-GR" dirty="0" err="1" smtClean="0"/>
              <a:t>Αφων</a:t>
            </a:r>
            <a:r>
              <a:rPr lang="el-GR" dirty="0" smtClean="0"/>
              <a:t> Δημητράκου </a:t>
            </a:r>
          </a:p>
          <a:p>
            <a:endParaRPr lang="el-GR" dirty="0" smtClean="0"/>
          </a:p>
        </p:txBody>
      </p:sp>
      <p:pic>
        <p:nvPicPr>
          <p:cNvPr id="5" name="4 - Θέση περιεχομένου" descr="Θέατρο Ναούμ Κωνσταντινούπολη.jpg"/>
          <p:cNvPicPr>
            <a:picLocks noGrp="1" noChangeAspect="1"/>
          </p:cNvPicPr>
          <p:nvPr>
            <p:ph sz="half" idx="1"/>
          </p:nvPr>
        </p:nvPicPr>
        <p:blipFill>
          <a:blip r:embed="rId2" cstate="print">
            <a:duotone>
              <a:prstClr val="black"/>
              <a:schemeClr val="tx2">
                <a:tint val="45000"/>
                <a:satMod val="400000"/>
              </a:schemeClr>
            </a:duotone>
          </a:blip>
          <a:stretch>
            <a:fillRect/>
          </a:stretch>
        </p:blipFill>
        <p:spPr>
          <a:xfrm>
            <a:off x="3491880" y="1340768"/>
            <a:ext cx="5279156" cy="365016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 Ορθογώνιο"/>
          <p:cNvSpPr/>
          <p:nvPr/>
        </p:nvSpPr>
        <p:spPr>
          <a:xfrm>
            <a:off x="4139952" y="5445224"/>
            <a:ext cx="4104456" cy="369332"/>
          </a:xfrm>
          <a:prstGeom prst="rect">
            <a:avLst/>
          </a:prstGeom>
        </p:spPr>
        <p:txBody>
          <a:bodyPr wrap="square">
            <a:spAutoFit/>
          </a:bodyPr>
          <a:lstStyle/>
          <a:p>
            <a:r>
              <a:rPr lang="el-GR" dirty="0" smtClean="0"/>
              <a:t>           Θέατρο </a:t>
            </a:r>
            <a:r>
              <a:rPr lang="el-GR" dirty="0" err="1" smtClean="0"/>
              <a:t>Ναούμ</a:t>
            </a:r>
            <a:r>
              <a:rPr lang="el-GR" dirty="0" smtClean="0"/>
              <a:t> Κωνσταντινούπολη </a:t>
            </a:r>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1" dirty="0" smtClean="0"/>
              <a:t>Ηρώδειο</a:t>
            </a:r>
            <a:r>
              <a:rPr lang="el-GR" sz="1800" dirty="0" smtClean="0"/>
              <a:t> γκραβούρα </a:t>
            </a:r>
            <a:br>
              <a:rPr lang="el-GR" sz="1800" dirty="0" smtClean="0"/>
            </a:br>
            <a:r>
              <a:rPr lang="en-US" sz="1800" i="1" dirty="0" smtClean="0"/>
              <a:t>A </a:t>
            </a:r>
            <a:r>
              <a:rPr lang="en-US" sz="1800" i="1" dirty="0"/>
              <a:t>view of the front of the scene of the Theatre of Bacchus</a:t>
            </a:r>
            <a:r>
              <a:rPr lang="en-US" sz="1800" dirty="0"/>
              <a:t> </a:t>
            </a:r>
            <a:r>
              <a:rPr lang="el-GR" sz="1800" dirty="0"/>
              <a:t>Στον χώρο της σκηνής του θεάτρου </a:t>
            </a:r>
            <a:r>
              <a:rPr lang="el-GR" sz="1800" dirty="0" err="1"/>
              <a:t>Ηρώδου</a:t>
            </a:r>
            <a:r>
              <a:rPr lang="el-GR" sz="1800" dirty="0"/>
              <a:t> Αττικού Οθωμανοί γυμνάζουν άλογα</a:t>
            </a:r>
            <a:br>
              <a:rPr lang="el-GR" sz="1800" dirty="0"/>
            </a:br>
            <a:r>
              <a:rPr lang="en-US" sz="1800" i="1" dirty="0"/>
              <a:t>The antiquities</a:t>
            </a:r>
            <a:r>
              <a:rPr lang="en-US" sz="1800" dirty="0"/>
              <a:t>, </a:t>
            </a:r>
            <a:r>
              <a:rPr lang="el-GR" sz="1800" dirty="0"/>
              <a:t>Σχέδιο </a:t>
            </a:r>
            <a:r>
              <a:rPr lang="en-US" sz="1800" dirty="0"/>
              <a:t>J. Stuart, </a:t>
            </a:r>
            <a:r>
              <a:rPr lang="el-GR" sz="1800" dirty="0"/>
              <a:t>χάραξη </a:t>
            </a:r>
            <a:r>
              <a:rPr lang="en-US" sz="1800" dirty="0"/>
              <a:t>Daniel </a:t>
            </a:r>
            <a:r>
              <a:rPr lang="en-US" sz="1800" dirty="0" err="1"/>
              <a:t>Lerpiniere</a:t>
            </a:r>
            <a:endParaRPr lang="el-GR" sz="1800" dirty="0"/>
          </a:p>
        </p:txBody>
      </p:sp>
      <p:pic>
        <p:nvPicPr>
          <p:cNvPr id="4" name="3 - Θέση περιεχομένου" descr="ηρωδειο 18ος"/>
          <p:cNvPicPr>
            <a:picLocks noGrp="1" noChangeAspect="1"/>
          </p:cNvPicPr>
          <p:nvPr>
            <p:ph idx="1"/>
          </p:nvPr>
        </p:nvPicPr>
        <p:blipFill>
          <a:blip r:embed="rId2" cstate="print"/>
          <a:stretch>
            <a:fillRect/>
          </a:stretch>
        </p:blipFill>
        <p:spPr>
          <a:xfrm>
            <a:off x="457200" y="1600200"/>
            <a:ext cx="8229600" cy="4709160"/>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dirty="0" smtClean="0"/>
              <a:t/>
            </a:r>
            <a:br>
              <a:rPr lang="el-GR" dirty="0" smtClean="0"/>
            </a:br>
            <a:r>
              <a:rPr lang="el-GR" dirty="0" smtClean="0"/>
              <a:t>Αντιγόνη  (βασιλικών  γάμων)  1867</a:t>
            </a:r>
            <a:br>
              <a:rPr lang="el-GR" dirty="0" smtClean="0"/>
            </a:br>
            <a:endParaRPr lang="el-GR" dirty="0"/>
          </a:p>
        </p:txBody>
      </p:sp>
      <p:sp>
        <p:nvSpPr>
          <p:cNvPr id="4" name="3 - Θέση κειμένου"/>
          <p:cNvSpPr>
            <a:spLocks noGrp="1"/>
          </p:cNvSpPr>
          <p:nvPr>
            <p:ph type="body" idx="1"/>
          </p:nvPr>
        </p:nvSpPr>
        <p:spPr>
          <a:xfrm>
            <a:off x="251520" y="980728"/>
            <a:ext cx="4040188" cy="1728192"/>
          </a:xfrm>
        </p:spPr>
        <p:txBody>
          <a:bodyPr>
            <a:normAutofit fontScale="62500" lnSpcReduction="20000"/>
          </a:bodyPr>
          <a:lstStyle/>
          <a:p>
            <a:r>
              <a:rPr lang="el-GR" cap="none" dirty="0" smtClean="0"/>
              <a:t>Με  την  ευκαιρία  των  γάμων  του  Γεωργίου  του  Α’  με  την  Όλγα,  το  πανεπιστήμιο,  θέλοντας  να  κάνει  ένα  πνευματικό  δώρο  στους  βασιλείς,  διοργάνωσε  την  πρώτη  παράσταση  αρχαίου  δράματος  στην  Ελλάδα, </a:t>
            </a:r>
            <a:r>
              <a:rPr lang="el-GR" i="1" cap="none" dirty="0" smtClean="0"/>
              <a:t>Αντιγόνη</a:t>
            </a:r>
            <a:r>
              <a:rPr lang="el-GR" cap="none" dirty="0" smtClean="0"/>
              <a:t>  του  Σοφοκλή  στο  Ηρώδειο  σε  μετάφραση  Αλεξάνδρου  Ρίζου  Ραγκαβή.</a:t>
            </a:r>
            <a:endParaRPr lang="el-GR" b="1" cap="none" dirty="0" smtClean="0"/>
          </a:p>
          <a:p>
            <a:endParaRPr lang="el-GR" dirty="0"/>
          </a:p>
        </p:txBody>
      </p:sp>
      <p:sp>
        <p:nvSpPr>
          <p:cNvPr id="9" name="8 - Θέση κειμένου"/>
          <p:cNvSpPr>
            <a:spLocks noGrp="1"/>
          </p:cNvSpPr>
          <p:nvPr>
            <p:ph type="body" sz="half" idx="3"/>
          </p:nvPr>
        </p:nvSpPr>
        <p:spPr>
          <a:xfrm>
            <a:off x="4499992" y="5373216"/>
            <a:ext cx="4041775" cy="1143818"/>
          </a:xfrm>
        </p:spPr>
        <p:txBody>
          <a:bodyPr>
            <a:normAutofit fontScale="25000" lnSpcReduction="20000"/>
          </a:bodyPr>
          <a:lstStyle/>
          <a:p>
            <a:endParaRPr lang="el-GR" dirty="0" smtClean="0"/>
          </a:p>
          <a:p>
            <a:pPr algn="ctr"/>
            <a:r>
              <a:rPr lang="el-GR" sz="5600" cap="none" dirty="0" err="1" smtClean="0"/>
              <a:t>Πιπίνα</a:t>
            </a:r>
            <a:r>
              <a:rPr lang="el-GR" sz="5600" cap="none" dirty="0" smtClean="0"/>
              <a:t>  </a:t>
            </a:r>
            <a:r>
              <a:rPr lang="el-GR" sz="5600" cap="none" dirty="0" err="1" smtClean="0"/>
              <a:t>Βονασέρα</a:t>
            </a:r>
            <a:r>
              <a:rPr lang="el-GR" sz="5600" cap="none" dirty="0" smtClean="0"/>
              <a:t>  </a:t>
            </a:r>
          </a:p>
          <a:p>
            <a:pPr algn="ctr"/>
            <a:r>
              <a:rPr lang="el-GR" sz="5600" cap="none" dirty="0" smtClean="0"/>
              <a:t>1</a:t>
            </a:r>
            <a:r>
              <a:rPr lang="el-GR" sz="5600" cap="none" baseline="30000" dirty="0" smtClean="0"/>
              <a:t>η</a:t>
            </a:r>
            <a:r>
              <a:rPr lang="el-GR" sz="5600" cap="none" dirty="0" smtClean="0"/>
              <a:t> γυναίκα ηθοποιός που ερμήνευσε Αντιγόνη στην ελληνική σκηνή</a:t>
            </a:r>
          </a:p>
          <a:p>
            <a:pPr algn="just"/>
            <a:r>
              <a:rPr lang="el-GR" sz="4000" cap="none" dirty="0" smtClean="0"/>
              <a:t>Παρά την μουσική του </a:t>
            </a:r>
            <a:r>
              <a:rPr lang="en-US" sz="4000" cap="none" dirty="0" smtClean="0"/>
              <a:t>Mendelssohn</a:t>
            </a:r>
            <a:r>
              <a:rPr lang="el-GR" sz="4000" cap="none" dirty="0" smtClean="0"/>
              <a:t>, το Ηρώδειο και την αρχαιολογική προσέγγιση του Α. Ρουσόπουλου, οι κριτικές για την παράσταση των βασιλικών γάμων δεν ήταν καλές. </a:t>
            </a:r>
            <a:r>
              <a:rPr lang="en-US" sz="4000" cap="none" dirty="0" smtClean="0"/>
              <a:t>Χ</a:t>
            </a:r>
            <a:r>
              <a:rPr lang="el-GR" sz="4000" cap="none" dirty="0" err="1" smtClean="0"/>
              <a:t>αρακτηρίστηκε</a:t>
            </a:r>
            <a:r>
              <a:rPr lang="el-GR" sz="4000" cap="none" dirty="0" smtClean="0"/>
              <a:t> ως «απόσταση» και όχι παράσταση του κειμένου.</a:t>
            </a:r>
            <a:endParaRPr lang="el-GR" sz="4000" cap="none" dirty="0"/>
          </a:p>
        </p:txBody>
      </p:sp>
      <p:pic>
        <p:nvPicPr>
          <p:cNvPr id="5" name="4 - Θέση περιεχομένου" descr="Πιπίνα Βονασέρα.jpg"/>
          <p:cNvPicPr>
            <a:picLocks noGrp="1" noChangeAspect="1"/>
          </p:cNvPicPr>
          <p:nvPr>
            <p:ph sz="quarter" idx="2"/>
          </p:nvPr>
        </p:nvPicPr>
        <p:blipFill>
          <a:blip r:embed="rId2" cstate="print">
            <a:duotone>
              <a:prstClr val="black"/>
              <a:srgbClr val="D9C3A5">
                <a:tint val="50000"/>
                <a:satMod val="180000"/>
              </a:srgbClr>
            </a:duotone>
          </a:blip>
          <a:stretch>
            <a:fillRect/>
          </a:stretch>
        </p:blipFill>
        <p:spPr>
          <a:xfrm>
            <a:off x="5220072" y="908720"/>
            <a:ext cx="3024336" cy="441049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 Θέση περιεχομένου" descr="Γεωργιος Ολγα.png"/>
          <p:cNvPicPr>
            <a:picLocks noGrp="1" noChangeAspect="1"/>
          </p:cNvPicPr>
          <p:nvPr>
            <p:ph sz="quarter" idx="4"/>
          </p:nvPr>
        </p:nvPicPr>
        <p:blipFill>
          <a:blip r:embed="rId3" cstate="print"/>
          <a:stretch>
            <a:fillRect/>
          </a:stretch>
        </p:blipFill>
        <p:spPr>
          <a:xfrm>
            <a:off x="971600" y="2701219"/>
            <a:ext cx="2232248" cy="3850954"/>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AutoShape 2" descr="data:image/jpeg;base64,/9j/4AAQSkZJRgABAQAAAQABAAD/2wCEAAkGBhQSERUUExQWFRUWGBoaFxgYFxcYGBoaHBgYGBcYHBcXHCYeHR0kHBcYHy8gJCcpLCwsGB8xNTAqNSYrLCkBCQoKDgwOGg8PGiwkHyQsLCwpLCksLCwsKSwpLCwsLCwsLCwsLCwsKSwsLCwsLCwsLCwsLCwsLCwsLCwsLCwsLP/AABEIAScAqwMBIgACEQEDEQH/xAAbAAACAwEBAQAAAAAAAAAAAAAEBQIDBgEAB//EAEUQAAEDAgMFBgMFBQYFBQEAAAEAAhEDIQQSMQVBUWFxBhMigZGhMrHBByNC0fAUUmLh8VNygpOi0hUWM5LCJUNEY6Mk/8QAFgEBAQEAAAAAAAAAAAAAAAAAAAEC/8QAHhEBAQEAAgMBAQEAAAAAAAAAAAERITFBUXFhgRL/2gAMAwEAAhEDEQA/AM6+eMk7lJj4/mpd05115jbmVGlrK0iICrrNEbrqeVSyFVFLGeG/yRFLD/q6sAEeS81sBMFAolQ7k5uvNMKeDzLtTCZR5qBW2S6IsP1oq3Dxa7+COLDO7VWYiiwRBk77WV32KX0MwkkDcFWzYri8gGABN/XRWV3SIAhCvbeSXSfNTAzwOynVZDHAngbe6vxWxajAA5uUjUzIg6IDD0CIcCR58Ey++qtkOzRpJ89FUIdqYN0iDm0kgc1e7Z8MBBc5x0gG3VOzjyxrS+mA8TBBtzngqH7YeT4CWmLxop2pVncwGd+v9EJ+0Ef0R1eg9zoAJJv/ADQddro381QJmm6uw9QRfX9eyqItop028P1xU6HqhBfbRTfTIMQo0aIuSJPyRLCCLtv5/kpReGnpwVlOmVc4SNw4KdJkBWKHyEkAT7K/uDp81JrYKs7yStyX2n9ew7MxupPbeFZRaFOrT4BSy+RxmYNMfrzVdSmSIi5TPAwFdnI0UGcOFPSFPA4IvqBpJGvotK1ocIMdVZQ2e1hnUj5oAxsNglxBMD81nMVSM2at01s8UJV2dTkF436Jb5CLZeDIcJZMjfEa8kyxewSAHUg7eYBkT01RNXZzWCRYHh7IynQeCHNqmCLgga20KlGIxGNJdOUiLObEZr7wiMdtqk9sChkcLS0kW36C/mnW38HVA+MOad0CZ8glmzNh94S1zgxx+EkWJ3idyYKqGy8Q6n3jGlrSImRcb4U69dlKi5tTD1Zc2JHw9bpi7ZlXDuax5cWE+HK7wz56eiWbZoVHOcA52U7iZ056IMtUdyUzTj2VlemQ7LYrjqRmEFdORIAsUXHJUlzhqr21baBFMH04v7K1gCkxs6q9tKyQrlOkIlVlsnejKVM8lU9m9XJ5ThGiy6JwWHdWeW0m5o+K9hyQOOrmnScRrEDzMfVaD7M8c1tKpJ8WYekJ8BlLspWaM0A8pS6s5zXZXCCCvo1OsCEi7UbPa5gfoQYJ5G3zhNGZpaoymLqihTAHFFN1lAQ3wid5VWIZDQTB4yq67jx6qAq/dkcSkBdDCNeAZ8tyYdyAAAEl/wCMtwzCXxxAmCVn9obfxtXxUhDdzWlwMRrO9Po2UNOotzRpwrHsyloIhfOKfa+o2G1A6kZiXkPYSNRmIBHuBK2Ox9uCo2NCNRa3EW/W9MAVTC1GuyOJNNp8LjfLyI9kdWZh3Ms27xE7/wCspljKby0Fh/ml9DZLXOD3NBIN2k7+IjQqD51tvAZXdClb2QQtT2mwc1n3I5E6LPjC2kkTwHFBXUIFo5hQyj9FMcXQHdgwZCDay29Sh4WREoimRCoyq5lKysWrW1AoVI3heYfDouhvRaQJjcIHsIMxINoJ14Ege6s7GS1r+7gvOk6GOiKp0JG75g8iI0QGzMe1lZ9skGMs6chxHBMo2OCq40lji8MYCA9pG7fHhHzKO2thsR94XPa6iRIGhEQRuv6hZzavaDOxjGvIqTYRmBkHVvTRNNnbc7zCuY501WgNeCMpmdY6KYAqTSrhVKgBEqLZQWPqqFO/BRc0wp0WXQDU+yYxuIe6o8tZSDWgCLkjOfK4/QWzbsClky5RYQDF7c1kf+YjhaxaaZeHwZabgCGkx+tyf1No4ltfIKbTTiQZieUk8uG8KDJ9ttkNo03XkO0G4EfI81m+xGMf+0MZJIOYRyDTv8gvqu3dkNxVHI7wm0HWCsjh+y9PD4uiabj8NQkO1MANkWtOaeEBUPcVULQHEuLLS1q9U2sHAvDX/wANxr9FJzjB4IapU+7fI3RpvH6lBmtq4k1CXEmeceltyzZOs3ErW7ewPdhjtz2T0O9ZKiCSVAxq02mkJm/wgJcCOJHJN/2sFjTaQMsdJuEurZsxsP15oNHWwZG4qyhQgSdJRdIueZKtqUpiw4qLS91JXdxA/krm0vIqTgSIK1UCims5trAvZVLwCA6CNYIgCQeoWnx2Mp0WZnGOA3uI3BQ2P2uw1XCihiSWPGbxEFwMuLgQQCQRMRyTL4Gf2DjmtrfeUu9m0am/I71rcThGseHNZ3eZgMdeO7cgNgYOl3o+8AGa5II8O+CRqdFPb3aprsbGRzKWRrWlwIkS4ioGkfDcjoJTnoEsqEmy7mUqcOu0yNxBkFTI5IKwFNptvVm5UmseCdi04hrJJEyDBjzhM9l9qm1mgk02k6MDgXab+az+IdnGXSy5sbaFGi00nkte3UFwIvcQNEo3LsR4ea+f/tNR+03uqXDGlreAEiw5ySVqtn4kvAJENN53noFzaeyM8PptAeNdPFv13lIATUBkcbQqsLcmm+S4Xvw0lU4MOFY5hECLghFPqOc1xEFzJjj+iECntHWktbBOVtvr8lk6NIXTfHY9735jeTHlolDX5XGwPCynAr78AAEGb+kqL5JmYUhWl4dGto3owsKuVcbNkNaBry3+amynv1SrBU3OcPcp7RZuUA9aGtLjAAuTwWexXaZokU2lxnV1h6a/JR7cbWgig3+9Uj/S36+izVOpff8AoKxHdo1XVDmeST7AchuUMPiHMY+nPhqAA77tcHNPIgj0JXSBPJVVm7o/XVBtNjlppEzeDN98fmkvaPE99iatQElubK2NMrQGN9mz5qrA7XLKD6JaDmFiQ0lv72onpwQ7wIvEHj9B+vJUSwG0qlBxyOtN2m4Pl9QnmH7XMcQKgLDpIMt+hHusy1tzG/SYlBVXHN5qD6gx9tZBCqrERcrO9mtpl7DTJuz4f7vDy+q0VAB9iBYE/RWfoppeJwDTc71RW2e1+IBcA5rWiHwcpdLXCXCxtI13rQ0adCgQ6o5wMXhroYIvm5aXO+ITnC4Vs5mR3ZADQ0QLXmw3kn0CgX7CpAAnO1798QYHTcmpq8ypCgACYiVAMUHKtMPEHjISCrQ/Z6pDrsqSWmN41aU9FS/AeV1DaeAFekW79Wn+K8Kj59j2hj3RpNumqQV3C/VNtoEtMHWYP5JVMuIMpuqsp0wWiYCoe582sNyJYJOnhH5XQz5JJnfxURuNnUYcSmVSpF9wEn6rzMKGiEH2ird3hahGpblHV3h+RKivm2MxRqVHvdq5xPqbKunW8Si5VNddXhB7IP8AVRqNYeNlTSqXU3m6vAk1sAkDoTMc7aeqsqUG2dMk6mZPuutqeDlJHyP1Kq7yN9rcVchw4xtrfryhCVj4hOt0V+0GI06fnqg6rvEpgP2JVyVmGdTHrb6hfW+zGzmhnem7nSBO4A2XxmlqvsfZbaQdhaJJEkGYO8OMjqlU7dSa85TyJECDrHuJRMQlmExXjcc0tdBbEaRG71RL8UACSYEKcok6pKE2jXLabnD8IJtfQSoNxzTcEGOB+m5RxuLYWPBP4TuJ3IaF2PTzN7x85n+KD+GdGjonVI2SbAVA5rXCwLRFze3DRNaRVuj5p2paG4irB1efe/1SKi45rmZWi7YA98+YgutuO4TPkk7w0AGPzSyriVeoIIBj1CoL2b9fNc7oG87iVT3TjcNP68lnZ5TX0xpz1CbwBAnQ8SEj7cYkdwxrSPjvHJp/NaLFYhjyGmwdaQdf5LMdu8IGU6MEEy+Y5ZYMeaKw4H6uoU8OSHOGjYnzIH1V5HJNdl7LJweKqkWHdgcznBd6Aj1VQipM6q0LlNoUhqmArCVy3O2AQ5sEETpqROh3zyVFRk6fku0z4hPXz0H5eag9kFMEDTI0Q1am6M24EAnmbgex9Ec/T8lpdi9i69XD1WuYaZflNPP4ZLZOhveY03oMbTnVb7sHgaVXCVwCXVZEtcfCN7YjTNBB32WEq0otpx68EZ2a207CV+8bpBDm7nDgR9dyo+j4TFNdVc1tE+MMlg/A5jnXJAgNgNUNubZdSphmr3EGBug/JA0MfWrVm1qdMtbWBZl1hogl0iIdmE66I7H7LkMBaJEy6513TmB3b0C1m1XkXzT0B+oQ+0NsgUzci1pkehEj3WlbskBvwnTT+pSbG9l6mIOVlNzBvc8syjpl8R6JuAzspigaNOS57ywCzSYF4FhYed+a1dGnAkmTHCAOUbkr2dsQ4emGiucrP4KeXqZGY9ZHlCvxlQBpcQczQSQXG0DcJiFBgNv4wvruE2DnD3/JLMTiIiYPCyK2hRJ8Vp3nf1SWvVJdf6qgij4ZkGIJ0RVDDuyiHmN1lSyqMjhcuKpzOFpIUVtNl405YfE21HijiCge2LR92Jkw4k85H5KjCE2jU7ydOS52gqZizfDSPdAhdSstjSY5uxiDvBI6GqFlnUCQtftSr/6SwkgEtptjo78myiMCGLjWq0BTpkSJmFcFDKBLoFzB+XD9aKIHGf1qtf2O2I3EZ3OoueKZEFtYM10blcL7zMha1n2c4aoC5zKrCd3eNPnYEe6g+Y7HpMdXph7msbmBJe4htriSAdYhfTNo9paDGjvSHZtzS2swnjuc32SjtB2CZhmGpRJcB8QddwHEEajjYcVicQRw+Y/RVVDaYY95dTYabTo3MXAWvc3IlDbNwZq1qdNviLnARym8+UrmVzyGNuTYXPzW3+zDZrM9Z7myW5Q18WvOaCd9h5eaiNthMMDUdDSGsGUWgXuSBp5hFnDAxOipkNzETJ4m/IdEJsbafeU6oJvTe5s8tRr19lewz7trVTVx7W7xZKsbjHhocHhlMxLiCTfhuHoUg2rSq14bQII3uk3G7XQ8vdJA52h2kptkSCkGK22TSsC0jwmd43WPIwjNldk3tcHPcSR5IztPsUOaau9oGbpxU0fP61VxJ+aCIM/yTOrQnT1QrqNjfT1TsjlYtBEG8Ceq4COPuoZQJmeQHFeDeSm4GlEiJML21XWpmI8J8/Ebq3D4IveGN36bj5BUbZolmUHcSP6+hVUG6oeKc7dxs4XC0/4C4j/EWD5E+aQFEY7FSKY3NptHzJ93FOECkfqFAEhdz8l6q5MF+zdpGi6QTBiQHObpOuUiV9B7K9oc8sEzEjxl0j/FffrK+YuKso4lzfhc4brEjyVymPoPaDto1mIpMJDmsf8AegGfCQWubbflcbLBVXtc4Bu8wCbb4CBi6gHX6IrWN2V+z0Xknx5TJ4W+EefqnvZzbLDSZSoDJ3YzVCSdwgyTqSfYHgkW18ZmpNIH/UyT0PiPyVWztk96W06NTKXf9V1xxNgLEACybqNViO2FMiG+ImCBB/qEhwX7YHVHUn933hki08N45rR0Ng0aZBI7x0Q6oZmRAkB3MaJ8zAixEdYSUZjCdmq1a+IrOfBHhcSRblp7LUYTANpgBosF3M1tpk8BcrpzuH9mPIu/2j3SfonVxrKcZjc6AAlx6AXXjinEEik4jgS0OPRsx5EhQw7KbdLnedSepRFOoSdI5lZz0MRt/ZLC016Bmm50ObEFjt4I1bfcdPRZWrSMkzyX0DaVHLXeyQ1lam9zjDczniwExJsNOaxGIbrZXPRhf3EmxvHNGsgAC3p/JCUXXlFirFldi6NbTNR4k5T5gj0/V0Fj6I7sEOk5oIOoN/ZEYRj6lQ+INJM8I6I/B7Kp1K3dVajWsBJdUBEmN08ST81BmA0levvX2jYlHB02xhwz4c2YCXEcS43nkvlfaDGtrYqq8WDnSLbosryhU6JVD7lEZMxgLlehl+Jw6b1FDOCsYAoVDyVgaIRFTmX6oZ7Lpk6jbQpdUvuvvQaLDPBwjXH8APO7SYt7eaGobTeS00gaZaQ4kT8YsOojceKr2bUH7NUBzQCZy6iQEVsiowwO9NOdZZ/5QVRocN24c2m2n3ZfV3kwGyTrx9kzwmLxDiDVcGt3MYPD5nU+yhS2U5oBbmceJZTIPnA9UUzb1Sn8dJzhxZBI8vyQHM2jUbP3JLd5BAPorDtbDn4i5pHEOn2C7g9q064mk8E/uuJa4eRU3CsDfTldQdpbWpkQxr3bpFNw9zCubigNRfc2xcfIWHmqMTgc4h+YjcRm9wpYKlTp2bA4kxJ8tUAG13zTzEZSDrYxa4EdVisbTI1kDdK2dfH06mcAzBz3FiJ7sxyzBZ3b+HDgHyY0A3aIEVPDxf0VjqnRcY215BlQ7wck5VBp4LtN2qoD0YzCfd581uHNAZsnbj8NUaWjNYtgakG4Hqs7Uf4idJOiLDvEZnwg+qHpNBN04RbhmE6Hzvqpuw2Xmeivwrg20+qg85tPMq5VLMQTN1AVFZiAMyqe0JtBYcI1Psga2sq8ab1TWZMAAz0U00w2FDm1WnQx9f5J5sLaOFLYfTNEk/F8bJ87t9D1We2dh3tD5a4BzYkgi/otnsXYjH0YZlIcJgkgg7wJiRIkHgVeEMcLgDI7h7XDLMteHA3G4lM6VOs34qYcP4SAfQrPYfszVYc9Nha4SJFpE8AjxsuqYzuq+Uj5IGOJp0tXMc1xH9nLvafVRoUS74GvaP3nuJPk3QIrAYcsGUkxuJMnzMI3KBq7yBCnYAbsanvBceLnE/OyJpbNYzRoC46tDrQ3/UT9B7q0tOt/mSnQyLKX/wDQAL0yyqyd0io5494S/a0jR2YTpNwi3VqlGl3WgqhtQHVzZbDmg9QR/VJsQRJg9Z1PNNV2ttAtYXC79BI8LRv13oqjtt5aD3VE2F4F0urVAQQl3cD9Sn+fSrGgwfJeZWPpdeJiQqXBRE85ud5uVTQdCsdIEqugFQyZBCrZSk5QeqsDJauA5WwPidb1VyVEto7NYKHeAnPmA1tF4t0gpHCdbbq+BjRx+QgfNJ6Tk6HpKtwRPfM5GfQSqQbojANmp0B/JNDPFYgmSeBR+zMM1tJofXq0g/xNcWE08pAsDuIM3CV18RlBPDp9ZC0XZXag7pwyh1KSTThsTFyOHyTRdS2PUF6eKNRh/id8wYReGrmcrnyRzcQgXbNwwfmaatOfwhzcvrdMcI5maGNJ5ud9AAmmmNLCAizRx0XRTAOVoBd00V+ElwgENdvED6yrHYT96o7pmgf6YUEmYYMuTJ5mBPQLzacukmTx0jk1u7qbqujTaTDMxnfBj1KLobMpsuGiePPigxXbDGtaylTkZ2ZhaZDbQD6eyyFStLpWi7d1PvKc5cwaZiDabTz/ADWTY7qinX7QW0fA5g3ukDMeAEoX9vm5BnlCCNS6mahUBTne6HqnxJvhtmSLiOZIASkUpkj9BBB1QxG5cwz7wratcZYi+soPDv8AFqVrQ7z2QrsQM8xpp+aGqYlRabT6KYgja1bM1vIn6JY3yRWKZ4QeaFBsglTajMEw3PE/L+qDplMqOYNbExE6cbq6PVGk2TzYAAEtLQxzSIGbNmg6kc7Xskj2OOkrTdn8OKRJOU0ajZD5sJEOabzPJN0EV8M89Osn2ReB2VUBBJbl3yYHVQPaOhSkUaZceOg97ruGpVsUZeYb+6JjzhLzyGjMXSn7tjqruLWgN/7nEA+UomjjKb/iBB4FtwraVHIADAjdv9lCriBHwF3OwHrqoCRiwLMaSeAUg8iS50ngIgfmqKMkQCGN4N39Tqr+6gADz8kHzTtlVacSLgju2Q5o1sbpBTYToE77YbPcxwcfgJhhF25YBDQf4SHCOiSNqtGkxvTFVkEO3K8VP4fZcY3O6d3REf8AB6m4GPJTRKntR4YWkm4gbgjC9pYG2OUABw1EbjxCT1XguurcLXLDaD1VEq1F0OgG27UeoSZr4K0VXFCHRA8JjcekcVmjqgMzIzDRPl9UuYeid7Ahri5zC4GAPeT8kRHbA+5b/e08iksrVdrKTO4plrcvjPnLf5LIuKqrm1DC3INMMbG5oEX4BYTD3c0cSB7r6Tipkw0DXgiFRa0jwgzFlDZU4dzjUoVHU36AFtzqIOaIhHUsxdADb75AHqbBLKHY50z3rg54LiwAlwgyCRN2xHivr5pQc/bNVxjD4WnT5vIefTREYPCYx5l2KLeTAIHkBHskb9gOYS1tdk/iE5oEZicwBaLc5TXZvZp5BDcW0iIcAQW3iBBEXtDhqoDv+bH4YltSqa8SINNrdP480eyabM7UisL0CCB4oI4cNULh+zVFoALXPe4wZ+OSJvNuaFxPZRmY5O8BcPjaTAibOk5pERYWQak7Qohsk5RwO5BHblGS0PAdE+I5bcbrLYPCFzc1SrVewFoGVr4aXOcCCYkkSTbpvT53ZrD5Q94uLTUIGguZG8fTRBj+2uGis2GuALWuN/C5x1e0aXEeYKSBp3n2lfVe0Gym4ihlEd427OoFwOII39F87r4cjhPDSOXWVAJhsOZkGACJmR5rUU9mUIFxp+9/NLMDhWR94108iIVJ2YTppu0/NXlqE+QmSb8PJXMqg7l3u7C6iHQbX4oi/MKjCIgiY9Ehi6f4DEtD5MedkhcboL6ZWt7O4iKTR3ZNzfqdFkKT1utjVSKdNsEeEceqsQB22rTTotylt3G/Ro+qxz2rV9uMVLqI4NcT5kD/AMVlXuQFbJp5q9JvF7B/qC+nYjCA6u1XzbYT4xNEkTD2mOhW7xW2ydG+pCCWLoBlMuABywTm0AGpMzNp4q/BdoKLC0l48bWkASCBczn1c0EEZYAPokm1tpOGHeC0AuEWM66+0qXYjs7Teyq+owOh7WiRNxr80uToGPx7XCpTzUGkF5Hgy03C7Q6JkOBdYzA0jemVLbNNotiG6DxGm0OZp4QDGcawBMc1RtPsnQfVDmsDRmgxYGBwXtldmKDHN8Ey1/xNkG/H0UBTu0dE04L6j+Rg54mxf/hmbR6Klu36bgKjXSAWjM8nPTnQxAa4CRc20m5TWnhhTZRDQABUywOBL2iPVY3HYN1XEYcOi7mtcBoctd4uNDYoGLO0FBh/69RznNaJaYDSDcNa0Fg0AE6hEt2vmY806Tw+jBaXSJlxGYtNriZjWdJhO8dsmmc/gboCLCxg/kFHaWFk1LfFTM9QZCfRLZtSq5ofLcr2NII+JpsS0yTIvZKtvbLYysKpYHtePENDmGpHsUXsUBjCZgghpBOoA8MDjAPkFLb9Kq+lmaPgOaQfEW/igcNFFZSsQIIgAzEm/JNxsOnvqGeizWKxLXceMkrg2ueX/cl2IT0XtAjdzVsMJHE8io0oEeFMGYjSQqqhmHptFxPI2+aztV4zOjQE/NarFNpuGo8tVj3CCeqoIY/ktjhcc6waTYAfRY/A05e0bpHpvWwpVWAzqDumISRCXtVjHOqMDtQwe5JSQ1Uw7RNHfwDNm75ub/VK3WNkUXs6vFVpvqnWIc4kBriZ5/kk2y6QNZuYwACT5Ap7npNIh944zHqmoswmDLjD7QRY6neYtGg38Vtex0DDTBGaoXe6yDMa0MOZ3iAN5F7Wt6Ba/s1XY3D02iowwJs4TpMEazyQNGPnKSYkuP0XaTgDTv8Ahd9FCqTlEbmk9ZVgJDmjgw7uY/JQRrR3bSD/AO5b/MWew9KcZQaLQ9zjfT43fRaAz3II/tAdP/sCzz9psoYoVKz8rGh4kgmSXuEQBPFJVazFH4ug+RXHCXHX4T8wklXthg6pLW12Sb3BaNNJcAJ5I1u2cOX2rUfh/tGceqBe9oDg8uyhoBJOlpBMbyMwjnG5Nm7WYym05pkAEmJI3QN86+qCFcPae77qrd7YJlhPAls8Em2btjFMxTqFajTe0CWHQU2SQ2DEuaLgaHmohftrZjGuZUpsyseNJOv4hBuBokNbCNzG3uvqtXZ9Os3LVhwkxEiPMHXollT7PKRPhqvA3CAffepbnY+Z0sRA3FSqY2fiNuCg3CC116rhtLW6rSqquKABI8v0ErnmmG0aIAAB14/yQTqcICMFWhwP8txR9LFtJN/UpVSZJCsq4aBoURdj8QO8mc0tG+eUSh+8GsIWoL/mrKMTGnr6QEFwqwZ5WUH1rz8oCjUwrz+EjcuHAPH4SmjR9kdm/tNWXEllMSZ4/hHr8k42Z2FbVrZ3fDn9bj5yqew+1cPQpvbUdkqOMybAgCGidJvvW2wdamymz7xnGcw3mRv6IoHH9kaD6h8DWANcTk8OpMGBwlDYzsRSygU3OYc2uZ03YAAYOkwfVPtnkDMC6TkbE75lx5o6pREOMiZHtlTR8sw/ZmqajWuqvy5mB3idYOLm8eIVW0Oy3jOWTDZMzYiA7/UHLfHDeKrECGtIv+695lVdptnWe9ovE+RsfcT5ohHsHsAwU2vqAOJLTHIgSPdTxHYei7whoaR4Z3nwug9fAPdarZmKYaDRnZmDWyMwkWAk3XarPHm3DKded/mpqs92M7PNpYiqeDWZJ3TM+fhWi21sVtXLUytc9kgSJkHUGNeI5pft/Hfso7wPbSlwaXFjqljLgA1pHPVJx2+DP/lFxcZHeYYtpi92gsdmHXxRBTsajBYVndO8IAMA3LQQGgC+o4cRCWYnEYVriDi3MI1brHKQ26VbR7W0KjH1XMBcyMmUB7HTe/fUxBngN3JV7K7VPbRYKg8USZewG5JFi8RYi0BTAF/wB5sNfL/cqf8AlbFPe1jGNcTvLmho959AvLySqJwfY6pScXV8P3zhpTD6eXrmc4W8p6JHjexmPe9zhhwwEyGh9INHIDOvLy1EhxsT7N8Qwh9XKD+6CHEc5mJWid2OY8RUpGeIc0HrYwuryzapfW+ymk8zmqtP96m4ekD5rO7R+yvGMfFECozc4uY0+YJ+S8vJBfs/7MsaJ7ylTuPC41T4TxAYb9DZaXA9gnBgFXxO3kEZfSZXF5VCbbf2ZYh7iaLW9C4AfNJ2/ZhtDXum/wCaz815eVXBFPsHtMaM3RerTNtIuVW37Odp7qY/zmf7lxeQwdR7DbZF28IvXabcPiVTvs22sdW//u3zHxaW0Xl5TRLZ/wBle0A6X02tG+KlMk8tbLSUeweJ0yVKU65MQIP+EkheXk1A+M+yvF1bOxNQt4PIdf8A743ncisX9nGKq06dNzqYFP4XBrQ64g3noV5eREKH2VVBGbxRxLYPIydOkKOI7GBriHvaHDdkBi1hMG0RvXV5JFkf/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8" name="AutoShape 4" descr="data:image/jpeg;base64,/9j/4AAQSkZJRgABAQAAAQABAAD/2wCEAAkGBhQSERUUExQWFRUWGBoaFxgYFxcYGBoaHBgYGBcYHBcXHCYeHR0kHBcYHy8gJCcpLCwsGB8xNTAqNSYrLCkBCQoKDgwOGg8PGiwkHyQsLCwpLCksLCwsKSwpLCwsLCwsLCwsLCwsKSwsLCwsLCwsLCwsLCwsLCwsLCwsLCwsLP/AABEIAScAqwMBIgACEQEDEQH/xAAbAAACAwEBAQAAAAAAAAAAAAAEBQIDBgEAB//EAEUQAAEDAgMFBgMFBQYFBQEAAAEAAhEDIQQSMQVBUWFxBhMigZGhMrHBByNC0fAUUmLh8VNygpOi0hUWM5LCJUNEY6Mk/8QAFgEBAQEAAAAAAAAAAAAAAAAAAAEC/8QAHhEBAQEAAgMBAQEAAAAAAAAAAAERITFBUXFhgRL/2gAMAwEAAhEDEQA/AM6+eMk7lJj4/mpd05115jbmVGlrK0iICrrNEbrqeVSyFVFLGeG/yRFLD/q6sAEeS81sBMFAolQ7k5uvNMKeDzLtTCZR5qBW2S6IsP1oq3Dxa7+COLDO7VWYiiwRBk77WV32KX0MwkkDcFWzYri8gGABN/XRWV3SIAhCvbeSXSfNTAzwOynVZDHAngbe6vxWxajAA5uUjUzIg6IDD0CIcCR58Ey++qtkOzRpJ89FUIdqYN0iDm0kgc1e7Z8MBBc5x0gG3VOzjyxrS+mA8TBBtzngqH7YeT4CWmLxop2pVncwGd+v9EJ+0Ef0R1eg9zoAJJv/ADQddro381QJmm6uw9QRfX9eyqItop028P1xU6HqhBfbRTfTIMQo0aIuSJPyRLCCLtv5/kpReGnpwVlOmVc4SNw4KdJkBWKHyEkAT7K/uDp81JrYKs7yStyX2n9ew7MxupPbeFZRaFOrT4BSy+RxmYNMfrzVdSmSIi5TPAwFdnI0UGcOFPSFPA4IvqBpJGvotK1ocIMdVZQ2e1hnUj5oAxsNglxBMD81nMVSM2at01s8UJV2dTkF436Jb5CLZeDIcJZMjfEa8kyxewSAHUg7eYBkT01RNXZzWCRYHh7IynQeCHNqmCLgga20KlGIxGNJdOUiLObEZr7wiMdtqk9sChkcLS0kW36C/mnW38HVA+MOad0CZ8glmzNh94S1zgxx+EkWJ3idyYKqGy8Q6n3jGlrSImRcb4U69dlKi5tTD1Zc2JHw9bpi7ZlXDuax5cWE+HK7wz56eiWbZoVHOcA52U7iZ056IMtUdyUzTj2VlemQ7LYrjqRmEFdORIAsUXHJUlzhqr21baBFMH04v7K1gCkxs6q9tKyQrlOkIlVlsnejKVM8lU9m9XJ5ThGiy6JwWHdWeW0m5o+K9hyQOOrmnScRrEDzMfVaD7M8c1tKpJ8WYekJ8BlLspWaM0A8pS6s5zXZXCCCvo1OsCEi7UbPa5gfoQYJ5G3zhNGZpaoymLqihTAHFFN1lAQ3wid5VWIZDQTB4yq67jx6qAq/dkcSkBdDCNeAZ8tyYdyAAAEl/wCMtwzCXxxAmCVn9obfxtXxUhDdzWlwMRrO9Po2UNOotzRpwrHsyloIhfOKfa+o2G1A6kZiXkPYSNRmIBHuBK2Ox9uCo2NCNRa3EW/W9MAVTC1GuyOJNNp8LjfLyI9kdWZh3Ms27xE7/wCspljKby0Fh/ml9DZLXOD3NBIN2k7+IjQqD51tvAZXdClb2QQtT2mwc1n3I5E6LPjC2kkTwHFBXUIFo5hQyj9FMcXQHdgwZCDay29Sh4WREoimRCoyq5lKysWrW1AoVI3heYfDouhvRaQJjcIHsIMxINoJ14Ege6s7GS1r+7gvOk6GOiKp0JG75g8iI0QGzMe1lZ9skGMs6chxHBMo2OCq40lji8MYCA9pG7fHhHzKO2thsR94XPa6iRIGhEQRuv6hZzavaDOxjGvIqTYRmBkHVvTRNNnbc7zCuY501WgNeCMpmdY6KYAqTSrhVKgBEqLZQWPqqFO/BRc0wp0WXQDU+yYxuIe6o8tZSDWgCLkjOfK4/QWzbsClky5RYQDF7c1kf+YjhaxaaZeHwZabgCGkx+tyf1No4ltfIKbTTiQZieUk8uG8KDJ9ttkNo03XkO0G4EfI81m+xGMf+0MZJIOYRyDTv8gvqu3dkNxVHI7wm0HWCsjh+y9PD4uiabj8NQkO1MANkWtOaeEBUPcVULQHEuLLS1q9U2sHAvDX/wANxr9FJzjB4IapU+7fI3RpvH6lBmtq4k1CXEmeceltyzZOs3ErW7ewPdhjtz2T0O9ZKiCSVAxq02mkJm/wgJcCOJHJN/2sFjTaQMsdJuEurZsxsP15oNHWwZG4qyhQgSdJRdIueZKtqUpiw4qLS91JXdxA/krm0vIqTgSIK1UCims5trAvZVLwCA6CNYIgCQeoWnx2Mp0WZnGOA3uI3BQ2P2uw1XCihiSWPGbxEFwMuLgQQCQRMRyTL4Gf2DjmtrfeUu9m0am/I71rcThGseHNZ3eZgMdeO7cgNgYOl3o+8AGa5II8O+CRqdFPb3aprsbGRzKWRrWlwIkS4ioGkfDcjoJTnoEsqEmy7mUqcOu0yNxBkFTI5IKwFNptvVm5UmseCdi04hrJJEyDBjzhM9l9qm1mgk02k6MDgXab+az+IdnGXSy5sbaFGi00nkte3UFwIvcQNEo3LsR4ea+f/tNR+03uqXDGlreAEiw5ySVqtn4kvAJENN53noFzaeyM8PptAeNdPFv13lIATUBkcbQqsLcmm+S4Xvw0lU4MOFY5hECLghFPqOc1xEFzJjj+iECntHWktbBOVtvr8lk6NIXTfHY9735jeTHlolDX5XGwPCynAr78AAEGb+kqL5JmYUhWl4dGto3owsKuVcbNkNaBry3+amynv1SrBU3OcPcp7RZuUA9aGtLjAAuTwWexXaZokU2lxnV1h6a/JR7cbWgig3+9Uj/S36+izVOpff8AoKxHdo1XVDmeST7AchuUMPiHMY+nPhqAA77tcHNPIgj0JXSBPJVVm7o/XVBtNjlppEzeDN98fmkvaPE99iatQElubK2NMrQGN9mz5qrA7XLKD6JaDmFiQ0lv72onpwQ7wIvEHj9B+vJUSwG0qlBxyOtN2m4Pl9QnmH7XMcQKgLDpIMt+hHusy1tzG/SYlBVXHN5qD6gx9tZBCqrERcrO9mtpl7DTJuz4f7vDy+q0VAB9iBYE/RWfoppeJwDTc71RW2e1+IBcA5rWiHwcpdLXCXCxtI13rQ0adCgQ6o5wMXhroYIvm5aXO+ITnC4Vs5mR3ZADQ0QLXmw3kn0CgX7CpAAnO1798QYHTcmpq8ypCgACYiVAMUHKtMPEHjISCrQ/Z6pDrsqSWmN41aU9FS/AeV1DaeAFekW79Wn+K8Kj59j2hj3RpNumqQV3C/VNtoEtMHWYP5JVMuIMpuqsp0wWiYCoe582sNyJYJOnhH5XQz5JJnfxURuNnUYcSmVSpF9wEn6rzMKGiEH2ird3hahGpblHV3h+RKivm2MxRqVHvdq5xPqbKunW8Si5VNddXhB7IP8AVRqNYeNlTSqXU3m6vAk1sAkDoTMc7aeqsqUG2dMk6mZPuutqeDlJHyP1Kq7yN9rcVchw4xtrfryhCVj4hOt0V+0GI06fnqg6rvEpgP2JVyVmGdTHrb6hfW+zGzmhnem7nSBO4A2XxmlqvsfZbaQdhaJJEkGYO8OMjqlU7dSa85TyJECDrHuJRMQlmExXjcc0tdBbEaRG71RL8UACSYEKcok6pKE2jXLabnD8IJtfQSoNxzTcEGOB+m5RxuLYWPBP4TuJ3IaF2PTzN7x85n+KD+GdGjonVI2SbAVA5rXCwLRFze3DRNaRVuj5p2paG4irB1efe/1SKi45rmZWi7YA98+YgutuO4TPkk7w0AGPzSyriVeoIIBj1CoL2b9fNc7oG87iVT3TjcNP68lnZ5TX0xpz1CbwBAnQ8SEj7cYkdwxrSPjvHJp/NaLFYhjyGmwdaQdf5LMdu8IGU6MEEy+Y5ZYMeaKw4H6uoU8OSHOGjYnzIH1V5HJNdl7LJweKqkWHdgcznBd6Aj1VQipM6q0LlNoUhqmArCVy3O2AQ5sEETpqROh3zyVFRk6fku0z4hPXz0H5eag9kFMEDTI0Q1am6M24EAnmbgex9Ec/T8lpdi9i69XD1WuYaZflNPP4ZLZOhveY03oMbTnVb7sHgaVXCVwCXVZEtcfCN7YjTNBB32WEq0otpx68EZ2a207CV+8bpBDm7nDgR9dyo+j4TFNdVc1tE+MMlg/A5jnXJAgNgNUNubZdSphmr3EGBug/JA0MfWrVm1qdMtbWBZl1hogl0iIdmE66I7H7LkMBaJEy6513TmB3b0C1m1XkXzT0B+oQ+0NsgUzci1pkehEj3WlbskBvwnTT+pSbG9l6mIOVlNzBvc8syjpl8R6JuAzspigaNOS57ywCzSYF4FhYed+a1dGnAkmTHCAOUbkr2dsQ4emGiucrP4KeXqZGY9ZHlCvxlQBpcQczQSQXG0DcJiFBgNv4wvruE2DnD3/JLMTiIiYPCyK2hRJ8Vp3nf1SWvVJdf6qgij4ZkGIJ0RVDDuyiHmN1lSyqMjhcuKpzOFpIUVtNl405YfE21HijiCge2LR92Jkw4k85H5KjCE2jU7ydOS52gqZizfDSPdAhdSstjSY5uxiDvBI6GqFlnUCQtftSr/6SwkgEtptjo78myiMCGLjWq0BTpkSJmFcFDKBLoFzB+XD9aKIHGf1qtf2O2I3EZ3OoueKZEFtYM10blcL7zMha1n2c4aoC5zKrCd3eNPnYEe6g+Y7HpMdXph7msbmBJe4htriSAdYhfTNo9paDGjvSHZtzS2swnjuc32SjtB2CZhmGpRJcB8QddwHEEajjYcVicQRw+Y/RVVDaYY95dTYabTo3MXAWvc3IlDbNwZq1qdNviLnARym8+UrmVzyGNuTYXPzW3+zDZrM9Z7myW5Q18WvOaCd9h5eaiNthMMDUdDSGsGUWgXuSBp5hFnDAxOipkNzETJ4m/IdEJsbafeU6oJvTe5s8tRr19lewz7trVTVx7W7xZKsbjHhocHhlMxLiCTfhuHoUg2rSq14bQII3uk3G7XQ8vdJA52h2kptkSCkGK22TSsC0jwmd43WPIwjNldk3tcHPcSR5IztPsUOaau9oGbpxU0fP61VxJ+aCIM/yTOrQnT1QrqNjfT1TsjlYtBEG8Ceq4COPuoZQJmeQHFeDeSm4GlEiJML21XWpmI8J8/Ebq3D4IveGN36bj5BUbZolmUHcSP6+hVUG6oeKc7dxs4XC0/4C4j/EWD5E+aQFEY7FSKY3NptHzJ93FOECkfqFAEhdz8l6q5MF+zdpGi6QTBiQHObpOuUiV9B7K9oc8sEzEjxl0j/FffrK+YuKso4lzfhc4brEjyVymPoPaDto1mIpMJDmsf8AegGfCQWubbflcbLBVXtc4Bu8wCbb4CBi6gHX6IrWN2V+z0Xknx5TJ4W+EefqnvZzbLDSZSoDJ3YzVCSdwgyTqSfYHgkW18ZmpNIH/UyT0PiPyVWztk96W06NTKXf9V1xxNgLEACybqNViO2FMiG+ImCBB/qEhwX7YHVHUn933hki08N45rR0Ng0aZBI7x0Q6oZmRAkB3MaJ8zAixEdYSUZjCdmq1a+IrOfBHhcSRblp7LUYTANpgBosF3M1tpk8BcrpzuH9mPIu/2j3SfonVxrKcZjc6AAlx6AXXjinEEik4jgS0OPRsx5EhQw7KbdLnedSepRFOoSdI5lZz0MRt/ZLC016Bmm50ObEFjt4I1bfcdPRZWrSMkzyX0DaVHLXeyQ1lam9zjDczniwExJsNOaxGIbrZXPRhf3EmxvHNGsgAC3p/JCUXXlFirFldi6NbTNR4k5T5gj0/V0Fj6I7sEOk5oIOoN/ZEYRj6lQ+INJM8I6I/B7Kp1K3dVajWsBJdUBEmN08ST81BmA0levvX2jYlHB02xhwz4c2YCXEcS43nkvlfaDGtrYqq8WDnSLbosryhU6JVD7lEZMxgLlehl+Jw6b1FDOCsYAoVDyVgaIRFTmX6oZ7Lpk6jbQpdUvuvvQaLDPBwjXH8APO7SYt7eaGobTeS00gaZaQ4kT8YsOojceKr2bUH7NUBzQCZy6iQEVsiowwO9NOdZZ/5QVRocN24c2m2n3ZfV3kwGyTrx9kzwmLxDiDVcGt3MYPD5nU+yhS2U5oBbmceJZTIPnA9UUzb1Sn8dJzhxZBI8vyQHM2jUbP3JLd5BAPorDtbDn4i5pHEOn2C7g9q064mk8E/uuJa4eRU3CsDfTldQdpbWpkQxr3bpFNw9zCubigNRfc2xcfIWHmqMTgc4h+YjcRm9wpYKlTp2bA4kxJ8tUAG13zTzEZSDrYxa4EdVisbTI1kDdK2dfH06mcAzBz3FiJ7sxyzBZ3b+HDgHyY0A3aIEVPDxf0VjqnRcY215BlQ7wck5VBp4LtN2qoD0YzCfd581uHNAZsnbj8NUaWjNYtgakG4Hqs7Uf4idJOiLDvEZnwg+qHpNBN04RbhmE6Hzvqpuw2Xmeivwrg20+qg85tPMq5VLMQTN1AVFZiAMyqe0JtBYcI1Psga2sq8ab1TWZMAAz0U00w2FDm1WnQx9f5J5sLaOFLYfTNEk/F8bJ87t9D1We2dh3tD5a4BzYkgi/otnsXYjH0YZlIcJgkgg7wJiRIkHgVeEMcLgDI7h7XDLMteHA3G4lM6VOs34qYcP4SAfQrPYfszVYc9Nha4SJFpE8AjxsuqYzuq+Uj5IGOJp0tXMc1xH9nLvafVRoUS74GvaP3nuJPk3QIrAYcsGUkxuJMnzMI3KBq7yBCnYAbsanvBceLnE/OyJpbNYzRoC46tDrQ3/UT9B7q0tOt/mSnQyLKX/wDQAL0yyqyd0io5494S/a0jR2YTpNwi3VqlGl3WgqhtQHVzZbDmg9QR/VJsQRJg9Z1PNNV2ttAtYXC79BI8LRv13oqjtt5aD3VE2F4F0urVAQQl3cD9Sn+fSrGgwfJeZWPpdeJiQqXBRE85ud5uVTQdCsdIEqugFQyZBCrZSk5QeqsDJauA5WwPidb1VyVEto7NYKHeAnPmA1tF4t0gpHCdbbq+BjRx+QgfNJ6Tk6HpKtwRPfM5GfQSqQbojANmp0B/JNDPFYgmSeBR+zMM1tJofXq0g/xNcWE08pAsDuIM3CV18RlBPDp9ZC0XZXag7pwyh1KSTThsTFyOHyTRdS2PUF6eKNRh/id8wYReGrmcrnyRzcQgXbNwwfmaatOfwhzcvrdMcI5maGNJ5ud9AAmmmNLCAizRx0XRTAOVoBd00V+ElwgENdvED6yrHYT96o7pmgf6YUEmYYMuTJ5mBPQLzacukmTx0jk1u7qbqujTaTDMxnfBj1KLobMpsuGiePPigxXbDGtaylTkZ2ZhaZDbQD6eyyFStLpWi7d1PvKc5cwaZiDabTz/ADWTY7qinX7QW0fA5g3ukDMeAEoX9vm5BnlCCNS6mahUBTne6HqnxJvhtmSLiOZIASkUpkj9BBB1QxG5cwz7wratcZYi+soPDv8AFqVrQ7z2QrsQM8xpp+aGqYlRabT6KYgja1bM1vIn6JY3yRWKZ4QeaFBsglTajMEw3PE/L+qDplMqOYNbExE6cbq6PVGk2TzYAAEtLQxzSIGbNmg6kc7Xskj2OOkrTdn8OKRJOU0ajZD5sJEOabzPJN0EV8M89Osn2ReB2VUBBJbl3yYHVQPaOhSkUaZceOg97ruGpVsUZeYb+6JjzhLzyGjMXSn7tjqruLWgN/7nEA+UomjjKb/iBB4FtwraVHIADAjdv9lCriBHwF3OwHrqoCRiwLMaSeAUg8iS50ngIgfmqKMkQCGN4N39Tqr+6gADz8kHzTtlVacSLgju2Q5o1sbpBTYToE77YbPcxwcfgJhhF25YBDQf4SHCOiSNqtGkxvTFVkEO3K8VP4fZcY3O6d3REf8AB6m4GPJTRKntR4YWkm4gbgjC9pYG2OUABw1EbjxCT1XguurcLXLDaD1VEq1F0OgG27UeoSZr4K0VXFCHRA8JjcekcVmjqgMzIzDRPl9UuYeid7Ahri5zC4GAPeT8kRHbA+5b/e08iksrVdrKTO4plrcvjPnLf5LIuKqrm1DC3INMMbG5oEX4BYTD3c0cSB7r6Tipkw0DXgiFRa0jwgzFlDZU4dzjUoVHU36AFtzqIOaIhHUsxdADb75AHqbBLKHY50z3rg54LiwAlwgyCRN2xHivr5pQc/bNVxjD4WnT5vIefTREYPCYx5l2KLeTAIHkBHskb9gOYS1tdk/iE5oEZicwBaLc5TXZvZp5BDcW0iIcAQW3iBBEXtDhqoDv+bH4YltSqa8SINNrdP480eyabM7UisL0CCB4oI4cNULh+zVFoALXPe4wZ+OSJvNuaFxPZRmY5O8BcPjaTAibOk5pERYWQak7Qohsk5RwO5BHblGS0PAdE+I5bcbrLYPCFzc1SrVewFoGVr4aXOcCCYkkSTbpvT53ZrD5Q94uLTUIGguZG8fTRBj+2uGis2GuALWuN/C5x1e0aXEeYKSBp3n2lfVe0Gym4ihlEd427OoFwOII39F87r4cjhPDSOXWVAJhsOZkGACJmR5rUU9mUIFxp+9/NLMDhWR94108iIVJ2YTppu0/NXlqE+QmSb8PJXMqg7l3u7C6iHQbX4oi/MKjCIgiY9Ehi6f4DEtD5MedkhcboL6ZWt7O4iKTR3ZNzfqdFkKT1utjVSKdNsEeEceqsQB22rTTotylt3G/Ro+qxz2rV9uMVLqI4NcT5kD/AMVlXuQFbJp5q9JvF7B/qC+nYjCA6u1XzbYT4xNEkTD2mOhW7xW2ydG+pCCWLoBlMuABywTm0AGpMzNp4q/BdoKLC0l48bWkASCBczn1c0EEZYAPokm1tpOGHeC0AuEWM66+0qXYjs7Teyq+owOh7WiRNxr80uToGPx7XCpTzUGkF5Hgy03C7Q6JkOBdYzA0jemVLbNNotiG6DxGm0OZp4QDGcawBMc1RtPsnQfVDmsDRmgxYGBwXtldmKDHN8Ey1/xNkG/H0UBTu0dE04L6j+Rg54mxf/hmbR6Klu36bgKjXSAWjM8nPTnQxAa4CRc20m5TWnhhTZRDQABUywOBL2iPVY3HYN1XEYcOi7mtcBoctd4uNDYoGLO0FBh/69RznNaJaYDSDcNa0Fg0AE6hEt2vmY806Tw+jBaXSJlxGYtNriZjWdJhO8dsmmc/gboCLCxg/kFHaWFk1LfFTM9QZCfRLZtSq5ofLcr2NII+JpsS0yTIvZKtvbLYysKpYHtePENDmGpHsUXsUBjCZgghpBOoA8MDjAPkFLb9Kq+lmaPgOaQfEW/igcNFFZSsQIIgAzEm/JNxsOnvqGeizWKxLXceMkrg2ueX/cl2IT0XtAjdzVsMJHE8io0oEeFMGYjSQqqhmHptFxPI2+aztV4zOjQE/NarFNpuGo8tVj3CCeqoIY/ktjhcc6waTYAfRY/A05e0bpHpvWwpVWAzqDumISRCXtVjHOqMDtQwe5JSQ1Uw7RNHfwDNm75ub/VK3WNkUXs6vFVpvqnWIc4kBriZ5/kk2y6QNZuYwACT5Ap7npNIh944zHqmoswmDLjD7QRY6neYtGg38Vtex0DDTBGaoXe6yDMa0MOZ3iAN5F7Wt6Ba/s1XY3D02iowwJs4TpMEazyQNGPnKSYkuP0XaTgDTv8Ahd9FCqTlEbmk9ZVgJDmjgw7uY/JQRrR3bSD/AO5b/MWew9KcZQaLQ9zjfT43fRaAz3II/tAdP/sCzz9psoYoVKz8rGh4kgmSXuEQBPFJVazFH4ug+RXHCXHX4T8wklXthg6pLW12Sb3BaNNJcAJ5I1u2cOX2rUfh/tGceqBe9oDg8uyhoBJOlpBMbyMwjnG5Nm7WYym05pkAEmJI3QN86+qCFcPae77qrd7YJlhPAls8Em2btjFMxTqFajTe0CWHQU2SQ2DEuaLgaHmohftrZjGuZUpsyseNJOv4hBuBokNbCNzG3uvqtXZ9Os3LVhwkxEiPMHXollT7PKRPhqvA3CAffepbnY+Z0sRA3FSqY2fiNuCg3CC116rhtLW6rSqquKABI8v0ErnmmG0aIAAB14/yQTqcICMFWhwP8txR9LFtJN/UpVSZJCsq4aBoURdj8QO8mc0tG+eUSh+8GsIWoL/mrKMTGnr6QEFwqwZ5WUH1rz8oCjUwrz+EjcuHAPH4SmjR9kdm/tNWXEllMSZ4/hHr8k42Z2FbVrZ3fDn9bj5yqew+1cPQpvbUdkqOMybAgCGidJvvW2wdamymz7xnGcw3mRv6IoHH9kaD6h8DWANcTk8OpMGBwlDYzsRSygU3OYc2uZ03YAAYOkwfVPtnkDMC6TkbE75lx5o6pREOMiZHtlTR8sw/ZmqajWuqvy5mB3idYOLm8eIVW0Oy3jOWTDZMzYiA7/UHLfHDeKrECGtIv+695lVdptnWe9ovE+RsfcT5ohHsHsAwU2vqAOJLTHIgSPdTxHYei7whoaR4Z3nwug9fAPdarZmKYaDRnZmDWyMwkWAk3XarPHm3DKded/mpqs92M7PNpYiqeDWZJ3TM+fhWi21sVtXLUytc9kgSJkHUGNeI5pft/Hfso7wPbSlwaXFjqljLgA1pHPVJx2+DP/lFxcZHeYYtpi92gsdmHXxRBTsajBYVndO8IAMA3LQQGgC+o4cRCWYnEYVriDi3MI1brHKQ26VbR7W0KjH1XMBcyMmUB7HTe/fUxBngN3JV7K7VPbRYKg8USZewG5JFi8RYi0BTAF/wB5sNfL/cqf8AlbFPe1jGNcTvLmho959AvLySqJwfY6pScXV8P3zhpTD6eXrmc4W8p6JHjexmPe9zhhwwEyGh9INHIDOvLy1EhxsT7N8Qwh9XKD+6CHEc5mJWid2OY8RUpGeIc0HrYwuryzapfW+ymk8zmqtP96m4ekD5rO7R+yvGMfFECozc4uY0+YJ+S8vJBfs/7MsaJ7ylTuPC41T4TxAYb9DZaXA9gnBgFXxO3kEZfSZXF5VCbbf2ZYh7iaLW9C4AfNJ2/ZhtDXum/wCaz815eVXBFPsHtMaM3RerTNtIuVW37Odp7qY/zmf7lxeQwdR7DbZF28IvXabcPiVTvs22sdW//u3zHxaW0Xl5TRLZ/wBle0A6X02tG+KlMk8tbLSUeweJ0yVKU65MQIP+EkheXk1A+M+yvF1bOxNQt4PIdf8A743ncisX9nGKq06dNzqYFP4XBrQ64g3noV5eREKH2VVBGbxRxLYPIydOkKOI7GBriHvaHDdkBi1hMG0RvXV5JFkf/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1907704" y="692696"/>
            <a:ext cx="5486400" cy="566738"/>
          </a:xfrm>
        </p:spPr>
        <p:txBody>
          <a:bodyPr>
            <a:normAutofit/>
          </a:bodyPr>
          <a:lstStyle/>
          <a:p>
            <a:r>
              <a:rPr lang="el-GR" dirty="0" smtClean="0"/>
              <a:t>Αναβίωση Αρχαίας Κωμωδίας</a:t>
            </a:r>
            <a:endParaRPr lang="el-GR" dirty="0"/>
          </a:p>
        </p:txBody>
      </p:sp>
      <p:sp>
        <p:nvSpPr>
          <p:cNvPr id="9" name="8 - Θέση κειμένου"/>
          <p:cNvSpPr>
            <a:spLocks noGrp="1"/>
          </p:cNvSpPr>
          <p:nvPr>
            <p:ph type="body" sz="half" idx="2"/>
          </p:nvPr>
        </p:nvSpPr>
        <p:spPr>
          <a:xfrm>
            <a:off x="1403648" y="1484784"/>
            <a:ext cx="5486400" cy="3240360"/>
          </a:xfrm>
        </p:spPr>
        <p:txBody>
          <a:bodyPr>
            <a:normAutofit/>
          </a:bodyPr>
          <a:lstStyle/>
          <a:p>
            <a:endParaRPr lang="el-GR" dirty="0" smtClean="0"/>
          </a:p>
          <a:p>
            <a:r>
              <a:rPr lang="el-GR" sz="1800" dirty="0" smtClean="0"/>
              <a:t>1868 Νεφέλες επαγγελματικός θίασο μτφρ. Αλέξανδρος Ρίζος Ραγκαβής </a:t>
            </a:r>
          </a:p>
          <a:p>
            <a:pPr marL="342900" indent="-342900"/>
            <a:r>
              <a:rPr lang="el-GR" sz="1800" dirty="0" smtClean="0"/>
              <a:t> 1900 Νεφέλες  μτφρ. Γ. </a:t>
            </a:r>
            <a:r>
              <a:rPr lang="el-GR" sz="1800" dirty="0" err="1" smtClean="0"/>
              <a:t>Σουρή</a:t>
            </a:r>
            <a:r>
              <a:rPr lang="el-GR" sz="1800" dirty="0" smtClean="0"/>
              <a:t> </a:t>
            </a:r>
          </a:p>
          <a:p>
            <a:r>
              <a:rPr lang="el-GR" sz="1800" dirty="0" smtClean="0"/>
              <a:t>1904 Εκκλησιάζουσες  </a:t>
            </a:r>
            <a:r>
              <a:rPr lang="el-GR" sz="1800" dirty="0" err="1" smtClean="0"/>
              <a:t>σκην</a:t>
            </a:r>
            <a:r>
              <a:rPr lang="el-GR" sz="1800" dirty="0" smtClean="0"/>
              <a:t>. Κώστας Χρηστομάνος </a:t>
            </a:r>
          </a:p>
          <a:p>
            <a:r>
              <a:rPr lang="el-GR" sz="1800" dirty="0" smtClean="0"/>
              <a:t>μτφρ: Πολύβιος Δημητρακόπουλος.</a:t>
            </a:r>
          </a:p>
          <a:p>
            <a:r>
              <a:rPr lang="el-GR" sz="1800" dirty="0" smtClean="0"/>
              <a:t>Πραξαγόρα: ΤΗΛΕΜΑΧΟΣ ΛΕΠΕΝΙΩΤΗΣ</a:t>
            </a:r>
          </a:p>
          <a:p>
            <a:r>
              <a:rPr lang="el-GR" sz="1800" dirty="0" smtClean="0"/>
              <a:t>Κακές κριτικές, προχειρότητα παράστασης και αποτυχία ένταξης του κειμένου στα δεδομένα της τότε αθηναϊκής κοινωνίας</a:t>
            </a:r>
            <a:endParaRPr lang="el-GR" sz="1800"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668</TotalTime>
  <Words>1175</Words>
  <Application>Microsoft Office PowerPoint</Application>
  <PresentationFormat>Προβολή στην οθόνη (4:3)</PresentationFormat>
  <Paragraphs>216</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Αποκορύφωμα</vt:lpstr>
      <vt:lpstr>         Ζητήματα πρόσληψης σε συνάρτηση με κοινωνικά Και πολιτικά συμφραζόμενα </vt:lpstr>
      <vt:lpstr>ΠΑΡΑΣΤΑΣΗ ΠΕΡΣΩΝ ΣΤΗ ΖΑΚΥΝΘΟ  (1571) </vt:lpstr>
      <vt:lpstr>Οιδίπους Τύραννος 3/3/1585 (εποχή Καρναβαλιού) </vt:lpstr>
      <vt:lpstr>      Abbé Jean - Jacques Bartélémy «Voyage du jeune Anacharsis en Gréce»  «Το ταξίδι του νεαρού Ανάχαρσι στην Ελλάδα» εκδόθηκε πρώτη φορά στο Παρίσι (1788).  </vt:lpstr>
      <vt:lpstr>Προεπαναστατικό θέατρο ΔΟΜΝΙΤΣΑ ΡΑΛΛΟΥ ΚΑΡΑΤΖΑ  Πρώτη Ελληνίδα σκηνοθέτις</vt:lpstr>
      <vt:lpstr>Αντιγόνη  Κωνσταντινούπολη  (1863)</vt:lpstr>
      <vt:lpstr>Ηρώδειο γκραβούρα  A view of the front of the scene of the Theatre of Bacchus Στον χώρο της σκηνής του θεάτρου Ηρώδου Αττικού Οθωμανοί γυμνάζουν άλογα The antiquities, Σχέδιο J. Stuart, χάραξη Daniel Lerpiniere</vt:lpstr>
      <vt:lpstr> Αντιγόνη  (βασιλικών  γάμων)  1867 </vt:lpstr>
      <vt:lpstr>Αναβίωση Αρχαίας Κωμωδίας</vt:lpstr>
      <vt:lpstr>Αντιγονισμός (1888)</vt:lpstr>
      <vt:lpstr>Διαφάνεια 11</vt:lpstr>
      <vt:lpstr> Εταιρεία υπέρ της Διδασκαλίας Αρχαίων Δραμάτων </vt:lpstr>
      <vt:lpstr>                                       Γεώργιος Μιστριώτης, ο γλωσσαμύντορας </vt:lpstr>
      <vt:lpstr>ΠΑΡΑΣΤΑΣΕΙΣ ΚΩΝΣΤΑΝΤΙΝΟΥ  ΧΡΗΣΤΟΜΑΝΟΥ  (1867-1911) Ιδρυτής του θιάσου «Νέα Σκηνή» (1901-1905)</vt:lpstr>
      <vt:lpstr>Άλκηστις (1901) Νέα Σκηνή</vt:lpstr>
      <vt:lpstr>ΘΩΜΑΣ ΟΙΚΟΝΟΜΟΥ  1864-1927</vt:lpstr>
      <vt:lpstr>ΠΡΟΓΡΑΜΜΑ ΒΑΣΙΛΙΚΟΥ ΘΕΑΤΡΟΥ 1903 Ορεστειακά Επεισόδια  </vt:lpstr>
      <vt:lpstr>Το χαίρε της Τραγωδίας  (Ωδή στον Αισχύλο) Κ.ΠΑΛΑΜΑΣ</vt:lpstr>
      <vt:lpstr>   </vt:lpstr>
      <vt:lpstr>Κυβέλη 1910 </vt:lpstr>
      <vt:lpstr>Μαρίκα Κοτοπούλη </vt:lpstr>
      <vt:lpstr>ΔΕΛΦΙΚΕΣ ΕΟΡΤΕΣ 1927</vt:lpstr>
      <vt:lpstr>ΔΕΛΦΙΚΕΣ ΕΟΡΤΕΣ 1930</vt:lpstr>
      <vt:lpstr>Εθνικό Θέατρο</vt:lpstr>
      <vt:lpstr>             Πρώτες παραστάσεις στην Επίδαυρο 1938  Δ. Ροντήρης  </vt:lpstr>
      <vt:lpstr>ΕΘΝΙΚΟ ΘΕΑΤΡΟ  ΑΝΤΙΓΟΝΗ 1940 </vt:lpstr>
      <vt:lpstr>Φεστιβάλ Επιδαύρου  1954</vt:lpstr>
      <vt:lpstr>Επιδαύρια </vt:lpstr>
      <vt:lpstr>Κάρολος Κουν </vt:lpstr>
      <vt:lpstr>    Σπύρος Ευαγγελάτος</vt:lpstr>
      <vt:lpstr>            Θεατρική Λέσχη  Βόλου  </vt:lpstr>
      <vt:lpstr>Κώστας Τσιάνος </vt:lpstr>
      <vt:lpstr>Θόδωρος Τερζόπουλος </vt:lpstr>
      <vt:lpstr>Διαφάνεια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71</cp:revision>
  <dcterms:created xsi:type="dcterms:W3CDTF">2013-02-16T11:36:58Z</dcterms:created>
  <dcterms:modified xsi:type="dcterms:W3CDTF">2018-11-21T07:38:42Z</dcterms:modified>
</cp:coreProperties>
</file>