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66"/>
  </p:notesMasterIdLst>
  <p:handoutMasterIdLst>
    <p:handoutMasterId r:id="rId67"/>
  </p:handoutMasterIdLst>
  <p:sldIdLst>
    <p:sldId id="375" r:id="rId2"/>
    <p:sldId id="376" r:id="rId3"/>
    <p:sldId id="377" r:id="rId4"/>
    <p:sldId id="378" r:id="rId5"/>
    <p:sldId id="379" r:id="rId6"/>
    <p:sldId id="380" r:id="rId7"/>
    <p:sldId id="381" r:id="rId8"/>
    <p:sldId id="382" r:id="rId9"/>
    <p:sldId id="383" r:id="rId10"/>
    <p:sldId id="384" r:id="rId11"/>
    <p:sldId id="387" r:id="rId12"/>
    <p:sldId id="441" r:id="rId13"/>
    <p:sldId id="385" r:id="rId14"/>
    <p:sldId id="386" r:id="rId15"/>
    <p:sldId id="388" r:id="rId16"/>
    <p:sldId id="389" r:id="rId17"/>
    <p:sldId id="393" r:id="rId18"/>
    <p:sldId id="390" r:id="rId19"/>
    <p:sldId id="391" r:id="rId20"/>
    <p:sldId id="394" r:id="rId21"/>
    <p:sldId id="395" r:id="rId22"/>
    <p:sldId id="396" r:id="rId23"/>
    <p:sldId id="397" r:id="rId24"/>
    <p:sldId id="398" r:id="rId25"/>
    <p:sldId id="442" r:id="rId26"/>
    <p:sldId id="400" r:id="rId27"/>
    <p:sldId id="402" r:id="rId28"/>
    <p:sldId id="401" r:id="rId29"/>
    <p:sldId id="403" r:id="rId30"/>
    <p:sldId id="404" r:id="rId31"/>
    <p:sldId id="405" r:id="rId32"/>
    <p:sldId id="406" r:id="rId33"/>
    <p:sldId id="407" r:id="rId34"/>
    <p:sldId id="408" r:id="rId35"/>
    <p:sldId id="412" r:id="rId36"/>
    <p:sldId id="410" r:id="rId37"/>
    <p:sldId id="411" r:id="rId38"/>
    <p:sldId id="440" r:id="rId39"/>
    <p:sldId id="409" r:id="rId40"/>
    <p:sldId id="413" r:id="rId41"/>
    <p:sldId id="414" r:id="rId42"/>
    <p:sldId id="415" r:id="rId43"/>
    <p:sldId id="436" r:id="rId44"/>
    <p:sldId id="437" r:id="rId45"/>
    <p:sldId id="417" r:id="rId46"/>
    <p:sldId id="418" r:id="rId47"/>
    <p:sldId id="438" r:id="rId48"/>
    <p:sldId id="435" r:id="rId49"/>
    <p:sldId id="419" r:id="rId50"/>
    <p:sldId id="420" r:id="rId51"/>
    <p:sldId id="421" r:id="rId52"/>
    <p:sldId id="422" r:id="rId53"/>
    <p:sldId id="423" r:id="rId54"/>
    <p:sldId id="439" r:id="rId55"/>
    <p:sldId id="424" r:id="rId56"/>
    <p:sldId id="425" r:id="rId57"/>
    <p:sldId id="426" r:id="rId58"/>
    <p:sldId id="428" r:id="rId59"/>
    <p:sldId id="429" r:id="rId60"/>
    <p:sldId id="430" r:id="rId61"/>
    <p:sldId id="431" r:id="rId62"/>
    <p:sldId id="432" r:id="rId63"/>
    <p:sldId id="433" r:id="rId64"/>
    <p:sldId id="434" r:id="rId65"/>
  </p:sldIdLst>
  <p:sldSz cx="9144000" cy="6858000" type="screen4x3"/>
  <p:notesSz cx="6873875" cy="10063163"/>
  <p:defaultTextStyle>
    <a:defPPr>
      <a:defRPr lang="el-GR"/>
    </a:defPPr>
    <a:lvl1pPr algn="l" rtl="0" fontAlgn="base">
      <a:spcBef>
        <a:spcPct val="0"/>
      </a:spcBef>
      <a:spcAft>
        <a:spcPct val="0"/>
      </a:spcAft>
      <a:defRPr sz="10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10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10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10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1000" kern="1200">
        <a:solidFill>
          <a:schemeClr val="tx1"/>
        </a:solidFill>
        <a:latin typeface="Arial" panose="020B0604020202020204" pitchFamily="34" charset="0"/>
        <a:ea typeface="+mn-ea"/>
        <a:cs typeface="+mn-cs"/>
      </a:defRPr>
    </a:lvl5pPr>
    <a:lvl6pPr marL="2286000" algn="l" defTabSz="914400" rtl="0" eaLnBrk="1" latinLnBrk="0" hangingPunct="1">
      <a:defRPr sz="1000" kern="1200">
        <a:solidFill>
          <a:schemeClr val="tx1"/>
        </a:solidFill>
        <a:latin typeface="Arial" panose="020B0604020202020204" pitchFamily="34" charset="0"/>
        <a:ea typeface="+mn-ea"/>
        <a:cs typeface="+mn-cs"/>
      </a:defRPr>
    </a:lvl6pPr>
    <a:lvl7pPr marL="2743200" algn="l" defTabSz="914400" rtl="0" eaLnBrk="1" latinLnBrk="0" hangingPunct="1">
      <a:defRPr sz="1000" kern="1200">
        <a:solidFill>
          <a:schemeClr val="tx1"/>
        </a:solidFill>
        <a:latin typeface="Arial" panose="020B0604020202020204" pitchFamily="34" charset="0"/>
        <a:ea typeface="+mn-ea"/>
        <a:cs typeface="+mn-cs"/>
      </a:defRPr>
    </a:lvl7pPr>
    <a:lvl8pPr marL="3200400" algn="l" defTabSz="914400" rtl="0" eaLnBrk="1" latinLnBrk="0" hangingPunct="1">
      <a:defRPr sz="1000" kern="1200">
        <a:solidFill>
          <a:schemeClr val="tx1"/>
        </a:solidFill>
        <a:latin typeface="Arial" panose="020B0604020202020204" pitchFamily="34" charset="0"/>
        <a:ea typeface="+mn-ea"/>
        <a:cs typeface="+mn-cs"/>
      </a:defRPr>
    </a:lvl8pPr>
    <a:lvl9pPr marL="3657600" algn="l" defTabSz="914400" rtl="0" eaLnBrk="1" latinLnBrk="0" hangingPunct="1">
      <a:defRPr sz="1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69">
          <p15:clr>
            <a:srgbClr val="A4A3A4"/>
          </p15:clr>
        </p15:guide>
        <p15:guide id="2" pos="21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D14"/>
    <a:srgbClr val="FF9900"/>
    <a:srgbClr val="FF3300"/>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064" autoAdjust="0"/>
    <p:restoredTop sz="94660"/>
  </p:normalViewPr>
  <p:slideViewPr>
    <p:cSldViewPr>
      <p:cViewPr>
        <p:scale>
          <a:sx n="66" d="100"/>
          <a:sy n="66" d="100"/>
        </p:scale>
        <p:origin x="1080" y="108"/>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962" y="-84"/>
      </p:cViewPr>
      <p:guideLst>
        <p:guide orient="horz" pos="3169"/>
        <p:guide pos="2165"/>
      </p:guideLst>
    </p:cSldViewPr>
  </p:notesViewPr>
  <p:gridSpacing cx="45005" cy="45005"/>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a:p>
        </p:txBody>
      </p:sp>
      <p:sp>
        <p:nvSpPr>
          <p:cNvPr id="24579" name="Rectangle 3"/>
          <p:cNvSpPr>
            <a:spLocks noGrp="1" noChangeArrowheads="1"/>
          </p:cNvSpPr>
          <p:nvPr>
            <p:ph type="dt" sz="quarter"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a:p>
        </p:txBody>
      </p:sp>
      <p:sp>
        <p:nvSpPr>
          <p:cNvPr id="24580" name="Rectangle 4"/>
          <p:cNvSpPr>
            <a:spLocks noGrp="1" noChangeArrowheads="1"/>
          </p:cNvSpPr>
          <p:nvPr>
            <p:ph type="ftr" sz="quarter" idx="2"/>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a:p>
        </p:txBody>
      </p:sp>
      <p:sp>
        <p:nvSpPr>
          <p:cNvPr id="24581" name="Rectangle 5"/>
          <p:cNvSpPr>
            <a:spLocks noGrp="1" noChangeArrowheads="1"/>
          </p:cNvSpPr>
          <p:nvPr>
            <p:ph type="sldNum" sz="quarter" idx="3"/>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9EC858C-DC39-4519-A5EC-8D8A600F404B}" type="slidenum">
              <a:rPr lang="el-GR" altLang="el-GR"/>
              <a:pPr/>
              <a:t>‹#›</a:t>
            </a:fld>
            <a:endParaRPr lang="el-GR" altLang="el-GR"/>
          </a:p>
        </p:txBody>
      </p:sp>
    </p:spTree>
    <p:extLst>
      <p:ext uri="{BB962C8B-B14F-4D97-AF65-F5344CB8AC3E}">
        <p14:creationId xmlns:p14="http://schemas.microsoft.com/office/powerpoint/2010/main" val="4004466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a:p>
        </p:txBody>
      </p:sp>
      <p:sp>
        <p:nvSpPr>
          <p:cNvPr id="31747" name="Rectangle 3"/>
          <p:cNvSpPr>
            <a:spLocks noGrp="1" noChangeArrowheads="1"/>
          </p:cNvSpPr>
          <p:nvPr>
            <p:ph type="dt"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a:p>
        </p:txBody>
      </p:sp>
      <p:sp>
        <p:nvSpPr>
          <p:cNvPr id="31748" name="Rectangle 4"/>
          <p:cNvSpPr>
            <a:spLocks noRot="1" noChangeArrowheads="1" noTextEdit="1"/>
          </p:cNvSpPr>
          <p:nvPr>
            <p:ph type="sldImg" idx="2"/>
          </p:nvPr>
        </p:nvSpPr>
        <p:spPr bwMode="auto">
          <a:xfrm>
            <a:off x="920750" y="755650"/>
            <a:ext cx="5032375" cy="37734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87388" y="4781550"/>
            <a:ext cx="54991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31750" name="Rectangle 6"/>
          <p:cNvSpPr>
            <a:spLocks noGrp="1" noChangeArrowheads="1"/>
          </p:cNvSpPr>
          <p:nvPr>
            <p:ph type="ftr" sz="quarter" idx="4"/>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a:p>
        </p:txBody>
      </p:sp>
      <p:sp>
        <p:nvSpPr>
          <p:cNvPr id="31751" name="Rectangle 7"/>
          <p:cNvSpPr>
            <a:spLocks noGrp="1" noChangeArrowheads="1"/>
          </p:cNvSpPr>
          <p:nvPr>
            <p:ph type="sldNum" sz="quarter" idx="5"/>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C7DF042-C574-463C-9B8B-237309018FB3}" type="slidenum">
              <a:rPr lang="el-GR" altLang="el-GR"/>
              <a:pPr/>
              <a:t>‹#›</a:t>
            </a:fld>
            <a:endParaRPr lang="el-GR" altLang="el-GR"/>
          </a:p>
        </p:txBody>
      </p:sp>
    </p:spTree>
    <p:extLst>
      <p:ext uri="{BB962C8B-B14F-4D97-AF65-F5344CB8AC3E}">
        <p14:creationId xmlns:p14="http://schemas.microsoft.com/office/powerpoint/2010/main" val="23967592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DA1DB7-8E1D-4209-B197-5C230B570731}" type="slidenum">
              <a:rPr lang="el-GR" altLang="el-GR"/>
              <a:pPr/>
              <a:t>31</a:t>
            </a:fld>
            <a:endParaRPr lang="el-GR" altLang="el-GR"/>
          </a:p>
        </p:txBody>
      </p:sp>
      <p:sp>
        <p:nvSpPr>
          <p:cNvPr id="838658" name="Rectangle 2"/>
          <p:cNvSpPr>
            <a:spLocks noChangeArrowheads="1" noTextEdit="1"/>
          </p:cNvSpPr>
          <p:nvPr>
            <p:ph type="sldImg"/>
          </p:nvPr>
        </p:nvSpPr>
        <p:spPr>
          <a:xfrm>
            <a:off x="1089025" y="34925"/>
            <a:ext cx="4583113" cy="3436938"/>
          </a:xfrm>
          <a:ln/>
        </p:spPr>
      </p:sp>
      <p:sp>
        <p:nvSpPr>
          <p:cNvPr id="838659"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3951789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EEB5ED-F725-4842-A8E4-0D1571F3EABE}" type="slidenum">
              <a:rPr lang="el-GR" altLang="el-GR"/>
              <a:pPr/>
              <a:t>51</a:t>
            </a:fld>
            <a:endParaRPr lang="el-GR" altLang="el-GR"/>
          </a:p>
        </p:txBody>
      </p:sp>
      <p:sp>
        <p:nvSpPr>
          <p:cNvPr id="870402" name="Rectangle 2"/>
          <p:cNvSpPr>
            <a:spLocks noChangeArrowheads="1" noTextEdit="1"/>
          </p:cNvSpPr>
          <p:nvPr>
            <p:ph type="sldImg"/>
          </p:nvPr>
        </p:nvSpPr>
        <p:spPr>
          <a:xfrm>
            <a:off x="1089025" y="34925"/>
            <a:ext cx="4583113" cy="3436938"/>
          </a:xfrm>
          <a:ln/>
        </p:spPr>
      </p:sp>
      <p:sp>
        <p:nvSpPr>
          <p:cNvPr id="870403"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16588332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14D76D-B5FA-4ED7-A012-FDE51801DDEF}" type="slidenum">
              <a:rPr lang="el-GR" altLang="el-GR"/>
              <a:pPr/>
              <a:t>52</a:t>
            </a:fld>
            <a:endParaRPr lang="el-GR" altLang="el-GR"/>
          </a:p>
        </p:txBody>
      </p:sp>
      <p:sp>
        <p:nvSpPr>
          <p:cNvPr id="872450" name="Rectangle 2"/>
          <p:cNvSpPr>
            <a:spLocks noChangeArrowheads="1" noTextEdit="1"/>
          </p:cNvSpPr>
          <p:nvPr>
            <p:ph type="sldImg"/>
          </p:nvPr>
        </p:nvSpPr>
        <p:spPr>
          <a:xfrm>
            <a:off x="1089025" y="34925"/>
            <a:ext cx="4583113" cy="3436938"/>
          </a:xfrm>
          <a:ln/>
        </p:spPr>
      </p:sp>
      <p:sp>
        <p:nvSpPr>
          <p:cNvPr id="872451"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2864731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4155E8-44E1-43F9-8883-96B8B02884B3}" type="slidenum">
              <a:rPr lang="el-GR" altLang="el-GR"/>
              <a:pPr/>
              <a:t>53</a:t>
            </a:fld>
            <a:endParaRPr lang="el-GR" altLang="el-GR"/>
          </a:p>
        </p:txBody>
      </p:sp>
      <p:sp>
        <p:nvSpPr>
          <p:cNvPr id="874498" name="Rectangle 2"/>
          <p:cNvSpPr>
            <a:spLocks noChangeArrowheads="1" noTextEdit="1"/>
          </p:cNvSpPr>
          <p:nvPr>
            <p:ph type="sldImg"/>
          </p:nvPr>
        </p:nvSpPr>
        <p:spPr>
          <a:xfrm>
            <a:off x="1089025" y="34925"/>
            <a:ext cx="4583113" cy="3436938"/>
          </a:xfrm>
          <a:ln/>
        </p:spPr>
      </p:sp>
      <p:sp>
        <p:nvSpPr>
          <p:cNvPr id="874499"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1989055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CDC59D-ADD5-49D1-B36D-15EA0CCDC04D}" type="slidenum">
              <a:rPr lang="el-GR" altLang="el-GR"/>
              <a:pPr/>
              <a:t>55</a:t>
            </a:fld>
            <a:endParaRPr lang="el-GR" altLang="el-GR"/>
          </a:p>
        </p:txBody>
      </p:sp>
      <p:sp>
        <p:nvSpPr>
          <p:cNvPr id="876546" name="Rectangle 2"/>
          <p:cNvSpPr>
            <a:spLocks noChangeArrowheads="1" noTextEdit="1"/>
          </p:cNvSpPr>
          <p:nvPr>
            <p:ph type="sldImg"/>
          </p:nvPr>
        </p:nvSpPr>
        <p:spPr>
          <a:xfrm>
            <a:off x="1089025" y="34925"/>
            <a:ext cx="4583113" cy="3436938"/>
          </a:xfrm>
          <a:ln/>
        </p:spPr>
      </p:sp>
      <p:sp>
        <p:nvSpPr>
          <p:cNvPr id="876547"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37251099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C41123-EF80-4948-8F25-125C22CD0BAA}" type="slidenum">
              <a:rPr lang="el-GR" altLang="el-GR"/>
              <a:pPr/>
              <a:t>56</a:t>
            </a:fld>
            <a:endParaRPr lang="el-GR" altLang="el-GR"/>
          </a:p>
        </p:txBody>
      </p:sp>
      <p:sp>
        <p:nvSpPr>
          <p:cNvPr id="878594" name="Rectangle 2"/>
          <p:cNvSpPr>
            <a:spLocks noChangeArrowheads="1" noTextEdit="1"/>
          </p:cNvSpPr>
          <p:nvPr>
            <p:ph type="sldImg"/>
          </p:nvPr>
        </p:nvSpPr>
        <p:spPr>
          <a:xfrm>
            <a:off x="1089025" y="34925"/>
            <a:ext cx="4583113" cy="3436938"/>
          </a:xfrm>
          <a:ln/>
        </p:spPr>
      </p:sp>
      <p:sp>
        <p:nvSpPr>
          <p:cNvPr id="878595"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26136998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920BCA-1151-4A53-B037-6A6654E0CBA6}" type="slidenum">
              <a:rPr lang="el-GR" altLang="el-GR"/>
              <a:pPr/>
              <a:t>57</a:t>
            </a:fld>
            <a:endParaRPr lang="el-GR" altLang="el-GR"/>
          </a:p>
        </p:txBody>
      </p:sp>
      <p:sp>
        <p:nvSpPr>
          <p:cNvPr id="880642" name="Rectangle 2"/>
          <p:cNvSpPr>
            <a:spLocks noChangeArrowheads="1" noTextEdit="1"/>
          </p:cNvSpPr>
          <p:nvPr>
            <p:ph type="sldImg"/>
          </p:nvPr>
        </p:nvSpPr>
        <p:spPr>
          <a:xfrm>
            <a:off x="1089025" y="34925"/>
            <a:ext cx="4583113" cy="3436938"/>
          </a:xfrm>
          <a:ln/>
        </p:spPr>
      </p:sp>
      <p:sp>
        <p:nvSpPr>
          <p:cNvPr id="880643"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3033322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966F84-B24A-49B7-9E0E-F2C80AF3A6AB}" type="slidenum">
              <a:rPr lang="el-GR" altLang="el-GR"/>
              <a:pPr/>
              <a:t>58</a:t>
            </a:fld>
            <a:endParaRPr lang="el-GR" altLang="el-GR"/>
          </a:p>
        </p:txBody>
      </p:sp>
      <p:sp>
        <p:nvSpPr>
          <p:cNvPr id="884738" name="Rectangle 2"/>
          <p:cNvSpPr>
            <a:spLocks noChangeArrowheads="1" noTextEdit="1"/>
          </p:cNvSpPr>
          <p:nvPr>
            <p:ph type="sldImg"/>
          </p:nvPr>
        </p:nvSpPr>
        <p:spPr>
          <a:xfrm>
            <a:off x="1089025" y="34925"/>
            <a:ext cx="4583113" cy="3436938"/>
          </a:xfrm>
          <a:ln/>
        </p:spPr>
      </p:sp>
      <p:sp>
        <p:nvSpPr>
          <p:cNvPr id="884739"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870006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94F075-C4D0-4C25-ACDE-989233ECA0A1}" type="slidenum">
              <a:rPr lang="el-GR" altLang="el-GR"/>
              <a:pPr/>
              <a:t>59</a:t>
            </a:fld>
            <a:endParaRPr lang="el-GR" altLang="el-GR"/>
          </a:p>
        </p:txBody>
      </p:sp>
      <p:sp>
        <p:nvSpPr>
          <p:cNvPr id="886786" name="Rectangle 2"/>
          <p:cNvSpPr>
            <a:spLocks noChangeArrowheads="1" noTextEdit="1"/>
          </p:cNvSpPr>
          <p:nvPr>
            <p:ph type="sldImg"/>
          </p:nvPr>
        </p:nvSpPr>
        <p:spPr>
          <a:xfrm>
            <a:off x="1089025" y="34925"/>
            <a:ext cx="4583113" cy="3436938"/>
          </a:xfrm>
          <a:ln/>
        </p:spPr>
      </p:sp>
      <p:sp>
        <p:nvSpPr>
          <p:cNvPr id="886787" name="Rectangle 3"/>
          <p:cNvSpPr>
            <a:spLocks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r>
              <a:rPr lang="en-US" altLang="el-GR"/>
              <a:t>Knowing how your individual task fits in the big picture improves your ability to make decisions</a:t>
            </a:r>
          </a:p>
        </p:txBody>
      </p:sp>
    </p:spTree>
    <p:extLst>
      <p:ext uri="{BB962C8B-B14F-4D97-AF65-F5344CB8AC3E}">
        <p14:creationId xmlns:p14="http://schemas.microsoft.com/office/powerpoint/2010/main" val="36472882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042692-AF70-42C3-B9F3-4313A947EBA5}" type="slidenum">
              <a:rPr lang="el-GR" altLang="el-GR"/>
              <a:pPr/>
              <a:t>60</a:t>
            </a:fld>
            <a:endParaRPr lang="el-GR" altLang="el-GR"/>
          </a:p>
        </p:txBody>
      </p:sp>
      <p:sp>
        <p:nvSpPr>
          <p:cNvPr id="888834" name="Rectangle 2"/>
          <p:cNvSpPr>
            <a:spLocks noChangeArrowheads="1" noTextEdit="1"/>
          </p:cNvSpPr>
          <p:nvPr>
            <p:ph type="sldImg"/>
          </p:nvPr>
        </p:nvSpPr>
        <p:spPr>
          <a:xfrm>
            <a:off x="1089025" y="34925"/>
            <a:ext cx="4583113" cy="3436938"/>
          </a:xfrm>
          <a:ln/>
        </p:spPr>
      </p:sp>
      <p:sp>
        <p:nvSpPr>
          <p:cNvPr id="888835"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31650856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179044-6C03-4024-8D4E-99465E46AAB3}" type="slidenum">
              <a:rPr lang="el-GR" altLang="el-GR"/>
              <a:pPr/>
              <a:t>61</a:t>
            </a:fld>
            <a:endParaRPr lang="el-GR" altLang="el-GR"/>
          </a:p>
        </p:txBody>
      </p:sp>
      <p:sp>
        <p:nvSpPr>
          <p:cNvPr id="890882" name="Rectangle 2"/>
          <p:cNvSpPr>
            <a:spLocks noChangeArrowheads="1" noTextEdit="1"/>
          </p:cNvSpPr>
          <p:nvPr>
            <p:ph type="sldImg"/>
          </p:nvPr>
        </p:nvSpPr>
        <p:spPr>
          <a:xfrm>
            <a:off x="1089025" y="34925"/>
            <a:ext cx="4583113" cy="3436938"/>
          </a:xfrm>
          <a:ln/>
        </p:spPr>
      </p:sp>
      <p:sp>
        <p:nvSpPr>
          <p:cNvPr id="890883"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1715175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9F8822-7230-423F-84E1-EF1C3ACE5ABF}" type="slidenum">
              <a:rPr lang="el-GR" altLang="el-GR"/>
              <a:pPr/>
              <a:t>32</a:t>
            </a:fld>
            <a:endParaRPr lang="el-GR" altLang="el-GR"/>
          </a:p>
        </p:txBody>
      </p:sp>
      <p:sp>
        <p:nvSpPr>
          <p:cNvPr id="840706" name="Rectangle 2"/>
          <p:cNvSpPr>
            <a:spLocks noChangeArrowheads="1" noTextEdit="1"/>
          </p:cNvSpPr>
          <p:nvPr>
            <p:ph type="sldImg"/>
          </p:nvPr>
        </p:nvSpPr>
        <p:spPr>
          <a:xfrm>
            <a:off x="1089025" y="34925"/>
            <a:ext cx="4583113" cy="3436938"/>
          </a:xfrm>
          <a:ln/>
        </p:spPr>
      </p:sp>
      <p:sp>
        <p:nvSpPr>
          <p:cNvPr id="840707"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358991812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77633D-5B82-4E6F-8F60-185C2BC708B0}" type="slidenum">
              <a:rPr lang="el-GR" altLang="el-GR"/>
              <a:pPr/>
              <a:t>62</a:t>
            </a:fld>
            <a:endParaRPr lang="el-GR" altLang="el-GR"/>
          </a:p>
        </p:txBody>
      </p:sp>
      <p:sp>
        <p:nvSpPr>
          <p:cNvPr id="892930" name="Rectangle 2"/>
          <p:cNvSpPr>
            <a:spLocks noChangeArrowheads="1" noTextEdit="1"/>
          </p:cNvSpPr>
          <p:nvPr>
            <p:ph type="sldImg"/>
          </p:nvPr>
        </p:nvSpPr>
        <p:spPr>
          <a:xfrm>
            <a:off x="1089025" y="34925"/>
            <a:ext cx="4583113" cy="3436938"/>
          </a:xfrm>
          <a:ln/>
        </p:spPr>
      </p:sp>
      <p:sp>
        <p:nvSpPr>
          <p:cNvPr id="892931" name="Rectangle 3"/>
          <p:cNvSpPr>
            <a:spLocks noGrp="1" noChangeArrowheads="1"/>
          </p:cNvSpPr>
          <p:nvPr>
            <p:ph type="body" idx="1"/>
          </p:nvPr>
        </p:nvSpPr>
        <p:spPr>
          <a:xfrm>
            <a:off x="458788" y="3625850"/>
            <a:ext cx="5999162" cy="5765800"/>
          </a:xfrm>
          <a:ln/>
        </p:spPr>
        <p:txBody>
          <a:bodyPr lIns="95771" tIns="47046" rIns="95771" bIns="47046"/>
          <a:lstStyle/>
          <a:p>
            <a:r>
              <a:rPr lang="en-US" altLang="el-GR"/>
              <a:t>Mechanisms are Web-Portal, e-mail, …</a:t>
            </a:r>
          </a:p>
        </p:txBody>
      </p:sp>
    </p:spTree>
    <p:extLst>
      <p:ext uri="{BB962C8B-B14F-4D97-AF65-F5344CB8AC3E}">
        <p14:creationId xmlns:p14="http://schemas.microsoft.com/office/powerpoint/2010/main" val="30115631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9E4FB5-4D24-4E05-B8A1-55E12D8E5B30}" type="slidenum">
              <a:rPr lang="el-GR" altLang="el-GR"/>
              <a:pPr/>
              <a:t>63</a:t>
            </a:fld>
            <a:endParaRPr lang="el-GR" altLang="el-GR"/>
          </a:p>
        </p:txBody>
      </p:sp>
      <p:sp>
        <p:nvSpPr>
          <p:cNvPr id="894978" name="Rectangle 2"/>
          <p:cNvSpPr>
            <a:spLocks noChangeArrowheads="1" noTextEdit="1"/>
          </p:cNvSpPr>
          <p:nvPr>
            <p:ph type="sldImg"/>
          </p:nvPr>
        </p:nvSpPr>
        <p:spPr>
          <a:xfrm>
            <a:off x="1089025" y="34925"/>
            <a:ext cx="4583113" cy="3436938"/>
          </a:xfrm>
          <a:ln/>
        </p:spPr>
      </p:sp>
      <p:sp>
        <p:nvSpPr>
          <p:cNvPr id="894979"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38588842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2265B1-A4A3-4872-8EB7-07458C4EF070}" type="slidenum">
              <a:rPr lang="el-GR" altLang="el-GR"/>
              <a:pPr/>
              <a:t>64</a:t>
            </a:fld>
            <a:endParaRPr lang="el-GR" altLang="el-GR"/>
          </a:p>
        </p:txBody>
      </p:sp>
      <p:sp>
        <p:nvSpPr>
          <p:cNvPr id="897026" name="Rectangle 2"/>
          <p:cNvSpPr>
            <a:spLocks noChangeArrowheads="1" noTextEdit="1"/>
          </p:cNvSpPr>
          <p:nvPr>
            <p:ph type="sldImg"/>
          </p:nvPr>
        </p:nvSpPr>
        <p:spPr>
          <a:xfrm>
            <a:off x="1089025" y="34925"/>
            <a:ext cx="4583113" cy="3436938"/>
          </a:xfrm>
          <a:ln/>
        </p:spPr>
      </p:sp>
      <p:sp>
        <p:nvSpPr>
          <p:cNvPr id="897027"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2714765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3F2722-80C3-483A-9E2E-12D8C82B9CC6}" type="slidenum">
              <a:rPr lang="el-GR" altLang="el-GR"/>
              <a:pPr/>
              <a:t>40</a:t>
            </a:fld>
            <a:endParaRPr lang="el-GR" altLang="el-GR"/>
          </a:p>
        </p:txBody>
      </p:sp>
      <p:sp>
        <p:nvSpPr>
          <p:cNvPr id="854018" name="Rectangle 2"/>
          <p:cNvSpPr>
            <a:spLocks noChangeArrowheads="1" noTextEdit="1"/>
          </p:cNvSpPr>
          <p:nvPr>
            <p:ph type="sldImg"/>
          </p:nvPr>
        </p:nvSpPr>
        <p:spPr>
          <a:xfrm>
            <a:off x="1089025" y="34925"/>
            <a:ext cx="4583113" cy="3436938"/>
          </a:xfrm>
          <a:ln/>
        </p:spPr>
      </p:sp>
      <p:sp>
        <p:nvSpPr>
          <p:cNvPr id="854019"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4085450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D4C860-F6A0-428A-A655-53EFC6DB2AB5}" type="slidenum">
              <a:rPr lang="el-GR" altLang="el-GR"/>
              <a:pPr/>
              <a:t>41</a:t>
            </a:fld>
            <a:endParaRPr lang="el-GR" altLang="el-GR"/>
          </a:p>
        </p:txBody>
      </p:sp>
      <p:sp>
        <p:nvSpPr>
          <p:cNvPr id="856066" name="Rectangle 2"/>
          <p:cNvSpPr>
            <a:spLocks noChangeArrowheads="1" noTextEdit="1"/>
          </p:cNvSpPr>
          <p:nvPr>
            <p:ph type="sldImg"/>
          </p:nvPr>
        </p:nvSpPr>
        <p:spPr>
          <a:xfrm>
            <a:off x="1089025" y="34925"/>
            <a:ext cx="4583113" cy="3436938"/>
          </a:xfrm>
          <a:ln/>
        </p:spPr>
      </p:sp>
      <p:sp>
        <p:nvSpPr>
          <p:cNvPr id="856067"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4246861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768967-C9B6-47A0-9FA4-E7D80F044F52}" type="slidenum">
              <a:rPr lang="el-GR" altLang="el-GR"/>
              <a:pPr/>
              <a:t>42</a:t>
            </a:fld>
            <a:endParaRPr lang="el-GR" altLang="el-GR"/>
          </a:p>
        </p:txBody>
      </p:sp>
      <p:sp>
        <p:nvSpPr>
          <p:cNvPr id="858114" name="Rectangle 2"/>
          <p:cNvSpPr>
            <a:spLocks noChangeArrowheads="1" noTextEdit="1"/>
          </p:cNvSpPr>
          <p:nvPr>
            <p:ph type="sldImg"/>
          </p:nvPr>
        </p:nvSpPr>
        <p:spPr>
          <a:xfrm>
            <a:off x="1089025" y="34925"/>
            <a:ext cx="4583113" cy="3436938"/>
          </a:xfrm>
          <a:ln/>
        </p:spPr>
      </p:sp>
      <p:sp>
        <p:nvSpPr>
          <p:cNvPr id="858115"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1886302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F872B1-DD74-4261-909C-5FC89075B231}" type="slidenum">
              <a:rPr lang="el-GR" altLang="el-GR"/>
              <a:pPr/>
              <a:t>45</a:t>
            </a:fld>
            <a:endParaRPr lang="el-GR" altLang="el-GR"/>
          </a:p>
        </p:txBody>
      </p:sp>
      <p:sp>
        <p:nvSpPr>
          <p:cNvPr id="862210" name="Rectangle 2"/>
          <p:cNvSpPr>
            <a:spLocks noChangeArrowheads="1" noTextEdit="1"/>
          </p:cNvSpPr>
          <p:nvPr>
            <p:ph type="sldImg"/>
          </p:nvPr>
        </p:nvSpPr>
        <p:spPr>
          <a:xfrm>
            <a:off x="1089025" y="34925"/>
            <a:ext cx="4583113" cy="3436938"/>
          </a:xfrm>
          <a:ln/>
        </p:spPr>
      </p:sp>
      <p:sp>
        <p:nvSpPr>
          <p:cNvPr id="862211"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40457363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7C2DA9-EB10-42CE-8B4E-FD1BE9E397AF}" type="slidenum">
              <a:rPr lang="el-GR" altLang="el-GR"/>
              <a:pPr/>
              <a:t>46</a:t>
            </a:fld>
            <a:endParaRPr lang="el-GR" altLang="el-GR"/>
          </a:p>
        </p:txBody>
      </p:sp>
      <p:sp>
        <p:nvSpPr>
          <p:cNvPr id="864258" name="Rectangle 2"/>
          <p:cNvSpPr>
            <a:spLocks noChangeArrowheads="1" noTextEdit="1"/>
          </p:cNvSpPr>
          <p:nvPr>
            <p:ph type="sldImg"/>
          </p:nvPr>
        </p:nvSpPr>
        <p:spPr>
          <a:xfrm>
            <a:off x="1089025" y="34925"/>
            <a:ext cx="4583113" cy="3436938"/>
          </a:xfrm>
          <a:ln/>
        </p:spPr>
      </p:sp>
      <p:sp>
        <p:nvSpPr>
          <p:cNvPr id="864259"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151417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FEABE6-1D27-4106-8273-A8A457DCE3AA}" type="slidenum">
              <a:rPr lang="el-GR" altLang="el-GR"/>
              <a:pPr/>
              <a:t>49</a:t>
            </a:fld>
            <a:endParaRPr lang="el-GR" altLang="el-GR"/>
          </a:p>
        </p:txBody>
      </p:sp>
      <p:sp>
        <p:nvSpPr>
          <p:cNvPr id="866306" name="Rectangle 2"/>
          <p:cNvSpPr>
            <a:spLocks noChangeArrowheads="1" noTextEdit="1"/>
          </p:cNvSpPr>
          <p:nvPr>
            <p:ph type="sldImg"/>
          </p:nvPr>
        </p:nvSpPr>
        <p:spPr>
          <a:xfrm>
            <a:off x="1089025" y="34925"/>
            <a:ext cx="4583113" cy="3436938"/>
          </a:xfrm>
          <a:ln/>
        </p:spPr>
      </p:sp>
      <p:sp>
        <p:nvSpPr>
          <p:cNvPr id="866307"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3424644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E5C1A9-E9AA-49F5-BE0F-0BCD4B7101FE}" type="slidenum">
              <a:rPr lang="el-GR" altLang="el-GR"/>
              <a:pPr/>
              <a:t>50</a:t>
            </a:fld>
            <a:endParaRPr lang="el-GR" altLang="el-GR"/>
          </a:p>
        </p:txBody>
      </p:sp>
      <p:sp>
        <p:nvSpPr>
          <p:cNvPr id="868354" name="Rectangle 2"/>
          <p:cNvSpPr>
            <a:spLocks noChangeArrowheads="1" noTextEdit="1"/>
          </p:cNvSpPr>
          <p:nvPr>
            <p:ph type="sldImg"/>
          </p:nvPr>
        </p:nvSpPr>
        <p:spPr>
          <a:xfrm>
            <a:off x="1089025" y="34925"/>
            <a:ext cx="4583113" cy="3436938"/>
          </a:xfrm>
          <a:ln/>
        </p:spPr>
      </p:sp>
      <p:sp>
        <p:nvSpPr>
          <p:cNvPr id="868355"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2986236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F3FE40D7-AC03-416D-BA5C-052916924A7F}" type="slidenum">
              <a:rPr lang="el-GR" altLang="el-GR" smtClean="0"/>
              <a:pPr/>
              <a:t>‹#›</a:t>
            </a:fld>
            <a:endParaRPr lang="el-GR" altLang="el-G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7701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151BA584-FCF2-4709-9C88-64879AB277CD}" type="slidenum">
              <a:rPr lang="el-GR" altLang="el-GR" smtClean="0"/>
              <a:pPr/>
              <a:t>‹#›</a:t>
            </a:fld>
            <a:endParaRPr lang="el-GR" altLang="el-GR"/>
          </a:p>
        </p:txBody>
      </p:sp>
    </p:spTree>
    <p:extLst>
      <p:ext uri="{BB962C8B-B14F-4D97-AF65-F5344CB8AC3E}">
        <p14:creationId xmlns:p14="http://schemas.microsoft.com/office/powerpoint/2010/main" val="2302815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B87FB75A-879F-4DE2-B732-250C521DF20B}" type="slidenum">
              <a:rPr lang="el-GR" altLang="el-GR" smtClean="0"/>
              <a:pPr/>
              <a:t>‹#›</a:t>
            </a:fld>
            <a:endParaRPr lang="el-GR" altLang="el-GR"/>
          </a:p>
        </p:txBody>
      </p:sp>
    </p:spTree>
    <p:extLst>
      <p:ext uri="{BB962C8B-B14F-4D97-AF65-F5344CB8AC3E}">
        <p14:creationId xmlns:p14="http://schemas.microsoft.com/office/powerpoint/2010/main" val="3882387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BB14DC3E-4600-47FC-A6F3-FCC6BDA6F583}" type="slidenum">
              <a:rPr lang="el-GR" altLang="el-GR" smtClean="0"/>
              <a:pPr/>
              <a:t>‹#›</a:t>
            </a:fld>
            <a:endParaRPr lang="el-GR" altLang="el-GR"/>
          </a:p>
        </p:txBody>
      </p:sp>
    </p:spTree>
    <p:extLst>
      <p:ext uri="{BB962C8B-B14F-4D97-AF65-F5344CB8AC3E}">
        <p14:creationId xmlns:p14="http://schemas.microsoft.com/office/powerpoint/2010/main" val="319168646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able Placeholder 2"/>
          <p:cNvSpPr>
            <a:spLocks noGrp="1"/>
          </p:cNvSpPr>
          <p:nvPr>
            <p:ph type="tbl" idx="1"/>
          </p:nvPr>
        </p:nvSpPr>
        <p:spPr>
          <a:xfrm>
            <a:off x="457200" y="1600200"/>
            <a:ext cx="8229600" cy="4530725"/>
          </a:xfrm>
        </p:spPr>
        <p:txBody>
          <a:bodyPr/>
          <a:lstStyle/>
          <a:p>
            <a:r>
              <a:rPr lang="en-US" smtClean="0"/>
              <a:t>Click icon to add table</a:t>
            </a:r>
            <a:endParaRPr lang="el-GR"/>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FE9265E5-848F-45E4-86D9-A5F2475B71FD}" type="slidenum">
              <a:rPr lang="el-GR" altLang="el-GR" smtClean="0"/>
              <a:pPr/>
              <a:t>‹#›</a:t>
            </a:fld>
            <a:endParaRPr lang="el-GR" altLang="el-GR"/>
          </a:p>
        </p:txBody>
      </p:sp>
    </p:spTree>
    <p:extLst>
      <p:ext uri="{BB962C8B-B14F-4D97-AF65-F5344CB8AC3E}">
        <p14:creationId xmlns:p14="http://schemas.microsoft.com/office/powerpoint/2010/main" val="104922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98630"/>
            <a:ext cx="7543800" cy="1156413"/>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22959" y="1448781"/>
            <a:ext cx="7543801" cy="4815534"/>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3D82524C-C203-4849-A329-702B36428E10}" type="slidenum">
              <a:rPr lang="el-GR" altLang="el-GR" smtClean="0"/>
              <a:pPr/>
              <a:t>‹#›</a:t>
            </a:fld>
            <a:endParaRPr lang="el-GR" altLang="el-GR"/>
          </a:p>
        </p:txBody>
      </p:sp>
    </p:spTree>
    <p:extLst>
      <p:ext uri="{BB962C8B-B14F-4D97-AF65-F5344CB8AC3E}">
        <p14:creationId xmlns:p14="http://schemas.microsoft.com/office/powerpoint/2010/main" val="3907133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l-GR" altLang="el-GR"/>
          </a:p>
        </p:txBody>
      </p:sp>
      <p:sp>
        <p:nvSpPr>
          <p:cNvPr id="5" name="Footer Placeholder 4"/>
          <p:cNvSpPr>
            <a:spLocks noGrp="1"/>
          </p:cNvSpPr>
          <p:nvPr>
            <p:ph type="ftr" sz="quarter" idx="11"/>
          </p:nvPr>
        </p:nvSpPr>
        <p:spPr/>
        <p:txBody>
          <a:bodyPr/>
          <a:lstStyle/>
          <a:p>
            <a:endParaRPr lang="el-GR" altLang="el-GR"/>
          </a:p>
        </p:txBody>
      </p:sp>
      <p:sp>
        <p:nvSpPr>
          <p:cNvPr id="6" name="Slide Number Placeholder 5"/>
          <p:cNvSpPr>
            <a:spLocks noGrp="1"/>
          </p:cNvSpPr>
          <p:nvPr>
            <p:ph type="sldNum" sz="quarter" idx="12"/>
          </p:nvPr>
        </p:nvSpPr>
        <p:spPr/>
        <p:txBody>
          <a:bodyPr/>
          <a:lstStyle/>
          <a:p>
            <a:fld id="{9B4EAF00-6922-4CBA-8CD2-3EA5F1565BA4}" type="slidenum">
              <a:rPr lang="el-GR" altLang="el-GR" smtClean="0"/>
              <a:pPr/>
              <a:t>‹#›</a:t>
            </a:fld>
            <a:endParaRPr lang="el-GR" altLang="el-G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3441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l-GR" altLang="el-GR"/>
          </a:p>
        </p:txBody>
      </p:sp>
      <p:sp>
        <p:nvSpPr>
          <p:cNvPr id="6" name="Footer Placeholder 5"/>
          <p:cNvSpPr>
            <a:spLocks noGrp="1"/>
          </p:cNvSpPr>
          <p:nvPr>
            <p:ph type="ftr" sz="quarter" idx="11"/>
          </p:nvPr>
        </p:nvSpPr>
        <p:spPr/>
        <p:txBody>
          <a:bodyPr/>
          <a:lstStyle/>
          <a:p>
            <a:endParaRPr lang="el-GR" altLang="el-GR"/>
          </a:p>
        </p:txBody>
      </p:sp>
      <p:sp>
        <p:nvSpPr>
          <p:cNvPr id="7" name="Slide Number Placeholder 6"/>
          <p:cNvSpPr>
            <a:spLocks noGrp="1"/>
          </p:cNvSpPr>
          <p:nvPr>
            <p:ph type="sldNum" sz="quarter" idx="12"/>
          </p:nvPr>
        </p:nvSpPr>
        <p:spPr/>
        <p:txBody>
          <a:bodyPr/>
          <a:lstStyle/>
          <a:p>
            <a:fld id="{A4288701-BBCE-4D18-A69A-D6B9CC36169C}" type="slidenum">
              <a:rPr lang="el-GR" altLang="el-GR" smtClean="0"/>
              <a:pPr/>
              <a:t>‹#›</a:t>
            </a:fld>
            <a:endParaRPr lang="el-GR" altLang="el-GR"/>
          </a:p>
        </p:txBody>
      </p:sp>
    </p:spTree>
    <p:extLst>
      <p:ext uri="{BB962C8B-B14F-4D97-AF65-F5344CB8AC3E}">
        <p14:creationId xmlns:p14="http://schemas.microsoft.com/office/powerpoint/2010/main" val="1999492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l-GR" altLang="el-GR"/>
          </a:p>
        </p:txBody>
      </p:sp>
      <p:sp>
        <p:nvSpPr>
          <p:cNvPr id="8" name="Footer Placeholder 7"/>
          <p:cNvSpPr>
            <a:spLocks noGrp="1"/>
          </p:cNvSpPr>
          <p:nvPr>
            <p:ph type="ftr" sz="quarter" idx="11"/>
          </p:nvPr>
        </p:nvSpPr>
        <p:spPr/>
        <p:txBody>
          <a:bodyPr/>
          <a:lstStyle/>
          <a:p>
            <a:endParaRPr lang="el-GR" altLang="el-GR"/>
          </a:p>
        </p:txBody>
      </p:sp>
      <p:sp>
        <p:nvSpPr>
          <p:cNvPr id="9" name="Slide Number Placeholder 8"/>
          <p:cNvSpPr>
            <a:spLocks noGrp="1"/>
          </p:cNvSpPr>
          <p:nvPr>
            <p:ph type="sldNum" sz="quarter" idx="12"/>
          </p:nvPr>
        </p:nvSpPr>
        <p:spPr/>
        <p:txBody>
          <a:bodyPr/>
          <a:lstStyle/>
          <a:p>
            <a:fld id="{8074483D-2296-4A5A-9B1D-81C16D10E84C}" type="slidenum">
              <a:rPr lang="el-GR" altLang="el-GR" smtClean="0"/>
              <a:pPr/>
              <a:t>‹#›</a:t>
            </a:fld>
            <a:endParaRPr lang="el-GR" altLang="el-GR"/>
          </a:p>
        </p:txBody>
      </p:sp>
    </p:spTree>
    <p:extLst>
      <p:ext uri="{BB962C8B-B14F-4D97-AF65-F5344CB8AC3E}">
        <p14:creationId xmlns:p14="http://schemas.microsoft.com/office/powerpoint/2010/main" val="3596809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l-GR" altLang="el-GR"/>
          </a:p>
        </p:txBody>
      </p:sp>
      <p:sp>
        <p:nvSpPr>
          <p:cNvPr id="4" name="Footer Placeholder 3"/>
          <p:cNvSpPr>
            <a:spLocks noGrp="1"/>
          </p:cNvSpPr>
          <p:nvPr>
            <p:ph type="ftr" sz="quarter" idx="11"/>
          </p:nvPr>
        </p:nvSpPr>
        <p:spPr/>
        <p:txBody>
          <a:bodyPr/>
          <a:lstStyle/>
          <a:p>
            <a:endParaRPr lang="el-GR" altLang="el-GR"/>
          </a:p>
        </p:txBody>
      </p:sp>
      <p:sp>
        <p:nvSpPr>
          <p:cNvPr id="5" name="Slide Number Placeholder 4"/>
          <p:cNvSpPr>
            <a:spLocks noGrp="1"/>
          </p:cNvSpPr>
          <p:nvPr>
            <p:ph type="sldNum" sz="quarter" idx="12"/>
          </p:nvPr>
        </p:nvSpPr>
        <p:spPr/>
        <p:txBody>
          <a:bodyPr/>
          <a:lstStyle/>
          <a:p>
            <a:fld id="{88CBEA9C-4298-43AB-A321-90AC0B87407F}" type="slidenum">
              <a:rPr lang="el-GR" altLang="el-GR" smtClean="0"/>
              <a:pPr/>
              <a:t>‹#›</a:t>
            </a:fld>
            <a:endParaRPr lang="el-GR" altLang="el-GR"/>
          </a:p>
        </p:txBody>
      </p:sp>
    </p:spTree>
    <p:extLst>
      <p:ext uri="{BB962C8B-B14F-4D97-AF65-F5344CB8AC3E}">
        <p14:creationId xmlns:p14="http://schemas.microsoft.com/office/powerpoint/2010/main" val="2308403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l-GR" alt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ltLang="el-GR"/>
          </a:p>
        </p:txBody>
      </p:sp>
      <p:sp>
        <p:nvSpPr>
          <p:cNvPr id="9" name="Slide Number Placeholder 8"/>
          <p:cNvSpPr>
            <a:spLocks noGrp="1"/>
          </p:cNvSpPr>
          <p:nvPr>
            <p:ph type="sldNum" sz="quarter" idx="12"/>
          </p:nvPr>
        </p:nvSpPr>
        <p:spPr/>
        <p:txBody>
          <a:bodyPr/>
          <a:lstStyle/>
          <a:p>
            <a:fld id="{2AA17505-9779-4594-BF6E-44E3724D2F5D}" type="slidenum">
              <a:rPr lang="el-GR" altLang="el-GR" smtClean="0"/>
              <a:pPr/>
              <a:t>‹#›</a:t>
            </a:fld>
            <a:endParaRPr lang="el-GR" altLang="el-GR"/>
          </a:p>
        </p:txBody>
      </p:sp>
    </p:spTree>
    <p:extLst>
      <p:ext uri="{BB962C8B-B14F-4D97-AF65-F5344CB8AC3E}">
        <p14:creationId xmlns:p14="http://schemas.microsoft.com/office/powerpoint/2010/main" val="1270391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endParaRPr lang="el-GR" altLang="el-G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l-GR" alt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9B00E8D-DA6A-4E4F-947C-EF9949C39421}" type="slidenum">
              <a:rPr lang="el-GR" altLang="el-GR" smtClean="0"/>
              <a:pPr/>
              <a:t>‹#›</a:t>
            </a:fld>
            <a:endParaRPr lang="el-GR" altLang="el-GR"/>
          </a:p>
        </p:txBody>
      </p:sp>
    </p:spTree>
    <p:extLst>
      <p:ext uri="{BB962C8B-B14F-4D97-AF65-F5344CB8AC3E}">
        <p14:creationId xmlns:p14="http://schemas.microsoft.com/office/powerpoint/2010/main" val="228773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l-GR" altLang="el-GR"/>
          </a:p>
        </p:txBody>
      </p:sp>
      <p:sp>
        <p:nvSpPr>
          <p:cNvPr id="6" name="Footer Placeholder 5"/>
          <p:cNvSpPr>
            <a:spLocks noGrp="1"/>
          </p:cNvSpPr>
          <p:nvPr>
            <p:ph type="ftr" sz="quarter" idx="11"/>
          </p:nvPr>
        </p:nvSpPr>
        <p:spPr/>
        <p:txBody>
          <a:bodyPr/>
          <a:lstStyle/>
          <a:p>
            <a:endParaRPr lang="el-GR" altLang="el-GR"/>
          </a:p>
        </p:txBody>
      </p:sp>
      <p:sp>
        <p:nvSpPr>
          <p:cNvPr id="7" name="Slide Number Placeholder 6"/>
          <p:cNvSpPr>
            <a:spLocks noGrp="1"/>
          </p:cNvSpPr>
          <p:nvPr>
            <p:ph type="sldNum" sz="quarter" idx="12"/>
          </p:nvPr>
        </p:nvSpPr>
        <p:spPr/>
        <p:txBody>
          <a:bodyPr/>
          <a:lstStyle/>
          <a:p>
            <a:fld id="{3DA40147-C646-422B-B87F-CE6ED66A3CF3}" type="slidenum">
              <a:rPr lang="el-GR" altLang="el-GR" smtClean="0"/>
              <a:pPr/>
              <a:t>‹#›</a:t>
            </a:fld>
            <a:endParaRPr lang="el-GR" altLang="el-GR"/>
          </a:p>
        </p:txBody>
      </p:sp>
    </p:spTree>
    <p:extLst>
      <p:ext uri="{BB962C8B-B14F-4D97-AF65-F5344CB8AC3E}">
        <p14:creationId xmlns:p14="http://schemas.microsoft.com/office/powerpoint/2010/main" val="1268500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9144001"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847141"/>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403776"/>
            <a:ext cx="7543801" cy="4795524"/>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endParaRPr lang="el-GR" altLang="el-G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ltLang="el-G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B14DC3E-4600-47FC-A6F3-FCC6BDA6F583}" type="slidenum">
              <a:rPr lang="el-GR" altLang="el-GR" smtClean="0"/>
              <a:pPr/>
              <a:t>‹#›</a:t>
            </a:fld>
            <a:endParaRPr lang="el-GR" altLang="el-GR"/>
          </a:p>
        </p:txBody>
      </p:sp>
      <p:cxnSp>
        <p:nvCxnSpPr>
          <p:cNvPr id="10" name="Straight Connector 9"/>
          <p:cNvCxnSpPr/>
          <p:nvPr/>
        </p:nvCxnSpPr>
        <p:spPr>
          <a:xfrm>
            <a:off x="895149" y="1268760"/>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0464039"/>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182563" indent="-182563"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31800" y="274638"/>
            <a:ext cx="8255000" cy="5494337"/>
          </a:xfrm>
        </p:spPr>
        <p:txBody>
          <a:bodyPr/>
          <a:lstStyle/>
          <a:p>
            <a:r>
              <a:rPr lang="el-GR" altLang="el-GR" sz="4000" b="1"/>
              <a:t>ΤΕΧΝΟΛΟΓΙΑ ΛΟΓΙΣΜΙΚΟΥ (</a:t>
            </a:r>
            <a:r>
              <a:rPr lang="en-US" altLang="el-GR" sz="4000" b="1"/>
              <a:t>SOFTWARE ENGINEERING)</a:t>
            </a:r>
            <a:br>
              <a:rPr lang="en-US" altLang="el-GR" sz="4000" b="1"/>
            </a:br>
            <a:r>
              <a:rPr lang="el-GR" altLang="el-GR" sz="4000" b="1"/>
              <a:t/>
            </a:r>
            <a:br>
              <a:rPr lang="el-GR" altLang="el-GR" sz="4000" b="1"/>
            </a:br>
            <a:r>
              <a:rPr lang="el-GR" altLang="el-GR" sz="2800" b="1"/>
              <a:t>Οργάνωση έργου και επικοινωνία στο έργο</a:t>
            </a:r>
            <a:endParaRPr lang="el-GR" altLang="el-GR" sz="3200" b="1"/>
          </a:p>
        </p:txBody>
      </p:sp>
      <p:sp>
        <p:nvSpPr>
          <p:cNvPr id="184323" name="Rectangle 3"/>
          <p:cNvSpPr>
            <a:spLocks noGrp="1" noChangeArrowheads="1"/>
          </p:cNvSpPr>
          <p:nvPr>
            <p:ph idx="1"/>
          </p:nvPr>
        </p:nvSpPr>
        <p:spPr>
          <a:xfrm>
            <a:off x="457200" y="1854200"/>
            <a:ext cx="8229600" cy="4276725"/>
          </a:xfrm>
        </p:spPr>
        <p:txBody>
          <a:bodyPr/>
          <a:lstStyle/>
          <a:p>
            <a:endParaRPr lang="el-GR" altLang="el-GR"/>
          </a:p>
          <a:p>
            <a:pPr>
              <a:buFont typeface="Wingdings" panose="05000000000000000000" pitchFamily="2" charset="2"/>
              <a:buNone/>
            </a:pPr>
            <a:endParaRPr lang="el-GR" altLang="el-GR"/>
          </a:p>
        </p:txBody>
      </p:sp>
      <p:sp>
        <p:nvSpPr>
          <p:cNvPr id="6" name="Slide Number Placeholder 5"/>
          <p:cNvSpPr>
            <a:spLocks noGrp="1"/>
          </p:cNvSpPr>
          <p:nvPr>
            <p:ph type="sldNum" sz="quarter" idx="12"/>
          </p:nvPr>
        </p:nvSpPr>
        <p:spPr/>
        <p:txBody>
          <a:bodyPr/>
          <a:lstStyle/>
          <a:p>
            <a:fld id="{11710A06-9AE4-49CD-BD10-AEE32742F585}" type="slidenum">
              <a:rPr lang="el-GR" altLang="el-GR"/>
              <a:pPr/>
              <a:t>1</a:t>
            </a:fld>
            <a:endParaRPr lang="el-GR" alt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1794" name="Rectangle 2"/>
          <p:cNvSpPr>
            <a:spLocks noGrp="1" noChangeArrowheads="1"/>
          </p:cNvSpPr>
          <p:nvPr>
            <p:ph type="title"/>
          </p:nvPr>
        </p:nvSpPr>
        <p:spPr/>
        <p:txBody>
          <a:bodyPr>
            <a:normAutofit fontScale="90000"/>
          </a:bodyPr>
          <a:lstStyle/>
          <a:p>
            <a:r>
              <a:rPr lang="el-GR" altLang="el-GR"/>
              <a:t>Εργασίες σε κάθε κατάσταση (φάση) του έργου</a:t>
            </a:r>
            <a:r>
              <a:rPr lang="en-US" altLang="el-GR"/>
              <a:t> (</a:t>
            </a:r>
            <a:r>
              <a:rPr lang="el-GR" altLang="el-GR"/>
              <a:t>3</a:t>
            </a:r>
            <a:r>
              <a:rPr lang="en-US" altLang="el-GR"/>
              <a:t>/</a:t>
            </a:r>
            <a:r>
              <a:rPr lang="el-GR" altLang="el-GR"/>
              <a:t>3</a:t>
            </a:r>
            <a:r>
              <a:rPr lang="en-US" altLang="el-GR"/>
              <a:t>)</a:t>
            </a:r>
            <a:endParaRPr lang="el-GR" altLang="el-GR"/>
          </a:p>
        </p:txBody>
      </p:sp>
      <p:sp>
        <p:nvSpPr>
          <p:cNvPr id="801795" name="Rectangle 3"/>
          <p:cNvSpPr>
            <a:spLocks noGrp="1" noChangeArrowheads="1"/>
          </p:cNvSpPr>
          <p:nvPr>
            <p:ph idx="1"/>
          </p:nvPr>
        </p:nvSpPr>
        <p:spPr/>
        <p:txBody>
          <a:bodyPr/>
          <a:lstStyle/>
          <a:p>
            <a:r>
              <a:rPr lang="el-GR" altLang="el-GR" sz="2400"/>
              <a:t>Τερματισμός έργου</a:t>
            </a:r>
          </a:p>
          <a:p>
            <a:pPr lvl="1"/>
            <a:r>
              <a:rPr lang="el-GR" altLang="el-GR" sz="2000"/>
              <a:t>Το εξαγόμενο του έργου παραδίδεται στον πελάτη</a:t>
            </a:r>
          </a:p>
          <a:p>
            <a:pPr lvl="1"/>
            <a:r>
              <a:rPr lang="el-GR" altLang="el-GR" sz="2000"/>
              <a:t>Η εμπλοκή των περισσότερων μελών της ομάδας ανάπτυξης έχει ολοκληρωθεί αρκετά πριν από αυτή τη φάση</a:t>
            </a:r>
          </a:p>
          <a:p>
            <a:pPr lvl="1"/>
            <a:r>
              <a:rPr lang="el-GR" altLang="el-GR" sz="2000"/>
              <a:t>Λίγα «σημαίνοντα» μέλη της ομάδας ανάπτυξης, οι συγγραφείς τεχνικών κειμένων και οι επικεφαλείς των ομάδων «πακετάρουν» το σύστημα για να παραδοθεί στον πελάτη, να εγκατασταθεί και να γίνουν οι έλεγχοι αποδοχής</a:t>
            </a:r>
          </a:p>
          <a:p>
            <a:pPr lvl="1"/>
            <a:r>
              <a:rPr lang="el-GR" altLang="el-GR" sz="2000"/>
              <a:t>Συλλέγεται επίσης το ιστορικό του έργου για μελλοντική αναφορά και για καταγραφή της εμπειρίας.</a:t>
            </a:r>
          </a:p>
        </p:txBody>
      </p:sp>
      <p:sp>
        <p:nvSpPr>
          <p:cNvPr id="6" name="Slide Number Placeholder 5"/>
          <p:cNvSpPr>
            <a:spLocks noGrp="1"/>
          </p:cNvSpPr>
          <p:nvPr>
            <p:ph type="sldNum" sz="quarter" idx="12"/>
          </p:nvPr>
        </p:nvSpPr>
        <p:spPr/>
        <p:txBody>
          <a:bodyPr/>
          <a:lstStyle/>
          <a:p>
            <a:fld id="{68B5A22A-CB52-40A1-8396-084D25751A49}" type="slidenum">
              <a:rPr lang="el-GR" altLang="el-GR"/>
              <a:pPr/>
              <a:t>10</a:t>
            </a:fld>
            <a:endParaRPr lang="el-GR" alt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5890" name="Rectangle 2"/>
          <p:cNvSpPr>
            <a:spLocks noGrp="1" noChangeArrowheads="1"/>
          </p:cNvSpPr>
          <p:nvPr>
            <p:ph type="title"/>
          </p:nvPr>
        </p:nvSpPr>
        <p:spPr>
          <a:xfrm>
            <a:off x="881589" y="142875"/>
            <a:ext cx="8100485" cy="1065466"/>
          </a:xfrm>
        </p:spPr>
        <p:txBody>
          <a:bodyPr>
            <a:noAutofit/>
          </a:bodyPr>
          <a:lstStyle/>
          <a:p>
            <a:r>
              <a:rPr lang="el-GR" altLang="el-GR" sz="4000" dirty="0"/>
              <a:t>Επισκόπηση της επικοινωνίας στο </a:t>
            </a:r>
            <a:r>
              <a:rPr lang="el-GR" altLang="el-GR" sz="4000" dirty="0" smtClean="0"/>
              <a:t>έργο</a:t>
            </a:r>
            <a:r>
              <a:rPr lang="en-US" altLang="el-GR" sz="4000" dirty="0" smtClean="0"/>
              <a:t> (1/2)</a:t>
            </a:r>
            <a:endParaRPr lang="el-GR" altLang="el-GR" sz="4000" dirty="0"/>
          </a:p>
        </p:txBody>
      </p:sp>
      <p:sp>
        <p:nvSpPr>
          <p:cNvPr id="805891" name="Rectangle 3"/>
          <p:cNvSpPr>
            <a:spLocks noGrp="1" noChangeArrowheads="1"/>
          </p:cNvSpPr>
          <p:nvPr>
            <p:ph idx="1"/>
          </p:nvPr>
        </p:nvSpPr>
        <p:spPr>
          <a:xfrm>
            <a:off x="881589" y="1358770"/>
            <a:ext cx="8011586" cy="4950587"/>
          </a:xfrm>
          <a:noFill/>
        </p:spPr>
        <p:txBody>
          <a:bodyPr lIns="54000" rIns="54000">
            <a:noAutofit/>
          </a:bodyPr>
          <a:lstStyle/>
          <a:p>
            <a:pPr>
              <a:spcBef>
                <a:spcPct val="0"/>
              </a:spcBef>
            </a:pPr>
            <a:r>
              <a:rPr lang="el-GR" altLang="el-GR" sz="2400" dirty="0"/>
              <a:t>Λαμβάνει χώρα μέσα από προγραμματισμένα συμβάντα</a:t>
            </a:r>
          </a:p>
          <a:p>
            <a:pPr lvl="1">
              <a:spcBef>
                <a:spcPct val="0"/>
              </a:spcBef>
            </a:pPr>
            <a:r>
              <a:rPr lang="el-GR" altLang="el-GR" sz="2000" i="1" dirty="0"/>
              <a:t>Στόχος: η διάχυση της πληροφορίας που είναι απαραίτητη στους συμμετέχοντες</a:t>
            </a:r>
          </a:p>
          <a:p>
            <a:pPr lvl="1">
              <a:spcBef>
                <a:spcPct val="0"/>
              </a:spcBef>
            </a:pPr>
            <a:r>
              <a:rPr lang="el-GR" altLang="el-GR" sz="2000" dirty="0"/>
              <a:t>Εξέταση προβλήματος - συλλέγονται πληροφορίες για τη διατύπωση του προβλήματος, τον πελάτη, τους χρήστες και τις απαιτήσεις</a:t>
            </a:r>
          </a:p>
          <a:p>
            <a:pPr lvl="1">
              <a:spcBef>
                <a:spcPct val="0"/>
              </a:spcBef>
            </a:pPr>
            <a:r>
              <a:rPr lang="el-GR" altLang="el-GR" sz="2000" dirty="0"/>
              <a:t>Τακτικές συναντήσεις – επιθεωρείται η πρόοδος</a:t>
            </a:r>
          </a:p>
          <a:p>
            <a:pPr lvl="1">
              <a:spcBef>
                <a:spcPct val="0"/>
              </a:spcBef>
            </a:pPr>
            <a:r>
              <a:rPr lang="el-GR" altLang="el-GR" sz="2000" dirty="0"/>
              <a:t>Συναντήσεις μελών ομάδων – εντοπισμός προβλημάτων και εύρεση λύσεων για τα προκαταρκτικά προϊόντα εργασίας</a:t>
            </a:r>
          </a:p>
          <a:p>
            <a:pPr lvl="1">
              <a:spcBef>
                <a:spcPct val="0"/>
              </a:spcBef>
            </a:pPr>
            <a:r>
              <a:rPr lang="el-GR" altLang="el-GR" sz="2000" dirty="0"/>
              <a:t>Επιθεωρήσεις πελάτη ή έργου – οι πελάτες ή τα μέλη του έργου επιθεωρούν την ποιότητα των προϊόντων εργασίας, ιδίως των παραδοτέων</a:t>
            </a:r>
          </a:p>
          <a:p>
            <a:pPr lvl="1">
              <a:spcBef>
                <a:spcPct val="0"/>
              </a:spcBef>
            </a:pPr>
            <a:r>
              <a:rPr lang="el-GR" altLang="el-GR" sz="2000" dirty="0"/>
              <a:t>Εκδόσεις – η ομάδα έργου καθιστά διαθέσιμη στον πελάτη και τους χρήστες εκδόσεις του συστήματος και σχετική </a:t>
            </a:r>
            <a:r>
              <a:rPr lang="el-GR" altLang="el-GR" sz="2000" dirty="0" smtClean="0"/>
              <a:t>τεκμηρίωση</a:t>
            </a:r>
            <a:endParaRPr lang="el-GR" altLang="el-GR" sz="2000" dirty="0"/>
          </a:p>
        </p:txBody>
      </p:sp>
      <p:sp>
        <p:nvSpPr>
          <p:cNvPr id="6" name="Slide Number Placeholder 5"/>
          <p:cNvSpPr>
            <a:spLocks noGrp="1"/>
          </p:cNvSpPr>
          <p:nvPr>
            <p:ph type="sldNum" sz="quarter" idx="12"/>
          </p:nvPr>
        </p:nvSpPr>
        <p:spPr/>
        <p:txBody>
          <a:bodyPr/>
          <a:lstStyle/>
          <a:p>
            <a:fld id="{763682C0-9AFE-40FA-8845-993B2A194FDE}" type="slidenum">
              <a:rPr lang="el-GR" altLang="el-GR"/>
              <a:pPr/>
              <a:t>11</a:t>
            </a:fld>
            <a:endParaRPr lang="el-GR"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dirty="0"/>
              <a:t>Επισκόπηση της επικοινωνίας στο έργο</a:t>
            </a:r>
            <a:r>
              <a:rPr lang="en-US" altLang="el-GR" dirty="0"/>
              <a:t> </a:t>
            </a:r>
            <a:r>
              <a:rPr lang="en-US" altLang="el-GR" dirty="0" smtClean="0"/>
              <a:t>(2/2</a:t>
            </a:r>
            <a:r>
              <a:rPr lang="en-US" altLang="el-GR" dirty="0"/>
              <a:t>)</a:t>
            </a:r>
            <a:endParaRPr lang="el-GR" dirty="0"/>
          </a:p>
        </p:txBody>
      </p:sp>
      <p:sp>
        <p:nvSpPr>
          <p:cNvPr id="3" name="Content Placeholder 2"/>
          <p:cNvSpPr>
            <a:spLocks noGrp="1"/>
          </p:cNvSpPr>
          <p:nvPr>
            <p:ph idx="1"/>
          </p:nvPr>
        </p:nvSpPr>
        <p:spPr/>
        <p:txBody>
          <a:bodyPr>
            <a:normAutofit/>
          </a:bodyPr>
          <a:lstStyle/>
          <a:p>
            <a:pPr>
              <a:spcBef>
                <a:spcPct val="0"/>
              </a:spcBef>
            </a:pPr>
            <a:r>
              <a:rPr lang="el-GR" altLang="el-GR" sz="2800" dirty="0"/>
              <a:t>και μη προγραμματισμένα συμβάντα</a:t>
            </a:r>
          </a:p>
          <a:p>
            <a:pPr lvl="1">
              <a:spcBef>
                <a:spcPct val="0"/>
              </a:spcBef>
            </a:pPr>
            <a:r>
              <a:rPr lang="el-GR" altLang="el-GR" sz="2400" i="1" dirty="0"/>
              <a:t>Στόχος: η αντιμετώπιση προβλημάτων και αναγκών πληροφορίας που δεν είχαν προβλεφθεί </a:t>
            </a:r>
          </a:p>
          <a:p>
            <a:pPr lvl="1">
              <a:spcBef>
                <a:spcPct val="0"/>
              </a:spcBef>
            </a:pPr>
            <a:r>
              <a:rPr lang="el-GR" altLang="el-GR" sz="2400" dirty="0"/>
              <a:t>Αιτήματα διευκρίνισης – ζητούνται συγκεκριμένες πληροφορίες για το σύστημα, το έργο ή το πεδίο της εφαρμογής</a:t>
            </a:r>
          </a:p>
          <a:p>
            <a:pPr lvl="1">
              <a:spcBef>
                <a:spcPct val="0"/>
              </a:spcBef>
            </a:pPr>
            <a:r>
              <a:rPr lang="el-GR" altLang="el-GR" sz="2400" dirty="0"/>
              <a:t>Αιτήματα αλλαγής – περιγράφονται προβλήματα στο σύστημα ή νέα χαρακτηριστικά για ενσωμάτωση</a:t>
            </a:r>
          </a:p>
          <a:p>
            <a:pPr lvl="1">
              <a:spcBef>
                <a:spcPct val="0"/>
              </a:spcBef>
            </a:pPr>
            <a:r>
              <a:rPr lang="el-GR" altLang="el-GR" sz="2400" dirty="0"/>
              <a:t>Επίλυση ζητημάτων – όταν παρατηρείται διαφωνία εξετάζονται οι πιθανές λύσεις και επιλέγεται ο τρόπος επίλυσης του </a:t>
            </a:r>
            <a:r>
              <a:rPr lang="el-GR" altLang="el-GR" sz="2400" dirty="0" smtClean="0"/>
              <a:t>ζητήματος</a:t>
            </a:r>
            <a:endParaRPr lang="el-GR" altLang="el-GR" sz="2400" dirty="0"/>
          </a:p>
        </p:txBody>
      </p:sp>
      <p:sp>
        <p:nvSpPr>
          <p:cNvPr id="4" name="Slide Number Placeholder 3"/>
          <p:cNvSpPr>
            <a:spLocks noGrp="1"/>
          </p:cNvSpPr>
          <p:nvPr>
            <p:ph type="sldNum" sz="quarter" idx="12"/>
          </p:nvPr>
        </p:nvSpPr>
        <p:spPr/>
        <p:txBody>
          <a:bodyPr/>
          <a:lstStyle/>
          <a:p>
            <a:fld id="{3D82524C-C203-4849-A329-702B36428E10}" type="slidenum">
              <a:rPr lang="el-GR" altLang="el-GR" smtClean="0"/>
              <a:pPr/>
              <a:t>12</a:t>
            </a:fld>
            <a:endParaRPr lang="el-GR" altLang="el-GR"/>
          </a:p>
        </p:txBody>
      </p:sp>
    </p:spTree>
    <p:extLst>
      <p:ext uri="{BB962C8B-B14F-4D97-AF65-F5344CB8AC3E}">
        <p14:creationId xmlns:p14="http://schemas.microsoft.com/office/powerpoint/2010/main" val="523963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2818" name="Rectangle 2"/>
          <p:cNvSpPr>
            <a:spLocks noGrp="1" noChangeArrowheads="1"/>
          </p:cNvSpPr>
          <p:nvPr>
            <p:ph type="title"/>
          </p:nvPr>
        </p:nvSpPr>
        <p:spPr/>
        <p:txBody>
          <a:bodyPr/>
          <a:lstStyle/>
          <a:p>
            <a:r>
              <a:rPr lang="el-GR" altLang="el-GR"/>
              <a:t>Οργάνωση έργου</a:t>
            </a:r>
          </a:p>
        </p:txBody>
      </p:sp>
      <p:sp>
        <p:nvSpPr>
          <p:cNvPr id="802819" name="Rectangle 3"/>
          <p:cNvSpPr>
            <a:spLocks noGrp="1" noChangeArrowheads="1"/>
          </p:cNvSpPr>
          <p:nvPr>
            <p:ph idx="1"/>
          </p:nvPr>
        </p:nvSpPr>
        <p:spPr>
          <a:xfrm>
            <a:off x="457200" y="1600200"/>
            <a:ext cx="8229600" cy="3673475"/>
          </a:xfrm>
        </p:spPr>
        <p:txBody>
          <a:bodyPr/>
          <a:lstStyle/>
          <a:p>
            <a:r>
              <a:rPr lang="el-GR" altLang="el-GR" sz="2800"/>
              <a:t>Η οργάνωση έργου ορίζει τη σχέση ανάμεσα σε πόρους και ειδικότερα μεταξύ των συμμετεχόντων σε ένα έργο</a:t>
            </a:r>
          </a:p>
          <a:p>
            <a:r>
              <a:rPr lang="el-GR" altLang="el-GR" sz="2800"/>
              <a:t>Η οργάνωση έργου πρέπει να ορίζει:</a:t>
            </a:r>
          </a:p>
          <a:p>
            <a:pPr lvl="1"/>
            <a:r>
              <a:rPr lang="el-GR" altLang="el-GR" sz="2400"/>
              <a:t>Ποιος λαμβάνει τις αποφάσεις (δομή αποφάσεων)</a:t>
            </a:r>
          </a:p>
          <a:p>
            <a:pPr lvl="1"/>
            <a:r>
              <a:rPr lang="el-GR" altLang="el-GR" sz="2400"/>
              <a:t>Ποιοι αναφέρουν την κατάστασή τους σε ποιον (δομή αναφορών)</a:t>
            </a:r>
          </a:p>
          <a:p>
            <a:pPr lvl="1"/>
            <a:r>
              <a:rPr lang="el-GR" altLang="el-GR" sz="2400"/>
              <a:t>Ποιοι επικοινωνούν με ποιους (δομή επικοινωνίας)</a:t>
            </a:r>
          </a:p>
        </p:txBody>
      </p:sp>
      <p:sp>
        <p:nvSpPr>
          <p:cNvPr id="15" name="Slide Number Placeholder 5"/>
          <p:cNvSpPr>
            <a:spLocks noGrp="1"/>
          </p:cNvSpPr>
          <p:nvPr>
            <p:ph type="sldNum" sz="quarter" idx="12"/>
          </p:nvPr>
        </p:nvSpPr>
        <p:spPr/>
        <p:txBody>
          <a:bodyPr/>
          <a:lstStyle/>
          <a:p>
            <a:fld id="{C0C663FB-AECC-43F7-810E-492FB25444B7}" type="slidenum">
              <a:rPr lang="el-GR" altLang="el-GR"/>
              <a:pPr/>
              <a:t>13</a:t>
            </a:fld>
            <a:endParaRPr lang="el-GR" altLang="el-GR"/>
          </a:p>
        </p:txBody>
      </p:sp>
      <p:sp>
        <p:nvSpPr>
          <p:cNvPr id="802821" name="Rectangle 4"/>
          <p:cNvSpPr>
            <a:spLocks noChangeArrowheads="1"/>
          </p:cNvSpPr>
          <p:nvPr/>
        </p:nvSpPr>
        <p:spPr bwMode="auto">
          <a:xfrm>
            <a:off x="3373438" y="5724525"/>
            <a:ext cx="2079625" cy="49847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Ομάδα</a:t>
            </a:r>
            <a:endParaRPr lang="en-US" altLang="el-GR" sz="1800"/>
          </a:p>
        </p:txBody>
      </p:sp>
      <p:sp>
        <p:nvSpPr>
          <p:cNvPr id="802822" name="Rectangle 6"/>
          <p:cNvSpPr>
            <a:spLocks noChangeArrowheads="1"/>
          </p:cNvSpPr>
          <p:nvPr/>
        </p:nvSpPr>
        <p:spPr bwMode="auto">
          <a:xfrm>
            <a:off x="6450013" y="5724525"/>
            <a:ext cx="2079625" cy="49847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Συμμετέχων</a:t>
            </a:r>
            <a:endParaRPr lang="en-US" altLang="el-GR" sz="1800"/>
          </a:p>
        </p:txBody>
      </p:sp>
      <p:sp>
        <p:nvSpPr>
          <p:cNvPr id="802823" name="Rectangle 8"/>
          <p:cNvSpPr>
            <a:spLocks noChangeArrowheads="1"/>
          </p:cNvSpPr>
          <p:nvPr/>
        </p:nvSpPr>
        <p:spPr bwMode="auto">
          <a:xfrm>
            <a:off x="296863" y="5724525"/>
            <a:ext cx="2057400" cy="49847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Οργάνωση</a:t>
            </a:r>
            <a:endParaRPr lang="en-US" altLang="el-GR" sz="1800"/>
          </a:p>
        </p:txBody>
      </p:sp>
      <p:sp>
        <p:nvSpPr>
          <p:cNvPr id="802824" name="Freeform 10"/>
          <p:cNvSpPr>
            <a:spLocks/>
          </p:cNvSpPr>
          <p:nvPr/>
        </p:nvSpPr>
        <p:spPr bwMode="auto">
          <a:xfrm>
            <a:off x="2333625" y="5897563"/>
            <a:ext cx="280988" cy="130175"/>
          </a:xfrm>
          <a:custGeom>
            <a:avLst/>
            <a:gdLst>
              <a:gd name="T0" fmla="*/ 95 w 177"/>
              <a:gd name="T1" fmla="*/ 82 h 82"/>
              <a:gd name="T2" fmla="*/ 177 w 177"/>
              <a:gd name="T3" fmla="*/ 41 h 82"/>
              <a:gd name="T4" fmla="*/ 95 w 177"/>
              <a:gd name="T5" fmla="*/ 0 h 82"/>
              <a:gd name="T6" fmla="*/ 0 w 177"/>
              <a:gd name="T7" fmla="*/ 41 h 82"/>
              <a:gd name="T8" fmla="*/ 95 w 177"/>
              <a:gd name="T9" fmla="*/ 82 h 82"/>
              <a:gd name="T10" fmla="*/ 0 60000 65536"/>
              <a:gd name="T11" fmla="*/ 0 60000 65536"/>
              <a:gd name="T12" fmla="*/ 0 60000 65536"/>
              <a:gd name="T13" fmla="*/ 0 60000 65536"/>
              <a:gd name="T14" fmla="*/ 0 60000 65536"/>
              <a:gd name="T15" fmla="*/ 0 w 177"/>
              <a:gd name="T16" fmla="*/ 0 h 82"/>
              <a:gd name="T17" fmla="*/ 177 w 177"/>
              <a:gd name="T18" fmla="*/ 82 h 82"/>
            </a:gdLst>
            <a:ahLst/>
            <a:cxnLst>
              <a:cxn ang="T10">
                <a:pos x="T0" y="T1"/>
              </a:cxn>
              <a:cxn ang="T11">
                <a:pos x="T2" y="T3"/>
              </a:cxn>
              <a:cxn ang="T12">
                <a:pos x="T4" y="T5"/>
              </a:cxn>
              <a:cxn ang="T13">
                <a:pos x="T6" y="T7"/>
              </a:cxn>
              <a:cxn ang="T14">
                <a:pos x="T8" y="T9"/>
              </a:cxn>
            </a:cxnLst>
            <a:rect l="T15" t="T16" r="T17" b="T18"/>
            <a:pathLst>
              <a:path w="177" h="82">
                <a:moveTo>
                  <a:pt x="95" y="82"/>
                </a:moveTo>
                <a:lnTo>
                  <a:pt x="177" y="41"/>
                </a:lnTo>
                <a:lnTo>
                  <a:pt x="95" y="0"/>
                </a:lnTo>
                <a:lnTo>
                  <a:pt x="0" y="41"/>
                </a:lnTo>
                <a:lnTo>
                  <a:pt x="95" y="82"/>
                </a:lnTo>
                <a:close/>
              </a:path>
            </a:pathLst>
          </a:custGeom>
          <a:solidFill>
            <a:schemeClr val="bg1"/>
          </a:solidFill>
          <a:ln w="222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02825" name="Line 11"/>
          <p:cNvSpPr>
            <a:spLocks noChangeShapeType="1"/>
          </p:cNvSpPr>
          <p:nvPr/>
        </p:nvSpPr>
        <p:spPr bwMode="auto">
          <a:xfrm>
            <a:off x="2614613" y="5962650"/>
            <a:ext cx="758825" cy="1588"/>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02826" name="Freeform 12"/>
          <p:cNvSpPr>
            <a:spLocks/>
          </p:cNvSpPr>
          <p:nvPr/>
        </p:nvSpPr>
        <p:spPr bwMode="auto">
          <a:xfrm>
            <a:off x="5432425" y="5897563"/>
            <a:ext cx="280988" cy="130175"/>
          </a:xfrm>
          <a:custGeom>
            <a:avLst/>
            <a:gdLst>
              <a:gd name="T0" fmla="*/ 95 w 177"/>
              <a:gd name="T1" fmla="*/ 82 h 82"/>
              <a:gd name="T2" fmla="*/ 177 w 177"/>
              <a:gd name="T3" fmla="*/ 41 h 82"/>
              <a:gd name="T4" fmla="*/ 95 w 177"/>
              <a:gd name="T5" fmla="*/ 0 h 82"/>
              <a:gd name="T6" fmla="*/ 0 w 177"/>
              <a:gd name="T7" fmla="*/ 41 h 82"/>
              <a:gd name="T8" fmla="*/ 95 w 177"/>
              <a:gd name="T9" fmla="*/ 82 h 82"/>
              <a:gd name="T10" fmla="*/ 0 60000 65536"/>
              <a:gd name="T11" fmla="*/ 0 60000 65536"/>
              <a:gd name="T12" fmla="*/ 0 60000 65536"/>
              <a:gd name="T13" fmla="*/ 0 60000 65536"/>
              <a:gd name="T14" fmla="*/ 0 60000 65536"/>
              <a:gd name="T15" fmla="*/ 0 w 177"/>
              <a:gd name="T16" fmla="*/ 0 h 82"/>
              <a:gd name="T17" fmla="*/ 177 w 177"/>
              <a:gd name="T18" fmla="*/ 82 h 82"/>
            </a:gdLst>
            <a:ahLst/>
            <a:cxnLst>
              <a:cxn ang="T10">
                <a:pos x="T0" y="T1"/>
              </a:cxn>
              <a:cxn ang="T11">
                <a:pos x="T2" y="T3"/>
              </a:cxn>
              <a:cxn ang="T12">
                <a:pos x="T4" y="T5"/>
              </a:cxn>
              <a:cxn ang="T13">
                <a:pos x="T6" y="T7"/>
              </a:cxn>
              <a:cxn ang="T14">
                <a:pos x="T8" y="T9"/>
              </a:cxn>
            </a:cxnLst>
            <a:rect l="T15" t="T16" r="T17" b="T18"/>
            <a:pathLst>
              <a:path w="177" h="82">
                <a:moveTo>
                  <a:pt x="95" y="82"/>
                </a:moveTo>
                <a:lnTo>
                  <a:pt x="177" y="41"/>
                </a:lnTo>
                <a:lnTo>
                  <a:pt x="95" y="0"/>
                </a:lnTo>
                <a:lnTo>
                  <a:pt x="0" y="41"/>
                </a:lnTo>
                <a:lnTo>
                  <a:pt x="95" y="82"/>
                </a:lnTo>
                <a:close/>
              </a:path>
            </a:pathLst>
          </a:custGeom>
          <a:solidFill>
            <a:schemeClr val="bg1"/>
          </a:solidFill>
          <a:ln w="222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02827" name="Line 13"/>
          <p:cNvSpPr>
            <a:spLocks noChangeShapeType="1"/>
          </p:cNvSpPr>
          <p:nvPr/>
        </p:nvSpPr>
        <p:spPr bwMode="auto">
          <a:xfrm>
            <a:off x="5691188" y="5962650"/>
            <a:ext cx="779462" cy="1588"/>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02828" name="Rectangle 14"/>
          <p:cNvSpPr>
            <a:spLocks noChangeArrowheads="1"/>
          </p:cNvSpPr>
          <p:nvPr/>
        </p:nvSpPr>
        <p:spPr bwMode="auto">
          <a:xfrm>
            <a:off x="6207125" y="5724525"/>
            <a:ext cx="889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latin typeface="Lucida Sans Typewriter" panose="020B0509030504030204" pitchFamily="49" charset="0"/>
                <a:ea typeface="ＭＳ Ｐゴシック" panose="020B0600070205080204" pitchFamily="34" charset="-128"/>
              </a:rPr>
              <a:t>*</a:t>
            </a:r>
          </a:p>
        </p:txBody>
      </p:sp>
      <p:sp>
        <p:nvSpPr>
          <p:cNvPr id="802829" name="Rectangle 15"/>
          <p:cNvSpPr>
            <a:spLocks noChangeArrowheads="1"/>
          </p:cNvSpPr>
          <p:nvPr/>
        </p:nvSpPr>
        <p:spPr bwMode="auto">
          <a:xfrm>
            <a:off x="3111500" y="5724525"/>
            <a:ext cx="889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latin typeface="Lucida Sans Typewriter" panose="020B0509030504030204" pitchFamily="49" charset="0"/>
                <a:ea typeface="ＭＳ Ｐゴシック" panose="020B0600070205080204" pitchFamily="34" charset="-128"/>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2" name="Rectangle 2"/>
          <p:cNvSpPr>
            <a:spLocks noGrp="1" noChangeArrowheads="1"/>
          </p:cNvSpPr>
          <p:nvPr>
            <p:ph type="title"/>
          </p:nvPr>
        </p:nvSpPr>
        <p:spPr/>
        <p:txBody>
          <a:bodyPr>
            <a:normAutofit fontScale="90000"/>
          </a:bodyPr>
          <a:lstStyle/>
          <a:p>
            <a:r>
              <a:rPr lang="el-GR" altLang="el-GR"/>
              <a:t>Ενδεικτική οργάνωση του έργου</a:t>
            </a:r>
          </a:p>
        </p:txBody>
      </p:sp>
      <p:sp>
        <p:nvSpPr>
          <p:cNvPr id="14" name="Slide Number Placeholder 4"/>
          <p:cNvSpPr>
            <a:spLocks noGrp="1"/>
          </p:cNvSpPr>
          <p:nvPr>
            <p:ph type="sldNum" sz="quarter" idx="12"/>
          </p:nvPr>
        </p:nvSpPr>
        <p:spPr/>
        <p:txBody>
          <a:bodyPr/>
          <a:lstStyle/>
          <a:p>
            <a:fld id="{37F2910A-C2FA-49F2-8F42-972E38289FC0}" type="slidenum">
              <a:rPr lang="el-GR" altLang="el-GR"/>
              <a:pPr/>
              <a:t>14</a:t>
            </a:fld>
            <a:endParaRPr lang="el-GR" altLang="el-GR"/>
          </a:p>
        </p:txBody>
      </p:sp>
      <p:sp>
        <p:nvSpPr>
          <p:cNvPr id="803846" name="Rectangle 8"/>
          <p:cNvSpPr>
            <a:spLocks noChangeArrowheads="1"/>
          </p:cNvSpPr>
          <p:nvPr/>
        </p:nvSpPr>
        <p:spPr bwMode="auto">
          <a:xfrm>
            <a:off x="3267075" y="1584325"/>
            <a:ext cx="2552700" cy="674688"/>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ΕνδεικτικήΟργάνωση: Οργάνωση</a:t>
            </a:r>
            <a:endParaRPr lang="en-US" altLang="el-GR" sz="1800" u="sng"/>
          </a:p>
        </p:txBody>
      </p:sp>
      <p:sp>
        <p:nvSpPr>
          <p:cNvPr id="803853" name="Rectangle 8"/>
          <p:cNvSpPr>
            <a:spLocks noChangeArrowheads="1"/>
          </p:cNvSpPr>
          <p:nvPr/>
        </p:nvSpPr>
        <p:spPr bwMode="auto">
          <a:xfrm>
            <a:off x="520700" y="3878263"/>
            <a:ext cx="1800225" cy="674687"/>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Διοίκηση: Ομάδα</a:t>
            </a:r>
            <a:endParaRPr lang="en-US" altLang="el-GR" sz="1800" u="sng"/>
          </a:p>
        </p:txBody>
      </p:sp>
      <p:sp>
        <p:nvSpPr>
          <p:cNvPr id="803854" name="Rectangle 8"/>
          <p:cNvSpPr>
            <a:spLocks noChangeArrowheads="1"/>
          </p:cNvSpPr>
          <p:nvPr/>
        </p:nvSpPr>
        <p:spPr bwMode="auto">
          <a:xfrm>
            <a:off x="2636838" y="3878263"/>
            <a:ext cx="2024062" cy="674687"/>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ΔιεπαφήΧρήστη: Ομάδα</a:t>
            </a:r>
            <a:endParaRPr lang="en-US" altLang="el-GR" sz="1800" u="sng"/>
          </a:p>
        </p:txBody>
      </p:sp>
      <p:sp>
        <p:nvSpPr>
          <p:cNvPr id="803855" name="Rectangle 8"/>
          <p:cNvSpPr>
            <a:spLocks noChangeArrowheads="1"/>
          </p:cNvSpPr>
          <p:nvPr/>
        </p:nvSpPr>
        <p:spPr bwMode="auto">
          <a:xfrm>
            <a:off x="4886325" y="3878263"/>
            <a:ext cx="2024063" cy="674687"/>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ΒάσηΔεδομένων: Ομάδα</a:t>
            </a:r>
            <a:endParaRPr lang="en-US" altLang="el-GR" sz="1800" u="sng"/>
          </a:p>
        </p:txBody>
      </p:sp>
      <p:sp>
        <p:nvSpPr>
          <p:cNvPr id="803856" name="Rectangle 8"/>
          <p:cNvSpPr>
            <a:spLocks noChangeArrowheads="1"/>
          </p:cNvSpPr>
          <p:nvPr/>
        </p:nvSpPr>
        <p:spPr bwMode="auto">
          <a:xfrm>
            <a:off x="7226300" y="3878263"/>
            <a:ext cx="1439863" cy="674687"/>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Έλεγχος: Ομάδα</a:t>
            </a:r>
            <a:endParaRPr lang="en-US" altLang="el-GR" sz="1800" u="sng"/>
          </a:p>
        </p:txBody>
      </p:sp>
      <p:sp>
        <p:nvSpPr>
          <p:cNvPr id="803857" name="Freeform 17"/>
          <p:cNvSpPr>
            <a:spLocks/>
          </p:cNvSpPr>
          <p:nvPr/>
        </p:nvSpPr>
        <p:spPr bwMode="auto">
          <a:xfrm>
            <a:off x="1511300" y="2259013"/>
            <a:ext cx="2070100" cy="1619250"/>
          </a:xfrm>
          <a:custGeom>
            <a:avLst/>
            <a:gdLst>
              <a:gd name="T0" fmla="*/ 1304 w 1304"/>
              <a:gd name="T1" fmla="*/ 0 h 1020"/>
              <a:gd name="T2" fmla="*/ 1304 w 1304"/>
              <a:gd name="T3" fmla="*/ 482 h 1020"/>
              <a:gd name="T4" fmla="*/ 0 w 1304"/>
              <a:gd name="T5" fmla="*/ 482 h 1020"/>
              <a:gd name="T6" fmla="*/ 0 w 1304"/>
              <a:gd name="T7" fmla="*/ 1020 h 1020"/>
            </a:gdLst>
            <a:ahLst/>
            <a:cxnLst>
              <a:cxn ang="0">
                <a:pos x="T0" y="T1"/>
              </a:cxn>
              <a:cxn ang="0">
                <a:pos x="T2" y="T3"/>
              </a:cxn>
              <a:cxn ang="0">
                <a:pos x="T4" y="T5"/>
              </a:cxn>
              <a:cxn ang="0">
                <a:pos x="T6" y="T7"/>
              </a:cxn>
            </a:cxnLst>
            <a:rect l="0" t="0" r="r" b="b"/>
            <a:pathLst>
              <a:path w="1304" h="1020">
                <a:moveTo>
                  <a:pt x="1304" y="0"/>
                </a:moveTo>
                <a:lnTo>
                  <a:pt x="1304" y="482"/>
                </a:lnTo>
                <a:lnTo>
                  <a:pt x="0" y="482"/>
                </a:lnTo>
                <a:lnTo>
                  <a:pt x="0" y="1020"/>
                </a:lnTo>
              </a:path>
            </a:pathLst>
          </a:custGeom>
          <a:noFill/>
          <a:ln w="19050" cap="flat" cmpd="sng">
            <a:solidFill>
              <a:schemeClr val="tx1"/>
            </a:solidFill>
            <a:prstDash val="solid"/>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03858" name="Freeform 18"/>
          <p:cNvSpPr>
            <a:spLocks/>
          </p:cNvSpPr>
          <p:nvPr/>
        </p:nvSpPr>
        <p:spPr bwMode="auto">
          <a:xfrm flipH="1">
            <a:off x="5427663" y="2259013"/>
            <a:ext cx="2070100" cy="1619250"/>
          </a:xfrm>
          <a:custGeom>
            <a:avLst/>
            <a:gdLst>
              <a:gd name="T0" fmla="*/ 1304 w 1304"/>
              <a:gd name="T1" fmla="*/ 0 h 1020"/>
              <a:gd name="T2" fmla="*/ 1304 w 1304"/>
              <a:gd name="T3" fmla="*/ 482 h 1020"/>
              <a:gd name="T4" fmla="*/ 0 w 1304"/>
              <a:gd name="T5" fmla="*/ 482 h 1020"/>
              <a:gd name="T6" fmla="*/ 0 w 1304"/>
              <a:gd name="T7" fmla="*/ 1020 h 1020"/>
            </a:gdLst>
            <a:ahLst/>
            <a:cxnLst>
              <a:cxn ang="0">
                <a:pos x="T0" y="T1"/>
              </a:cxn>
              <a:cxn ang="0">
                <a:pos x="T2" y="T3"/>
              </a:cxn>
              <a:cxn ang="0">
                <a:pos x="T4" y="T5"/>
              </a:cxn>
              <a:cxn ang="0">
                <a:pos x="T6" y="T7"/>
              </a:cxn>
            </a:cxnLst>
            <a:rect l="0" t="0" r="r" b="b"/>
            <a:pathLst>
              <a:path w="1304" h="1020">
                <a:moveTo>
                  <a:pt x="1304" y="0"/>
                </a:moveTo>
                <a:lnTo>
                  <a:pt x="1304" y="482"/>
                </a:lnTo>
                <a:lnTo>
                  <a:pt x="0" y="482"/>
                </a:lnTo>
                <a:lnTo>
                  <a:pt x="0" y="1020"/>
                </a:lnTo>
              </a:path>
            </a:pathLst>
          </a:custGeom>
          <a:noFill/>
          <a:ln w="19050" cap="flat" cmpd="sng">
            <a:solidFill>
              <a:schemeClr val="tx1"/>
            </a:solidFill>
            <a:prstDash val="solid"/>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03859" name="Freeform 19"/>
          <p:cNvSpPr>
            <a:spLocks/>
          </p:cNvSpPr>
          <p:nvPr/>
        </p:nvSpPr>
        <p:spPr bwMode="auto">
          <a:xfrm>
            <a:off x="3402013" y="2259013"/>
            <a:ext cx="584200" cy="1619250"/>
          </a:xfrm>
          <a:custGeom>
            <a:avLst/>
            <a:gdLst>
              <a:gd name="T0" fmla="*/ 368 w 368"/>
              <a:gd name="T1" fmla="*/ 0 h 1020"/>
              <a:gd name="T2" fmla="*/ 368 w 368"/>
              <a:gd name="T3" fmla="*/ 652 h 1020"/>
              <a:gd name="T4" fmla="*/ 0 w 368"/>
              <a:gd name="T5" fmla="*/ 652 h 1020"/>
              <a:gd name="T6" fmla="*/ 0 w 368"/>
              <a:gd name="T7" fmla="*/ 1020 h 1020"/>
            </a:gdLst>
            <a:ahLst/>
            <a:cxnLst>
              <a:cxn ang="0">
                <a:pos x="T0" y="T1"/>
              </a:cxn>
              <a:cxn ang="0">
                <a:pos x="T2" y="T3"/>
              </a:cxn>
              <a:cxn ang="0">
                <a:pos x="T4" y="T5"/>
              </a:cxn>
              <a:cxn ang="0">
                <a:pos x="T6" y="T7"/>
              </a:cxn>
            </a:cxnLst>
            <a:rect l="0" t="0" r="r" b="b"/>
            <a:pathLst>
              <a:path w="368" h="1020">
                <a:moveTo>
                  <a:pt x="368" y="0"/>
                </a:moveTo>
                <a:lnTo>
                  <a:pt x="368" y="652"/>
                </a:lnTo>
                <a:lnTo>
                  <a:pt x="0" y="652"/>
                </a:lnTo>
                <a:lnTo>
                  <a:pt x="0" y="1020"/>
                </a:lnTo>
              </a:path>
            </a:pathLst>
          </a:custGeom>
          <a:noFill/>
          <a:ln w="19050" cap="flat" cmpd="sng">
            <a:solidFill>
              <a:schemeClr val="tx1"/>
            </a:solidFill>
            <a:prstDash val="solid"/>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03860" name="Freeform 20"/>
          <p:cNvSpPr>
            <a:spLocks/>
          </p:cNvSpPr>
          <p:nvPr/>
        </p:nvSpPr>
        <p:spPr bwMode="auto">
          <a:xfrm flipH="1">
            <a:off x="5022850" y="2259013"/>
            <a:ext cx="584200" cy="1619250"/>
          </a:xfrm>
          <a:custGeom>
            <a:avLst/>
            <a:gdLst>
              <a:gd name="T0" fmla="*/ 368 w 368"/>
              <a:gd name="T1" fmla="*/ 0 h 1020"/>
              <a:gd name="T2" fmla="*/ 368 w 368"/>
              <a:gd name="T3" fmla="*/ 652 h 1020"/>
              <a:gd name="T4" fmla="*/ 0 w 368"/>
              <a:gd name="T5" fmla="*/ 652 h 1020"/>
              <a:gd name="T6" fmla="*/ 0 w 368"/>
              <a:gd name="T7" fmla="*/ 1020 h 1020"/>
            </a:gdLst>
            <a:ahLst/>
            <a:cxnLst>
              <a:cxn ang="0">
                <a:pos x="T0" y="T1"/>
              </a:cxn>
              <a:cxn ang="0">
                <a:pos x="T2" y="T3"/>
              </a:cxn>
              <a:cxn ang="0">
                <a:pos x="T4" y="T5"/>
              </a:cxn>
              <a:cxn ang="0">
                <a:pos x="T6" y="T7"/>
              </a:cxn>
            </a:cxnLst>
            <a:rect l="0" t="0" r="r" b="b"/>
            <a:pathLst>
              <a:path w="368" h="1020">
                <a:moveTo>
                  <a:pt x="368" y="0"/>
                </a:moveTo>
                <a:lnTo>
                  <a:pt x="368" y="652"/>
                </a:lnTo>
                <a:lnTo>
                  <a:pt x="0" y="652"/>
                </a:lnTo>
                <a:lnTo>
                  <a:pt x="0" y="1020"/>
                </a:lnTo>
              </a:path>
            </a:pathLst>
          </a:custGeom>
          <a:noFill/>
          <a:ln w="19050" cap="flat" cmpd="sng">
            <a:solidFill>
              <a:schemeClr val="tx1"/>
            </a:solidFill>
            <a:prstDash val="solid"/>
            <a:round/>
            <a:headEnd type="none" w="med" len="me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7938" name="Rectangle 2"/>
          <p:cNvSpPr>
            <a:spLocks noGrp="1" noChangeArrowheads="1"/>
          </p:cNvSpPr>
          <p:nvPr>
            <p:ph type="title"/>
          </p:nvPr>
        </p:nvSpPr>
        <p:spPr/>
        <p:txBody>
          <a:bodyPr/>
          <a:lstStyle/>
          <a:p>
            <a:r>
              <a:rPr lang="el-GR" altLang="el-GR"/>
              <a:t>Αλληλεπίδραση στο έργο</a:t>
            </a:r>
          </a:p>
        </p:txBody>
      </p:sp>
      <p:sp>
        <p:nvSpPr>
          <p:cNvPr id="807939" name="Rectangle 3"/>
          <p:cNvSpPr>
            <a:spLocks noGrp="1" noChangeArrowheads="1"/>
          </p:cNvSpPr>
          <p:nvPr>
            <p:ph idx="1"/>
          </p:nvPr>
        </p:nvSpPr>
        <p:spPr>
          <a:xfrm>
            <a:off x="800603" y="1277324"/>
            <a:ext cx="7935278" cy="4933950"/>
          </a:xfrm>
        </p:spPr>
        <p:txBody>
          <a:bodyPr/>
          <a:lstStyle/>
          <a:p>
            <a:pPr>
              <a:spcBef>
                <a:spcPct val="0"/>
              </a:spcBef>
            </a:pPr>
            <a:r>
              <a:rPr lang="el-GR" altLang="el-GR" sz="2400" dirty="0"/>
              <a:t>Τρεις κύριοι τύποι:</a:t>
            </a:r>
          </a:p>
          <a:p>
            <a:pPr lvl="1">
              <a:spcBef>
                <a:spcPct val="0"/>
              </a:spcBef>
            </a:pPr>
            <a:r>
              <a:rPr lang="el-GR" altLang="el-GR" sz="2000" i="1" dirty="0"/>
              <a:t>Αναφορές (</a:t>
            </a:r>
            <a:r>
              <a:rPr lang="en-US" altLang="el-GR" sz="2000" i="1" dirty="0"/>
              <a:t>reporting): </a:t>
            </a:r>
            <a:r>
              <a:rPr lang="el-GR" altLang="el-GR" sz="2000" dirty="0"/>
              <a:t>παροχή πληροφορίας για την κατάσταση-πρόοδο των εργασιών</a:t>
            </a:r>
          </a:p>
          <a:p>
            <a:pPr lvl="2">
              <a:spcBef>
                <a:spcPct val="0"/>
              </a:spcBef>
            </a:pPr>
            <a:r>
              <a:rPr lang="el-GR" altLang="el-GR" sz="1800" dirty="0"/>
              <a:t>Π.χ. το </a:t>
            </a:r>
            <a:r>
              <a:rPr lang="en-US" altLang="el-GR" sz="1800" dirty="0"/>
              <a:t>API </a:t>
            </a:r>
            <a:r>
              <a:rPr lang="el-GR" altLang="el-GR" sz="1800" dirty="0"/>
              <a:t>είναι έτοιμο, ο υπεύθυνος ομάδας αναφέρει στον διοικητή έργου ότι ολοκληρώθηκε κάποια εργασία</a:t>
            </a:r>
          </a:p>
          <a:p>
            <a:pPr lvl="1">
              <a:spcBef>
                <a:spcPct val="0"/>
              </a:spcBef>
            </a:pPr>
            <a:r>
              <a:rPr lang="el-GR" altLang="el-GR" sz="2000" i="1" dirty="0"/>
              <a:t>Αποφάσεις (</a:t>
            </a:r>
            <a:r>
              <a:rPr lang="en-US" altLang="el-GR" sz="2000" i="1" dirty="0"/>
              <a:t>decisions): </a:t>
            </a:r>
            <a:r>
              <a:rPr lang="el-GR" altLang="el-GR" sz="2000" dirty="0"/>
              <a:t>διακίνηση πληροφορίας για αποφάσεις</a:t>
            </a:r>
          </a:p>
          <a:p>
            <a:pPr lvl="2">
              <a:spcBef>
                <a:spcPct val="0"/>
              </a:spcBef>
            </a:pPr>
            <a:r>
              <a:rPr lang="el-GR" altLang="el-GR" sz="1800" dirty="0"/>
              <a:t>Π.χ. ο υπεύθυνος ομάδας αποφασίζει ότι ένας προγραμματιστής πρέπει να συντάξει ένα </a:t>
            </a:r>
            <a:r>
              <a:rPr lang="en-US" altLang="el-GR" sz="1800" dirty="0"/>
              <a:t>API, o </a:t>
            </a:r>
            <a:r>
              <a:rPr lang="el-GR" altLang="el-GR" sz="1800" dirty="0"/>
              <a:t>διοικητή</a:t>
            </a:r>
            <a:r>
              <a:rPr lang="en-US" altLang="el-GR" sz="1800" dirty="0"/>
              <a:t>w</a:t>
            </a:r>
            <a:r>
              <a:rPr lang="el-GR" altLang="el-GR" sz="1800" dirty="0"/>
              <a:t> έργου αποφασίζει τη μετάθεση μιας προθεσμίας, αποφασίζεται η επίλυση ενός ζητήματος με συγκεκριμένο τρόπο</a:t>
            </a:r>
          </a:p>
          <a:p>
            <a:pPr lvl="1">
              <a:spcBef>
                <a:spcPct val="0"/>
              </a:spcBef>
            </a:pPr>
            <a:r>
              <a:rPr lang="el-GR" altLang="el-GR" sz="2000" i="1" dirty="0"/>
              <a:t>Επικοινωνία (</a:t>
            </a:r>
            <a:r>
              <a:rPr lang="en-US" altLang="el-GR" sz="2000" i="1" dirty="0"/>
              <a:t>communication): </a:t>
            </a:r>
            <a:r>
              <a:rPr lang="el-GR" altLang="el-GR" sz="2000" dirty="0"/>
              <a:t>η διακίνηση κάθε άλλης πληροφορίας που σχετίζεται με το έργο</a:t>
            </a:r>
          </a:p>
          <a:p>
            <a:pPr lvl="2">
              <a:spcBef>
                <a:spcPct val="0"/>
              </a:spcBef>
            </a:pPr>
            <a:r>
              <a:rPr lang="el-GR" altLang="el-GR" sz="1800" dirty="0"/>
              <a:t>Π.χ. η ανταλλαγή απαιτήσεων, μοντέλων, η διαμόρφωση επιχειρημάτων για υποστήριξη μιας άποψης κ.λπ.</a:t>
            </a:r>
          </a:p>
        </p:txBody>
      </p:sp>
      <p:sp>
        <p:nvSpPr>
          <p:cNvPr id="6" name="Slide Number Placeholder 5"/>
          <p:cNvSpPr>
            <a:spLocks noGrp="1"/>
          </p:cNvSpPr>
          <p:nvPr>
            <p:ph type="sldNum" sz="quarter" idx="12"/>
          </p:nvPr>
        </p:nvSpPr>
        <p:spPr/>
        <p:txBody>
          <a:bodyPr/>
          <a:lstStyle/>
          <a:p>
            <a:fld id="{3A25E6E1-C525-4173-A521-9F291E03C6A8}" type="slidenum">
              <a:rPr lang="el-GR" altLang="el-GR"/>
              <a:pPr/>
              <a:t>15</a:t>
            </a:fld>
            <a:endParaRPr lang="el-GR" alt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62" name="Rectangle 2"/>
          <p:cNvSpPr>
            <a:spLocks noGrp="1" noChangeArrowheads="1"/>
          </p:cNvSpPr>
          <p:nvPr>
            <p:ph type="title"/>
          </p:nvPr>
        </p:nvSpPr>
        <p:spPr>
          <a:xfrm>
            <a:off x="457200" y="98425"/>
            <a:ext cx="8229600" cy="584200"/>
          </a:xfrm>
        </p:spPr>
        <p:txBody>
          <a:bodyPr>
            <a:normAutofit fontScale="90000"/>
          </a:bodyPr>
          <a:lstStyle/>
          <a:p>
            <a:r>
              <a:rPr lang="el-GR" altLang="el-GR" sz="4000"/>
              <a:t>Ιεραρχικό μοντέλο αλληλεπίδρασης</a:t>
            </a:r>
          </a:p>
        </p:txBody>
      </p:sp>
      <p:sp>
        <p:nvSpPr>
          <p:cNvPr id="808964" name="Rectangle 4"/>
          <p:cNvSpPr>
            <a:spLocks noGrp="1" noChangeArrowheads="1"/>
          </p:cNvSpPr>
          <p:nvPr>
            <p:ph idx="1"/>
          </p:nvPr>
        </p:nvSpPr>
        <p:spPr>
          <a:xfrm>
            <a:off x="251520" y="4881679"/>
            <a:ext cx="8435280" cy="1517651"/>
          </a:xfrm>
        </p:spPr>
        <p:txBody>
          <a:bodyPr/>
          <a:lstStyle/>
          <a:p>
            <a:r>
              <a:rPr lang="el-GR" altLang="el-GR" sz="2000" dirty="0"/>
              <a:t>Προβλήματα:</a:t>
            </a:r>
          </a:p>
          <a:p>
            <a:pPr lvl="1"/>
            <a:r>
              <a:rPr lang="el-GR" altLang="el-GR" sz="1800" dirty="0"/>
              <a:t>Αναποτελεσματικό για αποφάσεις που πρέπει να λαμβάνονται τοπικά. Δημιουργεί μεγάλες καθυστερήσεις. Π.χ. οι προγραμματιστές μιας ομάδας συζητούν μεταξύ τους για ένα θέμα που χρειάζεται πληροφορία από προγραμματιστές σε άλλη ομάδα</a:t>
            </a:r>
          </a:p>
          <a:p>
            <a:pPr lvl="1"/>
            <a:r>
              <a:rPr lang="el-GR" altLang="el-GR" sz="1800" dirty="0"/>
              <a:t>Θέματα κακής ερμηνείας των ερωτήσεων και παρανοήσεων.</a:t>
            </a:r>
          </a:p>
        </p:txBody>
      </p:sp>
      <p:sp>
        <p:nvSpPr>
          <p:cNvPr id="26" name="Slide Number Placeholder 5"/>
          <p:cNvSpPr>
            <a:spLocks noGrp="1"/>
          </p:cNvSpPr>
          <p:nvPr>
            <p:ph type="sldNum" sz="quarter" idx="12"/>
          </p:nvPr>
        </p:nvSpPr>
        <p:spPr/>
        <p:txBody>
          <a:bodyPr/>
          <a:lstStyle/>
          <a:p>
            <a:fld id="{F7609F66-0D43-4DC9-A146-31E791BB88C7}" type="slidenum">
              <a:rPr lang="el-GR" altLang="el-GR"/>
              <a:pPr/>
              <a:t>16</a:t>
            </a:fld>
            <a:endParaRPr lang="el-GR" altLang="el-GR"/>
          </a:p>
        </p:txBody>
      </p:sp>
      <p:sp>
        <p:nvSpPr>
          <p:cNvPr id="808965" name="Line 2"/>
          <p:cNvSpPr>
            <a:spLocks noChangeShapeType="1"/>
          </p:cNvSpPr>
          <p:nvPr/>
        </p:nvSpPr>
        <p:spPr bwMode="auto">
          <a:xfrm flipV="1">
            <a:off x="4459288" y="3018805"/>
            <a:ext cx="1587" cy="1084262"/>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08966" name="Freeform 3"/>
          <p:cNvSpPr>
            <a:spLocks/>
          </p:cNvSpPr>
          <p:nvPr/>
        </p:nvSpPr>
        <p:spPr bwMode="auto">
          <a:xfrm>
            <a:off x="1352550" y="3018805"/>
            <a:ext cx="2870200" cy="1116012"/>
          </a:xfrm>
          <a:custGeom>
            <a:avLst/>
            <a:gdLst>
              <a:gd name="T0" fmla="*/ 0 w 1808"/>
              <a:gd name="T1" fmla="*/ 1771671431 h 703"/>
              <a:gd name="T2" fmla="*/ 0 w 1808"/>
              <a:gd name="T3" fmla="*/ 942538860 h 703"/>
              <a:gd name="T4" fmla="*/ 2147483647 w 1808"/>
              <a:gd name="T5" fmla="*/ 942538860 h 703"/>
              <a:gd name="T6" fmla="*/ 2147483647 w 1808"/>
              <a:gd name="T7" fmla="*/ 0 h 703"/>
              <a:gd name="T8" fmla="*/ 0 60000 65536"/>
              <a:gd name="T9" fmla="*/ 0 60000 65536"/>
              <a:gd name="T10" fmla="*/ 0 60000 65536"/>
              <a:gd name="T11" fmla="*/ 0 60000 65536"/>
              <a:gd name="T12" fmla="*/ 0 w 1808"/>
              <a:gd name="T13" fmla="*/ 0 h 703"/>
              <a:gd name="T14" fmla="*/ 1808 w 1808"/>
              <a:gd name="T15" fmla="*/ 703 h 703"/>
            </a:gdLst>
            <a:ahLst/>
            <a:cxnLst>
              <a:cxn ang="T8">
                <a:pos x="T0" y="T1"/>
              </a:cxn>
              <a:cxn ang="T9">
                <a:pos x="T2" y="T3"/>
              </a:cxn>
              <a:cxn ang="T10">
                <a:pos x="T4" y="T5"/>
              </a:cxn>
              <a:cxn ang="T11">
                <a:pos x="T6" y="T7"/>
              </a:cxn>
            </a:cxnLst>
            <a:rect l="T12" t="T13" r="T14" b="T15"/>
            <a:pathLst>
              <a:path w="1808" h="703">
                <a:moveTo>
                  <a:pt x="0" y="703"/>
                </a:moveTo>
                <a:lnTo>
                  <a:pt x="0" y="374"/>
                </a:lnTo>
                <a:lnTo>
                  <a:pt x="1808" y="374"/>
                </a:lnTo>
                <a:lnTo>
                  <a:pt x="1808" y="0"/>
                </a:lnTo>
              </a:path>
            </a:pathLst>
          </a:cu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08967" name="Freeform 4"/>
          <p:cNvSpPr>
            <a:spLocks/>
          </p:cNvSpPr>
          <p:nvPr/>
        </p:nvSpPr>
        <p:spPr bwMode="auto">
          <a:xfrm>
            <a:off x="4695825" y="3018805"/>
            <a:ext cx="2871788" cy="1116012"/>
          </a:xfrm>
          <a:custGeom>
            <a:avLst/>
            <a:gdLst>
              <a:gd name="T0" fmla="*/ 2147483647 w 1809"/>
              <a:gd name="T1" fmla="*/ 1771671431 h 703"/>
              <a:gd name="T2" fmla="*/ 2147483647 w 1809"/>
              <a:gd name="T3" fmla="*/ 942538860 h 703"/>
              <a:gd name="T4" fmla="*/ 0 w 1809"/>
              <a:gd name="T5" fmla="*/ 942538860 h 703"/>
              <a:gd name="T6" fmla="*/ 0 w 1809"/>
              <a:gd name="T7" fmla="*/ 0 h 703"/>
              <a:gd name="T8" fmla="*/ 0 60000 65536"/>
              <a:gd name="T9" fmla="*/ 0 60000 65536"/>
              <a:gd name="T10" fmla="*/ 0 60000 65536"/>
              <a:gd name="T11" fmla="*/ 0 60000 65536"/>
              <a:gd name="T12" fmla="*/ 0 w 1809"/>
              <a:gd name="T13" fmla="*/ 0 h 703"/>
              <a:gd name="T14" fmla="*/ 1809 w 1809"/>
              <a:gd name="T15" fmla="*/ 703 h 703"/>
            </a:gdLst>
            <a:ahLst/>
            <a:cxnLst>
              <a:cxn ang="T8">
                <a:pos x="T0" y="T1"/>
              </a:cxn>
              <a:cxn ang="T9">
                <a:pos x="T2" y="T3"/>
              </a:cxn>
              <a:cxn ang="T10">
                <a:pos x="T4" y="T5"/>
              </a:cxn>
              <a:cxn ang="T11">
                <a:pos x="T6" y="T7"/>
              </a:cxn>
            </a:cxnLst>
            <a:rect l="T12" t="T13" r="T14" b="T15"/>
            <a:pathLst>
              <a:path w="1809" h="703">
                <a:moveTo>
                  <a:pt x="1809" y="703"/>
                </a:moveTo>
                <a:lnTo>
                  <a:pt x="1809" y="374"/>
                </a:lnTo>
                <a:lnTo>
                  <a:pt x="0" y="374"/>
                </a:lnTo>
                <a:lnTo>
                  <a:pt x="0" y="0"/>
                </a:lnTo>
              </a:path>
            </a:pathLst>
          </a:cu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08968" name="Rectangle 6"/>
          <p:cNvSpPr>
            <a:spLocks noChangeArrowheads="1"/>
          </p:cNvSpPr>
          <p:nvPr/>
        </p:nvSpPr>
        <p:spPr bwMode="auto">
          <a:xfrm>
            <a:off x="379413" y="4149105"/>
            <a:ext cx="1992312" cy="688975"/>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ΔιεπαφήΧρήστη: Ομάδα</a:t>
            </a:r>
          </a:p>
        </p:txBody>
      </p:sp>
      <p:sp>
        <p:nvSpPr>
          <p:cNvPr id="808971" name="Rectangle 9"/>
          <p:cNvSpPr>
            <a:spLocks noChangeArrowheads="1"/>
          </p:cNvSpPr>
          <p:nvPr/>
        </p:nvSpPr>
        <p:spPr bwMode="auto">
          <a:xfrm>
            <a:off x="3478213" y="4149105"/>
            <a:ext cx="1993900" cy="658812"/>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ΒάσηΔεδομένων: Ομάδα</a:t>
            </a:r>
          </a:p>
        </p:txBody>
      </p:sp>
      <p:sp>
        <p:nvSpPr>
          <p:cNvPr id="808974" name="Rectangle 12"/>
          <p:cNvSpPr>
            <a:spLocks noChangeArrowheads="1"/>
          </p:cNvSpPr>
          <p:nvPr/>
        </p:nvSpPr>
        <p:spPr bwMode="auto">
          <a:xfrm>
            <a:off x="6732588" y="4134817"/>
            <a:ext cx="1714500" cy="642938"/>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Έλεγχος: Ομάδα</a:t>
            </a:r>
          </a:p>
        </p:txBody>
      </p:sp>
      <p:sp>
        <p:nvSpPr>
          <p:cNvPr id="808978" name="Freeform 18"/>
          <p:cNvSpPr>
            <a:spLocks/>
          </p:cNvSpPr>
          <p:nvPr/>
        </p:nvSpPr>
        <p:spPr bwMode="auto">
          <a:xfrm>
            <a:off x="5645150" y="3849067"/>
            <a:ext cx="214313" cy="119063"/>
          </a:xfrm>
          <a:custGeom>
            <a:avLst/>
            <a:gdLst>
              <a:gd name="T0" fmla="*/ 135 w 135"/>
              <a:gd name="T1" fmla="*/ 45 h 75"/>
              <a:gd name="T2" fmla="*/ 135 w 135"/>
              <a:gd name="T3" fmla="*/ 75 h 75"/>
              <a:gd name="T4" fmla="*/ 0 w 135"/>
              <a:gd name="T5" fmla="*/ 45 h 75"/>
              <a:gd name="T6" fmla="*/ 135 w 135"/>
              <a:gd name="T7" fmla="*/ 0 h 75"/>
              <a:gd name="T8" fmla="*/ 135 w 135"/>
              <a:gd name="T9" fmla="*/ 45 h 75"/>
              <a:gd name="T10" fmla="*/ 0 60000 65536"/>
              <a:gd name="T11" fmla="*/ 0 60000 65536"/>
              <a:gd name="T12" fmla="*/ 0 60000 65536"/>
              <a:gd name="T13" fmla="*/ 0 60000 65536"/>
              <a:gd name="T14" fmla="*/ 0 60000 65536"/>
              <a:gd name="T15" fmla="*/ 0 w 135"/>
              <a:gd name="T16" fmla="*/ 0 h 75"/>
              <a:gd name="T17" fmla="*/ 135 w 135"/>
              <a:gd name="T18" fmla="*/ 75 h 75"/>
            </a:gdLst>
            <a:ahLst/>
            <a:cxnLst>
              <a:cxn ang="T10">
                <a:pos x="T0" y="T1"/>
              </a:cxn>
              <a:cxn ang="T11">
                <a:pos x="T2" y="T3"/>
              </a:cxn>
              <a:cxn ang="T12">
                <a:pos x="T4" y="T5"/>
              </a:cxn>
              <a:cxn ang="T13">
                <a:pos x="T6" y="T7"/>
              </a:cxn>
              <a:cxn ang="T14">
                <a:pos x="T8" y="T9"/>
              </a:cxn>
            </a:cxnLst>
            <a:rect l="T15" t="T16" r="T17" b="T18"/>
            <a:pathLst>
              <a:path w="135" h="75">
                <a:moveTo>
                  <a:pt x="135" y="45"/>
                </a:moveTo>
                <a:lnTo>
                  <a:pt x="135" y="75"/>
                </a:lnTo>
                <a:lnTo>
                  <a:pt x="0" y="45"/>
                </a:lnTo>
                <a:lnTo>
                  <a:pt x="135" y="0"/>
                </a:lnTo>
                <a:lnTo>
                  <a:pt x="135" y="45"/>
                </a:lnTo>
                <a:close/>
              </a:path>
            </a:pathLst>
          </a:custGeom>
          <a:solidFill>
            <a:schemeClr val="tx2"/>
          </a:solidFill>
          <a:ln w="23813">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08979" name="Line 19"/>
          <p:cNvSpPr>
            <a:spLocks noChangeShapeType="1"/>
          </p:cNvSpPr>
          <p:nvPr/>
        </p:nvSpPr>
        <p:spPr bwMode="auto">
          <a:xfrm flipH="1">
            <a:off x="5883275" y="3920505"/>
            <a:ext cx="307975" cy="1587"/>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08980" name="Rectangle 20"/>
          <p:cNvSpPr>
            <a:spLocks noChangeArrowheads="1"/>
          </p:cNvSpPr>
          <p:nvPr/>
        </p:nvSpPr>
        <p:spPr bwMode="auto">
          <a:xfrm>
            <a:off x="4827588" y="3622055"/>
            <a:ext cx="2305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επικοινωνίαΚατάστασης</a:t>
            </a:r>
            <a:r>
              <a:rPr lang="en-US" altLang="el-GR" sz="1600"/>
              <a:t>()</a:t>
            </a:r>
          </a:p>
        </p:txBody>
      </p:sp>
      <p:sp>
        <p:nvSpPr>
          <p:cNvPr id="808982" name="Freeform 15"/>
          <p:cNvSpPr>
            <a:spLocks/>
          </p:cNvSpPr>
          <p:nvPr/>
        </p:nvSpPr>
        <p:spPr bwMode="auto">
          <a:xfrm>
            <a:off x="6878638" y="3441080"/>
            <a:ext cx="214312" cy="142875"/>
          </a:xfrm>
          <a:custGeom>
            <a:avLst/>
            <a:gdLst>
              <a:gd name="T0" fmla="*/ 0 w 135"/>
              <a:gd name="T1" fmla="*/ 45 h 90"/>
              <a:gd name="T2" fmla="*/ 0 w 135"/>
              <a:gd name="T3" fmla="*/ 0 h 90"/>
              <a:gd name="T4" fmla="*/ 135 w 135"/>
              <a:gd name="T5" fmla="*/ 45 h 90"/>
              <a:gd name="T6" fmla="*/ 0 w 135"/>
              <a:gd name="T7" fmla="*/ 90 h 90"/>
              <a:gd name="T8" fmla="*/ 0 w 135"/>
              <a:gd name="T9" fmla="*/ 45 h 90"/>
              <a:gd name="T10" fmla="*/ 0 60000 65536"/>
              <a:gd name="T11" fmla="*/ 0 60000 65536"/>
              <a:gd name="T12" fmla="*/ 0 60000 65536"/>
              <a:gd name="T13" fmla="*/ 0 60000 65536"/>
              <a:gd name="T14" fmla="*/ 0 60000 65536"/>
              <a:gd name="T15" fmla="*/ 0 w 135"/>
              <a:gd name="T16" fmla="*/ 0 h 90"/>
              <a:gd name="T17" fmla="*/ 135 w 135"/>
              <a:gd name="T18" fmla="*/ 90 h 90"/>
            </a:gdLst>
            <a:ahLst/>
            <a:cxnLst>
              <a:cxn ang="T10">
                <a:pos x="T0" y="T1"/>
              </a:cxn>
              <a:cxn ang="T11">
                <a:pos x="T2" y="T3"/>
              </a:cxn>
              <a:cxn ang="T12">
                <a:pos x="T4" y="T5"/>
              </a:cxn>
              <a:cxn ang="T13">
                <a:pos x="T6" y="T7"/>
              </a:cxn>
              <a:cxn ang="T14">
                <a:pos x="T8" y="T9"/>
              </a:cxn>
            </a:cxnLst>
            <a:rect l="T15" t="T16" r="T17" b="T18"/>
            <a:pathLst>
              <a:path w="135" h="90">
                <a:moveTo>
                  <a:pt x="0" y="45"/>
                </a:moveTo>
                <a:lnTo>
                  <a:pt x="0" y="0"/>
                </a:lnTo>
                <a:lnTo>
                  <a:pt x="135" y="45"/>
                </a:lnTo>
                <a:lnTo>
                  <a:pt x="0" y="90"/>
                </a:lnTo>
                <a:lnTo>
                  <a:pt x="0" y="45"/>
                </a:lnTo>
                <a:close/>
              </a:path>
            </a:pathLst>
          </a:custGeom>
          <a:solidFill>
            <a:schemeClr val="tx2"/>
          </a:solidFill>
          <a:ln w="23813">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08983" name="Line 16"/>
          <p:cNvSpPr>
            <a:spLocks noChangeShapeType="1"/>
          </p:cNvSpPr>
          <p:nvPr/>
        </p:nvSpPr>
        <p:spPr bwMode="auto">
          <a:xfrm>
            <a:off x="6546850" y="3512517"/>
            <a:ext cx="307975" cy="1588"/>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08984" name="Rectangle 17"/>
          <p:cNvSpPr>
            <a:spLocks noChangeArrowheads="1"/>
          </p:cNvSpPr>
          <p:nvPr/>
        </p:nvSpPr>
        <p:spPr bwMode="auto">
          <a:xfrm>
            <a:off x="5651500" y="3215655"/>
            <a:ext cx="21669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επικοινωνίαΑπόφασης()</a:t>
            </a:r>
            <a:endParaRPr lang="en-US" altLang="el-GR" sz="1600"/>
          </a:p>
        </p:txBody>
      </p:sp>
      <p:sp>
        <p:nvSpPr>
          <p:cNvPr id="808985" name="Freeform 21"/>
          <p:cNvSpPr>
            <a:spLocks/>
          </p:cNvSpPr>
          <p:nvPr/>
        </p:nvSpPr>
        <p:spPr bwMode="auto">
          <a:xfrm>
            <a:off x="1825625" y="3441080"/>
            <a:ext cx="214313" cy="142875"/>
          </a:xfrm>
          <a:custGeom>
            <a:avLst/>
            <a:gdLst>
              <a:gd name="T0" fmla="*/ 135 w 135"/>
              <a:gd name="T1" fmla="*/ 45 h 90"/>
              <a:gd name="T2" fmla="*/ 135 w 135"/>
              <a:gd name="T3" fmla="*/ 90 h 90"/>
              <a:gd name="T4" fmla="*/ 0 w 135"/>
              <a:gd name="T5" fmla="*/ 45 h 90"/>
              <a:gd name="T6" fmla="*/ 135 w 135"/>
              <a:gd name="T7" fmla="*/ 0 h 90"/>
              <a:gd name="T8" fmla="*/ 135 w 135"/>
              <a:gd name="T9" fmla="*/ 45 h 90"/>
              <a:gd name="T10" fmla="*/ 0 60000 65536"/>
              <a:gd name="T11" fmla="*/ 0 60000 65536"/>
              <a:gd name="T12" fmla="*/ 0 60000 65536"/>
              <a:gd name="T13" fmla="*/ 0 60000 65536"/>
              <a:gd name="T14" fmla="*/ 0 60000 65536"/>
              <a:gd name="T15" fmla="*/ 0 w 135"/>
              <a:gd name="T16" fmla="*/ 0 h 90"/>
              <a:gd name="T17" fmla="*/ 135 w 135"/>
              <a:gd name="T18" fmla="*/ 90 h 90"/>
            </a:gdLst>
            <a:ahLst/>
            <a:cxnLst>
              <a:cxn ang="T10">
                <a:pos x="T0" y="T1"/>
              </a:cxn>
              <a:cxn ang="T11">
                <a:pos x="T2" y="T3"/>
              </a:cxn>
              <a:cxn ang="T12">
                <a:pos x="T4" y="T5"/>
              </a:cxn>
              <a:cxn ang="T13">
                <a:pos x="T6" y="T7"/>
              </a:cxn>
              <a:cxn ang="T14">
                <a:pos x="T8" y="T9"/>
              </a:cxn>
            </a:cxnLst>
            <a:rect l="T15" t="T16" r="T17" b="T18"/>
            <a:pathLst>
              <a:path w="135" h="90">
                <a:moveTo>
                  <a:pt x="135" y="45"/>
                </a:moveTo>
                <a:lnTo>
                  <a:pt x="135" y="90"/>
                </a:lnTo>
                <a:lnTo>
                  <a:pt x="0" y="45"/>
                </a:lnTo>
                <a:lnTo>
                  <a:pt x="135" y="0"/>
                </a:lnTo>
                <a:lnTo>
                  <a:pt x="135" y="45"/>
                </a:lnTo>
                <a:close/>
              </a:path>
            </a:pathLst>
          </a:custGeom>
          <a:solidFill>
            <a:schemeClr val="tx2"/>
          </a:solidFill>
          <a:ln w="23813">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08986" name="Line 22"/>
          <p:cNvSpPr>
            <a:spLocks noChangeShapeType="1"/>
          </p:cNvSpPr>
          <p:nvPr/>
        </p:nvSpPr>
        <p:spPr bwMode="auto">
          <a:xfrm flipH="1">
            <a:off x="2063750" y="3512517"/>
            <a:ext cx="307975" cy="1588"/>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08987" name="Rectangle 23"/>
          <p:cNvSpPr>
            <a:spLocks noChangeArrowheads="1"/>
          </p:cNvSpPr>
          <p:nvPr/>
        </p:nvSpPr>
        <p:spPr bwMode="auto">
          <a:xfrm>
            <a:off x="896938" y="3215655"/>
            <a:ext cx="21669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επικοινωνίαΑπόφασης()</a:t>
            </a:r>
            <a:endParaRPr lang="en-US" altLang="el-GR" sz="1600"/>
          </a:p>
        </p:txBody>
      </p:sp>
      <p:sp>
        <p:nvSpPr>
          <p:cNvPr id="808989" name="Freeform 24"/>
          <p:cNvSpPr>
            <a:spLocks/>
          </p:cNvSpPr>
          <p:nvPr/>
        </p:nvSpPr>
        <p:spPr bwMode="auto">
          <a:xfrm>
            <a:off x="3059113" y="3834780"/>
            <a:ext cx="214312" cy="119062"/>
          </a:xfrm>
          <a:custGeom>
            <a:avLst/>
            <a:gdLst>
              <a:gd name="T0" fmla="*/ 0 w 135"/>
              <a:gd name="T1" fmla="*/ 45 h 75"/>
              <a:gd name="T2" fmla="*/ 0 w 135"/>
              <a:gd name="T3" fmla="*/ 0 h 75"/>
              <a:gd name="T4" fmla="*/ 135 w 135"/>
              <a:gd name="T5" fmla="*/ 45 h 75"/>
              <a:gd name="T6" fmla="*/ 0 w 135"/>
              <a:gd name="T7" fmla="*/ 75 h 75"/>
              <a:gd name="T8" fmla="*/ 0 w 135"/>
              <a:gd name="T9" fmla="*/ 45 h 75"/>
              <a:gd name="T10" fmla="*/ 0 60000 65536"/>
              <a:gd name="T11" fmla="*/ 0 60000 65536"/>
              <a:gd name="T12" fmla="*/ 0 60000 65536"/>
              <a:gd name="T13" fmla="*/ 0 60000 65536"/>
              <a:gd name="T14" fmla="*/ 0 60000 65536"/>
              <a:gd name="T15" fmla="*/ 0 w 135"/>
              <a:gd name="T16" fmla="*/ 0 h 75"/>
              <a:gd name="T17" fmla="*/ 135 w 135"/>
              <a:gd name="T18" fmla="*/ 75 h 75"/>
            </a:gdLst>
            <a:ahLst/>
            <a:cxnLst>
              <a:cxn ang="T10">
                <a:pos x="T0" y="T1"/>
              </a:cxn>
              <a:cxn ang="T11">
                <a:pos x="T2" y="T3"/>
              </a:cxn>
              <a:cxn ang="T12">
                <a:pos x="T4" y="T5"/>
              </a:cxn>
              <a:cxn ang="T13">
                <a:pos x="T6" y="T7"/>
              </a:cxn>
              <a:cxn ang="T14">
                <a:pos x="T8" y="T9"/>
              </a:cxn>
            </a:cxnLst>
            <a:rect l="T15" t="T16" r="T17" b="T18"/>
            <a:pathLst>
              <a:path w="135" h="75">
                <a:moveTo>
                  <a:pt x="0" y="45"/>
                </a:moveTo>
                <a:lnTo>
                  <a:pt x="0" y="0"/>
                </a:lnTo>
                <a:lnTo>
                  <a:pt x="135" y="45"/>
                </a:lnTo>
                <a:lnTo>
                  <a:pt x="0" y="75"/>
                </a:lnTo>
                <a:lnTo>
                  <a:pt x="0" y="45"/>
                </a:lnTo>
                <a:close/>
              </a:path>
            </a:pathLst>
          </a:custGeom>
          <a:solidFill>
            <a:schemeClr val="tx2"/>
          </a:solidFill>
          <a:ln w="23813">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08990" name="Line 25"/>
          <p:cNvSpPr>
            <a:spLocks noChangeShapeType="1"/>
          </p:cNvSpPr>
          <p:nvPr/>
        </p:nvSpPr>
        <p:spPr bwMode="auto">
          <a:xfrm>
            <a:off x="2727325" y="3906217"/>
            <a:ext cx="309563" cy="1588"/>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08991" name="Rectangle 26"/>
          <p:cNvSpPr>
            <a:spLocks noChangeArrowheads="1"/>
          </p:cNvSpPr>
          <p:nvPr/>
        </p:nvSpPr>
        <p:spPr bwMode="auto">
          <a:xfrm>
            <a:off x="1947863" y="3607767"/>
            <a:ext cx="23050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επικοινωνίαΚατάστασης</a:t>
            </a:r>
            <a:r>
              <a:rPr lang="en-US" altLang="el-GR" sz="1600">
                <a:latin typeface="Lucida Sans Typewriter" panose="020B0509030504030204" pitchFamily="49" charset="0"/>
                <a:ea typeface="ＭＳ Ｐゴシック" panose="020B0600070205080204" pitchFamily="34" charset="-128"/>
              </a:rPr>
              <a:t>()</a:t>
            </a:r>
          </a:p>
        </p:txBody>
      </p:sp>
      <p:sp>
        <p:nvSpPr>
          <p:cNvPr id="808993" name="Rectangle 28"/>
          <p:cNvSpPr>
            <a:spLocks noChangeArrowheads="1"/>
          </p:cNvSpPr>
          <p:nvPr/>
        </p:nvSpPr>
        <p:spPr bwMode="auto">
          <a:xfrm>
            <a:off x="3673475" y="2348880"/>
            <a:ext cx="1619250" cy="669925"/>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Διοίκηση: Ομάδα</a:t>
            </a:r>
          </a:p>
        </p:txBody>
      </p:sp>
      <p:sp>
        <p:nvSpPr>
          <p:cNvPr id="808996" name="Rectangle 36"/>
          <p:cNvSpPr>
            <a:spLocks noChangeArrowheads="1"/>
          </p:cNvSpPr>
          <p:nvPr/>
        </p:nvSpPr>
        <p:spPr bwMode="auto">
          <a:xfrm>
            <a:off x="457200" y="1209495"/>
            <a:ext cx="8229600"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SzPct val="90000"/>
              <a:buFont typeface="Wingdings" panose="05000000000000000000" pitchFamily="2" charset="2"/>
              <a:buBlip>
                <a:blip r:embed="rId2"/>
              </a:buBlip>
              <a:defRPr sz="3200">
                <a:solidFill>
                  <a:schemeClr val="tx1"/>
                </a:solidFill>
                <a:effectLst>
                  <a:outerShdw blurRad="38100" dist="38100" dir="2700000" algn="tl">
                    <a:srgbClr val="000000"/>
                  </a:outerShdw>
                </a:effectLst>
                <a:latin typeface="Arial" panose="020B0604020202020204" pitchFamily="34" charset="0"/>
              </a:defRPr>
            </a:lvl1pPr>
            <a:lvl2pPr marL="742950" indent="-2857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1143000" indent="-228600">
              <a:spcBef>
                <a:spcPct val="20000"/>
              </a:spcBef>
              <a:buClr>
                <a:schemeClr val="accent2"/>
              </a:buClr>
              <a:buSzPct val="90000"/>
              <a:buFont typeface="Wingdings" panose="05000000000000000000" pitchFamily="2" charset="2"/>
              <a:buBlip>
                <a:blip r:embed="rId3"/>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4"/>
              </a:buBlip>
              <a:defRPr sz="2000">
                <a:solidFill>
                  <a:schemeClr val="tx1"/>
                </a:solidFill>
                <a:effectLst>
                  <a:outerShdw blurRad="38100" dist="38100" dir="2700000" algn="tl">
                    <a:srgbClr val="000000"/>
                  </a:outerShdw>
                </a:effectLst>
                <a:latin typeface="Arial" panose="020B0604020202020204" pitchFamily="34" charset="0"/>
              </a:defRPr>
            </a:lvl9pPr>
          </a:lstStyle>
          <a:p>
            <a:r>
              <a:rPr lang="el-GR" altLang="el-GR" sz="2200" dirty="0">
                <a:effectLst/>
              </a:rPr>
              <a:t>Η επικοινωνία εντάσσεται στα «κανάλια» της αναφοράς και των αποφάσεων. Οι αναφορές πηγαίνουν προς τα επάνω, οι αποφάσεις προς τα κάτω. Παράδειγμα:</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6130" name="Rectangle 2"/>
          <p:cNvSpPr>
            <a:spLocks noGrp="1" noChangeArrowheads="1"/>
          </p:cNvSpPr>
          <p:nvPr>
            <p:ph type="title"/>
          </p:nvPr>
        </p:nvSpPr>
        <p:spPr/>
        <p:txBody>
          <a:bodyPr/>
          <a:lstStyle/>
          <a:p>
            <a:r>
              <a:rPr lang="el-GR" altLang="el-GR"/>
              <a:t>Ιεραρχική επικοινωνία</a:t>
            </a:r>
          </a:p>
        </p:txBody>
      </p:sp>
      <p:sp>
        <p:nvSpPr>
          <p:cNvPr id="52" name="Slide Number Placeholder 4"/>
          <p:cNvSpPr>
            <a:spLocks noGrp="1"/>
          </p:cNvSpPr>
          <p:nvPr>
            <p:ph type="sldNum" sz="quarter" idx="12"/>
          </p:nvPr>
        </p:nvSpPr>
        <p:spPr/>
        <p:txBody>
          <a:bodyPr/>
          <a:lstStyle/>
          <a:p>
            <a:fld id="{33F530FE-DBD8-438F-A40A-203AE4B2F7D5}" type="slidenum">
              <a:rPr lang="el-GR" altLang="el-GR"/>
              <a:pPr/>
              <a:t>17</a:t>
            </a:fld>
            <a:endParaRPr lang="el-GR" altLang="el-GR"/>
          </a:p>
        </p:txBody>
      </p:sp>
      <p:grpSp>
        <p:nvGrpSpPr>
          <p:cNvPr id="2" name="Group 3"/>
          <p:cNvGrpSpPr>
            <a:grpSpLocks/>
          </p:cNvGrpSpPr>
          <p:nvPr/>
        </p:nvGrpSpPr>
        <p:grpSpPr bwMode="auto">
          <a:xfrm>
            <a:off x="677863" y="1633538"/>
            <a:ext cx="4843462" cy="2654300"/>
            <a:chOff x="297" y="801"/>
            <a:chExt cx="3304" cy="1672"/>
          </a:xfrm>
        </p:grpSpPr>
        <p:sp>
          <p:nvSpPr>
            <p:cNvPr id="816133" name="Freeform 4"/>
            <p:cNvSpPr>
              <a:spLocks/>
            </p:cNvSpPr>
            <p:nvPr/>
          </p:nvSpPr>
          <p:spPr bwMode="auto">
            <a:xfrm>
              <a:off x="1746" y="801"/>
              <a:ext cx="489" cy="412"/>
            </a:xfrm>
            <a:custGeom>
              <a:avLst/>
              <a:gdLst>
                <a:gd name="T0" fmla="*/ 12 w 10000"/>
                <a:gd name="T1" fmla="*/ 0 h 10000"/>
                <a:gd name="T2" fmla="*/ 0 w 10000"/>
                <a:gd name="T3" fmla="*/ 8 h 10000"/>
                <a:gd name="T4" fmla="*/ 12 w 10000"/>
                <a:gd name="T5" fmla="*/ 17 h 10000"/>
                <a:gd name="T6" fmla="*/ 24 w 10000"/>
                <a:gd name="T7" fmla="*/ 8 h 10000"/>
                <a:gd name="T8" fmla="*/ 12 w 10000"/>
                <a:gd name="T9" fmla="*/ 0 h 10000"/>
                <a:gd name="T10" fmla="*/ 12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34" name="Freeform 5"/>
            <p:cNvSpPr>
              <a:spLocks/>
            </p:cNvSpPr>
            <p:nvPr/>
          </p:nvSpPr>
          <p:spPr bwMode="auto">
            <a:xfrm>
              <a:off x="1746" y="1412"/>
              <a:ext cx="489" cy="412"/>
            </a:xfrm>
            <a:custGeom>
              <a:avLst/>
              <a:gdLst>
                <a:gd name="T0" fmla="*/ 12 w 10000"/>
                <a:gd name="T1" fmla="*/ 0 h 10000"/>
                <a:gd name="T2" fmla="*/ 0 w 10000"/>
                <a:gd name="T3" fmla="*/ 8 h 10000"/>
                <a:gd name="T4" fmla="*/ 12 w 10000"/>
                <a:gd name="T5" fmla="*/ 17 h 10000"/>
                <a:gd name="T6" fmla="*/ 24 w 10000"/>
                <a:gd name="T7" fmla="*/ 8 h 10000"/>
                <a:gd name="T8" fmla="*/ 12 w 10000"/>
                <a:gd name="T9" fmla="*/ 0 h 10000"/>
                <a:gd name="T10" fmla="*/ 12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35" name="Line 6"/>
            <p:cNvSpPr>
              <a:spLocks noChangeShapeType="1"/>
            </p:cNvSpPr>
            <p:nvPr/>
          </p:nvSpPr>
          <p:spPr bwMode="auto">
            <a:xfrm>
              <a:off x="1986" y="1221"/>
              <a:ext cx="8" cy="22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36" name="Line 7"/>
            <p:cNvSpPr>
              <a:spLocks noChangeShapeType="1"/>
            </p:cNvSpPr>
            <p:nvPr/>
          </p:nvSpPr>
          <p:spPr bwMode="auto">
            <a:xfrm>
              <a:off x="2243" y="1068"/>
              <a:ext cx="737" cy="37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37" name="Freeform 8"/>
            <p:cNvSpPr>
              <a:spLocks/>
            </p:cNvSpPr>
            <p:nvPr/>
          </p:nvSpPr>
          <p:spPr bwMode="auto">
            <a:xfrm>
              <a:off x="1539" y="2252"/>
              <a:ext cx="240" cy="221"/>
            </a:xfrm>
            <a:custGeom>
              <a:avLst/>
              <a:gdLst>
                <a:gd name="T0" fmla="*/ 3 w 10000"/>
                <a:gd name="T1" fmla="*/ 0 h 10000"/>
                <a:gd name="T2" fmla="*/ 0 w 10000"/>
                <a:gd name="T3" fmla="*/ 2 h 10000"/>
                <a:gd name="T4" fmla="*/ 3 w 10000"/>
                <a:gd name="T5" fmla="*/ 5 h 10000"/>
                <a:gd name="T6" fmla="*/ 6 w 10000"/>
                <a:gd name="T7" fmla="*/ 2 h 10000"/>
                <a:gd name="T8" fmla="*/ 3 w 10000"/>
                <a:gd name="T9" fmla="*/ 0 h 10000"/>
                <a:gd name="T10" fmla="*/ 3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38" name="Freeform 9"/>
            <p:cNvSpPr>
              <a:spLocks/>
            </p:cNvSpPr>
            <p:nvPr/>
          </p:nvSpPr>
          <p:spPr bwMode="auto">
            <a:xfrm>
              <a:off x="1870" y="2252"/>
              <a:ext cx="241" cy="221"/>
            </a:xfrm>
            <a:custGeom>
              <a:avLst/>
              <a:gdLst>
                <a:gd name="T0" fmla="*/ 3 w 10000"/>
                <a:gd name="T1" fmla="*/ 0 h 10000"/>
                <a:gd name="T2" fmla="*/ 0 w 10000"/>
                <a:gd name="T3" fmla="*/ 2 h 10000"/>
                <a:gd name="T4" fmla="*/ 3 w 10000"/>
                <a:gd name="T5" fmla="*/ 5 h 10000"/>
                <a:gd name="T6" fmla="*/ 6 w 10000"/>
                <a:gd name="T7" fmla="*/ 2 h 10000"/>
                <a:gd name="T8" fmla="*/ 3 w 10000"/>
                <a:gd name="T9" fmla="*/ 0 h 10000"/>
                <a:gd name="T10" fmla="*/ 3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39" name="Freeform 10"/>
            <p:cNvSpPr>
              <a:spLocks/>
            </p:cNvSpPr>
            <p:nvPr/>
          </p:nvSpPr>
          <p:spPr bwMode="auto">
            <a:xfrm>
              <a:off x="2201" y="2252"/>
              <a:ext cx="241" cy="221"/>
            </a:xfrm>
            <a:custGeom>
              <a:avLst/>
              <a:gdLst>
                <a:gd name="T0" fmla="*/ 3 w 10000"/>
                <a:gd name="T1" fmla="*/ 0 h 10000"/>
                <a:gd name="T2" fmla="*/ 0 w 10000"/>
                <a:gd name="T3" fmla="*/ 2 h 10000"/>
                <a:gd name="T4" fmla="*/ 3 w 10000"/>
                <a:gd name="T5" fmla="*/ 5 h 10000"/>
                <a:gd name="T6" fmla="*/ 6 w 10000"/>
                <a:gd name="T7" fmla="*/ 2 h 10000"/>
                <a:gd name="T8" fmla="*/ 3 w 10000"/>
                <a:gd name="T9" fmla="*/ 0 h 10000"/>
                <a:gd name="T10" fmla="*/ 3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40" name="Line 11"/>
            <p:cNvSpPr>
              <a:spLocks noChangeShapeType="1"/>
            </p:cNvSpPr>
            <p:nvPr/>
          </p:nvSpPr>
          <p:spPr bwMode="auto">
            <a:xfrm flipH="1">
              <a:off x="1701" y="1832"/>
              <a:ext cx="207" cy="4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41" name="Line 12"/>
            <p:cNvSpPr>
              <a:spLocks noChangeShapeType="1"/>
            </p:cNvSpPr>
            <p:nvPr/>
          </p:nvSpPr>
          <p:spPr bwMode="auto">
            <a:xfrm>
              <a:off x="1986" y="1832"/>
              <a:ext cx="8" cy="4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42" name="Line 13"/>
            <p:cNvSpPr>
              <a:spLocks noChangeShapeType="1"/>
            </p:cNvSpPr>
            <p:nvPr/>
          </p:nvSpPr>
          <p:spPr bwMode="auto">
            <a:xfrm>
              <a:off x="2077" y="1832"/>
              <a:ext cx="199" cy="4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43" name="Freeform 14"/>
            <p:cNvSpPr>
              <a:spLocks/>
            </p:cNvSpPr>
            <p:nvPr/>
          </p:nvSpPr>
          <p:spPr bwMode="auto">
            <a:xfrm>
              <a:off x="2905" y="1412"/>
              <a:ext cx="489" cy="412"/>
            </a:xfrm>
            <a:custGeom>
              <a:avLst/>
              <a:gdLst>
                <a:gd name="T0" fmla="*/ 12 w 10000"/>
                <a:gd name="T1" fmla="*/ 0 h 10000"/>
                <a:gd name="T2" fmla="*/ 0 w 10000"/>
                <a:gd name="T3" fmla="*/ 8 h 10000"/>
                <a:gd name="T4" fmla="*/ 12 w 10000"/>
                <a:gd name="T5" fmla="*/ 17 h 10000"/>
                <a:gd name="T6" fmla="*/ 24 w 10000"/>
                <a:gd name="T7" fmla="*/ 8 h 10000"/>
                <a:gd name="T8" fmla="*/ 12 w 10000"/>
                <a:gd name="T9" fmla="*/ 0 h 10000"/>
                <a:gd name="T10" fmla="*/ 12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44" name="Freeform 15"/>
            <p:cNvSpPr>
              <a:spLocks/>
            </p:cNvSpPr>
            <p:nvPr/>
          </p:nvSpPr>
          <p:spPr bwMode="auto">
            <a:xfrm>
              <a:off x="2698" y="2252"/>
              <a:ext cx="241" cy="221"/>
            </a:xfrm>
            <a:custGeom>
              <a:avLst/>
              <a:gdLst>
                <a:gd name="T0" fmla="*/ 3 w 10000"/>
                <a:gd name="T1" fmla="*/ 0 h 10000"/>
                <a:gd name="T2" fmla="*/ 0 w 10000"/>
                <a:gd name="T3" fmla="*/ 2 h 10000"/>
                <a:gd name="T4" fmla="*/ 3 w 10000"/>
                <a:gd name="T5" fmla="*/ 5 h 10000"/>
                <a:gd name="T6" fmla="*/ 6 w 10000"/>
                <a:gd name="T7" fmla="*/ 2 h 10000"/>
                <a:gd name="T8" fmla="*/ 3 w 10000"/>
                <a:gd name="T9" fmla="*/ 0 h 10000"/>
                <a:gd name="T10" fmla="*/ 3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45" name="Freeform 16"/>
            <p:cNvSpPr>
              <a:spLocks/>
            </p:cNvSpPr>
            <p:nvPr/>
          </p:nvSpPr>
          <p:spPr bwMode="auto">
            <a:xfrm>
              <a:off x="3029" y="2252"/>
              <a:ext cx="241" cy="221"/>
            </a:xfrm>
            <a:custGeom>
              <a:avLst/>
              <a:gdLst>
                <a:gd name="T0" fmla="*/ 3 w 10000"/>
                <a:gd name="T1" fmla="*/ 0 h 10000"/>
                <a:gd name="T2" fmla="*/ 0 w 10000"/>
                <a:gd name="T3" fmla="*/ 2 h 10000"/>
                <a:gd name="T4" fmla="*/ 3 w 10000"/>
                <a:gd name="T5" fmla="*/ 5 h 10000"/>
                <a:gd name="T6" fmla="*/ 6 w 10000"/>
                <a:gd name="T7" fmla="*/ 2 h 10000"/>
                <a:gd name="T8" fmla="*/ 3 w 10000"/>
                <a:gd name="T9" fmla="*/ 0 h 10000"/>
                <a:gd name="T10" fmla="*/ 3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46" name="Freeform 17"/>
            <p:cNvSpPr>
              <a:spLocks/>
            </p:cNvSpPr>
            <p:nvPr/>
          </p:nvSpPr>
          <p:spPr bwMode="auto">
            <a:xfrm>
              <a:off x="3361" y="2252"/>
              <a:ext cx="240" cy="221"/>
            </a:xfrm>
            <a:custGeom>
              <a:avLst/>
              <a:gdLst>
                <a:gd name="T0" fmla="*/ 3 w 10000"/>
                <a:gd name="T1" fmla="*/ 0 h 10000"/>
                <a:gd name="T2" fmla="*/ 0 w 10000"/>
                <a:gd name="T3" fmla="*/ 2 h 10000"/>
                <a:gd name="T4" fmla="*/ 3 w 10000"/>
                <a:gd name="T5" fmla="*/ 5 h 10000"/>
                <a:gd name="T6" fmla="*/ 6 w 10000"/>
                <a:gd name="T7" fmla="*/ 2 h 10000"/>
                <a:gd name="T8" fmla="*/ 3 w 10000"/>
                <a:gd name="T9" fmla="*/ 0 h 10000"/>
                <a:gd name="T10" fmla="*/ 3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47" name="Line 18"/>
            <p:cNvSpPr>
              <a:spLocks noChangeShapeType="1"/>
            </p:cNvSpPr>
            <p:nvPr/>
          </p:nvSpPr>
          <p:spPr bwMode="auto">
            <a:xfrm flipH="1">
              <a:off x="2860" y="1832"/>
              <a:ext cx="207" cy="4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48" name="Line 19"/>
            <p:cNvSpPr>
              <a:spLocks noChangeShapeType="1"/>
            </p:cNvSpPr>
            <p:nvPr/>
          </p:nvSpPr>
          <p:spPr bwMode="auto">
            <a:xfrm>
              <a:off x="3146" y="1832"/>
              <a:ext cx="8" cy="4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49" name="Line 20"/>
            <p:cNvSpPr>
              <a:spLocks noChangeShapeType="1"/>
            </p:cNvSpPr>
            <p:nvPr/>
          </p:nvSpPr>
          <p:spPr bwMode="auto">
            <a:xfrm>
              <a:off x="3236" y="1832"/>
              <a:ext cx="199" cy="4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50" name="Freeform 21"/>
            <p:cNvSpPr>
              <a:spLocks/>
            </p:cNvSpPr>
            <p:nvPr/>
          </p:nvSpPr>
          <p:spPr bwMode="auto">
            <a:xfrm>
              <a:off x="504" y="1412"/>
              <a:ext cx="489" cy="412"/>
            </a:xfrm>
            <a:custGeom>
              <a:avLst/>
              <a:gdLst>
                <a:gd name="T0" fmla="*/ 12 w 10000"/>
                <a:gd name="T1" fmla="*/ 0 h 10000"/>
                <a:gd name="T2" fmla="*/ 0 w 10000"/>
                <a:gd name="T3" fmla="*/ 8 h 10000"/>
                <a:gd name="T4" fmla="*/ 12 w 10000"/>
                <a:gd name="T5" fmla="*/ 17 h 10000"/>
                <a:gd name="T6" fmla="*/ 24 w 10000"/>
                <a:gd name="T7" fmla="*/ 8 h 10000"/>
                <a:gd name="T8" fmla="*/ 12 w 10000"/>
                <a:gd name="T9" fmla="*/ 0 h 10000"/>
                <a:gd name="T10" fmla="*/ 12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51" name="Freeform 22"/>
            <p:cNvSpPr>
              <a:spLocks/>
            </p:cNvSpPr>
            <p:nvPr/>
          </p:nvSpPr>
          <p:spPr bwMode="auto">
            <a:xfrm>
              <a:off x="297" y="2252"/>
              <a:ext cx="240" cy="221"/>
            </a:xfrm>
            <a:custGeom>
              <a:avLst/>
              <a:gdLst>
                <a:gd name="T0" fmla="*/ 3 w 10000"/>
                <a:gd name="T1" fmla="*/ 0 h 10000"/>
                <a:gd name="T2" fmla="*/ 0 w 10000"/>
                <a:gd name="T3" fmla="*/ 2 h 10000"/>
                <a:gd name="T4" fmla="*/ 3 w 10000"/>
                <a:gd name="T5" fmla="*/ 5 h 10000"/>
                <a:gd name="T6" fmla="*/ 6 w 10000"/>
                <a:gd name="T7" fmla="*/ 2 h 10000"/>
                <a:gd name="T8" fmla="*/ 3 w 10000"/>
                <a:gd name="T9" fmla="*/ 0 h 10000"/>
                <a:gd name="T10" fmla="*/ 3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52" name="Freeform 23"/>
            <p:cNvSpPr>
              <a:spLocks/>
            </p:cNvSpPr>
            <p:nvPr/>
          </p:nvSpPr>
          <p:spPr bwMode="auto">
            <a:xfrm>
              <a:off x="628" y="2252"/>
              <a:ext cx="241" cy="221"/>
            </a:xfrm>
            <a:custGeom>
              <a:avLst/>
              <a:gdLst>
                <a:gd name="T0" fmla="*/ 3 w 10000"/>
                <a:gd name="T1" fmla="*/ 0 h 10000"/>
                <a:gd name="T2" fmla="*/ 0 w 10000"/>
                <a:gd name="T3" fmla="*/ 2 h 10000"/>
                <a:gd name="T4" fmla="*/ 3 w 10000"/>
                <a:gd name="T5" fmla="*/ 5 h 10000"/>
                <a:gd name="T6" fmla="*/ 6 w 10000"/>
                <a:gd name="T7" fmla="*/ 2 h 10000"/>
                <a:gd name="T8" fmla="*/ 3 w 10000"/>
                <a:gd name="T9" fmla="*/ 0 h 10000"/>
                <a:gd name="T10" fmla="*/ 3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53" name="Freeform 24"/>
            <p:cNvSpPr>
              <a:spLocks/>
            </p:cNvSpPr>
            <p:nvPr/>
          </p:nvSpPr>
          <p:spPr bwMode="auto">
            <a:xfrm>
              <a:off x="959" y="2252"/>
              <a:ext cx="241" cy="221"/>
            </a:xfrm>
            <a:custGeom>
              <a:avLst/>
              <a:gdLst>
                <a:gd name="T0" fmla="*/ 3 w 10000"/>
                <a:gd name="T1" fmla="*/ 0 h 10000"/>
                <a:gd name="T2" fmla="*/ 0 w 10000"/>
                <a:gd name="T3" fmla="*/ 2 h 10000"/>
                <a:gd name="T4" fmla="*/ 3 w 10000"/>
                <a:gd name="T5" fmla="*/ 5 h 10000"/>
                <a:gd name="T6" fmla="*/ 6 w 10000"/>
                <a:gd name="T7" fmla="*/ 2 h 10000"/>
                <a:gd name="T8" fmla="*/ 3 w 10000"/>
                <a:gd name="T9" fmla="*/ 0 h 10000"/>
                <a:gd name="T10" fmla="*/ 3 w 10000"/>
                <a:gd name="T11" fmla="*/ 0 h 10000"/>
                <a:gd name="T12" fmla="*/ 0 60000 65536"/>
                <a:gd name="T13" fmla="*/ 0 60000 65536"/>
                <a:gd name="T14" fmla="*/ 0 60000 65536"/>
                <a:gd name="T15" fmla="*/ 0 60000 65536"/>
                <a:gd name="T16" fmla="*/ 0 60000 65536"/>
                <a:gd name="T17" fmla="*/ 0 60000 65536"/>
                <a:gd name="T18" fmla="*/ 0 w 10000"/>
                <a:gd name="T19" fmla="*/ 0 h 10000"/>
                <a:gd name="T20" fmla="*/ 10000 w 10000"/>
                <a:gd name="T21" fmla="*/ 10000 h 10000"/>
              </a:gdLst>
              <a:ahLst/>
              <a:cxnLst>
                <a:cxn ang="T12">
                  <a:pos x="T0" y="T1"/>
                </a:cxn>
                <a:cxn ang="T13">
                  <a:pos x="T2" y="T3"/>
                </a:cxn>
                <a:cxn ang="T14">
                  <a:pos x="T4" y="T5"/>
                </a:cxn>
                <a:cxn ang="T15">
                  <a:pos x="T6" y="T7"/>
                </a:cxn>
                <a:cxn ang="T16">
                  <a:pos x="T8" y="T9"/>
                </a:cxn>
                <a:cxn ang="T17">
                  <a:pos x="T10" y="T11"/>
                </a:cxn>
              </a:cxnLst>
              <a:rect l="T18" t="T19" r="T20" b="T21"/>
              <a:pathLst>
                <a:path w="10000" h="10000">
                  <a:moveTo>
                    <a:pt x="5000" y="0"/>
                  </a:moveTo>
                  <a:cubicBezTo>
                    <a:pt x="2238" y="0"/>
                    <a:pt x="0" y="2238"/>
                    <a:pt x="0" y="5000"/>
                  </a:cubicBezTo>
                  <a:cubicBezTo>
                    <a:pt x="0" y="7761"/>
                    <a:pt x="2238" y="10000"/>
                    <a:pt x="5000" y="10000"/>
                  </a:cubicBezTo>
                  <a:cubicBezTo>
                    <a:pt x="7761" y="10000"/>
                    <a:pt x="10000" y="7761"/>
                    <a:pt x="10000" y="5000"/>
                  </a:cubicBezTo>
                  <a:cubicBezTo>
                    <a:pt x="10000" y="2238"/>
                    <a:pt x="7761" y="0"/>
                    <a:pt x="5000" y="0"/>
                  </a:cubicBezTo>
                  <a:close/>
                  <a:moveTo>
                    <a:pt x="5000" y="0"/>
                  </a:moveTo>
                </a:path>
              </a:pathLst>
            </a:custGeom>
            <a:solidFill>
              <a:schemeClr val="accent1"/>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6154" name="Line 25"/>
            <p:cNvSpPr>
              <a:spLocks noChangeShapeType="1"/>
            </p:cNvSpPr>
            <p:nvPr/>
          </p:nvSpPr>
          <p:spPr bwMode="auto">
            <a:xfrm flipH="1">
              <a:off x="459" y="1832"/>
              <a:ext cx="207" cy="4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55" name="Line 26"/>
            <p:cNvSpPr>
              <a:spLocks noChangeShapeType="1"/>
            </p:cNvSpPr>
            <p:nvPr/>
          </p:nvSpPr>
          <p:spPr bwMode="auto">
            <a:xfrm>
              <a:off x="744" y="1832"/>
              <a:ext cx="8" cy="4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56" name="Line 27"/>
            <p:cNvSpPr>
              <a:spLocks noChangeShapeType="1"/>
            </p:cNvSpPr>
            <p:nvPr/>
          </p:nvSpPr>
          <p:spPr bwMode="auto">
            <a:xfrm>
              <a:off x="835" y="1832"/>
              <a:ext cx="199" cy="41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6157" name="Line 28"/>
            <p:cNvSpPr>
              <a:spLocks noChangeShapeType="1"/>
            </p:cNvSpPr>
            <p:nvPr/>
          </p:nvSpPr>
          <p:spPr bwMode="auto">
            <a:xfrm rot="10800000" flipH="1">
              <a:off x="918" y="1064"/>
              <a:ext cx="820" cy="38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grpSp>
      <p:sp>
        <p:nvSpPr>
          <p:cNvPr id="281629" name="Text Box 29"/>
          <p:cNvSpPr txBox="1">
            <a:spLocks noChangeArrowheads="1"/>
          </p:cNvSpPr>
          <p:nvPr/>
        </p:nvSpPr>
        <p:spPr bwMode="auto">
          <a:xfrm>
            <a:off x="5762625" y="1824038"/>
            <a:ext cx="27813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 pos="914400" algn="l"/>
                <a:tab pos="1828800" algn="l"/>
              </a:tabLst>
              <a:defRPr>
                <a:solidFill>
                  <a:schemeClr val="tx1"/>
                </a:solidFill>
                <a:latin typeface="Arial" panose="020B0604020202020204" pitchFamily="34" charset="0"/>
              </a:defRPr>
            </a:lvl1pPr>
            <a:lvl2pPr marL="37931725" indent="-37474525">
              <a:tabLst>
                <a:tab pos="0" algn="l"/>
                <a:tab pos="914400" algn="l"/>
                <a:tab pos="1828800" algn="l"/>
              </a:tabLst>
              <a:defRPr>
                <a:solidFill>
                  <a:schemeClr val="tx1"/>
                </a:solidFill>
                <a:latin typeface="Arial" panose="020B0604020202020204" pitchFamily="34" charset="0"/>
              </a:defRPr>
            </a:lvl2pPr>
            <a:lvl3pPr>
              <a:tabLst>
                <a:tab pos="0" algn="l"/>
                <a:tab pos="914400" algn="l"/>
                <a:tab pos="1828800" algn="l"/>
              </a:tabLst>
              <a:defRPr>
                <a:solidFill>
                  <a:schemeClr val="tx1"/>
                </a:solidFill>
                <a:latin typeface="Arial" panose="020B0604020202020204" pitchFamily="34" charset="0"/>
              </a:defRPr>
            </a:lvl3pPr>
            <a:lvl4pPr>
              <a:tabLst>
                <a:tab pos="0" algn="l"/>
                <a:tab pos="914400" algn="l"/>
                <a:tab pos="1828800" algn="l"/>
              </a:tabLst>
              <a:defRPr>
                <a:solidFill>
                  <a:schemeClr val="tx1"/>
                </a:solidFill>
                <a:latin typeface="Arial" panose="020B0604020202020204" pitchFamily="34" charset="0"/>
              </a:defRPr>
            </a:lvl4pPr>
            <a:lvl5pPr>
              <a:tabLst>
                <a:tab pos="0" algn="l"/>
                <a:tab pos="914400" algn="l"/>
                <a:tab pos="1828800" algn="l"/>
              </a:tabLst>
              <a:defRPr>
                <a:solidFill>
                  <a:schemeClr val="tx1"/>
                </a:solidFill>
                <a:latin typeface="Arial" panose="020B0604020202020204" pitchFamily="34" charset="0"/>
              </a:defRPr>
            </a:lvl5pPr>
            <a:lvl6pPr marL="457200" fontAlgn="base">
              <a:spcBef>
                <a:spcPct val="0"/>
              </a:spcBef>
              <a:spcAft>
                <a:spcPct val="0"/>
              </a:spcAft>
              <a:tabLst>
                <a:tab pos="0" algn="l"/>
                <a:tab pos="914400" algn="l"/>
                <a:tab pos="1828800" algn="l"/>
              </a:tabLst>
              <a:defRPr>
                <a:solidFill>
                  <a:schemeClr val="tx1"/>
                </a:solidFill>
                <a:latin typeface="Arial" panose="020B0604020202020204" pitchFamily="34" charset="0"/>
              </a:defRPr>
            </a:lvl6pPr>
            <a:lvl7pPr marL="914400" fontAlgn="base">
              <a:spcBef>
                <a:spcPct val="0"/>
              </a:spcBef>
              <a:spcAft>
                <a:spcPct val="0"/>
              </a:spcAft>
              <a:tabLst>
                <a:tab pos="0" algn="l"/>
                <a:tab pos="914400" algn="l"/>
                <a:tab pos="1828800" algn="l"/>
              </a:tabLst>
              <a:defRPr>
                <a:solidFill>
                  <a:schemeClr val="tx1"/>
                </a:solidFill>
                <a:latin typeface="Arial" panose="020B0604020202020204" pitchFamily="34" charset="0"/>
              </a:defRPr>
            </a:lvl7pPr>
            <a:lvl8pPr marL="1371600" fontAlgn="base">
              <a:spcBef>
                <a:spcPct val="0"/>
              </a:spcBef>
              <a:spcAft>
                <a:spcPct val="0"/>
              </a:spcAft>
              <a:tabLst>
                <a:tab pos="0" algn="l"/>
                <a:tab pos="914400" algn="l"/>
                <a:tab pos="1828800" algn="l"/>
              </a:tabLst>
              <a:defRPr>
                <a:solidFill>
                  <a:schemeClr val="tx1"/>
                </a:solidFill>
                <a:latin typeface="Arial" panose="020B0604020202020204" pitchFamily="34" charset="0"/>
              </a:defRPr>
            </a:lvl8pPr>
            <a:lvl9pPr marL="1828800" fontAlgn="base">
              <a:spcBef>
                <a:spcPct val="0"/>
              </a:spcBef>
              <a:spcAft>
                <a:spcPct val="0"/>
              </a:spcAft>
              <a:tabLst>
                <a:tab pos="0" algn="l"/>
                <a:tab pos="914400" algn="l"/>
                <a:tab pos="1828800" algn="l"/>
              </a:tabLst>
              <a:defRPr>
                <a:solidFill>
                  <a:schemeClr val="tx1"/>
                </a:solidFill>
                <a:latin typeface="Arial" panose="020B0604020202020204" pitchFamily="34" charset="0"/>
              </a:defRPr>
            </a:lvl9pPr>
          </a:lstStyle>
          <a:p>
            <a:pPr>
              <a:lnSpc>
                <a:spcPts val="2900"/>
              </a:lnSpc>
            </a:pPr>
            <a:r>
              <a:rPr lang="el-GR" altLang="el-GR" sz="2400"/>
              <a:t>Γενικός συντονισμός</a:t>
            </a:r>
            <a:endParaRPr lang="en-US" altLang="el-GR" sz="2400"/>
          </a:p>
        </p:txBody>
      </p:sp>
      <p:sp>
        <p:nvSpPr>
          <p:cNvPr id="281630" name="Text Box 30"/>
          <p:cNvSpPr txBox="1">
            <a:spLocks noChangeArrowheads="1"/>
          </p:cNvSpPr>
          <p:nvPr/>
        </p:nvSpPr>
        <p:spPr bwMode="auto">
          <a:xfrm>
            <a:off x="5481638" y="2662238"/>
            <a:ext cx="30194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 pos="914400" algn="l"/>
                <a:tab pos="1828800" algn="l"/>
                <a:tab pos="2743200" algn="l"/>
              </a:tabLst>
              <a:defRPr>
                <a:solidFill>
                  <a:schemeClr val="tx1"/>
                </a:solidFill>
                <a:latin typeface="Arial" panose="020B0604020202020204" pitchFamily="34" charset="0"/>
              </a:defRPr>
            </a:lvl1pPr>
            <a:lvl2pPr marL="37931725" indent="-37474525">
              <a:tabLst>
                <a:tab pos="0" algn="l"/>
                <a:tab pos="914400" algn="l"/>
                <a:tab pos="1828800" algn="l"/>
                <a:tab pos="2743200" algn="l"/>
              </a:tabLst>
              <a:defRPr>
                <a:solidFill>
                  <a:schemeClr val="tx1"/>
                </a:solidFill>
                <a:latin typeface="Arial" panose="020B0604020202020204" pitchFamily="34" charset="0"/>
              </a:defRPr>
            </a:lvl2pPr>
            <a:lvl3pPr>
              <a:tabLst>
                <a:tab pos="0" algn="l"/>
                <a:tab pos="914400" algn="l"/>
                <a:tab pos="1828800" algn="l"/>
                <a:tab pos="2743200" algn="l"/>
              </a:tabLst>
              <a:defRPr>
                <a:solidFill>
                  <a:schemeClr val="tx1"/>
                </a:solidFill>
                <a:latin typeface="Arial" panose="020B0604020202020204" pitchFamily="34" charset="0"/>
              </a:defRPr>
            </a:lvl3pPr>
            <a:lvl4pPr>
              <a:tabLst>
                <a:tab pos="0" algn="l"/>
                <a:tab pos="914400" algn="l"/>
                <a:tab pos="1828800" algn="l"/>
                <a:tab pos="2743200" algn="l"/>
              </a:tabLst>
              <a:defRPr>
                <a:solidFill>
                  <a:schemeClr val="tx1"/>
                </a:solidFill>
                <a:latin typeface="Arial" panose="020B0604020202020204" pitchFamily="34" charset="0"/>
              </a:defRPr>
            </a:lvl4pPr>
            <a:lvl5pPr>
              <a:tabLst>
                <a:tab pos="0" algn="l"/>
                <a:tab pos="914400" algn="l"/>
                <a:tab pos="1828800" algn="l"/>
                <a:tab pos="2743200" algn="l"/>
              </a:tabLst>
              <a:defRPr>
                <a:solidFill>
                  <a:schemeClr val="tx1"/>
                </a:solidFill>
                <a:latin typeface="Arial" panose="020B0604020202020204" pitchFamily="34" charset="0"/>
              </a:defRPr>
            </a:lvl5pPr>
            <a:lvl6pPr marL="457200" fontAlgn="base">
              <a:spcBef>
                <a:spcPct val="0"/>
              </a:spcBef>
              <a:spcAft>
                <a:spcPct val="0"/>
              </a:spcAft>
              <a:tabLst>
                <a:tab pos="0" algn="l"/>
                <a:tab pos="914400" algn="l"/>
                <a:tab pos="1828800" algn="l"/>
                <a:tab pos="2743200" algn="l"/>
              </a:tabLst>
              <a:defRPr>
                <a:solidFill>
                  <a:schemeClr val="tx1"/>
                </a:solidFill>
                <a:latin typeface="Arial" panose="020B0604020202020204" pitchFamily="34" charset="0"/>
              </a:defRPr>
            </a:lvl6pPr>
            <a:lvl7pPr marL="914400" fontAlgn="base">
              <a:spcBef>
                <a:spcPct val="0"/>
              </a:spcBef>
              <a:spcAft>
                <a:spcPct val="0"/>
              </a:spcAft>
              <a:tabLst>
                <a:tab pos="0" algn="l"/>
                <a:tab pos="914400" algn="l"/>
                <a:tab pos="1828800" algn="l"/>
                <a:tab pos="2743200" algn="l"/>
              </a:tabLst>
              <a:defRPr>
                <a:solidFill>
                  <a:schemeClr val="tx1"/>
                </a:solidFill>
                <a:latin typeface="Arial" panose="020B0604020202020204" pitchFamily="34" charset="0"/>
              </a:defRPr>
            </a:lvl7pPr>
            <a:lvl8pPr marL="1371600" fontAlgn="base">
              <a:spcBef>
                <a:spcPct val="0"/>
              </a:spcBef>
              <a:spcAft>
                <a:spcPct val="0"/>
              </a:spcAft>
              <a:tabLst>
                <a:tab pos="0" algn="l"/>
                <a:tab pos="914400" algn="l"/>
                <a:tab pos="1828800" algn="l"/>
                <a:tab pos="2743200" algn="l"/>
              </a:tabLst>
              <a:defRPr>
                <a:solidFill>
                  <a:schemeClr val="tx1"/>
                </a:solidFill>
                <a:latin typeface="Arial" panose="020B0604020202020204" pitchFamily="34" charset="0"/>
              </a:defRPr>
            </a:lvl8pPr>
            <a:lvl9pPr marL="1828800" fontAlgn="base">
              <a:spcBef>
                <a:spcPct val="0"/>
              </a:spcBef>
              <a:spcAft>
                <a:spcPct val="0"/>
              </a:spcAft>
              <a:tabLst>
                <a:tab pos="0" algn="l"/>
                <a:tab pos="914400" algn="l"/>
                <a:tab pos="1828800" algn="l"/>
                <a:tab pos="2743200" algn="l"/>
              </a:tabLst>
              <a:defRPr>
                <a:solidFill>
                  <a:schemeClr val="tx1"/>
                </a:solidFill>
                <a:latin typeface="Arial" panose="020B0604020202020204" pitchFamily="34" charset="0"/>
              </a:defRPr>
            </a:lvl9pPr>
          </a:lstStyle>
          <a:p>
            <a:pPr>
              <a:lnSpc>
                <a:spcPts val="2900"/>
              </a:lnSpc>
            </a:pPr>
            <a:r>
              <a:rPr lang="el-GR" altLang="el-GR" sz="2400"/>
              <a:t>Διοίκηση 1</a:t>
            </a:r>
            <a:r>
              <a:rPr lang="el-GR" altLang="el-GR" sz="2400" baseline="30000"/>
              <a:t>ου</a:t>
            </a:r>
            <a:r>
              <a:rPr lang="el-GR" altLang="el-GR" sz="2400"/>
              <a:t> επιπέδου</a:t>
            </a:r>
            <a:endParaRPr lang="en-US" altLang="el-GR" sz="2400"/>
          </a:p>
        </p:txBody>
      </p:sp>
      <p:sp>
        <p:nvSpPr>
          <p:cNvPr id="281631" name="Text Box 31"/>
          <p:cNvSpPr txBox="1">
            <a:spLocks noChangeArrowheads="1"/>
          </p:cNvSpPr>
          <p:nvPr/>
        </p:nvSpPr>
        <p:spPr bwMode="auto">
          <a:xfrm>
            <a:off x="5692775" y="3805238"/>
            <a:ext cx="15954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 pos="914400" algn="l"/>
                <a:tab pos="1828800" algn="l"/>
              </a:tabLst>
              <a:defRPr>
                <a:solidFill>
                  <a:schemeClr val="tx1"/>
                </a:solidFill>
                <a:latin typeface="Arial" panose="020B0604020202020204" pitchFamily="34" charset="0"/>
              </a:defRPr>
            </a:lvl1pPr>
            <a:lvl2pPr marL="37931725" indent="-37474525">
              <a:tabLst>
                <a:tab pos="0" algn="l"/>
                <a:tab pos="914400" algn="l"/>
                <a:tab pos="1828800" algn="l"/>
              </a:tabLst>
              <a:defRPr>
                <a:solidFill>
                  <a:schemeClr val="tx1"/>
                </a:solidFill>
                <a:latin typeface="Arial" panose="020B0604020202020204" pitchFamily="34" charset="0"/>
              </a:defRPr>
            </a:lvl2pPr>
            <a:lvl3pPr>
              <a:tabLst>
                <a:tab pos="0" algn="l"/>
                <a:tab pos="914400" algn="l"/>
                <a:tab pos="1828800" algn="l"/>
              </a:tabLst>
              <a:defRPr>
                <a:solidFill>
                  <a:schemeClr val="tx1"/>
                </a:solidFill>
                <a:latin typeface="Arial" panose="020B0604020202020204" pitchFamily="34" charset="0"/>
              </a:defRPr>
            </a:lvl3pPr>
            <a:lvl4pPr>
              <a:tabLst>
                <a:tab pos="0" algn="l"/>
                <a:tab pos="914400" algn="l"/>
                <a:tab pos="1828800" algn="l"/>
              </a:tabLst>
              <a:defRPr>
                <a:solidFill>
                  <a:schemeClr val="tx1"/>
                </a:solidFill>
                <a:latin typeface="Arial" panose="020B0604020202020204" pitchFamily="34" charset="0"/>
              </a:defRPr>
            </a:lvl4pPr>
            <a:lvl5pPr>
              <a:tabLst>
                <a:tab pos="0" algn="l"/>
                <a:tab pos="914400" algn="l"/>
                <a:tab pos="1828800" algn="l"/>
              </a:tabLst>
              <a:defRPr>
                <a:solidFill>
                  <a:schemeClr val="tx1"/>
                </a:solidFill>
                <a:latin typeface="Arial" panose="020B0604020202020204" pitchFamily="34" charset="0"/>
              </a:defRPr>
            </a:lvl5pPr>
            <a:lvl6pPr marL="457200" fontAlgn="base">
              <a:spcBef>
                <a:spcPct val="0"/>
              </a:spcBef>
              <a:spcAft>
                <a:spcPct val="0"/>
              </a:spcAft>
              <a:tabLst>
                <a:tab pos="0" algn="l"/>
                <a:tab pos="914400" algn="l"/>
                <a:tab pos="1828800" algn="l"/>
              </a:tabLst>
              <a:defRPr>
                <a:solidFill>
                  <a:schemeClr val="tx1"/>
                </a:solidFill>
                <a:latin typeface="Arial" panose="020B0604020202020204" pitchFamily="34" charset="0"/>
              </a:defRPr>
            </a:lvl6pPr>
            <a:lvl7pPr marL="914400" fontAlgn="base">
              <a:spcBef>
                <a:spcPct val="0"/>
              </a:spcBef>
              <a:spcAft>
                <a:spcPct val="0"/>
              </a:spcAft>
              <a:tabLst>
                <a:tab pos="0" algn="l"/>
                <a:tab pos="914400" algn="l"/>
                <a:tab pos="1828800" algn="l"/>
              </a:tabLst>
              <a:defRPr>
                <a:solidFill>
                  <a:schemeClr val="tx1"/>
                </a:solidFill>
                <a:latin typeface="Arial" panose="020B0604020202020204" pitchFamily="34" charset="0"/>
              </a:defRPr>
            </a:lvl7pPr>
            <a:lvl8pPr marL="1371600" fontAlgn="base">
              <a:spcBef>
                <a:spcPct val="0"/>
              </a:spcBef>
              <a:spcAft>
                <a:spcPct val="0"/>
              </a:spcAft>
              <a:tabLst>
                <a:tab pos="0" algn="l"/>
                <a:tab pos="914400" algn="l"/>
                <a:tab pos="1828800" algn="l"/>
              </a:tabLst>
              <a:defRPr>
                <a:solidFill>
                  <a:schemeClr val="tx1"/>
                </a:solidFill>
                <a:latin typeface="Arial" panose="020B0604020202020204" pitchFamily="34" charset="0"/>
              </a:defRPr>
            </a:lvl8pPr>
            <a:lvl9pPr marL="1828800" fontAlgn="base">
              <a:spcBef>
                <a:spcPct val="0"/>
              </a:spcBef>
              <a:spcAft>
                <a:spcPct val="0"/>
              </a:spcAft>
              <a:tabLst>
                <a:tab pos="0" algn="l"/>
                <a:tab pos="914400" algn="l"/>
                <a:tab pos="1828800" algn="l"/>
              </a:tabLst>
              <a:defRPr>
                <a:solidFill>
                  <a:schemeClr val="tx1"/>
                </a:solidFill>
                <a:latin typeface="Arial" panose="020B0604020202020204" pitchFamily="34" charset="0"/>
              </a:defRPr>
            </a:lvl9pPr>
          </a:lstStyle>
          <a:p>
            <a:pPr>
              <a:lnSpc>
                <a:spcPts val="2900"/>
              </a:lnSpc>
            </a:pPr>
            <a:r>
              <a:rPr lang="el-GR" altLang="el-GR" sz="2400"/>
              <a:t>Μέλη έργου</a:t>
            </a:r>
            <a:endParaRPr lang="en-US" altLang="el-GR" sz="2400"/>
          </a:p>
        </p:txBody>
      </p:sp>
      <p:sp>
        <p:nvSpPr>
          <p:cNvPr id="281635" name="Line 35"/>
          <p:cNvSpPr>
            <a:spLocks noChangeShapeType="1"/>
          </p:cNvSpPr>
          <p:nvPr/>
        </p:nvSpPr>
        <p:spPr bwMode="auto">
          <a:xfrm rot="10800000" flipH="1">
            <a:off x="882650" y="2922588"/>
            <a:ext cx="492125" cy="1143000"/>
          </a:xfrm>
          <a:prstGeom prst="line">
            <a:avLst/>
          </a:prstGeom>
          <a:noFill/>
          <a:ln w="25400">
            <a:solidFill>
              <a:schemeClr val="accent5">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1636" name="Line 36"/>
          <p:cNvSpPr>
            <a:spLocks noChangeShapeType="1"/>
          </p:cNvSpPr>
          <p:nvPr/>
        </p:nvSpPr>
        <p:spPr bwMode="auto">
          <a:xfrm rot="10800000" flipH="1">
            <a:off x="1374775" y="2008188"/>
            <a:ext cx="1830388" cy="914400"/>
          </a:xfrm>
          <a:prstGeom prst="line">
            <a:avLst/>
          </a:prstGeom>
          <a:noFill/>
          <a:ln w="25400">
            <a:solidFill>
              <a:schemeClr val="accent5">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1637" name="Line 37"/>
          <p:cNvSpPr>
            <a:spLocks noChangeShapeType="1"/>
          </p:cNvSpPr>
          <p:nvPr/>
        </p:nvSpPr>
        <p:spPr bwMode="auto">
          <a:xfrm>
            <a:off x="3205163" y="2008188"/>
            <a:ext cx="1617662" cy="990600"/>
          </a:xfrm>
          <a:prstGeom prst="line">
            <a:avLst/>
          </a:prstGeom>
          <a:noFill/>
          <a:ln w="25400">
            <a:solidFill>
              <a:schemeClr val="accent5">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1638" name="Line 38"/>
          <p:cNvSpPr>
            <a:spLocks noChangeShapeType="1"/>
          </p:cNvSpPr>
          <p:nvPr/>
        </p:nvSpPr>
        <p:spPr bwMode="auto">
          <a:xfrm>
            <a:off x="4822825" y="2998788"/>
            <a:ext cx="438150" cy="1016000"/>
          </a:xfrm>
          <a:prstGeom prst="line">
            <a:avLst/>
          </a:prstGeom>
          <a:noFill/>
          <a:ln w="25400">
            <a:solidFill>
              <a:schemeClr val="accent5">
                <a:lumMod val="60000"/>
                <a:lumOff val="40000"/>
              </a:schemeClr>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816165" name="Text Box 39"/>
          <p:cNvSpPr txBox="1">
            <a:spLocks noChangeArrowheads="1"/>
          </p:cNvSpPr>
          <p:nvPr/>
        </p:nvSpPr>
        <p:spPr bwMode="auto">
          <a:xfrm>
            <a:off x="1244600" y="4773613"/>
            <a:ext cx="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1200">
              <a:latin typeface="Palatino" charset="0"/>
              <a:ea typeface="ＭＳ Ｐゴシック" panose="020B0600070205080204" pitchFamily="34" charset="-128"/>
            </a:endParaRPr>
          </a:p>
        </p:txBody>
      </p:sp>
      <p:sp>
        <p:nvSpPr>
          <p:cNvPr id="816166" name="Text Box 40"/>
          <p:cNvSpPr txBox="1">
            <a:spLocks noChangeArrowheads="1"/>
          </p:cNvSpPr>
          <p:nvPr/>
        </p:nvSpPr>
        <p:spPr bwMode="auto">
          <a:xfrm>
            <a:off x="1244600" y="4545013"/>
            <a:ext cx="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1200">
              <a:latin typeface="Palatino" charset="0"/>
              <a:ea typeface="ＭＳ Ｐゴシック" panose="020B0600070205080204" pitchFamily="34" charset="-128"/>
            </a:endParaRPr>
          </a:p>
        </p:txBody>
      </p:sp>
      <p:sp>
        <p:nvSpPr>
          <p:cNvPr id="281641" name="Text Box 41"/>
          <p:cNvSpPr txBox="1">
            <a:spLocks noChangeArrowheads="1"/>
          </p:cNvSpPr>
          <p:nvPr/>
        </p:nvSpPr>
        <p:spPr bwMode="auto">
          <a:xfrm>
            <a:off x="746125" y="4005263"/>
            <a:ext cx="1651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Lst>
              <a:defRPr>
                <a:solidFill>
                  <a:schemeClr val="tx1"/>
                </a:solidFill>
                <a:latin typeface="Arial" panose="020B0604020202020204" pitchFamily="34" charset="0"/>
              </a:defRPr>
            </a:lvl1pPr>
            <a:lvl2pPr marL="37931725" indent="-37474525">
              <a:tabLst>
                <a:tab pos="0" algn="l"/>
              </a:tabLst>
              <a:defRPr>
                <a:solidFill>
                  <a:schemeClr val="tx1"/>
                </a:solidFill>
                <a:latin typeface="Arial" panose="020B0604020202020204" pitchFamily="34" charset="0"/>
              </a:defRPr>
            </a:lvl2pPr>
            <a:lvl3pPr>
              <a:tabLst>
                <a:tab pos="0" algn="l"/>
              </a:tabLst>
              <a:defRPr>
                <a:solidFill>
                  <a:schemeClr val="tx1"/>
                </a:solidFill>
                <a:latin typeface="Arial" panose="020B0604020202020204" pitchFamily="34" charset="0"/>
              </a:defRPr>
            </a:lvl3pPr>
            <a:lvl4pPr>
              <a:tabLst>
                <a:tab pos="0" algn="l"/>
              </a:tabLst>
              <a:defRPr>
                <a:solidFill>
                  <a:schemeClr val="tx1"/>
                </a:solidFill>
                <a:latin typeface="Arial" panose="020B0604020202020204" pitchFamily="34" charset="0"/>
              </a:defRPr>
            </a:lvl4pPr>
            <a:lvl5pPr>
              <a:tabLst>
                <a:tab pos="0" algn="l"/>
              </a:tabLst>
              <a:defRPr>
                <a:solidFill>
                  <a:schemeClr val="tx1"/>
                </a:solidFill>
                <a:latin typeface="Arial" panose="020B0604020202020204" pitchFamily="34" charset="0"/>
              </a:defRPr>
            </a:lvl5pPr>
            <a:lvl6pPr marL="457200" fontAlgn="base">
              <a:spcBef>
                <a:spcPct val="0"/>
              </a:spcBef>
              <a:spcAft>
                <a:spcPct val="0"/>
              </a:spcAft>
              <a:tabLst>
                <a:tab pos="0" algn="l"/>
              </a:tabLst>
              <a:defRPr>
                <a:solidFill>
                  <a:schemeClr val="tx1"/>
                </a:solidFill>
                <a:latin typeface="Arial" panose="020B0604020202020204" pitchFamily="34" charset="0"/>
              </a:defRPr>
            </a:lvl6pPr>
            <a:lvl7pPr marL="914400" fontAlgn="base">
              <a:spcBef>
                <a:spcPct val="0"/>
              </a:spcBef>
              <a:spcAft>
                <a:spcPct val="0"/>
              </a:spcAft>
              <a:tabLst>
                <a:tab pos="0" algn="l"/>
              </a:tabLst>
              <a:defRPr>
                <a:solidFill>
                  <a:schemeClr val="tx1"/>
                </a:solidFill>
                <a:latin typeface="Arial" panose="020B0604020202020204" pitchFamily="34" charset="0"/>
              </a:defRPr>
            </a:lvl7pPr>
            <a:lvl8pPr marL="1371600" fontAlgn="base">
              <a:spcBef>
                <a:spcPct val="0"/>
              </a:spcBef>
              <a:spcAft>
                <a:spcPct val="0"/>
              </a:spcAft>
              <a:tabLst>
                <a:tab pos="0" algn="l"/>
              </a:tabLst>
              <a:defRPr>
                <a:solidFill>
                  <a:schemeClr val="tx1"/>
                </a:solidFill>
                <a:latin typeface="Arial" panose="020B0604020202020204" pitchFamily="34" charset="0"/>
              </a:defRPr>
            </a:lvl8pPr>
            <a:lvl9pPr marL="1828800" fontAlgn="base">
              <a:spcBef>
                <a:spcPct val="0"/>
              </a:spcBef>
              <a:spcAft>
                <a:spcPct val="0"/>
              </a:spcAft>
              <a:tabLst>
                <a:tab pos="0" algn="l"/>
              </a:tabLst>
              <a:defRPr>
                <a:solidFill>
                  <a:schemeClr val="tx1"/>
                </a:solidFill>
                <a:latin typeface="Arial" panose="020B0604020202020204" pitchFamily="34" charset="0"/>
              </a:defRPr>
            </a:lvl9pPr>
          </a:lstStyle>
          <a:p>
            <a:pPr>
              <a:lnSpc>
                <a:spcPts val="2200"/>
              </a:lnSpc>
            </a:pPr>
            <a:r>
              <a:rPr lang="en-US" altLang="el-GR" sz="1800" b="1">
                <a:latin typeface="Palatino" charset="0"/>
                <a:ea typeface="ＭＳ Ｐゴシック" panose="020B0600070205080204" pitchFamily="34" charset="-128"/>
              </a:rPr>
              <a:t>A</a:t>
            </a:r>
          </a:p>
        </p:txBody>
      </p:sp>
      <p:sp>
        <p:nvSpPr>
          <p:cNvPr id="281642" name="Text Box 42"/>
          <p:cNvSpPr txBox="1">
            <a:spLocks noChangeArrowheads="1"/>
          </p:cNvSpPr>
          <p:nvPr/>
        </p:nvSpPr>
        <p:spPr bwMode="auto">
          <a:xfrm>
            <a:off x="5292725" y="3998913"/>
            <a:ext cx="1651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tabLst>
                <a:tab pos="0" algn="l"/>
              </a:tabLst>
              <a:defRPr>
                <a:solidFill>
                  <a:schemeClr val="tx1"/>
                </a:solidFill>
                <a:latin typeface="Arial" panose="020B0604020202020204" pitchFamily="34" charset="0"/>
              </a:defRPr>
            </a:lvl1pPr>
            <a:lvl2pPr marL="37931725" indent="-37474525">
              <a:tabLst>
                <a:tab pos="0" algn="l"/>
              </a:tabLst>
              <a:defRPr>
                <a:solidFill>
                  <a:schemeClr val="tx1"/>
                </a:solidFill>
                <a:latin typeface="Arial" panose="020B0604020202020204" pitchFamily="34" charset="0"/>
              </a:defRPr>
            </a:lvl2pPr>
            <a:lvl3pPr>
              <a:tabLst>
                <a:tab pos="0" algn="l"/>
              </a:tabLst>
              <a:defRPr>
                <a:solidFill>
                  <a:schemeClr val="tx1"/>
                </a:solidFill>
                <a:latin typeface="Arial" panose="020B0604020202020204" pitchFamily="34" charset="0"/>
              </a:defRPr>
            </a:lvl3pPr>
            <a:lvl4pPr>
              <a:tabLst>
                <a:tab pos="0" algn="l"/>
              </a:tabLst>
              <a:defRPr>
                <a:solidFill>
                  <a:schemeClr val="tx1"/>
                </a:solidFill>
                <a:latin typeface="Arial" panose="020B0604020202020204" pitchFamily="34" charset="0"/>
              </a:defRPr>
            </a:lvl4pPr>
            <a:lvl5pPr>
              <a:tabLst>
                <a:tab pos="0" algn="l"/>
              </a:tabLst>
              <a:defRPr>
                <a:solidFill>
                  <a:schemeClr val="tx1"/>
                </a:solidFill>
                <a:latin typeface="Arial" panose="020B0604020202020204" pitchFamily="34" charset="0"/>
              </a:defRPr>
            </a:lvl5pPr>
            <a:lvl6pPr marL="457200" fontAlgn="base">
              <a:spcBef>
                <a:spcPct val="0"/>
              </a:spcBef>
              <a:spcAft>
                <a:spcPct val="0"/>
              </a:spcAft>
              <a:tabLst>
                <a:tab pos="0" algn="l"/>
              </a:tabLst>
              <a:defRPr>
                <a:solidFill>
                  <a:schemeClr val="tx1"/>
                </a:solidFill>
                <a:latin typeface="Arial" panose="020B0604020202020204" pitchFamily="34" charset="0"/>
              </a:defRPr>
            </a:lvl6pPr>
            <a:lvl7pPr marL="914400" fontAlgn="base">
              <a:spcBef>
                <a:spcPct val="0"/>
              </a:spcBef>
              <a:spcAft>
                <a:spcPct val="0"/>
              </a:spcAft>
              <a:tabLst>
                <a:tab pos="0" algn="l"/>
              </a:tabLst>
              <a:defRPr>
                <a:solidFill>
                  <a:schemeClr val="tx1"/>
                </a:solidFill>
                <a:latin typeface="Arial" panose="020B0604020202020204" pitchFamily="34" charset="0"/>
              </a:defRPr>
            </a:lvl7pPr>
            <a:lvl8pPr marL="1371600" fontAlgn="base">
              <a:spcBef>
                <a:spcPct val="0"/>
              </a:spcBef>
              <a:spcAft>
                <a:spcPct val="0"/>
              </a:spcAft>
              <a:tabLst>
                <a:tab pos="0" algn="l"/>
              </a:tabLst>
              <a:defRPr>
                <a:solidFill>
                  <a:schemeClr val="tx1"/>
                </a:solidFill>
                <a:latin typeface="Arial" panose="020B0604020202020204" pitchFamily="34" charset="0"/>
              </a:defRPr>
            </a:lvl8pPr>
            <a:lvl9pPr marL="1828800" fontAlgn="base">
              <a:spcBef>
                <a:spcPct val="0"/>
              </a:spcBef>
              <a:spcAft>
                <a:spcPct val="0"/>
              </a:spcAft>
              <a:tabLst>
                <a:tab pos="0" algn="l"/>
              </a:tabLst>
              <a:defRPr>
                <a:solidFill>
                  <a:schemeClr val="tx1"/>
                </a:solidFill>
                <a:latin typeface="Arial" panose="020B0604020202020204" pitchFamily="34" charset="0"/>
              </a:defRPr>
            </a:lvl9pPr>
          </a:lstStyle>
          <a:p>
            <a:pPr>
              <a:lnSpc>
                <a:spcPts val="2200"/>
              </a:lnSpc>
            </a:pPr>
            <a:r>
              <a:rPr lang="en-US" altLang="el-GR" sz="1800" b="1">
                <a:latin typeface="Palatino" charset="0"/>
                <a:ea typeface="ＭＳ Ｐゴシック" panose="020B0600070205080204" pitchFamily="34" charset="-128"/>
              </a:rPr>
              <a:t>B</a:t>
            </a:r>
          </a:p>
        </p:txBody>
      </p:sp>
      <p:sp>
        <p:nvSpPr>
          <p:cNvPr id="281644" name="Line 44"/>
          <p:cNvSpPr>
            <a:spLocks noChangeShapeType="1"/>
          </p:cNvSpPr>
          <p:nvPr/>
        </p:nvSpPr>
        <p:spPr bwMode="auto">
          <a:xfrm rot="10800000" flipH="1">
            <a:off x="954088" y="2998788"/>
            <a:ext cx="492125" cy="1143000"/>
          </a:xfrm>
          <a:prstGeom prst="line">
            <a:avLst/>
          </a:prstGeom>
          <a:noFill/>
          <a:ln w="25400">
            <a:solidFill>
              <a:schemeClr val="accent5">
                <a:lumMod val="60000"/>
                <a:lumOff val="40000"/>
              </a:schemeClr>
            </a:solidFill>
            <a:round/>
            <a:headEnd type="triangle" w="med" len="med"/>
            <a:tailEnd/>
          </a:ln>
          <a:extLst>
            <a:ext uri="{909E8E84-426E-40DD-AFC4-6F175D3DCCD1}">
              <a14:hiddenFill xmlns:a14="http://schemas.microsoft.com/office/drawing/2010/main">
                <a:noFill/>
              </a14:hiddenFill>
            </a:ext>
          </a:extLst>
        </p:spPr>
        <p:txBody>
          <a:bodyPr/>
          <a:lstStyle/>
          <a:p>
            <a:endParaRPr lang="el-GR"/>
          </a:p>
        </p:txBody>
      </p:sp>
      <p:sp>
        <p:nvSpPr>
          <p:cNvPr id="281645" name="Line 45"/>
          <p:cNvSpPr>
            <a:spLocks noChangeShapeType="1"/>
          </p:cNvSpPr>
          <p:nvPr/>
        </p:nvSpPr>
        <p:spPr bwMode="auto">
          <a:xfrm>
            <a:off x="3205163" y="2084388"/>
            <a:ext cx="1406525" cy="914400"/>
          </a:xfrm>
          <a:prstGeom prst="line">
            <a:avLst/>
          </a:prstGeom>
          <a:noFill/>
          <a:ln w="25400">
            <a:solidFill>
              <a:schemeClr val="accent5">
                <a:lumMod val="60000"/>
                <a:lumOff val="40000"/>
              </a:schemeClr>
            </a:solidFill>
            <a:round/>
            <a:headEnd type="triangle" w="med" len="med"/>
            <a:tailEnd/>
          </a:ln>
          <a:extLst>
            <a:ext uri="{909E8E84-426E-40DD-AFC4-6F175D3DCCD1}">
              <a14:hiddenFill xmlns:a14="http://schemas.microsoft.com/office/drawing/2010/main">
                <a:noFill/>
              </a14:hiddenFill>
            </a:ext>
          </a:extLst>
        </p:spPr>
        <p:txBody>
          <a:bodyPr/>
          <a:lstStyle/>
          <a:p>
            <a:endParaRPr lang="el-GR"/>
          </a:p>
        </p:txBody>
      </p:sp>
      <p:sp>
        <p:nvSpPr>
          <p:cNvPr id="281646" name="Line 46"/>
          <p:cNvSpPr>
            <a:spLocks noChangeShapeType="1"/>
          </p:cNvSpPr>
          <p:nvPr/>
        </p:nvSpPr>
        <p:spPr bwMode="auto">
          <a:xfrm>
            <a:off x="4611688" y="2998788"/>
            <a:ext cx="563562" cy="1066800"/>
          </a:xfrm>
          <a:prstGeom prst="line">
            <a:avLst/>
          </a:prstGeom>
          <a:noFill/>
          <a:ln w="25400">
            <a:solidFill>
              <a:schemeClr val="accent5">
                <a:lumMod val="60000"/>
                <a:lumOff val="40000"/>
              </a:schemeClr>
            </a:solidFill>
            <a:round/>
            <a:headEnd type="triangle" w="med" len="med"/>
            <a:tailEnd/>
          </a:ln>
          <a:extLst>
            <a:ext uri="{909E8E84-426E-40DD-AFC4-6F175D3DCCD1}">
              <a14:hiddenFill xmlns:a14="http://schemas.microsoft.com/office/drawing/2010/main">
                <a:noFill/>
              </a14:hiddenFill>
            </a:ext>
          </a:extLst>
        </p:spPr>
        <p:txBody>
          <a:bodyPr/>
          <a:lstStyle/>
          <a:p>
            <a:endParaRPr lang="el-GR"/>
          </a:p>
        </p:txBody>
      </p:sp>
      <p:grpSp>
        <p:nvGrpSpPr>
          <p:cNvPr id="4" name="Group 47"/>
          <p:cNvGrpSpPr>
            <a:grpSpLocks/>
          </p:cNvGrpSpPr>
          <p:nvPr/>
        </p:nvGrpSpPr>
        <p:grpSpPr bwMode="auto">
          <a:xfrm>
            <a:off x="3275013" y="1855788"/>
            <a:ext cx="2111375" cy="2133600"/>
            <a:chOff x="1848" y="924"/>
            <a:chExt cx="1440" cy="1344"/>
          </a:xfrm>
        </p:grpSpPr>
        <p:sp>
          <p:nvSpPr>
            <p:cNvPr id="816174" name="Line 48"/>
            <p:cNvSpPr>
              <a:spLocks noChangeShapeType="1"/>
            </p:cNvSpPr>
            <p:nvPr/>
          </p:nvSpPr>
          <p:spPr bwMode="auto">
            <a:xfrm>
              <a:off x="1848" y="924"/>
              <a:ext cx="1104" cy="624"/>
            </a:xfrm>
            <a:prstGeom prst="line">
              <a:avLst/>
            </a:prstGeom>
            <a:noFill/>
            <a:ln w="25400">
              <a:solidFill>
                <a:srgbClr val="7030A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816175" name="Line 49"/>
            <p:cNvSpPr>
              <a:spLocks noChangeShapeType="1"/>
            </p:cNvSpPr>
            <p:nvPr/>
          </p:nvSpPr>
          <p:spPr bwMode="auto">
            <a:xfrm>
              <a:off x="2952" y="1548"/>
              <a:ext cx="336" cy="720"/>
            </a:xfrm>
            <a:prstGeom prst="line">
              <a:avLst/>
            </a:prstGeom>
            <a:noFill/>
            <a:ln w="25400">
              <a:solidFill>
                <a:srgbClr val="7030A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sp>
        <p:nvSpPr>
          <p:cNvPr id="281650" name="Line 50"/>
          <p:cNvSpPr>
            <a:spLocks noChangeShapeType="1"/>
          </p:cNvSpPr>
          <p:nvPr/>
        </p:nvSpPr>
        <p:spPr bwMode="auto">
          <a:xfrm rot="10800000" flipH="1">
            <a:off x="742950" y="2922588"/>
            <a:ext cx="492125" cy="1143000"/>
          </a:xfrm>
          <a:prstGeom prst="line">
            <a:avLst/>
          </a:prstGeom>
          <a:noFill/>
          <a:ln w="25400">
            <a:solidFill>
              <a:srgbClr val="7030A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1651" name="Line 51"/>
          <p:cNvSpPr>
            <a:spLocks noChangeShapeType="1"/>
          </p:cNvSpPr>
          <p:nvPr/>
        </p:nvSpPr>
        <p:spPr bwMode="auto">
          <a:xfrm rot="10800000" flipH="1">
            <a:off x="1304925" y="1855788"/>
            <a:ext cx="1900238" cy="1066800"/>
          </a:xfrm>
          <a:prstGeom prst="line">
            <a:avLst/>
          </a:prstGeom>
          <a:noFill/>
          <a:ln w="25400">
            <a:solidFill>
              <a:srgbClr val="7030A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1652" name="Text Box 52"/>
          <p:cNvSpPr txBox="1">
            <a:spLocks noChangeArrowheads="1"/>
          </p:cNvSpPr>
          <p:nvPr/>
        </p:nvSpPr>
        <p:spPr bwMode="auto">
          <a:xfrm>
            <a:off x="884238" y="4922838"/>
            <a:ext cx="7648575"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Lst>
              <a:defRPr>
                <a:solidFill>
                  <a:schemeClr val="tx1"/>
                </a:solidFill>
                <a:latin typeface="Arial" panose="020B0604020202020204" pitchFamily="34" charset="0"/>
              </a:defRPr>
            </a:lvl1pPr>
            <a:lvl2pPr marL="37931725" indent="-37474525">
              <a:tabLst>
                <a:tab pos="0" algn="l"/>
                <a:tab pos="914400" algn="l"/>
                <a:tab pos="1828800" algn="l"/>
                <a:tab pos="2743200" algn="l"/>
                <a:tab pos="3657600" algn="l"/>
                <a:tab pos="4572000" algn="l"/>
                <a:tab pos="5486400" algn="l"/>
                <a:tab pos="6400800" algn="l"/>
                <a:tab pos="7315200" algn="l"/>
              </a:tabLst>
              <a:defRPr>
                <a:solidFill>
                  <a:schemeClr val="tx1"/>
                </a:solidFill>
                <a:latin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Lst>
              <a:defRPr>
                <a:solidFill>
                  <a:schemeClr val="tx1"/>
                </a:solidFill>
                <a:latin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Lst>
              <a:defRPr>
                <a:solidFill>
                  <a:schemeClr val="tx1"/>
                </a:solidFill>
                <a:latin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Lst>
              <a:defRPr>
                <a:solidFill>
                  <a:schemeClr val="tx1"/>
                </a:solidFill>
                <a:latin typeface="Arial" panose="020B0604020202020204" pitchFamily="34" charset="0"/>
              </a:defRPr>
            </a:lvl5pPr>
            <a:lvl6pPr marL="457200" fontAlgn="base">
              <a:spcBef>
                <a:spcPct val="0"/>
              </a:spcBef>
              <a:spcAft>
                <a:spcPct val="0"/>
              </a:spcAft>
              <a:tabLst>
                <a:tab pos="0" algn="l"/>
                <a:tab pos="914400" algn="l"/>
                <a:tab pos="1828800" algn="l"/>
                <a:tab pos="2743200" algn="l"/>
                <a:tab pos="3657600" algn="l"/>
                <a:tab pos="4572000" algn="l"/>
                <a:tab pos="5486400" algn="l"/>
                <a:tab pos="6400800" algn="l"/>
                <a:tab pos="7315200" algn="l"/>
              </a:tabLst>
              <a:defRPr>
                <a:solidFill>
                  <a:schemeClr val="tx1"/>
                </a:solidFill>
                <a:latin typeface="Arial" panose="020B0604020202020204" pitchFamily="34" charset="0"/>
              </a:defRPr>
            </a:lvl6pPr>
            <a:lvl7pPr marL="914400" fontAlgn="base">
              <a:spcBef>
                <a:spcPct val="0"/>
              </a:spcBef>
              <a:spcAft>
                <a:spcPct val="0"/>
              </a:spcAft>
              <a:tabLst>
                <a:tab pos="0" algn="l"/>
                <a:tab pos="914400" algn="l"/>
                <a:tab pos="1828800" algn="l"/>
                <a:tab pos="2743200" algn="l"/>
                <a:tab pos="3657600" algn="l"/>
                <a:tab pos="4572000" algn="l"/>
                <a:tab pos="5486400" algn="l"/>
                <a:tab pos="6400800" algn="l"/>
                <a:tab pos="7315200" algn="l"/>
              </a:tabLst>
              <a:defRPr>
                <a:solidFill>
                  <a:schemeClr val="tx1"/>
                </a:solidFill>
                <a:latin typeface="Arial" panose="020B0604020202020204" pitchFamily="34" charset="0"/>
              </a:defRPr>
            </a:lvl7pPr>
            <a:lvl8pPr marL="1371600" fontAlgn="base">
              <a:spcBef>
                <a:spcPct val="0"/>
              </a:spcBef>
              <a:spcAft>
                <a:spcPct val="0"/>
              </a:spcAft>
              <a:tabLst>
                <a:tab pos="0" algn="l"/>
                <a:tab pos="914400" algn="l"/>
                <a:tab pos="1828800" algn="l"/>
                <a:tab pos="2743200" algn="l"/>
                <a:tab pos="3657600" algn="l"/>
                <a:tab pos="4572000" algn="l"/>
                <a:tab pos="5486400" algn="l"/>
                <a:tab pos="6400800" algn="l"/>
                <a:tab pos="7315200" algn="l"/>
              </a:tabLst>
              <a:defRPr>
                <a:solidFill>
                  <a:schemeClr val="tx1"/>
                </a:solidFill>
                <a:latin typeface="Arial" panose="020B0604020202020204" pitchFamily="34" charset="0"/>
              </a:defRPr>
            </a:lvl8pPr>
            <a:lvl9pPr marL="1828800" fontAlgn="base">
              <a:spcBef>
                <a:spcPct val="0"/>
              </a:spcBef>
              <a:spcAft>
                <a:spcPct val="0"/>
              </a:spcAft>
              <a:tabLst>
                <a:tab pos="0" algn="l"/>
                <a:tab pos="914400" algn="l"/>
                <a:tab pos="1828800" algn="l"/>
                <a:tab pos="2743200" algn="l"/>
                <a:tab pos="3657600" algn="l"/>
                <a:tab pos="4572000" algn="l"/>
                <a:tab pos="5486400" algn="l"/>
                <a:tab pos="6400800" algn="l"/>
                <a:tab pos="7315200" algn="l"/>
              </a:tabLst>
              <a:defRPr>
                <a:solidFill>
                  <a:schemeClr val="tx1"/>
                </a:solidFill>
                <a:latin typeface="Arial" panose="020B0604020202020204" pitchFamily="34" charset="0"/>
              </a:defRPr>
            </a:lvl9pPr>
          </a:lstStyle>
          <a:p>
            <a:pPr>
              <a:lnSpc>
                <a:spcPts val="2200"/>
              </a:lnSpc>
            </a:pPr>
            <a:r>
              <a:rPr lang="el-GR" altLang="el-GR" sz="2000" b="1" dirty="0">
                <a:solidFill>
                  <a:schemeClr val="accent4">
                    <a:lumMod val="75000"/>
                  </a:schemeClr>
                </a:solidFill>
              </a:rPr>
              <a:t>Ο «Α» θέλει να επικοινωνήσει με τον Β (ροή πληροφορίας)</a:t>
            </a:r>
          </a:p>
          <a:p>
            <a:pPr>
              <a:lnSpc>
                <a:spcPts val="2200"/>
              </a:lnSpc>
            </a:pPr>
            <a:r>
              <a:rPr lang="el-GR" altLang="el-GR" sz="1800" b="1" dirty="0">
                <a:solidFill>
                  <a:srgbClr val="7030A0"/>
                </a:solidFill>
              </a:rPr>
              <a:t>Ο Α θέλει να διασφαλίσει ότι ο Β θα κάνει μία αλλαγή (ροή ελέγχου)</a:t>
            </a:r>
          </a:p>
          <a:p>
            <a:pPr>
              <a:lnSpc>
                <a:spcPts val="2200"/>
              </a:lnSpc>
            </a:pPr>
            <a:endParaRPr lang="el-GR" altLang="el-GR" sz="1800" b="1" dirty="0">
              <a:solidFill>
                <a:schemeClr val="folHlink"/>
              </a:solidFill>
            </a:endParaRPr>
          </a:p>
          <a:p>
            <a:pPr>
              <a:lnSpc>
                <a:spcPts val="2200"/>
              </a:lnSpc>
            </a:pPr>
            <a:r>
              <a:rPr lang="el-GR" altLang="el-GR" sz="1800" b="1" dirty="0"/>
              <a:t>Τα προβλήματα επικοινωνίας μεταξύ ατόμων σε διαφορετικές ιεραρχίες είναι προφανή</a:t>
            </a:r>
            <a:endParaRPr lang="en-US" altLang="el-GR" sz="1800" b="1" dirty="0"/>
          </a:p>
        </p:txBody>
      </p:sp>
      <p:sp>
        <p:nvSpPr>
          <p:cNvPr id="281653" name="Line 53"/>
          <p:cNvSpPr>
            <a:spLocks noChangeShapeType="1"/>
          </p:cNvSpPr>
          <p:nvPr/>
        </p:nvSpPr>
        <p:spPr bwMode="auto">
          <a:xfrm flipH="1">
            <a:off x="1433513" y="2084388"/>
            <a:ext cx="1841500" cy="914400"/>
          </a:xfrm>
          <a:prstGeom prst="line">
            <a:avLst/>
          </a:prstGeom>
          <a:noFill/>
          <a:ln w="25400">
            <a:solidFill>
              <a:schemeClr val="accent5">
                <a:lumMod val="60000"/>
                <a:lumOff val="40000"/>
              </a:schemeClr>
            </a:solidFill>
            <a:round/>
            <a:headEnd/>
            <a:tailEnd type="stealth" w="med" len="me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162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163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8163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281641"/>
                                        </p:tgtEl>
                                        <p:attrNameLst>
                                          <p:attrName>style.visibility</p:attrName>
                                        </p:attrNameLst>
                                      </p:cBhvr>
                                      <p:to>
                                        <p:strVal val="visible"/>
                                      </p:to>
                                    </p:set>
                                    <p:anim calcmode="lin" valueType="num">
                                      <p:cBhvr additive="base">
                                        <p:cTn id="23" dur="500" fill="hold"/>
                                        <p:tgtEl>
                                          <p:spTgt spid="281641"/>
                                        </p:tgtEl>
                                        <p:attrNameLst>
                                          <p:attrName>ppt_x</p:attrName>
                                        </p:attrNameLst>
                                      </p:cBhvr>
                                      <p:tavLst>
                                        <p:tav tm="0">
                                          <p:val>
                                            <p:strVal val="#ppt_x"/>
                                          </p:val>
                                        </p:tav>
                                        <p:tav tm="100000">
                                          <p:val>
                                            <p:strVal val="#ppt_x"/>
                                          </p:val>
                                        </p:tav>
                                      </p:tavLst>
                                    </p:anim>
                                    <p:anim calcmode="lin" valueType="num">
                                      <p:cBhvr additive="base">
                                        <p:cTn id="24" dur="500" fill="hold"/>
                                        <p:tgtEl>
                                          <p:spTgt spid="281641"/>
                                        </p:tgtEl>
                                        <p:attrNameLst>
                                          <p:attrName>ppt_y</p:attrName>
                                        </p:attrNameLst>
                                      </p:cBhvr>
                                      <p:tavLst>
                                        <p:tav tm="0">
                                          <p:val>
                                            <p:strVal val="0-#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1" fill="hold" grpId="0" nodeType="clickEffect">
                                  <p:stCondLst>
                                    <p:cond delay="0"/>
                                  </p:stCondLst>
                                  <p:childTnLst>
                                    <p:set>
                                      <p:cBhvr>
                                        <p:cTn id="28" dur="1" fill="hold">
                                          <p:stCondLst>
                                            <p:cond delay="0"/>
                                          </p:stCondLst>
                                        </p:cTn>
                                        <p:tgtEl>
                                          <p:spTgt spid="281642"/>
                                        </p:tgtEl>
                                        <p:attrNameLst>
                                          <p:attrName>style.visibility</p:attrName>
                                        </p:attrNameLst>
                                      </p:cBhvr>
                                      <p:to>
                                        <p:strVal val="visible"/>
                                      </p:to>
                                    </p:set>
                                    <p:anim calcmode="lin" valueType="num">
                                      <p:cBhvr additive="base">
                                        <p:cTn id="29" dur="500" fill="hold"/>
                                        <p:tgtEl>
                                          <p:spTgt spid="281642"/>
                                        </p:tgtEl>
                                        <p:attrNameLst>
                                          <p:attrName>ppt_x</p:attrName>
                                        </p:attrNameLst>
                                      </p:cBhvr>
                                      <p:tavLst>
                                        <p:tav tm="0">
                                          <p:val>
                                            <p:strVal val="#ppt_x"/>
                                          </p:val>
                                        </p:tav>
                                        <p:tav tm="100000">
                                          <p:val>
                                            <p:strVal val="#ppt_x"/>
                                          </p:val>
                                        </p:tav>
                                      </p:tavLst>
                                    </p:anim>
                                    <p:anim calcmode="lin" valueType="num">
                                      <p:cBhvr additive="base">
                                        <p:cTn id="30" dur="500" fill="hold"/>
                                        <p:tgtEl>
                                          <p:spTgt spid="281642"/>
                                        </p:tgtEl>
                                        <p:attrNameLst>
                                          <p:attrName>ppt_y</p:attrName>
                                        </p:attrNameLst>
                                      </p:cBhvr>
                                      <p:tavLst>
                                        <p:tav tm="0">
                                          <p:val>
                                            <p:strVal val="0-#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81652"/>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281635"/>
                                        </p:tgtEl>
                                        <p:attrNameLst>
                                          <p:attrName>style.visibility</p:attrName>
                                        </p:attrNameLst>
                                      </p:cBhvr>
                                      <p:to>
                                        <p:strVal val="visible"/>
                                      </p:to>
                                    </p:set>
                                    <p:animEffect transition="in" filter="wipe(left)">
                                      <p:cBhvr>
                                        <p:cTn id="39" dur="500"/>
                                        <p:tgtEl>
                                          <p:spTgt spid="28163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281636"/>
                                        </p:tgtEl>
                                        <p:attrNameLst>
                                          <p:attrName>style.visibility</p:attrName>
                                        </p:attrNameLst>
                                      </p:cBhvr>
                                      <p:to>
                                        <p:strVal val="visible"/>
                                      </p:to>
                                    </p:set>
                                    <p:animEffect transition="in" filter="wipe(left)">
                                      <p:cBhvr>
                                        <p:cTn id="44" dur="500"/>
                                        <p:tgtEl>
                                          <p:spTgt spid="28163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281637"/>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499"/>
                                          </p:stCondLst>
                                        </p:cTn>
                                        <p:tgtEl>
                                          <p:spTgt spid="281638"/>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2" fill="hold" grpId="0" nodeType="clickEffect">
                                  <p:stCondLst>
                                    <p:cond delay="0"/>
                                  </p:stCondLst>
                                  <p:childTnLst>
                                    <p:set>
                                      <p:cBhvr>
                                        <p:cTn id="56" dur="1" fill="hold">
                                          <p:stCondLst>
                                            <p:cond delay="0"/>
                                          </p:stCondLst>
                                        </p:cTn>
                                        <p:tgtEl>
                                          <p:spTgt spid="281646"/>
                                        </p:tgtEl>
                                        <p:attrNameLst>
                                          <p:attrName>style.visibility</p:attrName>
                                        </p:attrNameLst>
                                      </p:cBhvr>
                                      <p:to>
                                        <p:strVal val="visible"/>
                                      </p:to>
                                    </p:set>
                                    <p:animEffect transition="in" filter="wipe(right)">
                                      <p:cBhvr>
                                        <p:cTn id="57" dur="500"/>
                                        <p:tgtEl>
                                          <p:spTgt spid="28164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2" fill="hold" grpId="0" nodeType="clickEffect">
                                  <p:stCondLst>
                                    <p:cond delay="0"/>
                                  </p:stCondLst>
                                  <p:childTnLst>
                                    <p:set>
                                      <p:cBhvr>
                                        <p:cTn id="61" dur="1" fill="hold">
                                          <p:stCondLst>
                                            <p:cond delay="0"/>
                                          </p:stCondLst>
                                        </p:cTn>
                                        <p:tgtEl>
                                          <p:spTgt spid="281645"/>
                                        </p:tgtEl>
                                        <p:attrNameLst>
                                          <p:attrName>style.visibility</p:attrName>
                                        </p:attrNameLst>
                                      </p:cBhvr>
                                      <p:to>
                                        <p:strVal val="visible"/>
                                      </p:to>
                                    </p:set>
                                    <p:animEffect transition="in" filter="wipe(right)">
                                      <p:cBhvr>
                                        <p:cTn id="62" dur="500"/>
                                        <p:tgtEl>
                                          <p:spTgt spid="28164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2" fill="hold" grpId="0" nodeType="clickEffect">
                                  <p:stCondLst>
                                    <p:cond delay="0"/>
                                  </p:stCondLst>
                                  <p:childTnLst>
                                    <p:set>
                                      <p:cBhvr>
                                        <p:cTn id="66" dur="1" fill="hold">
                                          <p:stCondLst>
                                            <p:cond delay="0"/>
                                          </p:stCondLst>
                                        </p:cTn>
                                        <p:tgtEl>
                                          <p:spTgt spid="281653"/>
                                        </p:tgtEl>
                                        <p:attrNameLst>
                                          <p:attrName>style.visibility</p:attrName>
                                        </p:attrNameLst>
                                      </p:cBhvr>
                                      <p:to>
                                        <p:strVal val="visible"/>
                                      </p:to>
                                    </p:set>
                                    <p:animEffect transition="in" filter="wipe(right)">
                                      <p:cBhvr>
                                        <p:cTn id="67" dur="500"/>
                                        <p:tgtEl>
                                          <p:spTgt spid="281653"/>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2" presetClass="entr" presetSubtype="2" fill="hold" grpId="0" nodeType="clickEffect">
                                  <p:stCondLst>
                                    <p:cond delay="0"/>
                                  </p:stCondLst>
                                  <p:childTnLst>
                                    <p:set>
                                      <p:cBhvr>
                                        <p:cTn id="71" dur="1" fill="hold">
                                          <p:stCondLst>
                                            <p:cond delay="0"/>
                                          </p:stCondLst>
                                        </p:cTn>
                                        <p:tgtEl>
                                          <p:spTgt spid="281644"/>
                                        </p:tgtEl>
                                        <p:attrNameLst>
                                          <p:attrName>style.visibility</p:attrName>
                                        </p:attrNameLst>
                                      </p:cBhvr>
                                      <p:to>
                                        <p:strVal val="visible"/>
                                      </p:to>
                                    </p:set>
                                    <p:animEffect transition="in" filter="wipe(right)">
                                      <p:cBhvr>
                                        <p:cTn id="72" dur="500"/>
                                        <p:tgtEl>
                                          <p:spTgt spid="281644"/>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281650"/>
                                        </p:tgtEl>
                                        <p:attrNameLst>
                                          <p:attrName>style.visibility</p:attrName>
                                        </p:attrNameLst>
                                      </p:cBhvr>
                                      <p:to>
                                        <p:strVal val="visible"/>
                                      </p:to>
                                    </p:set>
                                    <p:animEffect transition="in" filter="wipe(left)">
                                      <p:cBhvr>
                                        <p:cTn id="77" dur="500"/>
                                        <p:tgtEl>
                                          <p:spTgt spid="281650"/>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281651"/>
                                        </p:tgtEl>
                                        <p:attrNameLst>
                                          <p:attrName>style.visibility</p:attrName>
                                        </p:attrNameLst>
                                      </p:cBhvr>
                                      <p:to>
                                        <p:strVal val="visible"/>
                                      </p:to>
                                    </p:set>
                                    <p:animEffect transition="in" filter="wipe(left)">
                                      <p:cBhvr>
                                        <p:cTn id="82" dur="500"/>
                                        <p:tgtEl>
                                          <p:spTgt spid="281651"/>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1" presetClass="entr" presetSubtype="0" fill="hold" nodeType="clickEffect">
                                  <p:stCondLst>
                                    <p:cond delay="0"/>
                                  </p:stCondLst>
                                  <p:childTnLst>
                                    <p:set>
                                      <p:cBhvr>
                                        <p:cTn id="8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29" grpId="0" autoUpdateAnimBg="0"/>
      <p:bldP spid="281630" grpId="0" autoUpdateAnimBg="0"/>
      <p:bldP spid="281631" grpId="0" autoUpdateAnimBg="0"/>
      <p:bldP spid="281635" grpId="0" animBg="1"/>
      <p:bldP spid="281636" grpId="0" animBg="1"/>
      <p:bldP spid="281637" grpId="0" animBg="1"/>
      <p:bldP spid="281638" grpId="0" animBg="1"/>
      <p:bldP spid="281641" grpId="0" autoUpdateAnimBg="0"/>
      <p:bldP spid="281642" grpId="0" autoUpdateAnimBg="0"/>
      <p:bldP spid="281644" grpId="0" animBg="1"/>
      <p:bldP spid="281645" grpId="0" animBg="1"/>
      <p:bldP spid="281646" grpId="0" animBg="1"/>
      <p:bldP spid="281650" grpId="0" animBg="1"/>
      <p:bldP spid="281651" grpId="0" animBg="1"/>
      <p:bldP spid="281652" grpId="0" autoUpdateAnimBg="0"/>
      <p:bldP spid="28165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2034" name="Rectangle 2"/>
          <p:cNvSpPr>
            <a:spLocks noGrp="1" noChangeArrowheads="1"/>
          </p:cNvSpPr>
          <p:nvPr>
            <p:ph type="title"/>
          </p:nvPr>
        </p:nvSpPr>
        <p:spPr/>
        <p:txBody>
          <a:bodyPr>
            <a:normAutofit fontScale="90000"/>
          </a:bodyPr>
          <a:lstStyle/>
          <a:p>
            <a:r>
              <a:rPr lang="el-GR" altLang="el-GR"/>
              <a:t>Διαχωρισμός επικοινωνίας από αναφορές</a:t>
            </a:r>
          </a:p>
        </p:txBody>
      </p:sp>
      <p:sp>
        <p:nvSpPr>
          <p:cNvPr id="812035" name="Rectangle 3"/>
          <p:cNvSpPr>
            <a:spLocks noGrp="1" noChangeArrowheads="1"/>
          </p:cNvSpPr>
          <p:nvPr>
            <p:ph idx="1"/>
          </p:nvPr>
        </p:nvSpPr>
        <p:spPr/>
        <p:txBody>
          <a:bodyPr/>
          <a:lstStyle/>
          <a:p>
            <a:r>
              <a:rPr lang="el-GR" altLang="el-GR" sz="2400"/>
              <a:t>Οι αναφορές υποστηρίζουν την παρακολούθηση του έργου από τη διοίκηση του έργου</a:t>
            </a:r>
          </a:p>
          <a:p>
            <a:pPr lvl="1"/>
            <a:r>
              <a:rPr lang="el-GR" altLang="el-GR" sz="2000"/>
              <a:t>Ποιες εργασίες έχουν ολοκληρωθεί;</a:t>
            </a:r>
          </a:p>
          <a:p>
            <a:pPr lvl="1"/>
            <a:r>
              <a:rPr lang="el-GR" altLang="el-GR" sz="2000"/>
              <a:t>Ποιες εργασίες έχουν καθυστερήσει;</a:t>
            </a:r>
          </a:p>
          <a:p>
            <a:pPr lvl="1"/>
            <a:r>
              <a:rPr lang="el-GR" altLang="el-GR" sz="2000"/>
              <a:t>Ποια ζητήματα «απειλούν» την πρόοδο του έργου;</a:t>
            </a:r>
            <a:endParaRPr lang="en-US" altLang="el-GR" sz="2000"/>
          </a:p>
          <a:p>
            <a:r>
              <a:rPr lang="el-GR" altLang="el-GR" sz="2400"/>
              <a:t>Η αναφορές στο δένδρο της ιεραρχίας </a:t>
            </a:r>
            <a:r>
              <a:rPr lang="el-GR" altLang="el-GR" sz="2400" i="1"/>
              <a:t>δεν</a:t>
            </a:r>
            <a:r>
              <a:rPr lang="el-GR" altLang="el-GR" sz="2400"/>
              <a:t> είναι κατάλληλες όταν χρειάζεται η επικοινωνία μεταξύ ομάδων</a:t>
            </a:r>
          </a:p>
          <a:p>
            <a:pPr lvl="1"/>
            <a:r>
              <a:rPr lang="el-GR" altLang="el-GR" sz="2000"/>
              <a:t>Χρειάζεται μία ξεχωριστή δομή επικοινωνίας</a:t>
            </a:r>
          </a:p>
          <a:p>
            <a:pPr lvl="1"/>
            <a:r>
              <a:rPr lang="el-GR" altLang="el-GR" sz="2000"/>
              <a:t>Ένα μέλος κάθε ομάδας είναι υπεύθυνος για να διευκολύνει την επικοινωνία μεταξύ των ομάδων</a:t>
            </a:r>
          </a:p>
          <a:p>
            <a:pPr lvl="1"/>
            <a:r>
              <a:rPr lang="el-GR" altLang="el-GR" sz="2000"/>
              <a:t>Τα μέλη αυτά ονομάζονται </a:t>
            </a:r>
            <a:r>
              <a:rPr lang="el-GR" altLang="el-GR" sz="2000" i="1"/>
              <a:t>σύνδεσμοι</a:t>
            </a:r>
            <a:endParaRPr lang="el-GR" altLang="el-GR" sz="2000"/>
          </a:p>
        </p:txBody>
      </p:sp>
      <p:sp>
        <p:nvSpPr>
          <p:cNvPr id="6" name="Slide Number Placeholder 5"/>
          <p:cNvSpPr>
            <a:spLocks noGrp="1"/>
          </p:cNvSpPr>
          <p:nvPr>
            <p:ph type="sldNum" sz="quarter" idx="12"/>
          </p:nvPr>
        </p:nvSpPr>
        <p:spPr/>
        <p:txBody>
          <a:bodyPr/>
          <a:lstStyle/>
          <a:p>
            <a:fld id="{FA8213D2-E6BA-4B66-BB58-274BF1789341}" type="slidenum">
              <a:rPr lang="el-GR" altLang="el-GR"/>
              <a:pPr/>
              <a:t>18</a:t>
            </a:fld>
            <a:endParaRPr lang="el-GR" altLang="el-G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3058" name="Rectangle 2"/>
          <p:cNvSpPr>
            <a:spLocks noGrp="1" noChangeArrowheads="1"/>
          </p:cNvSpPr>
          <p:nvPr>
            <p:ph type="title"/>
          </p:nvPr>
        </p:nvSpPr>
        <p:spPr/>
        <p:txBody>
          <a:bodyPr>
            <a:normAutofit fontScale="90000"/>
          </a:bodyPr>
          <a:lstStyle/>
          <a:p>
            <a:r>
              <a:rPr lang="el-GR" altLang="el-GR"/>
              <a:t>Παράδειγμα δομής επικοινωνίας</a:t>
            </a:r>
          </a:p>
        </p:txBody>
      </p:sp>
      <p:sp>
        <p:nvSpPr>
          <p:cNvPr id="36" name="Slide Number Placeholder 4"/>
          <p:cNvSpPr>
            <a:spLocks noGrp="1"/>
          </p:cNvSpPr>
          <p:nvPr>
            <p:ph type="sldNum" sz="quarter" idx="12"/>
          </p:nvPr>
        </p:nvSpPr>
        <p:spPr/>
        <p:txBody>
          <a:bodyPr/>
          <a:lstStyle/>
          <a:p>
            <a:fld id="{74CCEAD7-00E0-44B2-B675-E29B02B148A4}" type="slidenum">
              <a:rPr lang="el-GR" altLang="el-GR"/>
              <a:pPr/>
              <a:t>19</a:t>
            </a:fld>
            <a:endParaRPr lang="el-GR" altLang="el-GR"/>
          </a:p>
        </p:txBody>
      </p:sp>
      <p:sp>
        <p:nvSpPr>
          <p:cNvPr id="813065" name="Rectangle 28"/>
          <p:cNvSpPr>
            <a:spLocks noChangeArrowheads="1"/>
          </p:cNvSpPr>
          <p:nvPr/>
        </p:nvSpPr>
        <p:spPr bwMode="auto">
          <a:xfrm>
            <a:off x="2916238" y="5283470"/>
            <a:ext cx="1943100" cy="646113"/>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u="sng"/>
              <a:t>Νίκος: Προγραμματιστής</a:t>
            </a:r>
          </a:p>
        </p:txBody>
      </p:sp>
      <p:sp>
        <p:nvSpPr>
          <p:cNvPr id="813068" name="Freeform 38"/>
          <p:cNvSpPr>
            <a:spLocks/>
          </p:cNvSpPr>
          <p:nvPr/>
        </p:nvSpPr>
        <p:spPr bwMode="auto">
          <a:xfrm>
            <a:off x="1136650" y="2044970"/>
            <a:ext cx="1779588" cy="3492500"/>
          </a:xfrm>
          <a:custGeom>
            <a:avLst/>
            <a:gdLst>
              <a:gd name="T0" fmla="*/ 0 w 1121"/>
              <a:gd name="T1" fmla="*/ 0 h 2200"/>
              <a:gd name="T2" fmla="*/ 0 w 1121"/>
              <a:gd name="T3" fmla="*/ 2200 h 2200"/>
              <a:gd name="T4" fmla="*/ 1121 w 1121"/>
              <a:gd name="T5" fmla="*/ 2200 h 2200"/>
              <a:gd name="T6" fmla="*/ 0 60000 65536"/>
              <a:gd name="T7" fmla="*/ 0 60000 65536"/>
              <a:gd name="T8" fmla="*/ 0 60000 65536"/>
              <a:gd name="T9" fmla="*/ 0 w 1121"/>
              <a:gd name="T10" fmla="*/ 0 h 2200"/>
              <a:gd name="T11" fmla="*/ 1121 w 1121"/>
              <a:gd name="T12" fmla="*/ 2200 h 2200"/>
            </a:gdLst>
            <a:ahLst/>
            <a:cxnLst>
              <a:cxn ang="T6">
                <a:pos x="T0" y="T1"/>
              </a:cxn>
              <a:cxn ang="T7">
                <a:pos x="T2" y="T3"/>
              </a:cxn>
              <a:cxn ang="T8">
                <a:pos x="T4" y="T5"/>
              </a:cxn>
            </a:cxnLst>
            <a:rect l="T9" t="T10" r="T11" b="T12"/>
            <a:pathLst>
              <a:path w="1121" h="2200">
                <a:moveTo>
                  <a:pt x="0" y="0"/>
                </a:moveTo>
                <a:lnTo>
                  <a:pt x="0" y="2200"/>
                </a:lnTo>
                <a:lnTo>
                  <a:pt x="1121" y="2200"/>
                </a:lnTo>
              </a:path>
            </a:pathLst>
          </a:cu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3069" name="Rectangle 40"/>
          <p:cNvSpPr>
            <a:spLocks noChangeArrowheads="1"/>
          </p:cNvSpPr>
          <p:nvPr/>
        </p:nvSpPr>
        <p:spPr bwMode="auto">
          <a:xfrm>
            <a:off x="1157288" y="5594620"/>
            <a:ext cx="16049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Προγραμματιστής</a:t>
            </a:r>
            <a:endParaRPr lang="en-US" altLang="el-GR" sz="1600"/>
          </a:p>
        </p:txBody>
      </p:sp>
      <p:sp>
        <p:nvSpPr>
          <p:cNvPr id="813071" name="Rectangle 13"/>
          <p:cNvSpPr>
            <a:spLocks noChangeArrowheads="1"/>
          </p:cNvSpPr>
          <p:nvPr/>
        </p:nvSpPr>
        <p:spPr bwMode="auto">
          <a:xfrm>
            <a:off x="2916238" y="2368820"/>
            <a:ext cx="1943100" cy="590550"/>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u="sng"/>
              <a:t>Γιάννης: Προγραμματιστής</a:t>
            </a:r>
          </a:p>
        </p:txBody>
      </p:sp>
      <p:sp>
        <p:nvSpPr>
          <p:cNvPr id="813074" name="Rectangle 25"/>
          <p:cNvSpPr>
            <a:spLocks noChangeArrowheads="1"/>
          </p:cNvSpPr>
          <p:nvPr/>
        </p:nvSpPr>
        <p:spPr bwMode="auto">
          <a:xfrm>
            <a:off x="6600825" y="2368820"/>
            <a:ext cx="2451100" cy="531813"/>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Διοίκηση: Ομάδα</a:t>
            </a:r>
            <a:endParaRPr lang="el-GR" altLang="el-GR" sz="1800" b="1">
              <a:latin typeface="Palatino" charset="0"/>
              <a:ea typeface="ＭＳ Ｐゴシック" panose="020B0600070205080204" pitchFamily="34" charset="-128"/>
            </a:endParaRPr>
          </a:p>
        </p:txBody>
      </p:sp>
      <p:sp>
        <p:nvSpPr>
          <p:cNvPr id="813077" name="Freeform 31"/>
          <p:cNvSpPr>
            <a:spLocks/>
          </p:cNvSpPr>
          <p:nvPr/>
        </p:nvSpPr>
        <p:spPr bwMode="auto">
          <a:xfrm>
            <a:off x="1714500" y="2044970"/>
            <a:ext cx="1201738" cy="579438"/>
          </a:xfrm>
          <a:custGeom>
            <a:avLst/>
            <a:gdLst>
              <a:gd name="T0" fmla="*/ 0 w 757"/>
              <a:gd name="T1" fmla="*/ 0 h 365"/>
              <a:gd name="T2" fmla="*/ 0 w 757"/>
              <a:gd name="T3" fmla="*/ 365 h 365"/>
              <a:gd name="T4" fmla="*/ 757 w 757"/>
              <a:gd name="T5" fmla="*/ 365 h 365"/>
              <a:gd name="T6" fmla="*/ 0 60000 65536"/>
              <a:gd name="T7" fmla="*/ 0 60000 65536"/>
              <a:gd name="T8" fmla="*/ 0 60000 65536"/>
              <a:gd name="T9" fmla="*/ 0 w 757"/>
              <a:gd name="T10" fmla="*/ 0 h 365"/>
              <a:gd name="T11" fmla="*/ 757 w 757"/>
              <a:gd name="T12" fmla="*/ 365 h 365"/>
            </a:gdLst>
            <a:ahLst/>
            <a:cxnLst>
              <a:cxn ang="T6">
                <a:pos x="T0" y="T1"/>
              </a:cxn>
              <a:cxn ang="T7">
                <a:pos x="T2" y="T3"/>
              </a:cxn>
              <a:cxn ang="T8">
                <a:pos x="T4" y="T5"/>
              </a:cxn>
            </a:cxnLst>
            <a:rect l="T9" t="T10" r="T11" b="T12"/>
            <a:pathLst>
              <a:path w="757" h="365">
                <a:moveTo>
                  <a:pt x="0" y="0"/>
                </a:moveTo>
                <a:lnTo>
                  <a:pt x="0" y="365"/>
                </a:lnTo>
                <a:lnTo>
                  <a:pt x="757" y="365"/>
                </a:lnTo>
              </a:path>
            </a:pathLst>
          </a:cu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3078" name="Rectangle 32"/>
          <p:cNvSpPr>
            <a:spLocks noChangeArrowheads="1"/>
          </p:cNvSpPr>
          <p:nvPr/>
        </p:nvSpPr>
        <p:spPr bwMode="auto">
          <a:xfrm>
            <a:off x="1716088" y="2681558"/>
            <a:ext cx="11906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υπεύθυνος ομάδας</a:t>
            </a:r>
            <a:endParaRPr lang="en-US" altLang="el-GR" sz="1600"/>
          </a:p>
        </p:txBody>
      </p:sp>
      <p:sp>
        <p:nvSpPr>
          <p:cNvPr id="813079" name="Line 41"/>
          <p:cNvSpPr>
            <a:spLocks noChangeShapeType="1"/>
          </p:cNvSpPr>
          <p:nvPr/>
        </p:nvSpPr>
        <p:spPr bwMode="auto">
          <a:xfrm>
            <a:off x="4835525" y="2624408"/>
            <a:ext cx="1744663" cy="1587"/>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3082" name="Rectangle 7"/>
          <p:cNvSpPr>
            <a:spLocks noChangeArrowheads="1"/>
          </p:cNvSpPr>
          <p:nvPr/>
        </p:nvSpPr>
        <p:spPr bwMode="auto">
          <a:xfrm>
            <a:off x="6600825" y="3110183"/>
            <a:ext cx="2451100" cy="531812"/>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Αρχιτεκτονική: Ομάδα</a:t>
            </a:r>
            <a:endParaRPr lang="el-GR" altLang="el-GR" sz="1800" b="1">
              <a:latin typeface="Palatino" charset="0"/>
              <a:ea typeface="ＭＳ Ｐゴシック" panose="020B0600070205080204" pitchFamily="34" charset="-128"/>
            </a:endParaRPr>
          </a:p>
        </p:txBody>
      </p:sp>
      <p:sp>
        <p:nvSpPr>
          <p:cNvPr id="813085" name="Rectangle 16"/>
          <p:cNvSpPr>
            <a:spLocks noChangeArrowheads="1"/>
          </p:cNvSpPr>
          <p:nvPr/>
        </p:nvSpPr>
        <p:spPr bwMode="auto">
          <a:xfrm>
            <a:off x="2916238" y="3110183"/>
            <a:ext cx="1943100" cy="614362"/>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u="sng"/>
              <a:t>Πέτρος: Προγραμματιστής</a:t>
            </a:r>
          </a:p>
        </p:txBody>
      </p:sp>
      <p:sp>
        <p:nvSpPr>
          <p:cNvPr id="813088" name="Freeform 33"/>
          <p:cNvSpPr>
            <a:spLocks/>
          </p:cNvSpPr>
          <p:nvPr/>
        </p:nvSpPr>
        <p:spPr bwMode="auto">
          <a:xfrm>
            <a:off x="1552575" y="2044970"/>
            <a:ext cx="1341438" cy="1319213"/>
          </a:xfrm>
          <a:custGeom>
            <a:avLst/>
            <a:gdLst>
              <a:gd name="T0" fmla="*/ 0 w 845"/>
              <a:gd name="T1" fmla="*/ 0 h 831"/>
              <a:gd name="T2" fmla="*/ 0 w 845"/>
              <a:gd name="T3" fmla="*/ 831 h 831"/>
              <a:gd name="T4" fmla="*/ 845 w 845"/>
              <a:gd name="T5" fmla="*/ 831 h 831"/>
              <a:gd name="T6" fmla="*/ 0 60000 65536"/>
              <a:gd name="T7" fmla="*/ 0 60000 65536"/>
              <a:gd name="T8" fmla="*/ 0 60000 65536"/>
              <a:gd name="T9" fmla="*/ 0 w 845"/>
              <a:gd name="T10" fmla="*/ 0 h 831"/>
              <a:gd name="T11" fmla="*/ 845 w 845"/>
              <a:gd name="T12" fmla="*/ 831 h 831"/>
            </a:gdLst>
            <a:ahLst/>
            <a:cxnLst>
              <a:cxn ang="T6">
                <a:pos x="T0" y="T1"/>
              </a:cxn>
              <a:cxn ang="T7">
                <a:pos x="T2" y="T3"/>
              </a:cxn>
              <a:cxn ang="T8">
                <a:pos x="T4" y="T5"/>
              </a:cxn>
            </a:cxnLst>
            <a:rect l="T9" t="T10" r="T11" b="T12"/>
            <a:pathLst>
              <a:path w="845" h="831">
                <a:moveTo>
                  <a:pt x="0" y="0"/>
                </a:moveTo>
                <a:lnTo>
                  <a:pt x="0" y="831"/>
                </a:lnTo>
                <a:lnTo>
                  <a:pt x="845" y="831"/>
                </a:lnTo>
              </a:path>
            </a:pathLst>
          </a:cu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3089" name="Rectangle 34"/>
          <p:cNvSpPr>
            <a:spLocks noChangeArrowheads="1"/>
          </p:cNvSpPr>
          <p:nvPr/>
        </p:nvSpPr>
        <p:spPr bwMode="auto">
          <a:xfrm>
            <a:off x="1692275" y="3397520"/>
            <a:ext cx="11572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μηχανικός </a:t>
            </a:r>
            <a:r>
              <a:rPr lang="en-US" altLang="el-GR" sz="1600"/>
              <a:t>API</a:t>
            </a:r>
          </a:p>
        </p:txBody>
      </p:sp>
      <p:sp>
        <p:nvSpPr>
          <p:cNvPr id="813090" name="Line 43"/>
          <p:cNvSpPr>
            <a:spLocks noChangeShapeType="1"/>
          </p:cNvSpPr>
          <p:nvPr/>
        </p:nvSpPr>
        <p:spPr bwMode="auto">
          <a:xfrm>
            <a:off x="4835525" y="3364183"/>
            <a:ext cx="1744663" cy="1587"/>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3094" name="Rectangle 10"/>
          <p:cNvSpPr>
            <a:spLocks noChangeArrowheads="1"/>
          </p:cNvSpPr>
          <p:nvPr/>
        </p:nvSpPr>
        <p:spPr bwMode="auto">
          <a:xfrm>
            <a:off x="6600825" y="3826145"/>
            <a:ext cx="2451100" cy="531813"/>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Τεκμηρίωση: Ομάδα</a:t>
            </a:r>
            <a:endParaRPr lang="el-GR" altLang="el-GR" sz="1800" b="1">
              <a:latin typeface="Palatino" charset="0"/>
              <a:ea typeface="ＭＳ Ｐゴシック" panose="020B0600070205080204" pitchFamily="34" charset="-128"/>
            </a:endParaRPr>
          </a:p>
        </p:txBody>
      </p:sp>
      <p:sp>
        <p:nvSpPr>
          <p:cNvPr id="813097" name="Rectangle 19"/>
          <p:cNvSpPr>
            <a:spLocks noChangeArrowheads="1"/>
          </p:cNvSpPr>
          <p:nvPr/>
        </p:nvSpPr>
        <p:spPr bwMode="auto">
          <a:xfrm>
            <a:off x="2916238" y="3826145"/>
            <a:ext cx="1943100" cy="619125"/>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u="sng"/>
              <a:t>Μαρία: Σχεδιαστής</a:t>
            </a:r>
          </a:p>
        </p:txBody>
      </p:sp>
      <p:sp>
        <p:nvSpPr>
          <p:cNvPr id="813100" name="Freeform 36"/>
          <p:cNvSpPr>
            <a:spLocks/>
          </p:cNvSpPr>
          <p:nvPr/>
        </p:nvSpPr>
        <p:spPr bwMode="auto">
          <a:xfrm>
            <a:off x="1436688" y="2044970"/>
            <a:ext cx="1479550" cy="2035175"/>
          </a:xfrm>
          <a:custGeom>
            <a:avLst/>
            <a:gdLst>
              <a:gd name="T0" fmla="*/ 0 w 932"/>
              <a:gd name="T1" fmla="*/ 0 h 1282"/>
              <a:gd name="T2" fmla="*/ 0 w 932"/>
              <a:gd name="T3" fmla="*/ 1282 h 1282"/>
              <a:gd name="T4" fmla="*/ 932 w 932"/>
              <a:gd name="T5" fmla="*/ 1282 h 1282"/>
              <a:gd name="T6" fmla="*/ 0 60000 65536"/>
              <a:gd name="T7" fmla="*/ 0 60000 65536"/>
              <a:gd name="T8" fmla="*/ 0 60000 65536"/>
              <a:gd name="T9" fmla="*/ 0 w 932"/>
              <a:gd name="T10" fmla="*/ 0 h 1282"/>
              <a:gd name="T11" fmla="*/ 932 w 932"/>
              <a:gd name="T12" fmla="*/ 1282 h 1282"/>
            </a:gdLst>
            <a:ahLst/>
            <a:cxnLst>
              <a:cxn ang="T6">
                <a:pos x="T0" y="T1"/>
              </a:cxn>
              <a:cxn ang="T7">
                <a:pos x="T2" y="T3"/>
              </a:cxn>
              <a:cxn ang="T8">
                <a:pos x="T4" y="T5"/>
              </a:cxn>
            </a:cxnLst>
            <a:rect l="T9" t="T10" r="T11" b="T12"/>
            <a:pathLst>
              <a:path w="932" h="1282">
                <a:moveTo>
                  <a:pt x="0" y="0"/>
                </a:moveTo>
                <a:lnTo>
                  <a:pt x="0" y="1282"/>
                </a:lnTo>
                <a:lnTo>
                  <a:pt x="932" y="1282"/>
                </a:lnTo>
              </a:path>
            </a:pathLst>
          </a:cu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3101" name="Line 45"/>
          <p:cNvSpPr>
            <a:spLocks noChangeShapeType="1"/>
          </p:cNvSpPr>
          <p:nvPr/>
        </p:nvSpPr>
        <p:spPr bwMode="auto">
          <a:xfrm>
            <a:off x="4835525" y="4080145"/>
            <a:ext cx="1744663" cy="1588"/>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3104" name="Rectangle 22"/>
          <p:cNvSpPr>
            <a:spLocks noChangeArrowheads="1"/>
          </p:cNvSpPr>
          <p:nvPr/>
        </p:nvSpPr>
        <p:spPr bwMode="auto">
          <a:xfrm>
            <a:off x="2916238" y="4565920"/>
            <a:ext cx="1943100" cy="598488"/>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u="sng"/>
              <a:t>Ελένη: Προγραμματιστής</a:t>
            </a:r>
            <a:endParaRPr lang="el-GR" altLang="el-GR" sz="1600" b="1">
              <a:latin typeface="Palatino" charset="0"/>
              <a:ea typeface="ＭＳ Ｐゴシック" panose="020B0600070205080204" pitchFamily="34" charset="-128"/>
            </a:endParaRPr>
          </a:p>
        </p:txBody>
      </p:sp>
      <p:sp>
        <p:nvSpPr>
          <p:cNvPr id="813107" name="Freeform 37"/>
          <p:cNvSpPr>
            <a:spLocks/>
          </p:cNvSpPr>
          <p:nvPr/>
        </p:nvSpPr>
        <p:spPr bwMode="auto">
          <a:xfrm>
            <a:off x="1274763" y="2044970"/>
            <a:ext cx="1641475" cy="2752725"/>
          </a:xfrm>
          <a:custGeom>
            <a:avLst/>
            <a:gdLst>
              <a:gd name="T0" fmla="*/ 0 w 1034"/>
              <a:gd name="T1" fmla="*/ 0 h 1734"/>
              <a:gd name="T2" fmla="*/ 0 w 1034"/>
              <a:gd name="T3" fmla="*/ 1734 h 1734"/>
              <a:gd name="T4" fmla="*/ 1034 w 1034"/>
              <a:gd name="T5" fmla="*/ 1734 h 1734"/>
              <a:gd name="T6" fmla="*/ 0 60000 65536"/>
              <a:gd name="T7" fmla="*/ 0 60000 65536"/>
              <a:gd name="T8" fmla="*/ 0 60000 65536"/>
              <a:gd name="T9" fmla="*/ 0 w 1034"/>
              <a:gd name="T10" fmla="*/ 0 h 1734"/>
              <a:gd name="T11" fmla="*/ 1034 w 1034"/>
              <a:gd name="T12" fmla="*/ 1734 h 1734"/>
            </a:gdLst>
            <a:ahLst/>
            <a:cxnLst>
              <a:cxn ang="T6">
                <a:pos x="T0" y="T1"/>
              </a:cxn>
              <a:cxn ang="T7">
                <a:pos x="T2" y="T3"/>
              </a:cxn>
              <a:cxn ang="T8">
                <a:pos x="T4" y="T5"/>
              </a:cxn>
            </a:cxnLst>
            <a:rect l="T9" t="T10" r="T11" b="T12"/>
            <a:pathLst>
              <a:path w="1034" h="1734">
                <a:moveTo>
                  <a:pt x="0" y="0"/>
                </a:moveTo>
                <a:lnTo>
                  <a:pt x="0" y="1734"/>
                </a:lnTo>
                <a:lnTo>
                  <a:pt x="1034" y="1734"/>
                </a:lnTo>
              </a:path>
            </a:pathLst>
          </a:cu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13109" name="Rectangle 47"/>
          <p:cNvSpPr>
            <a:spLocks noChangeArrowheads="1"/>
          </p:cNvSpPr>
          <p:nvPr/>
        </p:nvSpPr>
        <p:spPr bwMode="auto">
          <a:xfrm>
            <a:off x="6600825" y="4565920"/>
            <a:ext cx="2451100" cy="509588"/>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u="sng"/>
              <a:t>Έλεγχος: Ομάδα</a:t>
            </a:r>
          </a:p>
        </p:txBody>
      </p:sp>
      <p:sp>
        <p:nvSpPr>
          <p:cNvPr id="813112" name="Line 50"/>
          <p:cNvSpPr>
            <a:spLocks noChangeShapeType="1"/>
          </p:cNvSpPr>
          <p:nvPr/>
        </p:nvSpPr>
        <p:spPr bwMode="auto">
          <a:xfrm>
            <a:off x="4835525" y="4821508"/>
            <a:ext cx="1744663" cy="1587"/>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13113" name="Rectangle 51"/>
          <p:cNvSpPr>
            <a:spLocks noChangeArrowheads="1"/>
          </p:cNvSpPr>
          <p:nvPr/>
        </p:nvSpPr>
        <p:spPr bwMode="auto">
          <a:xfrm>
            <a:off x="4972050" y="4573858"/>
            <a:ext cx="10302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επικοινωνεί</a:t>
            </a:r>
            <a:endParaRPr lang="en-US" altLang="el-GR" sz="1600"/>
          </a:p>
        </p:txBody>
      </p:sp>
      <p:sp>
        <p:nvSpPr>
          <p:cNvPr id="211004" name="AutoShape 60"/>
          <p:cNvSpPr>
            <a:spLocks noChangeArrowheads="1"/>
          </p:cNvSpPr>
          <p:nvPr/>
        </p:nvSpPr>
        <p:spPr bwMode="auto">
          <a:xfrm>
            <a:off x="2592388" y="1159145"/>
            <a:ext cx="1951037" cy="1054100"/>
          </a:xfrm>
          <a:prstGeom prst="cloudCallout">
            <a:avLst>
              <a:gd name="adj1" fmla="val -68551"/>
              <a:gd name="adj2" fmla="val 89458"/>
            </a:avLst>
          </a:prstGeom>
          <a:solidFill>
            <a:schemeClr val="bg1"/>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b="1">
                <a:latin typeface="Helvetica" panose="020B0604020202020204" pitchFamily="34" charset="0"/>
              </a:rPr>
              <a:t>Ρόλος</a:t>
            </a:r>
            <a:endParaRPr lang="en-US" altLang="el-GR" sz="2400" b="1">
              <a:latin typeface="Helvetica" panose="020B0604020202020204" pitchFamily="34" charset="0"/>
            </a:endParaRPr>
          </a:p>
        </p:txBody>
      </p:sp>
      <p:sp>
        <p:nvSpPr>
          <p:cNvPr id="211005" name="AutoShape 61"/>
          <p:cNvSpPr>
            <a:spLocks noChangeArrowheads="1"/>
          </p:cNvSpPr>
          <p:nvPr/>
        </p:nvSpPr>
        <p:spPr bwMode="auto">
          <a:xfrm>
            <a:off x="5665787" y="1133745"/>
            <a:ext cx="3386137" cy="908050"/>
          </a:xfrm>
          <a:prstGeom prst="cloudCallout">
            <a:avLst>
              <a:gd name="adj1" fmla="val -60181"/>
              <a:gd name="adj2" fmla="val 68815"/>
            </a:avLst>
          </a:prstGeom>
          <a:solidFill>
            <a:schemeClr val="bg1"/>
          </a:solidFill>
          <a:ln w="12700">
            <a:solidFill>
              <a:schemeClr val="tx1"/>
            </a:solidFill>
            <a:round/>
            <a:headEnd/>
            <a:tailEnd/>
          </a:ln>
        </p:spPr>
        <p:txBody>
          <a:bodyPr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b="1">
                <a:latin typeface="Helvetica" panose="020B0604020202020204" pitchFamily="34" charset="0"/>
              </a:rPr>
              <a:t>Διεπαφή με άλλη ομάδα</a:t>
            </a:r>
            <a:endParaRPr lang="en-US" altLang="el-GR" sz="2400" b="1">
              <a:latin typeface="Helvetica" panose="020B0604020202020204" pitchFamily="34" charset="0"/>
            </a:endParaRPr>
          </a:p>
        </p:txBody>
      </p:sp>
      <p:sp>
        <p:nvSpPr>
          <p:cNvPr id="813116" name="Rectangle 6"/>
          <p:cNvSpPr>
            <a:spLocks noChangeArrowheads="1"/>
          </p:cNvSpPr>
          <p:nvPr/>
        </p:nvSpPr>
        <p:spPr bwMode="auto">
          <a:xfrm>
            <a:off x="431800" y="1338533"/>
            <a:ext cx="1992313" cy="688975"/>
          </a:xfrm>
          <a:prstGeom prst="rect">
            <a:avLst/>
          </a:prstGeom>
          <a:noFill/>
          <a:ln w="238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u="sng"/>
              <a:t>ΔιεπαφήΧρήστη: Ομάδα</a:t>
            </a:r>
          </a:p>
        </p:txBody>
      </p:sp>
      <p:sp>
        <p:nvSpPr>
          <p:cNvPr id="813117" name="Rectangle 40"/>
          <p:cNvSpPr>
            <a:spLocks noChangeArrowheads="1"/>
          </p:cNvSpPr>
          <p:nvPr/>
        </p:nvSpPr>
        <p:spPr bwMode="auto">
          <a:xfrm>
            <a:off x="1166813" y="4894533"/>
            <a:ext cx="16049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Προγραμματιστής</a:t>
            </a:r>
            <a:endParaRPr lang="en-US" altLang="el-GR" sz="1600"/>
          </a:p>
        </p:txBody>
      </p:sp>
      <p:sp>
        <p:nvSpPr>
          <p:cNvPr id="813118" name="Rectangle 40"/>
          <p:cNvSpPr>
            <a:spLocks noChangeArrowheads="1"/>
          </p:cNvSpPr>
          <p:nvPr/>
        </p:nvSpPr>
        <p:spPr bwMode="auto">
          <a:xfrm>
            <a:off x="1692275" y="4173808"/>
            <a:ext cx="9302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Συντάκτης</a:t>
            </a:r>
            <a:endParaRPr lang="en-US" altLang="el-GR" sz="1600"/>
          </a:p>
        </p:txBody>
      </p:sp>
      <p:sp>
        <p:nvSpPr>
          <p:cNvPr id="813119" name="Rectangle 51"/>
          <p:cNvSpPr>
            <a:spLocks noChangeArrowheads="1"/>
          </p:cNvSpPr>
          <p:nvPr/>
        </p:nvSpPr>
        <p:spPr bwMode="auto">
          <a:xfrm>
            <a:off x="4972050" y="3768995"/>
            <a:ext cx="10302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επικοινωνεί</a:t>
            </a:r>
            <a:endParaRPr lang="en-US" altLang="el-GR" sz="1600"/>
          </a:p>
        </p:txBody>
      </p:sp>
      <p:sp>
        <p:nvSpPr>
          <p:cNvPr id="813120" name="Rectangle 51"/>
          <p:cNvSpPr>
            <a:spLocks noChangeArrowheads="1"/>
          </p:cNvSpPr>
          <p:nvPr/>
        </p:nvSpPr>
        <p:spPr bwMode="auto">
          <a:xfrm>
            <a:off x="4972050" y="3049858"/>
            <a:ext cx="10302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επικοινωνεί</a:t>
            </a:r>
            <a:endParaRPr lang="en-US" altLang="el-GR" sz="1600"/>
          </a:p>
        </p:txBody>
      </p:sp>
      <p:sp>
        <p:nvSpPr>
          <p:cNvPr id="813121" name="Rectangle 51"/>
          <p:cNvSpPr>
            <a:spLocks noChangeArrowheads="1"/>
          </p:cNvSpPr>
          <p:nvPr/>
        </p:nvSpPr>
        <p:spPr bwMode="auto">
          <a:xfrm>
            <a:off x="4972050" y="2284683"/>
            <a:ext cx="10302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επικοινωνεί</a:t>
            </a:r>
            <a:endParaRPr lang="en-US" altLang="el-GR" sz="1600"/>
          </a:p>
        </p:txBody>
      </p:sp>
      <p:sp>
        <p:nvSpPr>
          <p:cNvPr id="813122" name="Text Box 66"/>
          <p:cNvSpPr txBox="1">
            <a:spLocks noChangeArrowheads="1"/>
          </p:cNvSpPr>
          <p:nvPr/>
        </p:nvSpPr>
        <p:spPr bwMode="auto">
          <a:xfrm>
            <a:off x="3267075" y="5974033"/>
            <a:ext cx="2667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Η ομάδα έχει πέντε μέλη</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100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10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004" grpId="0" animBg="1" autoUpdateAnimBg="0"/>
      <p:bldP spid="211005"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p:cNvSpPr>
            <a:spLocks noGrp="1" noChangeArrowheads="1"/>
          </p:cNvSpPr>
          <p:nvPr>
            <p:ph type="title"/>
          </p:nvPr>
        </p:nvSpPr>
        <p:spPr/>
        <p:txBody>
          <a:bodyPr/>
          <a:lstStyle/>
          <a:p>
            <a:r>
              <a:rPr lang="el-GR" altLang="el-GR"/>
              <a:t>Εισαγωγή - συνεργασία</a:t>
            </a:r>
          </a:p>
        </p:txBody>
      </p:sp>
      <p:sp>
        <p:nvSpPr>
          <p:cNvPr id="791555" name="Rectangle 3"/>
          <p:cNvSpPr>
            <a:spLocks noGrp="1" noChangeArrowheads="1"/>
          </p:cNvSpPr>
          <p:nvPr>
            <p:ph idx="1"/>
          </p:nvPr>
        </p:nvSpPr>
        <p:spPr>
          <a:xfrm>
            <a:off x="296863" y="1600200"/>
            <a:ext cx="8550275" cy="5024438"/>
          </a:xfrm>
        </p:spPr>
        <p:txBody>
          <a:bodyPr/>
          <a:lstStyle/>
          <a:p>
            <a:pPr>
              <a:spcBef>
                <a:spcPct val="0"/>
              </a:spcBef>
            </a:pPr>
            <a:r>
              <a:rPr lang="el-GR" altLang="el-GR" sz="2800"/>
              <a:t>Η τεχνολογία λογισμικού είναι μία συνεργατική δραστηριότητα</a:t>
            </a:r>
          </a:p>
          <a:p>
            <a:pPr lvl="1">
              <a:spcBef>
                <a:spcPct val="0"/>
              </a:spcBef>
            </a:pPr>
            <a:r>
              <a:rPr lang="el-GR" altLang="el-GR" sz="2400"/>
              <a:t>Συμμετέχουν μέλη με διαφορετικό υπόβαθρο, όπως ειδικοί στο αντικείμενο, αναλυτές, σχεδιαστές, προγραμματιστές, στελέχη διοίκησης, γραφίστες, χρήστες</a:t>
            </a:r>
          </a:p>
          <a:p>
            <a:pPr lvl="1">
              <a:spcBef>
                <a:spcPct val="0"/>
              </a:spcBef>
            </a:pPr>
            <a:r>
              <a:rPr lang="el-GR" altLang="el-GR" sz="2400" i="1"/>
              <a:t>Κανείς</a:t>
            </a:r>
            <a:r>
              <a:rPr lang="el-GR" altLang="el-GR" sz="2400"/>
              <a:t> δεν μπορεί να κατανοήσει (και να λύσει!) το πρόβλημα μόνος του, συνεπώς κάθε ένας εξαρτάται από άλλους</a:t>
            </a:r>
          </a:p>
          <a:p>
            <a:pPr lvl="1">
              <a:spcBef>
                <a:spcPct val="0"/>
              </a:spcBef>
            </a:pPr>
            <a:r>
              <a:rPr lang="el-GR" altLang="el-GR" sz="2400"/>
              <a:t>Οι συνεχείς αλλαγές καθιστούν απαραίτητο ο κάθε μετέχων να επικαιροποιεί τις γνώσεις και την αντίληψή του για το πρόβλημα</a:t>
            </a:r>
          </a:p>
          <a:p>
            <a:pPr lvl="1">
              <a:spcBef>
                <a:spcPct val="0"/>
              </a:spcBef>
            </a:pPr>
            <a:endParaRPr lang="el-GR" altLang="el-GR" sz="2400"/>
          </a:p>
        </p:txBody>
      </p:sp>
      <p:sp>
        <p:nvSpPr>
          <p:cNvPr id="6" name="Slide Number Placeholder 5"/>
          <p:cNvSpPr>
            <a:spLocks noGrp="1"/>
          </p:cNvSpPr>
          <p:nvPr>
            <p:ph type="sldNum" sz="quarter" idx="12"/>
          </p:nvPr>
        </p:nvSpPr>
        <p:spPr/>
        <p:txBody>
          <a:bodyPr/>
          <a:lstStyle/>
          <a:p>
            <a:fld id="{C2C07B56-6822-4ECD-B615-25706EF966D2}" type="slidenum">
              <a:rPr lang="el-GR" altLang="el-GR"/>
              <a:pPr/>
              <a:t>2</a:t>
            </a:fld>
            <a:endParaRPr lang="el-GR" alt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02" name="Rectangle 2"/>
          <p:cNvSpPr>
            <a:spLocks noGrp="1" noChangeArrowheads="1"/>
          </p:cNvSpPr>
          <p:nvPr>
            <p:ph type="title"/>
          </p:nvPr>
        </p:nvSpPr>
        <p:spPr/>
        <p:txBody>
          <a:bodyPr/>
          <a:lstStyle/>
          <a:p>
            <a:r>
              <a:rPr lang="el-GR" altLang="el-GR"/>
              <a:t>Ρόλοι</a:t>
            </a:r>
          </a:p>
        </p:txBody>
      </p:sp>
      <p:sp>
        <p:nvSpPr>
          <p:cNvPr id="819203" name="Rectangle 3"/>
          <p:cNvSpPr>
            <a:spLocks noGrp="1" noChangeArrowheads="1"/>
          </p:cNvSpPr>
          <p:nvPr>
            <p:ph idx="1"/>
          </p:nvPr>
        </p:nvSpPr>
        <p:spPr>
          <a:xfrm>
            <a:off x="480060" y="1324643"/>
            <a:ext cx="8229600" cy="5086350"/>
          </a:xfrm>
        </p:spPr>
        <p:txBody>
          <a:bodyPr/>
          <a:lstStyle/>
          <a:p>
            <a:r>
              <a:rPr lang="el-GR" altLang="el-GR" sz="2400" dirty="0"/>
              <a:t>Ένας ρόλος ορίζει ένα σύνολο από καθήκοντα</a:t>
            </a:r>
            <a:r>
              <a:rPr lang="en-US" altLang="el-GR" sz="2400" dirty="0"/>
              <a:t> (“to-dos”)</a:t>
            </a:r>
          </a:p>
          <a:p>
            <a:r>
              <a:rPr lang="el-GR" altLang="el-GR" sz="2400" dirty="0"/>
              <a:t>Παραδείγματα</a:t>
            </a:r>
            <a:endParaRPr lang="en-US" altLang="el-GR" sz="2400" dirty="0"/>
          </a:p>
          <a:p>
            <a:r>
              <a:rPr lang="el-GR" altLang="el-GR" sz="2400" dirty="0">
                <a:solidFill>
                  <a:schemeClr val="accent2">
                    <a:lumMod val="75000"/>
                  </a:schemeClr>
                </a:solidFill>
              </a:rPr>
              <a:t>Ρόλος</a:t>
            </a:r>
            <a:r>
              <a:rPr lang="en-US" altLang="el-GR" sz="2400" dirty="0">
                <a:solidFill>
                  <a:schemeClr val="accent2">
                    <a:lumMod val="75000"/>
                  </a:schemeClr>
                </a:solidFill>
              </a:rPr>
              <a:t>: </a:t>
            </a:r>
            <a:r>
              <a:rPr lang="el-GR" altLang="el-GR" sz="2400" dirty="0">
                <a:solidFill>
                  <a:schemeClr val="accent2">
                    <a:lumMod val="75000"/>
                  </a:schemeClr>
                </a:solidFill>
              </a:rPr>
              <a:t>Ελεγκτής</a:t>
            </a:r>
            <a:endParaRPr lang="en-US" altLang="el-GR" sz="2400" dirty="0">
              <a:solidFill>
                <a:schemeClr val="accent2">
                  <a:lumMod val="75000"/>
                </a:schemeClr>
              </a:solidFill>
            </a:endParaRPr>
          </a:p>
          <a:p>
            <a:pPr lvl="1"/>
            <a:r>
              <a:rPr lang="el-GR" altLang="el-GR" sz="2000" dirty="0"/>
              <a:t>Συγγραφή ελέγχων</a:t>
            </a:r>
            <a:endParaRPr lang="en-US" altLang="el-GR" sz="2000" dirty="0"/>
          </a:p>
          <a:p>
            <a:pPr lvl="1"/>
            <a:r>
              <a:rPr lang="el-GR" altLang="el-GR" sz="2000" dirty="0"/>
              <a:t>Αναφορά σφαλμάτων / αποτυχιών</a:t>
            </a:r>
            <a:endParaRPr lang="en-US" altLang="el-GR" sz="2000" dirty="0"/>
          </a:p>
          <a:p>
            <a:pPr lvl="1"/>
            <a:r>
              <a:rPr lang="el-GR" altLang="el-GR" sz="2000" dirty="0"/>
              <a:t>Έλεγχος αν οι διορθώσεις σφαλμάτων αντιμετωπίζουν πλήρως μία αναφορά αποτυχίας</a:t>
            </a:r>
            <a:endParaRPr lang="en-US" altLang="el-GR" sz="2000" dirty="0"/>
          </a:p>
          <a:p>
            <a:r>
              <a:rPr lang="el-GR" altLang="el-GR" sz="2400" dirty="0">
                <a:solidFill>
                  <a:schemeClr val="accent2">
                    <a:lumMod val="75000"/>
                  </a:schemeClr>
                </a:solidFill>
              </a:rPr>
              <a:t>Ρόλος</a:t>
            </a:r>
            <a:r>
              <a:rPr lang="en-US" altLang="el-GR" sz="2400" dirty="0">
                <a:solidFill>
                  <a:schemeClr val="accent2">
                    <a:lumMod val="75000"/>
                  </a:schemeClr>
                </a:solidFill>
              </a:rPr>
              <a:t>: </a:t>
            </a:r>
            <a:r>
              <a:rPr lang="el-GR" altLang="el-GR" sz="2400" dirty="0">
                <a:solidFill>
                  <a:schemeClr val="accent2">
                    <a:lumMod val="75000"/>
                  </a:schemeClr>
                </a:solidFill>
              </a:rPr>
              <a:t>Αρχιτέκτονας συστήματος</a:t>
            </a:r>
            <a:endParaRPr lang="en-US" altLang="el-GR" sz="2400" dirty="0">
              <a:solidFill>
                <a:schemeClr val="accent2">
                  <a:lumMod val="75000"/>
                </a:schemeClr>
              </a:solidFill>
            </a:endParaRPr>
          </a:p>
          <a:p>
            <a:pPr lvl="1"/>
            <a:r>
              <a:rPr lang="el-GR" altLang="el-GR" sz="2000" dirty="0"/>
              <a:t>Διασφάλιση συνέπειας σε σχεδιαστικές αποφάσεις και ορισμός διεπαφών υποσυστημάτων</a:t>
            </a:r>
            <a:endParaRPr lang="en-US" altLang="el-GR" sz="2000" dirty="0"/>
          </a:p>
          <a:p>
            <a:pPr lvl="1"/>
            <a:r>
              <a:rPr lang="el-GR" altLang="el-GR" sz="2000" dirty="0"/>
              <a:t>Κατάρτιση στρατηγικής ολοκλήρωσης συστήματος</a:t>
            </a:r>
            <a:endParaRPr lang="en-US" altLang="el-GR" sz="2000" dirty="0"/>
          </a:p>
          <a:p>
            <a:r>
              <a:rPr lang="el-GR" altLang="el-GR" sz="2400" dirty="0">
                <a:solidFill>
                  <a:schemeClr val="accent2">
                    <a:lumMod val="75000"/>
                  </a:schemeClr>
                </a:solidFill>
              </a:rPr>
              <a:t>Ρόλος</a:t>
            </a:r>
            <a:r>
              <a:rPr lang="en-US" altLang="el-GR" sz="2400" dirty="0">
                <a:solidFill>
                  <a:schemeClr val="accent2">
                    <a:lumMod val="75000"/>
                  </a:schemeClr>
                </a:solidFill>
              </a:rPr>
              <a:t>: </a:t>
            </a:r>
            <a:r>
              <a:rPr lang="el-GR" altLang="el-GR" sz="2400" dirty="0">
                <a:solidFill>
                  <a:schemeClr val="accent2">
                    <a:lumMod val="75000"/>
                  </a:schemeClr>
                </a:solidFill>
              </a:rPr>
              <a:t>Σύνδεσμος</a:t>
            </a:r>
            <a:endParaRPr lang="en-US" altLang="el-GR" sz="2400" dirty="0">
              <a:solidFill>
                <a:schemeClr val="accent2">
                  <a:lumMod val="75000"/>
                </a:schemeClr>
              </a:solidFill>
            </a:endParaRPr>
          </a:p>
          <a:p>
            <a:pPr lvl="1"/>
            <a:r>
              <a:rPr lang="el-GR" altLang="el-GR" sz="2000" dirty="0"/>
              <a:t>Διευκόλυνση της επικοινωνίας μεταξύ δύο ομάδων</a:t>
            </a:r>
          </a:p>
        </p:txBody>
      </p:sp>
      <p:sp>
        <p:nvSpPr>
          <p:cNvPr id="6" name="Slide Number Placeholder 5"/>
          <p:cNvSpPr>
            <a:spLocks noGrp="1"/>
          </p:cNvSpPr>
          <p:nvPr>
            <p:ph type="sldNum" sz="quarter" idx="12"/>
          </p:nvPr>
        </p:nvSpPr>
        <p:spPr/>
        <p:txBody>
          <a:bodyPr/>
          <a:lstStyle/>
          <a:p>
            <a:fld id="{F0482D4A-0B74-4973-B06E-B82479ED61EC}" type="slidenum">
              <a:rPr lang="el-GR" altLang="el-GR"/>
              <a:pPr/>
              <a:t>20</a:t>
            </a:fld>
            <a:endParaRPr lang="el-GR" altLang="el-G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228" name="Rectangle 4"/>
          <p:cNvSpPr>
            <a:spLocks noGrp="1" noChangeArrowheads="1"/>
          </p:cNvSpPr>
          <p:nvPr>
            <p:ph type="title"/>
          </p:nvPr>
        </p:nvSpPr>
        <p:spPr/>
        <p:txBody>
          <a:bodyPr>
            <a:normAutofit fontScale="90000"/>
          </a:bodyPr>
          <a:lstStyle/>
          <a:p>
            <a:r>
              <a:rPr lang="el-GR" altLang="el-GR" sz="4000"/>
              <a:t>Τύποι ρόλων σε οργανώσεις έργων ανάπτυξης λογισμικού</a:t>
            </a:r>
          </a:p>
        </p:txBody>
      </p:sp>
      <p:sp>
        <p:nvSpPr>
          <p:cNvPr id="41" name="Slide Number Placeholder 4"/>
          <p:cNvSpPr>
            <a:spLocks noGrp="1"/>
          </p:cNvSpPr>
          <p:nvPr>
            <p:ph type="sldNum" sz="quarter" idx="12"/>
          </p:nvPr>
        </p:nvSpPr>
        <p:spPr/>
        <p:txBody>
          <a:bodyPr/>
          <a:lstStyle/>
          <a:p>
            <a:fld id="{8FCCDE98-9D54-4BA5-ADC4-840527BAE7D1}" type="slidenum">
              <a:rPr lang="el-GR" altLang="el-GR"/>
              <a:pPr/>
              <a:t>21</a:t>
            </a:fld>
            <a:endParaRPr lang="el-GR" altLang="el-GR"/>
          </a:p>
        </p:txBody>
      </p:sp>
      <p:sp>
        <p:nvSpPr>
          <p:cNvPr id="820229" name="Rectangle 9"/>
          <p:cNvSpPr>
            <a:spLocks noChangeArrowheads="1"/>
          </p:cNvSpPr>
          <p:nvPr/>
        </p:nvSpPr>
        <p:spPr bwMode="auto">
          <a:xfrm>
            <a:off x="701675" y="3076845"/>
            <a:ext cx="1530350" cy="35242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Ρόλος</a:t>
            </a:r>
            <a:endParaRPr lang="en-US" altLang="el-GR" sz="1600"/>
          </a:p>
        </p:txBody>
      </p:sp>
      <p:sp>
        <p:nvSpPr>
          <p:cNvPr id="820231" name="Rectangle 3"/>
          <p:cNvSpPr>
            <a:spLocks noChangeArrowheads="1"/>
          </p:cNvSpPr>
          <p:nvPr/>
        </p:nvSpPr>
        <p:spPr bwMode="auto">
          <a:xfrm>
            <a:off x="3306763" y="2311670"/>
            <a:ext cx="1530350" cy="35242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Σύνδεσμος</a:t>
            </a:r>
            <a:endParaRPr lang="en-US" altLang="el-GR" sz="1600"/>
          </a:p>
        </p:txBody>
      </p:sp>
      <p:sp>
        <p:nvSpPr>
          <p:cNvPr id="820232" name="Rectangle 5"/>
          <p:cNvSpPr>
            <a:spLocks noChangeArrowheads="1"/>
          </p:cNvSpPr>
          <p:nvPr/>
        </p:nvSpPr>
        <p:spPr bwMode="auto">
          <a:xfrm>
            <a:off x="3306763" y="5042170"/>
            <a:ext cx="1530350" cy="35083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Σύμβουλος</a:t>
            </a:r>
            <a:endParaRPr lang="en-US" altLang="el-GR" sz="1600"/>
          </a:p>
        </p:txBody>
      </p:sp>
      <p:sp>
        <p:nvSpPr>
          <p:cNvPr id="820233" name="Rectangle 7"/>
          <p:cNvSpPr>
            <a:spLocks noChangeArrowheads="1"/>
          </p:cNvSpPr>
          <p:nvPr/>
        </p:nvSpPr>
        <p:spPr bwMode="auto">
          <a:xfrm>
            <a:off x="3306763" y="3676920"/>
            <a:ext cx="1530350" cy="352425"/>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Διοικητής</a:t>
            </a:r>
            <a:endParaRPr lang="en-US" altLang="el-GR" sz="1600"/>
          </a:p>
        </p:txBody>
      </p:sp>
      <p:sp>
        <p:nvSpPr>
          <p:cNvPr id="820234" name="Rectangle 11"/>
          <p:cNvSpPr>
            <a:spLocks noChangeArrowheads="1"/>
          </p:cNvSpPr>
          <p:nvPr/>
        </p:nvSpPr>
        <p:spPr bwMode="auto">
          <a:xfrm>
            <a:off x="3306763" y="1309164"/>
            <a:ext cx="1851025" cy="3302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Προγραμματιστής</a:t>
            </a:r>
            <a:endParaRPr lang="en-US" altLang="el-GR" sz="1600"/>
          </a:p>
        </p:txBody>
      </p:sp>
      <p:sp>
        <p:nvSpPr>
          <p:cNvPr id="820235" name="Freeform 13"/>
          <p:cNvSpPr>
            <a:spLocks/>
          </p:cNvSpPr>
          <p:nvPr/>
        </p:nvSpPr>
        <p:spPr bwMode="auto">
          <a:xfrm>
            <a:off x="2232025" y="3118120"/>
            <a:ext cx="227013" cy="269875"/>
          </a:xfrm>
          <a:custGeom>
            <a:avLst/>
            <a:gdLst>
              <a:gd name="T0" fmla="*/ 143 w 143"/>
              <a:gd name="T1" fmla="*/ 79 h 170"/>
              <a:gd name="T2" fmla="*/ 143 w 143"/>
              <a:gd name="T3" fmla="*/ 170 h 170"/>
              <a:gd name="T4" fmla="*/ 0 w 143"/>
              <a:gd name="T5" fmla="*/ 79 h 170"/>
              <a:gd name="T6" fmla="*/ 143 w 143"/>
              <a:gd name="T7" fmla="*/ 0 h 170"/>
              <a:gd name="T8" fmla="*/ 143 w 143"/>
              <a:gd name="T9" fmla="*/ 79 h 170"/>
              <a:gd name="T10" fmla="*/ 0 60000 65536"/>
              <a:gd name="T11" fmla="*/ 0 60000 65536"/>
              <a:gd name="T12" fmla="*/ 0 60000 65536"/>
              <a:gd name="T13" fmla="*/ 0 60000 65536"/>
              <a:gd name="T14" fmla="*/ 0 60000 65536"/>
              <a:gd name="T15" fmla="*/ 0 w 143"/>
              <a:gd name="T16" fmla="*/ 0 h 170"/>
              <a:gd name="T17" fmla="*/ 143 w 143"/>
              <a:gd name="T18" fmla="*/ 170 h 170"/>
            </a:gdLst>
            <a:ahLst/>
            <a:cxnLst>
              <a:cxn ang="T10">
                <a:pos x="T0" y="T1"/>
              </a:cxn>
              <a:cxn ang="T11">
                <a:pos x="T2" y="T3"/>
              </a:cxn>
              <a:cxn ang="T12">
                <a:pos x="T4" y="T5"/>
              </a:cxn>
              <a:cxn ang="T13">
                <a:pos x="T6" y="T7"/>
              </a:cxn>
              <a:cxn ang="T14">
                <a:pos x="T8" y="T9"/>
              </a:cxn>
            </a:cxnLst>
            <a:rect l="T15" t="T16" r="T17" b="T18"/>
            <a:pathLst>
              <a:path w="143" h="170">
                <a:moveTo>
                  <a:pt x="143" y="79"/>
                </a:moveTo>
                <a:lnTo>
                  <a:pt x="143" y="170"/>
                </a:lnTo>
                <a:lnTo>
                  <a:pt x="0" y="79"/>
                </a:lnTo>
                <a:lnTo>
                  <a:pt x="143" y="0"/>
                </a:lnTo>
                <a:lnTo>
                  <a:pt x="143" y="79"/>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0236" name="Line 14"/>
          <p:cNvSpPr>
            <a:spLocks noChangeShapeType="1"/>
          </p:cNvSpPr>
          <p:nvPr/>
        </p:nvSpPr>
        <p:spPr bwMode="auto">
          <a:xfrm flipH="1">
            <a:off x="2479675" y="3243532"/>
            <a:ext cx="352425" cy="15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sp>
        <p:nvSpPr>
          <p:cNvPr id="820237" name="Freeform 15"/>
          <p:cNvSpPr>
            <a:spLocks/>
          </p:cNvSpPr>
          <p:nvPr/>
        </p:nvSpPr>
        <p:spPr bwMode="auto">
          <a:xfrm>
            <a:off x="2832100" y="1463945"/>
            <a:ext cx="474663" cy="3743325"/>
          </a:xfrm>
          <a:custGeom>
            <a:avLst/>
            <a:gdLst>
              <a:gd name="T0" fmla="*/ 299 w 299"/>
              <a:gd name="T1" fmla="*/ 2475 h 2475"/>
              <a:gd name="T2" fmla="*/ 0 w 299"/>
              <a:gd name="T3" fmla="*/ 2475 h 2475"/>
              <a:gd name="T4" fmla="*/ 0 w 299"/>
              <a:gd name="T5" fmla="*/ 0 h 2475"/>
              <a:gd name="T6" fmla="*/ 273 w 299"/>
              <a:gd name="T7" fmla="*/ 0 h 2475"/>
              <a:gd name="T8" fmla="*/ 0 60000 65536"/>
              <a:gd name="T9" fmla="*/ 0 60000 65536"/>
              <a:gd name="T10" fmla="*/ 0 60000 65536"/>
              <a:gd name="T11" fmla="*/ 0 60000 65536"/>
              <a:gd name="T12" fmla="*/ 0 w 299"/>
              <a:gd name="T13" fmla="*/ 0 h 2475"/>
              <a:gd name="T14" fmla="*/ 299 w 299"/>
              <a:gd name="T15" fmla="*/ 2475 h 2475"/>
            </a:gdLst>
            <a:ahLst/>
            <a:cxnLst>
              <a:cxn ang="T8">
                <a:pos x="T0" y="T1"/>
              </a:cxn>
              <a:cxn ang="T9">
                <a:pos x="T2" y="T3"/>
              </a:cxn>
              <a:cxn ang="T10">
                <a:pos x="T4" y="T5"/>
              </a:cxn>
              <a:cxn ang="T11">
                <a:pos x="T6" y="T7"/>
              </a:cxn>
            </a:cxnLst>
            <a:rect l="T12" t="T13" r="T14" b="T15"/>
            <a:pathLst>
              <a:path w="299" h="2475">
                <a:moveTo>
                  <a:pt x="299" y="2475"/>
                </a:moveTo>
                <a:lnTo>
                  <a:pt x="0" y="2475"/>
                </a:lnTo>
                <a:lnTo>
                  <a:pt x="0" y="0"/>
                </a:lnTo>
                <a:lnTo>
                  <a:pt x="273" y="0"/>
                </a:ln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0238" name="Line 16"/>
          <p:cNvSpPr>
            <a:spLocks noChangeShapeType="1"/>
          </p:cNvSpPr>
          <p:nvPr/>
        </p:nvSpPr>
        <p:spPr bwMode="auto">
          <a:xfrm flipH="1">
            <a:off x="2832100" y="2478357"/>
            <a:ext cx="474663" cy="15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sp>
        <p:nvSpPr>
          <p:cNvPr id="820239" name="Line 17"/>
          <p:cNvSpPr>
            <a:spLocks noChangeShapeType="1"/>
          </p:cNvSpPr>
          <p:nvPr/>
        </p:nvSpPr>
        <p:spPr bwMode="auto">
          <a:xfrm flipH="1">
            <a:off x="2832100" y="3842020"/>
            <a:ext cx="474663" cy="158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grpSp>
        <p:nvGrpSpPr>
          <p:cNvPr id="3" name="Group 62"/>
          <p:cNvGrpSpPr>
            <a:grpSpLocks/>
          </p:cNvGrpSpPr>
          <p:nvPr/>
        </p:nvGrpSpPr>
        <p:grpSpPr bwMode="auto">
          <a:xfrm>
            <a:off x="4838700" y="1500457"/>
            <a:ext cx="3327400" cy="1804988"/>
            <a:chOff x="3079" y="1060"/>
            <a:chExt cx="2096" cy="1137"/>
          </a:xfrm>
        </p:grpSpPr>
        <p:sp>
          <p:nvSpPr>
            <p:cNvPr id="820241" name="Rectangle 19"/>
            <p:cNvSpPr>
              <a:spLocks noChangeArrowheads="1"/>
            </p:cNvSpPr>
            <p:nvPr/>
          </p:nvSpPr>
          <p:spPr bwMode="auto">
            <a:xfrm>
              <a:off x="3859" y="1607"/>
              <a:ext cx="1316" cy="313"/>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lnSpc>
                  <a:spcPct val="80000"/>
                </a:lnSpc>
              </a:pPr>
              <a:r>
                <a:rPr lang="el-GR" altLang="el-GR" sz="1600"/>
                <a:t>Διαχειριστής διαμορφώσεων</a:t>
              </a:r>
              <a:endParaRPr lang="en-US" altLang="el-GR" sz="1800" b="1"/>
            </a:p>
          </p:txBody>
        </p:sp>
        <p:sp>
          <p:nvSpPr>
            <p:cNvPr id="820242" name="Rectangle 21"/>
            <p:cNvSpPr>
              <a:spLocks noChangeArrowheads="1"/>
            </p:cNvSpPr>
            <p:nvPr/>
          </p:nvSpPr>
          <p:spPr bwMode="auto">
            <a:xfrm>
              <a:off x="3859" y="1333"/>
              <a:ext cx="1316" cy="209"/>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Συντάκτης κειμένου</a:t>
              </a:r>
              <a:endParaRPr lang="en-US" altLang="el-GR" sz="1800" b="1"/>
            </a:p>
          </p:txBody>
        </p:sp>
        <p:sp>
          <p:nvSpPr>
            <p:cNvPr id="820243" name="Rectangle 23"/>
            <p:cNvSpPr>
              <a:spLocks noChangeArrowheads="1"/>
            </p:cNvSpPr>
            <p:nvPr/>
          </p:nvSpPr>
          <p:spPr bwMode="auto">
            <a:xfrm>
              <a:off x="3859" y="1975"/>
              <a:ext cx="1316" cy="222"/>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Ελεγκτής</a:t>
              </a:r>
              <a:endParaRPr lang="en-US" altLang="el-GR" sz="1800" b="1"/>
            </a:p>
          </p:txBody>
        </p:sp>
        <p:sp>
          <p:nvSpPr>
            <p:cNvPr id="820244" name="Rectangle 25"/>
            <p:cNvSpPr>
              <a:spLocks noChangeArrowheads="1"/>
            </p:cNvSpPr>
            <p:nvPr/>
          </p:nvSpPr>
          <p:spPr bwMode="auto">
            <a:xfrm>
              <a:off x="3859" y="1060"/>
              <a:ext cx="1316" cy="221"/>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Μηχανικός </a:t>
              </a:r>
              <a:r>
                <a:rPr lang="en-US" altLang="el-GR" sz="1600">
                  <a:latin typeface="Lucida Sans Typewriter" panose="020B0509030504030204" pitchFamily="49" charset="0"/>
                  <a:ea typeface="ＭＳ Ｐゴシック" panose="020B0600070205080204" pitchFamily="34" charset="-128"/>
                </a:rPr>
                <a:t>API</a:t>
              </a:r>
              <a:endParaRPr lang="en-US" altLang="el-GR" sz="1800" b="1">
                <a:latin typeface="Palatino" charset="0"/>
                <a:ea typeface="ＭＳ Ｐゴシック" panose="020B0600070205080204" pitchFamily="34" charset="-128"/>
              </a:endParaRPr>
            </a:p>
          </p:txBody>
        </p:sp>
        <p:sp>
          <p:nvSpPr>
            <p:cNvPr id="820245" name="Freeform 29"/>
            <p:cNvSpPr>
              <a:spLocks/>
            </p:cNvSpPr>
            <p:nvPr/>
          </p:nvSpPr>
          <p:spPr bwMode="auto">
            <a:xfrm>
              <a:off x="3079" y="1584"/>
              <a:ext cx="143" cy="183"/>
            </a:xfrm>
            <a:custGeom>
              <a:avLst/>
              <a:gdLst>
                <a:gd name="T0" fmla="*/ 143 w 143"/>
                <a:gd name="T1" fmla="*/ 92 h 183"/>
                <a:gd name="T2" fmla="*/ 143 w 143"/>
                <a:gd name="T3" fmla="*/ 183 h 183"/>
                <a:gd name="T4" fmla="*/ 0 w 143"/>
                <a:gd name="T5" fmla="*/ 92 h 183"/>
                <a:gd name="T6" fmla="*/ 143 w 143"/>
                <a:gd name="T7" fmla="*/ 0 h 183"/>
                <a:gd name="T8" fmla="*/ 143 w 143"/>
                <a:gd name="T9" fmla="*/ 92 h 183"/>
                <a:gd name="T10" fmla="*/ 0 60000 65536"/>
                <a:gd name="T11" fmla="*/ 0 60000 65536"/>
                <a:gd name="T12" fmla="*/ 0 60000 65536"/>
                <a:gd name="T13" fmla="*/ 0 60000 65536"/>
                <a:gd name="T14" fmla="*/ 0 60000 65536"/>
                <a:gd name="T15" fmla="*/ 0 w 143"/>
                <a:gd name="T16" fmla="*/ 0 h 183"/>
                <a:gd name="T17" fmla="*/ 143 w 143"/>
                <a:gd name="T18" fmla="*/ 183 h 183"/>
              </a:gdLst>
              <a:ahLst/>
              <a:cxnLst>
                <a:cxn ang="T10">
                  <a:pos x="T0" y="T1"/>
                </a:cxn>
                <a:cxn ang="T11">
                  <a:pos x="T2" y="T3"/>
                </a:cxn>
                <a:cxn ang="T12">
                  <a:pos x="T4" y="T5"/>
                </a:cxn>
                <a:cxn ang="T13">
                  <a:pos x="T6" y="T7"/>
                </a:cxn>
                <a:cxn ang="T14">
                  <a:pos x="T8" y="T9"/>
                </a:cxn>
              </a:cxnLst>
              <a:rect l="T15" t="T16" r="T17" b="T18"/>
              <a:pathLst>
                <a:path w="143" h="183">
                  <a:moveTo>
                    <a:pt x="143" y="92"/>
                  </a:moveTo>
                  <a:lnTo>
                    <a:pt x="143" y="183"/>
                  </a:lnTo>
                  <a:lnTo>
                    <a:pt x="0" y="92"/>
                  </a:lnTo>
                  <a:lnTo>
                    <a:pt x="143" y="0"/>
                  </a:lnTo>
                  <a:lnTo>
                    <a:pt x="143" y="92"/>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0246" name="Line 30"/>
            <p:cNvSpPr>
              <a:spLocks noChangeShapeType="1"/>
            </p:cNvSpPr>
            <p:nvPr/>
          </p:nvSpPr>
          <p:spPr bwMode="auto">
            <a:xfrm flipH="1">
              <a:off x="3221" y="1675"/>
              <a:ext cx="49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sp>
          <p:nvSpPr>
            <p:cNvPr id="820247" name="Line 31"/>
            <p:cNvSpPr>
              <a:spLocks noChangeShapeType="1"/>
            </p:cNvSpPr>
            <p:nvPr/>
          </p:nvSpPr>
          <p:spPr bwMode="auto">
            <a:xfrm flipH="1">
              <a:off x="3711" y="1440"/>
              <a:ext cx="14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sp>
          <p:nvSpPr>
            <p:cNvPr id="820248" name="Line 32"/>
            <p:cNvSpPr>
              <a:spLocks noChangeShapeType="1"/>
            </p:cNvSpPr>
            <p:nvPr/>
          </p:nvSpPr>
          <p:spPr bwMode="auto">
            <a:xfrm flipH="1">
              <a:off x="3711" y="1776"/>
              <a:ext cx="14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cxnSp>
          <p:nvCxnSpPr>
            <p:cNvPr id="820249" name="AutoShape 33"/>
            <p:cNvCxnSpPr>
              <a:cxnSpLocks noChangeShapeType="1"/>
              <a:stCxn id="820244" idx="1"/>
              <a:endCxn id="820243" idx="1"/>
            </p:cNvCxnSpPr>
            <p:nvPr/>
          </p:nvCxnSpPr>
          <p:spPr bwMode="auto">
            <a:xfrm rot="10800000" flipH="1" flipV="1">
              <a:off x="3850" y="1171"/>
              <a:ext cx="1" cy="915"/>
            </a:xfrm>
            <a:prstGeom prst="bentConnector3">
              <a:avLst>
                <a:gd name="adj1" fmla="val -1350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grpSp>
      <p:grpSp>
        <p:nvGrpSpPr>
          <p:cNvPr id="4" name="Group 63"/>
          <p:cNvGrpSpPr>
            <a:grpSpLocks/>
          </p:cNvGrpSpPr>
          <p:nvPr/>
        </p:nvGrpSpPr>
        <p:grpSpPr bwMode="auto">
          <a:xfrm>
            <a:off x="4838700" y="3470545"/>
            <a:ext cx="3327400" cy="765175"/>
            <a:chOff x="3079" y="2301"/>
            <a:chExt cx="2096" cy="482"/>
          </a:xfrm>
        </p:grpSpPr>
        <p:sp>
          <p:nvSpPr>
            <p:cNvPr id="820251" name="Rectangle 35"/>
            <p:cNvSpPr>
              <a:spLocks noChangeArrowheads="1"/>
            </p:cNvSpPr>
            <p:nvPr/>
          </p:nvSpPr>
          <p:spPr bwMode="auto">
            <a:xfrm>
              <a:off x="3859" y="2574"/>
              <a:ext cx="1316" cy="209"/>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Επικεφαλής ομάδας</a:t>
              </a:r>
              <a:endParaRPr lang="en-US" altLang="el-GR" sz="1800" b="1"/>
            </a:p>
          </p:txBody>
        </p:sp>
        <p:sp>
          <p:nvSpPr>
            <p:cNvPr id="820252" name="Rectangle 37"/>
            <p:cNvSpPr>
              <a:spLocks noChangeArrowheads="1"/>
            </p:cNvSpPr>
            <p:nvPr/>
          </p:nvSpPr>
          <p:spPr bwMode="auto">
            <a:xfrm>
              <a:off x="3859" y="2301"/>
              <a:ext cx="1316" cy="208"/>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Διοικητής έργου</a:t>
              </a:r>
              <a:endParaRPr lang="en-US" altLang="el-GR" sz="1800" b="1"/>
            </a:p>
          </p:txBody>
        </p:sp>
        <p:sp>
          <p:nvSpPr>
            <p:cNvPr id="820253" name="Freeform 39"/>
            <p:cNvSpPr>
              <a:spLocks/>
            </p:cNvSpPr>
            <p:nvPr/>
          </p:nvSpPr>
          <p:spPr bwMode="auto">
            <a:xfrm>
              <a:off x="3079" y="2444"/>
              <a:ext cx="143" cy="183"/>
            </a:xfrm>
            <a:custGeom>
              <a:avLst/>
              <a:gdLst>
                <a:gd name="T0" fmla="*/ 143 w 143"/>
                <a:gd name="T1" fmla="*/ 91 h 183"/>
                <a:gd name="T2" fmla="*/ 143 w 143"/>
                <a:gd name="T3" fmla="*/ 183 h 183"/>
                <a:gd name="T4" fmla="*/ 0 w 143"/>
                <a:gd name="T5" fmla="*/ 91 h 183"/>
                <a:gd name="T6" fmla="*/ 143 w 143"/>
                <a:gd name="T7" fmla="*/ 0 h 183"/>
                <a:gd name="T8" fmla="*/ 143 w 143"/>
                <a:gd name="T9" fmla="*/ 91 h 183"/>
                <a:gd name="T10" fmla="*/ 0 60000 65536"/>
                <a:gd name="T11" fmla="*/ 0 60000 65536"/>
                <a:gd name="T12" fmla="*/ 0 60000 65536"/>
                <a:gd name="T13" fmla="*/ 0 60000 65536"/>
                <a:gd name="T14" fmla="*/ 0 60000 65536"/>
                <a:gd name="T15" fmla="*/ 0 w 143"/>
                <a:gd name="T16" fmla="*/ 0 h 183"/>
                <a:gd name="T17" fmla="*/ 143 w 143"/>
                <a:gd name="T18" fmla="*/ 183 h 183"/>
              </a:gdLst>
              <a:ahLst/>
              <a:cxnLst>
                <a:cxn ang="T10">
                  <a:pos x="T0" y="T1"/>
                </a:cxn>
                <a:cxn ang="T11">
                  <a:pos x="T2" y="T3"/>
                </a:cxn>
                <a:cxn ang="T12">
                  <a:pos x="T4" y="T5"/>
                </a:cxn>
                <a:cxn ang="T13">
                  <a:pos x="T6" y="T7"/>
                </a:cxn>
                <a:cxn ang="T14">
                  <a:pos x="T8" y="T9"/>
                </a:cxn>
              </a:cxnLst>
              <a:rect l="T15" t="T16" r="T17" b="T18"/>
              <a:pathLst>
                <a:path w="143" h="183">
                  <a:moveTo>
                    <a:pt x="143" y="91"/>
                  </a:moveTo>
                  <a:lnTo>
                    <a:pt x="143" y="183"/>
                  </a:lnTo>
                  <a:lnTo>
                    <a:pt x="0" y="91"/>
                  </a:lnTo>
                  <a:lnTo>
                    <a:pt x="143" y="0"/>
                  </a:lnTo>
                  <a:lnTo>
                    <a:pt x="143" y="91"/>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0254" name="Line 40"/>
            <p:cNvSpPr>
              <a:spLocks noChangeShapeType="1"/>
            </p:cNvSpPr>
            <p:nvPr/>
          </p:nvSpPr>
          <p:spPr bwMode="auto">
            <a:xfrm flipH="1">
              <a:off x="3221" y="2534"/>
              <a:ext cx="49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cxnSp>
          <p:nvCxnSpPr>
            <p:cNvPr id="820255" name="AutoShape 41"/>
            <p:cNvCxnSpPr>
              <a:cxnSpLocks noChangeShapeType="1"/>
              <a:stCxn id="820252" idx="1"/>
              <a:endCxn id="820251" idx="1"/>
            </p:cNvCxnSpPr>
            <p:nvPr/>
          </p:nvCxnSpPr>
          <p:spPr bwMode="auto">
            <a:xfrm rot="10800000" flipH="1" flipV="1">
              <a:off x="3850" y="2405"/>
              <a:ext cx="1" cy="274"/>
            </a:xfrm>
            <a:prstGeom prst="bentConnector3">
              <a:avLst>
                <a:gd name="adj1" fmla="val -1350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grpSp>
      <p:grpSp>
        <p:nvGrpSpPr>
          <p:cNvPr id="5" name="Group 64"/>
          <p:cNvGrpSpPr>
            <a:grpSpLocks/>
          </p:cNvGrpSpPr>
          <p:nvPr/>
        </p:nvGrpSpPr>
        <p:grpSpPr bwMode="auto">
          <a:xfrm>
            <a:off x="4838700" y="4421457"/>
            <a:ext cx="3327400" cy="1949450"/>
            <a:chOff x="3079" y="2900"/>
            <a:chExt cx="2096" cy="1228"/>
          </a:xfrm>
        </p:grpSpPr>
        <p:sp>
          <p:nvSpPr>
            <p:cNvPr id="820257" name="Rectangle 43"/>
            <p:cNvSpPr>
              <a:spLocks noChangeArrowheads="1"/>
            </p:cNvSpPr>
            <p:nvPr/>
          </p:nvSpPr>
          <p:spPr bwMode="auto">
            <a:xfrm>
              <a:off x="3859" y="2900"/>
              <a:ext cx="1316" cy="316"/>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lnSpc>
                  <a:spcPct val="80000"/>
                </a:lnSpc>
              </a:pPr>
              <a:r>
                <a:rPr lang="el-GR" altLang="el-GR" sz="1600"/>
                <a:t>Ειδικός στο πεδίο της εφαρμογής</a:t>
              </a:r>
              <a:endParaRPr lang="en-US" altLang="el-GR" sz="1800" b="1"/>
            </a:p>
          </p:txBody>
        </p:sp>
        <p:sp>
          <p:nvSpPr>
            <p:cNvPr id="820258" name="Rectangle 45"/>
            <p:cNvSpPr>
              <a:spLocks noChangeArrowheads="1"/>
            </p:cNvSpPr>
            <p:nvPr/>
          </p:nvSpPr>
          <p:spPr bwMode="auto">
            <a:xfrm>
              <a:off x="3859" y="3264"/>
              <a:ext cx="1316" cy="31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lnSpc>
                  <a:spcPct val="80000"/>
                </a:lnSpc>
              </a:pPr>
              <a:r>
                <a:rPr lang="el-GR" altLang="el-GR" sz="1600"/>
                <a:t>Ειδικός στο πεδίο της λύσης</a:t>
              </a:r>
              <a:endParaRPr lang="en-US" altLang="el-GR" sz="1800" b="1"/>
            </a:p>
          </p:txBody>
        </p:sp>
        <p:sp>
          <p:nvSpPr>
            <p:cNvPr id="820259" name="Rectangle 47"/>
            <p:cNvSpPr>
              <a:spLocks noChangeArrowheads="1"/>
            </p:cNvSpPr>
            <p:nvPr/>
          </p:nvSpPr>
          <p:spPr bwMode="auto">
            <a:xfrm>
              <a:off x="3859" y="3907"/>
              <a:ext cx="1316" cy="221"/>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Τελικός χρήστης</a:t>
              </a:r>
              <a:endParaRPr lang="en-US" altLang="el-GR" sz="1800" b="1"/>
            </a:p>
          </p:txBody>
        </p:sp>
        <p:sp>
          <p:nvSpPr>
            <p:cNvPr id="820260" name="Rectangle 49"/>
            <p:cNvSpPr>
              <a:spLocks noChangeArrowheads="1"/>
            </p:cNvSpPr>
            <p:nvPr/>
          </p:nvSpPr>
          <p:spPr bwMode="auto">
            <a:xfrm>
              <a:off x="3859" y="3646"/>
              <a:ext cx="1316" cy="208"/>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Πελάτης</a:t>
              </a:r>
              <a:endParaRPr lang="en-US" altLang="el-GR" sz="1800" b="1"/>
            </a:p>
          </p:txBody>
        </p:sp>
        <p:sp>
          <p:nvSpPr>
            <p:cNvPr id="820261" name="Freeform 54"/>
            <p:cNvSpPr>
              <a:spLocks/>
            </p:cNvSpPr>
            <p:nvPr/>
          </p:nvSpPr>
          <p:spPr bwMode="auto">
            <a:xfrm>
              <a:off x="3079" y="3316"/>
              <a:ext cx="143" cy="183"/>
            </a:xfrm>
            <a:custGeom>
              <a:avLst/>
              <a:gdLst>
                <a:gd name="T0" fmla="*/ 143 w 143"/>
                <a:gd name="T1" fmla="*/ 92 h 183"/>
                <a:gd name="T2" fmla="*/ 143 w 143"/>
                <a:gd name="T3" fmla="*/ 183 h 183"/>
                <a:gd name="T4" fmla="*/ 0 w 143"/>
                <a:gd name="T5" fmla="*/ 92 h 183"/>
                <a:gd name="T6" fmla="*/ 143 w 143"/>
                <a:gd name="T7" fmla="*/ 0 h 183"/>
                <a:gd name="T8" fmla="*/ 143 w 143"/>
                <a:gd name="T9" fmla="*/ 92 h 183"/>
                <a:gd name="T10" fmla="*/ 0 60000 65536"/>
                <a:gd name="T11" fmla="*/ 0 60000 65536"/>
                <a:gd name="T12" fmla="*/ 0 60000 65536"/>
                <a:gd name="T13" fmla="*/ 0 60000 65536"/>
                <a:gd name="T14" fmla="*/ 0 60000 65536"/>
                <a:gd name="T15" fmla="*/ 0 w 143"/>
                <a:gd name="T16" fmla="*/ 0 h 183"/>
                <a:gd name="T17" fmla="*/ 143 w 143"/>
                <a:gd name="T18" fmla="*/ 183 h 183"/>
              </a:gdLst>
              <a:ahLst/>
              <a:cxnLst>
                <a:cxn ang="T10">
                  <a:pos x="T0" y="T1"/>
                </a:cxn>
                <a:cxn ang="T11">
                  <a:pos x="T2" y="T3"/>
                </a:cxn>
                <a:cxn ang="T12">
                  <a:pos x="T4" y="T5"/>
                </a:cxn>
                <a:cxn ang="T13">
                  <a:pos x="T6" y="T7"/>
                </a:cxn>
                <a:cxn ang="T14">
                  <a:pos x="T8" y="T9"/>
                </a:cxn>
              </a:cxnLst>
              <a:rect l="T15" t="T16" r="T17" b="T18"/>
              <a:pathLst>
                <a:path w="143" h="183">
                  <a:moveTo>
                    <a:pt x="143" y="92"/>
                  </a:moveTo>
                  <a:lnTo>
                    <a:pt x="143" y="183"/>
                  </a:lnTo>
                  <a:lnTo>
                    <a:pt x="0" y="92"/>
                  </a:lnTo>
                  <a:lnTo>
                    <a:pt x="143" y="0"/>
                  </a:lnTo>
                  <a:lnTo>
                    <a:pt x="143" y="92"/>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0262" name="Line 55"/>
            <p:cNvSpPr>
              <a:spLocks noChangeShapeType="1"/>
            </p:cNvSpPr>
            <p:nvPr/>
          </p:nvSpPr>
          <p:spPr bwMode="auto">
            <a:xfrm flipH="1">
              <a:off x="3221" y="3407"/>
              <a:ext cx="490" cy="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sp>
          <p:nvSpPr>
            <p:cNvPr id="820263" name="Line 56"/>
            <p:cNvSpPr>
              <a:spLocks noChangeShapeType="1"/>
            </p:cNvSpPr>
            <p:nvPr/>
          </p:nvSpPr>
          <p:spPr bwMode="auto">
            <a:xfrm flipH="1">
              <a:off x="3711" y="3408"/>
              <a:ext cx="14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sp>
          <p:nvSpPr>
            <p:cNvPr id="820264" name="Line 57"/>
            <p:cNvSpPr>
              <a:spLocks noChangeShapeType="1"/>
            </p:cNvSpPr>
            <p:nvPr/>
          </p:nvSpPr>
          <p:spPr bwMode="auto">
            <a:xfrm flipH="1">
              <a:off x="3711" y="3744"/>
              <a:ext cx="14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l-GR"/>
            </a:p>
          </p:txBody>
        </p:sp>
        <p:cxnSp>
          <p:nvCxnSpPr>
            <p:cNvPr id="820265" name="AutoShape 58"/>
            <p:cNvCxnSpPr>
              <a:cxnSpLocks noChangeShapeType="1"/>
            </p:cNvCxnSpPr>
            <p:nvPr/>
          </p:nvCxnSpPr>
          <p:spPr bwMode="auto">
            <a:xfrm rot="10800000" flipH="1" flipV="1">
              <a:off x="3850" y="3072"/>
              <a:ext cx="1" cy="960"/>
            </a:xfrm>
            <a:prstGeom prst="bentConnector3">
              <a:avLst>
                <a:gd name="adj1" fmla="val -13500000"/>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ppt_x</p:attrName>
                                        </p:attrNameLst>
                                      </p:cBhvr>
                                      <p:tavLst>
                                        <p:tav tm="0">
                                          <p:val>
                                            <p:strVal val="#ppt_x-#ppt_w/2"/>
                                          </p:val>
                                        </p:tav>
                                        <p:tav tm="100000">
                                          <p:val>
                                            <p:strVal val="#ppt_x"/>
                                          </p:val>
                                        </p:tav>
                                      </p:tavLst>
                                    </p:anim>
                                    <p:anim calcmode="lin" valueType="num">
                                      <p:cBhvr>
                                        <p:cTn id="8" dur="500" fill="hold"/>
                                        <p:tgtEl>
                                          <p:spTgt spid="3"/>
                                        </p:tgtEl>
                                        <p:attrNameLst>
                                          <p:attrName>ppt_y</p:attrName>
                                        </p:attrNameLst>
                                      </p:cBhvr>
                                      <p:tavLst>
                                        <p:tav tm="0">
                                          <p:val>
                                            <p:strVal val="#ppt_y"/>
                                          </p:val>
                                        </p:tav>
                                        <p:tav tm="100000">
                                          <p:val>
                                            <p:strVal val="#ppt_y"/>
                                          </p:val>
                                        </p:tav>
                                      </p:tavLst>
                                    </p:anim>
                                    <p:anim calcmode="lin" valueType="num">
                                      <p:cBhvr>
                                        <p:cTn id="9" dur="500" fill="hold"/>
                                        <p:tgtEl>
                                          <p:spTgt spid="3"/>
                                        </p:tgtEl>
                                        <p:attrNameLst>
                                          <p:attrName>ppt_w</p:attrName>
                                        </p:attrNameLst>
                                      </p:cBhvr>
                                      <p:tavLst>
                                        <p:tav tm="0">
                                          <p:val>
                                            <p:fltVal val="0"/>
                                          </p:val>
                                        </p:tav>
                                        <p:tav tm="100000">
                                          <p:val>
                                            <p:strVal val="#ppt_w"/>
                                          </p:val>
                                        </p:tav>
                                      </p:tavLst>
                                    </p:anim>
                                    <p:anim calcmode="lin" valueType="num">
                                      <p:cBhvr>
                                        <p:cTn id="10" dur="5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7" presetClass="entr" presetSubtype="8"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500" fill="hold"/>
                                        <p:tgtEl>
                                          <p:spTgt spid="4"/>
                                        </p:tgtEl>
                                        <p:attrNameLst>
                                          <p:attrName>ppt_x</p:attrName>
                                        </p:attrNameLst>
                                      </p:cBhvr>
                                      <p:tavLst>
                                        <p:tav tm="0">
                                          <p:val>
                                            <p:strVal val="#ppt_x-#ppt_w/2"/>
                                          </p:val>
                                        </p:tav>
                                        <p:tav tm="100000">
                                          <p:val>
                                            <p:strVal val="#ppt_x"/>
                                          </p:val>
                                        </p:tav>
                                      </p:tavLst>
                                    </p:anim>
                                    <p:anim calcmode="lin" valueType="num">
                                      <p:cBhvr>
                                        <p:cTn id="16" dur="500" fill="hold"/>
                                        <p:tgtEl>
                                          <p:spTgt spid="4"/>
                                        </p:tgtEl>
                                        <p:attrNameLst>
                                          <p:attrName>ppt_y</p:attrName>
                                        </p:attrNameLst>
                                      </p:cBhvr>
                                      <p:tavLst>
                                        <p:tav tm="0">
                                          <p:val>
                                            <p:strVal val="#ppt_y"/>
                                          </p:val>
                                        </p:tav>
                                        <p:tav tm="100000">
                                          <p:val>
                                            <p:strVal val="#ppt_y"/>
                                          </p:val>
                                        </p:tav>
                                      </p:tavLst>
                                    </p:anim>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8"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p:cTn id="23" dur="500" fill="hold"/>
                                        <p:tgtEl>
                                          <p:spTgt spid="5"/>
                                        </p:tgtEl>
                                        <p:attrNameLst>
                                          <p:attrName>ppt_x</p:attrName>
                                        </p:attrNameLst>
                                      </p:cBhvr>
                                      <p:tavLst>
                                        <p:tav tm="0">
                                          <p:val>
                                            <p:strVal val="#ppt_x-#ppt_w/2"/>
                                          </p:val>
                                        </p:tav>
                                        <p:tav tm="100000">
                                          <p:val>
                                            <p:strVal val="#ppt_x"/>
                                          </p:val>
                                        </p:tav>
                                      </p:tavLst>
                                    </p:anim>
                                    <p:anim calcmode="lin" valueType="num">
                                      <p:cBhvr>
                                        <p:cTn id="24" dur="500" fill="hold"/>
                                        <p:tgtEl>
                                          <p:spTgt spid="5"/>
                                        </p:tgtEl>
                                        <p:attrNameLst>
                                          <p:attrName>ppt_y</p:attrName>
                                        </p:attrNameLst>
                                      </p:cBhvr>
                                      <p:tavLst>
                                        <p:tav tm="0">
                                          <p:val>
                                            <p:strVal val="#ppt_y"/>
                                          </p:val>
                                        </p:tav>
                                        <p:tav tm="100000">
                                          <p:val>
                                            <p:strVal val="#ppt_y"/>
                                          </p:val>
                                        </p:tav>
                                      </p:tavLst>
                                    </p:anim>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2274" name="Rectangle 2"/>
          <p:cNvSpPr>
            <a:spLocks noGrp="1" noChangeArrowheads="1"/>
          </p:cNvSpPr>
          <p:nvPr>
            <p:ph type="title"/>
          </p:nvPr>
        </p:nvSpPr>
        <p:spPr>
          <a:xfrm>
            <a:off x="457200" y="188913"/>
            <a:ext cx="8229600" cy="585787"/>
          </a:xfrm>
        </p:spPr>
        <p:txBody>
          <a:bodyPr>
            <a:normAutofit fontScale="90000"/>
          </a:bodyPr>
          <a:lstStyle/>
          <a:p>
            <a:r>
              <a:rPr lang="el-GR" altLang="el-GR"/>
              <a:t>Ανάθεση καθηκόντων</a:t>
            </a:r>
          </a:p>
        </p:txBody>
      </p:sp>
      <p:sp>
        <p:nvSpPr>
          <p:cNvPr id="822275" name="Rectangle 3"/>
          <p:cNvSpPr>
            <a:spLocks noGrp="1" noChangeArrowheads="1"/>
          </p:cNvSpPr>
          <p:nvPr>
            <p:ph idx="1"/>
          </p:nvPr>
        </p:nvSpPr>
        <p:spPr>
          <a:xfrm>
            <a:off x="528638" y="1300163"/>
            <a:ext cx="4963320" cy="809625"/>
          </a:xfrm>
        </p:spPr>
        <p:txBody>
          <a:bodyPr/>
          <a:lstStyle/>
          <a:p>
            <a:pPr>
              <a:spcBef>
                <a:spcPct val="0"/>
              </a:spcBef>
            </a:pPr>
            <a:r>
              <a:rPr lang="el-GR" altLang="el-GR" sz="2400" dirty="0"/>
              <a:t>Τα καθήκοντα ανατίθενται σε ρόλους</a:t>
            </a:r>
          </a:p>
          <a:p>
            <a:pPr>
              <a:spcBef>
                <a:spcPct val="0"/>
              </a:spcBef>
            </a:pPr>
            <a:r>
              <a:rPr lang="el-GR" altLang="el-GR" sz="2400" dirty="0"/>
              <a:t>Οι ρόλοι ανατίθενται σε πρόσωπα</a:t>
            </a:r>
          </a:p>
        </p:txBody>
      </p:sp>
      <p:sp>
        <p:nvSpPr>
          <p:cNvPr id="67" name="Slide Number Placeholder 5"/>
          <p:cNvSpPr>
            <a:spLocks noGrp="1"/>
          </p:cNvSpPr>
          <p:nvPr>
            <p:ph type="sldNum" sz="quarter" idx="12"/>
          </p:nvPr>
        </p:nvSpPr>
        <p:spPr/>
        <p:txBody>
          <a:bodyPr/>
          <a:lstStyle/>
          <a:p>
            <a:fld id="{C52F584B-43C7-4EB1-AFAB-488E6EE620B3}" type="slidenum">
              <a:rPr lang="el-GR" altLang="el-GR"/>
              <a:pPr/>
              <a:t>22</a:t>
            </a:fld>
            <a:endParaRPr lang="el-GR" altLang="el-GR"/>
          </a:p>
        </p:txBody>
      </p:sp>
      <p:sp>
        <p:nvSpPr>
          <p:cNvPr id="822278" name="Oval 5"/>
          <p:cNvSpPr>
            <a:spLocks noChangeArrowheads="1"/>
          </p:cNvSpPr>
          <p:nvPr/>
        </p:nvSpPr>
        <p:spPr bwMode="auto">
          <a:xfrm>
            <a:off x="1854200" y="3681413"/>
            <a:ext cx="1588" cy="12700"/>
          </a:xfrm>
          <a:prstGeom prst="ellipse">
            <a:avLst/>
          </a:prstGeom>
          <a:solidFill>
            <a:srgbClr val="FFFFFF"/>
          </a:solidFill>
          <a:ln>
            <a:noFill/>
          </a:ln>
          <a:extLst>
            <a:ext uri="{91240B29-F687-4F45-9708-019B960494DF}">
              <a14:hiddenLine xmlns:a14="http://schemas.microsoft.com/office/drawing/2010/main" w="127000">
                <a:solidFill>
                  <a:srgbClr val="000000"/>
                </a:solidFill>
                <a:round/>
                <a:headEnd/>
                <a:tailEnd/>
              </a14:hiddenLine>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279" name="AutoShape 6"/>
          <p:cNvSpPr>
            <a:spLocks noChangeArrowheads="1"/>
          </p:cNvSpPr>
          <p:nvPr/>
        </p:nvSpPr>
        <p:spPr bwMode="auto">
          <a:xfrm>
            <a:off x="844550" y="2201863"/>
            <a:ext cx="2017713" cy="3476625"/>
          </a:xfrm>
          <a:prstGeom prst="roundRect">
            <a:avLst>
              <a:gd name="adj" fmla="val 24995"/>
            </a:avLst>
          </a:prstGeom>
          <a:solidFill>
            <a:srgbClr val="000000"/>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280" name="AutoShape 7"/>
          <p:cNvSpPr>
            <a:spLocks noChangeArrowheads="1"/>
          </p:cNvSpPr>
          <p:nvPr/>
        </p:nvSpPr>
        <p:spPr bwMode="auto">
          <a:xfrm>
            <a:off x="793750" y="2151063"/>
            <a:ext cx="1978025" cy="3438525"/>
          </a:xfrm>
          <a:prstGeom prst="roundRect">
            <a:avLst>
              <a:gd name="adj" fmla="val 24995"/>
            </a:avLst>
          </a:prstGeom>
          <a:solidFill>
            <a:srgbClr val="FFFFFF"/>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281" name="Rectangle 8"/>
          <p:cNvSpPr>
            <a:spLocks noChangeArrowheads="1"/>
          </p:cNvSpPr>
          <p:nvPr/>
        </p:nvSpPr>
        <p:spPr bwMode="auto">
          <a:xfrm>
            <a:off x="239712" y="5721351"/>
            <a:ext cx="2538413"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dirty="0">
                <a:latin typeface="Helvetica" panose="020B0604020202020204" pitchFamily="34" charset="0"/>
                <a:ea typeface="ＭＳ Ｐゴシック" panose="020B0600070205080204" pitchFamily="34" charset="-128"/>
              </a:rPr>
              <a:t> </a:t>
            </a:r>
            <a:r>
              <a:rPr lang="el-GR" altLang="el-GR" sz="1800" dirty="0">
                <a:latin typeface="Helvetica" panose="020B0604020202020204" pitchFamily="34" charset="0"/>
              </a:rPr>
              <a:t>Καθήκοντα για το έργο</a:t>
            </a:r>
            <a:endParaRPr lang="en-US" altLang="el-GR" sz="1800" dirty="0">
              <a:latin typeface="Helvetica" panose="020B0604020202020204" pitchFamily="34" charset="0"/>
            </a:endParaRPr>
          </a:p>
        </p:txBody>
      </p:sp>
      <p:sp>
        <p:nvSpPr>
          <p:cNvPr id="822282" name="Rectangle 9"/>
          <p:cNvSpPr>
            <a:spLocks noChangeArrowheads="1"/>
          </p:cNvSpPr>
          <p:nvPr/>
        </p:nvSpPr>
        <p:spPr bwMode="auto">
          <a:xfrm>
            <a:off x="1109663" y="2141538"/>
            <a:ext cx="1408112"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solidFill>
                  <a:srgbClr val="000000"/>
                </a:solidFill>
                <a:latin typeface="Helvetica" panose="020B0604020202020204" pitchFamily="34" charset="0"/>
                <a:ea typeface="ＭＳ Ｐゴシック" panose="020B0600070205080204" pitchFamily="34" charset="-128"/>
              </a:rPr>
              <a:t>• </a:t>
            </a:r>
            <a:r>
              <a:rPr lang="el-GR" altLang="el-GR" sz="1800">
                <a:solidFill>
                  <a:srgbClr val="000000"/>
                </a:solidFill>
                <a:latin typeface="Helvetica" panose="020B0604020202020204" pitchFamily="34" charset="0"/>
              </a:rPr>
              <a:t>Καθήκον</a:t>
            </a:r>
            <a:r>
              <a:rPr lang="en-US" altLang="el-GR" sz="1800">
                <a:solidFill>
                  <a:srgbClr val="000000"/>
                </a:solidFill>
                <a:latin typeface="Helvetica" panose="020B0604020202020204" pitchFamily="34" charset="0"/>
                <a:ea typeface="ＭＳ Ｐゴシック" panose="020B0600070205080204" pitchFamily="34" charset="-128"/>
              </a:rPr>
              <a:t> 1</a:t>
            </a:r>
          </a:p>
        </p:txBody>
      </p:sp>
      <p:sp>
        <p:nvSpPr>
          <p:cNvPr id="822283" name="Rectangle 10"/>
          <p:cNvSpPr>
            <a:spLocks noChangeArrowheads="1"/>
          </p:cNvSpPr>
          <p:nvPr/>
        </p:nvSpPr>
        <p:spPr bwMode="auto">
          <a:xfrm>
            <a:off x="1719263" y="21415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84" name="Rectangle 11"/>
          <p:cNvSpPr>
            <a:spLocks noChangeArrowheads="1"/>
          </p:cNvSpPr>
          <p:nvPr/>
        </p:nvSpPr>
        <p:spPr bwMode="auto">
          <a:xfrm>
            <a:off x="1109663" y="23193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85" name="Rectangle 12"/>
          <p:cNvSpPr>
            <a:spLocks noChangeArrowheads="1"/>
          </p:cNvSpPr>
          <p:nvPr/>
        </p:nvSpPr>
        <p:spPr bwMode="auto">
          <a:xfrm>
            <a:off x="1109663" y="2497138"/>
            <a:ext cx="1408112"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solidFill>
                  <a:srgbClr val="000000"/>
                </a:solidFill>
                <a:latin typeface="Helvetica" panose="020B0604020202020204" pitchFamily="34" charset="0"/>
                <a:ea typeface="ＭＳ Ｐゴシック" panose="020B0600070205080204" pitchFamily="34" charset="-128"/>
              </a:rPr>
              <a:t>• </a:t>
            </a:r>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2</a:t>
            </a:r>
          </a:p>
        </p:txBody>
      </p:sp>
      <p:sp>
        <p:nvSpPr>
          <p:cNvPr id="822286" name="Rectangle 13"/>
          <p:cNvSpPr>
            <a:spLocks noChangeArrowheads="1"/>
          </p:cNvSpPr>
          <p:nvPr/>
        </p:nvSpPr>
        <p:spPr bwMode="auto">
          <a:xfrm>
            <a:off x="1719263" y="24971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87" name="Rectangle 14"/>
          <p:cNvSpPr>
            <a:spLocks noChangeArrowheads="1"/>
          </p:cNvSpPr>
          <p:nvPr/>
        </p:nvSpPr>
        <p:spPr bwMode="auto">
          <a:xfrm>
            <a:off x="1109663" y="26749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88" name="Rectangle 15"/>
          <p:cNvSpPr>
            <a:spLocks noChangeArrowheads="1"/>
          </p:cNvSpPr>
          <p:nvPr/>
        </p:nvSpPr>
        <p:spPr bwMode="auto">
          <a:xfrm>
            <a:off x="1109663" y="2852738"/>
            <a:ext cx="1408112"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solidFill>
                  <a:srgbClr val="000000"/>
                </a:solidFill>
                <a:latin typeface="Helvetica" panose="020B0604020202020204" pitchFamily="34" charset="0"/>
                <a:ea typeface="ＭＳ Ｐゴシック" panose="020B0600070205080204" pitchFamily="34" charset="-128"/>
              </a:rPr>
              <a:t>• </a:t>
            </a:r>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3</a:t>
            </a:r>
          </a:p>
        </p:txBody>
      </p:sp>
      <p:sp>
        <p:nvSpPr>
          <p:cNvPr id="822289" name="Rectangle 16"/>
          <p:cNvSpPr>
            <a:spLocks noChangeArrowheads="1"/>
          </p:cNvSpPr>
          <p:nvPr/>
        </p:nvSpPr>
        <p:spPr bwMode="auto">
          <a:xfrm>
            <a:off x="1719263" y="28527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90" name="Rectangle 17"/>
          <p:cNvSpPr>
            <a:spLocks noChangeArrowheads="1"/>
          </p:cNvSpPr>
          <p:nvPr/>
        </p:nvSpPr>
        <p:spPr bwMode="auto">
          <a:xfrm>
            <a:off x="1109663" y="30305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91" name="Rectangle 18"/>
          <p:cNvSpPr>
            <a:spLocks noChangeArrowheads="1"/>
          </p:cNvSpPr>
          <p:nvPr/>
        </p:nvSpPr>
        <p:spPr bwMode="auto">
          <a:xfrm>
            <a:off x="1109663" y="3208338"/>
            <a:ext cx="1408112"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solidFill>
                  <a:srgbClr val="000000"/>
                </a:solidFill>
                <a:latin typeface="Helvetica" panose="020B0604020202020204" pitchFamily="34" charset="0"/>
                <a:ea typeface="ＭＳ Ｐゴシック" panose="020B0600070205080204" pitchFamily="34" charset="-128"/>
              </a:rPr>
              <a:t>• </a:t>
            </a:r>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4</a:t>
            </a:r>
          </a:p>
        </p:txBody>
      </p:sp>
      <p:sp>
        <p:nvSpPr>
          <p:cNvPr id="822292" name="Rectangle 19"/>
          <p:cNvSpPr>
            <a:spLocks noChangeArrowheads="1"/>
          </p:cNvSpPr>
          <p:nvPr/>
        </p:nvSpPr>
        <p:spPr bwMode="auto">
          <a:xfrm>
            <a:off x="1719263" y="32083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93" name="Rectangle 20"/>
          <p:cNvSpPr>
            <a:spLocks noChangeArrowheads="1"/>
          </p:cNvSpPr>
          <p:nvPr/>
        </p:nvSpPr>
        <p:spPr bwMode="auto">
          <a:xfrm>
            <a:off x="1109663" y="33861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94" name="Rectangle 21"/>
          <p:cNvSpPr>
            <a:spLocks noChangeArrowheads="1"/>
          </p:cNvSpPr>
          <p:nvPr/>
        </p:nvSpPr>
        <p:spPr bwMode="auto">
          <a:xfrm>
            <a:off x="1109663" y="3563938"/>
            <a:ext cx="1408112"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solidFill>
                  <a:srgbClr val="000000"/>
                </a:solidFill>
                <a:latin typeface="Helvetica" panose="020B0604020202020204" pitchFamily="34" charset="0"/>
                <a:ea typeface="ＭＳ Ｐゴシック" panose="020B0600070205080204" pitchFamily="34" charset="-128"/>
              </a:rPr>
              <a:t>• </a:t>
            </a:r>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5</a:t>
            </a:r>
          </a:p>
        </p:txBody>
      </p:sp>
      <p:sp>
        <p:nvSpPr>
          <p:cNvPr id="822295" name="Rectangle 22"/>
          <p:cNvSpPr>
            <a:spLocks noChangeArrowheads="1"/>
          </p:cNvSpPr>
          <p:nvPr/>
        </p:nvSpPr>
        <p:spPr bwMode="auto">
          <a:xfrm>
            <a:off x="1719263" y="35639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96" name="Rectangle 23"/>
          <p:cNvSpPr>
            <a:spLocks noChangeArrowheads="1"/>
          </p:cNvSpPr>
          <p:nvPr/>
        </p:nvSpPr>
        <p:spPr bwMode="auto">
          <a:xfrm>
            <a:off x="1109663" y="37417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97" name="Rectangle 24"/>
          <p:cNvSpPr>
            <a:spLocks noChangeArrowheads="1"/>
          </p:cNvSpPr>
          <p:nvPr/>
        </p:nvSpPr>
        <p:spPr bwMode="auto">
          <a:xfrm>
            <a:off x="1109663" y="3919538"/>
            <a:ext cx="1408112"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solidFill>
                  <a:srgbClr val="000000"/>
                </a:solidFill>
                <a:latin typeface="Helvetica" panose="020B0604020202020204" pitchFamily="34" charset="0"/>
                <a:ea typeface="ＭＳ Ｐゴシック" panose="020B0600070205080204" pitchFamily="34" charset="-128"/>
              </a:rPr>
              <a:t>• </a:t>
            </a:r>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6</a:t>
            </a:r>
          </a:p>
        </p:txBody>
      </p:sp>
      <p:sp>
        <p:nvSpPr>
          <p:cNvPr id="822298" name="Rectangle 25"/>
          <p:cNvSpPr>
            <a:spLocks noChangeArrowheads="1"/>
          </p:cNvSpPr>
          <p:nvPr/>
        </p:nvSpPr>
        <p:spPr bwMode="auto">
          <a:xfrm>
            <a:off x="1719263" y="39195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299" name="Rectangle 26"/>
          <p:cNvSpPr>
            <a:spLocks noChangeArrowheads="1"/>
          </p:cNvSpPr>
          <p:nvPr/>
        </p:nvSpPr>
        <p:spPr bwMode="auto">
          <a:xfrm>
            <a:off x="1109663" y="40973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300" name="Rectangle 27"/>
          <p:cNvSpPr>
            <a:spLocks noChangeArrowheads="1"/>
          </p:cNvSpPr>
          <p:nvPr/>
        </p:nvSpPr>
        <p:spPr bwMode="auto">
          <a:xfrm>
            <a:off x="1109663" y="4275138"/>
            <a:ext cx="1408112"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solidFill>
                  <a:srgbClr val="000000"/>
                </a:solidFill>
                <a:latin typeface="Helvetica" panose="020B0604020202020204" pitchFamily="34" charset="0"/>
                <a:ea typeface="ＭＳ Ｐゴシック" panose="020B0600070205080204" pitchFamily="34" charset="-128"/>
              </a:rPr>
              <a:t>• </a:t>
            </a:r>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7</a:t>
            </a:r>
          </a:p>
        </p:txBody>
      </p:sp>
      <p:sp>
        <p:nvSpPr>
          <p:cNvPr id="822301" name="Rectangle 28"/>
          <p:cNvSpPr>
            <a:spLocks noChangeArrowheads="1"/>
          </p:cNvSpPr>
          <p:nvPr/>
        </p:nvSpPr>
        <p:spPr bwMode="auto">
          <a:xfrm>
            <a:off x="1719263" y="42751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302" name="Rectangle 29"/>
          <p:cNvSpPr>
            <a:spLocks noChangeArrowheads="1"/>
          </p:cNvSpPr>
          <p:nvPr/>
        </p:nvSpPr>
        <p:spPr bwMode="auto">
          <a:xfrm>
            <a:off x="1109663" y="44529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303" name="Rectangle 30"/>
          <p:cNvSpPr>
            <a:spLocks noChangeArrowheads="1"/>
          </p:cNvSpPr>
          <p:nvPr/>
        </p:nvSpPr>
        <p:spPr bwMode="auto">
          <a:xfrm>
            <a:off x="1109663" y="4630738"/>
            <a:ext cx="1408112"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solidFill>
                  <a:srgbClr val="000000"/>
                </a:solidFill>
                <a:latin typeface="Helvetica" panose="020B0604020202020204" pitchFamily="34" charset="0"/>
                <a:ea typeface="ＭＳ Ｐゴシック" panose="020B0600070205080204" pitchFamily="34" charset="-128"/>
              </a:rPr>
              <a:t>• </a:t>
            </a:r>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8</a:t>
            </a:r>
          </a:p>
        </p:txBody>
      </p:sp>
      <p:sp>
        <p:nvSpPr>
          <p:cNvPr id="822304" name="Rectangle 31"/>
          <p:cNvSpPr>
            <a:spLocks noChangeArrowheads="1"/>
          </p:cNvSpPr>
          <p:nvPr/>
        </p:nvSpPr>
        <p:spPr bwMode="auto">
          <a:xfrm>
            <a:off x="1719263" y="46307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305" name="Rectangle 32"/>
          <p:cNvSpPr>
            <a:spLocks noChangeArrowheads="1"/>
          </p:cNvSpPr>
          <p:nvPr/>
        </p:nvSpPr>
        <p:spPr bwMode="auto">
          <a:xfrm>
            <a:off x="1109663" y="4808538"/>
            <a:ext cx="1809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a:p>
            <a:pPr eaLnBrk="0" hangingPunct="0"/>
            <a:endParaRPr lang="en-US" altLang="el-GR" sz="1800">
              <a:solidFill>
                <a:srgbClr val="000000"/>
              </a:solidFill>
              <a:latin typeface="Helvetica" panose="020B0604020202020204" pitchFamily="34" charset="0"/>
              <a:ea typeface="ＭＳ Ｐゴシック" panose="020B0600070205080204" pitchFamily="34" charset="-128"/>
            </a:endParaRPr>
          </a:p>
        </p:txBody>
      </p:sp>
      <p:sp>
        <p:nvSpPr>
          <p:cNvPr id="822306" name="Rectangle 33"/>
          <p:cNvSpPr>
            <a:spLocks noChangeArrowheads="1"/>
          </p:cNvSpPr>
          <p:nvPr/>
        </p:nvSpPr>
        <p:spPr bwMode="auto">
          <a:xfrm>
            <a:off x="1109663" y="4986338"/>
            <a:ext cx="1408112"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solidFill>
                  <a:srgbClr val="000000"/>
                </a:solidFill>
                <a:latin typeface="Helvetica" panose="020B0604020202020204" pitchFamily="34" charset="0"/>
                <a:ea typeface="ＭＳ Ｐゴシック" panose="020B0600070205080204" pitchFamily="34" charset="-128"/>
              </a:rPr>
              <a:t>• </a:t>
            </a:r>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9</a:t>
            </a:r>
          </a:p>
        </p:txBody>
      </p:sp>
      <p:sp>
        <p:nvSpPr>
          <p:cNvPr id="822309" name="AutoShape 36"/>
          <p:cNvSpPr>
            <a:spLocks noChangeArrowheads="1"/>
          </p:cNvSpPr>
          <p:nvPr/>
        </p:nvSpPr>
        <p:spPr bwMode="auto">
          <a:xfrm>
            <a:off x="3060700" y="2176463"/>
            <a:ext cx="1960563" cy="876300"/>
          </a:xfrm>
          <a:prstGeom prst="roundRect">
            <a:avLst>
              <a:gd name="adj" fmla="val 24639"/>
            </a:avLst>
          </a:prstGeom>
          <a:solidFill>
            <a:srgbClr val="000000"/>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10" name="AutoShape 37"/>
          <p:cNvSpPr>
            <a:spLocks noChangeArrowheads="1"/>
          </p:cNvSpPr>
          <p:nvPr/>
        </p:nvSpPr>
        <p:spPr bwMode="auto">
          <a:xfrm>
            <a:off x="2997200" y="2125663"/>
            <a:ext cx="1935163" cy="876300"/>
          </a:xfrm>
          <a:prstGeom prst="roundRect">
            <a:avLst>
              <a:gd name="adj" fmla="val 24639"/>
            </a:avLst>
          </a:prstGeom>
          <a:solidFill>
            <a:srgbClr val="FFFFFF"/>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11" name="Rectangle 38"/>
          <p:cNvSpPr>
            <a:spLocks noChangeArrowheads="1"/>
          </p:cNvSpPr>
          <p:nvPr/>
        </p:nvSpPr>
        <p:spPr bwMode="auto">
          <a:xfrm>
            <a:off x="3132138" y="2103438"/>
            <a:ext cx="1619250"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1</a:t>
            </a:r>
          </a:p>
        </p:txBody>
      </p:sp>
      <p:sp>
        <p:nvSpPr>
          <p:cNvPr id="822314" name="Rectangle 41"/>
          <p:cNvSpPr>
            <a:spLocks noChangeArrowheads="1"/>
          </p:cNvSpPr>
          <p:nvPr/>
        </p:nvSpPr>
        <p:spPr bwMode="auto">
          <a:xfrm>
            <a:off x="3132138" y="2408238"/>
            <a:ext cx="126523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2</a:t>
            </a:r>
          </a:p>
        </p:txBody>
      </p:sp>
      <p:sp>
        <p:nvSpPr>
          <p:cNvPr id="822317" name="Rectangle 44"/>
          <p:cNvSpPr>
            <a:spLocks noChangeArrowheads="1"/>
          </p:cNvSpPr>
          <p:nvPr/>
        </p:nvSpPr>
        <p:spPr bwMode="auto">
          <a:xfrm>
            <a:off x="3132138" y="2713038"/>
            <a:ext cx="126523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solidFill>
                  <a:srgbClr val="000000"/>
                </a:solidFill>
              </a:rPr>
              <a:t>Καθήκον</a:t>
            </a:r>
            <a:r>
              <a:rPr lang="en-US" altLang="el-GR" sz="1800"/>
              <a:t> </a:t>
            </a:r>
            <a:r>
              <a:rPr lang="en-US" altLang="el-GR" sz="1800">
                <a:solidFill>
                  <a:srgbClr val="000000"/>
                </a:solidFill>
                <a:latin typeface="Helvetica" panose="020B0604020202020204" pitchFamily="34" charset="0"/>
                <a:ea typeface="ＭＳ Ｐゴシック" panose="020B0600070205080204" pitchFamily="34" charset="-128"/>
              </a:rPr>
              <a:t>9</a:t>
            </a:r>
          </a:p>
        </p:txBody>
      </p:sp>
      <p:sp>
        <p:nvSpPr>
          <p:cNvPr id="822318" name="Rectangle 45"/>
          <p:cNvSpPr>
            <a:spLocks noChangeArrowheads="1"/>
          </p:cNvSpPr>
          <p:nvPr/>
        </p:nvSpPr>
        <p:spPr bwMode="auto">
          <a:xfrm>
            <a:off x="3076235" y="3073855"/>
            <a:ext cx="104933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dirty="0">
                <a:latin typeface="Helvetica" panose="020B0604020202020204" pitchFamily="34" charset="0"/>
              </a:rPr>
              <a:t>Ρόλος</a:t>
            </a:r>
            <a:r>
              <a:rPr lang="en-US" altLang="el-GR" sz="1800" b="1" dirty="0">
                <a:latin typeface="Helvetica" panose="020B0604020202020204" pitchFamily="34" charset="0"/>
                <a:ea typeface="ＭＳ Ｐゴシック" panose="020B0600070205080204" pitchFamily="34" charset="-128"/>
              </a:rPr>
              <a:t> 1</a:t>
            </a:r>
          </a:p>
        </p:txBody>
      </p:sp>
      <p:sp>
        <p:nvSpPr>
          <p:cNvPr id="822329" name="Rectangle 56"/>
          <p:cNvSpPr>
            <a:spLocks noChangeArrowheads="1"/>
          </p:cNvSpPr>
          <p:nvPr/>
        </p:nvSpPr>
        <p:spPr bwMode="auto">
          <a:xfrm>
            <a:off x="4442621" y="3264127"/>
            <a:ext cx="104933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dirty="0">
                <a:latin typeface="Helvetica" panose="020B0604020202020204" pitchFamily="34" charset="0"/>
              </a:rPr>
              <a:t>Ρόλος</a:t>
            </a:r>
            <a:r>
              <a:rPr lang="en-US" altLang="el-GR" sz="1800" b="1" dirty="0">
                <a:latin typeface="Helvetica" panose="020B0604020202020204" pitchFamily="34" charset="0"/>
                <a:ea typeface="ＭＳ Ｐゴシック" panose="020B0600070205080204" pitchFamily="34" charset="-128"/>
              </a:rPr>
              <a:t> 2</a:t>
            </a:r>
          </a:p>
        </p:txBody>
      </p:sp>
      <p:sp>
        <p:nvSpPr>
          <p:cNvPr id="822340" name="Rectangle 67"/>
          <p:cNvSpPr>
            <a:spLocks noChangeArrowheads="1"/>
          </p:cNvSpPr>
          <p:nvPr/>
        </p:nvSpPr>
        <p:spPr bwMode="auto">
          <a:xfrm>
            <a:off x="3700463" y="4833938"/>
            <a:ext cx="104933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Helvetica" panose="020B0604020202020204" pitchFamily="34" charset="0"/>
              </a:rPr>
              <a:t>Ρόλος</a:t>
            </a:r>
            <a:r>
              <a:rPr lang="en-US" altLang="el-GR" sz="1800" b="1">
                <a:latin typeface="Helvetica" panose="020B0604020202020204" pitchFamily="34" charset="0"/>
                <a:ea typeface="ＭＳ Ｐゴシック" panose="020B0600070205080204" pitchFamily="34" charset="-128"/>
              </a:rPr>
              <a:t> 3</a:t>
            </a:r>
          </a:p>
        </p:txBody>
      </p:sp>
      <p:sp>
        <p:nvSpPr>
          <p:cNvPr id="822343" name="Oval 70"/>
          <p:cNvSpPr>
            <a:spLocks noChangeArrowheads="1"/>
          </p:cNvSpPr>
          <p:nvPr/>
        </p:nvSpPr>
        <p:spPr bwMode="auto">
          <a:xfrm>
            <a:off x="6521450" y="2392363"/>
            <a:ext cx="1625600" cy="1511300"/>
          </a:xfrm>
          <a:prstGeom prst="ellipse">
            <a:avLst/>
          </a:prstGeom>
          <a:solidFill>
            <a:srgbClr val="000000"/>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44" name="Oval 71"/>
          <p:cNvSpPr>
            <a:spLocks noChangeArrowheads="1"/>
          </p:cNvSpPr>
          <p:nvPr/>
        </p:nvSpPr>
        <p:spPr bwMode="auto">
          <a:xfrm>
            <a:off x="6470650" y="2341563"/>
            <a:ext cx="1625600" cy="1511300"/>
          </a:xfrm>
          <a:prstGeom prst="ellipse">
            <a:avLst/>
          </a:prstGeom>
          <a:pattFill prst="pct10">
            <a:fgClr>
              <a:schemeClr val="bg1"/>
            </a:fgClr>
            <a:bgClr>
              <a:srgbClr val="FFFFFF"/>
            </a:bgClr>
          </a:pattFill>
          <a:ln w="1270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45" name="Rectangle 72"/>
          <p:cNvSpPr>
            <a:spLocks noChangeArrowheads="1"/>
          </p:cNvSpPr>
          <p:nvPr/>
        </p:nvSpPr>
        <p:spPr bwMode="auto">
          <a:xfrm>
            <a:off x="6551613" y="2074863"/>
            <a:ext cx="152082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Helvetica" panose="020B0604020202020204" pitchFamily="34" charset="0"/>
              </a:rPr>
              <a:t>Πρόσωπο Α</a:t>
            </a:r>
            <a:endParaRPr lang="en-US" altLang="el-GR" sz="1800" b="1">
              <a:latin typeface="Helvetica" panose="020B0604020202020204" pitchFamily="34" charset="0"/>
            </a:endParaRPr>
          </a:p>
        </p:txBody>
      </p:sp>
      <p:sp>
        <p:nvSpPr>
          <p:cNvPr id="822346" name="Rectangle 73"/>
          <p:cNvSpPr>
            <a:spLocks noChangeArrowheads="1"/>
          </p:cNvSpPr>
          <p:nvPr/>
        </p:nvSpPr>
        <p:spPr bwMode="auto">
          <a:xfrm>
            <a:off x="6926263" y="2713038"/>
            <a:ext cx="104933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solidFill>
                  <a:srgbClr val="000000"/>
                </a:solidFill>
                <a:latin typeface="Helvetica" panose="020B0604020202020204" pitchFamily="34" charset="0"/>
              </a:rPr>
              <a:t>Ρόλος</a:t>
            </a:r>
            <a:r>
              <a:rPr lang="en-US" altLang="el-GR" sz="1800" b="1">
                <a:solidFill>
                  <a:srgbClr val="000000"/>
                </a:solidFill>
                <a:latin typeface="Helvetica" panose="020B0604020202020204" pitchFamily="34" charset="0"/>
                <a:ea typeface="ＭＳ Ｐゴシック" panose="020B0600070205080204" pitchFamily="34" charset="-128"/>
              </a:rPr>
              <a:t> 1</a:t>
            </a:r>
          </a:p>
        </p:txBody>
      </p:sp>
      <p:sp>
        <p:nvSpPr>
          <p:cNvPr id="822347" name="Rectangle 74"/>
          <p:cNvSpPr>
            <a:spLocks noChangeArrowheads="1"/>
          </p:cNvSpPr>
          <p:nvPr/>
        </p:nvSpPr>
        <p:spPr bwMode="auto">
          <a:xfrm>
            <a:off x="6913563" y="3182938"/>
            <a:ext cx="104933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solidFill>
                  <a:srgbClr val="000000"/>
                </a:solidFill>
                <a:latin typeface="Helvetica" panose="020B0604020202020204" pitchFamily="34" charset="0"/>
              </a:rPr>
              <a:t>Ρόλος</a:t>
            </a:r>
            <a:r>
              <a:rPr lang="en-US" altLang="el-GR" sz="1800" b="1">
                <a:solidFill>
                  <a:srgbClr val="000000"/>
                </a:solidFill>
                <a:latin typeface="Helvetica" panose="020B0604020202020204" pitchFamily="34" charset="0"/>
                <a:ea typeface="ＭＳ Ｐゴシック" panose="020B0600070205080204" pitchFamily="34" charset="-128"/>
              </a:rPr>
              <a:t> 2</a:t>
            </a:r>
          </a:p>
        </p:txBody>
      </p:sp>
      <p:sp>
        <p:nvSpPr>
          <p:cNvPr id="822349" name="Oval 76"/>
          <p:cNvSpPr>
            <a:spLocks noChangeArrowheads="1"/>
          </p:cNvSpPr>
          <p:nvPr/>
        </p:nvSpPr>
        <p:spPr bwMode="auto">
          <a:xfrm>
            <a:off x="6483350" y="4716463"/>
            <a:ext cx="1625600" cy="1511300"/>
          </a:xfrm>
          <a:prstGeom prst="ellipse">
            <a:avLst/>
          </a:prstGeom>
          <a:solidFill>
            <a:srgbClr val="000000"/>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50" name="Oval 77" descr="10%"/>
          <p:cNvSpPr>
            <a:spLocks noChangeArrowheads="1"/>
          </p:cNvSpPr>
          <p:nvPr/>
        </p:nvSpPr>
        <p:spPr bwMode="auto">
          <a:xfrm>
            <a:off x="6546850" y="4779963"/>
            <a:ext cx="1625600" cy="1511300"/>
          </a:xfrm>
          <a:prstGeom prst="ellipse">
            <a:avLst/>
          </a:prstGeom>
          <a:pattFill prst="pct10">
            <a:fgClr>
              <a:schemeClr val="bg1"/>
            </a:fgClr>
            <a:bgClr>
              <a:srgbClr val="FFFFFF"/>
            </a:bgClr>
          </a:patt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52" name="Rectangle 79"/>
          <p:cNvSpPr>
            <a:spLocks noChangeArrowheads="1"/>
          </p:cNvSpPr>
          <p:nvPr/>
        </p:nvSpPr>
        <p:spPr bwMode="auto">
          <a:xfrm>
            <a:off x="6716713" y="4373563"/>
            <a:ext cx="1520825"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latin typeface="Helvetica" panose="020B0604020202020204" pitchFamily="34" charset="0"/>
              </a:rPr>
              <a:t>Πρόσωπο Β</a:t>
            </a:r>
            <a:endParaRPr lang="en-US" altLang="el-GR" sz="1800" b="1">
              <a:latin typeface="Helvetica" panose="020B0604020202020204" pitchFamily="34" charset="0"/>
            </a:endParaRPr>
          </a:p>
        </p:txBody>
      </p:sp>
      <p:sp>
        <p:nvSpPr>
          <p:cNvPr id="822353" name="Rectangle 80"/>
          <p:cNvSpPr>
            <a:spLocks noChangeArrowheads="1"/>
          </p:cNvSpPr>
          <p:nvPr/>
        </p:nvSpPr>
        <p:spPr bwMode="auto">
          <a:xfrm>
            <a:off x="6977063" y="5253038"/>
            <a:ext cx="1049337"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solidFill>
                  <a:srgbClr val="000000"/>
                </a:solidFill>
                <a:latin typeface="Helvetica" panose="020B0604020202020204" pitchFamily="34" charset="0"/>
              </a:rPr>
              <a:t>Ρόλος</a:t>
            </a:r>
            <a:r>
              <a:rPr lang="en-US" altLang="el-GR" sz="1800" b="1">
                <a:solidFill>
                  <a:srgbClr val="000000"/>
                </a:solidFill>
                <a:latin typeface="Helvetica" panose="020B0604020202020204" pitchFamily="34" charset="0"/>
                <a:ea typeface="ＭＳ Ｐゴシック" panose="020B0600070205080204" pitchFamily="34" charset="-128"/>
              </a:rPr>
              <a:t> 3</a:t>
            </a:r>
          </a:p>
        </p:txBody>
      </p:sp>
      <p:sp>
        <p:nvSpPr>
          <p:cNvPr id="245841" name="Line 81"/>
          <p:cNvSpPr>
            <a:spLocks noChangeShapeType="1"/>
          </p:cNvSpPr>
          <p:nvPr/>
        </p:nvSpPr>
        <p:spPr bwMode="auto">
          <a:xfrm>
            <a:off x="5111750" y="2619375"/>
            <a:ext cx="1441450" cy="173038"/>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245842" name="Line 82"/>
          <p:cNvSpPr>
            <a:spLocks noChangeShapeType="1"/>
          </p:cNvSpPr>
          <p:nvPr/>
        </p:nvSpPr>
        <p:spPr bwMode="auto">
          <a:xfrm flipV="1">
            <a:off x="5607050" y="2868613"/>
            <a:ext cx="869950" cy="874712"/>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245843" name="Line 83"/>
          <p:cNvSpPr>
            <a:spLocks noChangeShapeType="1"/>
          </p:cNvSpPr>
          <p:nvPr/>
        </p:nvSpPr>
        <p:spPr bwMode="auto">
          <a:xfrm flipV="1">
            <a:off x="5021263" y="5589588"/>
            <a:ext cx="1530350" cy="88900"/>
          </a:xfrm>
          <a:prstGeom prst="line">
            <a:avLst/>
          </a:prstGeom>
          <a:noFill/>
          <a:ln w="38100">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822358" name="Oval 85"/>
          <p:cNvSpPr>
            <a:spLocks noChangeArrowheads="1"/>
          </p:cNvSpPr>
          <p:nvPr/>
        </p:nvSpPr>
        <p:spPr bwMode="auto">
          <a:xfrm>
            <a:off x="6172200" y="1647825"/>
            <a:ext cx="2362200" cy="5021263"/>
          </a:xfrm>
          <a:prstGeom prst="ellipse">
            <a:avLst/>
          </a:prstGeom>
          <a:noFill/>
          <a:ln w="5715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59" name="Text Box 86"/>
          <p:cNvSpPr txBox="1">
            <a:spLocks noChangeArrowheads="1"/>
          </p:cNvSpPr>
          <p:nvPr/>
        </p:nvSpPr>
        <p:spPr bwMode="auto">
          <a:xfrm>
            <a:off x="7680325" y="1268413"/>
            <a:ext cx="127793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Ομάδα</a:t>
            </a:r>
            <a:r>
              <a:rPr lang="en-US" altLang="el-GR" sz="1800" b="1">
                <a:latin typeface="Palatino" charset="0"/>
                <a:ea typeface="ＭＳ Ｐゴシック" panose="020B0600070205080204" pitchFamily="34" charset="-128"/>
              </a:rPr>
              <a:t> A .</a:t>
            </a:r>
          </a:p>
        </p:txBody>
      </p:sp>
      <p:sp>
        <p:nvSpPr>
          <p:cNvPr id="822360" name="AutoShape 36"/>
          <p:cNvSpPr>
            <a:spLocks noChangeArrowheads="1"/>
          </p:cNvSpPr>
          <p:nvPr/>
        </p:nvSpPr>
        <p:spPr bwMode="auto">
          <a:xfrm>
            <a:off x="3762375" y="3727450"/>
            <a:ext cx="1960563" cy="876300"/>
          </a:xfrm>
          <a:prstGeom prst="roundRect">
            <a:avLst>
              <a:gd name="adj" fmla="val 24639"/>
            </a:avLst>
          </a:prstGeom>
          <a:solidFill>
            <a:srgbClr val="000000"/>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61" name="AutoShape 37"/>
          <p:cNvSpPr>
            <a:spLocks noChangeArrowheads="1"/>
          </p:cNvSpPr>
          <p:nvPr/>
        </p:nvSpPr>
        <p:spPr bwMode="auto">
          <a:xfrm>
            <a:off x="3698875" y="3676650"/>
            <a:ext cx="1935163" cy="876300"/>
          </a:xfrm>
          <a:prstGeom prst="roundRect">
            <a:avLst>
              <a:gd name="adj" fmla="val 24639"/>
            </a:avLst>
          </a:prstGeom>
          <a:solidFill>
            <a:srgbClr val="FFFFFF"/>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62" name="Rectangle 38"/>
          <p:cNvSpPr>
            <a:spLocks noChangeArrowheads="1"/>
          </p:cNvSpPr>
          <p:nvPr/>
        </p:nvSpPr>
        <p:spPr bwMode="auto">
          <a:xfrm>
            <a:off x="3833813" y="3654425"/>
            <a:ext cx="16192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solidFill>
                  <a:srgbClr val="000000"/>
                </a:solidFill>
              </a:rPr>
              <a:t>Καθήκον</a:t>
            </a:r>
            <a:r>
              <a:rPr lang="en-US" altLang="el-GR" sz="1800"/>
              <a:t> </a:t>
            </a:r>
            <a:r>
              <a:rPr lang="el-GR" altLang="el-GR" sz="1800">
                <a:solidFill>
                  <a:srgbClr val="000000"/>
                </a:solidFill>
                <a:latin typeface="Helvetica" panose="020B0604020202020204" pitchFamily="34" charset="0"/>
              </a:rPr>
              <a:t>4</a:t>
            </a:r>
            <a:endParaRPr lang="en-US" altLang="el-GR" sz="1800">
              <a:solidFill>
                <a:srgbClr val="000000"/>
              </a:solidFill>
              <a:latin typeface="Helvetica" panose="020B0604020202020204" pitchFamily="34" charset="0"/>
            </a:endParaRPr>
          </a:p>
        </p:txBody>
      </p:sp>
      <p:sp>
        <p:nvSpPr>
          <p:cNvPr id="822363" name="Rectangle 41"/>
          <p:cNvSpPr>
            <a:spLocks noChangeArrowheads="1"/>
          </p:cNvSpPr>
          <p:nvPr/>
        </p:nvSpPr>
        <p:spPr bwMode="auto">
          <a:xfrm>
            <a:off x="3833813" y="3959225"/>
            <a:ext cx="12652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solidFill>
                  <a:srgbClr val="000000"/>
                </a:solidFill>
              </a:rPr>
              <a:t>Καθήκον</a:t>
            </a:r>
            <a:r>
              <a:rPr lang="en-US" altLang="el-GR" sz="1800"/>
              <a:t> </a:t>
            </a:r>
            <a:r>
              <a:rPr lang="el-GR" altLang="el-GR" sz="1800">
                <a:solidFill>
                  <a:srgbClr val="000000"/>
                </a:solidFill>
                <a:latin typeface="Helvetica" panose="020B0604020202020204" pitchFamily="34" charset="0"/>
              </a:rPr>
              <a:t>5</a:t>
            </a:r>
            <a:endParaRPr lang="en-US" altLang="el-GR" sz="1800">
              <a:solidFill>
                <a:srgbClr val="000000"/>
              </a:solidFill>
              <a:latin typeface="Helvetica" panose="020B0604020202020204" pitchFamily="34" charset="0"/>
            </a:endParaRPr>
          </a:p>
        </p:txBody>
      </p:sp>
      <p:sp>
        <p:nvSpPr>
          <p:cNvPr id="822364" name="Rectangle 44"/>
          <p:cNvSpPr>
            <a:spLocks noChangeArrowheads="1"/>
          </p:cNvSpPr>
          <p:nvPr/>
        </p:nvSpPr>
        <p:spPr bwMode="auto">
          <a:xfrm>
            <a:off x="3833813" y="4264025"/>
            <a:ext cx="12652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solidFill>
                  <a:srgbClr val="000000"/>
                </a:solidFill>
              </a:rPr>
              <a:t>Καθήκον</a:t>
            </a:r>
            <a:r>
              <a:rPr lang="en-US" altLang="el-GR" sz="1800"/>
              <a:t> </a:t>
            </a:r>
            <a:r>
              <a:rPr lang="el-GR" altLang="el-GR" sz="1800">
                <a:solidFill>
                  <a:srgbClr val="000000"/>
                </a:solidFill>
                <a:latin typeface="Helvetica" panose="020B0604020202020204" pitchFamily="34" charset="0"/>
              </a:rPr>
              <a:t>7</a:t>
            </a:r>
            <a:endParaRPr lang="en-US" altLang="el-GR" sz="1800">
              <a:solidFill>
                <a:srgbClr val="000000"/>
              </a:solidFill>
              <a:latin typeface="Helvetica" panose="020B0604020202020204" pitchFamily="34" charset="0"/>
            </a:endParaRPr>
          </a:p>
        </p:txBody>
      </p:sp>
      <p:sp>
        <p:nvSpPr>
          <p:cNvPr id="822365" name="AutoShape 36"/>
          <p:cNvSpPr>
            <a:spLocks noChangeArrowheads="1"/>
          </p:cNvSpPr>
          <p:nvPr/>
        </p:nvSpPr>
        <p:spPr bwMode="auto">
          <a:xfrm>
            <a:off x="3060700" y="5302250"/>
            <a:ext cx="1960563" cy="876300"/>
          </a:xfrm>
          <a:prstGeom prst="roundRect">
            <a:avLst>
              <a:gd name="adj" fmla="val 24639"/>
            </a:avLst>
          </a:prstGeom>
          <a:solidFill>
            <a:srgbClr val="000000"/>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66" name="AutoShape 37"/>
          <p:cNvSpPr>
            <a:spLocks noChangeArrowheads="1"/>
          </p:cNvSpPr>
          <p:nvPr/>
        </p:nvSpPr>
        <p:spPr bwMode="auto">
          <a:xfrm>
            <a:off x="2997200" y="5251450"/>
            <a:ext cx="1935163" cy="876300"/>
          </a:xfrm>
          <a:prstGeom prst="roundRect">
            <a:avLst>
              <a:gd name="adj" fmla="val 24639"/>
            </a:avLst>
          </a:prstGeom>
          <a:solidFill>
            <a:srgbClr val="FFFFFF"/>
          </a:solidFill>
          <a:ln w="12700">
            <a:solidFill>
              <a:srgbClr val="000000"/>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22367" name="Rectangle 38"/>
          <p:cNvSpPr>
            <a:spLocks noChangeArrowheads="1"/>
          </p:cNvSpPr>
          <p:nvPr/>
        </p:nvSpPr>
        <p:spPr bwMode="auto">
          <a:xfrm>
            <a:off x="3132138" y="5229225"/>
            <a:ext cx="1619250"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solidFill>
                  <a:srgbClr val="000000"/>
                </a:solidFill>
              </a:rPr>
              <a:t>Καθήκον</a:t>
            </a:r>
            <a:r>
              <a:rPr lang="en-US" altLang="el-GR" sz="1800"/>
              <a:t> </a:t>
            </a:r>
            <a:r>
              <a:rPr lang="el-GR" altLang="el-GR" sz="1800">
                <a:solidFill>
                  <a:srgbClr val="000000"/>
                </a:solidFill>
                <a:latin typeface="Helvetica" panose="020B0604020202020204" pitchFamily="34" charset="0"/>
              </a:rPr>
              <a:t>3</a:t>
            </a:r>
            <a:endParaRPr lang="en-US" altLang="el-GR" sz="1800">
              <a:solidFill>
                <a:srgbClr val="000000"/>
              </a:solidFill>
              <a:latin typeface="Helvetica" panose="020B0604020202020204" pitchFamily="34" charset="0"/>
            </a:endParaRPr>
          </a:p>
        </p:txBody>
      </p:sp>
      <p:sp>
        <p:nvSpPr>
          <p:cNvPr id="822368" name="Rectangle 41"/>
          <p:cNvSpPr>
            <a:spLocks noChangeArrowheads="1"/>
          </p:cNvSpPr>
          <p:nvPr/>
        </p:nvSpPr>
        <p:spPr bwMode="auto">
          <a:xfrm>
            <a:off x="3132138" y="5534025"/>
            <a:ext cx="12652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solidFill>
                  <a:srgbClr val="000000"/>
                </a:solidFill>
              </a:rPr>
              <a:t>Καθήκον</a:t>
            </a:r>
            <a:r>
              <a:rPr lang="en-US" altLang="el-GR" sz="1800"/>
              <a:t> </a:t>
            </a:r>
            <a:r>
              <a:rPr lang="el-GR" altLang="el-GR" sz="1800">
                <a:solidFill>
                  <a:srgbClr val="000000"/>
                </a:solidFill>
                <a:latin typeface="Helvetica" panose="020B0604020202020204" pitchFamily="34" charset="0"/>
              </a:rPr>
              <a:t>6</a:t>
            </a:r>
            <a:endParaRPr lang="en-US" altLang="el-GR" sz="1800">
              <a:solidFill>
                <a:srgbClr val="000000"/>
              </a:solidFill>
              <a:latin typeface="Helvetica" panose="020B0604020202020204" pitchFamily="34" charset="0"/>
            </a:endParaRPr>
          </a:p>
        </p:txBody>
      </p:sp>
      <p:sp>
        <p:nvSpPr>
          <p:cNvPr id="822369" name="Rectangle 44"/>
          <p:cNvSpPr>
            <a:spLocks noChangeArrowheads="1"/>
          </p:cNvSpPr>
          <p:nvPr/>
        </p:nvSpPr>
        <p:spPr bwMode="auto">
          <a:xfrm>
            <a:off x="3132138" y="5838825"/>
            <a:ext cx="1265237"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solidFill>
                  <a:srgbClr val="000000"/>
                </a:solidFill>
              </a:rPr>
              <a:t>Καθήκον</a:t>
            </a:r>
            <a:r>
              <a:rPr lang="en-US" altLang="el-GR" sz="1800"/>
              <a:t> </a:t>
            </a:r>
            <a:r>
              <a:rPr lang="el-GR" altLang="el-GR" sz="1800">
                <a:solidFill>
                  <a:srgbClr val="000000"/>
                </a:solidFill>
                <a:latin typeface="Helvetica" panose="020B0604020202020204" pitchFamily="34" charset="0"/>
              </a:rPr>
              <a:t>8</a:t>
            </a:r>
            <a:endParaRPr lang="en-US" altLang="el-GR" sz="1800">
              <a:solidFill>
                <a:srgbClr val="000000"/>
              </a:solidFill>
              <a:latin typeface="Helvetica"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584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584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58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1" grpId="0" animBg="1"/>
      <p:bldP spid="245842" grpId="0" animBg="1"/>
      <p:bldP spid="24584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3298" name="Rectangle 2"/>
          <p:cNvSpPr>
            <a:spLocks noGrp="1" noChangeArrowheads="1"/>
          </p:cNvSpPr>
          <p:nvPr>
            <p:ph type="title"/>
          </p:nvPr>
        </p:nvSpPr>
        <p:spPr/>
        <p:txBody>
          <a:bodyPr>
            <a:normAutofit fontScale="90000"/>
          </a:bodyPr>
          <a:lstStyle/>
          <a:p>
            <a:r>
              <a:rPr lang="el-GR" altLang="el-GR"/>
              <a:t>Πιθανά σχήματα αναθέσεων ρόλων σε συμμετέχοντες</a:t>
            </a:r>
          </a:p>
        </p:txBody>
      </p:sp>
      <p:sp>
        <p:nvSpPr>
          <p:cNvPr id="823299" name="Rectangle 3"/>
          <p:cNvSpPr>
            <a:spLocks noGrp="1" noChangeArrowheads="1"/>
          </p:cNvSpPr>
          <p:nvPr>
            <p:ph idx="1"/>
          </p:nvPr>
        </p:nvSpPr>
        <p:spPr>
          <a:xfrm>
            <a:off x="341313" y="1600200"/>
            <a:ext cx="8461375" cy="4889500"/>
          </a:xfrm>
        </p:spPr>
        <p:txBody>
          <a:bodyPr/>
          <a:lstStyle/>
          <a:p>
            <a:pPr>
              <a:spcBef>
                <a:spcPct val="0"/>
              </a:spcBef>
            </a:pPr>
            <a:r>
              <a:rPr lang="el-GR" altLang="el-GR" sz="2800" dirty="0">
                <a:solidFill>
                  <a:schemeClr val="accent2">
                    <a:lumMod val="75000"/>
                  </a:schemeClr>
                </a:solidFill>
              </a:rPr>
              <a:t>Ένας προς έναν</a:t>
            </a:r>
            <a:endParaRPr lang="en-US" altLang="el-GR" sz="2800" dirty="0">
              <a:solidFill>
                <a:schemeClr val="accent2">
                  <a:lumMod val="75000"/>
                </a:schemeClr>
              </a:solidFill>
            </a:endParaRPr>
          </a:p>
          <a:p>
            <a:pPr lvl="1">
              <a:spcBef>
                <a:spcPct val="0"/>
              </a:spcBef>
            </a:pPr>
            <a:r>
              <a:rPr lang="el-GR" altLang="el-GR" sz="2400" dirty="0"/>
              <a:t>Ιδεώδες αλλά σπάνιο</a:t>
            </a:r>
            <a:r>
              <a:rPr lang="en-US" altLang="el-GR" sz="2400" dirty="0"/>
              <a:t> </a:t>
            </a:r>
          </a:p>
          <a:p>
            <a:pPr>
              <a:spcBef>
                <a:spcPct val="0"/>
              </a:spcBef>
            </a:pPr>
            <a:r>
              <a:rPr lang="el-GR" altLang="el-GR" sz="2800" dirty="0">
                <a:solidFill>
                  <a:schemeClr val="accent2">
                    <a:lumMod val="75000"/>
                  </a:schemeClr>
                </a:solidFill>
              </a:rPr>
              <a:t>Πολλοί</a:t>
            </a:r>
            <a:r>
              <a:rPr lang="en-US" altLang="el-GR" sz="2800" dirty="0">
                <a:solidFill>
                  <a:schemeClr val="accent2">
                    <a:lumMod val="75000"/>
                  </a:schemeClr>
                </a:solidFill>
              </a:rPr>
              <a:t> </a:t>
            </a:r>
            <a:r>
              <a:rPr lang="el-GR" altLang="el-GR" sz="2800" dirty="0">
                <a:solidFill>
                  <a:schemeClr val="accent2">
                    <a:lumMod val="75000"/>
                  </a:schemeClr>
                </a:solidFill>
              </a:rPr>
              <a:t>προς έναν</a:t>
            </a:r>
            <a:endParaRPr lang="en-US" altLang="el-GR" sz="2800" dirty="0">
              <a:solidFill>
                <a:schemeClr val="accent2">
                  <a:lumMod val="75000"/>
                </a:schemeClr>
              </a:solidFill>
            </a:endParaRPr>
          </a:p>
          <a:p>
            <a:pPr lvl="1">
              <a:spcBef>
                <a:spcPct val="0"/>
              </a:spcBef>
            </a:pPr>
            <a:r>
              <a:rPr lang="el-GR" altLang="el-GR" sz="2400" dirty="0"/>
              <a:t>Κάθε μέλος του έργου έχει πολλά «καπέλα»</a:t>
            </a:r>
          </a:p>
          <a:p>
            <a:pPr lvl="1">
              <a:spcBef>
                <a:spcPct val="0"/>
              </a:spcBef>
            </a:pPr>
            <a:r>
              <a:rPr lang="el-GR" altLang="el-GR" sz="2400" dirty="0"/>
              <a:t>Κίνδυνος υπερφόρτωσης</a:t>
            </a:r>
            <a:endParaRPr lang="en-US" altLang="el-GR" sz="2400" dirty="0"/>
          </a:p>
          <a:p>
            <a:pPr lvl="1">
              <a:spcBef>
                <a:spcPct val="0"/>
              </a:spcBef>
            </a:pPr>
            <a:r>
              <a:rPr lang="el-GR" altLang="el-GR" sz="2400" dirty="0"/>
              <a:t>Ανάγκη για εξισορρόπηση φόρτου</a:t>
            </a:r>
            <a:endParaRPr lang="en-US" altLang="el-GR" sz="2400" dirty="0"/>
          </a:p>
          <a:p>
            <a:pPr>
              <a:spcBef>
                <a:spcPct val="0"/>
              </a:spcBef>
            </a:pPr>
            <a:r>
              <a:rPr lang="el-GR" altLang="el-GR" sz="2800" dirty="0">
                <a:solidFill>
                  <a:schemeClr val="accent2">
                    <a:lumMod val="75000"/>
                  </a:schemeClr>
                </a:solidFill>
              </a:rPr>
              <a:t>Πολλοί προς πολλούς</a:t>
            </a:r>
            <a:endParaRPr lang="en-US" altLang="el-GR" sz="2800" dirty="0">
              <a:solidFill>
                <a:schemeClr val="accent2">
                  <a:lumMod val="75000"/>
                </a:schemeClr>
              </a:solidFill>
            </a:endParaRPr>
          </a:p>
          <a:p>
            <a:pPr lvl="1">
              <a:spcBef>
                <a:spcPct val="0"/>
              </a:spcBef>
            </a:pPr>
            <a:r>
              <a:rPr lang="el-GR" altLang="el-GR" sz="2400" dirty="0"/>
              <a:t>Μερικοί συμμετέχοντες μπορεί να μην έχουν κάποιο σημαντικό ρόλο</a:t>
            </a:r>
            <a:endParaRPr lang="en-US" altLang="el-GR" sz="2400" dirty="0"/>
          </a:p>
          <a:p>
            <a:pPr lvl="1">
              <a:spcBef>
                <a:spcPct val="0"/>
              </a:spcBef>
            </a:pPr>
            <a:r>
              <a:rPr lang="el-GR" altLang="el-GR" sz="2400" dirty="0"/>
              <a:t>Απώλεια υπευθυνότητας και δυνατότητας καταλογισμού ευθυνών</a:t>
            </a:r>
            <a:endParaRPr lang="en-US" altLang="el-GR" sz="2400" dirty="0"/>
          </a:p>
          <a:p>
            <a:pPr lvl="1">
              <a:spcBef>
                <a:spcPct val="0"/>
              </a:spcBef>
            </a:pPr>
            <a:r>
              <a:rPr lang="el-GR" altLang="el-GR" sz="2400" dirty="0"/>
              <a:t>Υποβάθμιση της δυνατότητας διοίκησης του έργου </a:t>
            </a:r>
            <a:endParaRPr lang="el-GR" altLang="el-GR" sz="2000" dirty="0"/>
          </a:p>
        </p:txBody>
      </p:sp>
      <p:sp>
        <p:nvSpPr>
          <p:cNvPr id="6" name="Slide Number Placeholder 5"/>
          <p:cNvSpPr>
            <a:spLocks noGrp="1"/>
          </p:cNvSpPr>
          <p:nvPr>
            <p:ph type="sldNum" sz="quarter" idx="12"/>
          </p:nvPr>
        </p:nvSpPr>
        <p:spPr/>
        <p:txBody>
          <a:bodyPr/>
          <a:lstStyle/>
          <a:p>
            <a:fld id="{8B9455F7-ADC4-4B08-A1D1-8B8F28121D51}" type="slidenum">
              <a:rPr lang="el-GR" altLang="el-GR"/>
              <a:pPr/>
              <a:t>23</a:t>
            </a:fld>
            <a:endParaRPr lang="el-GR" altLang="el-G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4322" name="Rectangle 2"/>
          <p:cNvSpPr>
            <a:spLocks noGrp="1" noChangeArrowheads="1"/>
          </p:cNvSpPr>
          <p:nvPr>
            <p:ph type="title"/>
          </p:nvPr>
        </p:nvSpPr>
        <p:spPr>
          <a:xfrm>
            <a:off x="297556" y="442897"/>
            <a:ext cx="8229600" cy="720725"/>
          </a:xfrm>
        </p:spPr>
        <p:txBody>
          <a:bodyPr/>
          <a:lstStyle/>
          <a:p>
            <a:r>
              <a:rPr lang="el-GR" altLang="el-GR" dirty="0" smtClean="0"/>
              <a:t>Εργασίες</a:t>
            </a:r>
            <a:r>
              <a:rPr lang="en-US" altLang="el-GR" dirty="0" smtClean="0"/>
              <a:t> (1/2)</a:t>
            </a:r>
            <a:endParaRPr lang="el-GR" altLang="el-GR" dirty="0"/>
          </a:p>
        </p:txBody>
      </p:sp>
      <p:sp>
        <p:nvSpPr>
          <p:cNvPr id="824323" name="Rectangle 3"/>
          <p:cNvSpPr>
            <a:spLocks noGrp="1" noChangeArrowheads="1"/>
          </p:cNvSpPr>
          <p:nvPr>
            <p:ph idx="1"/>
          </p:nvPr>
        </p:nvSpPr>
        <p:spPr>
          <a:xfrm>
            <a:off x="574675" y="1493785"/>
            <a:ext cx="7950200" cy="4275476"/>
          </a:xfrm>
          <a:noFill/>
        </p:spPr>
        <p:txBody>
          <a:bodyPr lIns="54000" tIns="10800" rIns="54000" bIns="10800"/>
          <a:lstStyle/>
          <a:p>
            <a:pPr>
              <a:lnSpc>
                <a:spcPct val="90000"/>
              </a:lnSpc>
            </a:pPr>
            <a:r>
              <a:rPr lang="el-GR" altLang="el-GR" sz="2400" dirty="0"/>
              <a:t>Μία εργασία (</a:t>
            </a:r>
            <a:r>
              <a:rPr lang="en-US" altLang="el-GR" sz="2400" dirty="0"/>
              <a:t>task) </a:t>
            </a:r>
            <a:r>
              <a:rPr lang="el-GR" altLang="el-GR" sz="2400" dirty="0"/>
              <a:t>περιγράφει τη μικρότερη ποσότητα εργασίας που ανατίθεται και παρακολουθείται από τη διοίκηση του έργου</a:t>
            </a:r>
          </a:p>
          <a:p>
            <a:pPr>
              <a:lnSpc>
                <a:spcPct val="90000"/>
              </a:lnSpc>
            </a:pPr>
            <a:r>
              <a:rPr lang="el-GR" altLang="el-GR" sz="2400" dirty="0"/>
              <a:t>Τυπικά αντιστοιχεί σε δουλειά 3-10 εργάσιμων ημερών </a:t>
            </a:r>
            <a:endParaRPr lang="en-US" altLang="el-GR" sz="2400" dirty="0"/>
          </a:p>
        </p:txBody>
      </p:sp>
      <p:sp>
        <p:nvSpPr>
          <p:cNvPr id="6" name="Slide Number Placeholder 5"/>
          <p:cNvSpPr>
            <a:spLocks noGrp="1"/>
          </p:cNvSpPr>
          <p:nvPr>
            <p:ph type="sldNum" sz="quarter" idx="12"/>
          </p:nvPr>
        </p:nvSpPr>
        <p:spPr/>
        <p:txBody>
          <a:bodyPr/>
          <a:lstStyle/>
          <a:p>
            <a:fld id="{AB7D5719-50B4-49DC-A339-FC1888F6F094}" type="slidenum">
              <a:rPr lang="el-GR" altLang="el-GR"/>
              <a:pPr/>
              <a:t>24</a:t>
            </a:fld>
            <a:endParaRPr lang="el-GR" altLang="el-G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Εργασίες (2/2)</a:t>
            </a:r>
            <a:endParaRPr lang="el-GR" dirty="0"/>
          </a:p>
        </p:txBody>
      </p:sp>
      <p:sp>
        <p:nvSpPr>
          <p:cNvPr id="3" name="Content Placeholder 2"/>
          <p:cNvSpPr>
            <a:spLocks noGrp="1"/>
          </p:cNvSpPr>
          <p:nvPr>
            <p:ph idx="1"/>
          </p:nvPr>
        </p:nvSpPr>
        <p:spPr/>
        <p:txBody>
          <a:bodyPr>
            <a:normAutofit lnSpcReduction="10000"/>
          </a:bodyPr>
          <a:lstStyle/>
          <a:p>
            <a:r>
              <a:rPr lang="el-GR" altLang="el-GR" sz="2400" dirty="0"/>
              <a:t>Περιγραφή εργασίας</a:t>
            </a:r>
            <a:endParaRPr lang="en-US" altLang="el-GR" sz="2400" dirty="0"/>
          </a:p>
          <a:p>
            <a:pPr lvl="1"/>
            <a:r>
              <a:rPr lang="el-GR" altLang="el-GR" sz="2000" dirty="0"/>
              <a:t>Η εργασία ανατίθεται σε κάποιο </a:t>
            </a:r>
            <a:r>
              <a:rPr lang="el-GR" altLang="el-GR" sz="2000" i="1" dirty="0"/>
              <a:t>ρόλο</a:t>
            </a:r>
            <a:endParaRPr lang="en-US" altLang="el-GR" sz="2000" i="1" dirty="0"/>
          </a:p>
          <a:p>
            <a:pPr lvl="1"/>
            <a:r>
              <a:rPr lang="el-GR" altLang="el-GR" sz="2000" dirty="0"/>
              <a:t>Η εργασία παράγει ένα συγκεκριμένο </a:t>
            </a:r>
            <a:r>
              <a:rPr lang="el-GR" altLang="el-GR" sz="2000" i="1" dirty="0"/>
              <a:t>προϊόν εργασίας </a:t>
            </a:r>
            <a:r>
              <a:rPr lang="el-GR" altLang="el-GR" sz="2000" dirty="0"/>
              <a:t>που θα πρέπει να είναι «απτό» και ελέγξιμο.</a:t>
            </a:r>
          </a:p>
          <a:p>
            <a:pPr lvl="2"/>
            <a:r>
              <a:rPr lang="el-GR" altLang="el-GR" sz="1800" i="1" dirty="0"/>
              <a:t>Λάθος προϊόν εργασίας:</a:t>
            </a:r>
            <a:r>
              <a:rPr lang="el-GR" altLang="el-GR" sz="1800" dirty="0"/>
              <a:t> κατανόηση της διαδικασίας δανεισμού</a:t>
            </a:r>
          </a:p>
          <a:p>
            <a:pPr lvl="2"/>
            <a:r>
              <a:rPr lang="el-GR" altLang="el-GR" sz="1800" i="1" dirty="0"/>
              <a:t>Σωστό προϊόν: </a:t>
            </a:r>
            <a:r>
              <a:rPr lang="el-GR" altLang="el-GR" sz="1800" dirty="0"/>
              <a:t>έγγραφο περιγραφής της διαδικασίας δανεισμού</a:t>
            </a:r>
            <a:endParaRPr lang="en-US" altLang="el-GR" sz="1800" i="1" dirty="0"/>
          </a:p>
          <a:p>
            <a:pPr lvl="1"/>
            <a:r>
              <a:rPr lang="el-GR" altLang="el-GR" sz="2000" dirty="0"/>
              <a:t>Τα προϊόντα μιας εργασίας μπορεί να αποτελούν είσοδο σε άλλες εργασίες</a:t>
            </a:r>
          </a:p>
          <a:p>
            <a:pPr lvl="1"/>
            <a:r>
              <a:rPr lang="el-GR" altLang="el-GR" sz="2000" dirty="0"/>
              <a:t>Αυτά που παραδίδονται στον πελάτη ονομάζονται </a:t>
            </a:r>
            <a:r>
              <a:rPr lang="el-GR" altLang="el-GR" sz="2000" i="1" dirty="0"/>
              <a:t>παραδοτέα</a:t>
            </a:r>
            <a:endParaRPr lang="el-GR" altLang="el-GR" sz="2000" dirty="0"/>
          </a:p>
          <a:p>
            <a:pPr lvl="1"/>
            <a:r>
              <a:rPr lang="el-GR" altLang="el-GR" sz="2000" dirty="0"/>
              <a:t>Η εργασία έχει ημερομηνία έναρξης και προγραμματισμένη διάρκεια</a:t>
            </a:r>
            <a:endParaRPr lang="en-US" altLang="el-GR" sz="2000" dirty="0"/>
          </a:p>
          <a:p>
            <a:pPr lvl="1"/>
            <a:r>
              <a:rPr lang="el-GR" altLang="el-GR" sz="2000" dirty="0"/>
              <a:t>Η εργασία απαιτεί συγκεκριμένους </a:t>
            </a:r>
            <a:r>
              <a:rPr lang="el-GR" altLang="el-GR" sz="2000" i="1" dirty="0"/>
              <a:t>πόρους</a:t>
            </a:r>
            <a:endParaRPr lang="el-GR" altLang="el-GR" sz="2000" dirty="0"/>
          </a:p>
          <a:p>
            <a:pPr lvl="1"/>
            <a:r>
              <a:rPr lang="el-GR" altLang="el-GR" sz="2000" dirty="0"/>
              <a:t>Ο συμμετέχων στον οποίο έχει ανατεθεί ο ρόλος εκτελεί την εργασία και η διοίκηση παρακολουθεί την πρόοδο και την κατανάλωση των </a:t>
            </a:r>
            <a:r>
              <a:rPr lang="el-GR" altLang="el-GR" sz="2000" dirty="0" smtClean="0"/>
              <a:t>πόρων</a:t>
            </a:r>
            <a:endParaRPr lang="el-GR" altLang="el-GR" sz="2000" dirty="0"/>
          </a:p>
        </p:txBody>
      </p:sp>
      <p:sp>
        <p:nvSpPr>
          <p:cNvPr id="4" name="Slide Number Placeholder 3"/>
          <p:cNvSpPr>
            <a:spLocks noGrp="1"/>
          </p:cNvSpPr>
          <p:nvPr>
            <p:ph type="sldNum" sz="quarter" idx="12"/>
          </p:nvPr>
        </p:nvSpPr>
        <p:spPr/>
        <p:txBody>
          <a:bodyPr/>
          <a:lstStyle/>
          <a:p>
            <a:fld id="{3D82524C-C203-4849-A329-702B36428E10}" type="slidenum">
              <a:rPr lang="el-GR" altLang="el-GR" smtClean="0"/>
              <a:pPr/>
              <a:t>25</a:t>
            </a:fld>
            <a:endParaRPr lang="el-GR" altLang="el-GR"/>
          </a:p>
        </p:txBody>
      </p:sp>
    </p:spTree>
    <p:extLst>
      <p:ext uri="{BB962C8B-B14F-4D97-AF65-F5344CB8AC3E}">
        <p14:creationId xmlns:p14="http://schemas.microsoft.com/office/powerpoint/2010/main" val="24564278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7396" name="Rectangle 4"/>
          <p:cNvSpPr>
            <a:spLocks noGrp="1" noChangeArrowheads="1"/>
          </p:cNvSpPr>
          <p:nvPr>
            <p:ph type="title"/>
          </p:nvPr>
        </p:nvSpPr>
        <p:spPr>
          <a:xfrm>
            <a:off x="457200" y="277813"/>
            <a:ext cx="8229600" cy="630237"/>
          </a:xfrm>
        </p:spPr>
        <p:txBody>
          <a:bodyPr/>
          <a:lstStyle/>
          <a:p>
            <a:r>
              <a:rPr lang="el-GR" altLang="el-GR" sz="2800"/>
              <a:t>Παράδειγμα: εργασίες για</a:t>
            </a:r>
            <a:r>
              <a:rPr lang="en-US" altLang="el-GR" sz="2800"/>
              <a:t> </a:t>
            </a:r>
            <a:r>
              <a:rPr lang="el-GR" altLang="el-GR" sz="2800"/>
              <a:t>κτίσιμο ενός σπιτιού</a:t>
            </a:r>
          </a:p>
        </p:txBody>
      </p:sp>
      <p:sp>
        <p:nvSpPr>
          <p:cNvPr id="56" name="Slide Number Placeholder 4"/>
          <p:cNvSpPr>
            <a:spLocks noGrp="1"/>
          </p:cNvSpPr>
          <p:nvPr>
            <p:ph type="sldNum" sz="quarter" idx="12"/>
          </p:nvPr>
        </p:nvSpPr>
        <p:spPr/>
        <p:txBody>
          <a:bodyPr/>
          <a:lstStyle/>
          <a:p>
            <a:fld id="{B3648DD2-264B-49E9-8BBC-73EEE576C1B4}" type="slidenum">
              <a:rPr lang="el-GR" altLang="el-GR"/>
              <a:pPr/>
              <a:t>26</a:t>
            </a:fld>
            <a:endParaRPr lang="el-GR" altLang="el-GR"/>
          </a:p>
        </p:txBody>
      </p:sp>
      <p:sp>
        <p:nvSpPr>
          <p:cNvPr id="258110" name="Rectangle 62"/>
          <p:cNvSpPr>
            <a:spLocks noChangeArrowheads="1"/>
          </p:cNvSpPr>
          <p:nvPr/>
        </p:nvSpPr>
        <p:spPr bwMode="auto">
          <a:xfrm>
            <a:off x="881063" y="3429000"/>
            <a:ext cx="706437" cy="2476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Μελέτη</a:t>
            </a:r>
            <a:endParaRPr lang="en-US" altLang="el-GR" sz="1400"/>
          </a:p>
        </p:txBody>
      </p:sp>
      <p:sp>
        <p:nvSpPr>
          <p:cNvPr id="258111" name="Rectangle 63"/>
          <p:cNvSpPr>
            <a:spLocks noChangeArrowheads="1"/>
          </p:cNvSpPr>
          <p:nvPr/>
        </p:nvSpPr>
        <p:spPr bwMode="auto">
          <a:xfrm>
            <a:off x="1695450" y="3449638"/>
            <a:ext cx="852488" cy="2476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Εκσκαφή</a:t>
            </a:r>
            <a:endParaRPr lang="en-US" altLang="el-GR" sz="1400"/>
          </a:p>
        </p:txBody>
      </p:sp>
      <p:sp>
        <p:nvSpPr>
          <p:cNvPr id="258112" name="Rectangle 64"/>
          <p:cNvSpPr>
            <a:spLocks noChangeArrowheads="1"/>
          </p:cNvSpPr>
          <p:nvPr/>
        </p:nvSpPr>
        <p:spPr bwMode="auto">
          <a:xfrm>
            <a:off x="2671763" y="3338513"/>
            <a:ext cx="685800"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Αγορά υλικών</a:t>
            </a:r>
            <a:endParaRPr lang="en-US" altLang="el-GR" sz="1400"/>
          </a:p>
        </p:txBody>
      </p:sp>
      <p:sp>
        <p:nvSpPr>
          <p:cNvPr id="258113" name="Rectangle 65"/>
          <p:cNvSpPr>
            <a:spLocks noChangeArrowheads="1"/>
          </p:cNvSpPr>
          <p:nvPr/>
        </p:nvSpPr>
        <p:spPr bwMode="auto">
          <a:xfrm>
            <a:off x="3487738" y="3343275"/>
            <a:ext cx="989012"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Τοποθετ. θεμελίων</a:t>
            </a:r>
            <a:endParaRPr lang="en-US" altLang="el-GR" sz="1400"/>
          </a:p>
        </p:txBody>
      </p:sp>
      <p:sp>
        <p:nvSpPr>
          <p:cNvPr id="258114" name="Rectangle 66"/>
          <p:cNvSpPr>
            <a:spLocks noChangeArrowheads="1"/>
          </p:cNvSpPr>
          <p:nvPr/>
        </p:nvSpPr>
        <p:spPr bwMode="auto">
          <a:xfrm>
            <a:off x="4616450" y="3249613"/>
            <a:ext cx="858838" cy="673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Κτίσιμο εξωτ. τοίχων</a:t>
            </a:r>
            <a:endParaRPr lang="en-US" altLang="el-GR" sz="1400"/>
          </a:p>
        </p:txBody>
      </p:sp>
      <p:cxnSp>
        <p:nvCxnSpPr>
          <p:cNvPr id="258116" name="AutoShape 68"/>
          <p:cNvCxnSpPr>
            <a:cxnSpLocks noChangeShapeType="1"/>
            <a:stCxn id="258111" idx="1"/>
            <a:endCxn id="258110" idx="3"/>
          </p:cNvCxnSpPr>
          <p:nvPr/>
        </p:nvCxnSpPr>
        <p:spPr bwMode="auto">
          <a:xfrm flipH="1" flipV="1">
            <a:off x="1587500" y="3552825"/>
            <a:ext cx="107950" cy="20638"/>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258117" name="AutoShape 69"/>
          <p:cNvCxnSpPr>
            <a:cxnSpLocks noChangeShapeType="1"/>
            <a:stCxn id="258111" idx="3"/>
            <a:endCxn id="258112" idx="1"/>
          </p:cNvCxnSpPr>
          <p:nvPr/>
        </p:nvCxnSpPr>
        <p:spPr bwMode="auto">
          <a:xfrm flipV="1">
            <a:off x="2547938" y="3568700"/>
            <a:ext cx="123825" cy="4763"/>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258118" name="AutoShape 70"/>
          <p:cNvCxnSpPr>
            <a:cxnSpLocks noChangeShapeType="1"/>
            <a:stCxn id="258113" idx="1"/>
            <a:endCxn id="258112" idx="3"/>
          </p:cNvCxnSpPr>
          <p:nvPr/>
        </p:nvCxnSpPr>
        <p:spPr bwMode="auto">
          <a:xfrm flipH="1" flipV="1">
            <a:off x="3357563" y="3568700"/>
            <a:ext cx="130175" cy="4763"/>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258119" name="AutoShape 71"/>
          <p:cNvCxnSpPr>
            <a:cxnSpLocks noChangeShapeType="1"/>
            <a:stCxn id="258114" idx="1"/>
            <a:endCxn id="258113" idx="3"/>
          </p:cNvCxnSpPr>
          <p:nvPr/>
        </p:nvCxnSpPr>
        <p:spPr bwMode="auto">
          <a:xfrm flipH="1" flipV="1">
            <a:off x="4476750" y="3573463"/>
            <a:ext cx="139700" cy="1270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258120" name="Rectangle 72"/>
          <p:cNvSpPr>
            <a:spLocks noChangeArrowheads="1"/>
          </p:cNvSpPr>
          <p:nvPr/>
        </p:nvSpPr>
        <p:spPr bwMode="auto">
          <a:xfrm>
            <a:off x="998538" y="4422775"/>
            <a:ext cx="890587"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nchorCtr="1">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Αίτηση άδειας</a:t>
            </a:r>
            <a:endParaRPr lang="en-US" altLang="el-GR" sz="1400" b="1"/>
          </a:p>
        </p:txBody>
      </p:sp>
      <p:cxnSp>
        <p:nvCxnSpPr>
          <p:cNvPr id="258121" name="AutoShape 73"/>
          <p:cNvCxnSpPr>
            <a:cxnSpLocks noChangeShapeType="1"/>
            <a:stCxn id="258111" idx="2"/>
            <a:endCxn id="258120" idx="3"/>
          </p:cNvCxnSpPr>
          <p:nvPr/>
        </p:nvCxnSpPr>
        <p:spPr bwMode="auto">
          <a:xfrm flipH="1">
            <a:off x="1889125" y="3697288"/>
            <a:ext cx="233363" cy="955675"/>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258122" name="Rectangle 74"/>
          <p:cNvSpPr>
            <a:spLocks noChangeAspect="1" noChangeArrowheads="1"/>
          </p:cNvSpPr>
          <p:nvPr/>
        </p:nvSpPr>
        <p:spPr bwMode="auto">
          <a:xfrm>
            <a:off x="701675" y="3243263"/>
            <a:ext cx="1412875" cy="635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200"/>
              <a:t>Μελέτη</a:t>
            </a:r>
            <a:endParaRPr lang="en-US" altLang="el-GR" sz="2200"/>
          </a:p>
        </p:txBody>
      </p:sp>
      <p:sp>
        <p:nvSpPr>
          <p:cNvPr id="258123" name="Rectangle 75"/>
          <p:cNvSpPr>
            <a:spLocks noChangeAspect="1" noChangeArrowheads="1"/>
          </p:cNvSpPr>
          <p:nvPr/>
        </p:nvSpPr>
        <p:spPr bwMode="auto">
          <a:xfrm>
            <a:off x="1511300" y="3198813"/>
            <a:ext cx="1704975" cy="6350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200"/>
              <a:t>Εκσκαφή</a:t>
            </a:r>
            <a:endParaRPr lang="en-US" altLang="el-GR" sz="2200"/>
          </a:p>
        </p:txBody>
      </p:sp>
      <p:sp>
        <p:nvSpPr>
          <p:cNvPr id="258124" name="Rectangle 76"/>
          <p:cNvSpPr>
            <a:spLocks noChangeAspect="1" noChangeArrowheads="1"/>
          </p:cNvSpPr>
          <p:nvPr/>
        </p:nvSpPr>
        <p:spPr bwMode="auto">
          <a:xfrm>
            <a:off x="2501900" y="3089275"/>
            <a:ext cx="1431925" cy="10604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200"/>
              <a:t>Αγορά υλικών</a:t>
            </a:r>
            <a:endParaRPr lang="en-US" altLang="el-GR" sz="2200"/>
          </a:p>
        </p:txBody>
      </p:sp>
      <p:sp>
        <p:nvSpPr>
          <p:cNvPr id="258125" name="Rectangle 77"/>
          <p:cNvSpPr>
            <a:spLocks noChangeAspect="1" noChangeArrowheads="1"/>
          </p:cNvSpPr>
          <p:nvPr/>
        </p:nvSpPr>
        <p:spPr bwMode="auto">
          <a:xfrm>
            <a:off x="3311525" y="3114675"/>
            <a:ext cx="1978025" cy="10604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200"/>
              <a:t>Τοποθετ. θεμελίων</a:t>
            </a:r>
            <a:endParaRPr lang="en-US" altLang="el-GR" sz="2200"/>
          </a:p>
        </p:txBody>
      </p:sp>
      <p:sp>
        <p:nvSpPr>
          <p:cNvPr id="258126" name="Rectangle 78"/>
          <p:cNvSpPr>
            <a:spLocks noChangeAspect="1" noChangeArrowheads="1"/>
          </p:cNvSpPr>
          <p:nvPr/>
        </p:nvSpPr>
        <p:spPr bwMode="auto">
          <a:xfrm>
            <a:off x="4425950" y="3009900"/>
            <a:ext cx="1717675" cy="14859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200"/>
              <a:t>Κτίσιμο εξωτ. τοίχων</a:t>
            </a:r>
            <a:endParaRPr lang="en-US" altLang="el-GR" sz="2200"/>
          </a:p>
        </p:txBody>
      </p:sp>
      <p:sp>
        <p:nvSpPr>
          <p:cNvPr id="258127" name="Rectangle 79"/>
          <p:cNvSpPr>
            <a:spLocks noChangeAspect="1" noChangeArrowheads="1"/>
          </p:cNvSpPr>
          <p:nvPr/>
        </p:nvSpPr>
        <p:spPr bwMode="auto">
          <a:xfrm>
            <a:off x="828675" y="4195763"/>
            <a:ext cx="1781175" cy="10604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200"/>
              <a:t>Αίτηση άδειας</a:t>
            </a:r>
            <a:endParaRPr lang="en-US" altLang="el-GR" sz="2200" b="1"/>
          </a:p>
        </p:txBody>
      </p:sp>
      <p:grpSp>
        <p:nvGrpSpPr>
          <p:cNvPr id="2" name="Group 110"/>
          <p:cNvGrpSpPr>
            <a:grpSpLocks/>
          </p:cNvGrpSpPr>
          <p:nvPr/>
        </p:nvGrpSpPr>
        <p:grpSpPr bwMode="auto">
          <a:xfrm>
            <a:off x="4706938" y="998538"/>
            <a:ext cx="4130675" cy="5092700"/>
            <a:chOff x="2966" y="634"/>
            <a:chExt cx="2602" cy="3208"/>
          </a:xfrm>
        </p:grpSpPr>
        <p:grpSp>
          <p:nvGrpSpPr>
            <p:cNvPr id="827416" name="Group 107"/>
            <p:cNvGrpSpPr>
              <a:grpSpLocks/>
            </p:cNvGrpSpPr>
            <p:nvPr/>
          </p:nvGrpSpPr>
          <p:grpSpPr bwMode="auto">
            <a:xfrm>
              <a:off x="2966" y="634"/>
              <a:ext cx="2602" cy="3208"/>
              <a:chOff x="2966" y="634"/>
              <a:chExt cx="2602" cy="3208"/>
            </a:xfrm>
          </p:grpSpPr>
          <p:sp>
            <p:nvSpPr>
              <p:cNvPr id="827417" name="AutoShape 80"/>
              <p:cNvSpPr>
                <a:spLocks noChangeArrowheads="1"/>
              </p:cNvSpPr>
              <p:nvPr/>
            </p:nvSpPr>
            <p:spPr bwMode="auto">
              <a:xfrm>
                <a:off x="5093" y="2150"/>
                <a:ext cx="435" cy="187"/>
              </a:xfrm>
              <a:prstGeom prst="roundRect">
                <a:avLst>
                  <a:gd name="adj" fmla="val 31662"/>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ΤΕΛΟΣ</a:t>
                </a:r>
                <a:endParaRPr lang="en-US" altLang="el-GR" sz="1400"/>
              </a:p>
            </p:txBody>
          </p:sp>
          <p:sp>
            <p:nvSpPr>
              <p:cNvPr id="827418" name="Rectangle 81"/>
              <p:cNvSpPr>
                <a:spLocks noChangeArrowheads="1"/>
              </p:cNvSpPr>
              <p:nvPr/>
            </p:nvSpPr>
            <p:spPr bwMode="auto">
              <a:xfrm>
                <a:off x="2966" y="634"/>
                <a:ext cx="581"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Εγκατάστ. εσωτ. σωλήνων</a:t>
                </a:r>
                <a:endParaRPr lang="en-US" altLang="el-GR" sz="1400"/>
              </a:p>
            </p:txBody>
          </p:sp>
          <p:sp>
            <p:nvSpPr>
              <p:cNvPr id="827419" name="Rectangle 82"/>
              <p:cNvSpPr>
                <a:spLocks noChangeArrowheads="1"/>
              </p:cNvSpPr>
              <p:nvPr/>
            </p:nvSpPr>
            <p:spPr bwMode="auto">
              <a:xfrm>
                <a:off x="3587" y="663"/>
                <a:ext cx="581" cy="36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200"/>
                  <a:t>Εγκατάστ. εσωτ. ηλεκτρικών</a:t>
                </a:r>
                <a:endParaRPr lang="en-US" altLang="el-GR" sz="1200">
                  <a:latin typeface="Arial Narrow" panose="020B0606020202030204" pitchFamily="34" charset="0"/>
                  <a:ea typeface="ＭＳ Ｐゴシック" panose="020B0600070205080204" pitchFamily="34" charset="-128"/>
                </a:endParaRPr>
              </a:p>
            </p:txBody>
          </p:sp>
          <p:sp>
            <p:nvSpPr>
              <p:cNvPr id="827420" name="Rectangle 83"/>
              <p:cNvSpPr>
                <a:spLocks noChangeArrowheads="1"/>
              </p:cNvSpPr>
              <p:nvPr/>
            </p:nvSpPr>
            <p:spPr bwMode="auto">
              <a:xfrm>
                <a:off x="4277" y="634"/>
                <a:ext cx="581"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Σοβάτισμα εσωτ. τοίχων</a:t>
                </a:r>
                <a:endParaRPr lang="en-US" altLang="el-GR" sz="1400">
                  <a:latin typeface="Arial Narrow" panose="020B0606020202030204" pitchFamily="34" charset="0"/>
                  <a:ea typeface="ＭＳ Ｐゴシック" panose="020B0600070205080204" pitchFamily="34" charset="-128"/>
                </a:endParaRPr>
              </a:p>
            </p:txBody>
          </p:sp>
          <p:cxnSp>
            <p:nvCxnSpPr>
              <p:cNvPr id="827421" name="AutoShape 84"/>
              <p:cNvCxnSpPr>
                <a:cxnSpLocks noChangeShapeType="1"/>
                <a:endCxn id="827418" idx="2"/>
              </p:cNvCxnSpPr>
              <p:nvPr/>
            </p:nvCxnSpPr>
            <p:spPr bwMode="auto">
              <a:xfrm flipV="1">
                <a:off x="3166" y="1080"/>
                <a:ext cx="91" cy="937"/>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22" name="AutoShape 85"/>
              <p:cNvCxnSpPr>
                <a:cxnSpLocks noChangeShapeType="1"/>
                <a:stCxn id="827419" idx="1"/>
                <a:endCxn id="827418" idx="3"/>
              </p:cNvCxnSpPr>
              <p:nvPr/>
            </p:nvCxnSpPr>
            <p:spPr bwMode="auto">
              <a:xfrm flipH="1">
                <a:off x="3547" y="846"/>
                <a:ext cx="40"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23" name="AutoShape 86"/>
              <p:cNvCxnSpPr>
                <a:cxnSpLocks noChangeShapeType="1"/>
                <a:stCxn id="827420" idx="1"/>
                <a:endCxn id="827419" idx="3"/>
              </p:cNvCxnSpPr>
              <p:nvPr/>
            </p:nvCxnSpPr>
            <p:spPr bwMode="auto">
              <a:xfrm flipH="1">
                <a:off x="4168" y="846"/>
                <a:ext cx="109"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27424" name="Rectangle 87"/>
              <p:cNvSpPr>
                <a:spLocks noChangeArrowheads="1"/>
              </p:cNvSpPr>
              <p:nvPr/>
            </p:nvSpPr>
            <p:spPr bwMode="auto">
              <a:xfrm>
                <a:off x="5074" y="1193"/>
                <a:ext cx="311"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Βαφή</a:t>
                </a:r>
              </a:p>
              <a:p>
                <a:pPr algn="ctr" eaLnBrk="0" hangingPunct="0"/>
                <a:r>
                  <a:rPr lang="el-GR" altLang="el-GR" sz="1400"/>
                  <a:t>εσωτ.</a:t>
                </a:r>
                <a:endParaRPr lang="en-US" altLang="el-GR" sz="1400"/>
              </a:p>
            </p:txBody>
          </p:sp>
          <p:sp>
            <p:nvSpPr>
              <p:cNvPr id="827425" name="Rectangle 88"/>
              <p:cNvSpPr>
                <a:spLocks noChangeArrowheads="1"/>
              </p:cNvSpPr>
              <p:nvPr/>
            </p:nvSpPr>
            <p:spPr bwMode="auto">
              <a:xfrm>
                <a:off x="4213" y="1411"/>
                <a:ext cx="875"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πατωμάτων</a:t>
                </a:r>
                <a:endParaRPr lang="en-US" altLang="el-GR" sz="1400"/>
              </a:p>
            </p:txBody>
          </p:sp>
          <p:cxnSp>
            <p:nvCxnSpPr>
              <p:cNvPr id="827426" name="AutoShape 89"/>
              <p:cNvCxnSpPr>
                <a:cxnSpLocks noChangeShapeType="1"/>
                <a:stCxn id="827425" idx="0"/>
                <a:endCxn id="827420" idx="2"/>
              </p:cNvCxnSpPr>
              <p:nvPr/>
            </p:nvCxnSpPr>
            <p:spPr bwMode="auto">
              <a:xfrm flipH="1" flipV="1">
                <a:off x="4568" y="1080"/>
                <a:ext cx="79" cy="309"/>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27" name="AutoShape 90"/>
              <p:cNvCxnSpPr>
                <a:cxnSpLocks noChangeShapeType="1"/>
                <a:stCxn id="827424" idx="0"/>
                <a:endCxn id="827420" idx="2"/>
              </p:cNvCxnSpPr>
              <p:nvPr/>
            </p:nvCxnSpPr>
            <p:spPr bwMode="auto">
              <a:xfrm flipH="1" flipV="1">
                <a:off x="4568" y="1080"/>
                <a:ext cx="660" cy="91"/>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28" name="AutoShape 91"/>
              <p:cNvCxnSpPr>
                <a:cxnSpLocks noChangeShapeType="1"/>
                <a:stCxn id="827437" idx="0"/>
                <a:endCxn id="827424" idx="2"/>
              </p:cNvCxnSpPr>
              <p:nvPr/>
            </p:nvCxnSpPr>
            <p:spPr bwMode="auto">
              <a:xfrm flipH="1" flipV="1">
                <a:off x="5228" y="1505"/>
                <a:ext cx="99" cy="67"/>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27429" name="Rectangle 92"/>
              <p:cNvSpPr>
                <a:spLocks noChangeArrowheads="1"/>
              </p:cNvSpPr>
              <p:nvPr/>
            </p:nvSpPr>
            <p:spPr bwMode="auto">
              <a:xfrm>
                <a:off x="2974" y="3418"/>
                <a:ext cx="581"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Εγκατάστ. εξωτ. σωλήνων</a:t>
                </a:r>
                <a:endParaRPr lang="en-US" altLang="el-GR" sz="1400"/>
              </a:p>
            </p:txBody>
          </p:sp>
          <p:sp>
            <p:nvSpPr>
              <p:cNvPr id="827430" name="Rectangle 93"/>
              <p:cNvSpPr>
                <a:spLocks noChangeArrowheads="1"/>
              </p:cNvSpPr>
              <p:nvPr/>
            </p:nvSpPr>
            <p:spPr bwMode="auto">
              <a:xfrm>
                <a:off x="3595" y="3446"/>
                <a:ext cx="581" cy="36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200"/>
                  <a:t>Εγκατάστ. εξωτ. ηλεκτρικών</a:t>
                </a:r>
                <a:endParaRPr lang="en-US" altLang="el-GR" sz="1200"/>
              </a:p>
            </p:txBody>
          </p:sp>
          <p:sp>
            <p:nvSpPr>
              <p:cNvPr id="827431" name="Rectangle 94"/>
              <p:cNvSpPr>
                <a:spLocks noChangeArrowheads="1"/>
              </p:cNvSpPr>
              <p:nvPr/>
            </p:nvSpPr>
            <p:spPr bwMode="auto">
              <a:xfrm>
                <a:off x="4230" y="3447"/>
                <a:ext cx="581" cy="36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200"/>
                  <a:t>Μόνωση και σοβάτισμα εξωτ. τοίχων</a:t>
                </a:r>
                <a:endParaRPr lang="en-US" altLang="el-GR" sz="1200"/>
              </a:p>
            </p:txBody>
          </p:sp>
          <p:cxnSp>
            <p:nvCxnSpPr>
              <p:cNvPr id="827432" name="AutoShape 95"/>
              <p:cNvCxnSpPr>
                <a:cxnSpLocks noChangeShapeType="1"/>
                <a:stCxn id="827430" idx="1"/>
                <a:endCxn id="827429" idx="3"/>
              </p:cNvCxnSpPr>
              <p:nvPr/>
            </p:nvCxnSpPr>
            <p:spPr bwMode="auto">
              <a:xfrm flipH="1">
                <a:off x="3555" y="3630"/>
                <a:ext cx="40"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33" name="AutoShape 96"/>
              <p:cNvCxnSpPr>
                <a:cxnSpLocks noChangeShapeType="1"/>
                <a:stCxn id="827429" idx="0"/>
              </p:cNvCxnSpPr>
              <p:nvPr/>
            </p:nvCxnSpPr>
            <p:spPr bwMode="auto">
              <a:xfrm flipH="1" flipV="1">
                <a:off x="3166" y="2485"/>
                <a:ext cx="99" cy="911"/>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27434" name="Rectangle 97"/>
              <p:cNvSpPr>
                <a:spLocks noChangeArrowheads="1"/>
              </p:cNvSpPr>
              <p:nvPr/>
            </p:nvSpPr>
            <p:spPr bwMode="auto">
              <a:xfrm>
                <a:off x="4275" y="2887"/>
                <a:ext cx="695"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Βάψιμο εξωτ.</a:t>
                </a:r>
              </a:p>
              <a:p>
                <a:pPr algn="ctr" eaLnBrk="0" hangingPunct="0"/>
                <a:r>
                  <a:rPr lang="el-GR" altLang="el-GR" sz="1400"/>
                  <a:t>τοίχων</a:t>
                </a:r>
                <a:endParaRPr lang="en-US" altLang="el-GR" sz="1400"/>
              </a:p>
            </p:txBody>
          </p:sp>
          <p:sp>
            <p:nvSpPr>
              <p:cNvPr id="827435" name="Rectangle 98"/>
              <p:cNvSpPr>
                <a:spLocks noChangeArrowheads="1"/>
              </p:cNvSpPr>
              <p:nvPr/>
            </p:nvSpPr>
            <p:spPr bwMode="auto">
              <a:xfrm>
                <a:off x="4238" y="2211"/>
                <a:ext cx="690"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οροφής</a:t>
                </a:r>
                <a:endParaRPr lang="en-US" altLang="el-GR" sz="1400"/>
              </a:p>
            </p:txBody>
          </p:sp>
          <p:sp>
            <p:nvSpPr>
              <p:cNvPr id="827436" name="Rectangle 99"/>
              <p:cNvSpPr>
                <a:spLocks noChangeArrowheads="1"/>
              </p:cNvSpPr>
              <p:nvPr/>
            </p:nvSpPr>
            <p:spPr bwMode="auto">
              <a:xfrm>
                <a:off x="5086" y="2589"/>
                <a:ext cx="482"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 εξωτ. θυρών</a:t>
                </a:r>
                <a:endParaRPr lang="en-US" altLang="el-GR" sz="1400"/>
              </a:p>
            </p:txBody>
          </p:sp>
          <p:sp>
            <p:nvSpPr>
              <p:cNvPr id="827437" name="Rectangle 100"/>
              <p:cNvSpPr>
                <a:spLocks noChangeArrowheads="1"/>
              </p:cNvSpPr>
              <p:nvPr/>
            </p:nvSpPr>
            <p:spPr bwMode="auto">
              <a:xfrm>
                <a:off x="5086" y="1595"/>
                <a:ext cx="482"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 εσωτ. θυρών</a:t>
                </a:r>
                <a:endParaRPr lang="en-US" altLang="el-GR" sz="1400"/>
              </a:p>
            </p:txBody>
          </p:sp>
          <p:cxnSp>
            <p:nvCxnSpPr>
              <p:cNvPr id="827438" name="AutoShape 101"/>
              <p:cNvCxnSpPr>
                <a:cxnSpLocks noChangeShapeType="1"/>
                <a:stCxn id="827417" idx="1"/>
                <a:endCxn id="827435" idx="3"/>
              </p:cNvCxnSpPr>
              <p:nvPr/>
            </p:nvCxnSpPr>
            <p:spPr bwMode="auto">
              <a:xfrm flipH="1">
                <a:off x="4802" y="2244"/>
                <a:ext cx="279" cy="112"/>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39" name="AutoShape 102"/>
              <p:cNvCxnSpPr>
                <a:cxnSpLocks noChangeShapeType="1"/>
                <a:stCxn id="827434" idx="0"/>
                <a:endCxn id="827435" idx="2"/>
              </p:cNvCxnSpPr>
              <p:nvPr/>
            </p:nvCxnSpPr>
            <p:spPr bwMode="auto">
              <a:xfrm flipH="1" flipV="1">
                <a:off x="4582" y="2523"/>
                <a:ext cx="41" cy="341"/>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40" name="AutoShape 103"/>
              <p:cNvCxnSpPr>
                <a:cxnSpLocks noChangeShapeType="1"/>
                <a:stCxn id="827431" idx="0"/>
                <a:endCxn id="827434" idx="2"/>
              </p:cNvCxnSpPr>
              <p:nvPr/>
            </p:nvCxnSpPr>
            <p:spPr bwMode="auto">
              <a:xfrm flipV="1">
                <a:off x="4521" y="3198"/>
                <a:ext cx="102" cy="198"/>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41" name="AutoShape 104"/>
              <p:cNvCxnSpPr>
                <a:cxnSpLocks noChangeShapeType="1"/>
                <a:stCxn id="827431" idx="1"/>
                <a:endCxn id="827430" idx="3"/>
              </p:cNvCxnSpPr>
              <p:nvPr/>
            </p:nvCxnSpPr>
            <p:spPr bwMode="auto">
              <a:xfrm flipH="1">
                <a:off x="4176" y="3630"/>
                <a:ext cx="54"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42" name="AutoShape 105"/>
              <p:cNvCxnSpPr>
                <a:cxnSpLocks noChangeShapeType="1"/>
                <a:stCxn id="827436" idx="1"/>
                <a:endCxn id="827434" idx="3"/>
              </p:cNvCxnSpPr>
              <p:nvPr/>
            </p:nvCxnSpPr>
            <p:spPr bwMode="auto">
              <a:xfrm flipH="1">
                <a:off x="4843" y="2801"/>
                <a:ext cx="243" cy="23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43" name="AutoShape 106"/>
              <p:cNvCxnSpPr>
                <a:cxnSpLocks noChangeShapeType="1"/>
                <a:stCxn id="827417" idx="2"/>
                <a:endCxn id="827436" idx="0"/>
              </p:cNvCxnSpPr>
              <p:nvPr/>
            </p:nvCxnSpPr>
            <p:spPr bwMode="auto">
              <a:xfrm>
                <a:off x="5310" y="2360"/>
                <a:ext cx="17" cy="207"/>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grpSp>
        <p:cxnSp>
          <p:nvCxnSpPr>
            <p:cNvPr id="827444" name="AutoShape 108"/>
            <p:cNvCxnSpPr>
              <a:cxnSpLocks noChangeShapeType="1"/>
            </p:cNvCxnSpPr>
            <p:nvPr/>
          </p:nvCxnSpPr>
          <p:spPr bwMode="auto">
            <a:xfrm flipH="1" flipV="1">
              <a:off x="4647" y="1723"/>
              <a:ext cx="434" cy="521"/>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27445" name="AutoShape 109"/>
            <p:cNvCxnSpPr>
              <a:cxnSpLocks noChangeShapeType="1"/>
            </p:cNvCxnSpPr>
            <p:nvPr/>
          </p:nvCxnSpPr>
          <p:spPr bwMode="auto">
            <a:xfrm flipH="1">
              <a:off x="5310" y="2040"/>
              <a:ext cx="17" cy="88"/>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grpSp>
      <p:sp>
        <p:nvSpPr>
          <p:cNvPr id="827446" name="AutoShape 32"/>
          <p:cNvSpPr>
            <a:spLocks noChangeArrowheads="1"/>
          </p:cNvSpPr>
          <p:nvPr/>
        </p:nvSpPr>
        <p:spPr bwMode="auto">
          <a:xfrm>
            <a:off x="71438" y="3429000"/>
            <a:ext cx="700087" cy="288925"/>
          </a:xfrm>
          <a:prstGeom prst="roundRect">
            <a:avLst>
              <a:gd name="adj" fmla="val 27935"/>
            </a:avLst>
          </a:prstGeom>
          <a:noFill/>
          <a:ln w="12700">
            <a:solidFill>
              <a:schemeClr val="tx1"/>
            </a:solidFill>
            <a:round/>
            <a:headEnd/>
            <a:tailEnd/>
          </a:ln>
          <a:extLst>
            <a:ext uri="{909E8E84-426E-40DD-AFC4-6F175D3DCCD1}">
              <a14:hiddenFill xmlns:a14="http://schemas.microsoft.com/office/drawing/2010/main">
                <a:solidFill>
                  <a:srgbClr val="FF3300"/>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Έναρξη</a:t>
            </a:r>
            <a:endParaRPr lang="en-US" altLang="el-GR" sz="1400"/>
          </a:p>
        </p:txBody>
      </p:sp>
      <p:sp>
        <p:nvSpPr>
          <p:cNvPr id="827447" name="Line 55"/>
          <p:cNvSpPr>
            <a:spLocks noChangeShapeType="1"/>
          </p:cNvSpPr>
          <p:nvPr/>
        </p:nvSpPr>
        <p:spPr bwMode="auto">
          <a:xfrm flipH="1" flipV="1">
            <a:off x="566738" y="3698875"/>
            <a:ext cx="404812" cy="8096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27448" name="Line 56"/>
          <p:cNvSpPr>
            <a:spLocks noChangeShapeType="1"/>
          </p:cNvSpPr>
          <p:nvPr/>
        </p:nvSpPr>
        <p:spPr bwMode="auto">
          <a:xfrm>
            <a:off x="746125" y="3608388"/>
            <a:ext cx="225425"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xit" presetSubtype="288" fill="hold" grpId="0" nodeType="clickEffect">
                                  <p:stCondLst>
                                    <p:cond delay="0"/>
                                  </p:stCondLst>
                                  <p:childTnLst>
                                    <p:anim calcmode="lin" valueType="num">
                                      <p:cBhvr>
                                        <p:cTn id="6" dur="500"/>
                                        <p:tgtEl>
                                          <p:spTgt spid="258122"/>
                                        </p:tgtEl>
                                        <p:attrNameLst>
                                          <p:attrName>ppt_w</p:attrName>
                                        </p:attrNameLst>
                                      </p:cBhvr>
                                      <p:tavLst>
                                        <p:tav tm="0">
                                          <p:val>
                                            <p:strVal val="ppt_w"/>
                                          </p:val>
                                        </p:tav>
                                        <p:tav tm="100000">
                                          <p:val>
                                            <p:strVal val="2/3*ppt_w"/>
                                          </p:val>
                                        </p:tav>
                                      </p:tavLst>
                                    </p:anim>
                                    <p:anim calcmode="lin" valueType="num">
                                      <p:cBhvr>
                                        <p:cTn id="7" dur="500"/>
                                        <p:tgtEl>
                                          <p:spTgt spid="258122"/>
                                        </p:tgtEl>
                                        <p:attrNameLst>
                                          <p:attrName>ppt_h</p:attrName>
                                        </p:attrNameLst>
                                      </p:cBhvr>
                                      <p:tavLst>
                                        <p:tav tm="0">
                                          <p:val>
                                            <p:strVal val="ppt_h"/>
                                          </p:val>
                                        </p:tav>
                                        <p:tav tm="100000">
                                          <p:val>
                                            <p:strVal val="2/3*ppt_h"/>
                                          </p:val>
                                        </p:tav>
                                      </p:tavLst>
                                    </p:anim>
                                    <p:set>
                                      <p:cBhvr>
                                        <p:cTn id="8" dur="1" fill="hold">
                                          <p:stCondLst>
                                            <p:cond delay="499"/>
                                          </p:stCondLst>
                                        </p:cTn>
                                        <p:tgtEl>
                                          <p:spTgt spid="258122"/>
                                        </p:tgtEl>
                                        <p:attrNameLst>
                                          <p:attrName>style.visibility</p:attrName>
                                        </p:attrNameLst>
                                      </p:cBhvr>
                                      <p:to>
                                        <p:strVal val="hidden"/>
                                      </p:to>
                                    </p:set>
                                  </p:childTnLst>
                                </p:cTn>
                              </p:par>
                              <p:par>
                                <p:cTn id="9" presetID="1" presetClass="entr" presetSubtype="0" fill="hold" grpId="0" nodeType="withEffect">
                                  <p:stCondLst>
                                    <p:cond delay="0"/>
                                  </p:stCondLst>
                                  <p:childTnLst>
                                    <p:set>
                                      <p:cBhvr>
                                        <p:cTn id="10" dur="1" fill="hold">
                                          <p:stCondLst>
                                            <p:cond delay="0"/>
                                          </p:stCondLst>
                                        </p:cTn>
                                        <p:tgtEl>
                                          <p:spTgt spid="2581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812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xit" presetSubtype="288" fill="hold" grpId="1" nodeType="clickEffect">
                                  <p:stCondLst>
                                    <p:cond delay="0"/>
                                  </p:stCondLst>
                                  <p:childTnLst>
                                    <p:anim calcmode="lin" valueType="num">
                                      <p:cBhvr>
                                        <p:cTn id="18" dur="500"/>
                                        <p:tgtEl>
                                          <p:spTgt spid="258127"/>
                                        </p:tgtEl>
                                        <p:attrNameLst>
                                          <p:attrName>ppt_w</p:attrName>
                                        </p:attrNameLst>
                                      </p:cBhvr>
                                      <p:tavLst>
                                        <p:tav tm="0">
                                          <p:val>
                                            <p:strVal val="ppt_w"/>
                                          </p:val>
                                        </p:tav>
                                        <p:tav tm="100000">
                                          <p:val>
                                            <p:strVal val="2/3*ppt_w"/>
                                          </p:val>
                                        </p:tav>
                                      </p:tavLst>
                                    </p:anim>
                                    <p:anim calcmode="lin" valueType="num">
                                      <p:cBhvr>
                                        <p:cTn id="19" dur="500"/>
                                        <p:tgtEl>
                                          <p:spTgt spid="258127"/>
                                        </p:tgtEl>
                                        <p:attrNameLst>
                                          <p:attrName>ppt_h</p:attrName>
                                        </p:attrNameLst>
                                      </p:cBhvr>
                                      <p:tavLst>
                                        <p:tav tm="0">
                                          <p:val>
                                            <p:strVal val="ppt_h"/>
                                          </p:val>
                                        </p:tav>
                                        <p:tav tm="100000">
                                          <p:val>
                                            <p:strVal val="2/3*ppt_h"/>
                                          </p:val>
                                        </p:tav>
                                      </p:tavLst>
                                    </p:anim>
                                    <p:set>
                                      <p:cBhvr>
                                        <p:cTn id="20" dur="1" fill="hold">
                                          <p:stCondLst>
                                            <p:cond delay="499"/>
                                          </p:stCondLst>
                                        </p:cTn>
                                        <p:tgtEl>
                                          <p:spTgt spid="258127"/>
                                        </p:tgtEl>
                                        <p:attrNameLst>
                                          <p:attrName>style.visibility</p:attrName>
                                        </p:attrNameLst>
                                      </p:cBhvr>
                                      <p:to>
                                        <p:strVal val="hidden"/>
                                      </p:to>
                                    </p:set>
                                  </p:childTnLst>
                                </p:cTn>
                              </p:par>
                              <p:par>
                                <p:cTn id="21" presetID="3" presetClass="entr" presetSubtype="10" fill="hold" grpId="0" nodeType="withEffect">
                                  <p:stCondLst>
                                    <p:cond delay="0"/>
                                  </p:stCondLst>
                                  <p:childTnLst>
                                    <p:set>
                                      <p:cBhvr>
                                        <p:cTn id="22" dur="1" fill="hold">
                                          <p:stCondLst>
                                            <p:cond delay="0"/>
                                          </p:stCondLst>
                                        </p:cTn>
                                        <p:tgtEl>
                                          <p:spTgt spid="827447"/>
                                        </p:tgtEl>
                                        <p:attrNameLst>
                                          <p:attrName>style.visibility</p:attrName>
                                        </p:attrNameLst>
                                      </p:cBhvr>
                                      <p:to>
                                        <p:strVal val="visible"/>
                                      </p:to>
                                    </p:set>
                                    <p:animEffect transition="in" filter="blinds(horizontal)">
                                      <p:cBhvr>
                                        <p:cTn id="23" dur="500"/>
                                        <p:tgtEl>
                                          <p:spTgt spid="827447"/>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827448"/>
                                        </p:tgtEl>
                                        <p:attrNameLst>
                                          <p:attrName>style.visibility</p:attrName>
                                        </p:attrNameLst>
                                      </p:cBhvr>
                                      <p:to>
                                        <p:strVal val="visible"/>
                                      </p:to>
                                    </p:set>
                                    <p:animEffect transition="in" filter="blinds(horizontal)">
                                      <p:cBhvr>
                                        <p:cTn id="26" dur="500"/>
                                        <p:tgtEl>
                                          <p:spTgt spid="827448"/>
                                        </p:tgtEl>
                                      </p:cBhvr>
                                    </p:animEffect>
                                  </p:childTnLst>
                                </p:cTn>
                              </p:par>
                              <p:par>
                                <p:cTn id="27" presetID="1" presetClass="entr" presetSubtype="0" fill="hold" grpId="0" nodeType="withEffect">
                                  <p:stCondLst>
                                    <p:cond delay="0"/>
                                  </p:stCondLst>
                                  <p:childTnLst>
                                    <p:set>
                                      <p:cBhvr>
                                        <p:cTn id="28" dur="1" fill="hold">
                                          <p:stCondLst>
                                            <p:cond delay="0"/>
                                          </p:stCondLst>
                                        </p:cTn>
                                        <p:tgtEl>
                                          <p:spTgt spid="258120"/>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58123"/>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xit" presetSubtype="288" fill="hold" grpId="1" nodeType="clickEffect">
                                  <p:stCondLst>
                                    <p:cond delay="0"/>
                                  </p:stCondLst>
                                  <p:childTnLst>
                                    <p:anim calcmode="lin" valueType="num">
                                      <p:cBhvr>
                                        <p:cTn id="36" dur="500"/>
                                        <p:tgtEl>
                                          <p:spTgt spid="258123"/>
                                        </p:tgtEl>
                                        <p:attrNameLst>
                                          <p:attrName>ppt_w</p:attrName>
                                        </p:attrNameLst>
                                      </p:cBhvr>
                                      <p:tavLst>
                                        <p:tav tm="0">
                                          <p:val>
                                            <p:strVal val="ppt_w"/>
                                          </p:val>
                                        </p:tav>
                                        <p:tav tm="100000">
                                          <p:val>
                                            <p:strVal val="2/3*ppt_w"/>
                                          </p:val>
                                        </p:tav>
                                      </p:tavLst>
                                    </p:anim>
                                    <p:anim calcmode="lin" valueType="num">
                                      <p:cBhvr>
                                        <p:cTn id="37" dur="500"/>
                                        <p:tgtEl>
                                          <p:spTgt spid="258123"/>
                                        </p:tgtEl>
                                        <p:attrNameLst>
                                          <p:attrName>ppt_h</p:attrName>
                                        </p:attrNameLst>
                                      </p:cBhvr>
                                      <p:tavLst>
                                        <p:tav tm="0">
                                          <p:val>
                                            <p:strVal val="ppt_h"/>
                                          </p:val>
                                        </p:tav>
                                        <p:tav tm="100000">
                                          <p:val>
                                            <p:strVal val="2/3*ppt_h"/>
                                          </p:val>
                                        </p:tav>
                                      </p:tavLst>
                                    </p:anim>
                                    <p:set>
                                      <p:cBhvr>
                                        <p:cTn id="38" dur="1" fill="hold">
                                          <p:stCondLst>
                                            <p:cond delay="499"/>
                                          </p:stCondLst>
                                        </p:cTn>
                                        <p:tgtEl>
                                          <p:spTgt spid="258123"/>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25811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58116"/>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258121"/>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58124"/>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xit" presetSubtype="288" fill="hold" grpId="1" nodeType="clickEffect">
                                  <p:stCondLst>
                                    <p:cond delay="0"/>
                                  </p:stCondLst>
                                  <p:childTnLst>
                                    <p:anim calcmode="lin" valueType="num">
                                      <p:cBhvr>
                                        <p:cTn id="54" dur="500"/>
                                        <p:tgtEl>
                                          <p:spTgt spid="258124"/>
                                        </p:tgtEl>
                                        <p:attrNameLst>
                                          <p:attrName>ppt_w</p:attrName>
                                        </p:attrNameLst>
                                      </p:cBhvr>
                                      <p:tavLst>
                                        <p:tav tm="0">
                                          <p:val>
                                            <p:strVal val="ppt_w"/>
                                          </p:val>
                                        </p:tav>
                                        <p:tav tm="100000">
                                          <p:val>
                                            <p:strVal val="2/3*ppt_w"/>
                                          </p:val>
                                        </p:tav>
                                      </p:tavLst>
                                    </p:anim>
                                    <p:anim calcmode="lin" valueType="num">
                                      <p:cBhvr>
                                        <p:cTn id="55" dur="500"/>
                                        <p:tgtEl>
                                          <p:spTgt spid="258124"/>
                                        </p:tgtEl>
                                        <p:attrNameLst>
                                          <p:attrName>ppt_h</p:attrName>
                                        </p:attrNameLst>
                                      </p:cBhvr>
                                      <p:tavLst>
                                        <p:tav tm="0">
                                          <p:val>
                                            <p:strVal val="ppt_h"/>
                                          </p:val>
                                        </p:tav>
                                        <p:tav tm="100000">
                                          <p:val>
                                            <p:strVal val="2/3*ppt_h"/>
                                          </p:val>
                                        </p:tav>
                                      </p:tavLst>
                                    </p:anim>
                                    <p:set>
                                      <p:cBhvr>
                                        <p:cTn id="56" dur="1" fill="hold">
                                          <p:stCondLst>
                                            <p:cond delay="499"/>
                                          </p:stCondLst>
                                        </p:cTn>
                                        <p:tgtEl>
                                          <p:spTgt spid="258124"/>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25811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58117"/>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58125"/>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23" presetClass="exit" presetSubtype="288" fill="hold" grpId="1" nodeType="clickEffect">
                                  <p:stCondLst>
                                    <p:cond delay="0"/>
                                  </p:stCondLst>
                                  <p:childTnLst>
                                    <p:anim calcmode="lin" valueType="num">
                                      <p:cBhvr>
                                        <p:cTn id="68" dur="500"/>
                                        <p:tgtEl>
                                          <p:spTgt spid="258125"/>
                                        </p:tgtEl>
                                        <p:attrNameLst>
                                          <p:attrName>ppt_w</p:attrName>
                                        </p:attrNameLst>
                                      </p:cBhvr>
                                      <p:tavLst>
                                        <p:tav tm="0">
                                          <p:val>
                                            <p:strVal val="ppt_w"/>
                                          </p:val>
                                        </p:tav>
                                        <p:tav tm="100000">
                                          <p:val>
                                            <p:strVal val="2/3*ppt_w"/>
                                          </p:val>
                                        </p:tav>
                                      </p:tavLst>
                                    </p:anim>
                                    <p:anim calcmode="lin" valueType="num">
                                      <p:cBhvr>
                                        <p:cTn id="69" dur="500"/>
                                        <p:tgtEl>
                                          <p:spTgt spid="258125"/>
                                        </p:tgtEl>
                                        <p:attrNameLst>
                                          <p:attrName>ppt_h</p:attrName>
                                        </p:attrNameLst>
                                      </p:cBhvr>
                                      <p:tavLst>
                                        <p:tav tm="0">
                                          <p:val>
                                            <p:strVal val="ppt_h"/>
                                          </p:val>
                                        </p:tav>
                                        <p:tav tm="100000">
                                          <p:val>
                                            <p:strVal val="2/3*ppt_h"/>
                                          </p:val>
                                        </p:tav>
                                      </p:tavLst>
                                    </p:anim>
                                    <p:set>
                                      <p:cBhvr>
                                        <p:cTn id="70" dur="1" fill="hold">
                                          <p:stCondLst>
                                            <p:cond delay="499"/>
                                          </p:stCondLst>
                                        </p:cTn>
                                        <p:tgtEl>
                                          <p:spTgt spid="258125"/>
                                        </p:tgtEl>
                                        <p:attrNameLst>
                                          <p:attrName>style.visibility</p:attrName>
                                        </p:attrNameLst>
                                      </p:cBhvr>
                                      <p:to>
                                        <p:strVal val="hidden"/>
                                      </p:to>
                                    </p:set>
                                  </p:childTnLst>
                                </p:cTn>
                              </p:par>
                              <p:par>
                                <p:cTn id="71" presetID="1" presetClass="entr" presetSubtype="0" fill="hold" grpId="0" nodeType="withEffect">
                                  <p:stCondLst>
                                    <p:cond delay="0"/>
                                  </p:stCondLst>
                                  <p:childTnLst>
                                    <p:set>
                                      <p:cBhvr>
                                        <p:cTn id="72" dur="1" fill="hold">
                                          <p:stCondLst>
                                            <p:cond delay="0"/>
                                          </p:stCondLst>
                                        </p:cTn>
                                        <p:tgtEl>
                                          <p:spTgt spid="258113"/>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258118"/>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58126"/>
                                        </p:tgtEl>
                                        <p:attrNameLst>
                                          <p:attrName>style.visibility</p:attrName>
                                        </p:attrNameLst>
                                      </p:cBhvr>
                                      <p:to>
                                        <p:strVal val="visible"/>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23" presetClass="exit" presetSubtype="288" fill="hold" grpId="1" nodeType="clickEffect">
                                  <p:stCondLst>
                                    <p:cond delay="0"/>
                                  </p:stCondLst>
                                  <p:childTnLst>
                                    <p:anim calcmode="lin" valueType="num">
                                      <p:cBhvr>
                                        <p:cTn id="82" dur="500"/>
                                        <p:tgtEl>
                                          <p:spTgt spid="258126"/>
                                        </p:tgtEl>
                                        <p:attrNameLst>
                                          <p:attrName>ppt_w</p:attrName>
                                        </p:attrNameLst>
                                      </p:cBhvr>
                                      <p:tavLst>
                                        <p:tav tm="0">
                                          <p:val>
                                            <p:strVal val="ppt_w"/>
                                          </p:val>
                                        </p:tav>
                                        <p:tav tm="100000">
                                          <p:val>
                                            <p:strVal val="2/3*ppt_w"/>
                                          </p:val>
                                        </p:tav>
                                      </p:tavLst>
                                    </p:anim>
                                    <p:anim calcmode="lin" valueType="num">
                                      <p:cBhvr>
                                        <p:cTn id="83" dur="500"/>
                                        <p:tgtEl>
                                          <p:spTgt spid="258126"/>
                                        </p:tgtEl>
                                        <p:attrNameLst>
                                          <p:attrName>ppt_h</p:attrName>
                                        </p:attrNameLst>
                                      </p:cBhvr>
                                      <p:tavLst>
                                        <p:tav tm="0">
                                          <p:val>
                                            <p:strVal val="ppt_h"/>
                                          </p:val>
                                        </p:tav>
                                        <p:tav tm="100000">
                                          <p:val>
                                            <p:strVal val="2/3*ppt_h"/>
                                          </p:val>
                                        </p:tav>
                                      </p:tavLst>
                                    </p:anim>
                                    <p:set>
                                      <p:cBhvr>
                                        <p:cTn id="84" dur="1" fill="hold">
                                          <p:stCondLst>
                                            <p:cond delay="499"/>
                                          </p:stCondLst>
                                        </p:cTn>
                                        <p:tgtEl>
                                          <p:spTgt spid="258126"/>
                                        </p:tgtEl>
                                        <p:attrNameLst>
                                          <p:attrName>style.visibility</p:attrName>
                                        </p:attrNameLst>
                                      </p:cBhvr>
                                      <p:to>
                                        <p:strVal val="hidden"/>
                                      </p:to>
                                    </p:set>
                                  </p:childTnLst>
                                </p:cTn>
                              </p:par>
                              <p:par>
                                <p:cTn id="85" presetID="1" presetClass="entr" presetSubtype="0" fill="hold" grpId="0" nodeType="withEffect">
                                  <p:stCondLst>
                                    <p:cond delay="0"/>
                                  </p:stCondLst>
                                  <p:childTnLst>
                                    <p:set>
                                      <p:cBhvr>
                                        <p:cTn id="86" dur="1" fill="hold">
                                          <p:stCondLst>
                                            <p:cond delay="0"/>
                                          </p:stCondLst>
                                        </p:cTn>
                                        <p:tgtEl>
                                          <p:spTgt spid="258114"/>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258119"/>
                                        </p:tgtEl>
                                        <p:attrNameLst>
                                          <p:attrName>style.visibility</p:attrName>
                                        </p:attrNameLst>
                                      </p:cBhvr>
                                      <p:to>
                                        <p:strVal val="visible"/>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17" presetClass="entr" presetSubtype="10" fill="hold" nodeType="clickEffect">
                                  <p:stCondLst>
                                    <p:cond delay="0"/>
                                  </p:stCondLst>
                                  <p:iterate type="lt">
                                    <p:tmPct val="0"/>
                                  </p:iterate>
                                  <p:childTnLst>
                                    <p:set>
                                      <p:cBhvr>
                                        <p:cTn id="92" dur="1" fill="hold">
                                          <p:stCondLst>
                                            <p:cond delay="0"/>
                                          </p:stCondLst>
                                        </p:cTn>
                                        <p:tgtEl>
                                          <p:spTgt spid="2"/>
                                        </p:tgtEl>
                                        <p:attrNameLst>
                                          <p:attrName>style.visibility</p:attrName>
                                        </p:attrNameLst>
                                      </p:cBhvr>
                                      <p:to>
                                        <p:strVal val="visible"/>
                                      </p:to>
                                    </p:set>
                                    <p:anim calcmode="lin" valueType="num">
                                      <p:cBhvr>
                                        <p:cTn id="93" dur="500" fill="hold"/>
                                        <p:tgtEl>
                                          <p:spTgt spid="2"/>
                                        </p:tgtEl>
                                        <p:attrNameLst>
                                          <p:attrName>ppt_w</p:attrName>
                                        </p:attrNameLst>
                                      </p:cBhvr>
                                      <p:tavLst>
                                        <p:tav tm="0">
                                          <p:val>
                                            <p:fltVal val="0"/>
                                          </p:val>
                                        </p:tav>
                                        <p:tav tm="100000">
                                          <p:val>
                                            <p:strVal val="#ppt_w"/>
                                          </p:val>
                                        </p:tav>
                                      </p:tavLst>
                                    </p:anim>
                                    <p:anim calcmode="lin" valueType="num">
                                      <p:cBhvr>
                                        <p:cTn id="94" dur="5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110" grpId="0" animBg="1"/>
      <p:bldP spid="258111" grpId="0" animBg="1"/>
      <p:bldP spid="258112" grpId="0" animBg="1"/>
      <p:bldP spid="258113" grpId="0" animBg="1"/>
      <p:bldP spid="258114" grpId="0" animBg="1"/>
      <p:bldP spid="258120" grpId="0" animBg="1"/>
      <p:bldP spid="258122" grpId="0" animBg="1"/>
      <p:bldP spid="258123" grpId="0" animBg="1"/>
      <p:bldP spid="258123" grpId="1" animBg="1"/>
      <p:bldP spid="258124" grpId="0" animBg="1"/>
      <p:bldP spid="258124" grpId="1" animBg="1"/>
      <p:bldP spid="258125" grpId="0" animBg="1"/>
      <p:bldP spid="258125" grpId="1" animBg="1"/>
      <p:bldP spid="258126" grpId="0" animBg="1"/>
      <p:bldP spid="258126" grpId="1" animBg="1"/>
      <p:bldP spid="258127" grpId="0" animBg="1"/>
      <p:bldP spid="258127" grpId="1" animBg="1"/>
      <p:bldP spid="827447" grpId="0" animBg="1"/>
      <p:bldP spid="82744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0466" name="Rectangle 2"/>
          <p:cNvSpPr>
            <a:spLocks noGrp="1" noChangeArrowheads="1"/>
          </p:cNvSpPr>
          <p:nvPr>
            <p:ph type="title"/>
          </p:nvPr>
        </p:nvSpPr>
        <p:spPr/>
        <p:txBody>
          <a:bodyPr>
            <a:normAutofit fontScale="90000"/>
          </a:bodyPr>
          <a:lstStyle/>
          <a:p>
            <a:r>
              <a:rPr lang="el-GR" altLang="el-GR"/>
              <a:t>Παράδειγμα προϊόντων εργασίας</a:t>
            </a:r>
          </a:p>
        </p:txBody>
      </p:sp>
      <p:sp>
        <p:nvSpPr>
          <p:cNvPr id="22" name="Slide Number Placeholder 4"/>
          <p:cNvSpPr>
            <a:spLocks noGrp="1"/>
          </p:cNvSpPr>
          <p:nvPr>
            <p:ph type="sldNum" sz="quarter" idx="12"/>
          </p:nvPr>
        </p:nvSpPr>
        <p:spPr/>
        <p:txBody>
          <a:bodyPr/>
          <a:lstStyle/>
          <a:p>
            <a:fld id="{DD7AB6B8-EBA2-4DE9-BFE9-40A9897645C0}" type="slidenum">
              <a:rPr lang="el-GR" altLang="el-GR"/>
              <a:pPr/>
              <a:t>27</a:t>
            </a:fld>
            <a:endParaRPr lang="el-GR" altLang="el-GR"/>
          </a:p>
        </p:txBody>
      </p:sp>
      <p:sp>
        <p:nvSpPr>
          <p:cNvPr id="830468" name="Rectangle 4"/>
          <p:cNvSpPr>
            <a:spLocks noChangeArrowheads="1"/>
          </p:cNvSpPr>
          <p:nvPr/>
        </p:nvSpPr>
        <p:spPr bwMode="auto">
          <a:xfrm>
            <a:off x="522288" y="1809390"/>
            <a:ext cx="8459787" cy="4545013"/>
          </a:xfrm>
          <a:prstGeom prst="rect">
            <a:avLst/>
          </a:prstGeom>
          <a:noFill/>
          <a:ln w="9525">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830469" name="AutoShape 5"/>
          <p:cNvSpPr>
            <a:spLocks noChangeArrowheads="1"/>
          </p:cNvSpPr>
          <p:nvPr/>
        </p:nvSpPr>
        <p:spPr bwMode="auto">
          <a:xfrm flipV="1">
            <a:off x="701675" y="1358540"/>
            <a:ext cx="3960813" cy="449263"/>
          </a:xfrm>
          <a:custGeom>
            <a:avLst/>
            <a:gdLst>
              <a:gd name="G0" fmla="+- 2801 0 0"/>
              <a:gd name="G1" fmla="+- 21600 0 2801"/>
              <a:gd name="G2" fmla="*/ 2801 1 2"/>
              <a:gd name="G3" fmla="+- 21600 0 G2"/>
              <a:gd name="G4" fmla="+/ 2801 21600 2"/>
              <a:gd name="G5" fmla="+/ G1 0 2"/>
              <a:gd name="G6" fmla="*/ 21600 21600 2801"/>
              <a:gd name="G7" fmla="*/ G6 1 2"/>
              <a:gd name="G8" fmla="+- 21600 0 G7"/>
              <a:gd name="G9" fmla="*/ 21600 1 2"/>
              <a:gd name="G10" fmla="+- 2801 0 G9"/>
              <a:gd name="G11" fmla="?: G10 G8 0"/>
              <a:gd name="G12" fmla="?: G10 G7 21600"/>
              <a:gd name="T0" fmla="*/ 20199 w 21600"/>
              <a:gd name="T1" fmla="*/ 10800 h 21600"/>
              <a:gd name="T2" fmla="*/ 10800 w 21600"/>
              <a:gd name="T3" fmla="*/ 21600 h 21600"/>
              <a:gd name="T4" fmla="*/ 1401 w 21600"/>
              <a:gd name="T5" fmla="*/ 10800 h 21600"/>
              <a:gd name="T6" fmla="*/ 10800 w 21600"/>
              <a:gd name="T7" fmla="*/ 0 h 21600"/>
              <a:gd name="T8" fmla="*/ 3201 w 21600"/>
              <a:gd name="T9" fmla="*/ 3201 h 21600"/>
              <a:gd name="T10" fmla="*/ 18399 w 21600"/>
              <a:gd name="T11" fmla="*/ 18399 h 21600"/>
            </a:gdLst>
            <a:ahLst/>
            <a:cxnLst>
              <a:cxn ang="0">
                <a:pos x="T0" y="T1"/>
              </a:cxn>
              <a:cxn ang="0">
                <a:pos x="T2" y="T3"/>
              </a:cxn>
              <a:cxn ang="0">
                <a:pos x="T4" y="T5"/>
              </a:cxn>
              <a:cxn ang="0">
                <a:pos x="T6" y="T7"/>
              </a:cxn>
            </a:cxnLst>
            <a:rect l="T8" t="T9" r="T10" b="T11"/>
            <a:pathLst>
              <a:path w="21600" h="21600">
                <a:moveTo>
                  <a:pt x="0" y="0"/>
                </a:moveTo>
                <a:lnTo>
                  <a:pt x="2801" y="21600"/>
                </a:lnTo>
                <a:lnTo>
                  <a:pt x="18799" y="21600"/>
                </a:lnTo>
                <a:lnTo>
                  <a:pt x="21600" y="0"/>
                </a:lnTo>
                <a:close/>
              </a:path>
            </a:pathLst>
          </a:custGeom>
          <a:noFill/>
          <a:ln w="9525" algn="ctr">
            <a:solidFill>
              <a:schemeClr val="tx1"/>
            </a:solidFill>
            <a:miter lim="800000"/>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nchor="ctr"/>
          <a:lstStyle/>
          <a:p>
            <a:pPr algn="ctr"/>
            <a:r>
              <a:rPr lang="el-GR" altLang="el-GR" sz="1500"/>
              <a:t>Προϊόντα εργασίας συστήματος βάσης δεδομένων</a:t>
            </a:r>
          </a:p>
        </p:txBody>
      </p:sp>
      <p:sp>
        <p:nvSpPr>
          <p:cNvPr id="830470" name="Rectangle 6"/>
          <p:cNvSpPr>
            <a:spLocks noChangeArrowheads="1"/>
          </p:cNvSpPr>
          <p:nvPr/>
        </p:nvSpPr>
        <p:spPr bwMode="auto">
          <a:xfrm>
            <a:off x="792163" y="1988778"/>
            <a:ext cx="3059112" cy="6302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u="sng"/>
              <a:t>μόνιμαΑντικείμενα: </a:t>
            </a:r>
            <a:r>
              <a:rPr lang="en-US" altLang="el-GR" sz="1600" u="sng"/>
              <a:t>Class Model</a:t>
            </a:r>
            <a:endParaRPr lang="el-GR" altLang="el-GR" sz="1600" u="sng"/>
          </a:p>
        </p:txBody>
      </p:sp>
      <p:sp>
        <p:nvSpPr>
          <p:cNvPr id="830471" name="Rectangle 7"/>
          <p:cNvSpPr>
            <a:spLocks noChangeArrowheads="1"/>
          </p:cNvSpPr>
          <p:nvPr/>
        </p:nvSpPr>
        <p:spPr bwMode="auto">
          <a:xfrm>
            <a:off x="1196975" y="3249253"/>
            <a:ext cx="3778250" cy="6302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u="sng"/>
              <a:t>σχεδιαστικάΑντικείμενα: </a:t>
            </a:r>
            <a:r>
              <a:rPr lang="en-US" altLang="el-GR" sz="1600" u="sng"/>
              <a:t>Class Model</a:t>
            </a:r>
            <a:endParaRPr lang="el-GR" altLang="el-GR" sz="1600" u="sng"/>
          </a:p>
        </p:txBody>
      </p:sp>
      <p:sp>
        <p:nvSpPr>
          <p:cNvPr id="830472" name="Rectangle 8"/>
          <p:cNvSpPr>
            <a:spLocks noChangeArrowheads="1"/>
          </p:cNvSpPr>
          <p:nvPr/>
        </p:nvSpPr>
        <p:spPr bwMode="auto">
          <a:xfrm>
            <a:off x="5246688" y="2304690"/>
            <a:ext cx="2517775"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u="sng"/>
              <a:t>κώδικας: </a:t>
            </a:r>
            <a:r>
              <a:rPr lang="en-US" altLang="el-GR" sz="1600" u="sng"/>
              <a:t>Source Code</a:t>
            </a:r>
            <a:endParaRPr lang="el-GR" altLang="el-GR" sz="1600" u="sng"/>
          </a:p>
        </p:txBody>
      </p:sp>
      <p:sp>
        <p:nvSpPr>
          <p:cNvPr id="830473" name="Rectangle 9"/>
          <p:cNvSpPr>
            <a:spLocks noChangeArrowheads="1"/>
          </p:cNvSpPr>
          <p:nvPr/>
        </p:nvSpPr>
        <p:spPr bwMode="auto">
          <a:xfrm>
            <a:off x="5516563" y="4284303"/>
            <a:ext cx="3327400" cy="6302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u="sng"/>
              <a:t>σφάλματαΕπιθεώρησης: </a:t>
            </a:r>
            <a:r>
              <a:rPr lang="en-US" altLang="el-GR" sz="1600" u="sng"/>
              <a:t>Document</a:t>
            </a:r>
            <a:endParaRPr lang="el-GR" altLang="el-GR" sz="1600" u="sng"/>
          </a:p>
        </p:txBody>
      </p:sp>
      <p:sp>
        <p:nvSpPr>
          <p:cNvPr id="830474" name="Rectangle 10"/>
          <p:cNvSpPr>
            <a:spLocks noChangeArrowheads="1"/>
          </p:cNvSpPr>
          <p:nvPr/>
        </p:nvSpPr>
        <p:spPr bwMode="auto">
          <a:xfrm>
            <a:off x="1331913" y="4644665"/>
            <a:ext cx="3327400" cy="630238"/>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u="sng"/>
              <a:t>σχέδιοΕλέγχου: </a:t>
            </a:r>
            <a:r>
              <a:rPr lang="en-US" altLang="el-GR" sz="1600" u="sng"/>
              <a:t>Document</a:t>
            </a:r>
            <a:endParaRPr lang="el-GR" altLang="el-GR" sz="1600" u="sng"/>
          </a:p>
        </p:txBody>
      </p:sp>
      <p:sp>
        <p:nvSpPr>
          <p:cNvPr id="830475" name="Rectangle 11"/>
          <p:cNvSpPr>
            <a:spLocks noChangeArrowheads="1"/>
          </p:cNvSpPr>
          <p:nvPr/>
        </p:nvSpPr>
        <p:spPr bwMode="auto">
          <a:xfrm>
            <a:off x="3492500" y="5589228"/>
            <a:ext cx="3327400" cy="630237"/>
          </a:xfrm>
          <a:prstGeom prst="rect">
            <a:avLst/>
          </a:prstGeom>
          <a:solidFill>
            <a:schemeClr val="accent1"/>
          </a:solidFill>
          <a:ln w="9525">
            <a:solidFill>
              <a:schemeClr val="tx1"/>
            </a:solidFill>
            <a:miter lim="800000"/>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600" u="sng"/>
              <a:t>σφάλματαΕλέγχου: </a:t>
            </a:r>
            <a:r>
              <a:rPr lang="en-US" altLang="el-GR" sz="1600" u="sng"/>
              <a:t>Document</a:t>
            </a:r>
            <a:endParaRPr lang="el-GR" altLang="el-GR" sz="1600" u="sng"/>
          </a:p>
        </p:txBody>
      </p:sp>
      <p:sp>
        <p:nvSpPr>
          <p:cNvPr id="830476" name="Line 12"/>
          <p:cNvSpPr>
            <a:spLocks noChangeShapeType="1"/>
          </p:cNvSpPr>
          <p:nvPr/>
        </p:nvSpPr>
        <p:spPr bwMode="auto">
          <a:xfrm>
            <a:off x="2232025" y="2619015"/>
            <a:ext cx="1169988" cy="630238"/>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30477" name="Line 13"/>
          <p:cNvSpPr>
            <a:spLocks noChangeShapeType="1"/>
          </p:cNvSpPr>
          <p:nvPr/>
        </p:nvSpPr>
        <p:spPr bwMode="auto">
          <a:xfrm flipH="1">
            <a:off x="4211638" y="2934928"/>
            <a:ext cx="1620837" cy="3143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30478" name="Line 14"/>
          <p:cNvSpPr>
            <a:spLocks noChangeShapeType="1"/>
          </p:cNvSpPr>
          <p:nvPr/>
        </p:nvSpPr>
        <p:spPr bwMode="auto">
          <a:xfrm>
            <a:off x="6507163" y="2934928"/>
            <a:ext cx="585787" cy="13938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30479" name="Line 15"/>
          <p:cNvSpPr>
            <a:spLocks noChangeShapeType="1"/>
          </p:cNvSpPr>
          <p:nvPr/>
        </p:nvSpPr>
        <p:spPr bwMode="auto">
          <a:xfrm flipH="1">
            <a:off x="4616450" y="2934928"/>
            <a:ext cx="1485900" cy="265430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30480" name="Line 16"/>
          <p:cNvSpPr>
            <a:spLocks noChangeShapeType="1"/>
          </p:cNvSpPr>
          <p:nvPr/>
        </p:nvSpPr>
        <p:spPr bwMode="auto">
          <a:xfrm>
            <a:off x="2727325" y="3879490"/>
            <a:ext cx="223838" cy="72072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30481" name="Line 17"/>
          <p:cNvSpPr>
            <a:spLocks noChangeShapeType="1"/>
          </p:cNvSpPr>
          <p:nvPr/>
        </p:nvSpPr>
        <p:spPr bwMode="auto">
          <a:xfrm>
            <a:off x="2862263" y="5274903"/>
            <a:ext cx="630237" cy="53975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30482" name="AutoShape 18"/>
          <p:cNvSpPr>
            <a:spLocks noChangeArrowheads="1"/>
          </p:cNvSpPr>
          <p:nvPr/>
        </p:nvSpPr>
        <p:spPr bwMode="auto">
          <a:xfrm flipV="1">
            <a:off x="71438" y="5454290"/>
            <a:ext cx="2744787" cy="1035050"/>
          </a:xfrm>
          <a:prstGeom prst="foldedCorner">
            <a:avLst>
              <a:gd name="adj" fmla="val 12500"/>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18000" tIns="10800" rIns="18000" bIns="10800" anchor="ctr"/>
          <a:lstStyle/>
          <a:p>
            <a:pPr algn="ctr"/>
            <a:r>
              <a:rPr lang="el-GR" altLang="el-GR" sz="1400"/>
              <a:t>Περιλαμβάνει όλα τα αντικείμενα που αποθηκεύονται, και που πιθανώς να μην περιλαμβάνονται στα </a:t>
            </a:r>
            <a:r>
              <a:rPr lang="el-GR" altLang="el-GR" sz="1400" i="1"/>
              <a:t>μόνιμαΑντικείμενα</a:t>
            </a:r>
            <a:endParaRPr lang="el-GR" altLang="el-GR" sz="1400"/>
          </a:p>
        </p:txBody>
      </p:sp>
      <p:sp>
        <p:nvSpPr>
          <p:cNvPr id="830483" name="Line 19"/>
          <p:cNvSpPr>
            <a:spLocks noChangeShapeType="1"/>
          </p:cNvSpPr>
          <p:nvPr/>
        </p:nvSpPr>
        <p:spPr bwMode="auto">
          <a:xfrm flipV="1">
            <a:off x="657225" y="3879490"/>
            <a:ext cx="809625" cy="157480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830484" name="Oval 20"/>
          <p:cNvSpPr>
            <a:spLocks noChangeArrowheads="1"/>
          </p:cNvSpPr>
          <p:nvPr/>
        </p:nvSpPr>
        <p:spPr bwMode="auto">
          <a:xfrm>
            <a:off x="1376363" y="3789003"/>
            <a:ext cx="179387" cy="179387"/>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42" name="Rectangle 2"/>
          <p:cNvSpPr>
            <a:spLocks noGrp="1" noChangeArrowheads="1"/>
          </p:cNvSpPr>
          <p:nvPr>
            <p:ph type="title"/>
          </p:nvPr>
        </p:nvSpPr>
        <p:spPr>
          <a:xfrm>
            <a:off x="457200" y="277813"/>
            <a:ext cx="8229600" cy="811212"/>
          </a:xfrm>
        </p:spPr>
        <p:txBody>
          <a:bodyPr/>
          <a:lstStyle/>
          <a:p>
            <a:r>
              <a:rPr lang="el-GR" altLang="el-GR"/>
              <a:t>Εργασίες και πακέτα εργασιών</a:t>
            </a:r>
          </a:p>
        </p:txBody>
      </p:sp>
      <p:sp>
        <p:nvSpPr>
          <p:cNvPr id="829443" name="Rectangle 3"/>
          <p:cNvSpPr>
            <a:spLocks noGrp="1" noChangeArrowheads="1"/>
          </p:cNvSpPr>
          <p:nvPr>
            <p:ph idx="1"/>
          </p:nvPr>
        </p:nvSpPr>
        <p:spPr>
          <a:xfrm>
            <a:off x="771525" y="1295918"/>
            <a:ext cx="7915275" cy="4949825"/>
          </a:xfrm>
        </p:spPr>
        <p:txBody>
          <a:bodyPr/>
          <a:lstStyle/>
          <a:p>
            <a:pPr>
              <a:spcBef>
                <a:spcPct val="0"/>
              </a:spcBef>
            </a:pPr>
            <a:r>
              <a:rPr lang="el-GR" altLang="el-GR" sz="2400" dirty="0"/>
              <a:t>Το </a:t>
            </a:r>
            <a:r>
              <a:rPr lang="el-GR" altLang="el-GR" sz="2400" dirty="0" smtClean="0"/>
              <a:t>ποια </a:t>
            </a:r>
            <a:r>
              <a:rPr lang="el-GR" altLang="el-GR" sz="2400" dirty="0"/>
              <a:t>δουλειά πρέπει να γίνει σε μία εργασία καθορίζεται σε ένα </a:t>
            </a:r>
            <a:r>
              <a:rPr lang="el-GR" altLang="el-GR" sz="2400" i="1" dirty="0"/>
              <a:t>πακέτο εργασίας.</a:t>
            </a:r>
            <a:r>
              <a:rPr lang="el-GR" altLang="el-GR" sz="2400" dirty="0"/>
              <a:t> Στο πακέτο εργασίας περιλαμβάνεται:</a:t>
            </a:r>
          </a:p>
          <a:p>
            <a:pPr lvl="1">
              <a:spcBef>
                <a:spcPct val="0"/>
              </a:spcBef>
            </a:pPr>
            <a:r>
              <a:rPr lang="el-GR" altLang="el-GR" sz="2000" dirty="0"/>
              <a:t>Περιγραφή της δουλειάς που πρέπει να γίνει</a:t>
            </a:r>
            <a:endParaRPr lang="en-US" altLang="el-GR" sz="2000" dirty="0"/>
          </a:p>
          <a:p>
            <a:pPr lvl="1">
              <a:spcBef>
                <a:spcPct val="0"/>
              </a:spcBef>
            </a:pPr>
            <a:r>
              <a:rPr lang="el-GR" altLang="el-GR" sz="2000" dirty="0"/>
              <a:t>Προϋποθέσεις για έναρξη, η διάρκεια, οι απαιτούμενοι πόροι</a:t>
            </a:r>
            <a:endParaRPr lang="en-US" altLang="el-GR" sz="2000" dirty="0"/>
          </a:p>
          <a:p>
            <a:pPr lvl="1">
              <a:spcBef>
                <a:spcPct val="0"/>
              </a:spcBef>
            </a:pPr>
            <a:r>
              <a:rPr lang="el-GR" altLang="el-GR" sz="2000" dirty="0"/>
              <a:t>Τα προϊόντα εργασίας που πρέπει να παραχθούν και τα κριτήρια αποδοχής τους</a:t>
            </a:r>
          </a:p>
          <a:p>
            <a:pPr lvl="1">
              <a:spcBef>
                <a:spcPct val="0"/>
              </a:spcBef>
            </a:pPr>
            <a:r>
              <a:rPr lang="el-GR" altLang="el-GR" sz="2000" dirty="0"/>
              <a:t>Οι ενδεχόμενοι κίνδυνοι (καθυστερήσεις, αλλαγές στις προδιαγραφές, αλλαγές στην τεχνολογία κ.τ.λ.)</a:t>
            </a:r>
            <a:endParaRPr lang="en-US" altLang="el-GR" sz="2000" dirty="0"/>
          </a:p>
          <a:p>
            <a:pPr>
              <a:spcBef>
                <a:spcPct val="0"/>
              </a:spcBef>
            </a:pPr>
            <a:r>
              <a:rPr lang="el-GR" altLang="el-GR" sz="2400" dirty="0"/>
              <a:t>Μία εργασία πρέπει να έχει </a:t>
            </a:r>
            <a:r>
              <a:rPr lang="el-GR" altLang="el-GR" sz="2400" i="1" dirty="0">
                <a:solidFill>
                  <a:schemeClr val="accent2">
                    <a:lumMod val="75000"/>
                  </a:schemeClr>
                </a:solidFill>
              </a:rPr>
              <a:t>κριτήρια ολοκλήρωσης</a:t>
            </a:r>
            <a:endParaRPr lang="el-GR" altLang="el-GR" sz="2400" dirty="0">
              <a:solidFill>
                <a:schemeClr val="accent2">
                  <a:lumMod val="75000"/>
                </a:schemeClr>
              </a:solidFill>
            </a:endParaRPr>
          </a:p>
          <a:p>
            <a:pPr lvl="1">
              <a:spcBef>
                <a:spcPct val="0"/>
              </a:spcBef>
            </a:pPr>
            <a:r>
              <a:rPr lang="el-GR" altLang="el-GR" sz="2000" dirty="0"/>
              <a:t>Περιλαμβάνουν τα κριτήρια αποδοχής των προϊόντων εργασίας που παράγονται από την εργασία</a:t>
            </a:r>
          </a:p>
          <a:p>
            <a:pPr lvl="1">
              <a:spcBef>
                <a:spcPct val="0"/>
              </a:spcBef>
            </a:pPr>
            <a:r>
              <a:rPr lang="el-GR" altLang="el-GR" sz="2000" dirty="0"/>
              <a:t>Ελέγχεται και η συμμόρφωση με τους περιορισμούς (χρονικούς, πόρων κ.ο.κ.)</a:t>
            </a:r>
          </a:p>
        </p:txBody>
      </p:sp>
      <p:sp>
        <p:nvSpPr>
          <p:cNvPr id="6" name="Slide Number Placeholder 5"/>
          <p:cNvSpPr>
            <a:spLocks noGrp="1"/>
          </p:cNvSpPr>
          <p:nvPr>
            <p:ph type="sldNum" sz="quarter" idx="12"/>
          </p:nvPr>
        </p:nvSpPr>
        <p:spPr/>
        <p:txBody>
          <a:bodyPr/>
          <a:lstStyle/>
          <a:p>
            <a:fld id="{8E2B1F08-FC17-4730-9B77-95075C3CC0D6}" type="slidenum">
              <a:rPr lang="el-GR" altLang="el-GR"/>
              <a:pPr/>
              <a:t>28</a:t>
            </a:fld>
            <a:endParaRPr lang="el-GR" altLang="el-G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3538" name="Rectangle 2"/>
          <p:cNvSpPr>
            <a:spLocks noGrp="1" noChangeArrowheads="1"/>
          </p:cNvSpPr>
          <p:nvPr>
            <p:ph type="title"/>
          </p:nvPr>
        </p:nvSpPr>
        <p:spPr>
          <a:xfrm>
            <a:off x="457200" y="277813"/>
            <a:ext cx="8229600" cy="765175"/>
          </a:xfrm>
        </p:spPr>
        <p:txBody>
          <a:bodyPr/>
          <a:lstStyle/>
          <a:p>
            <a:r>
              <a:rPr lang="el-GR" altLang="el-GR"/>
              <a:t>Μέγεθος εργασιών</a:t>
            </a:r>
          </a:p>
        </p:txBody>
      </p:sp>
      <p:sp>
        <p:nvSpPr>
          <p:cNvPr id="833539" name="Rectangle 3"/>
          <p:cNvSpPr>
            <a:spLocks noGrp="1" noChangeArrowheads="1"/>
          </p:cNvSpPr>
          <p:nvPr>
            <p:ph idx="1"/>
          </p:nvPr>
        </p:nvSpPr>
        <p:spPr>
          <a:xfrm>
            <a:off x="611559" y="1223963"/>
            <a:ext cx="8075241" cy="4995347"/>
          </a:xfrm>
        </p:spPr>
        <p:txBody>
          <a:bodyPr/>
          <a:lstStyle/>
          <a:p>
            <a:pPr>
              <a:spcBef>
                <a:spcPct val="0"/>
              </a:spcBef>
            </a:pPr>
            <a:r>
              <a:rPr lang="el-GR" altLang="el-GR" sz="2400" dirty="0"/>
              <a:t>Οι εργασίες αποσυντίθενται σε μεγέθη που να επιτρέπουν την αποτελεσματική παρακολούθηση</a:t>
            </a:r>
          </a:p>
          <a:p>
            <a:pPr lvl="1">
              <a:spcBef>
                <a:spcPct val="0"/>
              </a:spcBef>
            </a:pPr>
            <a:r>
              <a:rPr lang="el-GR" altLang="el-GR" sz="2200" dirty="0"/>
              <a:t>Μπορεί αρχικά να μην είναι προφανές πώς θα αποσυντεθεί σε εργασίες</a:t>
            </a:r>
          </a:p>
          <a:p>
            <a:pPr lvl="1">
              <a:spcBef>
                <a:spcPct val="0"/>
              </a:spcBef>
            </a:pPr>
            <a:r>
              <a:rPr lang="el-GR" altLang="el-GR" sz="2200" dirty="0"/>
              <a:t>Εξαρτάται από τη φύση της εργασίας και πόσο καλά έχει κατανοηθεί</a:t>
            </a:r>
            <a:endParaRPr lang="en-US" altLang="el-GR" sz="2200" dirty="0"/>
          </a:p>
          <a:p>
            <a:pPr>
              <a:spcBef>
                <a:spcPct val="0"/>
              </a:spcBef>
            </a:pPr>
            <a:r>
              <a:rPr lang="el-GR" altLang="el-GR" sz="2400" dirty="0"/>
              <a:t>Η εύρεση του κατάλληλου μεγέθους είναι ιδιαίτερα σημαντική</a:t>
            </a:r>
            <a:endParaRPr lang="en-US" altLang="el-GR" sz="2400" dirty="0"/>
          </a:p>
          <a:p>
            <a:pPr lvl="1">
              <a:spcBef>
                <a:spcPct val="0"/>
              </a:spcBef>
            </a:pPr>
            <a:r>
              <a:rPr lang="el-GR" altLang="el-GR" sz="2200" dirty="0"/>
              <a:t>Λίστες καθηκόντων από προηγούμενα έργα</a:t>
            </a:r>
          </a:p>
          <a:p>
            <a:pPr lvl="1">
              <a:spcBef>
                <a:spcPct val="0"/>
              </a:spcBef>
            </a:pPr>
            <a:r>
              <a:rPr lang="el-GR" altLang="el-GR" sz="2200" dirty="0"/>
              <a:t>Κάθε δραστηριότητα ανάπτυξης λογισμικού ορίζει νέες δραστηριότητες και τροποποιεί τις ήδη υπάρχουσες</a:t>
            </a:r>
          </a:p>
          <a:p>
            <a:pPr lvl="2">
              <a:spcBef>
                <a:spcPct val="0"/>
              </a:spcBef>
            </a:pPr>
            <a:r>
              <a:rPr lang="el-GR" altLang="el-GR" sz="2000" dirty="0"/>
              <a:t>Π.χ. </a:t>
            </a:r>
            <a:r>
              <a:rPr lang="el-GR" altLang="el-GR" sz="2000" i="1" dirty="0"/>
              <a:t>Ορισμός διεπαφής με προσωπική προσαρμογή</a:t>
            </a:r>
            <a:r>
              <a:rPr lang="el-GR" altLang="el-GR" sz="2000" dirty="0"/>
              <a:t>: ορίζει τις εργασίες του σχεδιασμού της διεπαφής, του σχεδιασμού της προσωπικής προσαρμογής και τροποποιεί τη διαδικασία σχεδιασμού της βάσης δεδομένων</a:t>
            </a:r>
          </a:p>
        </p:txBody>
      </p:sp>
      <p:sp>
        <p:nvSpPr>
          <p:cNvPr id="6" name="Slide Number Placeholder 5"/>
          <p:cNvSpPr>
            <a:spLocks noGrp="1"/>
          </p:cNvSpPr>
          <p:nvPr>
            <p:ph type="sldNum" sz="quarter" idx="12"/>
          </p:nvPr>
        </p:nvSpPr>
        <p:spPr/>
        <p:txBody>
          <a:bodyPr/>
          <a:lstStyle/>
          <a:p>
            <a:fld id="{88B8380C-4253-4253-8FCB-EB76903C242C}" type="slidenum">
              <a:rPr lang="el-GR" altLang="el-GR"/>
              <a:pPr/>
              <a:t>29</a:t>
            </a:fld>
            <a:endParaRPr lang="el-GR" alt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2578" name="Rectangle 2"/>
          <p:cNvSpPr>
            <a:spLocks noGrp="1" noChangeArrowheads="1"/>
          </p:cNvSpPr>
          <p:nvPr>
            <p:ph type="title"/>
          </p:nvPr>
        </p:nvSpPr>
        <p:spPr/>
        <p:txBody>
          <a:bodyPr/>
          <a:lstStyle/>
          <a:p>
            <a:r>
              <a:rPr lang="el-GR" altLang="el-GR"/>
              <a:t>Εισαγωγή - επικοινωνία</a:t>
            </a:r>
          </a:p>
        </p:txBody>
      </p:sp>
      <p:sp>
        <p:nvSpPr>
          <p:cNvPr id="792579" name="Rectangle 3"/>
          <p:cNvSpPr>
            <a:spLocks noGrp="1" noChangeArrowheads="1"/>
          </p:cNvSpPr>
          <p:nvPr>
            <p:ph idx="1"/>
          </p:nvPr>
        </p:nvSpPr>
        <p:spPr>
          <a:xfrm>
            <a:off x="457200" y="1600200"/>
            <a:ext cx="8229600" cy="5114925"/>
          </a:xfrm>
        </p:spPr>
        <p:txBody>
          <a:bodyPr/>
          <a:lstStyle/>
          <a:p>
            <a:pPr>
              <a:spcBef>
                <a:spcPct val="0"/>
              </a:spcBef>
            </a:pPr>
            <a:r>
              <a:rPr lang="el-GR" altLang="el-GR" sz="2800"/>
              <a:t>Η επικοινωνία σε ένα έργο μπορεί να έχει πολλές μορφές ανάλογα με τη δραστηριότητα που υποστηρίζει</a:t>
            </a:r>
          </a:p>
          <a:p>
            <a:pPr lvl="1">
              <a:spcBef>
                <a:spcPct val="0"/>
              </a:spcBef>
            </a:pPr>
            <a:r>
              <a:rPr lang="el-GR" altLang="el-GR" sz="2400"/>
              <a:t>Σε συναντήσεις με αποτύπωση στα πρακτικά, σε αναφορές προς τον πελάτη, σε μοντέλα και τεκμηρίωση, σε άτυπες τηλεφωνικές ή κατ’ ιδίαν συνομιλίες κ.λπ.</a:t>
            </a:r>
          </a:p>
          <a:p>
            <a:pPr lvl="1"/>
            <a:r>
              <a:rPr lang="el-GR" altLang="el-GR" sz="2400"/>
              <a:t>Σε μεγάλα έργα, η επικοινωνία μπορεί να είναι αρκετά χρονοβόρα, μειώνοντας τον χρόνο που διατίθεται σε τεχνικές ενέργειες</a:t>
            </a:r>
          </a:p>
          <a:p>
            <a:pPr lvl="1"/>
            <a:r>
              <a:rPr lang="el-GR" altLang="el-GR" sz="2400"/>
              <a:t>Είναι ουσιώδες να οργανωθούν </a:t>
            </a:r>
            <a:r>
              <a:rPr lang="el-GR" altLang="el-GR" sz="2400" i="1"/>
              <a:t>ομάδες</a:t>
            </a:r>
            <a:r>
              <a:rPr lang="el-GR" altLang="el-GR" sz="2400"/>
              <a:t> και να διαμοιράζεται η πληροφορία, τόσο μέσω τυπικών όσο και άτυπων καναλιών</a:t>
            </a:r>
          </a:p>
        </p:txBody>
      </p:sp>
      <p:sp>
        <p:nvSpPr>
          <p:cNvPr id="6" name="Slide Number Placeholder 5"/>
          <p:cNvSpPr>
            <a:spLocks noGrp="1"/>
          </p:cNvSpPr>
          <p:nvPr>
            <p:ph type="sldNum" sz="quarter" idx="12"/>
          </p:nvPr>
        </p:nvSpPr>
        <p:spPr/>
        <p:txBody>
          <a:bodyPr/>
          <a:lstStyle/>
          <a:p>
            <a:fld id="{EC6C4447-49D6-451D-BC2E-901332F2720C}" type="slidenum">
              <a:rPr lang="el-GR" altLang="el-GR"/>
              <a:pPr/>
              <a:t>3</a:t>
            </a:fld>
            <a:endParaRPr lang="el-GR" alt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4562" name="Rectangle 2"/>
          <p:cNvSpPr>
            <a:spLocks noGrp="1" noChangeArrowheads="1"/>
          </p:cNvSpPr>
          <p:nvPr>
            <p:ph type="title"/>
          </p:nvPr>
        </p:nvSpPr>
        <p:spPr>
          <a:xfrm>
            <a:off x="457200" y="142875"/>
            <a:ext cx="8229600" cy="720725"/>
          </a:xfrm>
        </p:spPr>
        <p:txBody>
          <a:bodyPr/>
          <a:lstStyle/>
          <a:p>
            <a:r>
              <a:rPr lang="el-GR" altLang="el-GR" dirty="0"/>
              <a:t>Δραστηριότητες</a:t>
            </a:r>
          </a:p>
        </p:txBody>
      </p:sp>
      <p:sp>
        <p:nvSpPr>
          <p:cNvPr id="834563" name="Rectangle 3"/>
          <p:cNvSpPr>
            <a:spLocks noGrp="1" noChangeArrowheads="1"/>
          </p:cNvSpPr>
          <p:nvPr>
            <p:ph idx="1"/>
          </p:nvPr>
        </p:nvSpPr>
        <p:spPr>
          <a:xfrm>
            <a:off x="701569" y="1268760"/>
            <a:ext cx="8100901" cy="5265390"/>
          </a:xfrm>
        </p:spPr>
        <p:txBody>
          <a:bodyPr/>
          <a:lstStyle/>
          <a:p>
            <a:pPr>
              <a:spcBef>
                <a:spcPct val="0"/>
              </a:spcBef>
            </a:pPr>
            <a:r>
              <a:rPr lang="el-GR" altLang="el-GR" sz="2400" dirty="0"/>
              <a:t>Αντιστοιχούν σε μείζονες ενότητες εργασίας</a:t>
            </a:r>
            <a:endParaRPr lang="en-US" altLang="el-GR" sz="2400" dirty="0"/>
          </a:p>
          <a:p>
            <a:pPr>
              <a:spcBef>
                <a:spcPct val="0"/>
              </a:spcBef>
            </a:pPr>
            <a:r>
              <a:rPr lang="el-GR" altLang="el-GR" sz="2400" dirty="0"/>
              <a:t>Ολοκληρώνονται σε </a:t>
            </a:r>
            <a:r>
              <a:rPr lang="el-GR" altLang="el-GR" sz="2400" i="1" dirty="0"/>
              <a:t>ορόσημα του έργου</a:t>
            </a:r>
            <a:endParaRPr lang="en-US" altLang="el-GR" sz="2400" dirty="0"/>
          </a:p>
          <a:p>
            <a:pPr lvl="1">
              <a:spcBef>
                <a:spcPct val="0"/>
              </a:spcBef>
            </a:pPr>
            <a:r>
              <a:rPr lang="el-GR" altLang="el-GR" sz="2000" dirty="0" err="1"/>
              <a:t>Χρονοπρογραμματισμένα</a:t>
            </a:r>
            <a:r>
              <a:rPr lang="el-GR" altLang="el-GR" sz="2000" dirty="0"/>
              <a:t> σημεία για τη μέτρηση της προόδου</a:t>
            </a:r>
            <a:endParaRPr lang="en-US" altLang="el-GR" sz="2000" dirty="0"/>
          </a:p>
          <a:p>
            <a:pPr lvl="1">
              <a:spcBef>
                <a:spcPct val="0"/>
              </a:spcBef>
            </a:pPr>
            <a:r>
              <a:rPr lang="el-GR" altLang="el-GR" sz="2000" dirty="0"/>
              <a:t>Τα εσωτερικά σημεία ελέγχου δεν πρέπει να είναι ορατά εξωτερικά</a:t>
            </a:r>
            <a:endParaRPr lang="en-US" altLang="el-GR" sz="2000" dirty="0"/>
          </a:p>
          <a:p>
            <a:pPr lvl="1">
              <a:spcBef>
                <a:spcPct val="0"/>
              </a:spcBef>
            </a:pPr>
            <a:r>
              <a:rPr lang="el-GR" altLang="el-GR" sz="2000" dirty="0"/>
              <a:t>Ένα ορόσημο συνήθως παράγει μία </a:t>
            </a:r>
            <a:r>
              <a:rPr lang="el-GR" altLang="el-GR" sz="2000" i="1" dirty="0"/>
              <a:t>γραμμή βάσης</a:t>
            </a:r>
            <a:r>
              <a:rPr lang="el-GR" altLang="el-GR" sz="2000" dirty="0"/>
              <a:t> (</a:t>
            </a:r>
            <a:r>
              <a:rPr lang="en-US" altLang="el-GR" sz="2000" dirty="0"/>
              <a:t>baseline)</a:t>
            </a:r>
          </a:p>
          <a:p>
            <a:pPr lvl="2">
              <a:spcBef>
                <a:spcPct val="0"/>
              </a:spcBef>
            </a:pPr>
            <a:r>
              <a:rPr lang="el-GR" altLang="el-GR" sz="1800" dirty="0"/>
              <a:t>Ένα προϊόν εργασίας που επιθεωρείται τυπικά και για το οποίο εφαρμόζονται διαδικασίες ελέγχου αλλαγών</a:t>
            </a:r>
          </a:p>
          <a:p>
            <a:pPr lvl="2">
              <a:spcBef>
                <a:spcPct val="0"/>
              </a:spcBef>
            </a:pPr>
            <a:r>
              <a:rPr lang="el-GR" altLang="el-GR" sz="1800" dirty="0"/>
              <a:t>Κάθε αλλαγή σε μία γραμμή βάσης απαιτεί την εκτέλεση μιας συμφωνημένης διαδικασίας</a:t>
            </a:r>
          </a:p>
          <a:p>
            <a:pPr>
              <a:spcBef>
                <a:spcPct val="0"/>
              </a:spcBef>
            </a:pPr>
            <a:r>
              <a:rPr lang="el-GR" altLang="el-GR" sz="2400" dirty="0"/>
              <a:t>Οι δραστηριότητες συνήθως ομαδοποιούνται σε υψηλότερου επιπέδου δραστηριότητες</a:t>
            </a:r>
          </a:p>
          <a:p>
            <a:pPr lvl="1">
              <a:spcBef>
                <a:spcPct val="0"/>
              </a:spcBef>
            </a:pPr>
            <a:r>
              <a:rPr lang="el-GR" altLang="el-GR" sz="2000" dirty="0"/>
              <a:t>Π.χ. Φάση 1, φάση 2, ...</a:t>
            </a:r>
            <a:endParaRPr lang="en-US" altLang="el-GR" sz="2000" dirty="0"/>
          </a:p>
          <a:p>
            <a:pPr>
              <a:spcBef>
                <a:spcPct val="0"/>
              </a:spcBef>
            </a:pPr>
            <a:r>
              <a:rPr lang="el-GR" altLang="el-GR" sz="2400" dirty="0"/>
              <a:t>Επιτρέπουν τον διαχωρισμό των ασχολιών</a:t>
            </a:r>
            <a:endParaRPr lang="en-US" altLang="el-GR" sz="2400" dirty="0"/>
          </a:p>
          <a:p>
            <a:pPr>
              <a:spcBef>
                <a:spcPct val="0"/>
              </a:spcBef>
            </a:pPr>
            <a:r>
              <a:rPr lang="el-GR" altLang="el-GR" sz="2400" dirty="0"/>
              <a:t>Μπορούν να εισαχθούν </a:t>
            </a:r>
            <a:r>
              <a:rPr lang="el-GR" altLang="el-GR" sz="2400" dirty="0" smtClean="0"/>
              <a:t>σχέσεις </a:t>
            </a:r>
            <a:r>
              <a:rPr lang="el-GR" altLang="el-GR" sz="2400" dirty="0" err="1"/>
              <a:t>προήγησης</a:t>
            </a:r>
            <a:r>
              <a:rPr lang="el-GR" altLang="el-GR" sz="2400" dirty="0"/>
              <a:t> μεταξύ των δραστηριοτήτων</a:t>
            </a:r>
            <a:r>
              <a:rPr lang="en-US" altLang="el-GR" sz="2400" dirty="0"/>
              <a:t> </a:t>
            </a:r>
          </a:p>
          <a:p>
            <a:pPr lvl="1">
              <a:spcBef>
                <a:spcPct val="0"/>
              </a:spcBef>
            </a:pPr>
            <a:r>
              <a:rPr lang="el-GR" altLang="el-GR" sz="2000" dirty="0"/>
              <a:t>Π.χ.</a:t>
            </a:r>
            <a:r>
              <a:rPr lang="en-US" altLang="el-GR" sz="2000" dirty="0"/>
              <a:t>: “</a:t>
            </a:r>
            <a:r>
              <a:rPr lang="el-GR" altLang="el-GR" sz="2000" dirty="0"/>
              <a:t>Η δ</a:t>
            </a:r>
            <a:r>
              <a:rPr lang="en-US" altLang="el-GR" sz="2000" dirty="0"/>
              <a:t>1 </a:t>
            </a:r>
            <a:r>
              <a:rPr lang="el-GR" altLang="el-GR" sz="2000" dirty="0"/>
              <a:t>πρέπει να εκτελεστεί πριν τη δ</a:t>
            </a:r>
            <a:r>
              <a:rPr lang="en-US" altLang="el-GR" sz="2000" dirty="0"/>
              <a:t>2”</a:t>
            </a:r>
            <a:endParaRPr lang="el-GR" altLang="el-GR" sz="2000" dirty="0"/>
          </a:p>
        </p:txBody>
      </p:sp>
      <p:sp>
        <p:nvSpPr>
          <p:cNvPr id="6" name="Slide Number Placeholder 5"/>
          <p:cNvSpPr>
            <a:spLocks noGrp="1"/>
          </p:cNvSpPr>
          <p:nvPr>
            <p:ph type="sldNum" sz="quarter" idx="12"/>
          </p:nvPr>
        </p:nvSpPr>
        <p:spPr/>
        <p:txBody>
          <a:bodyPr/>
          <a:lstStyle/>
          <a:p>
            <a:fld id="{164770E5-CB6B-4A1C-A1D3-1CDBD83CFABA}" type="slidenum">
              <a:rPr lang="el-GR" altLang="el-GR"/>
              <a:pPr/>
              <a:t>30</a:t>
            </a:fld>
            <a:endParaRPr lang="el-GR" altLang="el-G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lide Number Placeholder 3"/>
          <p:cNvSpPr>
            <a:spLocks noGrp="1"/>
          </p:cNvSpPr>
          <p:nvPr>
            <p:ph type="sldNum" sz="quarter" idx="12"/>
          </p:nvPr>
        </p:nvSpPr>
        <p:spPr/>
        <p:txBody>
          <a:bodyPr/>
          <a:lstStyle/>
          <a:p>
            <a:fld id="{6A227751-0EB2-4F48-ADA7-DDC8E109E673}" type="slidenum">
              <a:rPr lang="el-GR" altLang="el-GR"/>
              <a:pPr/>
              <a:t>31</a:t>
            </a:fld>
            <a:endParaRPr lang="el-GR" altLang="el-GR"/>
          </a:p>
        </p:txBody>
      </p:sp>
      <p:sp>
        <p:nvSpPr>
          <p:cNvPr id="837634" name="Rectangle 2"/>
          <p:cNvSpPr>
            <a:spLocks noGrp="1" noChangeArrowheads="1"/>
          </p:cNvSpPr>
          <p:nvPr>
            <p:ph type="title" idx="4294967295"/>
          </p:nvPr>
        </p:nvSpPr>
        <p:spPr>
          <a:xfrm>
            <a:off x="0" y="0"/>
            <a:ext cx="8642350" cy="630238"/>
          </a:xfrm>
        </p:spPr>
        <p:txBody>
          <a:bodyPr lIns="90487" tIns="44450" rIns="90487" bIns="44450"/>
          <a:lstStyle/>
          <a:p>
            <a:r>
              <a:rPr lang="el-GR" altLang="el-GR" sz="3600"/>
              <a:t>Παράδειγμα: εργασίες για κτίσιμο σπιτιού</a:t>
            </a:r>
            <a:endParaRPr lang="en-US" altLang="el-GR" sz="3600"/>
          </a:p>
        </p:txBody>
      </p:sp>
      <p:sp>
        <p:nvSpPr>
          <p:cNvPr id="837636" name="AutoShape 4" descr="90%"/>
          <p:cNvSpPr>
            <a:spLocks noChangeArrowheads="1"/>
          </p:cNvSpPr>
          <p:nvPr/>
        </p:nvSpPr>
        <p:spPr bwMode="auto">
          <a:xfrm>
            <a:off x="9525" y="3363913"/>
            <a:ext cx="700088" cy="288925"/>
          </a:xfrm>
          <a:prstGeom prst="roundRect">
            <a:avLst>
              <a:gd name="adj" fmla="val 27935"/>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Έναρξη</a:t>
            </a:r>
            <a:endParaRPr lang="en-US" altLang="el-GR" sz="1400"/>
          </a:p>
        </p:txBody>
      </p:sp>
      <p:sp>
        <p:nvSpPr>
          <p:cNvPr id="837637" name="Rectangle 5"/>
          <p:cNvSpPr>
            <a:spLocks noChangeArrowheads="1"/>
          </p:cNvSpPr>
          <p:nvPr/>
        </p:nvSpPr>
        <p:spPr bwMode="auto">
          <a:xfrm>
            <a:off x="938213" y="4383088"/>
            <a:ext cx="890587"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nchorCtr="1">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Αίτηση άδειας</a:t>
            </a:r>
            <a:endParaRPr lang="en-US" altLang="el-GR" sz="1400" b="1"/>
          </a:p>
        </p:txBody>
      </p:sp>
      <p:sp>
        <p:nvSpPr>
          <p:cNvPr id="837638" name="Rectangle 6"/>
          <p:cNvSpPr>
            <a:spLocks noChangeArrowheads="1"/>
          </p:cNvSpPr>
          <p:nvPr/>
        </p:nvSpPr>
        <p:spPr bwMode="auto">
          <a:xfrm>
            <a:off x="801688" y="3384550"/>
            <a:ext cx="706437" cy="2476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Μελέτη</a:t>
            </a:r>
            <a:endParaRPr lang="en-US" altLang="el-GR" sz="1400"/>
          </a:p>
        </p:txBody>
      </p:sp>
      <p:sp>
        <p:nvSpPr>
          <p:cNvPr id="837639" name="Rectangle 7"/>
          <p:cNvSpPr>
            <a:spLocks noChangeArrowheads="1"/>
          </p:cNvSpPr>
          <p:nvPr/>
        </p:nvSpPr>
        <p:spPr bwMode="auto">
          <a:xfrm>
            <a:off x="1635125" y="3397250"/>
            <a:ext cx="852488" cy="24765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Εκσκαφή</a:t>
            </a:r>
            <a:endParaRPr lang="en-US" altLang="el-GR" sz="1400"/>
          </a:p>
        </p:txBody>
      </p:sp>
      <p:sp>
        <p:nvSpPr>
          <p:cNvPr id="837640" name="Rectangle 8"/>
          <p:cNvSpPr>
            <a:spLocks noChangeArrowheads="1"/>
          </p:cNvSpPr>
          <p:nvPr/>
        </p:nvSpPr>
        <p:spPr bwMode="auto">
          <a:xfrm>
            <a:off x="2668588" y="3303588"/>
            <a:ext cx="588962"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Αγορά</a:t>
            </a:r>
          </a:p>
          <a:p>
            <a:pPr algn="ctr" eaLnBrk="0" hangingPunct="0"/>
            <a:r>
              <a:rPr lang="el-GR" altLang="el-GR" sz="1400"/>
              <a:t>υλικών</a:t>
            </a:r>
            <a:endParaRPr lang="en-US" altLang="el-GR" sz="1400"/>
          </a:p>
        </p:txBody>
      </p:sp>
      <p:sp>
        <p:nvSpPr>
          <p:cNvPr id="837641" name="Rectangle 9"/>
          <p:cNvSpPr>
            <a:spLocks noChangeArrowheads="1"/>
          </p:cNvSpPr>
          <p:nvPr/>
        </p:nvSpPr>
        <p:spPr bwMode="auto">
          <a:xfrm>
            <a:off x="3427413" y="3303588"/>
            <a:ext cx="989012"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θεμελίων</a:t>
            </a:r>
            <a:endParaRPr lang="en-US" altLang="el-GR" sz="1400"/>
          </a:p>
        </p:txBody>
      </p:sp>
      <p:sp>
        <p:nvSpPr>
          <p:cNvPr id="837642" name="Rectangle 10"/>
          <p:cNvSpPr>
            <a:spLocks noChangeArrowheads="1"/>
          </p:cNvSpPr>
          <p:nvPr/>
        </p:nvSpPr>
        <p:spPr bwMode="auto">
          <a:xfrm>
            <a:off x="4535488" y="3238500"/>
            <a:ext cx="858837" cy="673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Κτίσιμο</a:t>
            </a:r>
          </a:p>
          <a:p>
            <a:pPr algn="ctr" eaLnBrk="0" hangingPunct="0"/>
            <a:r>
              <a:rPr lang="el-GR" altLang="el-GR" sz="1400"/>
              <a:t>Εξωτ.</a:t>
            </a:r>
          </a:p>
          <a:p>
            <a:pPr algn="ctr" eaLnBrk="0" hangingPunct="0"/>
            <a:r>
              <a:rPr lang="el-GR" altLang="el-GR" sz="1400"/>
              <a:t>τοίχων</a:t>
            </a:r>
            <a:endParaRPr lang="en-US" altLang="el-GR" sz="1400"/>
          </a:p>
        </p:txBody>
      </p:sp>
      <p:sp>
        <p:nvSpPr>
          <p:cNvPr id="837643" name="AutoShape 11"/>
          <p:cNvSpPr>
            <a:spLocks noChangeArrowheads="1"/>
          </p:cNvSpPr>
          <p:nvPr/>
        </p:nvSpPr>
        <p:spPr bwMode="auto">
          <a:xfrm>
            <a:off x="8088313" y="3408363"/>
            <a:ext cx="557212" cy="296862"/>
          </a:xfrm>
          <a:prstGeom prst="roundRect">
            <a:avLst>
              <a:gd name="adj" fmla="val 31662"/>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Τέλος</a:t>
            </a:r>
            <a:endParaRPr lang="en-US" altLang="el-GR" sz="1400"/>
          </a:p>
        </p:txBody>
      </p:sp>
      <p:cxnSp>
        <p:nvCxnSpPr>
          <p:cNvPr id="837644" name="AutoShape 12"/>
          <p:cNvCxnSpPr>
            <a:cxnSpLocks noChangeShapeType="1"/>
            <a:stCxn id="837636" idx="3"/>
            <a:endCxn id="837638" idx="1"/>
          </p:cNvCxnSpPr>
          <p:nvPr/>
        </p:nvCxnSpPr>
        <p:spPr bwMode="auto">
          <a:xfrm>
            <a:off x="709613" y="3508375"/>
            <a:ext cx="92075"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45" name="AutoShape 13"/>
          <p:cNvCxnSpPr>
            <a:cxnSpLocks noChangeShapeType="1"/>
            <a:stCxn id="837636" idx="2"/>
            <a:endCxn id="837637" idx="1"/>
          </p:cNvCxnSpPr>
          <p:nvPr/>
        </p:nvCxnSpPr>
        <p:spPr bwMode="auto">
          <a:xfrm>
            <a:off x="360363" y="3652838"/>
            <a:ext cx="577850" cy="960437"/>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46" name="AutoShape 14"/>
          <p:cNvCxnSpPr>
            <a:cxnSpLocks noChangeShapeType="1"/>
            <a:stCxn id="837639" idx="2"/>
            <a:endCxn id="837637" idx="3"/>
          </p:cNvCxnSpPr>
          <p:nvPr/>
        </p:nvCxnSpPr>
        <p:spPr bwMode="auto">
          <a:xfrm flipH="1">
            <a:off x="1828800" y="3644900"/>
            <a:ext cx="233363" cy="968375"/>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47" name="AutoShape 15"/>
          <p:cNvCxnSpPr>
            <a:cxnSpLocks noChangeShapeType="1"/>
            <a:stCxn id="837639" idx="1"/>
            <a:endCxn id="837638" idx="3"/>
          </p:cNvCxnSpPr>
          <p:nvPr/>
        </p:nvCxnSpPr>
        <p:spPr bwMode="auto">
          <a:xfrm flipH="1" flipV="1">
            <a:off x="1508125" y="3508375"/>
            <a:ext cx="127000" cy="1270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48" name="AutoShape 16"/>
          <p:cNvCxnSpPr>
            <a:cxnSpLocks noChangeShapeType="1"/>
            <a:stCxn id="837639" idx="3"/>
            <a:endCxn id="837640" idx="1"/>
          </p:cNvCxnSpPr>
          <p:nvPr/>
        </p:nvCxnSpPr>
        <p:spPr bwMode="auto">
          <a:xfrm>
            <a:off x="2487613" y="3521075"/>
            <a:ext cx="180975" cy="1270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49" name="AutoShape 17"/>
          <p:cNvCxnSpPr>
            <a:cxnSpLocks noChangeShapeType="1"/>
            <a:stCxn id="837641" idx="1"/>
            <a:endCxn id="837640" idx="3"/>
          </p:cNvCxnSpPr>
          <p:nvPr/>
        </p:nvCxnSpPr>
        <p:spPr bwMode="auto">
          <a:xfrm flipH="1">
            <a:off x="3257550" y="3533775"/>
            <a:ext cx="169863"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50" name="AutoShape 18"/>
          <p:cNvCxnSpPr>
            <a:cxnSpLocks noChangeShapeType="1"/>
            <a:stCxn id="837642" idx="1"/>
            <a:endCxn id="837641" idx="3"/>
          </p:cNvCxnSpPr>
          <p:nvPr/>
        </p:nvCxnSpPr>
        <p:spPr bwMode="auto">
          <a:xfrm flipH="1" flipV="1">
            <a:off x="4416425" y="3533775"/>
            <a:ext cx="119063" cy="41275"/>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37651" name="Rectangle 19"/>
          <p:cNvSpPr>
            <a:spLocks noChangeArrowheads="1"/>
          </p:cNvSpPr>
          <p:nvPr/>
        </p:nvSpPr>
        <p:spPr bwMode="auto">
          <a:xfrm>
            <a:off x="4648200" y="1008063"/>
            <a:ext cx="922338" cy="673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εσωτ.</a:t>
            </a:r>
          </a:p>
          <a:p>
            <a:pPr algn="ctr" eaLnBrk="0" hangingPunct="0"/>
            <a:r>
              <a:rPr lang="el-GR" altLang="el-GR" sz="1400"/>
              <a:t>σωλήνων</a:t>
            </a:r>
            <a:endParaRPr lang="en-US" altLang="el-GR" sz="1400"/>
          </a:p>
        </p:txBody>
      </p:sp>
      <p:sp>
        <p:nvSpPr>
          <p:cNvPr id="837652" name="Rectangle 20"/>
          <p:cNvSpPr>
            <a:spLocks noChangeArrowheads="1"/>
          </p:cNvSpPr>
          <p:nvPr/>
        </p:nvSpPr>
        <p:spPr bwMode="auto">
          <a:xfrm>
            <a:off x="5634038" y="1008063"/>
            <a:ext cx="922337" cy="673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Τοποθ.</a:t>
            </a:r>
          </a:p>
          <a:p>
            <a:pPr algn="ctr"/>
            <a:r>
              <a:rPr lang="el-GR" altLang="el-GR" sz="1400"/>
              <a:t>εσωτ.</a:t>
            </a:r>
          </a:p>
          <a:p>
            <a:pPr algn="ctr"/>
            <a:r>
              <a:rPr lang="el-GR" altLang="el-GR" sz="1400"/>
              <a:t>καλωδίων</a:t>
            </a:r>
            <a:endParaRPr lang="en-US" altLang="el-GR" sz="1400"/>
          </a:p>
        </p:txBody>
      </p:sp>
      <p:sp>
        <p:nvSpPr>
          <p:cNvPr id="837653" name="Rectangle 21"/>
          <p:cNvSpPr>
            <a:spLocks noChangeArrowheads="1"/>
          </p:cNvSpPr>
          <p:nvPr/>
        </p:nvSpPr>
        <p:spPr bwMode="auto">
          <a:xfrm>
            <a:off x="6729413" y="1008063"/>
            <a:ext cx="922337" cy="673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Σοβάτισμα εσωτ. τοίχων</a:t>
            </a:r>
            <a:endParaRPr lang="en-US" altLang="el-GR" sz="1400">
              <a:latin typeface="Arial Narrow" panose="020B0606020202030204" pitchFamily="34" charset="0"/>
              <a:ea typeface="ＭＳ Ｐゴシック" panose="020B0600070205080204" pitchFamily="34" charset="-128"/>
            </a:endParaRPr>
          </a:p>
        </p:txBody>
      </p:sp>
      <p:cxnSp>
        <p:nvCxnSpPr>
          <p:cNvPr id="837654" name="AutoShape 22"/>
          <p:cNvCxnSpPr>
            <a:cxnSpLocks noChangeShapeType="1"/>
            <a:stCxn id="837642" idx="0"/>
            <a:endCxn id="837651" idx="2"/>
          </p:cNvCxnSpPr>
          <p:nvPr/>
        </p:nvCxnSpPr>
        <p:spPr bwMode="auto">
          <a:xfrm flipV="1">
            <a:off x="4965700" y="1681163"/>
            <a:ext cx="144463" cy="1557337"/>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55" name="AutoShape 23"/>
          <p:cNvCxnSpPr>
            <a:cxnSpLocks noChangeShapeType="1"/>
            <a:stCxn id="837652" idx="1"/>
            <a:endCxn id="837651" idx="3"/>
          </p:cNvCxnSpPr>
          <p:nvPr/>
        </p:nvCxnSpPr>
        <p:spPr bwMode="auto">
          <a:xfrm flipH="1">
            <a:off x="5570538" y="1344613"/>
            <a:ext cx="63500"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56" name="AutoShape 24"/>
          <p:cNvCxnSpPr>
            <a:cxnSpLocks noChangeShapeType="1"/>
            <a:stCxn id="837653" idx="1"/>
            <a:endCxn id="837652" idx="3"/>
          </p:cNvCxnSpPr>
          <p:nvPr/>
        </p:nvCxnSpPr>
        <p:spPr bwMode="auto">
          <a:xfrm flipH="1">
            <a:off x="6556375" y="1344613"/>
            <a:ext cx="173038"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37657" name="Rectangle 25"/>
          <p:cNvSpPr>
            <a:spLocks noChangeArrowheads="1"/>
          </p:cNvSpPr>
          <p:nvPr/>
        </p:nvSpPr>
        <p:spPr bwMode="auto">
          <a:xfrm>
            <a:off x="7993063" y="1889125"/>
            <a:ext cx="493712"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Βαφή</a:t>
            </a:r>
          </a:p>
          <a:p>
            <a:pPr algn="ctr" eaLnBrk="0" hangingPunct="0"/>
            <a:r>
              <a:rPr lang="el-GR" altLang="el-GR" sz="1400"/>
              <a:t>εσωτ.</a:t>
            </a:r>
            <a:endParaRPr lang="en-US" altLang="el-GR" sz="1400"/>
          </a:p>
        </p:txBody>
      </p:sp>
      <p:sp>
        <p:nvSpPr>
          <p:cNvPr id="837658" name="Rectangle 26"/>
          <p:cNvSpPr>
            <a:spLocks noChangeArrowheads="1"/>
          </p:cNvSpPr>
          <p:nvPr/>
        </p:nvSpPr>
        <p:spPr bwMode="auto">
          <a:xfrm>
            <a:off x="6826250" y="2222500"/>
            <a:ext cx="984250"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πατωμάτων</a:t>
            </a:r>
            <a:endParaRPr lang="en-US" altLang="el-GR" sz="1400"/>
          </a:p>
        </p:txBody>
      </p:sp>
      <p:cxnSp>
        <p:nvCxnSpPr>
          <p:cNvPr id="837659" name="AutoShape 27"/>
          <p:cNvCxnSpPr>
            <a:cxnSpLocks noChangeShapeType="1"/>
            <a:stCxn id="837658" idx="0"/>
            <a:endCxn id="837653" idx="2"/>
          </p:cNvCxnSpPr>
          <p:nvPr/>
        </p:nvCxnSpPr>
        <p:spPr bwMode="auto">
          <a:xfrm flipH="1" flipV="1">
            <a:off x="7191375" y="1681163"/>
            <a:ext cx="127000" cy="541337"/>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60" name="AutoShape 28"/>
          <p:cNvCxnSpPr>
            <a:cxnSpLocks noChangeShapeType="1"/>
            <a:stCxn id="837657" idx="0"/>
            <a:endCxn id="837653" idx="2"/>
          </p:cNvCxnSpPr>
          <p:nvPr/>
        </p:nvCxnSpPr>
        <p:spPr bwMode="auto">
          <a:xfrm flipH="1" flipV="1">
            <a:off x="7191375" y="1681163"/>
            <a:ext cx="1049338" cy="207962"/>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61" name="AutoShape 29"/>
          <p:cNvCxnSpPr>
            <a:cxnSpLocks noChangeShapeType="1"/>
            <a:stCxn id="837672" idx="0"/>
            <a:endCxn id="837657" idx="2"/>
          </p:cNvCxnSpPr>
          <p:nvPr/>
        </p:nvCxnSpPr>
        <p:spPr bwMode="auto">
          <a:xfrm flipH="1" flipV="1">
            <a:off x="8240713" y="2349500"/>
            <a:ext cx="155575" cy="182563"/>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62" name="AutoShape 30"/>
          <p:cNvCxnSpPr>
            <a:cxnSpLocks noChangeShapeType="1"/>
            <a:stCxn id="837643" idx="1"/>
            <a:endCxn id="837658" idx="2"/>
          </p:cNvCxnSpPr>
          <p:nvPr/>
        </p:nvCxnSpPr>
        <p:spPr bwMode="auto">
          <a:xfrm flipH="1" flipV="1">
            <a:off x="7318375" y="2682875"/>
            <a:ext cx="769938" cy="874713"/>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63" name="AutoShape 31"/>
          <p:cNvCxnSpPr>
            <a:cxnSpLocks noChangeShapeType="1"/>
            <a:stCxn id="837672" idx="2"/>
            <a:endCxn id="837643" idx="0"/>
          </p:cNvCxnSpPr>
          <p:nvPr/>
        </p:nvCxnSpPr>
        <p:spPr bwMode="auto">
          <a:xfrm flipH="1">
            <a:off x="8367713" y="3205163"/>
            <a:ext cx="28575" cy="20320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37664" name="Rectangle 32"/>
          <p:cNvSpPr>
            <a:spLocks noChangeArrowheads="1"/>
          </p:cNvSpPr>
          <p:nvPr/>
        </p:nvSpPr>
        <p:spPr bwMode="auto">
          <a:xfrm>
            <a:off x="4660900" y="5383213"/>
            <a:ext cx="922338" cy="673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Τοποθ.</a:t>
            </a:r>
          </a:p>
          <a:p>
            <a:pPr algn="ctr"/>
            <a:r>
              <a:rPr lang="el-GR" altLang="el-GR" sz="1400"/>
              <a:t>εξωτ.</a:t>
            </a:r>
          </a:p>
          <a:p>
            <a:pPr algn="ctr"/>
            <a:r>
              <a:rPr lang="el-GR" altLang="el-GR" sz="1400"/>
              <a:t>σωλήνων</a:t>
            </a:r>
            <a:endParaRPr lang="en-US" altLang="el-GR" sz="1400"/>
          </a:p>
        </p:txBody>
      </p:sp>
      <p:sp>
        <p:nvSpPr>
          <p:cNvPr id="837665" name="Rectangle 33"/>
          <p:cNvSpPr>
            <a:spLocks noChangeArrowheads="1"/>
          </p:cNvSpPr>
          <p:nvPr/>
        </p:nvSpPr>
        <p:spPr bwMode="auto">
          <a:xfrm>
            <a:off x="5646738" y="5392738"/>
            <a:ext cx="922337" cy="673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Τοποθ.</a:t>
            </a:r>
          </a:p>
          <a:p>
            <a:pPr algn="ctr"/>
            <a:r>
              <a:rPr lang="el-GR" altLang="el-GR" sz="1400"/>
              <a:t>εσωτ.</a:t>
            </a:r>
          </a:p>
          <a:p>
            <a:pPr algn="ctr"/>
            <a:r>
              <a:rPr lang="el-GR" altLang="el-GR" sz="1400"/>
              <a:t>καλωδίων</a:t>
            </a:r>
            <a:endParaRPr lang="en-US" altLang="el-GR" sz="1400"/>
          </a:p>
        </p:txBody>
      </p:sp>
      <p:sp>
        <p:nvSpPr>
          <p:cNvPr id="837666" name="Rectangle 34"/>
          <p:cNvSpPr>
            <a:spLocks noChangeArrowheads="1"/>
          </p:cNvSpPr>
          <p:nvPr/>
        </p:nvSpPr>
        <p:spPr bwMode="auto">
          <a:xfrm>
            <a:off x="6654800" y="5437188"/>
            <a:ext cx="922338" cy="58261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200"/>
              <a:t>Μόνωση και σοβάτισμα εξωτ. τοίχων</a:t>
            </a:r>
            <a:endParaRPr lang="en-US" altLang="el-GR" sz="1200"/>
          </a:p>
        </p:txBody>
      </p:sp>
      <p:cxnSp>
        <p:nvCxnSpPr>
          <p:cNvPr id="837667" name="AutoShape 35"/>
          <p:cNvCxnSpPr>
            <a:cxnSpLocks noChangeShapeType="1"/>
            <a:stCxn id="837665" idx="1"/>
            <a:endCxn id="837664" idx="3"/>
          </p:cNvCxnSpPr>
          <p:nvPr/>
        </p:nvCxnSpPr>
        <p:spPr bwMode="auto">
          <a:xfrm flipH="1" flipV="1">
            <a:off x="5583238" y="5719763"/>
            <a:ext cx="63500" cy="9525"/>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68" name="AutoShape 36"/>
          <p:cNvCxnSpPr>
            <a:cxnSpLocks noChangeShapeType="1"/>
            <a:stCxn id="837664" idx="0"/>
            <a:endCxn id="837642" idx="2"/>
          </p:cNvCxnSpPr>
          <p:nvPr/>
        </p:nvCxnSpPr>
        <p:spPr bwMode="auto">
          <a:xfrm flipH="1" flipV="1">
            <a:off x="4965700" y="3911600"/>
            <a:ext cx="157163" cy="1471613"/>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37669" name="Rectangle 37"/>
          <p:cNvSpPr>
            <a:spLocks noChangeArrowheads="1"/>
          </p:cNvSpPr>
          <p:nvPr/>
        </p:nvSpPr>
        <p:spPr bwMode="auto">
          <a:xfrm>
            <a:off x="7035800" y="4557713"/>
            <a:ext cx="484188"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Βαφή</a:t>
            </a:r>
          </a:p>
          <a:p>
            <a:pPr algn="ctr"/>
            <a:r>
              <a:rPr lang="el-GR" altLang="el-GR" sz="1400"/>
              <a:t>εξωτ.</a:t>
            </a:r>
            <a:endParaRPr lang="en-US" altLang="el-GR" sz="1400"/>
          </a:p>
        </p:txBody>
      </p:sp>
      <p:sp>
        <p:nvSpPr>
          <p:cNvPr id="837670" name="Rectangle 38"/>
          <p:cNvSpPr>
            <a:spLocks noChangeArrowheads="1"/>
          </p:cNvSpPr>
          <p:nvPr/>
        </p:nvSpPr>
        <p:spPr bwMode="auto">
          <a:xfrm>
            <a:off x="6891338" y="3527425"/>
            <a:ext cx="646112" cy="4603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οροφής</a:t>
            </a:r>
            <a:endParaRPr lang="en-US" altLang="el-GR" sz="1400"/>
          </a:p>
        </p:txBody>
      </p:sp>
      <p:sp>
        <p:nvSpPr>
          <p:cNvPr id="837671" name="Rectangle 39"/>
          <p:cNvSpPr>
            <a:spLocks noChangeArrowheads="1"/>
          </p:cNvSpPr>
          <p:nvPr/>
        </p:nvSpPr>
        <p:spPr bwMode="auto">
          <a:xfrm>
            <a:off x="8013700" y="4106863"/>
            <a:ext cx="765175" cy="673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Τοποθ.</a:t>
            </a:r>
          </a:p>
          <a:p>
            <a:pPr algn="ctr"/>
            <a:r>
              <a:rPr lang="el-GR" altLang="el-GR" sz="1400"/>
              <a:t>εξωτ.</a:t>
            </a:r>
          </a:p>
          <a:p>
            <a:pPr algn="ctr"/>
            <a:r>
              <a:rPr lang="el-GR" altLang="el-GR" sz="1400"/>
              <a:t>θυρών</a:t>
            </a:r>
            <a:endParaRPr lang="en-US" altLang="el-GR" sz="1400"/>
          </a:p>
        </p:txBody>
      </p:sp>
      <p:sp>
        <p:nvSpPr>
          <p:cNvPr id="837672" name="Rectangle 40"/>
          <p:cNvSpPr>
            <a:spLocks noChangeArrowheads="1"/>
          </p:cNvSpPr>
          <p:nvPr/>
        </p:nvSpPr>
        <p:spPr bwMode="auto">
          <a:xfrm>
            <a:off x="8013700" y="2532063"/>
            <a:ext cx="765175" cy="673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εσωτ.</a:t>
            </a:r>
          </a:p>
          <a:p>
            <a:pPr algn="ctr" eaLnBrk="0" hangingPunct="0"/>
            <a:r>
              <a:rPr lang="el-GR" altLang="el-GR" sz="1400"/>
              <a:t>θυρών</a:t>
            </a:r>
            <a:endParaRPr lang="en-US" altLang="el-GR" sz="1400"/>
          </a:p>
        </p:txBody>
      </p:sp>
      <p:cxnSp>
        <p:nvCxnSpPr>
          <p:cNvPr id="837673" name="AutoShape 41"/>
          <p:cNvCxnSpPr>
            <a:cxnSpLocks noChangeShapeType="1"/>
            <a:stCxn id="837643" idx="1"/>
            <a:endCxn id="837670" idx="3"/>
          </p:cNvCxnSpPr>
          <p:nvPr/>
        </p:nvCxnSpPr>
        <p:spPr bwMode="auto">
          <a:xfrm flipH="1">
            <a:off x="7537450" y="3557588"/>
            <a:ext cx="550863" cy="200025"/>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74" name="AutoShape 42"/>
          <p:cNvCxnSpPr>
            <a:cxnSpLocks noChangeShapeType="1"/>
            <a:stCxn id="837669" idx="0"/>
            <a:endCxn id="837670" idx="2"/>
          </p:cNvCxnSpPr>
          <p:nvPr/>
        </p:nvCxnSpPr>
        <p:spPr bwMode="auto">
          <a:xfrm flipH="1" flipV="1">
            <a:off x="7215188" y="3987800"/>
            <a:ext cx="63500" cy="569913"/>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75" name="AutoShape 43"/>
          <p:cNvCxnSpPr>
            <a:cxnSpLocks noChangeShapeType="1"/>
            <a:stCxn id="837666" idx="0"/>
            <a:endCxn id="837669" idx="2"/>
          </p:cNvCxnSpPr>
          <p:nvPr/>
        </p:nvCxnSpPr>
        <p:spPr bwMode="auto">
          <a:xfrm flipV="1">
            <a:off x="7116763" y="5018088"/>
            <a:ext cx="161925" cy="41910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76" name="AutoShape 44"/>
          <p:cNvCxnSpPr>
            <a:cxnSpLocks noChangeShapeType="1"/>
            <a:stCxn id="837666" idx="1"/>
            <a:endCxn id="837665" idx="3"/>
          </p:cNvCxnSpPr>
          <p:nvPr/>
        </p:nvCxnSpPr>
        <p:spPr bwMode="auto">
          <a:xfrm flipH="1">
            <a:off x="6569075" y="5729288"/>
            <a:ext cx="85725"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77" name="AutoShape 45"/>
          <p:cNvCxnSpPr>
            <a:cxnSpLocks noChangeShapeType="1"/>
            <a:stCxn id="837671" idx="1"/>
            <a:endCxn id="837669" idx="3"/>
          </p:cNvCxnSpPr>
          <p:nvPr/>
        </p:nvCxnSpPr>
        <p:spPr bwMode="auto">
          <a:xfrm flipH="1">
            <a:off x="7519988" y="4443413"/>
            <a:ext cx="493712" cy="344487"/>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7678" name="AutoShape 46"/>
          <p:cNvCxnSpPr>
            <a:cxnSpLocks noChangeShapeType="1"/>
            <a:stCxn id="837643" idx="2"/>
            <a:endCxn id="837671" idx="0"/>
          </p:cNvCxnSpPr>
          <p:nvPr/>
        </p:nvCxnSpPr>
        <p:spPr bwMode="auto">
          <a:xfrm>
            <a:off x="8367713" y="3705225"/>
            <a:ext cx="28575" cy="401638"/>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264257" name="Rectangle 65"/>
          <p:cNvSpPr>
            <a:spLocks noChangeArrowheads="1"/>
          </p:cNvSpPr>
          <p:nvPr/>
        </p:nvSpPr>
        <p:spPr bwMode="auto">
          <a:xfrm>
            <a:off x="854075" y="2776538"/>
            <a:ext cx="3662363" cy="1595437"/>
          </a:xfrm>
          <a:prstGeom prst="rect">
            <a:avLst/>
          </a:prstGeom>
          <a:noFill/>
          <a:ln w="38100">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264258" name="Rectangle 66"/>
          <p:cNvSpPr>
            <a:spLocks noChangeArrowheads="1"/>
          </p:cNvSpPr>
          <p:nvPr/>
        </p:nvSpPr>
        <p:spPr bwMode="auto">
          <a:xfrm>
            <a:off x="4535488" y="849313"/>
            <a:ext cx="4371975" cy="2376487"/>
          </a:xfrm>
          <a:prstGeom prst="rect">
            <a:avLst/>
          </a:prstGeom>
          <a:noFill/>
          <a:ln w="38100">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grpSp>
        <p:nvGrpSpPr>
          <p:cNvPr id="3" name="Group 70"/>
          <p:cNvGrpSpPr>
            <a:grpSpLocks/>
          </p:cNvGrpSpPr>
          <p:nvPr/>
        </p:nvGrpSpPr>
        <p:grpSpPr bwMode="auto">
          <a:xfrm>
            <a:off x="4567238" y="3367088"/>
            <a:ext cx="4371975" cy="3035300"/>
            <a:chOff x="2877" y="2121"/>
            <a:chExt cx="2754" cy="1912"/>
          </a:xfrm>
        </p:grpSpPr>
        <p:sp>
          <p:nvSpPr>
            <p:cNvPr id="837682" name="Rectangle 67"/>
            <p:cNvSpPr>
              <a:spLocks noChangeArrowheads="1"/>
            </p:cNvSpPr>
            <p:nvPr/>
          </p:nvSpPr>
          <p:spPr bwMode="auto">
            <a:xfrm>
              <a:off x="2877" y="2498"/>
              <a:ext cx="2754" cy="1535"/>
            </a:xfrm>
            <a:prstGeom prst="rect">
              <a:avLst/>
            </a:prstGeom>
            <a:noFill/>
            <a:ln w="38100">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37683" name="Rectangle 68"/>
            <p:cNvSpPr>
              <a:spLocks noChangeArrowheads="1"/>
            </p:cNvSpPr>
            <p:nvPr/>
          </p:nvSpPr>
          <p:spPr bwMode="auto">
            <a:xfrm>
              <a:off x="4176" y="2121"/>
              <a:ext cx="782" cy="391"/>
            </a:xfrm>
            <a:prstGeom prst="rect">
              <a:avLst/>
            </a:prstGeom>
            <a:noFill/>
            <a:ln w="38100">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grpSp>
      <p:sp>
        <p:nvSpPr>
          <p:cNvPr id="837684" name="Rectangle 69"/>
          <p:cNvSpPr>
            <a:spLocks noChangeArrowheads="1"/>
          </p:cNvSpPr>
          <p:nvPr/>
        </p:nvSpPr>
        <p:spPr bwMode="auto">
          <a:xfrm>
            <a:off x="4341813" y="3146425"/>
            <a:ext cx="1314450" cy="989013"/>
          </a:xfrm>
          <a:prstGeom prst="rect">
            <a:avLst/>
          </a:prstGeom>
          <a:noFill/>
          <a:ln w="38100">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1800" b="1">
              <a:solidFill>
                <a:srgbClr val="FF3300"/>
              </a:solidFill>
              <a:latin typeface="Palatino" charset="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425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6425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257" grpId="0" animBg="1"/>
      <p:bldP spid="26425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Slide Number Placeholder 3"/>
          <p:cNvSpPr>
            <a:spLocks noGrp="1"/>
          </p:cNvSpPr>
          <p:nvPr>
            <p:ph type="sldNum" sz="quarter" idx="12"/>
          </p:nvPr>
        </p:nvSpPr>
        <p:spPr/>
        <p:txBody>
          <a:bodyPr/>
          <a:lstStyle/>
          <a:p>
            <a:fld id="{7FC9457E-A6FD-4EF3-8B36-43E0C087FF4B}" type="slidenum">
              <a:rPr lang="el-GR" altLang="el-GR"/>
              <a:pPr/>
              <a:t>32</a:t>
            </a:fld>
            <a:endParaRPr lang="el-GR" altLang="el-GR"/>
          </a:p>
        </p:txBody>
      </p:sp>
      <p:grpSp>
        <p:nvGrpSpPr>
          <p:cNvPr id="3" name="Group 47"/>
          <p:cNvGrpSpPr>
            <a:grpSpLocks/>
          </p:cNvGrpSpPr>
          <p:nvPr/>
        </p:nvGrpSpPr>
        <p:grpSpPr bwMode="auto">
          <a:xfrm>
            <a:off x="0" y="954088"/>
            <a:ext cx="8770938" cy="5195887"/>
            <a:chOff x="3" y="616"/>
            <a:chExt cx="5525" cy="3273"/>
          </a:xfrm>
        </p:grpSpPr>
        <p:sp>
          <p:nvSpPr>
            <p:cNvPr id="839728" name="Rectangle 48"/>
            <p:cNvSpPr>
              <a:spLocks noChangeArrowheads="1"/>
            </p:cNvSpPr>
            <p:nvPr/>
          </p:nvSpPr>
          <p:spPr bwMode="auto">
            <a:xfrm>
              <a:off x="2093" y="1836"/>
              <a:ext cx="1317" cy="75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a:t>Κτίσιμο εξωτερικών τοίχων</a:t>
              </a:r>
              <a:endParaRPr lang="en-US" altLang="el-GR" sz="2400"/>
            </a:p>
          </p:txBody>
        </p:sp>
        <p:sp>
          <p:nvSpPr>
            <p:cNvPr id="839729" name="Rectangle 49"/>
            <p:cNvSpPr>
              <a:spLocks noChangeArrowheads="1"/>
            </p:cNvSpPr>
            <p:nvPr/>
          </p:nvSpPr>
          <p:spPr bwMode="auto">
            <a:xfrm>
              <a:off x="2977" y="3363"/>
              <a:ext cx="2260" cy="52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a:t>Ολοκλήρωση εσωτερικού</a:t>
              </a:r>
              <a:endParaRPr lang="en-US" altLang="el-GR" sz="2400">
                <a:latin typeface="Arial Narrow" panose="020B0606020202030204" pitchFamily="34" charset="0"/>
                <a:ea typeface="ＭＳ Ｐゴシック" panose="020B0600070205080204" pitchFamily="34" charset="-128"/>
              </a:endParaRPr>
            </a:p>
          </p:txBody>
        </p:sp>
        <p:sp>
          <p:nvSpPr>
            <p:cNvPr id="839730" name="Rectangle 50"/>
            <p:cNvSpPr>
              <a:spLocks noChangeArrowheads="1"/>
            </p:cNvSpPr>
            <p:nvPr/>
          </p:nvSpPr>
          <p:spPr bwMode="auto">
            <a:xfrm>
              <a:off x="2980" y="616"/>
              <a:ext cx="2260" cy="52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a:t>Ολοκλήρωση εσωτερικού</a:t>
              </a:r>
              <a:endParaRPr lang="en-US" altLang="el-GR" sz="2400"/>
            </a:p>
          </p:txBody>
        </p:sp>
        <p:sp>
          <p:nvSpPr>
            <p:cNvPr id="839731" name="Rectangle 51"/>
            <p:cNvSpPr>
              <a:spLocks noChangeArrowheads="1"/>
            </p:cNvSpPr>
            <p:nvPr/>
          </p:nvSpPr>
          <p:spPr bwMode="auto">
            <a:xfrm>
              <a:off x="619" y="2077"/>
              <a:ext cx="1317" cy="29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2400"/>
                <a:t>Θεμελίωση</a:t>
              </a:r>
              <a:endParaRPr lang="en-US" altLang="el-GR" sz="2400"/>
            </a:p>
          </p:txBody>
        </p:sp>
        <p:sp>
          <p:nvSpPr>
            <p:cNvPr id="839732" name="AutoShape 52" descr="90%"/>
            <p:cNvSpPr>
              <a:spLocks noChangeArrowheads="1"/>
            </p:cNvSpPr>
            <p:nvPr/>
          </p:nvSpPr>
          <p:spPr bwMode="auto">
            <a:xfrm>
              <a:off x="3" y="2134"/>
              <a:ext cx="535" cy="226"/>
            </a:xfrm>
            <a:prstGeom prst="roundRect">
              <a:avLst>
                <a:gd name="adj" fmla="val 27935"/>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Έναρξη</a:t>
              </a:r>
              <a:endParaRPr lang="en-US" altLang="el-GR" sz="1400"/>
            </a:p>
          </p:txBody>
        </p:sp>
        <p:sp>
          <p:nvSpPr>
            <p:cNvPr id="839733" name="AutoShape 53"/>
            <p:cNvSpPr>
              <a:spLocks noChangeArrowheads="1"/>
            </p:cNvSpPr>
            <p:nvPr/>
          </p:nvSpPr>
          <p:spPr bwMode="auto">
            <a:xfrm>
              <a:off x="5083" y="2125"/>
              <a:ext cx="445" cy="231"/>
            </a:xfrm>
            <a:prstGeom prst="roundRect">
              <a:avLst>
                <a:gd name="adj" fmla="val 31662"/>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Τέλος</a:t>
              </a:r>
              <a:endParaRPr lang="en-US" altLang="el-GR" sz="1400"/>
            </a:p>
          </p:txBody>
        </p:sp>
        <p:cxnSp>
          <p:nvCxnSpPr>
            <p:cNvPr id="839734" name="AutoShape 54"/>
            <p:cNvCxnSpPr>
              <a:cxnSpLocks noChangeShapeType="1"/>
              <a:stCxn id="839728" idx="0"/>
              <a:endCxn id="839730" idx="2"/>
            </p:cNvCxnSpPr>
            <p:nvPr/>
          </p:nvCxnSpPr>
          <p:spPr bwMode="auto">
            <a:xfrm flipV="1">
              <a:off x="2752" y="1142"/>
              <a:ext cx="1358" cy="809"/>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735" name="AutoShape 55"/>
            <p:cNvCxnSpPr>
              <a:cxnSpLocks noChangeShapeType="1"/>
              <a:stCxn id="839732" idx="3"/>
              <a:endCxn id="839731" idx="1"/>
            </p:cNvCxnSpPr>
            <p:nvPr/>
          </p:nvCxnSpPr>
          <p:spPr bwMode="auto">
            <a:xfrm flipV="1">
              <a:off x="495" y="2225"/>
              <a:ext cx="124" cy="22"/>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736" name="AutoShape 56"/>
            <p:cNvCxnSpPr>
              <a:cxnSpLocks noChangeShapeType="1"/>
              <a:stCxn id="839728" idx="1"/>
              <a:endCxn id="839731" idx="3"/>
            </p:cNvCxnSpPr>
            <p:nvPr/>
          </p:nvCxnSpPr>
          <p:spPr bwMode="auto">
            <a:xfrm flipH="1">
              <a:off x="1936" y="2214"/>
              <a:ext cx="157" cy="11"/>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737" name="AutoShape 57"/>
            <p:cNvCxnSpPr>
              <a:cxnSpLocks noChangeShapeType="1"/>
              <a:stCxn id="839729" idx="0"/>
              <a:endCxn id="839728" idx="2"/>
            </p:cNvCxnSpPr>
            <p:nvPr/>
          </p:nvCxnSpPr>
          <p:spPr bwMode="auto">
            <a:xfrm flipH="1" flipV="1">
              <a:off x="2752" y="2477"/>
              <a:ext cx="1355" cy="886"/>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738" name="AutoShape 58"/>
            <p:cNvCxnSpPr>
              <a:cxnSpLocks noChangeShapeType="1"/>
              <a:stCxn id="839733" idx="1"/>
              <a:endCxn id="839730" idx="2"/>
            </p:cNvCxnSpPr>
            <p:nvPr/>
          </p:nvCxnSpPr>
          <p:spPr bwMode="auto">
            <a:xfrm flipH="1" flipV="1">
              <a:off x="4110" y="1142"/>
              <a:ext cx="968" cy="1099"/>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739" name="AutoShape 59"/>
            <p:cNvCxnSpPr>
              <a:cxnSpLocks noChangeShapeType="1"/>
              <a:stCxn id="839733" idx="1"/>
              <a:endCxn id="839729" idx="0"/>
            </p:cNvCxnSpPr>
            <p:nvPr/>
          </p:nvCxnSpPr>
          <p:spPr bwMode="auto">
            <a:xfrm flipH="1">
              <a:off x="4107" y="2241"/>
              <a:ext cx="971" cy="1122"/>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grpSp>
      <p:grpSp>
        <p:nvGrpSpPr>
          <p:cNvPr id="839835" name="Group 155"/>
          <p:cNvGrpSpPr>
            <a:grpSpLocks/>
          </p:cNvGrpSpPr>
          <p:nvPr/>
        </p:nvGrpSpPr>
        <p:grpSpPr bwMode="auto">
          <a:xfrm>
            <a:off x="0" y="998538"/>
            <a:ext cx="8769350" cy="5057775"/>
            <a:chOff x="6" y="635"/>
            <a:chExt cx="5524" cy="3186"/>
          </a:xfrm>
        </p:grpSpPr>
        <p:sp>
          <p:nvSpPr>
            <p:cNvPr id="839787" name="AutoShape 4" descr="90%"/>
            <p:cNvSpPr>
              <a:spLocks noChangeArrowheads="1"/>
            </p:cNvSpPr>
            <p:nvPr/>
          </p:nvSpPr>
          <p:spPr bwMode="auto">
            <a:xfrm>
              <a:off x="6" y="2119"/>
              <a:ext cx="441" cy="182"/>
            </a:xfrm>
            <a:prstGeom prst="roundRect">
              <a:avLst>
                <a:gd name="adj" fmla="val 27935"/>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Έναρξη</a:t>
              </a:r>
              <a:endParaRPr lang="en-US" altLang="el-GR" sz="1400"/>
            </a:p>
          </p:txBody>
        </p:sp>
        <p:sp>
          <p:nvSpPr>
            <p:cNvPr id="839788" name="Rectangle 5"/>
            <p:cNvSpPr>
              <a:spLocks noChangeArrowheads="1"/>
            </p:cNvSpPr>
            <p:nvPr/>
          </p:nvSpPr>
          <p:spPr bwMode="auto">
            <a:xfrm>
              <a:off x="591" y="2761"/>
              <a:ext cx="561"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nchorCtr="1">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Αίτηση άδειας</a:t>
              </a:r>
              <a:endParaRPr lang="en-US" altLang="el-GR" sz="1400" b="1"/>
            </a:p>
          </p:txBody>
        </p:sp>
        <p:sp>
          <p:nvSpPr>
            <p:cNvPr id="839789" name="Rectangle 6"/>
            <p:cNvSpPr>
              <a:spLocks noChangeArrowheads="1"/>
            </p:cNvSpPr>
            <p:nvPr/>
          </p:nvSpPr>
          <p:spPr bwMode="auto">
            <a:xfrm>
              <a:off x="505" y="2132"/>
              <a:ext cx="445" cy="15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Μελέτη</a:t>
              </a:r>
              <a:endParaRPr lang="en-US" altLang="el-GR" sz="1400"/>
            </a:p>
          </p:txBody>
        </p:sp>
        <p:sp>
          <p:nvSpPr>
            <p:cNvPr id="839790" name="Rectangle 7"/>
            <p:cNvSpPr>
              <a:spLocks noChangeArrowheads="1"/>
            </p:cNvSpPr>
            <p:nvPr/>
          </p:nvSpPr>
          <p:spPr bwMode="auto">
            <a:xfrm>
              <a:off x="1030" y="2140"/>
              <a:ext cx="537" cy="156"/>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Εκσκαφή</a:t>
              </a:r>
              <a:endParaRPr lang="en-US" altLang="el-GR" sz="1400"/>
            </a:p>
          </p:txBody>
        </p:sp>
        <p:sp>
          <p:nvSpPr>
            <p:cNvPr id="839791" name="Rectangle 8"/>
            <p:cNvSpPr>
              <a:spLocks noChangeArrowheads="1"/>
            </p:cNvSpPr>
            <p:nvPr/>
          </p:nvSpPr>
          <p:spPr bwMode="auto">
            <a:xfrm>
              <a:off x="1681" y="2081"/>
              <a:ext cx="371"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Αγορά</a:t>
              </a:r>
            </a:p>
            <a:p>
              <a:pPr algn="ctr" eaLnBrk="0" hangingPunct="0"/>
              <a:r>
                <a:rPr lang="el-GR" altLang="el-GR" sz="1400"/>
                <a:t>υλικών</a:t>
              </a:r>
              <a:endParaRPr lang="en-US" altLang="el-GR" sz="1400"/>
            </a:p>
          </p:txBody>
        </p:sp>
        <p:sp>
          <p:nvSpPr>
            <p:cNvPr id="839792" name="Rectangle 9"/>
            <p:cNvSpPr>
              <a:spLocks noChangeArrowheads="1"/>
            </p:cNvSpPr>
            <p:nvPr/>
          </p:nvSpPr>
          <p:spPr bwMode="auto">
            <a:xfrm>
              <a:off x="2159" y="2081"/>
              <a:ext cx="623"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θεμελίων</a:t>
              </a:r>
              <a:endParaRPr lang="en-US" altLang="el-GR" sz="1400"/>
            </a:p>
          </p:txBody>
        </p:sp>
        <p:sp>
          <p:nvSpPr>
            <p:cNvPr id="839793" name="Rectangle 10"/>
            <p:cNvSpPr>
              <a:spLocks noChangeArrowheads="1"/>
            </p:cNvSpPr>
            <p:nvPr/>
          </p:nvSpPr>
          <p:spPr bwMode="auto">
            <a:xfrm>
              <a:off x="2857" y="2040"/>
              <a:ext cx="541"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Κτίσιμο</a:t>
              </a:r>
            </a:p>
            <a:p>
              <a:pPr algn="ctr" eaLnBrk="0" hangingPunct="0"/>
              <a:r>
                <a:rPr lang="el-GR" altLang="el-GR" sz="1400"/>
                <a:t>Εξωτ.</a:t>
              </a:r>
            </a:p>
            <a:p>
              <a:pPr algn="ctr" eaLnBrk="0" hangingPunct="0"/>
              <a:r>
                <a:rPr lang="el-GR" altLang="el-GR" sz="1400"/>
                <a:t>τοίχων</a:t>
              </a:r>
              <a:endParaRPr lang="en-US" altLang="el-GR" sz="1400"/>
            </a:p>
          </p:txBody>
        </p:sp>
        <p:sp>
          <p:nvSpPr>
            <p:cNvPr id="839794" name="AutoShape 11"/>
            <p:cNvSpPr>
              <a:spLocks noChangeArrowheads="1"/>
            </p:cNvSpPr>
            <p:nvPr/>
          </p:nvSpPr>
          <p:spPr bwMode="auto">
            <a:xfrm>
              <a:off x="5095" y="2147"/>
              <a:ext cx="351" cy="187"/>
            </a:xfrm>
            <a:prstGeom prst="roundRect">
              <a:avLst>
                <a:gd name="adj" fmla="val 31662"/>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Τέλος</a:t>
              </a:r>
              <a:endParaRPr lang="en-US" altLang="el-GR" sz="1400"/>
            </a:p>
          </p:txBody>
        </p:sp>
        <p:cxnSp>
          <p:nvCxnSpPr>
            <p:cNvPr id="839795" name="AutoShape 12"/>
            <p:cNvCxnSpPr>
              <a:cxnSpLocks noChangeShapeType="1"/>
              <a:stCxn id="839787" idx="3"/>
              <a:endCxn id="839789" idx="1"/>
            </p:cNvCxnSpPr>
            <p:nvPr/>
          </p:nvCxnSpPr>
          <p:spPr bwMode="auto">
            <a:xfrm>
              <a:off x="447" y="2210"/>
              <a:ext cx="58"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796" name="AutoShape 13"/>
            <p:cNvCxnSpPr>
              <a:cxnSpLocks noChangeShapeType="1"/>
              <a:stCxn id="839787" idx="2"/>
              <a:endCxn id="839788" idx="1"/>
            </p:cNvCxnSpPr>
            <p:nvPr/>
          </p:nvCxnSpPr>
          <p:spPr bwMode="auto">
            <a:xfrm>
              <a:off x="227" y="2301"/>
              <a:ext cx="364" cy="605"/>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797" name="AutoShape 14"/>
            <p:cNvCxnSpPr>
              <a:cxnSpLocks noChangeShapeType="1"/>
              <a:stCxn id="839790" idx="2"/>
              <a:endCxn id="839788" idx="3"/>
            </p:cNvCxnSpPr>
            <p:nvPr/>
          </p:nvCxnSpPr>
          <p:spPr bwMode="auto">
            <a:xfrm flipH="1">
              <a:off x="1152" y="2296"/>
              <a:ext cx="147" cy="61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798" name="AutoShape 15"/>
            <p:cNvCxnSpPr>
              <a:cxnSpLocks noChangeShapeType="1"/>
              <a:stCxn id="839790" idx="1"/>
              <a:endCxn id="839789" idx="3"/>
            </p:cNvCxnSpPr>
            <p:nvPr/>
          </p:nvCxnSpPr>
          <p:spPr bwMode="auto">
            <a:xfrm flipH="1" flipV="1">
              <a:off x="950" y="2210"/>
              <a:ext cx="80" cy="8"/>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799" name="AutoShape 16"/>
            <p:cNvCxnSpPr>
              <a:cxnSpLocks noChangeShapeType="1"/>
              <a:stCxn id="839790" idx="3"/>
              <a:endCxn id="839791" idx="1"/>
            </p:cNvCxnSpPr>
            <p:nvPr/>
          </p:nvCxnSpPr>
          <p:spPr bwMode="auto">
            <a:xfrm>
              <a:off x="1567" y="2218"/>
              <a:ext cx="114" cy="8"/>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00" name="AutoShape 17"/>
            <p:cNvCxnSpPr>
              <a:cxnSpLocks noChangeShapeType="1"/>
              <a:stCxn id="839792" idx="1"/>
              <a:endCxn id="839791" idx="3"/>
            </p:cNvCxnSpPr>
            <p:nvPr/>
          </p:nvCxnSpPr>
          <p:spPr bwMode="auto">
            <a:xfrm flipH="1">
              <a:off x="2052" y="2226"/>
              <a:ext cx="107"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01" name="AutoShape 18"/>
            <p:cNvCxnSpPr>
              <a:cxnSpLocks noChangeShapeType="1"/>
              <a:stCxn id="839793" idx="1"/>
              <a:endCxn id="839792" idx="3"/>
            </p:cNvCxnSpPr>
            <p:nvPr/>
          </p:nvCxnSpPr>
          <p:spPr bwMode="auto">
            <a:xfrm flipH="1" flipV="1">
              <a:off x="2782" y="2226"/>
              <a:ext cx="75" cy="26"/>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39802" name="Rectangle 19"/>
            <p:cNvSpPr>
              <a:spLocks noChangeArrowheads="1"/>
            </p:cNvSpPr>
            <p:nvPr/>
          </p:nvSpPr>
          <p:spPr bwMode="auto">
            <a:xfrm>
              <a:off x="2928" y="635"/>
              <a:ext cx="581"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εσωτ.</a:t>
              </a:r>
            </a:p>
            <a:p>
              <a:pPr algn="ctr" eaLnBrk="0" hangingPunct="0"/>
              <a:r>
                <a:rPr lang="el-GR" altLang="el-GR" sz="1400"/>
                <a:t>σωλήνων</a:t>
              </a:r>
              <a:endParaRPr lang="en-US" altLang="el-GR" sz="1400"/>
            </a:p>
          </p:txBody>
        </p:sp>
        <p:sp>
          <p:nvSpPr>
            <p:cNvPr id="839803" name="Rectangle 20"/>
            <p:cNvSpPr>
              <a:spLocks noChangeArrowheads="1"/>
            </p:cNvSpPr>
            <p:nvPr/>
          </p:nvSpPr>
          <p:spPr bwMode="auto">
            <a:xfrm>
              <a:off x="3549" y="635"/>
              <a:ext cx="581"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Τοποθ.</a:t>
              </a:r>
            </a:p>
            <a:p>
              <a:pPr algn="ctr"/>
              <a:r>
                <a:rPr lang="el-GR" altLang="el-GR" sz="1400"/>
                <a:t>εσωτ.</a:t>
              </a:r>
            </a:p>
            <a:p>
              <a:pPr algn="ctr"/>
              <a:r>
                <a:rPr lang="el-GR" altLang="el-GR" sz="1400"/>
                <a:t>καλωδίων</a:t>
              </a:r>
              <a:endParaRPr lang="en-US" altLang="el-GR" sz="1400"/>
            </a:p>
          </p:txBody>
        </p:sp>
        <p:sp>
          <p:nvSpPr>
            <p:cNvPr id="839804" name="Rectangle 21"/>
            <p:cNvSpPr>
              <a:spLocks noChangeArrowheads="1"/>
            </p:cNvSpPr>
            <p:nvPr/>
          </p:nvSpPr>
          <p:spPr bwMode="auto">
            <a:xfrm>
              <a:off x="4239" y="635"/>
              <a:ext cx="581"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Σοβάτισμα εσωτ. τοίχων</a:t>
              </a:r>
              <a:endParaRPr lang="en-US" altLang="el-GR" sz="1400">
                <a:latin typeface="Arial Narrow" panose="020B0606020202030204" pitchFamily="34" charset="0"/>
                <a:ea typeface="ＭＳ Ｐゴシック" panose="020B0600070205080204" pitchFamily="34" charset="-128"/>
              </a:endParaRPr>
            </a:p>
          </p:txBody>
        </p:sp>
        <p:cxnSp>
          <p:nvCxnSpPr>
            <p:cNvPr id="839805" name="AutoShape 22"/>
            <p:cNvCxnSpPr>
              <a:cxnSpLocks noChangeShapeType="1"/>
              <a:stCxn id="839793" idx="0"/>
              <a:endCxn id="839802" idx="2"/>
            </p:cNvCxnSpPr>
            <p:nvPr/>
          </p:nvCxnSpPr>
          <p:spPr bwMode="auto">
            <a:xfrm flipV="1">
              <a:off x="3128" y="1059"/>
              <a:ext cx="91" cy="981"/>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06" name="AutoShape 23"/>
            <p:cNvCxnSpPr>
              <a:cxnSpLocks noChangeShapeType="1"/>
              <a:stCxn id="839803" idx="1"/>
              <a:endCxn id="839802" idx="3"/>
            </p:cNvCxnSpPr>
            <p:nvPr/>
          </p:nvCxnSpPr>
          <p:spPr bwMode="auto">
            <a:xfrm flipH="1">
              <a:off x="3509" y="847"/>
              <a:ext cx="40"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07" name="AutoShape 24"/>
            <p:cNvCxnSpPr>
              <a:cxnSpLocks noChangeShapeType="1"/>
              <a:stCxn id="839804" idx="1"/>
              <a:endCxn id="839803" idx="3"/>
            </p:cNvCxnSpPr>
            <p:nvPr/>
          </p:nvCxnSpPr>
          <p:spPr bwMode="auto">
            <a:xfrm flipH="1">
              <a:off x="4130" y="847"/>
              <a:ext cx="109"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39808" name="Rectangle 25"/>
            <p:cNvSpPr>
              <a:spLocks noChangeArrowheads="1"/>
            </p:cNvSpPr>
            <p:nvPr/>
          </p:nvSpPr>
          <p:spPr bwMode="auto">
            <a:xfrm>
              <a:off x="5035" y="1190"/>
              <a:ext cx="311"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Βαφή</a:t>
              </a:r>
            </a:p>
            <a:p>
              <a:pPr algn="ctr" eaLnBrk="0" hangingPunct="0"/>
              <a:r>
                <a:rPr lang="el-GR" altLang="el-GR" sz="1400"/>
                <a:t>εσωτ.</a:t>
              </a:r>
              <a:endParaRPr lang="en-US" altLang="el-GR" sz="1400"/>
            </a:p>
          </p:txBody>
        </p:sp>
        <p:sp>
          <p:nvSpPr>
            <p:cNvPr id="839809" name="Rectangle 26"/>
            <p:cNvSpPr>
              <a:spLocks noChangeArrowheads="1"/>
            </p:cNvSpPr>
            <p:nvPr/>
          </p:nvSpPr>
          <p:spPr bwMode="auto">
            <a:xfrm>
              <a:off x="4300" y="1400"/>
              <a:ext cx="620"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πατωμάτων</a:t>
              </a:r>
              <a:endParaRPr lang="en-US" altLang="el-GR" sz="1400"/>
            </a:p>
          </p:txBody>
        </p:sp>
        <p:cxnSp>
          <p:nvCxnSpPr>
            <p:cNvPr id="839810" name="AutoShape 27"/>
            <p:cNvCxnSpPr>
              <a:cxnSpLocks noChangeShapeType="1"/>
              <a:stCxn id="839809" idx="0"/>
              <a:endCxn id="839804" idx="2"/>
            </p:cNvCxnSpPr>
            <p:nvPr/>
          </p:nvCxnSpPr>
          <p:spPr bwMode="auto">
            <a:xfrm flipH="1" flipV="1">
              <a:off x="4530" y="1059"/>
              <a:ext cx="80" cy="341"/>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11" name="AutoShape 28"/>
            <p:cNvCxnSpPr>
              <a:cxnSpLocks noChangeShapeType="1"/>
              <a:stCxn id="839808" idx="0"/>
              <a:endCxn id="839804" idx="2"/>
            </p:cNvCxnSpPr>
            <p:nvPr/>
          </p:nvCxnSpPr>
          <p:spPr bwMode="auto">
            <a:xfrm flipH="1" flipV="1">
              <a:off x="4530" y="1059"/>
              <a:ext cx="661" cy="131"/>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12" name="AutoShape 29"/>
            <p:cNvCxnSpPr>
              <a:cxnSpLocks noChangeShapeType="1"/>
              <a:stCxn id="839823" idx="0"/>
              <a:endCxn id="839808" idx="2"/>
            </p:cNvCxnSpPr>
            <p:nvPr/>
          </p:nvCxnSpPr>
          <p:spPr bwMode="auto">
            <a:xfrm flipH="1" flipV="1">
              <a:off x="5191" y="1480"/>
              <a:ext cx="98" cy="115"/>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13" name="AutoShape 30"/>
            <p:cNvCxnSpPr>
              <a:cxnSpLocks noChangeShapeType="1"/>
              <a:stCxn id="839794" idx="1"/>
              <a:endCxn id="839809" idx="2"/>
            </p:cNvCxnSpPr>
            <p:nvPr/>
          </p:nvCxnSpPr>
          <p:spPr bwMode="auto">
            <a:xfrm flipH="1" flipV="1">
              <a:off x="4610" y="1690"/>
              <a:ext cx="485" cy="551"/>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14" name="AutoShape 31"/>
            <p:cNvCxnSpPr>
              <a:cxnSpLocks noChangeShapeType="1"/>
              <a:stCxn id="839823" idx="2"/>
              <a:endCxn id="839794" idx="0"/>
            </p:cNvCxnSpPr>
            <p:nvPr/>
          </p:nvCxnSpPr>
          <p:spPr bwMode="auto">
            <a:xfrm flipH="1">
              <a:off x="5271" y="2019"/>
              <a:ext cx="18" cy="128"/>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39815" name="Rectangle 32"/>
            <p:cNvSpPr>
              <a:spLocks noChangeArrowheads="1"/>
            </p:cNvSpPr>
            <p:nvPr/>
          </p:nvSpPr>
          <p:spPr bwMode="auto">
            <a:xfrm>
              <a:off x="2936" y="3391"/>
              <a:ext cx="581"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Τοποθ.</a:t>
              </a:r>
            </a:p>
            <a:p>
              <a:pPr algn="ctr"/>
              <a:r>
                <a:rPr lang="el-GR" altLang="el-GR" sz="1400"/>
                <a:t>εξωτ.</a:t>
              </a:r>
            </a:p>
            <a:p>
              <a:pPr algn="ctr"/>
              <a:r>
                <a:rPr lang="el-GR" altLang="el-GR" sz="1400"/>
                <a:t>σωλήνων</a:t>
              </a:r>
              <a:endParaRPr lang="en-US" altLang="el-GR" sz="1400"/>
            </a:p>
          </p:txBody>
        </p:sp>
        <p:sp>
          <p:nvSpPr>
            <p:cNvPr id="839816" name="Rectangle 33"/>
            <p:cNvSpPr>
              <a:spLocks noChangeArrowheads="1"/>
            </p:cNvSpPr>
            <p:nvPr/>
          </p:nvSpPr>
          <p:spPr bwMode="auto">
            <a:xfrm>
              <a:off x="3557" y="3397"/>
              <a:ext cx="581"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Τοποθ.</a:t>
              </a:r>
            </a:p>
            <a:p>
              <a:pPr algn="ctr"/>
              <a:r>
                <a:rPr lang="el-GR" altLang="el-GR" sz="1400"/>
                <a:t>εσωτ.</a:t>
              </a:r>
            </a:p>
            <a:p>
              <a:pPr algn="ctr"/>
              <a:r>
                <a:rPr lang="el-GR" altLang="el-GR" sz="1400"/>
                <a:t>καλωδίων</a:t>
              </a:r>
              <a:endParaRPr lang="en-US" altLang="el-GR" sz="1400"/>
            </a:p>
          </p:txBody>
        </p:sp>
        <p:sp>
          <p:nvSpPr>
            <p:cNvPr id="839817" name="Rectangle 34"/>
            <p:cNvSpPr>
              <a:spLocks noChangeArrowheads="1"/>
            </p:cNvSpPr>
            <p:nvPr/>
          </p:nvSpPr>
          <p:spPr bwMode="auto">
            <a:xfrm>
              <a:off x="4192" y="3425"/>
              <a:ext cx="581" cy="36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200"/>
                <a:t>Μόνωση και σοβάτισμα εξωτ. τοίχων</a:t>
              </a:r>
              <a:endParaRPr lang="en-US" altLang="el-GR" sz="1200"/>
            </a:p>
          </p:txBody>
        </p:sp>
        <p:cxnSp>
          <p:nvCxnSpPr>
            <p:cNvPr id="839818" name="AutoShape 35"/>
            <p:cNvCxnSpPr>
              <a:cxnSpLocks noChangeShapeType="1"/>
              <a:stCxn id="839816" idx="1"/>
              <a:endCxn id="839815" idx="3"/>
            </p:cNvCxnSpPr>
            <p:nvPr/>
          </p:nvCxnSpPr>
          <p:spPr bwMode="auto">
            <a:xfrm flipH="1" flipV="1">
              <a:off x="3517" y="3603"/>
              <a:ext cx="40" cy="6"/>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19" name="AutoShape 36"/>
            <p:cNvCxnSpPr>
              <a:cxnSpLocks noChangeShapeType="1"/>
              <a:stCxn id="839815" idx="0"/>
              <a:endCxn id="839793" idx="2"/>
            </p:cNvCxnSpPr>
            <p:nvPr/>
          </p:nvCxnSpPr>
          <p:spPr bwMode="auto">
            <a:xfrm flipH="1" flipV="1">
              <a:off x="3128" y="2464"/>
              <a:ext cx="99" cy="927"/>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sp>
          <p:nvSpPr>
            <p:cNvPr id="839820" name="Rectangle 37"/>
            <p:cNvSpPr>
              <a:spLocks noChangeArrowheads="1"/>
            </p:cNvSpPr>
            <p:nvPr/>
          </p:nvSpPr>
          <p:spPr bwMode="auto">
            <a:xfrm>
              <a:off x="4432" y="2871"/>
              <a:ext cx="305"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Βαφή</a:t>
              </a:r>
            </a:p>
            <a:p>
              <a:pPr algn="ctr"/>
              <a:r>
                <a:rPr lang="el-GR" altLang="el-GR" sz="1400"/>
                <a:t>εξωτ.</a:t>
              </a:r>
              <a:endParaRPr lang="en-US" altLang="el-GR" sz="1400"/>
            </a:p>
          </p:txBody>
        </p:sp>
        <p:sp>
          <p:nvSpPr>
            <p:cNvPr id="839821" name="Rectangle 38"/>
            <p:cNvSpPr>
              <a:spLocks noChangeArrowheads="1"/>
            </p:cNvSpPr>
            <p:nvPr/>
          </p:nvSpPr>
          <p:spPr bwMode="auto">
            <a:xfrm>
              <a:off x="4341" y="2222"/>
              <a:ext cx="407" cy="29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οροφής</a:t>
              </a:r>
              <a:endParaRPr lang="en-US" altLang="el-GR" sz="1400"/>
            </a:p>
          </p:txBody>
        </p:sp>
        <p:sp>
          <p:nvSpPr>
            <p:cNvPr id="839822" name="Rectangle 39"/>
            <p:cNvSpPr>
              <a:spLocks noChangeArrowheads="1"/>
            </p:cNvSpPr>
            <p:nvPr/>
          </p:nvSpPr>
          <p:spPr bwMode="auto">
            <a:xfrm>
              <a:off x="5048" y="2587"/>
              <a:ext cx="482"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400"/>
                <a:t>Τοποθ.</a:t>
              </a:r>
            </a:p>
            <a:p>
              <a:pPr algn="ctr"/>
              <a:r>
                <a:rPr lang="el-GR" altLang="el-GR" sz="1400"/>
                <a:t>εξωτ.</a:t>
              </a:r>
            </a:p>
            <a:p>
              <a:pPr algn="ctr"/>
              <a:r>
                <a:rPr lang="el-GR" altLang="el-GR" sz="1400"/>
                <a:t>θυρών</a:t>
              </a:r>
              <a:endParaRPr lang="en-US" altLang="el-GR" sz="1400"/>
            </a:p>
          </p:txBody>
        </p:sp>
        <p:sp>
          <p:nvSpPr>
            <p:cNvPr id="839823" name="Rectangle 40"/>
            <p:cNvSpPr>
              <a:spLocks noChangeArrowheads="1"/>
            </p:cNvSpPr>
            <p:nvPr/>
          </p:nvSpPr>
          <p:spPr bwMode="auto">
            <a:xfrm>
              <a:off x="5048" y="1595"/>
              <a:ext cx="482" cy="424"/>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tIns="10800" rIns="18000" bIns="10800" anchor="ct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400"/>
                <a:t>Τοποθ.</a:t>
              </a:r>
            </a:p>
            <a:p>
              <a:pPr algn="ctr" eaLnBrk="0" hangingPunct="0"/>
              <a:r>
                <a:rPr lang="el-GR" altLang="el-GR" sz="1400"/>
                <a:t>εσωτ.</a:t>
              </a:r>
            </a:p>
            <a:p>
              <a:pPr algn="ctr" eaLnBrk="0" hangingPunct="0"/>
              <a:r>
                <a:rPr lang="el-GR" altLang="el-GR" sz="1400"/>
                <a:t>θυρών</a:t>
              </a:r>
              <a:endParaRPr lang="en-US" altLang="el-GR" sz="1400"/>
            </a:p>
          </p:txBody>
        </p:sp>
        <p:cxnSp>
          <p:nvCxnSpPr>
            <p:cNvPr id="839824" name="AutoShape 41"/>
            <p:cNvCxnSpPr>
              <a:cxnSpLocks noChangeShapeType="1"/>
              <a:stCxn id="839794" idx="1"/>
              <a:endCxn id="839821" idx="3"/>
            </p:cNvCxnSpPr>
            <p:nvPr/>
          </p:nvCxnSpPr>
          <p:spPr bwMode="auto">
            <a:xfrm flipH="1">
              <a:off x="4748" y="2241"/>
              <a:ext cx="347" cy="126"/>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25" name="AutoShape 42"/>
            <p:cNvCxnSpPr>
              <a:cxnSpLocks noChangeShapeType="1"/>
              <a:stCxn id="839820" idx="0"/>
              <a:endCxn id="839821" idx="2"/>
            </p:cNvCxnSpPr>
            <p:nvPr/>
          </p:nvCxnSpPr>
          <p:spPr bwMode="auto">
            <a:xfrm flipH="1" flipV="1">
              <a:off x="4545" y="2512"/>
              <a:ext cx="40" cy="359"/>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26" name="AutoShape 43"/>
            <p:cNvCxnSpPr>
              <a:cxnSpLocks noChangeShapeType="1"/>
              <a:stCxn id="839817" idx="0"/>
              <a:endCxn id="839820" idx="2"/>
            </p:cNvCxnSpPr>
            <p:nvPr/>
          </p:nvCxnSpPr>
          <p:spPr bwMode="auto">
            <a:xfrm flipV="1">
              <a:off x="4483" y="3161"/>
              <a:ext cx="102" cy="264"/>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27" name="AutoShape 44"/>
            <p:cNvCxnSpPr>
              <a:cxnSpLocks noChangeShapeType="1"/>
              <a:stCxn id="839817" idx="1"/>
              <a:endCxn id="839816" idx="3"/>
            </p:cNvCxnSpPr>
            <p:nvPr/>
          </p:nvCxnSpPr>
          <p:spPr bwMode="auto">
            <a:xfrm flipH="1">
              <a:off x="4138" y="3609"/>
              <a:ext cx="54" cy="0"/>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28" name="AutoShape 45"/>
            <p:cNvCxnSpPr>
              <a:cxnSpLocks noChangeShapeType="1"/>
              <a:stCxn id="839822" idx="1"/>
              <a:endCxn id="839820" idx="3"/>
            </p:cNvCxnSpPr>
            <p:nvPr/>
          </p:nvCxnSpPr>
          <p:spPr bwMode="auto">
            <a:xfrm flipH="1">
              <a:off x="4737" y="2799"/>
              <a:ext cx="311" cy="217"/>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cxnSp>
          <p:nvCxnSpPr>
            <p:cNvPr id="839829" name="AutoShape 46"/>
            <p:cNvCxnSpPr>
              <a:cxnSpLocks noChangeShapeType="1"/>
              <a:stCxn id="839794" idx="2"/>
              <a:endCxn id="839822" idx="0"/>
            </p:cNvCxnSpPr>
            <p:nvPr/>
          </p:nvCxnSpPr>
          <p:spPr bwMode="auto">
            <a:xfrm>
              <a:off x="5271" y="2334"/>
              <a:ext cx="18" cy="253"/>
            </a:xfrm>
            <a:prstGeom prst="straightConnector1">
              <a:avLst/>
            </a:prstGeom>
            <a:noFill/>
            <a:ln w="12700">
              <a:solidFill>
                <a:schemeClr val="tx1"/>
              </a:solidFill>
              <a:round/>
              <a:headEnd/>
              <a:tailEnd/>
            </a:ln>
            <a:extLst>
              <a:ext uri="{909E8E84-426E-40DD-AFC4-6F175D3DCCD1}">
                <a14:hiddenFill xmlns:a14="http://schemas.microsoft.com/office/drawing/2010/main">
                  <a:noFill/>
                </a14:hiddenFill>
              </a:ext>
            </a:extLst>
          </p:spPr>
        </p:cxnSp>
      </p:grpSp>
      <p:sp>
        <p:nvSpPr>
          <p:cNvPr id="839834" name="Rectangle 2"/>
          <p:cNvSpPr>
            <a:spLocks noChangeArrowheads="1"/>
          </p:cNvSpPr>
          <p:nvPr/>
        </p:nvSpPr>
        <p:spPr bwMode="auto">
          <a:xfrm>
            <a:off x="250825" y="0"/>
            <a:ext cx="8642350" cy="63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7" tIns="44450" rIns="90487" bIns="44450" anchor="ctr"/>
          <a:lstStyle>
            <a:lvl1pPr algn="ctr">
              <a:defRPr sz="4400">
                <a:solidFill>
                  <a:schemeClr val="tx2"/>
                </a:solidFill>
                <a:effectLst>
                  <a:outerShdw blurRad="38100" dist="38100" dir="2700000" algn="tl">
                    <a:srgbClr val="000000"/>
                  </a:outerShdw>
                </a:effectLst>
                <a:latin typeface="Arial" panose="020B0604020202020204" pitchFamily="34" charset="0"/>
              </a:defRPr>
            </a:lvl1pPr>
            <a:lvl2pPr algn="ctr">
              <a:defRPr sz="4400">
                <a:solidFill>
                  <a:schemeClr val="tx2"/>
                </a:solidFill>
                <a:effectLst>
                  <a:outerShdw blurRad="38100" dist="38100" dir="2700000" algn="tl">
                    <a:srgbClr val="000000"/>
                  </a:outerShdw>
                </a:effectLst>
                <a:latin typeface="Arial" panose="020B0604020202020204" pitchFamily="34" charset="0"/>
              </a:defRPr>
            </a:lvl2pPr>
            <a:lvl3pPr algn="ctr">
              <a:defRPr sz="4400">
                <a:solidFill>
                  <a:schemeClr val="tx2"/>
                </a:solidFill>
                <a:effectLst>
                  <a:outerShdw blurRad="38100" dist="38100" dir="2700000" algn="tl">
                    <a:srgbClr val="000000"/>
                  </a:outerShdw>
                </a:effectLst>
                <a:latin typeface="Arial" panose="020B0604020202020204" pitchFamily="34" charset="0"/>
              </a:defRPr>
            </a:lvl3pPr>
            <a:lvl4pPr algn="ctr">
              <a:defRPr sz="4400">
                <a:solidFill>
                  <a:schemeClr val="tx2"/>
                </a:solidFill>
                <a:effectLst>
                  <a:outerShdw blurRad="38100" dist="38100" dir="2700000" algn="tl">
                    <a:srgbClr val="000000"/>
                  </a:outerShdw>
                </a:effectLst>
                <a:latin typeface="Arial" panose="020B0604020202020204" pitchFamily="34" charset="0"/>
              </a:defRPr>
            </a:lvl4pPr>
            <a:lvl5pPr algn="ctr">
              <a:defRPr sz="4400">
                <a:solidFill>
                  <a:schemeClr val="tx2"/>
                </a:solidFill>
                <a:effectLst>
                  <a:outerShdw blurRad="38100" dist="38100" dir="2700000" algn="tl">
                    <a:srgbClr val="000000"/>
                  </a:outerShdw>
                </a:effectLst>
                <a:latin typeface="Arial" panose="020B0604020202020204" pitchFamily="34" charset="0"/>
              </a:defRPr>
            </a:lvl5pPr>
            <a:lvl6pPr marL="457200" algn="ctr"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a:lstStyle>
          <a:p>
            <a:r>
              <a:rPr lang="el-GR" altLang="el-GR" sz="3600"/>
              <a:t>Παράδειγμα: εργασίες για κτίσιμο σπιτιού</a:t>
            </a:r>
            <a:endParaRPr lang="en-US" altLang="el-GR" sz="36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nodeType="clickEffect">
                                  <p:stCondLst>
                                    <p:cond delay="0"/>
                                  </p:stCondLst>
                                  <p:childTnLst>
                                    <p:animEffect transition="out" filter="box(in)">
                                      <p:cBhvr>
                                        <p:cTn id="6" dur="500"/>
                                        <p:tgtEl>
                                          <p:spTgt spid="839835"/>
                                        </p:tgtEl>
                                      </p:cBhvr>
                                    </p:animEffect>
                                    <p:set>
                                      <p:cBhvr>
                                        <p:cTn id="7" dur="1" fill="hold">
                                          <p:stCondLst>
                                            <p:cond delay="499"/>
                                          </p:stCondLst>
                                        </p:cTn>
                                        <p:tgtEl>
                                          <p:spTgt spid="839835"/>
                                        </p:tgtEl>
                                        <p:attrNameLst>
                                          <p:attrName>style.visibility</p:attrName>
                                        </p:attrNameLst>
                                      </p:cBhvr>
                                      <p:to>
                                        <p:strVal val="hidden"/>
                                      </p:to>
                                    </p:set>
                                  </p:childTnLst>
                                </p:cTn>
                              </p:par>
                              <p:par>
                                <p:cTn id="8" presetID="4" presetClass="entr" presetSubtype="16"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ox(i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1730" name="Rectangle 2"/>
          <p:cNvSpPr>
            <a:spLocks noGrp="1" noChangeArrowheads="1"/>
          </p:cNvSpPr>
          <p:nvPr>
            <p:ph type="title"/>
          </p:nvPr>
        </p:nvSpPr>
        <p:spPr/>
        <p:txBody>
          <a:bodyPr>
            <a:normAutofit fontScale="90000"/>
          </a:bodyPr>
          <a:lstStyle/>
          <a:p>
            <a:r>
              <a:rPr lang="el-GR" altLang="el-GR"/>
              <a:t>Παραδείγματα δραστηριοτήτων στην τεχνολογία λογισμικού</a:t>
            </a:r>
          </a:p>
        </p:txBody>
      </p:sp>
      <p:sp>
        <p:nvSpPr>
          <p:cNvPr id="841731" name="Rectangle 3"/>
          <p:cNvSpPr>
            <a:spLocks noGrp="1" noChangeArrowheads="1"/>
          </p:cNvSpPr>
          <p:nvPr>
            <p:ph idx="1"/>
          </p:nvPr>
        </p:nvSpPr>
        <p:spPr/>
        <p:txBody>
          <a:bodyPr/>
          <a:lstStyle/>
          <a:p>
            <a:r>
              <a:rPr lang="el-GR" altLang="el-GR" sz="2800"/>
              <a:t>Σχεδιασμός έργου (</a:t>
            </a:r>
            <a:r>
              <a:rPr lang="en-US" altLang="el-GR" sz="2800"/>
              <a:t>planning)</a:t>
            </a:r>
          </a:p>
          <a:p>
            <a:r>
              <a:rPr lang="el-GR" altLang="el-GR" sz="2800"/>
              <a:t>Εκμαίευση απαιτήσεων (</a:t>
            </a:r>
            <a:r>
              <a:rPr lang="en-US" altLang="el-GR" sz="2800"/>
              <a:t>requirements elicitation</a:t>
            </a:r>
            <a:r>
              <a:rPr lang="el-GR" altLang="el-GR" sz="2800"/>
              <a:t>)</a:t>
            </a:r>
            <a:endParaRPr lang="en-US" altLang="el-GR" sz="2800"/>
          </a:p>
          <a:p>
            <a:r>
              <a:rPr lang="el-GR" altLang="el-GR" sz="2800"/>
              <a:t>Ανάλυση (</a:t>
            </a:r>
            <a:r>
              <a:rPr lang="en-US" altLang="el-GR" sz="2800"/>
              <a:t>analysis)</a:t>
            </a:r>
          </a:p>
          <a:p>
            <a:r>
              <a:rPr lang="el-GR" altLang="el-GR" sz="2800"/>
              <a:t>Σχεδιασμός συστήματος (</a:t>
            </a:r>
            <a:r>
              <a:rPr lang="en-US" altLang="el-GR" sz="2800"/>
              <a:t>system design</a:t>
            </a:r>
            <a:r>
              <a:rPr lang="el-GR" altLang="el-GR" sz="2800"/>
              <a:t>)</a:t>
            </a:r>
            <a:endParaRPr lang="en-US" altLang="el-GR" sz="2800"/>
          </a:p>
          <a:p>
            <a:r>
              <a:rPr lang="el-GR" altLang="el-GR" sz="2800"/>
              <a:t>Σχεδιασμός αντικειμένων (</a:t>
            </a:r>
            <a:r>
              <a:rPr lang="en-US" altLang="el-GR" sz="2800"/>
              <a:t>object design</a:t>
            </a:r>
            <a:r>
              <a:rPr lang="el-GR" altLang="el-GR" sz="2800"/>
              <a:t>)</a:t>
            </a:r>
            <a:endParaRPr lang="en-US" altLang="el-GR" sz="2800"/>
          </a:p>
          <a:p>
            <a:r>
              <a:rPr lang="el-GR" altLang="el-GR" sz="2800"/>
              <a:t>Υλοποίηση (</a:t>
            </a:r>
            <a:r>
              <a:rPr lang="en-US" altLang="el-GR" sz="2800"/>
              <a:t>implementation</a:t>
            </a:r>
            <a:r>
              <a:rPr lang="el-GR" altLang="el-GR" sz="2800"/>
              <a:t>)</a:t>
            </a:r>
            <a:endParaRPr lang="en-US" altLang="el-GR" sz="2800"/>
          </a:p>
          <a:p>
            <a:r>
              <a:rPr lang="el-GR" altLang="el-GR" sz="2800"/>
              <a:t>Έλεγχος (</a:t>
            </a:r>
            <a:r>
              <a:rPr lang="en-US" altLang="el-GR" sz="2800"/>
              <a:t>testing</a:t>
            </a:r>
            <a:r>
              <a:rPr lang="el-GR" altLang="el-GR" sz="2800"/>
              <a:t>)</a:t>
            </a:r>
            <a:endParaRPr lang="en-US" altLang="el-GR" sz="2800"/>
          </a:p>
          <a:p>
            <a:r>
              <a:rPr lang="el-GR" altLang="el-GR" sz="2800"/>
              <a:t>Παράδοση (</a:t>
            </a:r>
            <a:r>
              <a:rPr lang="en-US" altLang="el-GR" sz="2800"/>
              <a:t>delivery</a:t>
            </a:r>
            <a:r>
              <a:rPr lang="el-GR" altLang="el-GR" sz="2800"/>
              <a:t>)</a:t>
            </a:r>
          </a:p>
        </p:txBody>
      </p:sp>
      <p:sp>
        <p:nvSpPr>
          <p:cNvPr id="6" name="Slide Number Placeholder 5"/>
          <p:cNvSpPr>
            <a:spLocks noGrp="1"/>
          </p:cNvSpPr>
          <p:nvPr>
            <p:ph type="sldNum" sz="quarter" idx="12"/>
          </p:nvPr>
        </p:nvSpPr>
        <p:spPr/>
        <p:txBody>
          <a:bodyPr/>
          <a:lstStyle/>
          <a:p>
            <a:fld id="{C7BEB398-C336-4A1F-BB70-B760F14607C3}" type="slidenum">
              <a:rPr lang="el-GR" altLang="el-GR"/>
              <a:pPr/>
              <a:t>33</a:t>
            </a:fld>
            <a:endParaRPr lang="el-GR" altLang="el-G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2754" name="Rectangle 2"/>
          <p:cNvSpPr>
            <a:spLocks noGrp="1" noChangeArrowheads="1"/>
          </p:cNvSpPr>
          <p:nvPr>
            <p:ph type="title"/>
          </p:nvPr>
        </p:nvSpPr>
        <p:spPr/>
        <p:txBody>
          <a:bodyPr/>
          <a:lstStyle/>
          <a:p>
            <a:r>
              <a:rPr lang="el-GR" altLang="el-GR" sz="2800"/>
              <a:t>Συσχετίσεις μεταξύ έργων, </a:t>
            </a:r>
            <a:r>
              <a:rPr lang="en-US" altLang="el-GR" sz="2800"/>
              <a:t> </a:t>
            </a:r>
            <a:r>
              <a:rPr lang="el-GR" altLang="el-GR" sz="2800"/>
              <a:t>δραστηριοτήτων, ρόλων, προϊόντων εργασίας και πακέτων εργασίας</a:t>
            </a:r>
          </a:p>
        </p:txBody>
      </p:sp>
      <p:sp>
        <p:nvSpPr>
          <p:cNvPr id="27" name="Slide Number Placeholder 4"/>
          <p:cNvSpPr>
            <a:spLocks noGrp="1"/>
          </p:cNvSpPr>
          <p:nvPr>
            <p:ph type="sldNum" sz="quarter" idx="12"/>
          </p:nvPr>
        </p:nvSpPr>
        <p:spPr/>
        <p:txBody>
          <a:bodyPr/>
          <a:lstStyle/>
          <a:p>
            <a:fld id="{542CE6B9-22A6-4DDA-A620-B99B979C443E}" type="slidenum">
              <a:rPr lang="el-GR" altLang="el-GR"/>
              <a:pPr/>
              <a:t>34</a:t>
            </a:fld>
            <a:endParaRPr lang="el-GR" altLang="el-GR"/>
          </a:p>
        </p:txBody>
      </p:sp>
      <p:sp>
        <p:nvSpPr>
          <p:cNvPr id="842756" name="Freeform 3"/>
          <p:cNvSpPr>
            <a:spLocks/>
          </p:cNvSpPr>
          <p:nvPr/>
        </p:nvSpPr>
        <p:spPr bwMode="auto">
          <a:xfrm>
            <a:off x="2630488" y="3233738"/>
            <a:ext cx="795337" cy="568325"/>
          </a:xfrm>
          <a:custGeom>
            <a:avLst/>
            <a:gdLst>
              <a:gd name="T0" fmla="*/ 0 w 501"/>
              <a:gd name="T1" fmla="*/ 902215938 h 358"/>
              <a:gd name="T2" fmla="*/ 0 w 501"/>
              <a:gd name="T3" fmla="*/ 0 h 358"/>
              <a:gd name="T4" fmla="*/ 1262596694 w 501"/>
              <a:gd name="T5" fmla="*/ 0 h 358"/>
              <a:gd name="T6" fmla="*/ 0 60000 65536"/>
              <a:gd name="T7" fmla="*/ 0 60000 65536"/>
              <a:gd name="T8" fmla="*/ 0 60000 65536"/>
              <a:gd name="T9" fmla="*/ 0 w 501"/>
              <a:gd name="T10" fmla="*/ 0 h 358"/>
              <a:gd name="T11" fmla="*/ 501 w 501"/>
              <a:gd name="T12" fmla="*/ 358 h 358"/>
            </a:gdLst>
            <a:ahLst/>
            <a:cxnLst>
              <a:cxn ang="T6">
                <a:pos x="T0" y="T1"/>
              </a:cxn>
              <a:cxn ang="T7">
                <a:pos x="T2" y="T3"/>
              </a:cxn>
              <a:cxn ang="T8">
                <a:pos x="T4" y="T5"/>
              </a:cxn>
            </a:cxnLst>
            <a:rect l="T9" t="T10" r="T11" b="T12"/>
            <a:pathLst>
              <a:path w="501" h="358">
                <a:moveTo>
                  <a:pt x="0" y="358"/>
                </a:moveTo>
                <a:lnTo>
                  <a:pt x="0" y="0"/>
                </a:lnTo>
                <a:lnTo>
                  <a:pt x="501" y="0"/>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42757" name="Freeform 4"/>
          <p:cNvSpPr>
            <a:spLocks/>
          </p:cNvSpPr>
          <p:nvPr/>
        </p:nvSpPr>
        <p:spPr bwMode="auto">
          <a:xfrm>
            <a:off x="2562225" y="3802063"/>
            <a:ext cx="158750" cy="339725"/>
          </a:xfrm>
          <a:custGeom>
            <a:avLst/>
            <a:gdLst>
              <a:gd name="T0" fmla="*/ 252015625 w 100"/>
              <a:gd name="T1" fmla="*/ 287297813 h 214"/>
              <a:gd name="T2" fmla="*/ 108367513 w 100"/>
              <a:gd name="T3" fmla="*/ 0 h 214"/>
              <a:gd name="T4" fmla="*/ 0 w 100"/>
              <a:gd name="T5" fmla="*/ 287297813 h 214"/>
              <a:gd name="T6" fmla="*/ 108367513 w 100"/>
              <a:gd name="T7" fmla="*/ 539313438 h 214"/>
              <a:gd name="T8" fmla="*/ 252015625 w 100"/>
              <a:gd name="T9" fmla="*/ 287297813 h 214"/>
              <a:gd name="T10" fmla="*/ 0 60000 65536"/>
              <a:gd name="T11" fmla="*/ 0 60000 65536"/>
              <a:gd name="T12" fmla="*/ 0 60000 65536"/>
              <a:gd name="T13" fmla="*/ 0 60000 65536"/>
              <a:gd name="T14" fmla="*/ 0 60000 65536"/>
              <a:gd name="T15" fmla="*/ 0 w 100"/>
              <a:gd name="T16" fmla="*/ 0 h 214"/>
              <a:gd name="T17" fmla="*/ 100 w 100"/>
              <a:gd name="T18" fmla="*/ 214 h 214"/>
            </a:gdLst>
            <a:ahLst/>
            <a:cxnLst>
              <a:cxn ang="T10">
                <a:pos x="T0" y="T1"/>
              </a:cxn>
              <a:cxn ang="T11">
                <a:pos x="T2" y="T3"/>
              </a:cxn>
              <a:cxn ang="T12">
                <a:pos x="T4" y="T5"/>
              </a:cxn>
              <a:cxn ang="T13">
                <a:pos x="T6" y="T7"/>
              </a:cxn>
              <a:cxn ang="T14">
                <a:pos x="T8" y="T9"/>
              </a:cxn>
            </a:cxnLst>
            <a:rect l="T15" t="T16" r="T17" b="T18"/>
            <a:pathLst>
              <a:path w="100" h="214">
                <a:moveTo>
                  <a:pt x="100" y="114"/>
                </a:moveTo>
                <a:lnTo>
                  <a:pt x="43" y="0"/>
                </a:lnTo>
                <a:lnTo>
                  <a:pt x="0" y="114"/>
                </a:lnTo>
                <a:lnTo>
                  <a:pt x="43" y="214"/>
                </a:lnTo>
                <a:lnTo>
                  <a:pt x="100" y="114"/>
                </a:lnTo>
                <a:close/>
              </a:path>
            </a:pathLst>
          </a:custGeom>
          <a:solidFill>
            <a:srgbClr val="FFFFFF"/>
          </a:solidFill>
          <a:ln w="222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42758" name="Rectangle 5"/>
          <p:cNvSpPr>
            <a:spLocks noChangeArrowheads="1"/>
          </p:cNvSpPr>
          <p:nvPr/>
        </p:nvSpPr>
        <p:spPr bwMode="auto">
          <a:xfrm>
            <a:off x="2338388" y="3906838"/>
            <a:ext cx="1270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latin typeface="Lucida Sans Typewriter" panose="020B0509030504030204" pitchFamily="49" charset="0"/>
                <a:ea typeface="ＭＳ Ｐゴシック" panose="020B0600070205080204" pitchFamily="34" charset="-128"/>
              </a:rPr>
              <a:t>1</a:t>
            </a:r>
          </a:p>
        </p:txBody>
      </p:sp>
      <p:sp>
        <p:nvSpPr>
          <p:cNvPr id="842759" name="Rectangle 6"/>
          <p:cNvSpPr>
            <a:spLocks noChangeArrowheads="1"/>
          </p:cNvSpPr>
          <p:nvPr/>
        </p:nvSpPr>
        <p:spPr bwMode="auto">
          <a:xfrm>
            <a:off x="3194050" y="3051175"/>
            <a:ext cx="889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latin typeface="Lucida Sans Typewriter" panose="020B0509030504030204" pitchFamily="49" charset="0"/>
                <a:ea typeface="ＭＳ Ｐゴシック" panose="020B0600070205080204" pitchFamily="34" charset="-128"/>
              </a:rPr>
              <a:t>*</a:t>
            </a:r>
          </a:p>
        </p:txBody>
      </p:sp>
      <p:sp>
        <p:nvSpPr>
          <p:cNvPr id="842760" name="Freeform 7"/>
          <p:cNvSpPr>
            <a:spLocks/>
          </p:cNvSpPr>
          <p:nvPr/>
        </p:nvSpPr>
        <p:spPr bwMode="auto">
          <a:xfrm>
            <a:off x="4289425" y="3460750"/>
            <a:ext cx="295275" cy="249238"/>
          </a:xfrm>
          <a:custGeom>
            <a:avLst/>
            <a:gdLst>
              <a:gd name="T0" fmla="*/ 254536575 w 186"/>
              <a:gd name="T1" fmla="*/ 395666119 h 157"/>
              <a:gd name="T2" fmla="*/ 0 w 186"/>
              <a:gd name="T3" fmla="*/ 395666119 h 157"/>
              <a:gd name="T4" fmla="*/ 254536575 w 186"/>
              <a:gd name="T5" fmla="*/ 0 h 157"/>
              <a:gd name="T6" fmla="*/ 468749063 w 186"/>
              <a:gd name="T7" fmla="*/ 395666119 h 157"/>
              <a:gd name="T8" fmla="*/ 254536575 w 186"/>
              <a:gd name="T9" fmla="*/ 395666119 h 157"/>
              <a:gd name="T10" fmla="*/ 0 60000 65536"/>
              <a:gd name="T11" fmla="*/ 0 60000 65536"/>
              <a:gd name="T12" fmla="*/ 0 60000 65536"/>
              <a:gd name="T13" fmla="*/ 0 60000 65536"/>
              <a:gd name="T14" fmla="*/ 0 60000 65536"/>
              <a:gd name="T15" fmla="*/ 0 w 186"/>
              <a:gd name="T16" fmla="*/ 0 h 157"/>
              <a:gd name="T17" fmla="*/ 186 w 186"/>
              <a:gd name="T18" fmla="*/ 157 h 157"/>
            </a:gdLst>
            <a:ahLst/>
            <a:cxnLst>
              <a:cxn ang="T10">
                <a:pos x="T0" y="T1"/>
              </a:cxn>
              <a:cxn ang="T11">
                <a:pos x="T2" y="T3"/>
              </a:cxn>
              <a:cxn ang="T12">
                <a:pos x="T4" y="T5"/>
              </a:cxn>
              <a:cxn ang="T13">
                <a:pos x="T6" y="T7"/>
              </a:cxn>
              <a:cxn ang="T14">
                <a:pos x="T8" y="T9"/>
              </a:cxn>
            </a:cxnLst>
            <a:rect l="T15" t="T16" r="T17" b="T18"/>
            <a:pathLst>
              <a:path w="186" h="157">
                <a:moveTo>
                  <a:pt x="101" y="157"/>
                </a:moveTo>
                <a:lnTo>
                  <a:pt x="0" y="157"/>
                </a:lnTo>
                <a:lnTo>
                  <a:pt x="101" y="0"/>
                </a:lnTo>
                <a:lnTo>
                  <a:pt x="186" y="157"/>
                </a:lnTo>
                <a:lnTo>
                  <a:pt x="101" y="157"/>
                </a:lnTo>
                <a:close/>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42761" name="Line 8"/>
          <p:cNvSpPr>
            <a:spLocks noChangeShapeType="1"/>
          </p:cNvSpPr>
          <p:nvPr/>
        </p:nvSpPr>
        <p:spPr bwMode="auto">
          <a:xfrm flipV="1">
            <a:off x="4449763" y="3709988"/>
            <a:ext cx="1587" cy="204787"/>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42762" name="Rectangle 9"/>
          <p:cNvSpPr>
            <a:spLocks noChangeArrowheads="1"/>
          </p:cNvSpPr>
          <p:nvPr/>
        </p:nvSpPr>
        <p:spPr bwMode="auto">
          <a:xfrm>
            <a:off x="4932363" y="4149725"/>
            <a:ext cx="2024062" cy="433388"/>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Εργασία</a:t>
            </a:r>
          </a:p>
        </p:txBody>
      </p:sp>
      <p:sp>
        <p:nvSpPr>
          <p:cNvPr id="842764" name="Rectangle 11"/>
          <p:cNvSpPr>
            <a:spLocks noChangeArrowheads="1"/>
          </p:cNvSpPr>
          <p:nvPr/>
        </p:nvSpPr>
        <p:spPr bwMode="auto">
          <a:xfrm>
            <a:off x="1196975" y="4149725"/>
            <a:ext cx="2024063" cy="433388"/>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Δραστηριότητα</a:t>
            </a:r>
          </a:p>
        </p:txBody>
      </p:sp>
      <p:sp>
        <p:nvSpPr>
          <p:cNvPr id="842766" name="Rectangle 13"/>
          <p:cNvSpPr>
            <a:spLocks noChangeArrowheads="1"/>
          </p:cNvSpPr>
          <p:nvPr/>
        </p:nvSpPr>
        <p:spPr bwMode="auto">
          <a:xfrm>
            <a:off x="3446463" y="3068638"/>
            <a:ext cx="2474912" cy="40957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Μονάδα εργασίας</a:t>
            </a:r>
          </a:p>
        </p:txBody>
      </p:sp>
      <p:sp>
        <p:nvSpPr>
          <p:cNvPr id="842768" name="Rectangle 15"/>
          <p:cNvSpPr>
            <a:spLocks noChangeArrowheads="1"/>
          </p:cNvSpPr>
          <p:nvPr/>
        </p:nvSpPr>
        <p:spPr bwMode="auto">
          <a:xfrm>
            <a:off x="161925" y="2303463"/>
            <a:ext cx="2181225" cy="431800"/>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Πακέτο εργασίας</a:t>
            </a:r>
          </a:p>
        </p:txBody>
      </p:sp>
      <p:sp>
        <p:nvSpPr>
          <p:cNvPr id="842770" name="Rectangle 17"/>
          <p:cNvSpPr>
            <a:spLocks noChangeArrowheads="1"/>
          </p:cNvSpPr>
          <p:nvPr/>
        </p:nvSpPr>
        <p:spPr bwMode="auto">
          <a:xfrm>
            <a:off x="6372225" y="2303463"/>
            <a:ext cx="2295525" cy="431800"/>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Προϊόν εργασίας</a:t>
            </a:r>
          </a:p>
        </p:txBody>
      </p:sp>
      <p:sp>
        <p:nvSpPr>
          <p:cNvPr id="842772" name="Freeform 19"/>
          <p:cNvSpPr>
            <a:spLocks/>
          </p:cNvSpPr>
          <p:nvPr/>
        </p:nvSpPr>
        <p:spPr bwMode="auto">
          <a:xfrm>
            <a:off x="2322513" y="2484438"/>
            <a:ext cx="1524000" cy="546100"/>
          </a:xfrm>
          <a:custGeom>
            <a:avLst/>
            <a:gdLst>
              <a:gd name="T0" fmla="*/ 2147483647 w 960"/>
              <a:gd name="T1" fmla="*/ 866933750 h 344"/>
              <a:gd name="T2" fmla="*/ 2147483647 w 960"/>
              <a:gd name="T3" fmla="*/ 0 h 344"/>
              <a:gd name="T4" fmla="*/ 0 w 960"/>
              <a:gd name="T5" fmla="*/ 0 h 344"/>
              <a:gd name="T6" fmla="*/ 0 60000 65536"/>
              <a:gd name="T7" fmla="*/ 0 60000 65536"/>
              <a:gd name="T8" fmla="*/ 0 60000 65536"/>
              <a:gd name="T9" fmla="*/ 0 w 960"/>
              <a:gd name="T10" fmla="*/ 0 h 344"/>
              <a:gd name="T11" fmla="*/ 960 w 960"/>
              <a:gd name="T12" fmla="*/ 344 h 344"/>
            </a:gdLst>
            <a:ahLst/>
            <a:cxnLst>
              <a:cxn ang="T6">
                <a:pos x="T0" y="T1"/>
              </a:cxn>
              <a:cxn ang="T7">
                <a:pos x="T2" y="T3"/>
              </a:cxn>
              <a:cxn ang="T8">
                <a:pos x="T4" y="T5"/>
              </a:cxn>
            </a:cxnLst>
            <a:rect l="T9" t="T10" r="T11" b="T12"/>
            <a:pathLst>
              <a:path w="960" h="344">
                <a:moveTo>
                  <a:pt x="960" y="344"/>
                </a:moveTo>
                <a:lnTo>
                  <a:pt x="960" y="0"/>
                </a:lnTo>
                <a:lnTo>
                  <a:pt x="0" y="0"/>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42773" name="Freeform 20"/>
          <p:cNvSpPr>
            <a:spLocks/>
          </p:cNvSpPr>
          <p:nvPr/>
        </p:nvSpPr>
        <p:spPr bwMode="auto">
          <a:xfrm>
            <a:off x="4857750" y="2505075"/>
            <a:ext cx="1501775" cy="546100"/>
          </a:xfrm>
          <a:custGeom>
            <a:avLst/>
            <a:gdLst>
              <a:gd name="T0" fmla="*/ 0 w 946"/>
              <a:gd name="T1" fmla="*/ 866933750 h 344"/>
              <a:gd name="T2" fmla="*/ 0 w 946"/>
              <a:gd name="T3" fmla="*/ 0 h 344"/>
              <a:gd name="T4" fmla="*/ 2147483647 w 946"/>
              <a:gd name="T5" fmla="*/ 0 h 344"/>
              <a:gd name="T6" fmla="*/ 0 60000 65536"/>
              <a:gd name="T7" fmla="*/ 0 60000 65536"/>
              <a:gd name="T8" fmla="*/ 0 60000 65536"/>
              <a:gd name="T9" fmla="*/ 0 w 946"/>
              <a:gd name="T10" fmla="*/ 0 h 344"/>
              <a:gd name="T11" fmla="*/ 946 w 946"/>
              <a:gd name="T12" fmla="*/ 344 h 344"/>
            </a:gdLst>
            <a:ahLst/>
            <a:cxnLst>
              <a:cxn ang="T6">
                <a:pos x="T0" y="T1"/>
              </a:cxn>
              <a:cxn ang="T7">
                <a:pos x="T2" y="T3"/>
              </a:cxn>
              <a:cxn ang="T8">
                <a:pos x="T4" y="T5"/>
              </a:cxn>
            </a:cxnLst>
            <a:rect l="T9" t="T10" r="T11" b="T12"/>
            <a:pathLst>
              <a:path w="946" h="344">
                <a:moveTo>
                  <a:pt x="0" y="344"/>
                </a:moveTo>
                <a:lnTo>
                  <a:pt x="0" y="0"/>
                </a:lnTo>
                <a:lnTo>
                  <a:pt x="946" y="0"/>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42774" name="Rectangle 21"/>
          <p:cNvSpPr>
            <a:spLocks noChangeArrowheads="1"/>
          </p:cNvSpPr>
          <p:nvPr/>
        </p:nvSpPr>
        <p:spPr bwMode="auto">
          <a:xfrm>
            <a:off x="2597150" y="2179638"/>
            <a:ext cx="111601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περιγράφει</a:t>
            </a:r>
            <a:endParaRPr lang="en-US" altLang="el-GR" sz="1800"/>
          </a:p>
        </p:txBody>
      </p:sp>
      <p:sp>
        <p:nvSpPr>
          <p:cNvPr id="842775" name="Rectangle 22"/>
          <p:cNvSpPr>
            <a:spLocks noChangeArrowheads="1"/>
          </p:cNvSpPr>
          <p:nvPr/>
        </p:nvSpPr>
        <p:spPr bwMode="auto">
          <a:xfrm>
            <a:off x="4527550" y="2168525"/>
            <a:ext cx="1666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έχει αποτέλεσμα</a:t>
            </a:r>
            <a:endParaRPr lang="en-US" altLang="el-GR" sz="1800"/>
          </a:p>
        </p:txBody>
      </p:sp>
      <p:sp>
        <p:nvSpPr>
          <p:cNvPr id="842776" name="Rectangle 23"/>
          <p:cNvSpPr>
            <a:spLocks noChangeArrowheads="1"/>
          </p:cNvSpPr>
          <p:nvPr/>
        </p:nvSpPr>
        <p:spPr bwMode="auto">
          <a:xfrm>
            <a:off x="6597650" y="4733925"/>
            <a:ext cx="2001838" cy="409575"/>
          </a:xfrm>
          <a:prstGeom prst="rect">
            <a:avLst/>
          </a:prstGeom>
          <a:noFill/>
          <a:ln w="222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Ρόλος</a:t>
            </a:r>
          </a:p>
        </p:txBody>
      </p:sp>
      <p:sp>
        <p:nvSpPr>
          <p:cNvPr id="842778" name="Freeform 25"/>
          <p:cNvSpPr>
            <a:spLocks/>
          </p:cNvSpPr>
          <p:nvPr/>
        </p:nvSpPr>
        <p:spPr bwMode="auto">
          <a:xfrm>
            <a:off x="5949950" y="4551363"/>
            <a:ext cx="658813" cy="387350"/>
          </a:xfrm>
          <a:custGeom>
            <a:avLst/>
            <a:gdLst>
              <a:gd name="T0" fmla="*/ 0 w 415"/>
              <a:gd name="T1" fmla="*/ 0 h 244"/>
              <a:gd name="T2" fmla="*/ 0 w 415"/>
              <a:gd name="T3" fmla="*/ 614918125 h 244"/>
              <a:gd name="T4" fmla="*/ 1045866431 w 415"/>
              <a:gd name="T5" fmla="*/ 614918125 h 244"/>
              <a:gd name="T6" fmla="*/ 0 60000 65536"/>
              <a:gd name="T7" fmla="*/ 0 60000 65536"/>
              <a:gd name="T8" fmla="*/ 0 60000 65536"/>
              <a:gd name="T9" fmla="*/ 0 w 415"/>
              <a:gd name="T10" fmla="*/ 0 h 244"/>
              <a:gd name="T11" fmla="*/ 415 w 415"/>
              <a:gd name="T12" fmla="*/ 244 h 244"/>
            </a:gdLst>
            <a:ahLst/>
            <a:cxnLst>
              <a:cxn ang="T6">
                <a:pos x="T0" y="T1"/>
              </a:cxn>
              <a:cxn ang="T7">
                <a:pos x="T2" y="T3"/>
              </a:cxn>
              <a:cxn ang="T8">
                <a:pos x="T4" y="T5"/>
              </a:cxn>
            </a:cxnLst>
            <a:rect l="T9" t="T10" r="T11" b="T12"/>
            <a:pathLst>
              <a:path w="415" h="244">
                <a:moveTo>
                  <a:pt x="0" y="0"/>
                </a:moveTo>
                <a:lnTo>
                  <a:pt x="0" y="244"/>
                </a:lnTo>
                <a:lnTo>
                  <a:pt x="415" y="244"/>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42779" name="Rectangle 26"/>
          <p:cNvSpPr>
            <a:spLocks noChangeArrowheads="1"/>
          </p:cNvSpPr>
          <p:nvPr/>
        </p:nvSpPr>
        <p:spPr bwMode="auto">
          <a:xfrm>
            <a:off x="5046663" y="5003800"/>
            <a:ext cx="13271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ανατίθεται σε</a:t>
            </a:r>
            <a:endParaRPr lang="en-US" altLang="el-GR" sz="1800"/>
          </a:p>
        </p:txBody>
      </p:sp>
      <p:sp>
        <p:nvSpPr>
          <p:cNvPr id="842780" name="Rectangle 27"/>
          <p:cNvSpPr>
            <a:spLocks noChangeArrowheads="1"/>
          </p:cNvSpPr>
          <p:nvPr/>
        </p:nvSpPr>
        <p:spPr bwMode="auto">
          <a:xfrm>
            <a:off x="5794375" y="4598988"/>
            <a:ext cx="889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latin typeface="Lucida Sans Typewriter" panose="020B0509030504030204" pitchFamily="49" charset="0"/>
                <a:ea typeface="ＭＳ Ｐゴシック" panose="020B0600070205080204" pitchFamily="34" charset="-128"/>
              </a:rPr>
              <a:t>*</a:t>
            </a:r>
          </a:p>
        </p:txBody>
      </p:sp>
      <p:sp>
        <p:nvSpPr>
          <p:cNvPr id="842781" name="Rectangle 28"/>
          <p:cNvSpPr>
            <a:spLocks noChangeArrowheads="1"/>
          </p:cNvSpPr>
          <p:nvPr/>
        </p:nvSpPr>
        <p:spPr bwMode="auto">
          <a:xfrm>
            <a:off x="6416675" y="4689475"/>
            <a:ext cx="127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a:latin typeface="Lucida Sans Typewriter" panose="020B0509030504030204" pitchFamily="49" charset="0"/>
                <a:ea typeface="ＭＳ Ｐゴシック" panose="020B0600070205080204" pitchFamily="34" charset="-128"/>
              </a:rPr>
              <a:t>1</a:t>
            </a:r>
          </a:p>
        </p:txBody>
      </p:sp>
      <p:sp>
        <p:nvSpPr>
          <p:cNvPr id="842782" name="Freeform 29"/>
          <p:cNvSpPr>
            <a:spLocks/>
          </p:cNvSpPr>
          <p:nvPr/>
        </p:nvSpPr>
        <p:spPr bwMode="auto">
          <a:xfrm flipV="1">
            <a:off x="2955925" y="3903663"/>
            <a:ext cx="1481138" cy="238125"/>
          </a:xfrm>
          <a:custGeom>
            <a:avLst/>
            <a:gdLst>
              <a:gd name="T0" fmla="*/ 0 w 415"/>
              <a:gd name="T1" fmla="*/ 0 h 244"/>
              <a:gd name="T2" fmla="*/ 0 w 415"/>
              <a:gd name="T3" fmla="*/ 232391457 h 244"/>
              <a:gd name="T4" fmla="*/ 2147483647 w 415"/>
              <a:gd name="T5" fmla="*/ 232391457 h 244"/>
              <a:gd name="T6" fmla="*/ 0 60000 65536"/>
              <a:gd name="T7" fmla="*/ 0 60000 65536"/>
              <a:gd name="T8" fmla="*/ 0 60000 65536"/>
              <a:gd name="T9" fmla="*/ 0 w 415"/>
              <a:gd name="T10" fmla="*/ 0 h 244"/>
              <a:gd name="T11" fmla="*/ 415 w 415"/>
              <a:gd name="T12" fmla="*/ 244 h 244"/>
            </a:gdLst>
            <a:ahLst/>
            <a:cxnLst>
              <a:cxn ang="T6">
                <a:pos x="T0" y="T1"/>
              </a:cxn>
              <a:cxn ang="T7">
                <a:pos x="T2" y="T3"/>
              </a:cxn>
              <a:cxn ang="T8">
                <a:pos x="T4" y="T5"/>
              </a:cxn>
            </a:cxnLst>
            <a:rect l="T9" t="T10" r="T11" b="T12"/>
            <a:pathLst>
              <a:path w="415" h="244">
                <a:moveTo>
                  <a:pt x="0" y="0"/>
                </a:moveTo>
                <a:lnTo>
                  <a:pt x="0" y="244"/>
                </a:lnTo>
                <a:lnTo>
                  <a:pt x="415" y="244"/>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10800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42783" name="Freeform 30"/>
          <p:cNvSpPr>
            <a:spLocks/>
          </p:cNvSpPr>
          <p:nvPr/>
        </p:nvSpPr>
        <p:spPr bwMode="auto">
          <a:xfrm flipH="1" flipV="1">
            <a:off x="4437063" y="3903663"/>
            <a:ext cx="1492250" cy="238125"/>
          </a:xfrm>
          <a:custGeom>
            <a:avLst/>
            <a:gdLst>
              <a:gd name="T0" fmla="*/ 0 w 415"/>
              <a:gd name="T1" fmla="*/ 0 h 244"/>
              <a:gd name="T2" fmla="*/ 0 w 415"/>
              <a:gd name="T3" fmla="*/ 232391457 h 244"/>
              <a:gd name="T4" fmla="*/ 2147483647 w 415"/>
              <a:gd name="T5" fmla="*/ 232391457 h 244"/>
              <a:gd name="T6" fmla="*/ 0 60000 65536"/>
              <a:gd name="T7" fmla="*/ 0 60000 65536"/>
              <a:gd name="T8" fmla="*/ 0 60000 65536"/>
              <a:gd name="T9" fmla="*/ 0 w 415"/>
              <a:gd name="T10" fmla="*/ 0 h 244"/>
              <a:gd name="T11" fmla="*/ 415 w 415"/>
              <a:gd name="T12" fmla="*/ 244 h 244"/>
            </a:gdLst>
            <a:ahLst/>
            <a:cxnLst>
              <a:cxn ang="T6">
                <a:pos x="T0" y="T1"/>
              </a:cxn>
              <a:cxn ang="T7">
                <a:pos x="T2" y="T3"/>
              </a:cxn>
              <a:cxn ang="T8">
                <a:pos x="T4" y="T5"/>
              </a:cxn>
            </a:cxnLst>
            <a:rect l="T9" t="T10" r="T11" b="T12"/>
            <a:pathLst>
              <a:path w="415" h="244">
                <a:moveTo>
                  <a:pt x="0" y="0"/>
                </a:moveTo>
                <a:lnTo>
                  <a:pt x="0" y="244"/>
                </a:lnTo>
                <a:lnTo>
                  <a:pt x="415" y="244"/>
                </a:lnTo>
              </a:path>
            </a:pathLst>
          </a:custGeom>
          <a:noFill/>
          <a:ln w="22225">
            <a:solidFill>
              <a:schemeClr val="tx1"/>
            </a:solidFill>
            <a:round/>
            <a:headEnd/>
            <a:tailEnd/>
          </a:ln>
          <a:extLst>
            <a:ext uri="{909E8E84-426E-40DD-AFC4-6F175D3DCCD1}">
              <a14:hiddenFill xmlns:a14="http://schemas.microsoft.com/office/drawing/2010/main">
                <a:solidFill>
                  <a:srgbClr val="FFFFFF"/>
                </a:solidFill>
              </a14:hiddenFill>
            </a:ext>
          </a:extLst>
        </p:spPr>
        <p:txBody>
          <a:bodyPr rot="10800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8898" name="Rectangle 2"/>
          <p:cNvSpPr>
            <a:spLocks noGrp="1" noChangeArrowheads="1"/>
          </p:cNvSpPr>
          <p:nvPr>
            <p:ph type="title"/>
          </p:nvPr>
        </p:nvSpPr>
        <p:spPr>
          <a:xfrm>
            <a:off x="476250" y="279400"/>
            <a:ext cx="8229600" cy="674688"/>
          </a:xfrm>
        </p:spPr>
        <p:txBody>
          <a:bodyPr/>
          <a:lstStyle/>
          <a:p>
            <a:r>
              <a:rPr lang="el-GR" altLang="el-GR" sz="4000"/>
              <a:t>Παράδειγμα περιγραφής εργασιών</a:t>
            </a:r>
          </a:p>
        </p:txBody>
      </p:sp>
      <p:graphicFrame>
        <p:nvGraphicFramePr>
          <p:cNvPr id="848999" name="Group 103"/>
          <p:cNvGraphicFramePr>
            <a:graphicFrameLocks noGrp="1"/>
          </p:cNvGraphicFramePr>
          <p:nvPr>
            <p:ph type="tbl" idx="1"/>
            <p:extLst>
              <p:ext uri="{D42A27DB-BD31-4B8C-83A1-F6EECF244321}">
                <p14:modId xmlns:p14="http://schemas.microsoft.com/office/powerpoint/2010/main" val="3091447307"/>
              </p:ext>
            </p:extLst>
          </p:nvPr>
        </p:nvGraphicFramePr>
        <p:xfrm>
          <a:off x="206375" y="1179513"/>
          <a:ext cx="8775700" cy="5372640"/>
        </p:xfrm>
        <a:graphic>
          <a:graphicData uri="http://schemas.openxmlformats.org/drawingml/2006/table">
            <a:tbl>
              <a:tblPr/>
              <a:tblGrid>
                <a:gridCol w="1125538"/>
                <a:gridCol w="1574800"/>
                <a:gridCol w="2565400"/>
                <a:gridCol w="1485900"/>
                <a:gridCol w="2024062"/>
              </a:tblGrid>
              <a:tr h="3429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1" i="0" u="none" strike="noStrike" cap="none" normalizeH="0" baseline="0" dirty="0" smtClean="0">
                          <a:ln>
                            <a:noFill/>
                          </a:ln>
                          <a:solidFill>
                            <a:schemeClr val="tx1"/>
                          </a:solidFill>
                          <a:effectLst/>
                          <a:latin typeface="Arial" panose="020B0604020202020204" pitchFamily="34" charset="0"/>
                        </a:rPr>
                        <a:t>Όνομα εργασίας</a:t>
                      </a:r>
                    </a:p>
                  </a:txBody>
                  <a:tcPr marL="18000" marR="18000" marT="18000" marB="180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1" i="0" u="none" strike="noStrike" cap="none" normalizeH="0" baseline="0" smtClean="0">
                          <a:ln>
                            <a:noFill/>
                          </a:ln>
                          <a:solidFill>
                            <a:schemeClr val="tx1"/>
                          </a:solidFill>
                          <a:effectLst/>
                          <a:latin typeface="Arial" panose="020B0604020202020204" pitchFamily="34" charset="0"/>
                        </a:rPr>
                        <a:t>Ρόλος που ανατίθεται</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1" i="0" u="none" strike="noStrike" cap="none" normalizeH="0" baseline="0" smtClean="0">
                          <a:ln>
                            <a:noFill/>
                          </a:ln>
                          <a:solidFill>
                            <a:schemeClr val="tx1"/>
                          </a:solidFill>
                          <a:effectLst/>
                          <a:latin typeface="Arial" panose="020B0604020202020204" pitchFamily="34" charset="0"/>
                        </a:rPr>
                        <a:t>Περιγραφή εργασίας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1" i="0" u="none" strike="noStrike" cap="none" normalizeH="0" baseline="0" smtClean="0">
                          <a:ln>
                            <a:noFill/>
                          </a:ln>
                          <a:solidFill>
                            <a:schemeClr val="tx1"/>
                          </a:solidFill>
                          <a:effectLst/>
                          <a:latin typeface="Arial" panose="020B0604020202020204" pitchFamily="34" charset="0"/>
                        </a:rPr>
                        <a:t>Είσοδος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1" i="0" u="none" strike="noStrike" cap="none" normalizeH="0" baseline="0" smtClean="0">
                          <a:ln>
                            <a:noFill/>
                          </a:ln>
                          <a:solidFill>
                            <a:schemeClr val="tx1"/>
                          </a:solidFill>
                          <a:effectLst/>
                          <a:latin typeface="Arial" panose="020B0604020202020204" pitchFamily="34" charset="0"/>
                        </a:rPr>
                        <a:t>Έξοδος</a:t>
                      </a:r>
                    </a:p>
                  </a:txBody>
                  <a:tcPr marL="18000" marR="18000" marT="18000" marB="180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61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sng" strike="noStrike" cap="none" normalizeH="0" baseline="0" smtClean="0">
                          <a:ln>
                            <a:noFill/>
                          </a:ln>
                          <a:solidFill>
                            <a:schemeClr val="tx1"/>
                          </a:solidFill>
                          <a:effectLst/>
                          <a:latin typeface="Arial" panose="020B0604020202020204" pitchFamily="34" charset="0"/>
                        </a:rPr>
                        <a:t>Εκμαίευση απαιτήσεων για Β.Δ.</a:t>
                      </a:r>
                    </a:p>
                  </a:txBody>
                  <a:tcPr marL="18000" marR="18000" marT="18000" marB="180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dirty="0" smtClean="0">
                          <a:ln>
                            <a:noFill/>
                          </a:ln>
                          <a:solidFill>
                            <a:schemeClr val="tx1"/>
                          </a:solidFill>
                          <a:effectLst/>
                          <a:latin typeface="Arial" panose="020B0604020202020204" pitchFamily="34" charset="0"/>
                        </a:rPr>
                        <a:t>Αρχιτέκτονας συστήματος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Εκμαίευση απαιτήσεων από ομάδες υποσυστημάτων για τις ανάγκες αποθήκευσης. Περιλαμβάνονται αντικείμενα, γνωρίσματα και συσχετίσεις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Σύνδεσμοι ομάδων</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n-US" altLang="el-GR" sz="1400" b="0" i="0" u="none" strike="noStrike" cap="none" normalizeH="0" baseline="0" smtClean="0">
                          <a:ln>
                            <a:noFill/>
                          </a:ln>
                          <a:solidFill>
                            <a:schemeClr val="tx1"/>
                          </a:solidFill>
                          <a:effectLst/>
                          <a:latin typeface="Arial" panose="020B0604020202020204" pitchFamily="34" charset="0"/>
                        </a:rPr>
                        <a:t>API </a:t>
                      </a:r>
                      <a:r>
                        <a:rPr kumimoji="0" lang="el-GR" altLang="el-GR" sz="1400" b="0" i="0" u="none" strike="noStrike" cap="none" normalizeH="0" baseline="0" smtClean="0">
                          <a:ln>
                            <a:noFill/>
                          </a:ln>
                          <a:solidFill>
                            <a:schemeClr val="tx1"/>
                          </a:solidFill>
                          <a:effectLst/>
                          <a:latin typeface="Arial" panose="020B0604020202020204" pitchFamily="34" charset="0"/>
                        </a:rPr>
                        <a:t>συστήματος Β.Δ., μοντέλο ανάλυσης μονίμων αντικειμένων (διάγραμμα κλάσεων)</a:t>
                      </a:r>
                    </a:p>
                  </a:txBody>
                  <a:tcPr marL="18000" marR="18000" marT="18000" marB="180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77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sng" strike="noStrike" cap="none" normalizeH="0" baseline="0" smtClean="0">
                          <a:ln>
                            <a:noFill/>
                          </a:ln>
                          <a:solidFill>
                            <a:schemeClr val="tx1"/>
                          </a:solidFill>
                          <a:effectLst/>
                          <a:latin typeface="Arial" panose="020B0604020202020204" pitchFamily="34" charset="0"/>
                        </a:rPr>
                        <a:t>Σχεδιασμός συστήματος Β.Δ.</a:t>
                      </a:r>
                    </a:p>
                  </a:txBody>
                  <a:tcPr marL="18000" marR="18000" marT="18000" marB="180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Σχεδιαστής αντικειμένων</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Σχεδιασμός του υποσυστ. βάσης δεδομένων, με πιθανή επιλογή εμπορικού προϊόντος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n-US" altLang="el-GR" sz="1400" b="0" i="0" u="none" strike="noStrike" cap="none" normalizeH="0" baseline="0" smtClean="0">
                          <a:ln>
                            <a:noFill/>
                          </a:ln>
                          <a:solidFill>
                            <a:schemeClr val="tx1"/>
                          </a:solidFill>
                          <a:effectLst/>
                          <a:latin typeface="Arial" panose="020B0604020202020204" pitchFamily="34" charset="0"/>
                        </a:rPr>
                        <a:t>API </a:t>
                      </a:r>
                      <a:r>
                        <a:rPr kumimoji="0" lang="el-GR" altLang="el-GR" sz="1400" b="0" i="0" u="none" strike="noStrike" cap="none" normalizeH="0" baseline="0" smtClean="0">
                          <a:ln>
                            <a:noFill/>
                          </a:ln>
                          <a:solidFill>
                            <a:schemeClr val="tx1"/>
                          </a:solidFill>
                          <a:effectLst/>
                          <a:latin typeface="Arial" panose="020B0604020202020204" pitchFamily="34" charset="0"/>
                        </a:rPr>
                        <a:t>υποσυστήματος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Σχεδιασμός υποσυστήματος Β.Δ. (διάγραμμα κλάσεων)</a:t>
                      </a:r>
                    </a:p>
                  </a:txBody>
                  <a:tcPr marL="18000" marR="18000" marT="18000" marB="180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77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sng" strike="noStrike" cap="none" normalizeH="0" baseline="0" smtClean="0">
                          <a:ln>
                            <a:noFill/>
                          </a:ln>
                          <a:solidFill>
                            <a:schemeClr val="tx1"/>
                          </a:solidFill>
                          <a:effectLst/>
                          <a:latin typeface="Arial" panose="020B0604020202020204" pitchFamily="34" charset="0"/>
                        </a:rPr>
                        <a:t>Υλοποίηση συστήματος Β.Δ.</a:t>
                      </a:r>
                    </a:p>
                  </a:txBody>
                  <a:tcPr marL="18000" marR="18000" marT="18000" marB="180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Προγραμματιστής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Υλοποιεί το υποσύστημα Β.Δ,</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Σχεδιασμός υποσυστήματος Β.Δ.</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Πρωτογενής κώδικας</a:t>
                      </a:r>
                    </a:p>
                  </a:txBody>
                  <a:tcPr marL="18000" marR="18000" marT="18000" marB="180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77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sng" strike="noStrike" cap="none" normalizeH="0" baseline="0" smtClean="0">
                          <a:ln>
                            <a:noFill/>
                          </a:ln>
                          <a:solidFill>
                            <a:schemeClr val="tx1"/>
                          </a:solidFill>
                          <a:effectLst/>
                          <a:latin typeface="Arial" panose="020B0604020202020204" pitchFamily="34" charset="0"/>
                        </a:rPr>
                        <a:t>Επιθεώρηση συστήματος Β.Δ.</a:t>
                      </a:r>
                    </a:p>
                  </a:txBody>
                  <a:tcPr marL="18000" marR="18000" marT="18000" marB="180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Προγραμματιστής, ελεγκτής, σχεδιαστής αντικειμένων</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Επιθεωρείται ο κώδικας του υποσυστήματος Β.Δ.</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Πρωτογενής κώδικας υποσυστήματος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Λίστα προβλημάτων</a:t>
                      </a:r>
                    </a:p>
                  </a:txBody>
                  <a:tcPr marL="18000" marR="18000" marT="18000" marB="180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61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Σχέδιο ελέγχου συστήματος Β.Δ.</a:t>
                      </a:r>
                    </a:p>
                  </a:txBody>
                  <a:tcPr marL="18000" marR="18000" marT="18000" marB="180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Ελεγκτής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Ανάπτυξη πακέτου ελέγχου για το υποσύστημα Β.Δ.</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n-US" altLang="el-GR" sz="1400" b="0" i="0" u="none" strike="noStrike" cap="none" normalizeH="0" baseline="0" smtClean="0">
                          <a:ln>
                            <a:noFill/>
                          </a:ln>
                          <a:solidFill>
                            <a:schemeClr val="tx1"/>
                          </a:solidFill>
                          <a:effectLst/>
                          <a:latin typeface="Arial" panose="020B0604020202020204" pitchFamily="34" charset="0"/>
                        </a:rPr>
                        <a:t>API </a:t>
                      </a:r>
                      <a:r>
                        <a:rPr kumimoji="0" lang="el-GR" altLang="el-GR" sz="1400" b="0" i="0" u="none" strike="noStrike" cap="none" normalizeH="0" baseline="0" smtClean="0">
                          <a:ln>
                            <a:noFill/>
                          </a:ln>
                          <a:solidFill>
                            <a:schemeClr val="tx1"/>
                          </a:solidFill>
                          <a:effectLst/>
                          <a:latin typeface="Arial" panose="020B0604020202020204" pitchFamily="34" charset="0"/>
                        </a:rPr>
                        <a:t>υποσυστήματος, Πρωτογενής κώδικας </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Έλεγχοι και σχέδιο ελέγχου</a:t>
                      </a:r>
                    </a:p>
                  </a:txBody>
                  <a:tcPr marL="18000" marR="18000" marT="18000" marB="180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77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Έλεγχος συστήματος Β.Δ.</a:t>
                      </a:r>
                    </a:p>
                  </a:txBody>
                  <a:tcPr marL="18000" marR="18000" marT="18000" marB="180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Ελεγκτής</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Εκτελεί το πακέτο ελέγχου για το υποσύστημα Β.Δ.</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smtClean="0">
                          <a:ln>
                            <a:noFill/>
                          </a:ln>
                          <a:solidFill>
                            <a:schemeClr val="tx1"/>
                          </a:solidFill>
                          <a:effectLst/>
                          <a:latin typeface="Arial" panose="020B0604020202020204" pitchFamily="34" charset="0"/>
                        </a:rPr>
                        <a:t>Υποσύστημα, σχέδιο ελέγχου</a:t>
                      </a:r>
                    </a:p>
                  </a:txBody>
                  <a:tcPr marL="18000" marR="18000" marT="18000" marB="18000"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400" b="0" i="0" u="none" strike="noStrike" cap="none" normalizeH="0" baseline="0" dirty="0" smtClean="0">
                          <a:ln>
                            <a:noFill/>
                          </a:ln>
                          <a:solidFill>
                            <a:schemeClr val="tx1"/>
                          </a:solidFill>
                          <a:effectLst/>
                          <a:latin typeface="Arial" panose="020B0604020202020204" pitchFamily="34" charset="0"/>
                        </a:rPr>
                        <a:t>Αποτελέσματα ελέγχων, λίστα προβλημάτων</a:t>
                      </a:r>
                    </a:p>
                  </a:txBody>
                  <a:tcPr marL="18000" marR="18000" marT="18000" marB="180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55" name="Slide Number Placeholder 5"/>
          <p:cNvSpPr>
            <a:spLocks noGrp="1"/>
          </p:cNvSpPr>
          <p:nvPr>
            <p:ph type="sldNum" sz="quarter" idx="12"/>
          </p:nvPr>
        </p:nvSpPr>
        <p:spPr/>
        <p:txBody>
          <a:bodyPr/>
          <a:lstStyle/>
          <a:p>
            <a:fld id="{2F11E402-B584-4181-BF98-DA7240EDCBA3}" type="slidenum">
              <a:rPr lang="el-GR" altLang="el-GR"/>
              <a:pPr/>
              <a:t>35</a:t>
            </a:fld>
            <a:endParaRPr lang="el-GR" altLang="el-G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6" name="Rectangle 2"/>
          <p:cNvSpPr>
            <a:spLocks noGrp="1" noChangeArrowheads="1"/>
          </p:cNvSpPr>
          <p:nvPr>
            <p:ph type="title"/>
          </p:nvPr>
        </p:nvSpPr>
        <p:spPr/>
        <p:txBody>
          <a:bodyPr/>
          <a:lstStyle/>
          <a:p>
            <a:r>
              <a:rPr lang="el-GR" altLang="el-GR"/>
              <a:t>Χρονοπρόγραμμα</a:t>
            </a:r>
            <a:r>
              <a:rPr lang="en-US" altLang="el-GR"/>
              <a:t> (schedule)</a:t>
            </a:r>
            <a:endParaRPr lang="el-GR" altLang="el-GR"/>
          </a:p>
        </p:txBody>
      </p:sp>
      <p:sp>
        <p:nvSpPr>
          <p:cNvPr id="845827" name="Rectangle 3"/>
          <p:cNvSpPr>
            <a:spLocks noGrp="1" noChangeArrowheads="1"/>
          </p:cNvSpPr>
          <p:nvPr>
            <p:ph idx="1"/>
          </p:nvPr>
        </p:nvSpPr>
        <p:spPr>
          <a:xfrm>
            <a:off x="206375" y="1600200"/>
            <a:ext cx="8731250" cy="4889500"/>
          </a:xfrm>
        </p:spPr>
        <p:txBody>
          <a:bodyPr/>
          <a:lstStyle/>
          <a:p>
            <a:r>
              <a:rPr lang="el-GR" altLang="el-GR" sz="2400"/>
              <a:t>Το χρονοπρόγραμμα είναι μία απεικόνιση των εργασιών στον χρόνο</a:t>
            </a:r>
          </a:p>
          <a:p>
            <a:pPr lvl="1"/>
            <a:r>
              <a:rPr lang="el-GR" altLang="el-GR" sz="2000"/>
              <a:t>Σε κάθε εργασία ανατίθενται χρόνοι έναρξης και ολοκλήρωσης</a:t>
            </a:r>
          </a:p>
          <a:p>
            <a:pPr lvl="1"/>
            <a:r>
              <a:rPr lang="el-GR" altLang="el-GR" sz="2000"/>
              <a:t>Με αυτόν τον τρόπο σχεδιάζουμε τις προθεσμίες των παραδοτέων</a:t>
            </a:r>
          </a:p>
          <a:p>
            <a:r>
              <a:rPr lang="el-GR" altLang="el-GR" sz="2400"/>
              <a:t>Οι δύο συχνότερες διαγραμματικές απεικονίσεις χρονοπρογραμμάτων είναι τα διαγράμματα </a:t>
            </a:r>
            <a:r>
              <a:rPr lang="en-US" altLang="el-GR" sz="2400"/>
              <a:t>PERT </a:t>
            </a:r>
            <a:r>
              <a:rPr lang="el-GR" altLang="el-GR" sz="2400"/>
              <a:t>και τα διαγράμματα </a:t>
            </a:r>
            <a:r>
              <a:rPr lang="en-US" altLang="el-GR" sz="2400"/>
              <a:t>GANTT</a:t>
            </a:r>
          </a:p>
          <a:p>
            <a:r>
              <a:rPr lang="el-GR" altLang="el-GR" sz="2400"/>
              <a:t>Στα διαγράμματα </a:t>
            </a:r>
            <a:r>
              <a:rPr lang="en-US" altLang="el-GR" sz="2400"/>
              <a:t>GANTT </a:t>
            </a:r>
            <a:r>
              <a:rPr lang="el-GR" altLang="el-GR" sz="2400"/>
              <a:t>ο οριζόντιος άξονας αντιστοιχεί στον χρόνο και ο κατακόρυφος στις εργασίες</a:t>
            </a:r>
          </a:p>
          <a:p>
            <a:pPr lvl="1"/>
            <a:r>
              <a:rPr lang="el-GR" altLang="el-GR" sz="2000"/>
              <a:t>Κάθε εργασία απεικονίζεται με μία ράβδο, της οποίας το μήκος αντιστοιχεί στη χρονική της διάρκεια</a:t>
            </a:r>
          </a:p>
          <a:p>
            <a:pPr lvl="1"/>
            <a:r>
              <a:rPr lang="el-GR" altLang="el-GR" sz="2000"/>
              <a:t>Οι εργασίες μπορούν να ομαδοποιούνται σε δραστηριότητες ή/και πακέτα εργασίας</a:t>
            </a:r>
          </a:p>
        </p:txBody>
      </p:sp>
      <p:sp>
        <p:nvSpPr>
          <p:cNvPr id="6" name="Slide Number Placeholder 5"/>
          <p:cNvSpPr>
            <a:spLocks noGrp="1"/>
          </p:cNvSpPr>
          <p:nvPr>
            <p:ph type="sldNum" sz="quarter" idx="12"/>
          </p:nvPr>
        </p:nvSpPr>
        <p:spPr/>
        <p:txBody>
          <a:bodyPr/>
          <a:lstStyle/>
          <a:p>
            <a:fld id="{72313B35-22D5-45CC-9B09-F4BF4A093255}" type="slidenum">
              <a:rPr lang="el-GR" altLang="el-GR"/>
              <a:pPr/>
              <a:t>36</a:t>
            </a:fld>
            <a:endParaRPr lang="el-GR" altLang="el-G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6850" name="Rectangle 2"/>
          <p:cNvSpPr>
            <a:spLocks noGrp="1" noChangeArrowheads="1"/>
          </p:cNvSpPr>
          <p:nvPr>
            <p:ph type="title"/>
          </p:nvPr>
        </p:nvSpPr>
        <p:spPr>
          <a:xfrm>
            <a:off x="457200" y="98425"/>
            <a:ext cx="8229600" cy="1143000"/>
          </a:xfrm>
        </p:spPr>
        <p:txBody>
          <a:bodyPr/>
          <a:lstStyle/>
          <a:p>
            <a:r>
              <a:rPr lang="el-GR" altLang="el-GR" sz="4000"/>
              <a:t>Παράδειγμα χρονοπρογράμματος σε διάγραμμα </a:t>
            </a:r>
            <a:r>
              <a:rPr lang="en-US" altLang="el-GR" sz="4000"/>
              <a:t>GANTT</a:t>
            </a:r>
            <a:endParaRPr lang="el-GR" altLang="el-GR" sz="4000"/>
          </a:p>
        </p:txBody>
      </p:sp>
      <p:sp>
        <p:nvSpPr>
          <p:cNvPr id="6" name="Slide Number Placeholder 4"/>
          <p:cNvSpPr>
            <a:spLocks noGrp="1"/>
          </p:cNvSpPr>
          <p:nvPr>
            <p:ph type="sldNum" sz="quarter" idx="12"/>
          </p:nvPr>
        </p:nvSpPr>
        <p:spPr/>
        <p:txBody>
          <a:bodyPr/>
          <a:lstStyle/>
          <a:p>
            <a:fld id="{6B62426D-C3DA-4D4D-A6EE-20C3F84B1169}" type="slidenum">
              <a:rPr lang="el-GR" altLang="el-GR"/>
              <a:pPr/>
              <a:t>37</a:t>
            </a:fld>
            <a:endParaRPr lang="el-GR" altLang="el-GR"/>
          </a:p>
        </p:txBody>
      </p:sp>
      <p:pic>
        <p:nvPicPr>
          <p:cNvPr id="84685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1314450"/>
            <a:ext cx="8893175" cy="535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5218" name="Rectangle 2"/>
          <p:cNvSpPr>
            <a:spLocks noGrp="1" noChangeArrowheads="1"/>
          </p:cNvSpPr>
          <p:nvPr>
            <p:ph type="title"/>
          </p:nvPr>
        </p:nvSpPr>
        <p:spPr>
          <a:xfrm>
            <a:off x="206375" y="277813"/>
            <a:ext cx="8731250" cy="855932"/>
          </a:xfrm>
        </p:spPr>
        <p:txBody>
          <a:bodyPr/>
          <a:lstStyle/>
          <a:p>
            <a:r>
              <a:rPr lang="el-GR" altLang="el-GR" sz="3600" dirty="0"/>
              <a:t>Διαγράμματα </a:t>
            </a:r>
            <a:r>
              <a:rPr lang="en-US" altLang="el-GR" sz="3600" dirty="0"/>
              <a:t>PERT</a:t>
            </a:r>
            <a:endParaRPr lang="el-GR" altLang="el-GR" sz="3600" dirty="0"/>
          </a:p>
        </p:txBody>
      </p:sp>
      <p:sp>
        <p:nvSpPr>
          <p:cNvPr id="905219" name="Rectangle 3"/>
          <p:cNvSpPr>
            <a:spLocks noGrp="1" noChangeArrowheads="1"/>
          </p:cNvSpPr>
          <p:nvPr>
            <p:ph idx="1"/>
          </p:nvPr>
        </p:nvSpPr>
        <p:spPr>
          <a:xfrm>
            <a:off x="161925" y="1600200"/>
            <a:ext cx="8731250" cy="4530725"/>
          </a:xfrm>
        </p:spPr>
        <p:txBody>
          <a:bodyPr/>
          <a:lstStyle/>
          <a:p>
            <a:pPr>
              <a:spcBef>
                <a:spcPct val="0"/>
              </a:spcBef>
            </a:pPr>
            <a:r>
              <a:rPr lang="el-GR" altLang="el-GR" sz="2400" dirty="0">
                <a:solidFill>
                  <a:schemeClr val="accent2">
                    <a:lumMod val="75000"/>
                  </a:schemeClr>
                </a:solidFill>
              </a:rPr>
              <a:t>Διάγραμμα </a:t>
            </a:r>
            <a:r>
              <a:rPr lang="en-US" altLang="el-GR" sz="2400" dirty="0">
                <a:solidFill>
                  <a:schemeClr val="accent2">
                    <a:lumMod val="75000"/>
                  </a:schemeClr>
                </a:solidFill>
              </a:rPr>
              <a:t>PERT </a:t>
            </a:r>
            <a:r>
              <a:rPr lang="en-US" altLang="el-GR" sz="2400" dirty="0"/>
              <a:t>(program evaluation review technique): </a:t>
            </a:r>
            <a:r>
              <a:rPr lang="el-GR" altLang="el-GR" sz="2400" dirty="0"/>
              <a:t>ποιες είναι οι εξαρτήσεις μεταξύ των δράσεων;</a:t>
            </a:r>
            <a:endParaRPr lang="en-US" altLang="el-GR" sz="2400" dirty="0"/>
          </a:p>
          <a:p>
            <a:pPr lvl="1">
              <a:spcBef>
                <a:spcPct val="0"/>
              </a:spcBef>
            </a:pPr>
            <a:r>
              <a:rPr lang="el-GR" altLang="el-GR" sz="2000" dirty="0"/>
              <a:t>Στόχος να αποτυπωθούν οι δράσεις, οι εξαρτήσεις και οι διάρκειες και να βρεθεί η </a:t>
            </a:r>
            <a:r>
              <a:rPr lang="el-GR" altLang="el-GR" sz="2000" i="1" dirty="0"/>
              <a:t>κρίσιμη διαδρομή</a:t>
            </a:r>
            <a:r>
              <a:rPr lang="el-GR" altLang="el-GR" sz="2000" dirty="0"/>
              <a:t> που δίνει τη διάρκεια του έργου</a:t>
            </a:r>
            <a:endParaRPr lang="en-US" altLang="el-GR" sz="2000" dirty="0"/>
          </a:p>
          <a:p>
            <a:pPr lvl="1">
              <a:spcBef>
                <a:spcPct val="0"/>
              </a:spcBef>
            </a:pPr>
            <a:r>
              <a:rPr lang="el-GR" altLang="el-GR" sz="2000" dirty="0"/>
              <a:t>Το διάγραμμα </a:t>
            </a:r>
            <a:r>
              <a:rPr lang="en-US" altLang="el-GR" sz="2000" dirty="0"/>
              <a:t>pert </a:t>
            </a:r>
            <a:r>
              <a:rPr lang="el-GR" altLang="el-GR" sz="2000" dirty="0"/>
              <a:t>του παραδείγματος έχει δύο κρίσιμες διαδρομές, (10 </a:t>
            </a:r>
            <a:r>
              <a:rPr lang="el-GR" altLang="el-GR" sz="2000" dirty="0">
                <a:sym typeface="Wingdings" panose="05000000000000000000" pitchFamily="2" charset="2"/>
              </a:rPr>
              <a:t> 30  40  50) και (10  20  50) που δίνουν διάρκεια έργου 7 μήνες.</a:t>
            </a:r>
            <a:endParaRPr lang="el-GR" altLang="el-GR" sz="2000" dirty="0"/>
          </a:p>
        </p:txBody>
      </p:sp>
      <p:sp>
        <p:nvSpPr>
          <p:cNvPr id="7" name="Slide Number Placeholder 5"/>
          <p:cNvSpPr>
            <a:spLocks noGrp="1"/>
          </p:cNvSpPr>
          <p:nvPr>
            <p:ph type="sldNum" sz="quarter" idx="12"/>
          </p:nvPr>
        </p:nvSpPr>
        <p:spPr/>
        <p:txBody>
          <a:bodyPr/>
          <a:lstStyle/>
          <a:p>
            <a:fld id="{62C8B3F0-9398-48E3-9A6F-29CB825A46A6}" type="slidenum">
              <a:rPr lang="el-GR" altLang="el-GR"/>
              <a:pPr/>
              <a:t>38</a:t>
            </a:fld>
            <a:endParaRPr lang="el-GR" altLang="el-GR"/>
          </a:p>
        </p:txBody>
      </p:sp>
      <p:pic>
        <p:nvPicPr>
          <p:cNvPr id="905220" name="Picture 4"/>
          <p:cNvPicPr>
            <a:picLocks noChangeAspect="1" noChangeArrowheads="1"/>
          </p:cNvPicPr>
          <p:nvPr/>
        </p:nvPicPr>
        <p:blipFill>
          <a:blip r:embed="rId2">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3266855" y="3656454"/>
            <a:ext cx="4949825" cy="246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4802" name="Rectangle 2"/>
          <p:cNvSpPr>
            <a:spLocks noGrp="1" noChangeArrowheads="1"/>
          </p:cNvSpPr>
          <p:nvPr>
            <p:ph type="title"/>
          </p:nvPr>
        </p:nvSpPr>
        <p:spPr/>
        <p:txBody>
          <a:bodyPr/>
          <a:lstStyle/>
          <a:p>
            <a:r>
              <a:rPr lang="el-GR" altLang="el-GR"/>
              <a:t>Σύνοψη</a:t>
            </a:r>
          </a:p>
        </p:txBody>
      </p:sp>
      <p:sp>
        <p:nvSpPr>
          <p:cNvPr id="844803" name="Rectangle 3"/>
          <p:cNvSpPr>
            <a:spLocks noGrp="1" noChangeArrowheads="1"/>
          </p:cNvSpPr>
          <p:nvPr>
            <p:ph idx="1"/>
          </p:nvPr>
        </p:nvSpPr>
        <p:spPr>
          <a:xfrm>
            <a:off x="522288" y="1600200"/>
            <a:ext cx="8099425" cy="4530725"/>
          </a:xfrm>
        </p:spPr>
        <p:txBody>
          <a:bodyPr/>
          <a:lstStyle/>
          <a:p>
            <a:pPr>
              <a:spcBef>
                <a:spcPct val="10000"/>
              </a:spcBef>
            </a:pPr>
            <a:r>
              <a:rPr lang="el-GR" altLang="el-GR" sz="2400"/>
              <a:t>Τα έργα είναι συντονισμένες προσπάθειες για την επίτευξη ενός στόχου που πρέπει να γίνει σε περιορισμένο χρόνο</a:t>
            </a:r>
          </a:p>
          <a:p>
            <a:pPr>
              <a:spcBef>
                <a:spcPct val="10000"/>
              </a:spcBef>
            </a:pPr>
            <a:r>
              <a:rPr lang="el-GR" altLang="el-GR" sz="2400"/>
              <a:t>Οι συμμετέχοντες στο έργο οργανώνονται σε ομάδες, ρόλους ενώ υπάρχουν σχέσεις ελέγχου (</a:t>
            </a:r>
            <a:r>
              <a:rPr lang="en-US" altLang="el-GR" sz="2400"/>
              <a:t>control relationships</a:t>
            </a:r>
            <a:r>
              <a:rPr lang="el-GR" altLang="el-GR" sz="2400"/>
              <a:t>) και σχέσεις επικοινωνίας (</a:t>
            </a:r>
            <a:r>
              <a:rPr lang="en-US" altLang="el-GR" sz="2400"/>
              <a:t>communication relationships</a:t>
            </a:r>
            <a:r>
              <a:rPr lang="el-GR" altLang="el-GR" sz="2400"/>
              <a:t>)</a:t>
            </a:r>
          </a:p>
          <a:p>
            <a:pPr>
              <a:spcBef>
                <a:spcPct val="10000"/>
              </a:spcBef>
            </a:pPr>
            <a:r>
              <a:rPr lang="el-GR" altLang="el-GR" sz="2400"/>
              <a:t>Ένας συμμετέχων μπορεί να έχει πάνω από έναν ρόλους</a:t>
            </a:r>
          </a:p>
          <a:p>
            <a:pPr>
              <a:spcBef>
                <a:spcPct val="10000"/>
              </a:spcBef>
            </a:pPr>
            <a:r>
              <a:rPr lang="el-GR" altLang="el-GR" sz="2400"/>
              <a:t>Η δουλειά οργανώνεται σε όρους εργασιών που ανατίθενται σε ρόλους και παράγουν προϊόντα εργασίας</a:t>
            </a:r>
          </a:p>
        </p:txBody>
      </p:sp>
      <p:sp>
        <p:nvSpPr>
          <p:cNvPr id="6" name="Slide Number Placeholder 5"/>
          <p:cNvSpPr>
            <a:spLocks noGrp="1"/>
          </p:cNvSpPr>
          <p:nvPr>
            <p:ph type="sldNum" sz="quarter" idx="12"/>
          </p:nvPr>
        </p:nvSpPr>
        <p:spPr/>
        <p:txBody>
          <a:bodyPr/>
          <a:lstStyle/>
          <a:p>
            <a:fld id="{8C376979-7D20-4C93-8251-C4D30A5C6B00}" type="slidenum">
              <a:rPr lang="el-GR" altLang="el-GR"/>
              <a:pPr/>
              <a:t>39</a:t>
            </a:fld>
            <a:endParaRPr lang="el-GR" altLang="el-G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3602" name="Rectangle 2"/>
          <p:cNvSpPr>
            <a:spLocks noGrp="1" noChangeArrowheads="1"/>
          </p:cNvSpPr>
          <p:nvPr>
            <p:ph type="title"/>
          </p:nvPr>
        </p:nvSpPr>
        <p:spPr/>
        <p:txBody>
          <a:bodyPr>
            <a:normAutofit fontScale="90000"/>
          </a:bodyPr>
          <a:lstStyle/>
          <a:p>
            <a:r>
              <a:rPr lang="el-GR" altLang="el-GR"/>
              <a:t>Ορισμός έργου (τεχνολογίας λογισμικού)</a:t>
            </a:r>
          </a:p>
        </p:txBody>
      </p:sp>
      <p:sp>
        <p:nvSpPr>
          <p:cNvPr id="793603" name="Rectangle 3"/>
          <p:cNvSpPr>
            <a:spLocks noGrp="1" noChangeArrowheads="1"/>
          </p:cNvSpPr>
          <p:nvPr>
            <p:ph idx="1"/>
          </p:nvPr>
        </p:nvSpPr>
        <p:spPr>
          <a:xfrm>
            <a:off x="457200" y="1390898"/>
            <a:ext cx="8229600" cy="5068888"/>
          </a:xfrm>
        </p:spPr>
        <p:txBody>
          <a:bodyPr/>
          <a:lstStyle/>
          <a:p>
            <a:pPr>
              <a:spcBef>
                <a:spcPct val="0"/>
              </a:spcBef>
            </a:pPr>
            <a:r>
              <a:rPr lang="el-GR" altLang="el-GR" sz="2400" dirty="0"/>
              <a:t>Ένα </a:t>
            </a:r>
            <a:r>
              <a:rPr lang="el-GR" altLang="el-GR" sz="2400" dirty="0">
                <a:solidFill>
                  <a:schemeClr val="accent2">
                    <a:lumMod val="75000"/>
                  </a:schemeClr>
                </a:solidFill>
              </a:rPr>
              <a:t>έργο</a:t>
            </a:r>
            <a:r>
              <a:rPr lang="el-GR" altLang="el-GR" sz="2400" dirty="0">
                <a:solidFill>
                  <a:srgbClr val="FFFF00"/>
                </a:solidFill>
              </a:rPr>
              <a:t> </a:t>
            </a:r>
            <a:r>
              <a:rPr lang="el-GR" altLang="el-GR" sz="2400" dirty="0"/>
              <a:t>είναι ένα εγχείρημα, με συγκεκριμένο χρονικό ορίζοντα, όπου πρέπει να επιτευχθεί ένα σύνολο στόχων το οποίο απαιτεί συντονισμένες προσπάθειες</a:t>
            </a:r>
          </a:p>
          <a:p>
            <a:pPr>
              <a:spcBef>
                <a:spcPct val="0"/>
              </a:spcBef>
            </a:pPr>
            <a:r>
              <a:rPr lang="el-GR" altLang="el-GR" sz="2400" dirty="0"/>
              <a:t>Ένα έργο περιλαμβάνει:</a:t>
            </a:r>
          </a:p>
          <a:p>
            <a:pPr lvl="1">
              <a:spcBef>
                <a:spcPct val="0"/>
              </a:spcBef>
            </a:pPr>
            <a:r>
              <a:rPr lang="el-GR" altLang="el-GR" sz="2000" dirty="0"/>
              <a:t>Ένα σύνολο παραδοτέων στους πελάτες</a:t>
            </a:r>
          </a:p>
          <a:p>
            <a:pPr lvl="1">
              <a:spcBef>
                <a:spcPct val="0"/>
              </a:spcBef>
            </a:pPr>
            <a:r>
              <a:rPr lang="el-GR" altLang="el-GR" sz="2000" dirty="0"/>
              <a:t>Ένα χρονοδιάγραμμα</a:t>
            </a:r>
          </a:p>
          <a:p>
            <a:pPr lvl="1">
              <a:spcBef>
                <a:spcPct val="0"/>
              </a:spcBef>
            </a:pPr>
            <a:r>
              <a:rPr lang="el-GR" altLang="el-GR" sz="2000" dirty="0"/>
              <a:t>Τεχνικές και διοικητικές ενέργειες που απαιτούνται για να παραδοθούν τα παραδοτέα</a:t>
            </a:r>
          </a:p>
          <a:p>
            <a:pPr lvl="1">
              <a:spcBef>
                <a:spcPct val="0"/>
              </a:spcBef>
            </a:pPr>
            <a:r>
              <a:rPr lang="el-GR" altLang="el-GR" sz="2000" dirty="0"/>
              <a:t>Πόρους που καταναλώνονται από τις δραστηριότητες (άνθρωποι, προϋπολογισμός)</a:t>
            </a:r>
          </a:p>
          <a:p>
            <a:pPr>
              <a:spcBef>
                <a:spcPct val="0"/>
              </a:spcBef>
            </a:pPr>
            <a:r>
              <a:rPr lang="el-GR" altLang="el-GR" sz="2400" dirty="0"/>
              <a:t>Εστίαση της διοίκησης έργου</a:t>
            </a:r>
          </a:p>
          <a:p>
            <a:pPr lvl="1">
              <a:spcBef>
                <a:spcPct val="0"/>
              </a:spcBef>
            </a:pPr>
            <a:r>
              <a:rPr lang="el-GR" altLang="el-GR" sz="2000" dirty="0"/>
              <a:t>Διαχείριση των πόρων</a:t>
            </a:r>
          </a:p>
          <a:p>
            <a:pPr lvl="1">
              <a:spcBef>
                <a:spcPct val="0"/>
              </a:spcBef>
            </a:pPr>
            <a:r>
              <a:rPr lang="el-GR" altLang="el-GR" sz="2000" dirty="0"/>
              <a:t>Διατήρηση του ποιος είναι υπεύθυνος για ποια πράγματα</a:t>
            </a:r>
          </a:p>
          <a:p>
            <a:pPr lvl="1">
              <a:spcBef>
                <a:spcPct val="0"/>
              </a:spcBef>
            </a:pPr>
            <a:r>
              <a:rPr lang="el-GR" altLang="el-GR" sz="2000" dirty="0"/>
              <a:t>Αντίδραση στις αλλαγές</a:t>
            </a:r>
          </a:p>
          <a:p>
            <a:pPr lvl="1">
              <a:spcBef>
                <a:spcPct val="0"/>
              </a:spcBef>
            </a:pPr>
            <a:r>
              <a:rPr lang="el-GR" altLang="el-GR" sz="2000" dirty="0"/>
              <a:t>Διασφάλιση ότι οι στόχοι θα επιτευχθούν</a:t>
            </a:r>
          </a:p>
        </p:txBody>
      </p:sp>
      <p:sp>
        <p:nvSpPr>
          <p:cNvPr id="6" name="Slide Number Placeholder 5"/>
          <p:cNvSpPr>
            <a:spLocks noGrp="1"/>
          </p:cNvSpPr>
          <p:nvPr>
            <p:ph type="sldNum" sz="quarter" idx="12"/>
          </p:nvPr>
        </p:nvSpPr>
        <p:spPr/>
        <p:txBody>
          <a:bodyPr/>
          <a:lstStyle/>
          <a:p>
            <a:fld id="{7E2C8199-3124-4549-B09E-E224C56B5F16}" type="slidenum">
              <a:rPr lang="el-GR" altLang="el-GR"/>
              <a:pPr/>
              <a:t>4</a:t>
            </a:fld>
            <a:endParaRPr lang="el-GR" altLang="el-G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2994" name="Rectangle 4"/>
          <p:cNvSpPr>
            <a:spLocks noGrp="1" noChangeArrowheads="1"/>
          </p:cNvSpPr>
          <p:nvPr>
            <p:ph type="title"/>
          </p:nvPr>
        </p:nvSpPr>
        <p:spPr/>
        <p:txBody>
          <a:bodyPr lIns="90487" tIns="44450" rIns="90487" bIns="44450"/>
          <a:lstStyle/>
          <a:p>
            <a:r>
              <a:rPr lang="el-GR" altLang="el-GR"/>
              <a:t>Η επικοινωνία είναι κρίσιμη</a:t>
            </a:r>
            <a:endParaRPr lang="en-US" altLang="el-GR"/>
          </a:p>
        </p:txBody>
      </p:sp>
      <p:sp>
        <p:nvSpPr>
          <p:cNvPr id="131077" name="Rectangle 5"/>
          <p:cNvSpPr>
            <a:spLocks noGrp="1" noChangeArrowheads="1"/>
          </p:cNvSpPr>
          <p:nvPr>
            <p:ph idx="1"/>
          </p:nvPr>
        </p:nvSpPr>
        <p:spPr/>
        <p:txBody>
          <a:bodyPr lIns="54000" tIns="44450" rIns="54000" bIns="44450"/>
          <a:lstStyle/>
          <a:p>
            <a:pPr marL="285750" indent="-285750">
              <a:spcBef>
                <a:spcPct val="10000"/>
              </a:spcBef>
            </a:pPr>
            <a:r>
              <a:rPr lang="el-GR" altLang="el-GR" sz="2400" dirty="0"/>
              <a:t>Στα μεγάλα έργα ανάπτυξης, ο χρόνος επικοινωνίας είναι σημαντικό μέρος του συνολικού χρόνου</a:t>
            </a:r>
          </a:p>
          <a:p>
            <a:pPr marL="285750" indent="-285750">
              <a:spcBef>
                <a:spcPct val="10000"/>
              </a:spcBef>
            </a:pPr>
            <a:r>
              <a:rPr lang="el-GR" altLang="el-GR" sz="2400" dirty="0"/>
              <a:t>Ένας μηχανικός λογισμικού πρέπει να αποκτήσει τις επονομαζόμενες «ήπιες δεξιότητες» (</a:t>
            </a:r>
            <a:r>
              <a:rPr lang="en-US" altLang="el-GR" sz="2400" dirty="0"/>
              <a:t>soft skills)</a:t>
            </a:r>
            <a:endParaRPr lang="el-GR" altLang="el-GR" sz="2400" dirty="0"/>
          </a:p>
          <a:p>
            <a:pPr marL="685800" lvl="1" indent="-228600">
              <a:spcBef>
                <a:spcPct val="10000"/>
              </a:spcBef>
            </a:pPr>
            <a:r>
              <a:rPr lang="el-GR" altLang="el-GR" sz="2000" dirty="0">
                <a:solidFill>
                  <a:schemeClr val="accent2">
                    <a:lumMod val="75000"/>
                  </a:schemeClr>
                </a:solidFill>
              </a:rPr>
              <a:t>Συνεργασία</a:t>
            </a:r>
            <a:endParaRPr lang="en-US" altLang="el-GR" sz="2000" dirty="0">
              <a:solidFill>
                <a:schemeClr val="accent2">
                  <a:lumMod val="75000"/>
                </a:schemeClr>
              </a:solidFill>
            </a:endParaRPr>
          </a:p>
          <a:p>
            <a:pPr lvl="3">
              <a:spcBef>
                <a:spcPct val="10000"/>
              </a:spcBef>
            </a:pPr>
            <a:r>
              <a:rPr lang="el-GR" altLang="el-GR" sz="1800" dirty="0"/>
              <a:t>Διαπραγμάτευση των απαιτήσεων με τον πελάτη και με τα μέλη της ομάδας (και τα μέλη των άλλων ομάδων)</a:t>
            </a:r>
          </a:p>
          <a:p>
            <a:pPr marL="685800" lvl="1" indent="-228600">
              <a:spcBef>
                <a:spcPct val="10000"/>
              </a:spcBef>
            </a:pPr>
            <a:r>
              <a:rPr lang="el-GR" altLang="el-GR" sz="2000" dirty="0">
                <a:solidFill>
                  <a:schemeClr val="accent2">
                    <a:lumMod val="75000"/>
                  </a:schemeClr>
                </a:solidFill>
              </a:rPr>
              <a:t>Παρουσίαση</a:t>
            </a:r>
            <a:endParaRPr lang="en-US" altLang="el-GR" sz="2000" dirty="0">
              <a:solidFill>
                <a:schemeClr val="accent2">
                  <a:lumMod val="75000"/>
                </a:schemeClr>
              </a:solidFill>
            </a:endParaRPr>
          </a:p>
          <a:p>
            <a:pPr lvl="3">
              <a:spcBef>
                <a:spcPct val="10000"/>
              </a:spcBef>
            </a:pPr>
            <a:r>
              <a:rPr lang="el-GR" altLang="el-GR" sz="1800" dirty="0"/>
              <a:t>Παρουσίαση μεγάλων τμημάτων του συστήματος κατά τη διάρκεια επιθεωρήσεων</a:t>
            </a:r>
          </a:p>
          <a:p>
            <a:pPr marL="685800" lvl="1" indent="-228600">
              <a:spcBef>
                <a:spcPct val="10000"/>
              </a:spcBef>
            </a:pPr>
            <a:r>
              <a:rPr lang="el-GR" altLang="el-GR" sz="2000" dirty="0">
                <a:solidFill>
                  <a:schemeClr val="accent2">
                    <a:lumMod val="75000"/>
                  </a:schemeClr>
                </a:solidFill>
              </a:rPr>
              <a:t>Διοίκηση-Διαχείριση</a:t>
            </a:r>
            <a:endParaRPr lang="en-US" altLang="el-GR" sz="2000" dirty="0">
              <a:solidFill>
                <a:schemeClr val="accent2">
                  <a:lumMod val="75000"/>
                </a:schemeClr>
              </a:solidFill>
            </a:endParaRPr>
          </a:p>
          <a:p>
            <a:pPr lvl="3">
              <a:spcBef>
                <a:spcPct val="10000"/>
              </a:spcBef>
            </a:pPr>
            <a:r>
              <a:rPr lang="el-GR" altLang="el-GR" sz="1800" dirty="0"/>
              <a:t>Να προεδρεύσει σε μία συνάντηση ή να ηγηθεί μιας ομάδας</a:t>
            </a:r>
          </a:p>
          <a:p>
            <a:pPr marL="685800" lvl="1" indent="-228600">
              <a:spcBef>
                <a:spcPct val="10000"/>
              </a:spcBef>
            </a:pPr>
            <a:r>
              <a:rPr lang="el-GR" altLang="el-GR" sz="2000" dirty="0">
                <a:solidFill>
                  <a:schemeClr val="accent2">
                    <a:lumMod val="75000"/>
                  </a:schemeClr>
                </a:solidFill>
              </a:rPr>
              <a:t>Συγγραφή τεχνικών κειμένων</a:t>
            </a:r>
            <a:endParaRPr lang="en-US" altLang="el-GR" sz="2000" dirty="0">
              <a:solidFill>
                <a:schemeClr val="accent2">
                  <a:lumMod val="75000"/>
                </a:schemeClr>
              </a:solidFill>
            </a:endParaRPr>
          </a:p>
          <a:p>
            <a:pPr lvl="3">
              <a:spcBef>
                <a:spcPct val="10000"/>
              </a:spcBef>
            </a:pPr>
            <a:r>
              <a:rPr lang="el-GR" altLang="el-GR" sz="1800" dirty="0"/>
              <a:t>Συγγραφή τμήματος της τεκμηρίωσης του έργου</a:t>
            </a:r>
            <a:r>
              <a:rPr lang="en-US" altLang="el-GR" sz="1800" dirty="0"/>
              <a:t>.</a:t>
            </a:r>
          </a:p>
        </p:txBody>
      </p:sp>
      <p:sp>
        <p:nvSpPr>
          <p:cNvPr id="6" name="Slide Number Placeholder 3"/>
          <p:cNvSpPr>
            <a:spLocks noGrp="1"/>
          </p:cNvSpPr>
          <p:nvPr>
            <p:ph type="sldNum" sz="quarter" idx="12"/>
          </p:nvPr>
        </p:nvSpPr>
        <p:spPr/>
        <p:txBody>
          <a:bodyPr/>
          <a:lstStyle/>
          <a:p>
            <a:fld id="{9E2FD82F-FD5D-4E74-B294-FA52EF2282D9}" type="slidenum">
              <a:rPr lang="el-GR" altLang="el-GR"/>
              <a:pPr/>
              <a:t>40</a:t>
            </a:fld>
            <a:endParaRPr lang="el-GR" altLang="el-G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5042" name="Rectangle 2"/>
          <p:cNvSpPr>
            <a:spLocks noGrp="1" noChangeArrowheads="1"/>
          </p:cNvSpPr>
          <p:nvPr>
            <p:ph type="title"/>
          </p:nvPr>
        </p:nvSpPr>
        <p:spPr/>
        <p:txBody>
          <a:bodyPr lIns="90487" tIns="44450" rIns="90487" bIns="44450">
            <a:normAutofit fontScale="90000"/>
          </a:bodyPr>
          <a:lstStyle/>
          <a:p>
            <a:r>
              <a:rPr lang="el-GR" altLang="el-GR"/>
              <a:t>Γεγονός επικοινωνίας έναντι </a:t>
            </a:r>
            <a:br>
              <a:rPr lang="el-GR" altLang="el-GR"/>
            </a:br>
            <a:r>
              <a:rPr lang="el-GR" altLang="el-GR"/>
              <a:t>μηχανισμού επικοινωνίας</a:t>
            </a:r>
            <a:endParaRPr lang="en-US" altLang="el-GR"/>
          </a:p>
        </p:txBody>
      </p:sp>
      <p:sp>
        <p:nvSpPr>
          <p:cNvPr id="132099" name="Rectangle 3"/>
          <p:cNvSpPr>
            <a:spLocks noGrp="1" noChangeArrowheads="1"/>
          </p:cNvSpPr>
          <p:nvPr>
            <p:ph idx="1"/>
          </p:nvPr>
        </p:nvSpPr>
        <p:spPr/>
        <p:txBody>
          <a:bodyPr lIns="90487" tIns="44450" rIns="90487" bIns="44450"/>
          <a:lstStyle/>
          <a:p>
            <a:pPr marL="285750" indent="-285750">
              <a:spcBef>
                <a:spcPct val="0"/>
              </a:spcBef>
              <a:buFont typeface="Wingdings" panose="05000000000000000000" pitchFamily="2" charset="2"/>
              <a:buNone/>
            </a:pPr>
            <a:r>
              <a:rPr lang="el-GR" altLang="el-GR" sz="2000" b="1"/>
              <a:t>Γεγονός επικοινωνίας</a:t>
            </a:r>
            <a:endParaRPr lang="en-US" altLang="el-GR" sz="2000"/>
          </a:p>
          <a:p>
            <a:pPr marL="285750" indent="-285750">
              <a:spcBef>
                <a:spcPct val="0"/>
              </a:spcBef>
            </a:pPr>
            <a:r>
              <a:rPr lang="el-GR" altLang="el-GR" sz="2000"/>
              <a:t>Ανταλλαγή πληροφορίας με καθορισμένο στόχο και εμβέλεια</a:t>
            </a:r>
            <a:endParaRPr lang="en-US" altLang="el-GR" sz="2000"/>
          </a:p>
          <a:p>
            <a:pPr marL="285750" indent="-285750">
              <a:spcBef>
                <a:spcPct val="0"/>
              </a:spcBef>
            </a:pPr>
            <a:r>
              <a:rPr lang="el-GR" altLang="el-GR" sz="2000" i="1"/>
              <a:t>Χρονοπρογραμματισμένη</a:t>
            </a:r>
            <a:r>
              <a:rPr lang="en-US" altLang="el-GR" sz="2000"/>
              <a:t>: </a:t>
            </a:r>
            <a:r>
              <a:rPr lang="el-GR" altLang="el-GR" sz="2000"/>
              <a:t>Σχεδιασμένη επικοινωνία</a:t>
            </a:r>
            <a:endParaRPr lang="en-US" altLang="el-GR" sz="2000"/>
          </a:p>
          <a:p>
            <a:pPr marL="685800" lvl="1" indent="-228600">
              <a:spcBef>
                <a:spcPct val="0"/>
              </a:spcBef>
            </a:pPr>
            <a:r>
              <a:rPr lang="el-GR" altLang="el-GR" sz="1800"/>
              <a:t>Παραδείγματα</a:t>
            </a:r>
            <a:r>
              <a:rPr lang="en-US" altLang="el-GR" sz="1800"/>
              <a:t>: </a:t>
            </a:r>
            <a:r>
              <a:rPr lang="el-GR" altLang="el-GR" sz="1800"/>
              <a:t>εβδομαδιαία συνάντηση ομάδας, επιθεώρηση</a:t>
            </a:r>
            <a:endParaRPr lang="en-US" altLang="el-GR" sz="1800"/>
          </a:p>
          <a:p>
            <a:pPr marL="285750" indent="-285750">
              <a:spcBef>
                <a:spcPct val="0"/>
              </a:spcBef>
            </a:pPr>
            <a:r>
              <a:rPr lang="el-GR" altLang="el-GR" sz="2000" i="1"/>
              <a:t>Μη χρονοπρογραμματισμένη</a:t>
            </a:r>
            <a:r>
              <a:rPr lang="en-US" altLang="el-GR" sz="2000"/>
              <a:t>:</a:t>
            </a:r>
            <a:r>
              <a:rPr lang="el-GR" altLang="el-GR" sz="2000"/>
              <a:t> επικοινωνία που καθοδηγείται από τα γεγονότα</a:t>
            </a:r>
            <a:endParaRPr lang="en-US" altLang="el-GR" sz="2000"/>
          </a:p>
          <a:p>
            <a:pPr marL="685800" lvl="1" indent="-228600">
              <a:spcBef>
                <a:spcPct val="0"/>
              </a:spcBef>
            </a:pPr>
            <a:r>
              <a:rPr lang="el-GR" altLang="el-GR" sz="1800"/>
              <a:t>Παραδείγματα</a:t>
            </a:r>
            <a:r>
              <a:rPr lang="en-US" altLang="el-GR" sz="1800"/>
              <a:t>: </a:t>
            </a:r>
            <a:r>
              <a:rPr lang="el-GR" altLang="el-GR" sz="1800"/>
              <a:t>αναφορά προβλήματος</a:t>
            </a:r>
            <a:r>
              <a:rPr lang="en-US" altLang="el-GR" sz="1800"/>
              <a:t>, </a:t>
            </a:r>
            <a:r>
              <a:rPr lang="el-GR" altLang="el-GR" sz="1800"/>
              <a:t>αίτημα για αλλαγή ή διευκρίνιση</a:t>
            </a:r>
            <a:endParaRPr lang="en-US" altLang="el-GR" sz="1800"/>
          </a:p>
          <a:p>
            <a:pPr marL="285750" indent="-285750">
              <a:spcBef>
                <a:spcPct val="0"/>
              </a:spcBef>
              <a:buFont typeface="Wingdings" panose="05000000000000000000" pitchFamily="2" charset="2"/>
              <a:buNone/>
            </a:pPr>
            <a:r>
              <a:rPr lang="el-GR" altLang="el-GR" sz="2000" b="1"/>
              <a:t>Μηχανισμός επικοινωνίας</a:t>
            </a:r>
            <a:endParaRPr lang="en-US" altLang="el-GR" sz="2000"/>
          </a:p>
          <a:p>
            <a:pPr marL="285750" indent="-285750">
              <a:spcBef>
                <a:spcPct val="0"/>
              </a:spcBef>
            </a:pPr>
            <a:r>
              <a:rPr lang="el-GR" altLang="el-GR" sz="2000"/>
              <a:t>Εργαλείο ή διαδικασία που χρησιμοποιείται για να μεταδοθεί πληροφορία</a:t>
            </a:r>
            <a:endParaRPr lang="en-US" altLang="el-GR" sz="2000"/>
          </a:p>
          <a:p>
            <a:pPr marL="285750" indent="-285750">
              <a:spcBef>
                <a:spcPct val="0"/>
              </a:spcBef>
            </a:pPr>
            <a:r>
              <a:rPr lang="el-GR" altLang="el-GR" sz="2000" i="1"/>
              <a:t>Σύγχρονος</a:t>
            </a:r>
            <a:r>
              <a:rPr lang="en-US" altLang="el-GR" sz="2000"/>
              <a:t>: </a:t>
            </a:r>
            <a:r>
              <a:rPr lang="el-GR" altLang="el-GR" sz="2000"/>
              <a:t>Ο αποστολέας και ο παραλήπτης επικοινωνούν την ίδια στιγμή</a:t>
            </a:r>
            <a:endParaRPr lang="en-US" altLang="el-GR" sz="2000"/>
          </a:p>
          <a:p>
            <a:pPr marL="285750" indent="-285750">
              <a:spcBef>
                <a:spcPct val="0"/>
              </a:spcBef>
            </a:pPr>
            <a:r>
              <a:rPr lang="el-GR" altLang="el-GR" sz="2000" i="1"/>
              <a:t>Ασύγχρονος</a:t>
            </a:r>
            <a:r>
              <a:rPr lang="en-US" altLang="el-GR" sz="2000"/>
              <a:t>: </a:t>
            </a:r>
            <a:r>
              <a:rPr lang="el-GR" altLang="el-GR" sz="2000"/>
              <a:t>Ο αποστολέας και ο παραλήπτης δεν επικοινωνούν την ίδια στιγμή</a:t>
            </a:r>
            <a:endParaRPr lang="en-US" altLang="el-GR" sz="2000"/>
          </a:p>
        </p:txBody>
      </p:sp>
      <p:sp>
        <p:nvSpPr>
          <p:cNvPr id="6" name="Slide Number Placeholder 3"/>
          <p:cNvSpPr>
            <a:spLocks noGrp="1"/>
          </p:cNvSpPr>
          <p:nvPr>
            <p:ph type="sldNum" sz="quarter" idx="12"/>
          </p:nvPr>
        </p:nvSpPr>
        <p:spPr/>
        <p:txBody>
          <a:bodyPr/>
          <a:lstStyle/>
          <a:p>
            <a:fld id="{CB2390D6-2B01-4E80-8134-17BE8B2AF2A9}" type="slidenum">
              <a:rPr lang="el-GR" altLang="el-GR"/>
              <a:pPr/>
              <a:t>41</a:t>
            </a:fld>
            <a:endParaRPr lang="el-GR" altLang="el-G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7091" name="Rectangle 3"/>
          <p:cNvSpPr>
            <a:spLocks noGrp="1" noChangeArrowheads="1"/>
          </p:cNvSpPr>
          <p:nvPr>
            <p:ph type="title"/>
          </p:nvPr>
        </p:nvSpPr>
        <p:spPr/>
        <p:txBody>
          <a:bodyPr lIns="90487" tIns="44450" rIns="90487" bIns="44450"/>
          <a:lstStyle/>
          <a:p>
            <a:r>
              <a:rPr lang="el-GR" altLang="el-GR"/>
              <a:t>Μοντελοποίηση επικοινωνίας</a:t>
            </a:r>
            <a:endParaRPr lang="en-US" altLang="el-GR"/>
          </a:p>
        </p:txBody>
      </p:sp>
      <p:sp>
        <p:nvSpPr>
          <p:cNvPr id="26" name="Slide Number Placeholder 3"/>
          <p:cNvSpPr>
            <a:spLocks noGrp="1"/>
          </p:cNvSpPr>
          <p:nvPr>
            <p:ph type="sldNum" sz="quarter" idx="12"/>
          </p:nvPr>
        </p:nvSpPr>
        <p:spPr/>
        <p:txBody>
          <a:bodyPr/>
          <a:lstStyle/>
          <a:p>
            <a:fld id="{620745B8-0059-41D7-B323-F86D059DA97A}" type="slidenum">
              <a:rPr lang="el-GR" altLang="el-GR"/>
              <a:pPr/>
              <a:t>42</a:t>
            </a:fld>
            <a:endParaRPr lang="el-GR" altLang="el-GR"/>
          </a:p>
        </p:txBody>
      </p:sp>
      <p:sp>
        <p:nvSpPr>
          <p:cNvPr id="857090" name="Line 2"/>
          <p:cNvSpPr>
            <a:spLocks noChangeShapeType="1"/>
          </p:cNvSpPr>
          <p:nvPr/>
        </p:nvSpPr>
        <p:spPr bwMode="auto">
          <a:xfrm>
            <a:off x="0" y="1606550"/>
            <a:ext cx="1588" cy="1588"/>
          </a:xfrm>
          <a:prstGeom prst="line">
            <a:avLst/>
          </a:prstGeom>
          <a:noFill/>
          <a:ln w="17463">
            <a:solidFill>
              <a:srgbClr val="FFFFFF"/>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57093" name="Line 10"/>
          <p:cNvSpPr>
            <a:spLocks noChangeShapeType="1"/>
          </p:cNvSpPr>
          <p:nvPr/>
        </p:nvSpPr>
        <p:spPr bwMode="auto">
          <a:xfrm>
            <a:off x="3176588" y="2619375"/>
            <a:ext cx="2513012" cy="158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57094" name="Rectangle 11"/>
          <p:cNvSpPr>
            <a:spLocks noChangeArrowheads="1"/>
          </p:cNvSpPr>
          <p:nvPr/>
        </p:nvSpPr>
        <p:spPr bwMode="auto">
          <a:xfrm>
            <a:off x="3581400" y="2349500"/>
            <a:ext cx="17160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Υποστηρίζεται από</a:t>
            </a:r>
            <a:endParaRPr lang="en-US" altLang="el-GR" sz="1600"/>
          </a:p>
        </p:txBody>
      </p:sp>
      <p:sp>
        <p:nvSpPr>
          <p:cNvPr id="133132" name="Rectangle 12"/>
          <p:cNvSpPr>
            <a:spLocks noChangeArrowheads="1"/>
          </p:cNvSpPr>
          <p:nvPr/>
        </p:nvSpPr>
        <p:spPr bwMode="auto">
          <a:xfrm>
            <a:off x="3357563" y="2708275"/>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p>
        </p:txBody>
      </p:sp>
      <p:sp>
        <p:nvSpPr>
          <p:cNvPr id="133133" name="Rectangle 13"/>
          <p:cNvSpPr>
            <a:spLocks noChangeArrowheads="1"/>
          </p:cNvSpPr>
          <p:nvPr/>
        </p:nvSpPr>
        <p:spPr bwMode="auto">
          <a:xfrm>
            <a:off x="5459413" y="2708275"/>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p>
        </p:txBody>
      </p:sp>
      <p:sp>
        <p:nvSpPr>
          <p:cNvPr id="857098" name="Rectangle 4"/>
          <p:cNvSpPr>
            <a:spLocks noChangeArrowheads="1"/>
          </p:cNvSpPr>
          <p:nvPr/>
        </p:nvSpPr>
        <p:spPr bwMode="auto">
          <a:xfrm>
            <a:off x="6713538" y="3832225"/>
            <a:ext cx="1600200" cy="722313"/>
          </a:xfrm>
          <a:prstGeom prst="rect">
            <a:avLst/>
          </a:prstGeom>
          <a:noFill/>
          <a:ln w="28575" algn="ctr">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Ασύγχρονος μηχανισμός</a:t>
            </a:r>
          </a:p>
        </p:txBody>
      </p:sp>
      <p:sp>
        <p:nvSpPr>
          <p:cNvPr id="857099" name="Freeform 5"/>
          <p:cNvSpPr>
            <a:spLocks/>
          </p:cNvSpPr>
          <p:nvPr/>
        </p:nvSpPr>
        <p:spPr bwMode="auto">
          <a:xfrm>
            <a:off x="6335713" y="3209925"/>
            <a:ext cx="311150" cy="244475"/>
          </a:xfrm>
          <a:custGeom>
            <a:avLst/>
            <a:gdLst>
              <a:gd name="T0" fmla="*/ 98 w 196"/>
              <a:gd name="T1" fmla="*/ 154 h 154"/>
              <a:gd name="T2" fmla="*/ 0 w 196"/>
              <a:gd name="T3" fmla="*/ 154 h 154"/>
              <a:gd name="T4" fmla="*/ 98 w 196"/>
              <a:gd name="T5" fmla="*/ 0 h 154"/>
              <a:gd name="T6" fmla="*/ 196 w 196"/>
              <a:gd name="T7" fmla="*/ 154 h 154"/>
              <a:gd name="T8" fmla="*/ 98 w 196"/>
              <a:gd name="T9" fmla="*/ 154 h 154"/>
              <a:gd name="T10" fmla="*/ 0 60000 65536"/>
              <a:gd name="T11" fmla="*/ 0 60000 65536"/>
              <a:gd name="T12" fmla="*/ 0 60000 65536"/>
              <a:gd name="T13" fmla="*/ 0 60000 65536"/>
              <a:gd name="T14" fmla="*/ 0 60000 65536"/>
              <a:gd name="T15" fmla="*/ 0 w 196"/>
              <a:gd name="T16" fmla="*/ 0 h 154"/>
              <a:gd name="T17" fmla="*/ 196 w 196"/>
              <a:gd name="T18" fmla="*/ 154 h 154"/>
            </a:gdLst>
            <a:ahLst/>
            <a:cxnLst>
              <a:cxn ang="T10">
                <a:pos x="T0" y="T1"/>
              </a:cxn>
              <a:cxn ang="T11">
                <a:pos x="T2" y="T3"/>
              </a:cxn>
              <a:cxn ang="T12">
                <a:pos x="T4" y="T5"/>
              </a:cxn>
              <a:cxn ang="T13">
                <a:pos x="T6" y="T7"/>
              </a:cxn>
              <a:cxn ang="T14">
                <a:pos x="T8" y="T9"/>
              </a:cxn>
            </a:cxnLst>
            <a:rect l="T15" t="T16" r="T17" b="T18"/>
            <a:pathLst>
              <a:path w="196" h="154">
                <a:moveTo>
                  <a:pt x="98" y="154"/>
                </a:moveTo>
                <a:lnTo>
                  <a:pt x="0" y="154"/>
                </a:lnTo>
                <a:lnTo>
                  <a:pt x="98" y="0"/>
                </a:lnTo>
                <a:lnTo>
                  <a:pt x="196" y="154"/>
                </a:lnTo>
                <a:lnTo>
                  <a:pt x="98" y="154"/>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57100" name="Line 6"/>
          <p:cNvSpPr>
            <a:spLocks noChangeShapeType="1"/>
          </p:cNvSpPr>
          <p:nvPr/>
        </p:nvSpPr>
        <p:spPr bwMode="auto">
          <a:xfrm flipV="1">
            <a:off x="6491288" y="3454400"/>
            <a:ext cx="1587" cy="177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57101" name="Line 17"/>
          <p:cNvSpPr>
            <a:spLocks noChangeShapeType="1"/>
          </p:cNvSpPr>
          <p:nvPr/>
        </p:nvSpPr>
        <p:spPr bwMode="auto">
          <a:xfrm flipV="1">
            <a:off x="5470525" y="3632200"/>
            <a:ext cx="0" cy="2000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857102" name="Line 18"/>
          <p:cNvSpPr>
            <a:spLocks noChangeShapeType="1"/>
          </p:cNvSpPr>
          <p:nvPr/>
        </p:nvSpPr>
        <p:spPr bwMode="auto">
          <a:xfrm>
            <a:off x="5470525" y="3632200"/>
            <a:ext cx="20447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857103" name="Line 19"/>
          <p:cNvSpPr>
            <a:spLocks noChangeShapeType="1"/>
          </p:cNvSpPr>
          <p:nvPr/>
        </p:nvSpPr>
        <p:spPr bwMode="auto">
          <a:xfrm>
            <a:off x="7515225" y="3632200"/>
            <a:ext cx="0" cy="2000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857104" name="Rectangle 20"/>
          <p:cNvSpPr>
            <a:spLocks noChangeArrowheads="1"/>
          </p:cNvSpPr>
          <p:nvPr/>
        </p:nvSpPr>
        <p:spPr bwMode="auto">
          <a:xfrm>
            <a:off x="4662488" y="3835400"/>
            <a:ext cx="1622425" cy="719138"/>
          </a:xfrm>
          <a:prstGeom prst="rect">
            <a:avLst/>
          </a:prstGeom>
          <a:noFill/>
          <a:ln w="2857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Σύγχρονος μηχανισμός</a:t>
            </a:r>
          </a:p>
        </p:txBody>
      </p:sp>
      <p:sp>
        <p:nvSpPr>
          <p:cNvPr id="857111" name="Rectangle 27"/>
          <p:cNvSpPr>
            <a:spLocks noChangeArrowheads="1"/>
          </p:cNvSpPr>
          <p:nvPr/>
        </p:nvSpPr>
        <p:spPr bwMode="auto">
          <a:xfrm>
            <a:off x="5715000" y="2393950"/>
            <a:ext cx="1782763" cy="765175"/>
          </a:xfrm>
          <a:prstGeom prst="rect">
            <a:avLst/>
          </a:prstGeom>
          <a:noFill/>
          <a:ln w="28575" algn="ctr">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Μηχανισμός επικοινωνίας</a:t>
            </a:r>
          </a:p>
        </p:txBody>
      </p:sp>
      <p:sp>
        <p:nvSpPr>
          <p:cNvPr id="857116" name="Rectangle 7"/>
          <p:cNvSpPr>
            <a:spLocks noChangeArrowheads="1"/>
          </p:cNvSpPr>
          <p:nvPr/>
        </p:nvSpPr>
        <p:spPr bwMode="auto">
          <a:xfrm>
            <a:off x="2457450" y="3833813"/>
            <a:ext cx="1979613" cy="944562"/>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Μη χρονοπρο-γραμματισμένο γεγονός</a:t>
            </a:r>
            <a:endParaRPr lang="el-GR" altLang="el-GR" sz="1800" b="1">
              <a:latin typeface="Palatino" charset="0"/>
              <a:ea typeface="ＭＳ Ｐゴシック" panose="020B0600070205080204" pitchFamily="34" charset="-128"/>
            </a:endParaRPr>
          </a:p>
        </p:txBody>
      </p:sp>
      <p:sp>
        <p:nvSpPr>
          <p:cNvPr id="857117" name="Freeform 8"/>
          <p:cNvSpPr>
            <a:spLocks/>
          </p:cNvSpPr>
          <p:nvPr/>
        </p:nvSpPr>
        <p:spPr bwMode="auto">
          <a:xfrm>
            <a:off x="2222500" y="3203575"/>
            <a:ext cx="288925" cy="244475"/>
          </a:xfrm>
          <a:custGeom>
            <a:avLst/>
            <a:gdLst>
              <a:gd name="T0" fmla="*/ 84 w 182"/>
              <a:gd name="T1" fmla="*/ 154 h 154"/>
              <a:gd name="T2" fmla="*/ 0 w 182"/>
              <a:gd name="T3" fmla="*/ 154 h 154"/>
              <a:gd name="T4" fmla="*/ 84 w 182"/>
              <a:gd name="T5" fmla="*/ 0 h 154"/>
              <a:gd name="T6" fmla="*/ 182 w 182"/>
              <a:gd name="T7" fmla="*/ 154 h 154"/>
              <a:gd name="T8" fmla="*/ 84 w 182"/>
              <a:gd name="T9" fmla="*/ 154 h 154"/>
              <a:gd name="T10" fmla="*/ 0 60000 65536"/>
              <a:gd name="T11" fmla="*/ 0 60000 65536"/>
              <a:gd name="T12" fmla="*/ 0 60000 65536"/>
              <a:gd name="T13" fmla="*/ 0 60000 65536"/>
              <a:gd name="T14" fmla="*/ 0 60000 65536"/>
              <a:gd name="T15" fmla="*/ 0 w 182"/>
              <a:gd name="T16" fmla="*/ 0 h 154"/>
              <a:gd name="T17" fmla="*/ 182 w 182"/>
              <a:gd name="T18" fmla="*/ 154 h 154"/>
            </a:gdLst>
            <a:ahLst/>
            <a:cxnLst>
              <a:cxn ang="T10">
                <a:pos x="T0" y="T1"/>
              </a:cxn>
              <a:cxn ang="T11">
                <a:pos x="T2" y="T3"/>
              </a:cxn>
              <a:cxn ang="T12">
                <a:pos x="T4" y="T5"/>
              </a:cxn>
              <a:cxn ang="T13">
                <a:pos x="T6" y="T7"/>
              </a:cxn>
              <a:cxn ang="T14">
                <a:pos x="T8" y="T9"/>
              </a:cxn>
            </a:cxnLst>
            <a:rect l="T15" t="T16" r="T17" b="T18"/>
            <a:pathLst>
              <a:path w="182" h="154">
                <a:moveTo>
                  <a:pt x="84" y="154"/>
                </a:moveTo>
                <a:lnTo>
                  <a:pt x="0" y="154"/>
                </a:lnTo>
                <a:lnTo>
                  <a:pt x="84" y="0"/>
                </a:lnTo>
                <a:lnTo>
                  <a:pt x="182" y="154"/>
                </a:lnTo>
                <a:lnTo>
                  <a:pt x="84" y="154"/>
                </a:lnTo>
                <a:close/>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57118" name="Line 9"/>
          <p:cNvSpPr>
            <a:spLocks noChangeShapeType="1"/>
          </p:cNvSpPr>
          <p:nvPr/>
        </p:nvSpPr>
        <p:spPr bwMode="auto">
          <a:xfrm flipV="1">
            <a:off x="2355850" y="3448050"/>
            <a:ext cx="1588" cy="177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57119" name="Line 14"/>
          <p:cNvSpPr>
            <a:spLocks noChangeShapeType="1"/>
          </p:cNvSpPr>
          <p:nvPr/>
        </p:nvSpPr>
        <p:spPr bwMode="auto">
          <a:xfrm flipV="1">
            <a:off x="1333500" y="3625850"/>
            <a:ext cx="0" cy="2000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857120" name="Line 15"/>
          <p:cNvSpPr>
            <a:spLocks noChangeShapeType="1"/>
          </p:cNvSpPr>
          <p:nvPr/>
        </p:nvSpPr>
        <p:spPr bwMode="auto">
          <a:xfrm>
            <a:off x="1333500" y="3625850"/>
            <a:ext cx="20447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857121" name="Line 16"/>
          <p:cNvSpPr>
            <a:spLocks noChangeShapeType="1"/>
          </p:cNvSpPr>
          <p:nvPr/>
        </p:nvSpPr>
        <p:spPr bwMode="auto">
          <a:xfrm>
            <a:off x="3378200" y="3625850"/>
            <a:ext cx="0" cy="200025"/>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857125" name="Rectangle 34"/>
          <p:cNvSpPr>
            <a:spLocks noChangeArrowheads="1"/>
          </p:cNvSpPr>
          <p:nvPr/>
        </p:nvSpPr>
        <p:spPr bwMode="auto">
          <a:xfrm>
            <a:off x="250825" y="3829050"/>
            <a:ext cx="1916113" cy="900113"/>
          </a:xfrm>
          <a:prstGeom prst="rect">
            <a:avLst/>
          </a:prstGeom>
          <a:noFill/>
          <a:ln w="28575">
            <a:solidFill>
              <a:schemeClr val="tx1"/>
            </a:solidFill>
            <a:miter lim="800000"/>
            <a:headEnd/>
            <a:tailEnd/>
          </a:ln>
          <a:extLst>
            <a:ext uri="{909E8E84-426E-40DD-AFC4-6F175D3DCCD1}">
              <a14:hiddenFill xmlns:a14="http://schemas.microsoft.com/office/drawing/2010/main">
                <a:solidFill>
                  <a:schemeClr val="bg1"/>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Χρονοπρο-γραμματισμένο γεγονός</a:t>
            </a:r>
          </a:p>
        </p:txBody>
      </p:sp>
      <p:sp>
        <p:nvSpPr>
          <p:cNvPr id="857134" name="Rectangle 27"/>
          <p:cNvSpPr>
            <a:spLocks noChangeArrowheads="1"/>
          </p:cNvSpPr>
          <p:nvPr/>
        </p:nvSpPr>
        <p:spPr bwMode="auto">
          <a:xfrm>
            <a:off x="1376363" y="2393950"/>
            <a:ext cx="1782762" cy="765175"/>
          </a:xfrm>
          <a:prstGeom prst="rect">
            <a:avLst/>
          </a:prstGeom>
          <a:noFill/>
          <a:ln w="28575" algn="ctr">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Γεγονός επικοινωνίας</a:t>
            </a: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074" name="Rectangle 2"/>
          <p:cNvSpPr>
            <a:spLocks noGrp="1" noChangeArrowheads="1"/>
          </p:cNvSpPr>
          <p:nvPr>
            <p:ph type="title"/>
          </p:nvPr>
        </p:nvSpPr>
        <p:spPr/>
        <p:txBody>
          <a:bodyPr/>
          <a:lstStyle/>
          <a:p>
            <a:r>
              <a:rPr lang="el-GR" altLang="el-GR" sz="3600"/>
              <a:t>Σχεδιασμένα γεγονότα επικοινωνίας</a:t>
            </a:r>
          </a:p>
        </p:txBody>
      </p:sp>
      <p:sp>
        <p:nvSpPr>
          <p:cNvPr id="899075" name="Rectangle 3"/>
          <p:cNvSpPr>
            <a:spLocks noGrp="1" noChangeArrowheads="1"/>
          </p:cNvSpPr>
          <p:nvPr>
            <p:ph idx="1"/>
          </p:nvPr>
        </p:nvSpPr>
        <p:spPr/>
        <p:txBody>
          <a:bodyPr/>
          <a:lstStyle/>
          <a:p>
            <a:pPr>
              <a:spcBef>
                <a:spcPct val="0"/>
              </a:spcBef>
            </a:pPr>
            <a:r>
              <a:rPr lang="el-GR" altLang="el-GR" sz="2800" b="1" dirty="0">
                <a:solidFill>
                  <a:schemeClr val="accent2">
                    <a:lumMod val="75000"/>
                  </a:schemeClr>
                </a:solidFill>
              </a:rPr>
              <a:t>Ορισμός προβλήματος</a:t>
            </a:r>
          </a:p>
          <a:p>
            <a:pPr lvl="1">
              <a:spcBef>
                <a:spcPct val="0"/>
              </a:spcBef>
            </a:pPr>
            <a:r>
              <a:rPr lang="el-GR" altLang="el-GR" sz="2400" dirty="0"/>
              <a:t>Στόχος</a:t>
            </a:r>
            <a:r>
              <a:rPr lang="en-US" altLang="el-GR" sz="2400" dirty="0"/>
              <a:t>:</a:t>
            </a:r>
            <a:r>
              <a:rPr lang="el-GR" altLang="el-GR" sz="2400" dirty="0"/>
              <a:t> Παρουσίαση στόχων, απαιτήσεων και περιορισμών</a:t>
            </a:r>
            <a:endParaRPr lang="en-US" altLang="el-GR" sz="2400" dirty="0"/>
          </a:p>
          <a:p>
            <a:pPr lvl="1">
              <a:spcBef>
                <a:spcPct val="0"/>
              </a:spcBef>
            </a:pPr>
            <a:r>
              <a:rPr lang="el-GR" altLang="el-GR" sz="2400" dirty="0"/>
              <a:t>Παράδειγμα</a:t>
            </a:r>
            <a:r>
              <a:rPr lang="en-US" altLang="el-GR" sz="2400" dirty="0"/>
              <a:t>: </a:t>
            </a:r>
            <a:r>
              <a:rPr lang="el-GR" altLang="el-GR" sz="2400" dirty="0"/>
              <a:t>Παρουσίαση από πλευράς πελάτη</a:t>
            </a:r>
            <a:endParaRPr lang="en-US" altLang="el-GR" sz="2400" dirty="0"/>
          </a:p>
          <a:p>
            <a:pPr lvl="1">
              <a:spcBef>
                <a:spcPct val="0"/>
              </a:spcBef>
            </a:pPr>
            <a:r>
              <a:rPr lang="el-GR" altLang="el-GR" sz="2400" dirty="0"/>
              <a:t>Τυπικά λαμβάνει χώρα στην αρχή ενός έργου</a:t>
            </a:r>
            <a:endParaRPr lang="en-US" altLang="el-GR" sz="2400" dirty="0"/>
          </a:p>
          <a:p>
            <a:pPr>
              <a:spcBef>
                <a:spcPct val="0"/>
              </a:spcBef>
            </a:pPr>
            <a:r>
              <a:rPr lang="el-GR" altLang="el-GR" sz="2800" b="1" dirty="0">
                <a:solidFill>
                  <a:schemeClr val="accent2">
                    <a:lumMod val="75000"/>
                  </a:schemeClr>
                </a:solidFill>
              </a:rPr>
              <a:t>Επιθεώρηση από πελάτη</a:t>
            </a:r>
            <a:r>
              <a:rPr lang="en-US" altLang="el-GR" sz="2800" dirty="0">
                <a:solidFill>
                  <a:schemeClr val="accent2">
                    <a:lumMod val="75000"/>
                  </a:schemeClr>
                </a:solidFill>
              </a:rPr>
              <a:t>: </a:t>
            </a:r>
            <a:r>
              <a:rPr lang="el-GR" altLang="el-GR" sz="2800" dirty="0"/>
              <a:t>Εστίαση στις απαιτήσεις</a:t>
            </a:r>
          </a:p>
          <a:p>
            <a:pPr lvl="1">
              <a:spcBef>
                <a:spcPct val="0"/>
              </a:spcBef>
            </a:pPr>
            <a:r>
              <a:rPr lang="el-GR" altLang="el-GR" sz="2400" dirty="0"/>
              <a:t>Στόχος</a:t>
            </a:r>
            <a:r>
              <a:rPr lang="en-US" altLang="el-GR" sz="2400" dirty="0"/>
              <a:t> : </a:t>
            </a:r>
            <a:r>
              <a:rPr lang="el-GR" altLang="el-GR" sz="2400" dirty="0"/>
              <a:t>Η ενημέρωση του πελάτη και η συμφωνία για τις  αλλαγές στις απαιτήσεις</a:t>
            </a:r>
          </a:p>
          <a:p>
            <a:pPr lvl="2">
              <a:spcBef>
                <a:spcPct val="0"/>
              </a:spcBef>
            </a:pPr>
            <a:r>
              <a:rPr lang="el-GR" altLang="el-GR" sz="1800" dirty="0"/>
              <a:t>Δεν πρέπει να εστιάζεται στον σχεδιασμό ή την υλοποίηση, εκτός αν επηρεάζουν τον πελάτη ή τους χρήστες </a:t>
            </a:r>
            <a:endParaRPr lang="en-US" altLang="el-GR" sz="1800" dirty="0"/>
          </a:p>
          <a:p>
            <a:pPr lvl="1">
              <a:spcBef>
                <a:spcPct val="0"/>
              </a:spcBef>
            </a:pPr>
            <a:r>
              <a:rPr lang="el-GR" altLang="el-GR" sz="2400" dirty="0"/>
              <a:t>Η πρώτη επιθεώρηση πελάτη συνήθως γίνεται μετά τη φάση της ανάλυσης</a:t>
            </a:r>
          </a:p>
        </p:txBody>
      </p:sp>
      <p:sp>
        <p:nvSpPr>
          <p:cNvPr id="6" name="Slide Number Placeholder 5"/>
          <p:cNvSpPr>
            <a:spLocks noGrp="1"/>
          </p:cNvSpPr>
          <p:nvPr>
            <p:ph type="sldNum" sz="quarter" idx="12"/>
          </p:nvPr>
        </p:nvSpPr>
        <p:spPr/>
        <p:txBody>
          <a:bodyPr/>
          <a:lstStyle/>
          <a:p>
            <a:fld id="{A8F359A6-D725-4208-9D4F-E9D984C3E2F6}" type="slidenum">
              <a:rPr lang="el-GR" altLang="el-GR"/>
              <a:pPr/>
              <a:t>43</a:t>
            </a:fld>
            <a:endParaRPr lang="el-GR" altLang="el-G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0098" name="Rectangle 2"/>
          <p:cNvSpPr>
            <a:spLocks noGrp="1" noChangeArrowheads="1"/>
          </p:cNvSpPr>
          <p:nvPr>
            <p:ph type="title"/>
          </p:nvPr>
        </p:nvSpPr>
        <p:spPr/>
        <p:txBody>
          <a:bodyPr/>
          <a:lstStyle/>
          <a:p>
            <a:r>
              <a:rPr lang="el-GR" altLang="el-GR" sz="3600"/>
              <a:t>Σχεδιασμένα γεγονότα επικοινωνίας</a:t>
            </a:r>
          </a:p>
        </p:txBody>
      </p:sp>
      <p:sp>
        <p:nvSpPr>
          <p:cNvPr id="900099" name="Rectangle 3"/>
          <p:cNvSpPr>
            <a:spLocks noGrp="1" noChangeArrowheads="1"/>
          </p:cNvSpPr>
          <p:nvPr>
            <p:ph idx="1"/>
          </p:nvPr>
        </p:nvSpPr>
        <p:spPr>
          <a:xfrm>
            <a:off x="250825" y="1584325"/>
            <a:ext cx="8680450" cy="4530725"/>
          </a:xfrm>
        </p:spPr>
        <p:txBody>
          <a:bodyPr/>
          <a:lstStyle/>
          <a:p>
            <a:pPr>
              <a:spcBef>
                <a:spcPct val="0"/>
              </a:spcBef>
            </a:pPr>
            <a:r>
              <a:rPr lang="el-GR" altLang="el-GR" sz="2400" b="1" dirty="0">
                <a:solidFill>
                  <a:schemeClr val="accent2">
                    <a:lumMod val="75000"/>
                  </a:schemeClr>
                </a:solidFill>
              </a:rPr>
              <a:t>Επιθεώρηση έργου</a:t>
            </a:r>
            <a:r>
              <a:rPr lang="en-US" altLang="el-GR" sz="2400" dirty="0">
                <a:solidFill>
                  <a:schemeClr val="accent2">
                    <a:lumMod val="75000"/>
                  </a:schemeClr>
                </a:solidFill>
              </a:rPr>
              <a:t>: </a:t>
            </a:r>
            <a:r>
              <a:rPr lang="el-GR" altLang="el-GR" sz="2400" dirty="0"/>
              <a:t>εστίαση στα μοντέλα συστήματος</a:t>
            </a:r>
          </a:p>
          <a:p>
            <a:pPr lvl="1">
              <a:spcBef>
                <a:spcPct val="0"/>
              </a:spcBef>
            </a:pPr>
            <a:r>
              <a:rPr lang="el-GR" altLang="el-GR" sz="2000" dirty="0"/>
              <a:t>Στόχος</a:t>
            </a:r>
            <a:r>
              <a:rPr lang="en-US" altLang="el-GR" sz="2000" dirty="0"/>
              <a:t>: </a:t>
            </a:r>
            <a:r>
              <a:rPr lang="el-GR" altLang="el-GR" sz="2000" dirty="0"/>
              <a:t>Εκτίμηση της κατάστασης του έργου και επιθεώρηση του μοντέλου συστήματος και των διεπαφών των υποσυστημάτων</a:t>
            </a:r>
          </a:p>
          <a:p>
            <a:pPr lvl="1">
              <a:spcBef>
                <a:spcPct val="0"/>
              </a:spcBef>
            </a:pPr>
            <a:r>
              <a:rPr lang="el-GR" altLang="el-GR" sz="2000" dirty="0"/>
              <a:t>Επίσης δίνουν τη δυνατότητα ανταλλαγής </a:t>
            </a:r>
            <a:r>
              <a:rPr lang="el-GR" altLang="el-GR" sz="2000" i="1" dirty="0"/>
              <a:t>λειτουργικής γνώσης</a:t>
            </a:r>
            <a:r>
              <a:rPr lang="el-GR" altLang="el-GR" sz="2000" dirty="0"/>
              <a:t>, όπως προβλήματα με τα εργαλεία ή το σύστημα</a:t>
            </a:r>
          </a:p>
          <a:p>
            <a:pPr lvl="1">
              <a:spcBef>
                <a:spcPct val="0"/>
              </a:spcBef>
            </a:pPr>
            <a:r>
              <a:rPr lang="el-GR" altLang="el-GR" sz="2000" dirty="0"/>
              <a:t>Η εστίαση εξαρτάται από το παραδοτέο που επιθεωρείται:</a:t>
            </a:r>
          </a:p>
          <a:p>
            <a:pPr lvl="2">
              <a:spcBef>
                <a:spcPct val="0"/>
              </a:spcBef>
            </a:pPr>
            <a:r>
              <a:rPr lang="el-GR" altLang="el-GR" sz="1800" dirty="0"/>
              <a:t>Σχεδιασμός συστήματος: εξετάζεται η αποσύνθεση σε υποσυστήματα και οι διεπαφές των υποσυστημάτων</a:t>
            </a:r>
          </a:p>
          <a:p>
            <a:pPr lvl="2">
              <a:spcBef>
                <a:spcPct val="0"/>
              </a:spcBef>
            </a:pPr>
            <a:r>
              <a:rPr lang="el-GR" altLang="el-GR" sz="1800" dirty="0"/>
              <a:t>Σχεδιασμός αντικειμένων: εξετάζονται οι διεπαφές των αντικειμένων</a:t>
            </a:r>
          </a:p>
          <a:p>
            <a:pPr lvl="2">
              <a:spcBef>
                <a:spcPct val="0"/>
              </a:spcBef>
            </a:pPr>
            <a:r>
              <a:rPr lang="el-GR" altLang="el-GR" sz="1800" dirty="0"/>
              <a:t>Ολοκλήρωση και έλεγχος: εξετάζονται οι έλεγχοι και τα αποτελέσματά τους</a:t>
            </a:r>
            <a:endParaRPr lang="en-US" altLang="el-GR" sz="1800" dirty="0"/>
          </a:p>
          <a:p>
            <a:pPr lvl="1">
              <a:spcBef>
                <a:spcPct val="0"/>
              </a:spcBef>
            </a:pPr>
            <a:r>
              <a:rPr lang="el-GR" altLang="el-GR" sz="2000" dirty="0"/>
              <a:t>Παράδειγμα</a:t>
            </a:r>
            <a:r>
              <a:rPr lang="en-US" altLang="el-GR" sz="2000" dirty="0"/>
              <a:t>: </a:t>
            </a:r>
            <a:r>
              <a:rPr lang="el-GR" altLang="el-GR" sz="2000" dirty="0"/>
              <a:t>Επιθεώρηση ανάλυσης, επιθεώρηση σχεδιασμού</a:t>
            </a:r>
            <a:endParaRPr lang="en-US" altLang="el-GR" sz="2000" dirty="0"/>
          </a:p>
          <a:p>
            <a:pPr lvl="1">
              <a:spcBef>
                <a:spcPct val="0"/>
              </a:spcBef>
            </a:pPr>
            <a:r>
              <a:rPr lang="el-GR" altLang="el-GR" sz="2000" dirty="0"/>
              <a:t>Τυπικά λαμβάνει χώρα κοντά στα ορόσημα και στα παραδοτέα του έργου</a:t>
            </a:r>
            <a:endParaRPr lang="el-GR" altLang="el-GR" dirty="0"/>
          </a:p>
        </p:txBody>
      </p:sp>
      <p:sp>
        <p:nvSpPr>
          <p:cNvPr id="6" name="Slide Number Placeholder 5"/>
          <p:cNvSpPr>
            <a:spLocks noGrp="1"/>
          </p:cNvSpPr>
          <p:nvPr>
            <p:ph type="sldNum" sz="quarter" idx="12"/>
          </p:nvPr>
        </p:nvSpPr>
        <p:spPr/>
        <p:txBody>
          <a:bodyPr/>
          <a:lstStyle/>
          <a:p>
            <a:fld id="{9C6CD5AC-CDD2-4D0F-81D6-2154DF45AC30}" type="slidenum">
              <a:rPr lang="el-GR" altLang="el-GR"/>
              <a:pPr/>
              <a:t>44</a:t>
            </a:fld>
            <a:endParaRPr lang="el-GR" altLang="el-G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1186" name="Rectangle 2"/>
          <p:cNvSpPr>
            <a:spLocks noGrp="1" noChangeArrowheads="1"/>
          </p:cNvSpPr>
          <p:nvPr>
            <p:ph type="title"/>
          </p:nvPr>
        </p:nvSpPr>
        <p:spPr/>
        <p:txBody>
          <a:bodyPr lIns="90487" tIns="44450" rIns="90487" bIns="44450"/>
          <a:lstStyle/>
          <a:p>
            <a:r>
              <a:rPr lang="el-GR" altLang="el-GR" sz="4000" dirty="0"/>
              <a:t>Σχεδιασμένα γεγονότα επικοινωνίας</a:t>
            </a:r>
            <a:endParaRPr lang="en-US" altLang="el-GR" sz="4000" dirty="0"/>
          </a:p>
        </p:txBody>
      </p:sp>
      <p:sp>
        <p:nvSpPr>
          <p:cNvPr id="135171" name="Rectangle 3"/>
          <p:cNvSpPr>
            <a:spLocks noGrp="1" noChangeArrowheads="1"/>
          </p:cNvSpPr>
          <p:nvPr>
            <p:ph idx="1"/>
          </p:nvPr>
        </p:nvSpPr>
        <p:spPr/>
        <p:txBody>
          <a:bodyPr lIns="90487" tIns="44450" rIns="90487" bIns="44450">
            <a:normAutofit lnSpcReduction="10000"/>
          </a:bodyPr>
          <a:lstStyle/>
          <a:p>
            <a:pPr marL="285750" indent="-285750">
              <a:spcBef>
                <a:spcPct val="0"/>
              </a:spcBef>
              <a:buFont typeface="Wingdings" panose="05000000000000000000" pitchFamily="2" charset="2"/>
              <a:buNone/>
            </a:pPr>
            <a:r>
              <a:rPr lang="el-GR" altLang="el-GR" sz="2400" b="1" dirty="0">
                <a:solidFill>
                  <a:schemeClr val="accent2">
                    <a:lumMod val="75000"/>
                  </a:schemeClr>
                </a:solidFill>
              </a:rPr>
              <a:t>Επιθεωρήσεις κώδικα και περιηγήσεις (επιθεωρήσεις </a:t>
            </a:r>
            <a:r>
              <a:rPr lang="el-GR" altLang="el-GR" sz="2400" b="1" dirty="0" err="1">
                <a:solidFill>
                  <a:schemeClr val="accent2">
                    <a:lumMod val="75000"/>
                  </a:schemeClr>
                </a:solidFill>
              </a:rPr>
              <a:t>ομοτίμων</a:t>
            </a:r>
            <a:r>
              <a:rPr lang="el-GR" altLang="el-GR" sz="2400" b="1" dirty="0">
                <a:solidFill>
                  <a:schemeClr val="accent2">
                    <a:lumMod val="75000"/>
                  </a:schemeClr>
                </a:solidFill>
              </a:rPr>
              <a:t>)</a:t>
            </a:r>
            <a:endParaRPr lang="en-US" altLang="el-GR" sz="2400" dirty="0">
              <a:solidFill>
                <a:schemeClr val="accent2">
                  <a:lumMod val="75000"/>
                </a:schemeClr>
              </a:solidFill>
            </a:endParaRPr>
          </a:p>
          <a:p>
            <a:pPr marL="685800" lvl="1" indent="-228600">
              <a:spcBef>
                <a:spcPct val="0"/>
              </a:spcBef>
            </a:pPr>
            <a:r>
              <a:rPr lang="el-GR" altLang="el-GR" sz="2000" dirty="0"/>
              <a:t>Στόχος</a:t>
            </a:r>
            <a:r>
              <a:rPr lang="en-US" altLang="el-GR" sz="2000" dirty="0"/>
              <a:t>: </a:t>
            </a:r>
            <a:r>
              <a:rPr lang="el-GR" altLang="el-GR" sz="2000" dirty="0"/>
              <a:t>Να αυξηθεί η ποιότητα ενός προϊόντος</a:t>
            </a:r>
          </a:p>
          <a:p>
            <a:pPr marL="685800" lvl="1" indent="-228600">
              <a:spcBef>
                <a:spcPct val="0"/>
              </a:spcBef>
            </a:pPr>
            <a:r>
              <a:rPr lang="el-GR" altLang="el-GR" sz="2000" dirty="0">
                <a:solidFill>
                  <a:schemeClr val="accent2">
                    <a:lumMod val="75000"/>
                  </a:schemeClr>
                </a:solidFill>
              </a:rPr>
              <a:t>Στην περιήγηση </a:t>
            </a:r>
            <a:r>
              <a:rPr lang="el-GR" altLang="el-GR" sz="2000" dirty="0"/>
              <a:t>(μη τυπική) ο προγραμματιστής παρουσιάζει τον κώδικά του γραμμή προς γραμμή στα άλλα μέλη της ομάδας</a:t>
            </a:r>
          </a:p>
          <a:p>
            <a:pPr lvl="2">
              <a:spcBef>
                <a:spcPct val="0"/>
              </a:spcBef>
            </a:pPr>
            <a:r>
              <a:rPr lang="el-GR" altLang="el-GR" sz="1800" dirty="0"/>
              <a:t>Τα άλλα μέλη εστιάζουν στα «ύποπτα» σημεία του κώδικα και επιχειρούν να εντοπίσουν όσο το δυνατόν περισσότερα σφάλματα</a:t>
            </a:r>
          </a:p>
          <a:p>
            <a:pPr lvl="2">
              <a:spcBef>
                <a:spcPct val="0"/>
              </a:spcBef>
            </a:pPr>
            <a:r>
              <a:rPr lang="el-GR" altLang="el-GR" sz="1800" dirty="0"/>
              <a:t>Ο προγραμματιστής κατευθύνει τη συζήτηση και απαντά σε ερωτήσεις των άλλων μελών της ομάδας</a:t>
            </a:r>
          </a:p>
          <a:p>
            <a:pPr lvl="2">
              <a:spcBef>
                <a:spcPct val="0"/>
              </a:spcBef>
            </a:pPr>
            <a:r>
              <a:rPr lang="el-GR" altLang="el-GR" sz="1800" dirty="0"/>
              <a:t>Εστίαση σε προκαθορισμένα κριτήρια (υλοποιείται ο αλγόριθμος που έχει αποφασιστεί; Χρησιμοποιούνται σωστά οι διεπαφές;)</a:t>
            </a:r>
            <a:endParaRPr lang="en-US" altLang="el-GR" sz="1800" dirty="0"/>
          </a:p>
          <a:p>
            <a:pPr lvl="2">
              <a:spcBef>
                <a:spcPct val="0"/>
              </a:spcBef>
            </a:pPr>
            <a:r>
              <a:rPr lang="el-GR" altLang="el-GR" sz="1800" dirty="0" err="1"/>
              <a:t>Χρονοπρογραμματίζεται</a:t>
            </a:r>
            <a:r>
              <a:rPr lang="el-GR" altLang="el-GR" sz="1800" dirty="0"/>
              <a:t> από κάθε ομάδα</a:t>
            </a:r>
            <a:endParaRPr lang="en-US" altLang="el-GR" sz="1800" dirty="0"/>
          </a:p>
          <a:p>
            <a:pPr marL="685800" lvl="1" indent="-228600">
              <a:spcBef>
                <a:spcPct val="0"/>
              </a:spcBef>
            </a:pPr>
            <a:r>
              <a:rPr lang="el-GR" altLang="el-GR" sz="2000" dirty="0">
                <a:solidFill>
                  <a:schemeClr val="accent2">
                    <a:lumMod val="75000"/>
                  </a:schemeClr>
                </a:solidFill>
              </a:rPr>
              <a:t>Στην επιθεώρηση</a:t>
            </a:r>
            <a:r>
              <a:rPr lang="en-US" altLang="el-GR" sz="2000" dirty="0">
                <a:solidFill>
                  <a:schemeClr val="accent2">
                    <a:lumMod val="75000"/>
                  </a:schemeClr>
                </a:solidFill>
              </a:rPr>
              <a:t> </a:t>
            </a:r>
            <a:r>
              <a:rPr lang="en-US" altLang="el-GR" sz="2000" dirty="0"/>
              <a:t>(</a:t>
            </a:r>
            <a:r>
              <a:rPr lang="el-GR" altLang="el-GR" sz="2000" dirty="0"/>
              <a:t>τυπική</a:t>
            </a:r>
            <a:r>
              <a:rPr lang="en-US" altLang="el-GR" sz="2000" dirty="0"/>
              <a:t>)</a:t>
            </a:r>
            <a:r>
              <a:rPr lang="el-GR" altLang="el-GR" sz="2000" dirty="0"/>
              <a:t> μία ομάδα από ειδικούς επιθεωρεί το προϊόν εργασίας</a:t>
            </a:r>
            <a:endParaRPr lang="en-US" altLang="el-GR" sz="2000" dirty="0"/>
          </a:p>
          <a:p>
            <a:pPr lvl="2">
              <a:spcBef>
                <a:spcPct val="0"/>
              </a:spcBef>
            </a:pPr>
            <a:r>
              <a:rPr lang="el-GR" altLang="el-GR" sz="1800" dirty="0"/>
              <a:t>Συνήθως επιθεωρούνται προϊόντα όπως οι προδιαγραφές απαιτήσεων λογισμικού και τα σχέδια ελέγχου</a:t>
            </a:r>
            <a:endParaRPr lang="en-US" altLang="el-GR" sz="1800" dirty="0"/>
          </a:p>
          <a:p>
            <a:pPr lvl="2">
              <a:spcBef>
                <a:spcPct val="0"/>
              </a:spcBef>
            </a:pPr>
            <a:r>
              <a:rPr lang="el-GR" altLang="el-GR" sz="1800" dirty="0" err="1"/>
              <a:t>Χρονοπρογραμματίζεται</a:t>
            </a:r>
            <a:r>
              <a:rPr lang="el-GR" altLang="el-GR" sz="1800" dirty="0"/>
              <a:t> από τη διοίκηση του έργου</a:t>
            </a:r>
            <a:endParaRPr lang="en-US" altLang="el-GR" sz="1800" dirty="0"/>
          </a:p>
        </p:txBody>
      </p:sp>
      <p:sp>
        <p:nvSpPr>
          <p:cNvPr id="6" name="Slide Number Placeholder 3"/>
          <p:cNvSpPr>
            <a:spLocks noGrp="1"/>
          </p:cNvSpPr>
          <p:nvPr>
            <p:ph type="sldNum" sz="quarter" idx="12"/>
          </p:nvPr>
        </p:nvSpPr>
        <p:spPr/>
        <p:txBody>
          <a:bodyPr/>
          <a:lstStyle/>
          <a:p>
            <a:fld id="{82A3650C-CEAC-4030-A37F-CD9AAEF77DDF}" type="slidenum">
              <a:rPr lang="el-GR" altLang="el-GR"/>
              <a:pPr/>
              <a:t>45</a:t>
            </a:fld>
            <a:endParaRPr lang="el-GR" altLang="el-G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3234" name="Rectangle 2"/>
          <p:cNvSpPr>
            <a:spLocks noGrp="1" noChangeArrowheads="1"/>
          </p:cNvSpPr>
          <p:nvPr>
            <p:ph type="title"/>
          </p:nvPr>
        </p:nvSpPr>
        <p:spPr/>
        <p:txBody>
          <a:bodyPr lIns="90487" tIns="44450" rIns="90487" bIns="44450"/>
          <a:lstStyle/>
          <a:p>
            <a:r>
              <a:rPr lang="el-GR" altLang="el-GR" sz="4000"/>
              <a:t>Σχεδιασμένα γεγονότα επικοινωνίας</a:t>
            </a:r>
            <a:endParaRPr lang="en-US" altLang="el-GR" sz="4000"/>
          </a:p>
        </p:txBody>
      </p:sp>
      <p:sp>
        <p:nvSpPr>
          <p:cNvPr id="136195" name="Rectangle 3"/>
          <p:cNvSpPr>
            <a:spLocks noGrp="1" noChangeArrowheads="1"/>
          </p:cNvSpPr>
          <p:nvPr>
            <p:ph idx="1"/>
          </p:nvPr>
        </p:nvSpPr>
        <p:spPr/>
        <p:txBody>
          <a:bodyPr lIns="90487" tIns="44450" rIns="90487" bIns="44450">
            <a:normAutofit lnSpcReduction="10000"/>
          </a:bodyPr>
          <a:lstStyle/>
          <a:p>
            <a:pPr marL="285750" indent="-285750">
              <a:spcBef>
                <a:spcPct val="0"/>
              </a:spcBef>
              <a:buFont typeface="Wingdings" panose="05000000000000000000" pitchFamily="2" charset="2"/>
              <a:buNone/>
            </a:pPr>
            <a:r>
              <a:rPr lang="el-GR" altLang="el-GR" sz="2400" b="1" dirty="0">
                <a:solidFill>
                  <a:schemeClr val="accent2">
                    <a:lumMod val="75000"/>
                  </a:schemeClr>
                </a:solidFill>
              </a:rPr>
              <a:t>Επιθεώρηση κατάστασης</a:t>
            </a:r>
            <a:endParaRPr lang="en-US" altLang="el-GR" sz="2400" dirty="0">
              <a:solidFill>
                <a:schemeClr val="accent2">
                  <a:lumMod val="75000"/>
                </a:schemeClr>
              </a:solidFill>
            </a:endParaRPr>
          </a:p>
          <a:p>
            <a:pPr marL="628650" lvl="1" indent="-228600">
              <a:spcBef>
                <a:spcPct val="0"/>
              </a:spcBef>
            </a:pPr>
            <a:r>
              <a:rPr lang="el-GR" altLang="el-GR" sz="2000" dirty="0"/>
              <a:t>Στόχος</a:t>
            </a:r>
            <a:r>
              <a:rPr lang="en-US" altLang="el-GR" sz="2000" dirty="0"/>
              <a:t>: </a:t>
            </a:r>
            <a:r>
              <a:rPr lang="el-GR" altLang="el-GR" sz="2000" dirty="0"/>
              <a:t>Εύρεση &amp; διόρθωση αποκλίσεων από τον χρονοπρογραμματισμό ή ανάδειξη νέων ζητημάτων</a:t>
            </a:r>
          </a:p>
          <a:p>
            <a:pPr marL="628650" lvl="1" indent="-228600">
              <a:spcBef>
                <a:spcPct val="0"/>
              </a:spcBef>
            </a:pPr>
            <a:r>
              <a:rPr lang="el-GR" altLang="el-GR" sz="2000" dirty="0"/>
              <a:t>Η εστίαση είναι σε </a:t>
            </a:r>
            <a:r>
              <a:rPr lang="el-GR" altLang="el-GR" sz="2000" i="1" dirty="0"/>
              <a:t>εργασίες</a:t>
            </a:r>
            <a:r>
              <a:rPr lang="el-GR" altLang="el-GR" sz="2000" dirty="0"/>
              <a:t> (σε αντίθεση με την επιθεώρηση έργου που εστιάζει στο σύστημα)</a:t>
            </a:r>
          </a:p>
          <a:p>
            <a:pPr marL="628650" lvl="1" indent="-228600">
              <a:spcBef>
                <a:spcPct val="0"/>
              </a:spcBef>
            </a:pPr>
            <a:r>
              <a:rPr lang="el-GR" altLang="el-GR" sz="2000" dirty="0"/>
              <a:t>Επίσης συζητούνται ανοικτά ζητήματα και προβλήματα που ανέκυψαν</a:t>
            </a:r>
          </a:p>
          <a:p>
            <a:pPr marL="628650" lvl="1" indent="-228600">
              <a:spcBef>
                <a:spcPct val="0"/>
              </a:spcBef>
            </a:pPr>
            <a:r>
              <a:rPr lang="el-GR" altLang="el-GR" sz="2000" dirty="0"/>
              <a:t>Οι λύσεις σε κοινά προβλήματα γίνονται κτήμα όλων και η λειτουργική γνώση διαχέεται πιο αποτελεσματικά σε επίπεδο ομάδας, παρά σε επίπεδο έργου</a:t>
            </a:r>
          </a:p>
          <a:p>
            <a:pPr marL="628650" lvl="1" indent="-228600">
              <a:spcBef>
                <a:spcPct val="0"/>
              </a:spcBef>
            </a:pPr>
            <a:r>
              <a:rPr lang="el-GR" altLang="el-GR" sz="2000" dirty="0"/>
              <a:t>Πρέπει να διαμορφώνεται ατζέντα για να προετοιμάζονται οι συμμετέχοντες και πρέπει να τηρούνται πρακτικά (οπωσδήποτε περιλαμβάνοντας την αναφορά κατάστασης και τις αποφάσεις)</a:t>
            </a:r>
          </a:p>
          <a:p>
            <a:pPr marL="628650" lvl="1" indent="-228600">
              <a:spcBef>
                <a:spcPct val="0"/>
              </a:spcBef>
            </a:pPr>
            <a:r>
              <a:rPr lang="el-GR" altLang="el-GR" sz="2000" dirty="0"/>
              <a:t>Παράδειγμα</a:t>
            </a:r>
            <a:endParaRPr lang="en-US" altLang="el-GR" sz="2000" dirty="0"/>
          </a:p>
          <a:p>
            <a:pPr marL="971550" lvl="2">
              <a:spcBef>
                <a:spcPct val="0"/>
              </a:spcBef>
            </a:pPr>
            <a:r>
              <a:rPr lang="el-GR" altLang="el-GR" sz="2000" dirty="0"/>
              <a:t>Ενότητα «κατάσταση» στις εβδομαδιαίες συναντήσεις της ομάδας</a:t>
            </a:r>
            <a:endParaRPr lang="en-US" altLang="el-GR" sz="2000" dirty="0"/>
          </a:p>
        </p:txBody>
      </p:sp>
      <p:sp>
        <p:nvSpPr>
          <p:cNvPr id="6" name="Slide Number Placeholder 3"/>
          <p:cNvSpPr>
            <a:spLocks noGrp="1"/>
          </p:cNvSpPr>
          <p:nvPr>
            <p:ph type="sldNum" sz="quarter" idx="12"/>
          </p:nvPr>
        </p:nvSpPr>
        <p:spPr/>
        <p:txBody>
          <a:bodyPr/>
          <a:lstStyle/>
          <a:p>
            <a:fld id="{D08A6923-9178-474F-8DB5-E96D4BAFE612}" type="slidenum">
              <a:rPr lang="el-GR" altLang="el-GR"/>
              <a:pPr/>
              <a:t>46</a:t>
            </a:fld>
            <a:endParaRPr lang="el-GR" altLang="el-G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22" name="Rectangle 2"/>
          <p:cNvSpPr>
            <a:spLocks noGrp="1" noChangeArrowheads="1"/>
          </p:cNvSpPr>
          <p:nvPr>
            <p:ph type="title"/>
          </p:nvPr>
        </p:nvSpPr>
        <p:spPr/>
        <p:txBody>
          <a:bodyPr>
            <a:normAutofit fontScale="90000"/>
          </a:bodyPr>
          <a:lstStyle/>
          <a:p>
            <a:r>
              <a:rPr lang="el-GR" altLang="el-GR"/>
              <a:t>Σχεδιασμένα γεγονότα επικοινωνίας</a:t>
            </a:r>
          </a:p>
        </p:txBody>
      </p:sp>
      <p:sp>
        <p:nvSpPr>
          <p:cNvPr id="901123" name="Rectangle 3"/>
          <p:cNvSpPr>
            <a:spLocks noGrp="1" noChangeArrowheads="1"/>
          </p:cNvSpPr>
          <p:nvPr>
            <p:ph idx="1"/>
          </p:nvPr>
        </p:nvSpPr>
        <p:spPr/>
        <p:txBody>
          <a:bodyPr/>
          <a:lstStyle/>
          <a:p>
            <a:pPr>
              <a:spcBef>
                <a:spcPct val="5000"/>
              </a:spcBef>
              <a:buFont typeface="Wingdings" panose="05000000000000000000" pitchFamily="2" charset="2"/>
              <a:buNone/>
            </a:pPr>
            <a:r>
              <a:rPr lang="el-GR" altLang="el-GR" sz="2800" b="1" dirty="0">
                <a:solidFill>
                  <a:schemeClr val="accent2">
                    <a:lumMod val="75000"/>
                  </a:schemeClr>
                </a:solidFill>
              </a:rPr>
              <a:t>«Νοητικός καταιγισμός» (</a:t>
            </a:r>
            <a:r>
              <a:rPr lang="en-US" altLang="el-GR" sz="2800" b="1" dirty="0">
                <a:solidFill>
                  <a:schemeClr val="accent2">
                    <a:lumMod val="75000"/>
                  </a:schemeClr>
                </a:solidFill>
              </a:rPr>
              <a:t>Brainstorming</a:t>
            </a:r>
            <a:r>
              <a:rPr lang="el-GR" altLang="el-GR" sz="2800" b="1" dirty="0">
                <a:solidFill>
                  <a:schemeClr val="accent2">
                    <a:lumMod val="75000"/>
                  </a:schemeClr>
                </a:solidFill>
              </a:rPr>
              <a:t>)</a:t>
            </a:r>
            <a:endParaRPr lang="en-US" altLang="el-GR" sz="2800" dirty="0">
              <a:solidFill>
                <a:schemeClr val="accent2">
                  <a:lumMod val="75000"/>
                </a:schemeClr>
              </a:solidFill>
            </a:endParaRPr>
          </a:p>
          <a:p>
            <a:pPr lvl="1">
              <a:spcBef>
                <a:spcPct val="5000"/>
              </a:spcBef>
            </a:pPr>
            <a:r>
              <a:rPr lang="el-GR" altLang="el-GR" sz="2400" dirty="0"/>
              <a:t>Στόχος</a:t>
            </a:r>
            <a:r>
              <a:rPr lang="en-US" altLang="el-GR" sz="2400" dirty="0"/>
              <a:t>: </a:t>
            </a:r>
            <a:r>
              <a:rPr lang="el-GR" altLang="el-GR" sz="2400" dirty="0"/>
              <a:t>Να δημιουργηθεί και να αξιολογηθεί ένα μεγάλο πλήθος λύσεων («λογικών» αλλά και «απίθανων») για ένα πρόβλημα</a:t>
            </a:r>
          </a:p>
          <a:p>
            <a:pPr lvl="1">
              <a:spcBef>
                <a:spcPct val="5000"/>
              </a:spcBef>
            </a:pPr>
            <a:r>
              <a:rPr lang="el-GR" altLang="el-GR" sz="2400" dirty="0"/>
              <a:t>Συνήθως με παρουσία όλων των συμμετεχόντων, αλλά είναι δυνατό να γίνει και με άλλους τρόπους, π.χ. </a:t>
            </a:r>
            <a:r>
              <a:rPr lang="en-US" altLang="el-GR" sz="2400" dirty="0"/>
              <a:t>e-mail</a:t>
            </a:r>
          </a:p>
          <a:p>
            <a:pPr lvl="1">
              <a:spcBef>
                <a:spcPct val="5000"/>
              </a:spcBef>
            </a:pPr>
            <a:r>
              <a:rPr lang="el-GR" altLang="el-GR" sz="2400" dirty="0"/>
              <a:t>Η αξιολόγηση βοηθάει στο να διαμορφωθούν σαφή κριτήρια αξιολόγησης των λύσεων και την επίτευξη συναίνεσης στην επιλεχθείσα λύση</a:t>
            </a:r>
            <a:endParaRPr lang="en-US" altLang="el-GR" sz="2400" dirty="0"/>
          </a:p>
          <a:p>
            <a:pPr lvl="1">
              <a:spcBef>
                <a:spcPct val="5000"/>
              </a:spcBef>
            </a:pPr>
            <a:r>
              <a:rPr lang="el-GR" altLang="el-GR" sz="2400" dirty="0"/>
              <a:t>Παράδειγμα</a:t>
            </a:r>
            <a:endParaRPr lang="en-US" altLang="el-GR" sz="2400" dirty="0"/>
          </a:p>
          <a:p>
            <a:pPr lvl="2">
              <a:spcBef>
                <a:spcPct val="5000"/>
              </a:spcBef>
            </a:pPr>
            <a:r>
              <a:rPr lang="el-GR" altLang="el-GR" sz="1800" dirty="0"/>
              <a:t>Ενότητα «συζήτηση» στις εβδομαδιαίες συναντήσεις της ομάδας</a:t>
            </a:r>
          </a:p>
        </p:txBody>
      </p:sp>
      <p:sp>
        <p:nvSpPr>
          <p:cNvPr id="6" name="Slide Number Placeholder 5"/>
          <p:cNvSpPr>
            <a:spLocks noGrp="1"/>
          </p:cNvSpPr>
          <p:nvPr>
            <p:ph type="sldNum" sz="quarter" idx="12"/>
          </p:nvPr>
        </p:nvSpPr>
        <p:spPr/>
        <p:txBody>
          <a:bodyPr/>
          <a:lstStyle/>
          <a:p>
            <a:fld id="{39A47602-C62F-4349-B7FC-11D9D15A3F20}" type="slidenum">
              <a:rPr lang="el-GR" altLang="el-GR"/>
              <a:pPr/>
              <a:t>47</a:t>
            </a:fld>
            <a:endParaRPr lang="el-GR" altLang="el-G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8050" name="Rectangle 2"/>
          <p:cNvSpPr>
            <a:spLocks noGrp="1" noChangeArrowheads="1"/>
          </p:cNvSpPr>
          <p:nvPr>
            <p:ph type="title"/>
          </p:nvPr>
        </p:nvSpPr>
        <p:spPr/>
        <p:txBody>
          <a:bodyPr/>
          <a:lstStyle/>
          <a:p>
            <a:r>
              <a:rPr lang="el-GR" altLang="el-GR" sz="4000"/>
              <a:t>Σχεδιασμένα γεγονότα επικοινωνίας</a:t>
            </a:r>
          </a:p>
        </p:txBody>
      </p:sp>
      <p:sp>
        <p:nvSpPr>
          <p:cNvPr id="898051" name="Rectangle 3"/>
          <p:cNvSpPr>
            <a:spLocks noGrp="1" noChangeArrowheads="1"/>
          </p:cNvSpPr>
          <p:nvPr>
            <p:ph idx="1"/>
          </p:nvPr>
        </p:nvSpPr>
        <p:spPr>
          <a:noFill/>
        </p:spPr>
        <p:txBody>
          <a:bodyPr lIns="54000" rIns="54000">
            <a:normAutofit lnSpcReduction="10000"/>
          </a:bodyPr>
          <a:lstStyle/>
          <a:p>
            <a:pPr>
              <a:spcBef>
                <a:spcPct val="0"/>
              </a:spcBef>
              <a:buFont typeface="Wingdings" panose="05000000000000000000" pitchFamily="2" charset="2"/>
              <a:buNone/>
            </a:pPr>
            <a:r>
              <a:rPr lang="el-GR" altLang="el-GR" sz="2400" b="1" dirty="0">
                <a:solidFill>
                  <a:schemeClr val="accent2">
                    <a:lumMod val="75000"/>
                  </a:schemeClr>
                </a:solidFill>
              </a:rPr>
              <a:t>Διάθεση (</a:t>
            </a:r>
            <a:r>
              <a:rPr lang="en-US" altLang="el-GR" sz="2400" b="1" dirty="0">
                <a:solidFill>
                  <a:schemeClr val="accent2">
                    <a:lumMod val="75000"/>
                  </a:schemeClr>
                </a:solidFill>
              </a:rPr>
              <a:t>release)</a:t>
            </a:r>
            <a:endParaRPr lang="en-US" altLang="el-GR" sz="2400" dirty="0">
              <a:solidFill>
                <a:schemeClr val="accent2">
                  <a:lumMod val="75000"/>
                </a:schemeClr>
              </a:solidFill>
            </a:endParaRPr>
          </a:p>
          <a:p>
            <a:pPr lvl="1">
              <a:spcBef>
                <a:spcPct val="0"/>
              </a:spcBef>
            </a:pPr>
            <a:r>
              <a:rPr lang="el-GR" altLang="el-GR" sz="2000" dirty="0"/>
              <a:t>Στόχος</a:t>
            </a:r>
            <a:r>
              <a:rPr lang="en-US" altLang="el-GR" sz="2000" dirty="0"/>
              <a:t>:  </a:t>
            </a:r>
            <a:r>
              <a:rPr lang="el-GR" altLang="el-GR" sz="2000" dirty="0"/>
              <a:t>Να καταστεί διαθέσιμο κάποιο προϊόν εργασίας σε άλλους συμμετέχοντες (μερικές φορές αντικαθιστά παλαιότερη έκδοση)</a:t>
            </a:r>
          </a:p>
          <a:p>
            <a:pPr lvl="1">
              <a:spcBef>
                <a:spcPct val="0"/>
              </a:spcBef>
            </a:pPr>
            <a:r>
              <a:rPr lang="el-GR" altLang="el-GR" sz="2000" dirty="0"/>
              <a:t>Μπορεί να περιλαμβάνει τη (νέα) έκδοση του προϊόντος, μία λίστα από ανοικτά ζητήματα που πρέπει ακόμη να διευθετηθούν, τεκμηρίωση κ.λπ.</a:t>
            </a:r>
          </a:p>
          <a:p>
            <a:pPr lvl="1">
              <a:spcBef>
                <a:spcPct val="0"/>
              </a:spcBef>
            </a:pPr>
            <a:r>
              <a:rPr lang="el-GR" altLang="el-GR" sz="2000" dirty="0"/>
              <a:t>Ο μηχανισμός χρησιμοποιείται για να διατίθενται μεγάλες ποσότητες πληροφορίας με ελεγχόμενο τρόπο ομαδοποιώντας, τεκμηριώνοντας και επιθεωρώντας πολλές αλλαγές ταυτόχρονα</a:t>
            </a:r>
          </a:p>
          <a:p>
            <a:pPr lvl="1">
              <a:spcBef>
                <a:spcPct val="0"/>
              </a:spcBef>
            </a:pPr>
            <a:r>
              <a:rPr lang="el-GR" altLang="el-GR" sz="2000" dirty="0"/>
              <a:t>Συνηθέστατα των επιθεωρήσεων έργου και πελάτη προηγείται μία διάθεση</a:t>
            </a:r>
          </a:p>
          <a:p>
            <a:pPr lvl="1">
              <a:spcBef>
                <a:spcPct val="0"/>
              </a:spcBef>
            </a:pPr>
            <a:r>
              <a:rPr lang="el-GR" altLang="el-GR" sz="2000" dirty="0" err="1"/>
              <a:t>Χρονοπρογραμματίζεται</a:t>
            </a:r>
            <a:r>
              <a:rPr lang="el-GR" altLang="el-GR" sz="2000" dirty="0"/>
              <a:t> έτσι μετά τη σχετική δραστηριότητα </a:t>
            </a:r>
            <a:r>
              <a:rPr lang="en-US" altLang="el-GR" sz="2000" dirty="0"/>
              <a:t>(</a:t>
            </a:r>
            <a:r>
              <a:rPr lang="el-GR" altLang="el-GR" sz="2000" dirty="0"/>
              <a:t>ή </a:t>
            </a:r>
            <a:r>
              <a:rPr lang="en-US" altLang="el-GR" sz="2000" dirty="0"/>
              <a:t>“</a:t>
            </a:r>
            <a:r>
              <a:rPr lang="el-GR" altLang="el-GR" sz="2000" dirty="0"/>
              <a:t>φάση</a:t>
            </a:r>
            <a:r>
              <a:rPr lang="en-US" altLang="el-GR" sz="2000" dirty="0"/>
              <a:t>”)</a:t>
            </a:r>
          </a:p>
          <a:p>
            <a:pPr lvl="1">
              <a:spcBef>
                <a:spcPct val="0"/>
              </a:spcBef>
            </a:pPr>
            <a:r>
              <a:rPr lang="el-GR" altLang="el-GR" sz="2000" dirty="0"/>
              <a:t>Παραδείγματα</a:t>
            </a:r>
            <a:r>
              <a:rPr lang="en-US" altLang="el-GR" sz="2000" dirty="0"/>
              <a:t>:</a:t>
            </a:r>
          </a:p>
          <a:p>
            <a:pPr lvl="2">
              <a:spcBef>
                <a:spcPct val="0"/>
              </a:spcBef>
            </a:pPr>
            <a:r>
              <a:rPr lang="el-GR" altLang="el-GR" sz="1800" dirty="0"/>
              <a:t>Σχέδιο διοίκησης έργου λογισμικού, έγγραφο ανάλυσης απαιτήσεων, έγγραφο σχεδιασμού συστήματος,</a:t>
            </a:r>
            <a:r>
              <a:rPr lang="en-US" altLang="el-GR" sz="1800" dirty="0"/>
              <a:t> “beta” </a:t>
            </a:r>
            <a:r>
              <a:rPr lang="el-GR" altLang="el-GR" sz="1800" dirty="0"/>
              <a:t>έκδοση λογισμικού, τελική έκδοση λογισμικού, εγχειρίδιο χρήστη</a:t>
            </a:r>
          </a:p>
        </p:txBody>
      </p:sp>
      <p:sp>
        <p:nvSpPr>
          <p:cNvPr id="6" name="Slide Number Placeholder 3"/>
          <p:cNvSpPr>
            <a:spLocks noGrp="1"/>
          </p:cNvSpPr>
          <p:nvPr>
            <p:ph type="sldNum" sz="quarter" idx="12"/>
          </p:nvPr>
        </p:nvSpPr>
        <p:spPr/>
        <p:txBody>
          <a:bodyPr/>
          <a:lstStyle/>
          <a:p>
            <a:fld id="{C2FCCC5A-EC82-47BE-9CF7-69436FEB9CA9}" type="slidenum">
              <a:rPr lang="el-GR" altLang="el-GR"/>
              <a:pPr/>
              <a:t>48</a:t>
            </a:fld>
            <a:endParaRPr lang="el-GR" altLang="el-G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5282" name="Rectangle 2"/>
          <p:cNvSpPr>
            <a:spLocks noGrp="1" noChangeArrowheads="1"/>
          </p:cNvSpPr>
          <p:nvPr>
            <p:ph type="title"/>
          </p:nvPr>
        </p:nvSpPr>
        <p:spPr/>
        <p:txBody>
          <a:bodyPr lIns="90487" tIns="44450" rIns="90487" bIns="44450">
            <a:normAutofit fontScale="90000"/>
          </a:bodyPr>
          <a:lstStyle/>
          <a:p>
            <a:r>
              <a:rPr lang="el-GR" altLang="el-GR"/>
              <a:t>Σχεδιασμένα γεγονότα επικοινωνίας</a:t>
            </a:r>
            <a:endParaRPr lang="en-US" altLang="el-GR"/>
          </a:p>
        </p:txBody>
      </p:sp>
      <p:sp>
        <p:nvSpPr>
          <p:cNvPr id="137219" name="Rectangle 3"/>
          <p:cNvSpPr>
            <a:spLocks noGrp="1" noChangeArrowheads="1"/>
          </p:cNvSpPr>
          <p:nvPr>
            <p:ph idx="1"/>
          </p:nvPr>
        </p:nvSpPr>
        <p:spPr/>
        <p:txBody>
          <a:bodyPr lIns="90487" tIns="44450" rIns="90487" bIns="44450"/>
          <a:lstStyle/>
          <a:p>
            <a:pPr marL="285750" indent="-285750">
              <a:buFont typeface="Wingdings" panose="05000000000000000000" pitchFamily="2" charset="2"/>
              <a:buNone/>
            </a:pPr>
            <a:r>
              <a:rPr lang="el-GR" altLang="el-GR" sz="2800" b="1" dirty="0">
                <a:solidFill>
                  <a:schemeClr val="accent2">
                    <a:lumMod val="75000"/>
                  </a:schemeClr>
                </a:solidFill>
              </a:rPr>
              <a:t>«Νεκροψία» (</a:t>
            </a:r>
            <a:r>
              <a:rPr lang="en-US" altLang="el-GR" sz="2800" b="1" dirty="0">
                <a:solidFill>
                  <a:schemeClr val="accent2">
                    <a:lumMod val="75000"/>
                  </a:schemeClr>
                </a:solidFill>
              </a:rPr>
              <a:t>Postmortem Review</a:t>
            </a:r>
            <a:r>
              <a:rPr lang="el-GR" altLang="el-GR" sz="2800" b="1" dirty="0">
                <a:solidFill>
                  <a:schemeClr val="accent2">
                    <a:lumMod val="75000"/>
                  </a:schemeClr>
                </a:solidFill>
              </a:rPr>
              <a:t>)</a:t>
            </a:r>
            <a:endParaRPr lang="en-US" altLang="el-GR" sz="2800" dirty="0">
              <a:solidFill>
                <a:schemeClr val="accent2">
                  <a:lumMod val="75000"/>
                </a:schemeClr>
              </a:solidFill>
            </a:endParaRPr>
          </a:p>
          <a:p>
            <a:pPr marL="685800" lvl="1" indent="-228600"/>
            <a:r>
              <a:rPr lang="el-GR" altLang="el-GR" sz="2400" dirty="0"/>
              <a:t>Στόχος</a:t>
            </a:r>
            <a:r>
              <a:rPr lang="en-US" altLang="el-GR" sz="2400" dirty="0"/>
              <a:t>: </a:t>
            </a:r>
            <a:r>
              <a:rPr lang="el-GR" altLang="el-GR" sz="2400" dirty="0"/>
              <a:t>Να καταγραφούν οι εμπειρίες από το έργο, θετικές και αρνητικές</a:t>
            </a:r>
            <a:r>
              <a:rPr lang="en-US" altLang="el-GR" sz="2400" dirty="0"/>
              <a:t> </a:t>
            </a:r>
          </a:p>
          <a:p>
            <a:pPr marL="685800" lvl="1" indent="-228600"/>
            <a:r>
              <a:rPr lang="el-GR" altLang="el-GR" sz="2400" dirty="0"/>
              <a:t>Γίνεται μετά το τέλος του έργου, αλλά σύντομα για να είναι νωπές οι μνήμες</a:t>
            </a:r>
          </a:p>
          <a:p>
            <a:pPr marL="685800" lvl="1" indent="-228600"/>
            <a:r>
              <a:rPr lang="el-GR" altLang="el-GR" sz="2400" dirty="0"/>
              <a:t>Μπορεί να διενεργείται με ερωτηματολόγιο, νοητικό καταιγισμό ή αναφορές</a:t>
            </a:r>
          </a:p>
          <a:p>
            <a:pPr marL="685800" lvl="1" indent="-228600"/>
            <a:r>
              <a:rPr lang="el-GR" altLang="el-GR" sz="2400" dirty="0"/>
              <a:t>Περιλαμβάνει εργαλεία, μεθόδους, οργάνωση, διαδικασίες</a:t>
            </a:r>
          </a:p>
          <a:p>
            <a:pPr marL="685800" lvl="1" indent="-228600"/>
            <a:r>
              <a:rPr lang="el-GR" altLang="el-GR" sz="2400" dirty="0"/>
              <a:t>Προτιμότερο να καταγράφονται τα αποτελέσματα σε τεχνική έκθεση</a:t>
            </a:r>
            <a:endParaRPr lang="en-US" altLang="el-GR" sz="2400" dirty="0"/>
          </a:p>
        </p:txBody>
      </p:sp>
      <p:sp>
        <p:nvSpPr>
          <p:cNvPr id="6" name="Slide Number Placeholder 5"/>
          <p:cNvSpPr>
            <a:spLocks noGrp="1"/>
          </p:cNvSpPr>
          <p:nvPr>
            <p:ph type="sldNum" sz="quarter" idx="12"/>
          </p:nvPr>
        </p:nvSpPr>
        <p:spPr/>
        <p:txBody>
          <a:bodyPr/>
          <a:lstStyle/>
          <a:p>
            <a:fld id="{15C38BF0-57DB-47F6-B60A-F5FC86E5059E}" type="slidenum">
              <a:rPr lang="el-GR" altLang="el-GR"/>
              <a:pPr/>
              <a:t>49</a:t>
            </a:fld>
            <a:endParaRPr lang="el-GR" altLang="el-G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4626" name="Rectangle 2"/>
          <p:cNvSpPr>
            <a:spLocks noGrp="1" noChangeArrowheads="1"/>
          </p:cNvSpPr>
          <p:nvPr>
            <p:ph type="title"/>
          </p:nvPr>
        </p:nvSpPr>
        <p:spPr>
          <a:xfrm>
            <a:off x="822959" y="286604"/>
            <a:ext cx="8024515" cy="847141"/>
          </a:xfrm>
        </p:spPr>
        <p:txBody>
          <a:bodyPr>
            <a:normAutofit fontScale="90000"/>
          </a:bodyPr>
          <a:lstStyle/>
          <a:p>
            <a:r>
              <a:rPr lang="el-GR" altLang="el-GR" dirty="0"/>
              <a:t>Μοντελοποίηση του έργου σε </a:t>
            </a:r>
            <a:r>
              <a:rPr lang="en-US" altLang="el-GR" dirty="0"/>
              <a:t>UML</a:t>
            </a:r>
            <a:endParaRPr lang="el-GR" altLang="el-GR" dirty="0"/>
          </a:p>
        </p:txBody>
      </p:sp>
      <p:sp>
        <p:nvSpPr>
          <p:cNvPr id="18" name="Slide Number Placeholder 4"/>
          <p:cNvSpPr>
            <a:spLocks noGrp="1"/>
          </p:cNvSpPr>
          <p:nvPr>
            <p:ph type="sldNum" sz="quarter" idx="12"/>
          </p:nvPr>
        </p:nvSpPr>
        <p:spPr/>
        <p:txBody>
          <a:bodyPr/>
          <a:lstStyle/>
          <a:p>
            <a:fld id="{21014CD3-5CA2-4C87-95D4-784DAD1F7354}" type="slidenum">
              <a:rPr lang="el-GR" altLang="el-GR"/>
              <a:pPr/>
              <a:t>5</a:t>
            </a:fld>
            <a:endParaRPr lang="el-GR" altLang="el-GR"/>
          </a:p>
        </p:txBody>
      </p:sp>
      <p:sp>
        <p:nvSpPr>
          <p:cNvPr id="794628" name="Freeform 3"/>
          <p:cNvSpPr>
            <a:spLocks/>
          </p:cNvSpPr>
          <p:nvPr/>
        </p:nvSpPr>
        <p:spPr bwMode="auto">
          <a:xfrm>
            <a:off x="1335088" y="3189288"/>
            <a:ext cx="2614612" cy="414337"/>
          </a:xfrm>
          <a:custGeom>
            <a:avLst/>
            <a:gdLst>
              <a:gd name="T0" fmla="*/ 2147483647 w 1647"/>
              <a:gd name="T1" fmla="*/ 0 h 261"/>
              <a:gd name="T2" fmla="*/ 2147483647 w 1647"/>
              <a:gd name="T3" fmla="*/ 173891785 h 261"/>
              <a:gd name="T4" fmla="*/ 0 w 1647"/>
              <a:gd name="T5" fmla="*/ 173891785 h 261"/>
              <a:gd name="T6" fmla="*/ 0 w 1647"/>
              <a:gd name="T7" fmla="*/ 657762369 h 261"/>
              <a:gd name="T8" fmla="*/ 0 60000 65536"/>
              <a:gd name="T9" fmla="*/ 0 60000 65536"/>
              <a:gd name="T10" fmla="*/ 0 60000 65536"/>
              <a:gd name="T11" fmla="*/ 0 60000 65536"/>
              <a:gd name="T12" fmla="*/ 0 w 1647"/>
              <a:gd name="T13" fmla="*/ 0 h 261"/>
              <a:gd name="T14" fmla="*/ 1647 w 1647"/>
              <a:gd name="T15" fmla="*/ 261 h 261"/>
            </a:gdLst>
            <a:ahLst/>
            <a:cxnLst>
              <a:cxn ang="T8">
                <a:pos x="T0" y="T1"/>
              </a:cxn>
              <a:cxn ang="T9">
                <a:pos x="T2" y="T3"/>
              </a:cxn>
              <a:cxn ang="T10">
                <a:pos x="T4" y="T5"/>
              </a:cxn>
              <a:cxn ang="T11">
                <a:pos x="T6" y="T7"/>
              </a:cxn>
            </a:cxnLst>
            <a:rect l="T12" t="T13" r="T14" b="T15"/>
            <a:pathLst>
              <a:path w="1647" h="261">
                <a:moveTo>
                  <a:pt x="1647" y="0"/>
                </a:moveTo>
                <a:lnTo>
                  <a:pt x="1647" y="69"/>
                </a:lnTo>
                <a:lnTo>
                  <a:pt x="0" y="69"/>
                </a:lnTo>
                <a:lnTo>
                  <a:pt x="0" y="261"/>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4629" name="Freeform 4"/>
          <p:cNvSpPr>
            <a:spLocks/>
          </p:cNvSpPr>
          <p:nvPr/>
        </p:nvSpPr>
        <p:spPr bwMode="auto">
          <a:xfrm>
            <a:off x="3427413" y="2906713"/>
            <a:ext cx="739775" cy="696912"/>
          </a:xfrm>
          <a:custGeom>
            <a:avLst/>
            <a:gdLst>
              <a:gd name="T0" fmla="*/ 0 w 466"/>
              <a:gd name="T1" fmla="*/ 1106350181 h 439"/>
              <a:gd name="T2" fmla="*/ 0 w 466"/>
              <a:gd name="T3" fmla="*/ 829132795 h 439"/>
              <a:gd name="T4" fmla="*/ 1174392813 w 466"/>
              <a:gd name="T5" fmla="*/ 829132795 h 439"/>
              <a:gd name="T6" fmla="*/ 1174392813 w 466"/>
              <a:gd name="T7" fmla="*/ 0 h 439"/>
              <a:gd name="T8" fmla="*/ 0 60000 65536"/>
              <a:gd name="T9" fmla="*/ 0 60000 65536"/>
              <a:gd name="T10" fmla="*/ 0 60000 65536"/>
              <a:gd name="T11" fmla="*/ 0 60000 65536"/>
              <a:gd name="T12" fmla="*/ 0 w 466"/>
              <a:gd name="T13" fmla="*/ 0 h 439"/>
              <a:gd name="T14" fmla="*/ 466 w 466"/>
              <a:gd name="T15" fmla="*/ 439 h 439"/>
            </a:gdLst>
            <a:ahLst/>
            <a:cxnLst>
              <a:cxn ang="T8">
                <a:pos x="T0" y="T1"/>
              </a:cxn>
              <a:cxn ang="T9">
                <a:pos x="T2" y="T3"/>
              </a:cxn>
              <a:cxn ang="T10">
                <a:pos x="T4" y="T5"/>
              </a:cxn>
              <a:cxn ang="T11">
                <a:pos x="T6" y="T7"/>
              </a:cxn>
            </a:cxnLst>
            <a:rect l="T12" t="T13" r="T14" b="T15"/>
            <a:pathLst>
              <a:path w="466" h="439">
                <a:moveTo>
                  <a:pt x="0" y="439"/>
                </a:moveTo>
                <a:lnTo>
                  <a:pt x="0" y="329"/>
                </a:lnTo>
                <a:lnTo>
                  <a:pt x="466" y="329"/>
                </a:lnTo>
                <a:lnTo>
                  <a:pt x="466" y="0"/>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4630" name="Freeform 5"/>
          <p:cNvSpPr>
            <a:spLocks/>
          </p:cNvSpPr>
          <p:nvPr/>
        </p:nvSpPr>
        <p:spPr bwMode="auto">
          <a:xfrm>
            <a:off x="4994275" y="3189288"/>
            <a:ext cx="2614613" cy="414337"/>
          </a:xfrm>
          <a:custGeom>
            <a:avLst/>
            <a:gdLst>
              <a:gd name="T0" fmla="*/ 0 w 1647"/>
              <a:gd name="T1" fmla="*/ 0 h 261"/>
              <a:gd name="T2" fmla="*/ 0 w 1647"/>
              <a:gd name="T3" fmla="*/ 173891785 h 261"/>
              <a:gd name="T4" fmla="*/ 2147483647 w 1647"/>
              <a:gd name="T5" fmla="*/ 173891785 h 261"/>
              <a:gd name="T6" fmla="*/ 2147483647 w 1647"/>
              <a:gd name="T7" fmla="*/ 657762369 h 261"/>
              <a:gd name="T8" fmla="*/ 0 60000 65536"/>
              <a:gd name="T9" fmla="*/ 0 60000 65536"/>
              <a:gd name="T10" fmla="*/ 0 60000 65536"/>
              <a:gd name="T11" fmla="*/ 0 60000 65536"/>
              <a:gd name="T12" fmla="*/ 0 w 1647"/>
              <a:gd name="T13" fmla="*/ 0 h 261"/>
              <a:gd name="T14" fmla="*/ 1647 w 1647"/>
              <a:gd name="T15" fmla="*/ 261 h 261"/>
            </a:gdLst>
            <a:ahLst/>
            <a:cxnLst>
              <a:cxn ang="T8">
                <a:pos x="T0" y="T1"/>
              </a:cxn>
              <a:cxn ang="T9">
                <a:pos x="T2" y="T3"/>
              </a:cxn>
              <a:cxn ang="T10">
                <a:pos x="T4" y="T5"/>
              </a:cxn>
              <a:cxn ang="T11">
                <a:pos x="T6" y="T7"/>
              </a:cxn>
            </a:cxnLst>
            <a:rect l="T12" t="T13" r="T14" b="T15"/>
            <a:pathLst>
              <a:path w="1647" h="261">
                <a:moveTo>
                  <a:pt x="0" y="0"/>
                </a:moveTo>
                <a:lnTo>
                  <a:pt x="0" y="69"/>
                </a:lnTo>
                <a:lnTo>
                  <a:pt x="1647" y="69"/>
                </a:lnTo>
                <a:lnTo>
                  <a:pt x="1647" y="261"/>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4631" name="Freeform 6"/>
          <p:cNvSpPr>
            <a:spLocks/>
          </p:cNvSpPr>
          <p:nvPr/>
        </p:nvSpPr>
        <p:spPr bwMode="auto">
          <a:xfrm>
            <a:off x="4756150" y="2906713"/>
            <a:ext cx="739775" cy="696912"/>
          </a:xfrm>
          <a:custGeom>
            <a:avLst/>
            <a:gdLst>
              <a:gd name="T0" fmla="*/ 1174392813 w 466"/>
              <a:gd name="T1" fmla="*/ 1106350181 h 439"/>
              <a:gd name="T2" fmla="*/ 1174392813 w 466"/>
              <a:gd name="T3" fmla="*/ 829132795 h 439"/>
              <a:gd name="T4" fmla="*/ 0 w 466"/>
              <a:gd name="T5" fmla="*/ 829132795 h 439"/>
              <a:gd name="T6" fmla="*/ 0 w 466"/>
              <a:gd name="T7" fmla="*/ 0 h 439"/>
              <a:gd name="T8" fmla="*/ 0 60000 65536"/>
              <a:gd name="T9" fmla="*/ 0 60000 65536"/>
              <a:gd name="T10" fmla="*/ 0 60000 65536"/>
              <a:gd name="T11" fmla="*/ 0 60000 65536"/>
              <a:gd name="T12" fmla="*/ 0 w 466"/>
              <a:gd name="T13" fmla="*/ 0 h 439"/>
              <a:gd name="T14" fmla="*/ 466 w 466"/>
              <a:gd name="T15" fmla="*/ 439 h 439"/>
            </a:gdLst>
            <a:ahLst/>
            <a:cxnLst>
              <a:cxn ang="T8">
                <a:pos x="T0" y="T1"/>
              </a:cxn>
              <a:cxn ang="T9">
                <a:pos x="T2" y="T3"/>
              </a:cxn>
              <a:cxn ang="T10">
                <a:pos x="T4" y="T5"/>
              </a:cxn>
              <a:cxn ang="T11">
                <a:pos x="T6" y="T7"/>
              </a:cxn>
            </a:cxnLst>
            <a:rect l="T12" t="T13" r="T14" b="T15"/>
            <a:pathLst>
              <a:path w="466" h="439">
                <a:moveTo>
                  <a:pt x="466" y="439"/>
                </a:moveTo>
                <a:lnTo>
                  <a:pt x="466" y="329"/>
                </a:lnTo>
                <a:lnTo>
                  <a:pt x="0" y="329"/>
                </a:lnTo>
                <a:lnTo>
                  <a:pt x="0" y="0"/>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4632" name="Rectangle 7"/>
          <p:cNvSpPr>
            <a:spLocks noChangeArrowheads="1"/>
          </p:cNvSpPr>
          <p:nvPr/>
        </p:nvSpPr>
        <p:spPr bwMode="auto">
          <a:xfrm>
            <a:off x="3448050" y="2427288"/>
            <a:ext cx="2090738" cy="479425"/>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Έργο</a:t>
            </a:r>
            <a:endParaRPr lang="en-US" altLang="el-GR" sz="1800" b="1"/>
          </a:p>
        </p:txBody>
      </p:sp>
      <p:sp>
        <p:nvSpPr>
          <p:cNvPr id="794633" name="Rectangle 9"/>
          <p:cNvSpPr>
            <a:spLocks noChangeArrowheads="1"/>
          </p:cNvSpPr>
          <p:nvPr/>
        </p:nvSpPr>
        <p:spPr bwMode="auto">
          <a:xfrm>
            <a:off x="377825" y="3603625"/>
            <a:ext cx="1981200" cy="500063"/>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Παραδοτέα</a:t>
            </a:r>
            <a:endParaRPr lang="en-US" altLang="el-GR" sz="1800" b="1"/>
          </a:p>
        </p:txBody>
      </p:sp>
      <p:sp>
        <p:nvSpPr>
          <p:cNvPr id="794634" name="Rectangle 11"/>
          <p:cNvSpPr>
            <a:spLocks noChangeArrowheads="1"/>
          </p:cNvSpPr>
          <p:nvPr/>
        </p:nvSpPr>
        <p:spPr bwMode="auto">
          <a:xfrm>
            <a:off x="2446338" y="3603625"/>
            <a:ext cx="1982787" cy="500063"/>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Χρονοδιάγραμμα</a:t>
            </a:r>
            <a:endParaRPr lang="en-US" altLang="el-GR" sz="1800"/>
          </a:p>
        </p:txBody>
      </p:sp>
      <p:sp>
        <p:nvSpPr>
          <p:cNvPr id="794635" name="Rectangle 13"/>
          <p:cNvSpPr>
            <a:spLocks noChangeArrowheads="1"/>
          </p:cNvSpPr>
          <p:nvPr/>
        </p:nvSpPr>
        <p:spPr bwMode="auto">
          <a:xfrm>
            <a:off x="4537075" y="3603625"/>
            <a:ext cx="1982788" cy="500063"/>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Δραστηριότητα</a:t>
            </a:r>
            <a:endParaRPr lang="en-US" altLang="el-GR" sz="1800"/>
          </a:p>
        </p:txBody>
      </p:sp>
      <p:sp>
        <p:nvSpPr>
          <p:cNvPr id="794636" name="Rectangle 15"/>
          <p:cNvSpPr>
            <a:spLocks noChangeArrowheads="1"/>
          </p:cNvSpPr>
          <p:nvPr/>
        </p:nvSpPr>
        <p:spPr bwMode="auto">
          <a:xfrm>
            <a:off x="6607175" y="3603625"/>
            <a:ext cx="1981200" cy="500063"/>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Πόρος</a:t>
            </a:r>
            <a:endParaRPr lang="en-US" altLang="el-GR" sz="1800"/>
          </a:p>
        </p:txBody>
      </p:sp>
      <p:sp>
        <p:nvSpPr>
          <p:cNvPr id="794637" name="Freeform 17"/>
          <p:cNvSpPr>
            <a:spLocks/>
          </p:cNvSpPr>
          <p:nvPr/>
        </p:nvSpPr>
        <p:spPr bwMode="auto">
          <a:xfrm>
            <a:off x="4929188" y="2906713"/>
            <a:ext cx="131762" cy="282575"/>
          </a:xfrm>
          <a:custGeom>
            <a:avLst/>
            <a:gdLst>
              <a:gd name="T0" fmla="*/ 0 w 83"/>
              <a:gd name="T1" fmla="*/ 241935000 h 178"/>
              <a:gd name="T2" fmla="*/ 103325220 w 83"/>
              <a:gd name="T3" fmla="*/ 448587813 h 178"/>
              <a:gd name="T4" fmla="*/ 209171381 w 83"/>
              <a:gd name="T5" fmla="*/ 241935000 h 178"/>
              <a:gd name="T6" fmla="*/ 103325220 w 83"/>
              <a:gd name="T7" fmla="*/ 0 h 178"/>
              <a:gd name="T8" fmla="*/ 0 w 83"/>
              <a:gd name="T9" fmla="*/ 241935000 h 178"/>
              <a:gd name="T10" fmla="*/ 0 60000 65536"/>
              <a:gd name="T11" fmla="*/ 0 60000 65536"/>
              <a:gd name="T12" fmla="*/ 0 60000 65536"/>
              <a:gd name="T13" fmla="*/ 0 60000 65536"/>
              <a:gd name="T14" fmla="*/ 0 60000 65536"/>
              <a:gd name="T15" fmla="*/ 0 w 83"/>
              <a:gd name="T16" fmla="*/ 0 h 178"/>
              <a:gd name="T17" fmla="*/ 83 w 83"/>
              <a:gd name="T18" fmla="*/ 178 h 178"/>
            </a:gdLst>
            <a:ahLst/>
            <a:cxnLst>
              <a:cxn ang="T10">
                <a:pos x="T0" y="T1"/>
              </a:cxn>
              <a:cxn ang="T11">
                <a:pos x="T2" y="T3"/>
              </a:cxn>
              <a:cxn ang="T12">
                <a:pos x="T4" y="T5"/>
              </a:cxn>
              <a:cxn ang="T13">
                <a:pos x="T6" y="T7"/>
              </a:cxn>
              <a:cxn ang="T14">
                <a:pos x="T8" y="T9"/>
              </a:cxn>
            </a:cxnLst>
            <a:rect l="T15" t="T16" r="T17" b="T18"/>
            <a:pathLst>
              <a:path w="83" h="178">
                <a:moveTo>
                  <a:pt x="0" y="96"/>
                </a:moveTo>
                <a:lnTo>
                  <a:pt x="41" y="178"/>
                </a:lnTo>
                <a:lnTo>
                  <a:pt x="83" y="96"/>
                </a:lnTo>
                <a:lnTo>
                  <a:pt x="41" y="0"/>
                </a:lnTo>
                <a:lnTo>
                  <a:pt x="0" y="96"/>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4638" name="Freeform 18"/>
          <p:cNvSpPr>
            <a:spLocks/>
          </p:cNvSpPr>
          <p:nvPr/>
        </p:nvSpPr>
        <p:spPr bwMode="auto">
          <a:xfrm>
            <a:off x="4689475" y="2906713"/>
            <a:ext cx="131763" cy="282575"/>
          </a:xfrm>
          <a:custGeom>
            <a:avLst/>
            <a:gdLst>
              <a:gd name="T0" fmla="*/ 0 w 83"/>
              <a:gd name="T1" fmla="*/ 241935000 h 178"/>
              <a:gd name="T2" fmla="*/ 105846964 w 83"/>
              <a:gd name="T3" fmla="*/ 448587813 h 178"/>
              <a:gd name="T4" fmla="*/ 209174556 w 83"/>
              <a:gd name="T5" fmla="*/ 241935000 h 178"/>
              <a:gd name="T6" fmla="*/ 105846964 w 83"/>
              <a:gd name="T7" fmla="*/ 0 h 178"/>
              <a:gd name="T8" fmla="*/ 0 w 83"/>
              <a:gd name="T9" fmla="*/ 241935000 h 178"/>
              <a:gd name="T10" fmla="*/ 0 60000 65536"/>
              <a:gd name="T11" fmla="*/ 0 60000 65536"/>
              <a:gd name="T12" fmla="*/ 0 60000 65536"/>
              <a:gd name="T13" fmla="*/ 0 60000 65536"/>
              <a:gd name="T14" fmla="*/ 0 60000 65536"/>
              <a:gd name="T15" fmla="*/ 0 w 83"/>
              <a:gd name="T16" fmla="*/ 0 h 178"/>
              <a:gd name="T17" fmla="*/ 83 w 83"/>
              <a:gd name="T18" fmla="*/ 178 h 178"/>
            </a:gdLst>
            <a:ahLst/>
            <a:cxnLst>
              <a:cxn ang="T10">
                <a:pos x="T0" y="T1"/>
              </a:cxn>
              <a:cxn ang="T11">
                <a:pos x="T2" y="T3"/>
              </a:cxn>
              <a:cxn ang="T12">
                <a:pos x="T4" y="T5"/>
              </a:cxn>
              <a:cxn ang="T13">
                <a:pos x="T6" y="T7"/>
              </a:cxn>
              <a:cxn ang="T14">
                <a:pos x="T8" y="T9"/>
              </a:cxn>
            </a:cxnLst>
            <a:rect l="T15" t="T16" r="T17" b="T18"/>
            <a:pathLst>
              <a:path w="83" h="178">
                <a:moveTo>
                  <a:pt x="0" y="96"/>
                </a:moveTo>
                <a:lnTo>
                  <a:pt x="42" y="178"/>
                </a:lnTo>
                <a:lnTo>
                  <a:pt x="83" y="96"/>
                </a:lnTo>
                <a:lnTo>
                  <a:pt x="42" y="0"/>
                </a:lnTo>
                <a:lnTo>
                  <a:pt x="0" y="96"/>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4639" name="Freeform 19"/>
          <p:cNvSpPr>
            <a:spLocks/>
          </p:cNvSpPr>
          <p:nvPr/>
        </p:nvSpPr>
        <p:spPr bwMode="auto">
          <a:xfrm>
            <a:off x="3862388" y="2906713"/>
            <a:ext cx="152400" cy="282575"/>
          </a:xfrm>
          <a:custGeom>
            <a:avLst/>
            <a:gdLst>
              <a:gd name="T0" fmla="*/ 0 w 96"/>
              <a:gd name="T1" fmla="*/ 241935000 h 178"/>
              <a:gd name="T2" fmla="*/ 138609388 w 96"/>
              <a:gd name="T3" fmla="*/ 448587813 h 178"/>
              <a:gd name="T4" fmla="*/ 241935000 w 96"/>
              <a:gd name="T5" fmla="*/ 241935000 h 178"/>
              <a:gd name="T6" fmla="*/ 138609388 w 96"/>
              <a:gd name="T7" fmla="*/ 0 h 178"/>
              <a:gd name="T8" fmla="*/ 0 w 96"/>
              <a:gd name="T9" fmla="*/ 241935000 h 178"/>
              <a:gd name="T10" fmla="*/ 0 60000 65536"/>
              <a:gd name="T11" fmla="*/ 0 60000 65536"/>
              <a:gd name="T12" fmla="*/ 0 60000 65536"/>
              <a:gd name="T13" fmla="*/ 0 60000 65536"/>
              <a:gd name="T14" fmla="*/ 0 60000 65536"/>
              <a:gd name="T15" fmla="*/ 0 w 96"/>
              <a:gd name="T16" fmla="*/ 0 h 178"/>
              <a:gd name="T17" fmla="*/ 96 w 96"/>
              <a:gd name="T18" fmla="*/ 178 h 178"/>
            </a:gdLst>
            <a:ahLst/>
            <a:cxnLst>
              <a:cxn ang="T10">
                <a:pos x="T0" y="T1"/>
              </a:cxn>
              <a:cxn ang="T11">
                <a:pos x="T2" y="T3"/>
              </a:cxn>
              <a:cxn ang="T12">
                <a:pos x="T4" y="T5"/>
              </a:cxn>
              <a:cxn ang="T13">
                <a:pos x="T6" y="T7"/>
              </a:cxn>
              <a:cxn ang="T14">
                <a:pos x="T8" y="T9"/>
              </a:cxn>
            </a:cxnLst>
            <a:rect l="T15" t="T16" r="T17" b="T18"/>
            <a:pathLst>
              <a:path w="96" h="178">
                <a:moveTo>
                  <a:pt x="0" y="96"/>
                </a:moveTo>
                <a:lnTo>
                  <a:pt x="55" y="178"/>
                </a:lnTo>
                <a:lnTo>
                  <a:pt x="96" y="96"/>
                </a:lnTo>
                <a:lnTo>
                  <a:pt x="55" y="0"/>
                </a:lnTo>
                <a:lnTo>
                  <a:pt x="0" y="96"/>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4640" name="Freeform 20"/>
          <p:cNvSpPr>
            <a:spLocks/>
          </p:cNvSpPr>
          <p:nvPr/>
        </p:nvSpPr>
        <p:spPr bwMode="auto">
          <a:xfrm>
            <a:off x="4102100" y="2906713"/>
            <a:ext cx="130175" cy="282575"/>
          </a:xfrm>
          <a:custGeom>
            <a:avLst/>
            <a:gdLst>
              <a:gd name="T0" fmla="*/ 0 w 82"/>
              <a:gd name="T1" fmla="*/ 241935000 h 178"/>
              <a:gd name="T2" fmla="*/ 103327200 w 82"/>
              <a:gd name="T3" fmla="*/ 448587813 h 178"/>
              <a:gd name="T4" fmla="*/ 206652813 w 82"/>
              <a:gd name="T5" fmla="*/ 241935000 h 178"/>
              <a:gd name="T6" fmla="*/ 103327200 w 82"/>
              <a:gd name="T7" fmla="*/ 0 h 178"/>
              <a:gd name="T8" fmla="*/ 0 w 82"/>
              <a:gd name="T9" fmla="*/ 241935000 h 178"/>
              <a:gd name="T10" fmla="*/ 0 60000 65536"/>
              <a:gd name="T11" fmla="*/ 0 60000 65536"/>
              <a:gd name="T12" fmla="*/ 0 60000 65536"/>
              <a:gd name="T13" fmla="*/ 0 60000 65536"/>
              <a:gd name="T14" fmla="*/ 0 60000 65536"/>
              <a:gd name="T15" fmla="*/ 0 w 82"/>
              <a:gd name="T16" fmla="*/ 0 h 178"/>
              <a:gd name="T17" fmla="*/ 82 w 82"/>
              <a:gd name="T18" fmla="*/ 178 h 178"/>
            </a:gdLst>
            <a:ahLst/>
            <a:cxnLst>
              <a:cxn ang="T10">
                <a:pos x="T0" y="T1"/>
              </a:cxn>
              <a:cxn ang="T11">
                <a:pos x="T2" y="T3"/>
              </a:cxn>
              <a:cxn ang="T12">
                <a:pos x="T4" y="T5"/>
              </a:cxn>
              <a:cxn ang="T13">
                <a:pos x="T6" y="T7"/>
              </a:cxn>
              <a:cxn ang="T14">
                <a:pos x="T8" y="T9"/>
              </a:cxn>
            </a:cxnLst>
            <a:rect l="T15" t="T16" r="T17" b="T18"/>
            <a:pathLst>
              <a:path w="82" h="178">
                <a:moveTo>
                  <a:pt x="0" y="96"/>
                </a:moveTo>
                <a:lnTo>
                  <a:pt x="41" y="178"/>
                </a:lnTo>
                <a:lnTo>
                  <a:pt x="82" y="96"/>
                </a:lnTo>
                <a:lnTo>
                  <a:pt x="41" y="0"/>
                </a:lnTo>
                <a:lnTo>
                  <a:pt x="0" y="96"/>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7330" name="Rectangle 2"/>
          <p:cNvSpPr>
            <a:spLocks noGrp="1" noChangeArrowheads="1"/>
          </p:cNvSpPr>
          <p:nvPr>
            <p:ph type="title"/>
          </p:nvPr>
        </p:nvSpPr>
        <p:spPr/>
        <p:txBody>
          <a:bodyPr lIns="90487" tIns="44450" rIns="90487" bIns="44450">
            <a:normAutofit fontScale="90000"/>
          </a:bodyPr>
          <a:lstStyle/>
          <a:p>
            <a:r>
              <a:rPr lang="el-GR" altLang="el-GR"/>
              <a:t>Μη σχεδιασμένα γεγονότα επικοινωνίας</a:t>
            </a:r>
            <a:endParaRPr lang="en-US" altLang="el-GR"/>
          </a:p>
        </p:txBody>
      </p:sp>
      <p:sp>
        <p:nvSpPr>
          <p:cNvPr id="867331" name="Rectangle 3"/>
          <p:cNvSpPr>
            <a:spLocks noGrp="1" noChangeArrowheads="1"/>
          </p:cNvSpPr>
          <p:nvPr>
            <p:ph idx="1"/>
          </p:nvPr>
        </p:nvSpPr>
        <p:spPr/>
        <p:txBody>
          <a:bodyPr lIns="90487" tIns="44450" rIns="90487" bIns="44450">
            <a:normAutofit/>
          </a:bodyPr>
          <a:lstStyle/>
          <a:p>
            <a:pPr marL="285750" indent="-285750">
              <a:buFont typeface="Wingdings" panose="05000000000000000000" pitchFamily="2" charset="2"/>
              <a:buNone/>
            </a:pPr>
            <a:r>
              <a:rPr lang="el-GR" altLang="el-GR" sz="2800" b="1" dirty="0">
                <a:solidFill>
                  <a:schemeClr val="accent2">
                    <a:lumMod val="75000"/>
                  </a:schemeClr>
                </a:solidFill>
              </a:rPr>
              <a:t>Αίτημα για διευκρίνιση</a:t>
            </a:r>
            <a:endParaRPr lang="en-US" altLang="el-GR" sz="2800" dirty="0">
              <a:solidFill>
                <a:schemeClr val="accent2">
                  <a:lumMod val="75000"/>
                </a:schemeClr>
              </a:solidFill>
            </a:endParaRPr>
          </a:p>
          <a:p>
            <a:pPr marL="685800" lvl="1" indent="-228600"/>
            <a:r>
              <a:rPr lang="el-GR" altLang="el-GR" sz="2400" dirty="0"/>
              <a:t>Περιλαμβάνει επικοινωνία ανάμεσα σε προγραμματιστές, πελάτες και χρήστες</a:t>
            </a:r>
          </a:p>
          <a:p>
            <a:pPr marL="685800" lvl="1" indent="-228600"/>
            <a:r>
              <a:rPr lang="el-GR" altLang="el-GR" sz="2400" dirty="0"/>
              <a:t>Παράδειγμα: </a:t>
            </a:r>
            <a:r>
              <a:rPr lang="el-GR" altLang="el-GR" sz="2400" i="1" dirty="0"/>
              <a:t>Λέμε ότι τα προαπαιτούμενα μεταξύ εξαμήνων του ίδιου έτους δεν εφαρμόζονται: πρέπει να καταχωρούνται στο σύστημα ή όχι;</a:t>
            </a:r>
            <a:endParaRPr lang="en-US" altLang="el-GR" sz="2400" dirty="0"/>
          </a:p>
        </p:txBody>
      </p:sp>
      <p:sp>
        <p:nvSpPr>
          <p:cNvPr id="6" name="Slide Number Placeholder 3"/>
          <p:cNvSpPr>
            <a:spLocks noGrp="1"/>
          </p:cNvSpPr>
          <p:nvPr>
            <p:ph type="sldNum" sz="quarter" idx="12"/>
          </p:nvPr>
        </p:nvSpPr>
        <p:spPr/>
        <p:txBody>
          <a:bodyPr/>
          <a:lstStyle/>
          <a:p>
            <a:fld id="{C6552B57-76B1-4779-801F-8C4B63D7FA20}" type="slidenum">
              <a:rPr lang="el-GR" altLang="el-GR"/>
              <a:pPr/>
              <a:t>50</a:t>
            </a:fld>
            <a:endParaRPr lang="el-GR" altLang="el-G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78" name="Rectangle 2"/>
          <p:cNvSpPr>
            <a:spLocks noGrp="1" noChangeArrowheads="1"/>
          </p:cNvSpPr>
          <p:nvPr>
            <p:ph type="title"/>
          </p:nvPr>
        </p:nvSpPr>
        <p:spPr/>
        <p:txBody>
          <a:bodyPr lIns="90487" tIns="44450" rIns="90487" bIns="44450">
            <a:normAutofit fontScale="90000"/>
          </a:bodyPr>
          <a:lstStyle/>
          <a:p>
            <a:r>
              <a:rPr lang="el-GR" altLang="el-GR"/>
              <a:t>Μη σχεδιασμένα γεγονότα επικοινωνίας</a:t>
            </a:r>
            <a:endParaRPr lang="en-US" altLang="el-GR"/>
          </a:p>
        </p:txBody>
      </p:sp>
      <p:sp>
        <p:nvSpPr>
          <p:cNvPr id="140291" name="Rectangle 3"/>
          <p:cNvSpPr>
            <a:spLocks noGrp="1" noChangeArrowheads="1"/>
          </p:cNvSpPr>
          <p:nvPr>
            <p:ph idx="1"/>
          </p:nvPr>
        </p:nvSpPr>
        <p:spPr/>
        <p:txBody>
          <a:bodyPr lIns="90487" tIns="44450" rIns="90487" bIns="44450"/>
          <a:lstStyle/>
          <a:p>
            <a:pPr marL="285750" indent="-285750">
              <a:buFont typeface="Wingdings" panose="05000000000000000000" pitchFamily="2" charset="2"/>
              <a:buNone/>
            </a:pPr>
            <a:r>
              <a:rPr lang="el-GR" altLang="el-GR" sz="2400" b="1" dirty="0">
                <a:solidFill>
                  <a:schemeClr val="accent2">
                    <a:lumMod val="75000"/>
                  </a:schemeClr>
                </a:solidFill>
              </a:rPr>
              <a:t>Αίτημα αλλαγής</a:t>
            </a:r>
            <a:endParaRPr lang="en-US" altLang="el-GR" sz="2400" dirty="0">
              <a:solidFill>
                <a:schemeClr val="accent2">
                  <a:lumMod val="75000"/>
                </a:schemeClr>
              </a:solidFill>
            </a:endParaRPr>
          </a:p>
          <a:p>
            <a:pPr marL="685800" lvl="1" indent="-228600"/>
            <a:r>
              <a:rPr lang="el-GR" altLang="el-GR" sz="2000" dirty="0"/>
              <a:t>Ένας συμμετέχων αναφέρει ένα πρόβλημα και (πιθανώς να) προτείνει λύση</a:t>
            </a:r>
            <a:endParaRPr lang="en-US" altLang="el-GR" sz="2000" dirty="0"/>
          </a:p>
          <a:p>
            <a:pPr marL="685800" lvl="1" indent="-228600"/>
            <a:r>
              <a:rPr lang="el-GR" altLang="el-GR" sz="2000" dirty="0"/>
              <a:t>Αν το μέγεθος του έργου είναι μεγάλο, μπορεί οι αιτήσεις αλλαγής να τυποποιούνται</a:t>
            </a:r>
            <a:r>
              <a:rPr lang="en-US" altLang="el-GR" sz="2000" dirty="0"/>
              <a:t> </a:t>
            </a:r>
          </a:p>
          <a:p>
            <a:pPr marL="685800" lvl="1" indent="-228600"/>
            <a:r>
              <a:rPr lang="el-GR" altLang="el-GR" sz="2000" dirty="0"/>
              <a:t>Παράδειγμα</a:t>
            </a:r>
            <a:r>
              <a:rPr lang="en-US" altLang="el-GR" sz="2000" dirty="0"/>
              <a:t>: </a:t>
            </a:r>
            <a:r>
              <a:rPr lang="el-GR" altLang="el-GR" sz="2000" dirty="0"/>
              <a:t>Διόρθωση υπολογισμού βαθμού πτυχίου</a:t>
            </a:r>
            <a:endParaRPr lang="en-US" altLang="el-GR" sz="2000" dirty="0"/>
          </a:p>
        </p:txBody>
      </p:sp>
      <p:sp>
        <p:nvSpPr>
          <p:cNvPr id="7" name="Slide Number Placeholder 3"/>
          <p:cNvSpPr>
            <a:spLocks noGrp="1"/>
          </p:cNvSpPr>
          <p:nvPr>
            <p:ph type="sldNum" sz="quarter" idx="12"/>
          </p:nvPr>
        </p:nvSpPr>
        <p:spPr/>
        <p:txBody>
          <a:bodyPr/>
          <a:lstStyle/>
          <a:p>
            <a:fld id="{52002D54-D8EA-4EFB-8186-B170D956E39C}" type="slidenum">
              <a:rPr lang="el-GR" altLang="el-GR"/>
              <a:pPr/>
              <a:t>51</a:t>
            </a:fld>
            <a:endParaRPr lang="el-GR" altLang="el-GR"/>
          </a:p>
        </p:txBody>
      </p:sp>
      <p:sp>
        <p:nvSpPr>
          <p:cNvPr id="869382" name="Rectangle 5"/>
          <p:cNvSpPr>
            <a:spLocks noChangeArrowheads="1"/>
          </p:cNvSpPr>
          <p:nvPr/>
        </p:nvSpPr>
        <p:spPr bwMode="auto">
          <a:xfrm>
            <a:off x="250825" y="3429000"/>
            <a:ext cx="8686800" cy="2835315"/>
          </a:xfrm>
          <a:prstGeom prst="rect">
            <a:avLst/>
          </a:prstGeom>
          <a:solidFill>
            <a:schemeClr val="accent1"/>
          </a:solidFill>
          <a:ln w="12700">
            <a:solidFill>
              <a:schemeClr val="tx1"/>
            </a:solidFill>
            <a:miter lim="800000"/>
            <a:headEnd/>
            <a:tailEnd/>
          </a:ln>
        </p:spPr>
        <p:txBody>
          <a:bodyPr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lnSpc>
                <a:spcPct val="90000"/>
              </a:lnSpc>
              <a:spcBef>
                <a:spcPct val="30000"/>
              </a:spcBef>
              <a:buClr>
                <a:schemeClr val="tx2"/>
              </a:buClr>
              <a:buFont typeface="Times" panose="02020603050405020304" pitchFamily="18" charset="0"/>
              <a:buNone/>
            </a:pPr>
            <a:r>
              <a:rPr lang="el-GR" altLang="el-GR" sz="1800" b="1"/>
              <a:t>Αναφορά</a:t>
            </a:r>
            <a:r>
              <a:rPr lang="en-US" altLang="el-GR" sz="1800">
                <a:ea typeface="ＭＳ Ｐゴシック" panose="020B0600070205080204" pitchFamily="34" charset="-128"/>
              </a:rPr>
              <a:t>: 1291	  </a:t>
            </a:r>
            <a:r>
              <a:rPr lang="el-GR" altLang="el-GR" sz="1800" b="1"/>
              <a:t>Ημερομηνία</a:t>
            </a:r>
            <a:r>
              <a:rPr lang="en-US" altLang="el-GR" sz="1800">
                <a:ea typeface="ＭＳ Ｐゴシック" panose="020B0600070205080204" pitchFamily="34" charset="-128"/>
              </a:rPr>
              <a:t>: 5/</a:t>
            </a:r>
            <a:r>
              <a:rPr lang="el-GR" altLang="el-GR" sz="1800"/>
              <a:t>12</a:t>
            </a:r>
            <a:r>
              <a:rPr lang="en-US" altLang="el-GR" sz="1800">
                <a:ea typeface="ＭＳ Ｐゴシック" panose="020B0600070205080204" pitchFamily="34" charset="-128"/>
              </a:rPr>
              <a:t>  </a:t>
            </a:r>
            <a:r>
              <a:rPr lang="el-GR" altLang="el-GR" sz="1800" b="1"/>
              <a:t>Συντάκτης</a:t>
            </a:r>
            <a:r>
              <a:rPr lang="en-US" altLang="el-GR" sz="1800">
                <a:ea typeface="ＭＳ Ｐゴシック" panose="020B0600070205080204" pitchFamily="34" charset="-128"/>
              </a:rPr>
              <a:t>: </a:t>
            </a:r>
            <a:r>
              <a:rPr lang="el-GR" altLang="el-GR" sz="1800"/>
              <a:t>Νίκος</a:t>
            </a:r>
            <a:endParaRPr lang="en-US" altLang="el-GR" sz="1800"/>
          </a:p>
          <a:p>
            <a:pPr eaLnBrk="0" hangingPunct="0">
              <a:lnSpc>
                <a:spcPct val="90000"/>
              </a:lnSpc>
              <a:spcBef>
                <a:spcPct val="30000"/>
              </a:spcBef>
              <a:buClr>
                <a:schemeClr val="tx2"/>
              </a:buClr>
              <a:buFont typeface="Times" panose="02020603050405020304" pitchFamily="18" charset="0"/>
              <a:buNone/>
            </a:pPr>
            <a:r>
              <a:rPr lang="el-GR" altLang="el-GR" sz="1800" b="1"/>
              <a:t>Σύνοψη</a:t>
            </a:r>
            <a:r>
              <a:rPr lang="en-US" altLang="el-GR" sz="1800">
                <a:ea typeface="ＭＳ Ｐゴシック" panose="020B0600070205080204" pitchFamily="34" charset="-128"/>
              </a:rPr>
              <a:t>: </a:t>
            </a:r>
            <a:r>
              <a:rPr lang="el-GR" altLang="el-GR" sz="1800"/>
              <a:t>Ο βαθμός πτυχίου δεν υπολογίζεται σωστά</a:t>
            </a:r>
            <a:endParaRPr lang="en-US" altLang="el-GR" sz="1800"/>
          </a:p>
          <a:p>
            <a:pPr eaLnBrk="0" hangingPunct="0">
              <a:lnSpc>
                <a:spcPct val="90000"/>
              </a:lnSpc>
              <a:spcBef>
                <a:spcPct val="30000"/>
              </a:spcBef>
              <a:buClr>
                <a:schemeClr val="tx2"/>
              </a:buClr>
              <a:buFont typeface="Times" panose="02020603050405020304" pitchFamily="18" charset="0"/>
              <a:buNone/>
            </a:pPr>
            <a:r>
              <a:rPr lang="el-GR" altLang="el-GR" sz="1800" b="1"/>
              <a:t>Υποσύστημα</a:t>
            </a:r>
            <a:r>
              <a:rPr lang="en-US" altLang="el-GR" sz="1800">
                <a:ea typeface="ＭＳ Ｐゴシック" panose="020B0600070205080204" pitchFamily="34" charset="-128"/>
              </a:rPr>
              <a:t>: </a:t>
            </a:r>
            <a:r>
              <a:rPr lang="el-GR" altLang="el-GR" sz="1800"/>
              <a:t>Διαχείριση φοιτητών</a:t>
            </a:r>
            <a:endParaRPr lang="en-US" altLang="el-GR" sz="1800"/>
          </a:p>
          <a:p>
            <a:pPr eaLnBrk="0" hangingPunct="0">
              <a:lnSpc>
                <a:spcPct val="90000"/>
              </a:lnSpc>
              <a:spcBef>
                <a:spcPct val="30000"/>
              </a:spcBef>
              <a:buClr>
                <a:schemeClr val="tx2"/>
              </a:buClr>
              <a:buFont typeface="Times" panose="02020603050405020304" pitchFamily="18" charset="0"/>
              <a:buNone/>
            </a:pPr>
            <a:r>
              <a:rPr lang="el-GR" altLang="el-GR" sz="1800" b="1"/>
              <a:t>Έκδοση</a:t>
            </a:r>
            <a:r>
              <a:rPr lang="en-US" altLang="el-GR" sz="1800">
                <a:ea typeface="ＭＳ Ｐゴシック" panose="020B0600070205080204" pitchFamily="34" charset="-128"/>
              </a:rPr>
              <a:t>: 3.4.1</a:t>
            </a:r>
          </a:p>
          <a:p>
            <a:pPr eaLnBrk="0" hangingPunct="0">
              <a:lnSpc>
                <a:spcPct val="90000"/>
              </a:lnSpc>
              <a:spcBef>
                <a:spcPct val="30000"/>
              </a:spcBef>
              <a:buClr>
                <a:schemeClr val="tx2"/>
              </a:buClr>
              <a:buFont typeface="Times" panose="02020603050405020304" pitchFamily="18" charset="0"/>
              <a:buNone/>
            </a:pPr>
            <a:r>
              <a:rPr lang="el-GR" altLang="el-GR" sz="1800" b="1"/>
              <a:t>Κατηγορία</a:t>
            </a:r>
            <a:r>
              <a:rPr lang="en-US" altLang="el-GR" sz="1800">
                <a:ea typeface="ＭＳ Ｐゴシック" panose="020B0600070205080204" pitchFamily="34" charset="-128"/>
              </a:rPr>
              <a:t>: </a:t>
            </a:r>
            <a:r>
              <a:rPr lang="el-GR" altLang="el-GR" sz="1800"/>
              <a:t>Σφάλμα</a:t>
            </a:r>
            <a:endParaRPr lang="en-US" altLang="el-GR" sz="1800"/>
          </a:p>
          <a:p>
            <a:pPr eaLnBrk="0" hangingPunct="0">
              <a:lnSpc>
                <a:spcPct val="90000"/>
              </a:lnSpc>
              <a:spcBef>
                <a:spcPct val="30000"/>
              </a:spcBef>
              <a:buClr>
                <a:schemeClr val="tx2"/>
              </a:buClr>
              <a:buFont typeface="Times" panose="02020603050405020304" pitchFamily="18" charset="0"/>
              <a:buNone/>
            </a:pPr>
            <a:r>
              <a:rPr lang="el-GR" altLang="el-GR" sz="1800" b="1"/>
              <a:t>Σοβαρότητα</a:t>
            </a:r>
            <a:r>
              <a:rPr lang="en-US" altLang="el-GR" sz="1800">
                <a:ea typeface="ＭＳ Ｐゴシック" panose="020B0600070205080204" pitchFamily="34" charset="-128"/>
              </a:rPr>
              <a:t>: </a:t>
            </a:r>
            <a:r>
              <a:rPr lang="el-GR" altLang="el-GR" sz="1800"/>
              <a:t>σημαντικό</a:t>
            </a:r>
            <a:endParaRPr lang="en-US" altLang="el-GR" sz="1800"/>
          </a:p>
          <a:p>
            <a:pPr eaLnBrk="0" hangingPunct="0">
              <a:lnSpc>
                <a:spcPct val="90000"/>
              </a:lnSpc>
              <a:spcBef>
                <a:spcPct val="30000"/>
              </a:spcBef>
              <a:buClr>
                <a:schemeClr val="tx2"/>
              </a:buClr>
              <a:buFont typeface="Times" panose="02020603050405020304" pitchFamily="18" charset="0"/>
              <a:buNone/>
            </a:pPr>
            <a:r>
              <a:rPr lang="el-GR" altLang="el-GR" sz="1800" b="1"/>
              <a:t>Προτεινόμενη λύση</a:t>
            </a:r>
            <a:r>
              <a:rPr lang="en-US" altLang="el-GR" sz="1800">
                <a:ea typeface="ＭＳ Ｐゴシック" panose="020B0600070205080204" pitchFamily="34" charset="-128"/>
              </a:rPr>
              <a:t>: </a:t>
            </a:r>
            <a:r>
              <a:rPr lang="el-GR" altLang="el-GR" sz="1800"/>
              <a:t>πρέπει να εφαρμόζεται ο τρόπος υπολογισμού στη σελίδα 3 του οδηγού σπουδών</a:t>
            </a:r>
            <a:endParaRPr lang="en-US" altLang="el-GR" sz="1800"/>
          </a:p>
          <a:p>
            <a:pPr eaLnBrk="0" hangingPunct="0"/>
            <a:endParaRPr lang="en-US" altLang="el-GR" sz="1800" b="1">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1426" name="Rectangle 2"/>
          <p:cNvSpPr>
            <a:spLocks noGrp="1" noChangeArrowheads="1"/>
          </p:cNvSpPr>
          <p:nvPr>
            <p:ph type="title"/>
          </p:nvPr>
        </p:nvSpPr>
        <p:spPr/>
        <p:txBody>
          <a:bodyPr lIns="90487" tIns="44450" rIns="90487" bIns="44450"/>
          <a:lstStyle/>
          <a:p>
            <a:r>
              <a:rPr lang="el-GR" altLang="el-GR" sz="3600"/>
              <a:t>Μη σχεδιασμένα γεγονότα επικοινωνίας</a:t>
            </a:r>
            <a:endParaRPr lang="en-US" altLang="el-GR" sz="3600"/>
          </a:p>
        </p:txBody>
      </p:sp>
      <p:sp>
        <p:nvSpPr>
          <p:cNvPr id="138243" name="Rectangle 3"/>
          <p:cNvSpPr>
            <a:spLocks noGrp="1" noChangeArrowheads="1"/>
          </p:cNvSpPr>
          <p:nvPr>
            <p:ph idx="1"/>
          </p:nvPr>
        </p:nvSpPr>
        <p:spPr>
          <a:xfrm>
            <a:off x="822959" y="1358770"/>
            <a:ext cx="7543801" cy="4815534"/>
          </a:xfrm>
        </p:spPr>
        <p:txBody>
          <a:bodyPr lIns="90487" tIns="44450" rIns="90487" bIns="44450"/>
          <a:lstStyle/>
          <a:p>
            <a:pPr marL="285750" indent="-285750">
              <a:spcBef>
                <a:spcPct val="0"/>
              </a:spcBef>
              <a:buFont typeface="Wingdings" panose="05000000000000000000" pitchFamily="2" charset="2"/>
              <a:buNone/>
            </a:pPr>
            <a:r>
              <a:rPr lang="el-GR" altLang="el-GR" sz="2400" b="1" dirty="0">
                <a:solidFill>
                  <a:schemeClr val="accent2">
                    <a:lumMod val="75000"/>
                  </a:schemeClr>
                </a:solidFill>
              </a:rPr>
              <a:t>Επίλυση ζητήματος</a:t>
            </a:r>
            <a:endParaRPr lang="en-US" altLang="el-GR" sz="2400" dirty="0">
              <a:solidFill>
                <a:schemeClr val="accent2">
                  <a:lumMod val="75000"/>
                </a:schemeClr>
              </a:solidFill>
            </a:endParaRPr>
          </a:p>
          <a:p>
            <a:pPr marL="685800" lvl="1" indent="-228600">
              <a:spcBef>
                <a:spcPct val="0"/>
              </a:spcBef>
            </a:pPr>
            <a:r>
              <a:rPr lang="el-GR" altLang="el-GR" sz="2000" dirty="0"/>
              <a:t>Επιλέγεται μία λύση για ένα ζήτημα όπου έχουν προταθεί πολλές λύσεις</a:t>
            </a:r>
            <a:endParaRPr lang="en-US" altLang="el-GR" sz="2000" dirty="0"/>
          </a:p>
          <a:p>
            <a:pPr marL="685800" lvl="1" indent="-228600">
              <a:spcBef>
                <a:spcPct val="0"/>
              </a:spcBef>
            </a:pPr>
            <a:r>
              <a:rPr lang="el-GR" altLang="el-GR" sz="2000" dirty="0"/>
              <a:t>Από το αποθετήριο ανοικτών ζητημάτων ανακτώνται τα ανοικτά ζητήματα και οι προτάσεις</a:t>
            </a:r>
            <a:endParaRPr lang="en-US" altLang="el-GR" sz="2000" dirty="0"/>
          </a:p>
          <a:p>
            <a:pPr marL="285750" indent="-285750">
              <a:spcBef>
                <a:spcPct val="0"/>
              </a:spcBef>
              <a:buFont typeface="Wingdings" panose="05000000000000000000" pitchFamily="2" charset="2"/>
              <a:buNone/>
            </a:pPr>
            <a:endParaRPr lang="en-US" altLang="el-GR" sz="2400" dirty="0"/>
          </a:p>
        </p:txBody>
      </p:sp>
      <p:sp>
        <p:nvSpPr>
          <p:cNvPr id="7" name="Slide Number Placeholder 3"/>
          <p:cNvSpPr>
            <a:spLocks noGrp="1"/>
          </p:cNvSpPr>
          <p:nvPr>
            <p:ph type="sldNum" sz="quarter" idx="12"/>
          </p:nvPr>
        </p:nvSpPr>
        <p:spPr/>
        <p:txBody>
          <a:bodyPr/>
          <a:lstStyle/>
          <a:p>
            <a:fld id="{5436EF2B-95B8-4940-805D-6399B0063703}" type="slidenum">
              <a:rPr lang="el-GR" altLang="el-GR"/>
              <a:pPr/>
              <a:t>52</a:t>
            </a:fld>
            <a:endParaRPr lang="el-GR" altLang="el-GR"/>
          </a:p>
        </p:txBody>
      </p:sp>
      <p:sp>
        <p:nvSpPr>
          <p:cNvPr id="871435" name="Rectangle 11"/>
          <p:cNvSpPr>
            <a:spLocks noChangeArrowheads="1"/>
          </p:cNvSpPr>
          <p:nvPr/>
        </p:nvSpPr>
        <p:spPr bwMode="auto">
          <a:xfrm>
            <a:off x="251459" y="2970992"/>
            <a:ext cx="8686800" cy="367135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182563" indent="-182563">
              <a:spcBef>
                <a:spcPct val="20000"/>
              </a:spcBef>
              <a:buClr>
                <a:schemeClr val="hlink"/>
              </a:buClr>
              <a:buSzPct val="90000"/>
              <a:buFont typeface="Wingdings" panose="05000000000000000000" pitchFamily="2" charset="2"/>
              <a:buBlip>
                <a:blip r:embed="rId3"/>
              </a:buBlip>
              <a:defRPr sz="3200">
                <a:solidFill>
                  <a:schemeClr val="tx1"/>
                </a:solidFill>
                <a:effectLst>
                  <a:outerShdw blurRad="38100" dist="38100" dir="2700000" algn="tl">
                    <a:srgbClr val="000000"/>
                  </a:outerShdw>
                </a:effectLst>
                <a:latin typeface="Arial" panose="020B0604020202020204" pitchFamily="34" charset="0"/>
              </a:defRPr>
            </a:lvl1pPr>
            <a:lvl2pPr marL="625475" indent="-260350">
              <a:spcBef>
                <a:spcPct val="20000"/>
              </a:spcBef>
              <a:buChar char="–"/>
              <a:defRPr sz="2800">
                <a:solidFill>
                  <a:schemeClr val="tx1"/>
                </a:solidFill>
                <a:effectLst>
                  <a:outerShdw blurRad="38100" dist="38100" dir="2700000" algn="tl">
                    <a:srgbClr val="000000"/>
                  </a:outerShdw>
                </a:effectLst>
                <a:latin typeface="Arial" panose="020B0604020202020204" pitchFamily="34" charset="0"/>
              </a:defRPr>
            </a:lvl2pPr>
            <a:lvl3pPr marL="990600" indent="-182563">
              <a:spcBef>
                <a:spcPct val="20000"/>
              </a:spcBef>
              <a:buClr>
                <a:schemeClr val="accent2"/>
              </a:buClr>
              <a:buSzPct val="90000"/>
              <a:buFont typeface="Wingdings" panose="05000000000000000000" pitchFamily="2" charset="2"/>
              <a:buBlip>
                <a:blip r:embed="rId4"/>
              </a:buBlip>
              <a:defRPr sz="2400">
                <a:solidFill>
                  <a:schemeClr val="tx1"/>
                </a:solidFill>
                <a:effectLst>
                  <a:outerShdw blurRad="38100" dist="38100" dir="2700000" algn="tl">
                    <a:srgbClr val="000000"/>
                  </a:outerShdw>
                </a:effectLst>
                <a:latin typeface="Arial" panose="020B0604020202020204" pitchFamily="34" charset="0"/>
              </a:defRPr>
            </a:lvl3pPr>
            <a:lvl4pPr marL="1600200" indent="-228600">
              <a:spcBef>
                <a:spcPct val="20000"/>
              </a:spcBef>
              <a:buChar char="–"/>
              <a:defRPr sz="2000">
                <a:solidFill>
                  <a:schemeClr val="tx1"/>
                </a:solidFill>
                <a:effectLst>
                  <a:outerShdw blurRad="38100" dist="38100" dir="2700000" algn="tl">
                    <a:srgbClr val="000000"/>
                  </a:outerShdw>
                </a:effectLst>
                <a:latin typeface="Arial" panose="020B0604020202020204" pitchFamily="34" charset="0"/>
              </a:defRPr>
            </a:lvl4pPr>
            <a:lvl5pPr marL="2057400" indent="-228600">
              <a:spcBef>
                <a:spcPct val="20000"/>
              </a:spcBef>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5pPr>
            <a:lvl6pPr marL="25146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6pPr>
            <a:lvl7pPr marL="29718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7pPr>
            <a:lvl8pPr marL="34290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8pPr>
            <a:lvl9pPr marL="3886200" indent="-228600" fontAlgn="base">
              <a:spcBef>
                <a:spcPct val="20000"/>
              </a:spcBef>
              <a:spcAft>
                <a:spcPct val="0"/>
              </a:spcAft>
              <a:buClr>
                <a:schemeClr val="folHlink"/>
              </a:buClr>
              <a:buSzPct val="90000"/>
              <a:buFont typeface="Wingdings" panose="05000000000000000000" pitchFamily="2" charset="2"/>
              <a:buBlip>
                <a:blip r:embed="rId5"/>
              </a:buBlip>
              <a:defRPr sz="2000">
                <a:solidFill>
                  <a:schemeClr val="tx1"/>
                </a:solidFill>
                <a:effectLst>
                  <a:outerShdw blurRad="38100" dist="38100" dir="2700000" algn="tl">
                    <a:srgbClr val="000000"/>
                  </a:outerShdw>
                </a:effectLst>
                <a:latin typeface="Arial" panose="020B0604020202020204" pitchFamily="34" charset="0"/>
              </a:defRPr>
            </a:lvl9pPr>
          </a:lstStyle>
          <a:p>
            <a:pPr>
              <a:spcBef>
                <a:spcPct val="0"/>
              </a:spcBef>
            </a:pPr>
            <a:r>
              <a:rPr lang="el-GR" altLang="el-GR" sz="1700" dirty="0">
                <a:effectLst/>
              </a:rPr>
              <a:t>Ζήτημα[0]: Ποια πολιτική πρέπει να εφαρμοστεί για την προσκόμιση γνωρισμάτων από τη βάση δεδομένων;</a:t>
            </a:r>
          </a:p>
          <a:p>
            <a:pPr lvl="1" indent="-450850">
              <a:spcBef>
                <a:spcPct val="0"/>
              </a:spcBef>
            </a:pPr>
            <a:r>
              <a:rPr lang="el-GR" altLang="el-GR" sz="1700" dirty="0">
                <a:effectLst/>
              </a:rPr>
              <a:t>Πρόταση[1]: Κατ’ απαίτηση ανά γνώρισμα</a:t>
            </a:r>
          </a:p>
          <a:p>
            <a:pPr marL="625475" lvl="2" indent="-450850">
              <a:spcBef>
                <a:spcPct val="0"/>
              </a:spcBef>
            </a:pPr>
            <a:r>
              <a:rPr lang="el-GR" altLang="el-GR" sz="1700" dirty="0">
                <a:effectLst/>
              </a:rPr>
              <a:t>Κατά[2]: κακή απόδοση</a:t>
            </a:r>
          </a:p>
          <a:p>
            <a:pPr marL="625475" lvl="2" indent="-450850">
              <a:spcBef>
                <a:spcPct val="0"/>
              </a:spcBef>
            </a:pPr>
            <a:r>
              <a:rPr lang="el-GR" altLang="el-GR" sz="1700" dirty="0">
                <a:effectLst/>
              </a:rPr>
              <a:t>Υπέρ[3]: απλούστερο</a:t>
            </a:r>
          </a:p>
          <a:p>
            <a:pPr lvl="1" indent="-450850">
              <a:spcBef>
                <a:spcPct val="0"/>
              </a:spcBef>
            </a:pPr>
            <a:r>
              <a:rPr lang="el-GR" altLang="el-GR" sz="1700" dirty="0">
                <a:effectLst/>
              </a:rPr>
              <a:t>Πρόταση[4]: κατ’ απαίτηση ανά αντικείμενο (να προσκομίζονται προκαταβολικά όλα τα γνωρίσματα)</a:t>
            </a:r>
          </a:p>
          <a:p>
            <a:pPr marL="625475" lvl="2" indent="-450850">
              <a:spcBef>
                <a:spcPct val="0"/>
              </a:spcBef>
            </a:pPr>
            <a:r>
              <a:rPr lang="el-GR" altLang="el-GR" sz="1700" dirty="0">
                <a:effectLst/>
              </a:rPr>
              <a:t>Υπέρ[5]: καλύτερη απόδοση. Στη διαχείριση φοιτητών, μαθημάτων, βαθμολογίων χρειάζονται συνήθως όλα τα γνωρίσματα (πρβλ. πρακτικά συνάντησης 3/12)</a:t>
            </a:r>
          </a:p>
          <a:p>
            <a:pPr lvl="1" indent="-450850">
              <a:spcBef>
                <a:spcPct val="0"/>
              </a:spcBef>
            </a:pPr>
            <a:r>
              <a:rPr lang="el-GR" altLang="el-GR" sz="1700" dirty="0">
                <a:effectLst/>
              </a:rPr>
              <a:t>Επίλυση[6]: Να υλοποιηθεί η Πρόταση[4]. Η κρυφή μνήμη πρέπει να μείνει στο επίπεδο της Β.Δ. ώστε η πολιτική προσκόμισης να μην είναι ορατή εκτός του </a:t>
            </a:r>
            <a:r>
              <a:rPr lang="en-US" altLang="el-GR" sz="1700" dirty="0">
                <a:effectLst/>
              </a:rPr>
              <a:t>API. </a:t>
            </a:r>
            <a:r>
              <a:rPr lang="el-GR" altLang="el-GR" sz="1700" dirty="0">
                <a:effectLst/>
              </a:rPr>
              <a:t>Αν αποτύχει αυτή η επιλογή, υλοποιούμε την Πρόταση[1].</a:t>
            </a:r>
          </a:p>
          <a:p>
            <a:pPr lvl="1" indent="-450850">
              <a:spcBef>
                <a:spcPct val="0"/>
              </a:spcBef>
            </a:pPr>
            <a:r>
              <a:rPr lang="el-GR" altLang="el-GR" sz="1700" dirty="0">
                <a:effectLst/>
              </a:rPr>
              <a:t>Ενέργεια: για: Νίκο: Τροποποίησε την πολιτική προσκόμισης χωρίς να αλλάξει το </a:t>
            </a:r>
            <a:r>
              <a:rPr lang="en-US" altLang="el-GR" sz="1700" dirty="0">
                <a:effectLst/>
              </a:rPr>
              <a:t>API</a:t>
            </a:r>
            <a:endParaRPr lang="el-GR" altLang="el-GR" sz="1700" dirty="0">
              <a:effectLst/>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3474" name="Rectangle 5"/>
          <p:cNvSpPr>
            <a:spLocks noGrp="1" noChangeArrowheads="1"/>
          </p:cNvSpPr>
          <p:nvPr>
            <p:ph type="title"/>
          </p:nvPr>
        </p:nvSpPr>
        <p:spPr/>
        <p:txBody>
          <a:bodyPr lIns="90487" tIns="44450" rIns="90487" bIns="44450">
            <a:normAutofit fontScale="90000"/>
          </a:bodyPr>
          <a:lstStyle/>
          <a:p>
            <a:r>
              <a:rPr lang="el-GR" altLang="el-GR"/>
              <a:t>Σύγχρονοι τρόποι επικοινωνίας</a:t>
            </a:r>
            <a:endParaRPr lang="en-US" altLang="el-GR"/>
          </a:p>
        </p:txBody>
      </p:sp>
      <p:sp>
        <p:nvSpPr>
          <p:cNvPr id="142342" name="Rectangle 6"/>
          <p:cNvSpPr>
            <a:spLocks noGrp="1" noChangeArrowheads="1"/>
          </p:cNvSpPr>
          <p:nvPr>
            <p:ph idx="1"/>
          </p:nvPr>
        </p:nvSpPr>
        <p:spPr/>
        <p:txBody>
          <a:bodyPr lIns="90487" tIns="44450" rIns="90487" bIns="44450">
            <a:normAutofit/>
          </a:bodyPr>
          <a:lstStyle/>
          <a:p>
            <a:pPr marL="285750" indent="-285750">
              <a:spcBef>
                <a:spcPct val="0"/>
              </a:spcBef>
            </a:pPr>
            <a:r>
              <a:rPr lang="el-GR" altLang="el-GR" sz="2400" dirty="0">
                <a:solidFill>
                  <a:schemeClr val="accent2">
                    <a:lumMod val="75000"/>
                  </a:schemeClr>
                </a:solidFill>
              </a:rPr>
              <a:t>Συζήτηση στους διαδρόμους</a:t>
            </a:r>
            <a:endParaRPr lang="en-US" altLang="el-GR" sz="2400" dirty="0">
              <a:solidFill>
                <a:schemeClr val="accent2">
                  <a:lumMod val="75000"/>
                </a:schemeClr>
              </a:solidFill>
            </a:endParaRPr>
          </a:p>
          <a:p>
            <a:pPr marL="685800" lvl="1" indent="-228600">
              <a:spcBef>
                <a:spcPct val="0"/>
              </a:spcBef>
            </a:pPr>
            <a:r>
              <a:rPr lang="el-GR" altLang="el-GR" sz="2000" dirty="0"/>
              <a:t>Υποστηρίζει</a:t>
            </a:r>
            <a:r>
              <a:rPr lang="en-US" altLang="el-GR" sz="2000" dirty="0"/>
              <a:t>: </a:t>
            </a:r>
            <a:r>
              <a:rPr lang="el-GR" altLang="el-GR" sz="2000" dirty="0"/>
              <a:t>Μη </a:t>
            </a:r>
            <a:r>
              <a:rPr lang="el-GR" altLang="el-GR" sz="2000" dirty="0" err="1"/>
              <a:t>σχεδιασμένόυς</a:t>
            </a:r>
            <a:r>
              <a:rPr lang="el-GR" altLang="el-GR" sz="2000" dirty="0"/>
              <a:t> διαλόγους, αιτήσεις για διευκρίνιση, αιτήσεις για αλλαγή</a:t>
            </a:r>
            <a:endParaRPr lang="en-US" altLang="el-GR" sz="2000" dirty="0"/>
          </a:p>
          <a:p>
            <a:pPr marL="685800" lvl="1" indent="-228600">
              <a:spcBef>
                <a:spcPct val="0"/>
              </a:spcBef>
              <a:buClr>
                <a:srgbClr val="00FF00"/>
              </a:buClr>
              <a:buFont typeface="Times" panose="02020603050405020304" pitchFamily="18" charset="0"/>
              <a:buChar char="+"/>
            </a:pPr>
            <a:r>
              <a:rPr lang="el-GR" altLang="el-GR" sz="2000" dirty="0"/>
              <a:t>Μικρή δαπάνη χρόνου και αποτελεσματικό για να επιλύονται απλά ζητήματα</a:t>
            </a:r>
            <a:endParaRPr lang="en-US" altLang="el-GR" sz="2000" dirty="0"/>
          </a:p>
          <a:p>
            <a:pPr marL="685800" lvl="1" indent="-228600">
              <a:spcBef>
                <a:spcPct val="0"/>
              </a:spcBef>
              <a:buClr>
                <a:srgbClr val="FF3300"/>
              </a:buClr>
              <a:buFont typeface="Times" panose="02020603050405020304" pitchFamily="18" charset="0"/>
              <a:buChar char="–"/>
            </a:pPr>
            <a:r>
              <a:rPr lang="el-GR" altLang="el-GR" sz="2000" dirty="0"/>
              <a:t>Απώλεια πληροφορίας, συχνές παρανοήσεις</a:t>
            </a:r>
            <a:endParaRPr lang="en-US" altLang="el-GR" sz="2000" dirty="0"/>
          </a:p>
        </p:txBody>
      </p:sp>
      <p:sp>
        <p:nvSpPr>
          <p:cNvPr id="6" name="Slide Number Placeholder 3"/>
          <p:cNvSpPr>
            <a:spLocks noGrp="1"/>
          </p:cNvSpPr>
          <p:nvPr>
            <p:ph type="sldNum" sz="quarter" idx="12"/>
          </p:nvPr>
        </p:nvSpPr>
        <p:spPr/>
        <p:txBody>
          <a:bodyPr/>
          <a:lstStyle/>
          <a:p>
            <a:fld id="{6BADFAEC-A8DE-4C2E-A63C-04DA6B3BF82F}" type="slidenum">
              <a:rPr lang="el-GR" altLang="el-GR"/>
              <a:pPr/>
              <a:t>53</a:t>
            </a:fld>
            <a:endParaRPr lang="el-GR" altLang="el-G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Rectangle 2"/>
          <p:cNvSpPr>
            <a:spLocks noGrp="1" noChangeArrowheads="1"/>
          </p:cNvSpPr>
          <p:nvPr>
            <p:ph type="title"/>
          </p:nvPr>
        </p:nvSpPr>
        <p:spPr/>
        <p:txBody>
          <a:bodyPr>
            <a:normAutofit fontScale="90000"/>
          </a:bodyPr>
          <a:lstStyle/>
          <a:p>
            <a:r>
              <a:rPr lang="el-GR" altLang="el-GR"/>
              <a:t>Σύγχρονοι τρόποι επικοινωνίας</a:t>
            </a:r>
          </a:p>
        </p:txBody>
      </p:sp>
      <p:sp>
        <p:nvSpPr>
          <p:cNvPr id="904195" name="Rectangle 3"/>
          <p:cNvSpPr>
            <a:spLocks noGrp="1" noChangeArrowheads="1"/>
          </p:cNvSpPr>
          <p:nvPr>
            <p:ph idx="1"/>
          </p:nvPr>
        </p:nvSpPr>
        <p:spPr>
          <a:noFill/>
        </p:spPr>
        <p:txBody>
          <a:bodyPr lIns="54000" rIns="54000">
            <a:normAutofit fontScale="92500"/>
          </a:bodyPr>
          <a:lstStyle/>
          <a:p>
            <a:pPr marL="182563" indent="-182563">
              <a:spcBef>
                <a:spcPct val="0"/>
              </a:spcBef>
            </a:pPr>
            <a:r>
              <a:rPr lang="el-GR" altLang="el-GR" sz="2800" dirty="0">
                <a:solidFill>
                  <a:schemeClr val="accent2">
                    <a:lumMod val="75000"/>
                  </a:schemeClr>
                </a:solidFill>
              </a:rPr>
              <a:t>Σύσκεψη</a:t>
            </a:r>
            <a:r>
              <a:rPr lang="en-US" altLang="el-GR" sz="2800" dirty="0">
                <a:solidFill>
                  <a:schemeClr val="accent2">
                    <a:lumMod val="75000"/>
                  </a:schemeClr>
                </a:solidFill>
              </a:rPr>
              <a:t> (</a:t>
            </a:r>
            <a:r>
              <a:rPr lang="el-GR" altLang="el-GR" sz="2800" dirty="0">
                <a:solidFill>
                  <a:schemeClr val="accent2">
                    <a:lumMod val="75000"/>
                  </a:schemeClr>
                </a:solidFill>
              </a:rPr>
              <a:t>άμεση</a:t>
            </a:r>
            <a:r>
              <a:rPr lang="en-US" altLang="el-GR" sz="2800" dirty="0">
                <a:solidFill>
                  <a:schemeClr val="accent2">
                    <a:lumMod val="75000"/>
                  </a:schemeClr>
                </a:solidFill>
              </a:rPr>
              <a:t>, </a:t>
            </a:r>
            <a:r>
              <a:rPr lang="el-GR" altLang="el-GR" sz="2800" dirty="0">
                <a:solidFill>
                  <a:schemeClr val="accent2">
                    <a:lumMod val="75000"/>
                  </a:schemeClr>
                </a:solidFill>
              </a:rPr>
              <a:t>τηλεφωνική</a:t>
            </a:r>
            <a:r>
              <a:rPr lang="en-US" altLang="el-GR" sz="2800" dirty="0">
                <a:solidFill>
                  <a:schemeClr val="accent2">
                    <a:lumMod val="75000"/>
                  </a:schemeClr>
                </a:solidFill>
              </a:rPr>
              <a:t>, </a:t>
            </a:r>
            <a:r>
              <a:rPr lang="el-GR" altLang="el-GR" sz="2800" dirty="0" err="1">
                <a:solidFill>
                  <a:schemeClr val="accent2">
                    <a:lumMod val="75000"/>
                  </a:schemeClr>
                </a:solidFill>
              </a:rPr>
              <a:t>βιντεοδιάσκεψη</a:t>
            </a:r>
            <a:r>
              <a:rPr lang="en-US" altLang="el-GR" sz="2800" dirty="0">
                <a:solidFill>
                  <a:schemeClr val="accent2">
                    <a:lumMod val="75000"/>
                  </a:schemeClr>
                </a:solidFill>
              </a:rPr>
              <a:t>)</a:t>
            </a:r>
          </a:p>
          <a:p>
            <a:pPr marL="533400" lvl="1" indent="-171450">
              <a:spcBef>
                <a:spcPct val="0"/>
              </a:spcBef>
            </a:pPr>
            <a:r>
              <a:rPr lang="el-GR" altLang="el-GR" sz="2400" dirty="0"/>
              <a:t>Υποστηρίζει: Σχεδιασμένους διαλόγους, επιθεώρηση πελάτη, επιθεώρηση κατάστασης, νοητικό καταιγισμό, επίλυση ζητημάτων</a:t>
            </a:r>
          </a:p>
          <a:p>
            <a:pPr marL="533400" lvl="1" indent="-171450">
              <a:spcBef>
                <a:spcPct val="0"/>
              </a:spcBef>
            </a:pPr>
            <a:r>
              <a:rPr lang="el-GR" altLang="el-GR" sz="2400" dirty="0"/>
              <a:t>Υπάρχει ατζέντα, συντονιστής, πρακτικογράφος, υπεύθυνος τήρησης χρόνου</a:t>
            </a:r>
          </a:p>
          <a:p>
            <a:pPr marL="1150938" lvl="2">
              <a:spcBef>
                <a:spcPct val="0"/>
              </a:spcBef>
            </a:pPr>
            <a:r>
              <a:rPr lang="el-GR" altLang="el-GR" sz="2000" dirty="0"/>
              <a:t>Η ατζέντα πρέπει να περιγράφει σαφώς τα ζητήματα που θα συζητηθούν:</a:t>
            </a:r>
          </a:p>
          <a:p>
            <a:pPr marL="1150938" lvl="2">
              <a:spcBef>
                <a:spcPct val="0"/>
              </a:spcBef>
              <a:buClr>
                <a:schemeClr val="folHlink"/>
              </a:buClr>
              <a:buFont typeface="Arial" panose="020B0604020202020204" pitchFamily="34" charset="0"/>
              <a:buChar char="+"/>
            </a:pPr>
            <a:r>
              <a:rPr lang="el-GR" altLang="el-GR" sz="2000" dirty="0"/>
              <a:t>«Επίλυση ζητημάτων με τις απαιτήσεις που εμποδίζουν την έναρξη της ανάπτυξης», «τρόπος χειρισμού δεδομένων εξόδου»</a:t>
            </a:r>
          </a:p>
          <a:p>
            <a:pPr marL="1150938" lvl="2">
              <a:spcBef>
                <a:spcPct val="0"/>
              </a:spcBef>
              <a:buClr>
                <a:srgbClr val="FF3300"/>
              </a:buClr>
              <a:buFont typeface="Arial" panose="020B0604020202020204" pitchFamily="34" charset="0"/>
              <a:buChar char="-"/>
            </a:pPr>
            <a:r>
              <a:rPr lang="el-GR" altLang="el-GR" sz="2000" dirty="0"/>
              <a:t>«επίλυση ανοικτών ζητημάτων», «ζητήματα υλοποίησης»</a:t>
            </a:r>
          </a:p>
          <a:p>
            <a:pPr marL="533400" lvl="1" indent="-171450">
              <a:spcBef>
                <a:spcPct val="0"/>
              </a:spcBef>
              <a:buClr>
                <a:schemeClr val="folHlink"/>
              </a:buClr>
              <a:buFont typeface="Arial" panose="020B0604020202020204" pitchFamily="34" charset="0"/>
              <a:buChar char="+"/>
            </a:pPr>
            <a:r>
              <a:rPr lang="el-GR" altLang="el-GR" sz="2400" dirty="0"/>
              <a:t>Αποτελεσματική για επίλυση ζητημάτων και διαμόρφωση συναίνεσης</a:t>
            </a:r>
          </a:p>
          <a:p>
            <a:pPr marL="533400" lvl="1" indent="-171450">
              <a:spcBef>
                <a:spcPct val="0"/>
              </a:spcBef>
              <a:buClr>
                <a:srgbClr val="FF3300"/>
              </a:buClr>
              <a:buFont typeface="Times" panose="02020603050405020304" pitchFamily="18" charset="0"/>
              <a:buChar char="–"/>
            </a:pPr>
            <a:r>
              <a:rPr lang="el-GR" altLang="el-GR" sz="2400" dirty="0"/>
              <a:t>Υψηλό κόστος (άνθρωποι, πόροι), χαμηλό «εύρος ζώνης»</a:t>
            </a:r>
            <a:endParaRPr lang="el-GR" altLang="el-GR" sz="2000" dirty="0"/>
          </a:p>
        </p:txBody>
      </p:sp>
      <p:sp>
        <p:nvSpPr>
          <p:cNvPr id="6" name="Slide Number Placeholder 5"/>
          <p:cNvSpPr>
            <a:spLocks noGrp="1"/>
          </p:cNvSpPr>
          <p:nvPr>
            <p:ph type="sldNum" sz="quarter" idx="12"/>
          </p:nvPr>
        </p:nvSpPr>
        <p:spPr/>
        <p:txBody>
          <a:bodyPr/>
          <a:lstStyle/>
          <a:p>
            <a:fld id="{624DC6CA-72AF-4CAE-97B6-7AED65DFE995}" type="slidenum">
              <a:rPr lang="el-GR" altLang="el-GR"/>
              <a:pPr/>
              <a:t>54</a:t>
            </a:fld>
            <a:endParaRPr lang="el-GR" altLang="el-G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5522" name="Rectangle 4"/>
          <p:cNvSpPr>
            <a:spLocks noGrp="1" noChangeArrowheads="1"/>
          </p:cNvSpPr>
          <p:nvPr>
            <p:ph type="title"/>
          </p:nvPr>
        </p:nvSpPr>
        <p:spPr/>
        <p:txBody>
          <a:bodyPr lIns="90487" tIns="44450" rIns="90487" bIns="44450">
            <a:normAutofit fontScale="90000"/>
          </a:bodyPr>
          <a:lstStyle/>
          <a:p>
            <a:r>
              <a:rPr lang="el-GR" altLang="el-GR"/>
              <a:t>Ασύγχρονοι τρόποι επικοινωνίας</a:t>
            </a:r>
            <a:endParaRPr lang="en-US" altLang="el-GR"/>
          </a:p>
        </p:txBody>
      </p:sp>
      <p:sp>
        <p:nvSpPr>
          <p:cNvPr id="145413" name="Rectangle 5"/>
          <p:cNvSpPr>
            <a:spLocks noGrp="1" noChangeArrowheads="1"/>
          </p:cNvSpPr>
          <p:nvPr>
            <p:ph idx="1"/>
          </p:nvPr>
        </p:nvSpPr>
        <p:spPr/>
        <p:txBody>
          <a:bodyPr lIns="90487" tIns="44450" rIns="90487" bIns="44450">
            <a:normAutofit fontScale="92500" lnSpcReduction="10000"/>
          </a:bodyPr>
          <a:lstStyle/>
          <a:p>
            <a:pPr marL="285750" indent="-285750">
              <a:spcBef>
                <a:spcPct val="0"/>
              </a:spcBef>
            </a:pPr>
            <a:r>
              <a:rPr lang="en-US" altLang="el-GR" sz="2400" dirty="0">
                <a:solidFill>
                  <a:schemeClr val="accent2">
                    <a:lumMod val="75000"/>
                  </a:schemeClr>
                </a:solidFill>
              </a:rPr>
              <a:t>E-Mail</a:t>
            </a:r>
          </a:p>
          <a:p>
            <a:pPr marL="685800" lvl="1" indent="-228600">
              <a:spcBef>
                <a:spcPct val="0"/>
              </a:spcBef>
            </a:pPr>
            <a:r>
              <a:rPr lang="el-GR" altLang="el-GR" sz="2000" dirty="0"/>
              <a:t>Υποστηρίζει</a:t>
            </a:r>
            <a:r>
              <a:rPr lang="en-US" altLang="el-GR" sz="2000" dirty="0"/>
              <a:t>: </a:t>
            </a:r>
            <a:r>
              <a:rPr lang="el-GR" altLang="el-GR" sz="2000" dirty="0"/>
              <a:t>διάθεση, αίτημα αλλαγής, νοητικό καταιγισμό</a:t>
            </a:r>
            <a:endParaRPr lang="en-US" altLang="el-GR" sz="2000" dirty="0"/>
          </a:p>
          <a:p>
            <a:pPr marL="685800" lvl="1" indent="-228600">
              <a:spcBef>
                <a:spcPct val="0"/>
              </a:spcBef>
              <a:buClr>
                <a:srgbClr val="66FF66"/>
              </a:buClr>
              <a:buFont typeface="Times" panose="02020603050405020304" pitchFamily="18" charset="0"/>
              <a:buChar char="+"/>
            </a:pPr>
            <a:r>
              <a:rPr lang="el-GR" altLang="el-GR" sz="2000" dirty="0"/>
              <a:t>Ιδεώδες για μη προγραμματισμένη επικοινωνία και ανακοινώσεις</a:t>
            </a:r>
            <a:r>
              <a:rPr lang="en-US" altLang="el-GR" sz="2000" dirty="0"/>
              <a:t> </a:t>
            </a:r>
          </a:p>
          <a:p>
            <a:pPr marL="685800" lvl="1" indent="-228600">
              <a:spcBef>
                <a:spcPct val="0"/>
              </a:spcBef>
              <a:buClr>
                <a:srgbClr val="FF3300"/>
              </a:buClr>
              <a:buFont typeface="Times" panose="02020603050405020304" pitchFamily="18" charset="0"/>
              <a:buChar char="–"/>
            </a:pPr>
            <a:r>
              <a:rPr lang="el-GR" altLang="el-GR" sz="2000" dirty="0"/>
              <a:t>Χωρίς τα </a:t>
            </a:r>
            <a:r>
              <a:rPr lang="el-GR" altLang="el-GR" sz="2000" dirty="0" err="1"/>
              <a:t>συμφραζόμενά</a:t>
            </a:r>
            <a:r>
              <a:rPr lang="el-GR" altLang="el-GR" sz="2000" dirty="0"/>
              <a:t> του μπορεί να </a:t>
            </a:r>
            <a:r>
              <a:rPr lang="el-GR" altLang="el-GR" sz="2000" dirty="0" err="1"/>
              <a:t>παρανοηθεί</a:t>
            </a:r>
            <a:r>
              <a:rPr lang="el-GR" altLang="el-GR" sz="2000" dirty="0"/>
              <a:t>, να σταλεί στον λάθος άνθρωπο ή να χαθεί</a:t>
            </a:r>
            <a:endParaRPr lang="en-US" altLang="el-GR" sz="2000" dirty="0"/>
          </a:p>
          <a:p>
            <a:pPr marL="285750" indent="-285750">
              <a:spcBef>
                <a:spcPct val="0"/>
              </a:spcBef>
            </a:pPr>
            <a:r>
              <a:rPr lang="el-GR" altLang="el-GR" sz="2400" dirty="0">
                <a:solidFill>
                  <a:schemeClr val="accent2">
                    <a:lumMod val="75000"/>
                  </a:schemeClr>
                </a:solidFill>
              </a:rPr>
              <a:t>Ομάδα νέων (</a:t>
            </a:r>
            <a:r>
              <a:rPr lang="en-US" altLang="el-GR" sz="2400" dirty="0">
                <a:solidFill>
                  <a:schemeClr val="accent2">
                    <a:lumMod val="75000"/>
                  </a:schemeClr>
                </a:solidFill>
              </a:rPr>
              <a:t>Newsgroup</a:t>
            </a:r>
            <a:r>
              <a:rPr lang="el-GR" altLang="el-GR" sz="2400" dirty="0">
                <a:solidFill>
                  <a:schemeClr val="accent2">
                    <a:lumMod val="75000"/>
                  </a:schemeClr>
                </a:solidFill>
              </a:rPr>
              <a:t>)</a:t>
            </a:r>
            <a:endParaRPr lang="en-US" altLang="el-GR" sz="2400" dirty="0">
              <a:solidFill>
                <a:schemeClr val="accent2">
                  <a:lumMod val="75000"/>
                </a:schemeClr>
              </a:solidFill>
            </a:endParaRPr>
          </a:p>
          <a:p>
            <a:pPr marL="685800" lvl="1" indent="-228600">
              <a:spcBef>
                <a:spcPct val="0"/>
              </a:spcBef>
            </a:pPr>
            <a:r>
              <a:rPr lang="el-GR" altLang="el-GR" sz="2000" dirty="0"/>
              <a:t>Υποστηρίζει</a:t>
            </a:r>
            <a:r>
              <a:rPr lang="en-US" altLang="el-GR" sz="2000" dirty="0"/>
              <a:t>: </a:t>
            </a:r>
            <a:r>
              <a:rPr lang="el-GR" altLang="el-GR" sz="2000" dirty="0"/>
              <a:t>διάθεση</a:t>
            </a:r>
            <a:r>
              <a:rPr lang="en-US" altLang="el-GR" sz="2000" dirty="0"/>
              <a:t>, </a:t>
            </a:r>
            <a:r>
              <a:rPr lang="el-GR" altLang="el-GR" sz="2000" dirty="0"/>
              <a:t>αίτημα αλλαγής, νοητικό καταιγισμό</a:t>
            </a:r>
            <a:endParaRPr lang="en-US" altLang="el-GR" sz="2000" dirty="0"/>
          </a:p>
          <a:p>
            <a:pPr marL="685800" lvl="1" indent="-228600">
              <a:spcBef>
                <a:spcPct val="0"/>
              </a:spcBef>
              <a:buClr>
                <a:srgbClr val="66FF66"/>
              </a:buClr>
              <a:buFont typeface="Times" panose="02020603050405020304" pitchFamily="18" charset="0"/>
              <a:buChar char="+"/>
            </a:pPr>
            <a:r>
              <a:rPr lang="el-GR" altLang="el-GR" sz="2000" dirty="0"/>
              <a:t>Κατάλληλο για συζητήσεις μεταξύ ατόμων με κοινά ενδιαφέροντα. Φθηνό (διαθέσιμο ανοικτό λογισμικό)</a:t>
            </a:r>
            <a:endParaRPr lang="en-US" altLang="el-GR" sz="2000" dirty="0"/>
          </a:p>
          <a:p>
            <a:pPr marL="685800" lvl="1" indent="-228600">
              <a:spcBef>
                <a:spcPct val="0"/>
              </a:spcBef>
              <a:buClr>
                <a:srgbClr val="FF3300"/>
              </a:buClr>
              <a:buFont typeface="Times" panose="02020603050405020304" pitchFamily="18" charset="0"/>
              <a:buChar char="–"/>
            </a:pPr>
            <a:r>
              <a:rPr lang="el-GR" altLang="el-GR" sz="2000" dirty="0"/>
              <a:t>«Πρωτόγονος» έλεγχος πρόσβασης (συμμετέχεις ή δεν συμμετέχεις)</a:t>
            </a:r>
          </a:p>
          <a:p>
            <a:pPr marL="285750" indent="-285750">
              <a:spcBef>
                <a:spcPct val="0"/>
              </a:spcBef>
            </a:pPr>
            <a:r>
              <a:rPr lang="el-GR" altLang="el-GR" sz="2400" dirty="0">
                <a:solidFill>
                  <a:schemeClr val="accent2">
                    <a:lumMod val="75000"/>
                  </a:schemeClr>
                </a:solidFill>
              </a:rPr>
              <a:t>Δικτυακή πύλη (</a:t>
            </a:r>
            <a:r>
              <a:rPr lang="en-US" altLang="el-GR" sz="2400" dirty="0">
                <a:solidFill>
                  <a:schemeClr val="accent2">
                    <a:lumMod val="75000"/>
                  </a:schemeClr>
                </a:solidFill>
              </a:rPr>
              <a:t>portal)</a:t>
            </a:r>
          </a:p>
          <a:p>
            <a:pPr marL="685800" lvl="1" indent="-228600">
              <a:spcBef>
                <a:spcPct val="0"/>
              </a:spcBef>
            </a:pPr>
            <a:r>
              <a:rPr lang="el-GR" altLang="el-GR" sz="2000" dirty="0"/>
              <a:t>Υποστηρίζει</a:t>
            </a:r>
            <a:r>
              <a:rPr lang="en-US" altLang="el-GR" sz="2000" dirty="0"/>
              <a:t>: </a:t>
            </a:r>
            <a:r>
              <a:rPr lang="el-GR" altLang="el-GR" sz="2000" dirty="0"/>
              <a:t>διάθεση</a:t>
            </a:r>
            <a:r>
              <a:rPr lang="en-US" altLang="el-GR" sz="2000" dirty="0"/>
              <a:t>, </a:t>
            </a:r>
            <a:r>
              <a:rPr lang="el-GR" altLang="el-GR" sz="2000" dirty="0"/>
              <a:t>αίτημα αλλαγής</a:t>
            </a:r>
            <a:r>
              <a:rPr lang="en-US" altLang="el-GR" sz="2000" dirty="0"/>
              <a:t>, </a:t>
            </a:r>
            <a:r>
              <a:rPr lang="el-GR" altLang="el-GR" sz="2000" dirty="0"/>
              <a:t>επιθεωρήσεις</a:t>
            </a:r>
            <a:endParaRPr lang="en-US" altLang="el-GR" sz="2000" dirty="0"/>
          </a:p>
          <a:p>
            <a:pPr marL="685800" lvl="1" indent="-228600">
              <a:spcBef>
                <a:spcPct val="0"/>
              </a:spcBef>
              <a:buClr>
                <a:srgbClr val="66FF66"/>
              </a:buClr>
              <a:buFont typeface="Times" panose="02020603050405020304" pitchFamily="18" charset="0"/>
              <a:buChar char="+"/>
            </a:pPr>
            <a:r>
              <a:rPr lang="el-GR" altLang="el-GR" sz="2000" dirty="0"/>
              <a:t>Παροχή στους χρήστες της μεταφοράς του υπερκειμένου (έγγραφα-συνδέσεις)</a:t>
            </a:r>
            <a:r>
              <a:rPr lang="en-US" altLang="el-GR" sz="2000" dirty="0"/>
              <a:t> </a:t>
            </a:r>
          </a:p>
          <a:p>
            <a:pPr marL="685800" lvl="1" indent="-228600">
              <a:spcBef>
                <a:spcPct val="0"/>
              </a:spcBef>
              <a:buClr>
                <a:srgbClr val="FF3300"/>
              </a:buClr>
              <a:buFont typeface="Times" panose="02020603050405020304" pitchFamily="18" charset="0"/>
              <a:buChar char="–"/>
            </a:pPr>
            <a:r>
              <a:rPr lang="el-GR" altLang="el-GR" sz="2000" dirty="0"/>
              <a:t>Δεν υποστηρίζει αποτελεσματικά τα συχνά μεταβαλλόμενα έγγραφα</a:t>
            </a:r>
            <a:endParaRPr lang="en-US" altLang="el-GR" sz="2000" dirty="0"/>
          </a:p>
        </p:txBody>
      </p:sp>
      <p:sp>
        <p:nvSpPr>
          <p:cNvPr id="6" name="Slide Number Placeholder 3"/>
          <p:cNvSpPr>
            <a:spLocks noGrp="1"/>
          </p:cNvSpPr>
          <p:nvPr>
            <p:ph type="sldNum" sz="quarter" idx="12"/>
          </p:nvPr>
        </p:nvSpPr>
        <p:spPr/>
        <p:txBody>
          <a:bodyPr/>
          <a:lstStyle/>
          <a:p>
            <a:fld id="{07134B4D-53DA-463D-8A0A-F49F087B1D45}" type="slidenum">
              <a:rPr lang="el-GR" altLang="el-GR"/>
              <a:pPr/>
              <a:t>55</a:t>
            </a:fld>
            <a:endParaRPr lang="el-GR" altLang="el-G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0" name="Rectangle 2"/>
          <p:cNvSpPr>
            <a:spLocks noGrp="1" noChangeArrowheads="1"/>
          </p:cNvSpPr>
          <p:nvPr>
            <p:ph type="title"/>
          </p:nvPr>
        </p:nvSpPr>
        <p:spPr/>
        <p:txBody>
          <a:bodyPr lIns="90487" tIns="44450" rIns="90487" bIns="44450"/>
          <a:lstStyle/>
          <a:p>
            <a:r>
              <a:rPr lang="el-GR" altLang="el-GR" sz="3600"/>
              <a:t>Μηχανισμοί για σχεδιασμένα γεγονότα</a:t>
            </a:r>
            <a:endParaRPr lang="en-US" altLang="el-GR" sz="3600"/>
          </a:p>
        </p:txBody>
      </p:sp>
      <p:sp>
        <p:nvSpPr>
          <p:cNvPr id="6" name="Slide Number Placeholder 3"/>
          <p:cNvSpPr>
            <a:spLocks noGrp="1"/>
          </p:cNvSpPr>
          <p:nvPr>
            <p:ph type="sldNum" sz="quarter" idx="12"/>
          </p:nvPr>
        </p:nvSpPr>
        <p:spPr/>
        <p:txBody>
          <a:bodyPr/>
          <a:lstStyle/>
          <a:p>
            <a:fld id="{BA86F524-E1FF-477A-84D1-BD31DE365630}" type="slidenum">
              <a:rPr lang="el-GR" altLang="el-GR"/>
              <a:pPr/>
              <a:t>56</a:t>
            </a:fld>
            <a:endParaRPr lang="el-GR" altLang="el-GR"/>
          </a:p>
        </p:txBody>
      </p:sp>
      <p:graphicFrame>
        <p:nvGraphicFramePr>
          <p:cNvPr id="877638" name="Group 70"/>
          <p:cNvGraphicFramePr>
            <a:graphicFrameLocks noGrp="1"/>
          </p:cNvGraphicFramePr>
          <p:nvPr>
            <p:extLst>
              <p:ext uri="{D42A27DB-BD31-4B8C-83A1-F6EECF244321}">
                <p14:modId xmlns:p14="http://schemas.microsoft.com/office/powerpoint/2010/main" val="2833348388"/>
              </p:ext>
            </p:extLst>
          </p:nvPr>
        </p:nvGraphicFramePr>
        <p:xfrm>
          <a:off x="521550" y="1330868"/>
          <a:ext cx="8458200" cy="4931795"/>
        </p:xfrm>
        <a:graphic>
          <a:graphicData uri="http://schemas.openxmlformats.org/drawingml/2006/table">
            <a:tbl>
              <a:tblPr/>
              <a:tblGrid>
                <a:gridCol w="1387475"/>
                <a:gridCol w="1431925"/>
                <a:gridCol w="1409700"/>
                <a:gridCol w="1346200"/>
                <a:gridCol w="1651000"/>
                <a:gridCol w="1231900"/>
              </a:tblGrid>
              <a:tr h="8572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Ορισμός προβλήματος-Νοητικός καταιγισμός</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Επιθεώρηση έργου-πελάτη</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Αναφορά κατάστασης</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Επιθεώρηση-περιήγηση</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Διάθεση</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72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Συζήτηση στους διαδρόμους</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dirty="0" smtClean="0">
                          <a:ln>
                            <a:noFill/>
                          </a:ln>
                          <a:solidFill>
                            <a:schemeClr val="folHlink"/>
                          </a:solidFill>
                          <a:effectLst/>
                          <a:latin typeface="Wingdings" panose="05000000000000000000" pitchFamily="2" charset="2"/>
                          <a:sym typeface="Zapf Dingbats" charset="2"/>
                        </a:rPr>
                        <a:t></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861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Σύσκεψη</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dirty="0" smtClean="0">
                          <a:ln>
                            <a:noFill/>
                          </a:ln>
                          <a:solidFill>
                            <a:schemeClr val="folHlink"/>
                          </a:solidFill>
                          <a:effectLst/>
                          <a:latin typeface="Wingdings" panose="05000000000000000000" pitchFamily="2" charset="2"/>
                          <a:sym typeface="Zapf Dingbats" charset="2"/>
                        </a:rPr>
                        <a:t></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dirty="0" smtClean="0">
                          <a:ln>
                            <a:noFill/>
                          </a:ln>
                          <a:solidFill>
                            <a:schemeClr val="folHlink"/>
                          </a:solidFill>
                          <a:effectLst/>
                          <a:latin typeface="Wingdings" panose="05000000000000000000" pitchFamily="2" charset="2"/>
                          <a:sym typeface="Zapf Dingbats" charset="2"/>
                        </a:rPr>
                        <a:t></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007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Ηλ. ταχυδρομείο</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72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1600" b="0" i="0" u="none" strike="noStrike" cap="none" normalizeH="0" baseline="0" smtClean="0">
                          <a:ln>
                            <a:noFill/>
                          </a:ln>
                          <a:solidFill>
                            <a:schemeClr val="tx1"/>
                          </a:solidFill>
                          <a:effectLst/>
                          <a:latin typeface="Arial" panose="020B0604020202020204" pitchFamily="34" charset="0"/>
                        </a:rPr>
                        <a:t>Ομάδα νέων (</a:t>
                      </a:r>
                      <a:r>
                        <a:rPr kumimoji="0" lang="en-US" altLang="el-GR" sz="1600" b="0" i="0" u="none" strike="noStrike" cap="none" normalizeH="0" baseline="0" smtClean="0">
                          <a:ln>
                            <a:noFill/>
                          </a:ln>
                          <a:solidFill>
                            <a:schemeClr val="tx1"/>
                          </a:solidFill>
                          <a:effectLst/>
                          <a:latin typeface="Arial" panose="020B0604020202020204" pitchFamily="34" charset="0"/>
                        </a:rPr>
                        <a:t>newsgroup)</a:t>
                      </a: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dirty="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72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n-US" altLang="el-GR" sz="1600" b="0" i="0" u="none" strike="noStrike" cap="none" normalizeH="0" baseline="0" smtClean="0">
                          <a:ln>
                            <a:noFill/>
                          </a:ln>
                          <a:solidFill>
                            <a:schemeClr val="tx1"/>
                          </a:solidFill>
                          <a:effectLst/>
                          <a:latin typeface="Arial" panose="020B0604020202020204" pitchFamily="34" charset="0"/>
                        </a:rPr>
                        <a:t>WWW (</a:t>
                      </a:r>
                      <a:r>
                        <a:rPr kumimoji="0" lang="el-GR" altLang="el-GR" sz="1600" b="0" i="0" u="none" strike="noStrike" cap="none" normalizeH="0" baseline="0" smtClean="0">
                          <a:ln>
                            <a:noFill/>
                          </a:ln>
                          <a:solidFill>
                            <a:schemeClr val="tx1"/>
                          </a:solidFill>
                          <a:effectLst/>
                          <a:latin typeface="Arial" panose="020B0604020202020204" pitchFamily="34" charset="0"/>
                        </a:rPr>
                        <a:t>δικτυακή πύλη)</a:t>
                      </a: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1600" b="0" i="0" u="none" strike="noStrike" cap="none" normalizeH="0" baseline="0" smtClean="0">
                        <a:ln>
                          <a:noFill/>
                        </a:ln>
                        <a:solidFill>
                          <a:schemeClr val="tx1"/>
                        </a:solidFill>
                        <a:effectLst/>
                        <a:latin typeface="Arial" panose="020B0604020202020204" pitchFamily="34" charset="0"/>
                      </a:endParaRP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marL="36000" marR="36000" marT="18000" marB="18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dirty="0" smtClean="0">
                          <a:ln>
                            <a:noFill/>
                          </a:ln>
                          <a:solidFill>
                            <a:schemeClr val="folHlink"/>
                          </a:solidFill>
                          <a:effectLst/>
                          <a:latin typeface="Wingdings" panose="05000000000000000000" pitchFamily="2" charset="2"/>
                          <a:sym typeface="Zapf Dingbats" charset="2"/>
                        </a:rPr>
                        <a:t></a:t>
                      </a:r>
                    </a:p>
                  </a:txBody>
                  <a:tcPr marL="36000" marR="36000" marT="18000" marB="180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9618" name="Rectangle 2"/>
          <p:cNvSpPr>
            <a:spLocks noGrp="1" noChangeArrowheads="1"/>
          </p:cNvSpPr>
          <p:nvPr>
            <p:ph type="title"/>
          </p:nvPr>
        </p:nvSpPr>
        <p:spPr/>
        <p:txBody>
          <a:bodyPr lIns="90487" tIns="44450" rIns="90487" bIns="44450">
            <a:normAutofit fontScale="90000"/>
          </a:bodyPr>
          <a:lstStyle/>
          <a:p>
            <a:r>
              <a:rPr lang="el-GR" altLang="el-GR" sz="3600"/>
              <a:t>Μηχανισμοί για μη σχεδιασμένα γεγονότα</a:t>
            </a:r>
            <a:endParaRPr lang="en-US" altLang="el-GR" sz="3600"/>
          </a:p>
        </p:txBody>
      </p:sp>
      <p:sp>
        <p:nvSpPr>
          <p:cNvPr id="6" name="Slide Number Placeholder 3"/>
          <p:cNvSpPr>
            <a:spLocks noGrp="1"/>
          </p:cNvSpPr>
          <p:nvPr>
            <p:ph type="sldNum" sz="quarter" idx="12"/>
          </p:nvPr>
        </p:nvSpPr>
        <p:spPr/>
        <p:txBody>
          <a:bodyPr/>
          <a:lstStyle/>
          <a:p>
            <a:fld id="{23CE94F5-B717-4C71-BFC8-973576C6B0F8}" type="slidenum">
              <a:rPr lang="el-GR" altLang="el-GR"/>
              <a:pPr/>
              <a:t>57</a:t>
            </a:fld>
            <a:endParaRPr lang="el-GR" altLang="el-GR"/>
          </a:p>
        </p:txBody>
      </p:sp>
      <p:graphicFrame>
        <p:nvGraphicFramePr>
          <p:cNvPr id="879659" name="Group 43"/>
          <p:cNvGraphicFramePr>
            <a:graphicFrameLocks noGrp="1"/>
          </p:cNvGraphicFramePr>
          <p:nvPr>
            <p:extLst>
              <p:ext uri="{D42A27DB-BD31-4B8C-83A1-F6EECF244321}">
                <p14:modId xmlns:p14="http://schemas.microsoft.com/office/powerpoint/2010/main" val="1407470777"/>
              </p:ext>
            </p:extLst>
          </p:nvPr>
        </p:nvGraphicFramePr>
        <p:xfrm>
          <a:off x="304800" y="1493784"/>
          <a:ext cx="8497888" cy="4716516"/>
        </p:xfrm>
        <a:graphic>
          <a:graphicData uri="http://schemas.openxmlformats.org/drawingml/2006/table">
            <a:tbl>
              <a:tblPr/>
              <a:tblGrid>
                <a:gridCol w="2124075"/>
                <a:gridCol w="2125663"/>
                <a:gridCol w="2124075"/>
                <a:gridCol w="2124075"/>
              </a:tblGrid>
              <a:tr h="786086">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Αίτημα διευκρίνισης</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Αίτημα αλλαγής</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2000" b="0" i="0" u="none" strike="noStrike" cap="none" normalizeH="0" baseline="0" dirty="0" smtClean="0">
                          <a:ln>
                            <a:noFill/>
                          </a:ln>
                          <a:solidFill>
                            <a:schemeClr val="tx1"/>
                          </a:solidFill>
                          <a:effectLst/>
                          <a:latin typeface="Arial" panose="020B0604020202020204" pitchFamily="34" charset="0"/>
                        </a:rPr>
                        <a:t>Επίλυση ζητήματος</a:t>
                      </a: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6086">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Συζήτηση στους διαδρόμους</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dirty="0" smtClean="0">
                          <a:ln>
                            <a:noFill/>
                          </a:ln>
                          <a:solidFill>
                            <a:schemeClr val="folHlink"/>
                          </a:solidFill>
                          <a:effectLst/>
                          <a:latin typeface="Wingdings" panose="05000000000000000000" pitchFamily="2" charset="2"/>
                          <a:sym typeface="Zapf Dingbats" charset="2"/>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6086">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Σύσκεψη</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2000" b="0" i="0" u="none" strike="noStrike" cap="none" normalizeH="0" baseline="0" dirty="0" smtClean="0">
                        <a:ln>
                          <a:noFill/>
                        </a:ln>
                        <a:solidFill>
                          <a:schemeClr val="tx1"/>
                        </a:solidFill>
                        <a:effectLst/>
                        <a:latin typeface="Arial" panose="020B0604020202020204" pitchFamily="34" charset="0"/>
                        <a:sym typeface="Zapf Dingbats" charset="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6086">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Ηλ. ταχυδρομείο</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dirty="0" smtClean="0">
                          <a:ln>
                            <a:noFill/>
                          </a:ln>
                          <a:solidFill>
                            <a:schemeClr val="folHlink"/>
                          </a:solidFill>
                          <a:effectLst/>
                          <a:latin typeface="Wingdings" panose="05000000000000000000" pitchFamily="2" charset="2"/>
                          <a:sym typeface="Zapf Dingbats" charset="2"/>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6086">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l-GR" altLang="el-GR" sz="2000" b="0" i="0" u="none" strike="noStrike" cap="none" normalizeH="0" baseline="0" smtClean="0">
                          <a:ln>
                            <a:noFill/>
                          </a:ln>
                          <a:solidFill>
                            <a:schemeClr val="tx1"/>
                          </a:solidFill>
                          <a:effectLst/>
                          <a:latin typeface="Arial" panose="020B0604020202020204" pitchFamily="34" charset="0"/>
                        </a:rPr>
                        <a:t>Ομάδα νέων (</a:t>
                      </a:r>
                      <a:r>
                        <a:rPr kumimoji="0" lang="en-US" altLang="el-GR" sz="2000" b="0" i="0" u="none" strike="noStrike" cap="none" normalizeH="0" baseline="0" smtClean="0">
                          <a:ln>
                            <a:noFill/>
                          </a:ln>
                          <a:solidFill>
                            <a:schemeClr val="tx1"/>
                          </a:solidFill>
                          <a:effectLst/>
                          <a:latin typeface="Arial" panose="020B0604020202020204" pitchFamily="34" charset="0"/>
                        </a:rPr>
                        <a:t>newsgroup)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6086">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Pct val="90000"/>
                        <a:buFontTx/>
                        <a:buNone/>
                        <a:tabLst/>
                      </a:pPr>
                      <a:r>
                        <a:rPr kumimoji="0" lang="en-US" altLang="el-GR" sz="2000" b="0" i="0" u="none" strike="noStrike" cap="none" normalizeH="0" baseline="0" smtClean="0">
                          <a:ln>
                            <a:noFill/>
                          </a:ln>
                          <a:solidFill>
                            <a:schemeClr val="tx1"/>
                          </a:solidFill>
                          <a:effectLst/>
                          <a:latin typeface="Arial" panose="020B0604020202020204" pitchFamily="34" charset="0"/>
                        </a:rPr>
                        <a:t>WWW (</a:t>
                      </a:r>
                      <a:r>
                        <a:rPr kumimoji="0" lang="el-GR" altLang="el-GR" sz="2000" b="0" i="0" u="none" strike="noStrike" cap="none" normalizeH="0" baseline="0" smtClean="0">
                          <a:ln>
                            <a:noFill/>
                          </a:ln>
                          <a:solidFill>
                            <a:schemeClr val="tx1"/>
                          </a:solidFill>
                          <a:effectLst/>
                          <a:latin typeface="Arial" panose="020B0604020202020204" pitchFamily="34" charset="0"/>
                        </a:rPr>
                        <a:t>δικτυακή πύλη)</a:t>
                      </a: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2000" b="0" i="0" u="none" strike="noStrike" cap="none" normalizeH="0" baseline="0" smtClean="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r>
                        <a:rPr kumimoji="0" lang="en-US" altLang="el-GR" sz="2400" b="0" i="0" u="none" strike="noStrike" cap="none" normalizeH="0" baseline="0" smtClean="0">
                          <a:ln>
                            <a:noFill/>
                          </a:ln>
                          <a:solidFill>
                            <a:schemeClr val="folHlink"/>
                          </a:solidFill>
                          <a:effectLst/>
                          <a:latin typeface="Wingdings" panose="05000000000000000000" pitchFamily="2" charset="2"/>
                          <a:sym typeface="Zapf Dingbats" charset="2"/>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marL="37931725" indent="-37474525">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defRPr>
                          <a:solidFill>
                            <a:schemeClr val="tx1"/>
                          </a:solidFill>
                          <a:effectLst>
                            <a:outerShdw blurRad="38100" dist="38100" dir="2700000" algn="tl">
                              <a:srgbClr val="000000"/>
                            </a:outerShdw>
                          </a:effectLst>
                          <a:latin typeface="Arial" panose="020B0604020202020204" pitchFamily="34" charset="0"/>
                        </a:defRPr>
                      </a:lvl5pPr>
                      <a:lvl6pPr marL="4572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6pPr>
                      <a:lvl7pPr marL="9144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7pPr>
                      <a:lvl8pPr marL="13716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8pPr>
                      <a:lvl9pPr marL="1828800" fontAlgn="base">
                        <a:spcBef>
                          <a:spcPct val="20000"/>
                        </a:spcBef>
                        <a:spcAft>
                          <a:spcPct val="0"/>
                        </a:spcAft>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Pct val="90000"/>
                        <a:buFontTx/>
                        <a:buNone/>
                        <a:tabLst/>
                      </a:pPr>
                      <a:endParaRPr kumimoji="0" lang="en-US" altLang="el-GR" sz="2000" b="0" i="0" u="none" strike="noStrike" cap="none" normalizeH="0" baseline="0" dirty="0" smtClean="0">
                        <a:ln>
                          <a:noFill/>
                        </a:ln>
                        <a:solidFill>
                          <a:schemeClr val="tx1"/>
                        </a:solidFill>
                        <a:effectLst/>
                        <a:latin typeface="Arial" panose="020B0604020202020204"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3714" name="Rectangle 4"/>
          <p:cNvSpPr>
            <a:spLocks noGrp="1" noChangeArrowheads="1"/>
          </p:cNvSpPr>
          <p:nvPr>
            <p:ph type="title"/>
          </p:nvPr>
        </p:nvSpPr>
        <p:spPr/>
        <p:txBody>
          <a:bodyPr lIns="90487" tIns="44450" rIns="90487" bIns="44450"/>
          <a:lstStyle/>
          <a:p>
            <a:r>
              <a:rPr lang="el-GR" altLang="el-GR"/>
              <a:t>Δραστηριότητες επικοινωνίας</a:t>
            </a:r>
            <a:endParaRPr lang="en-US" altLang="el-GR"/>
          </a:p>
        </p:txBody>
      </p:sp>
      <p:sp>
        <p:nvSpPr>
          <p:cNvPr id="883715" name="Rectangle 5"/>
          <p:cNvSpPr>
            <a:spLocks noGrp="1" noChangeArrowheads="1"/>
          </p:cNvSpPr>
          <p:nvPr>
            <p:ph idx="1"/>
          </p:nvPr>
        </p:nvSpPr>
        <p:spPr>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lIns="54000" rIns="54000"/>
          <a:lstStyle/>
          <a:p>
            <a:pPr marL="365125" indent="-365125">
              <a:spcBef>
                <a:spcPct val="0"/>
              </a:spcBef>
            </a:pPr>
            <a:r>
              <a:rPr lang="el-GR" altLang="el-GR" sz="2800"/>
              <a:t>Τυπικές δραστηριότητες επικοινωνίας σε ένα έργο λογισμικού</a:t>
            </a:r>
          </a:p>
          <a:p>
            <a:pPr marL="990600" lvl="1" indent="-446088">
              <a:spcBef>
                <a:spcPct val="0"/>
              </a:spcBef>
            </a:pPr>
            <a:r>
              <a:rPr lang="el-GR" altLang="el-GR" sz="2400"/>
              <a:t>Κατανόηση διατύπωσης προβλήματος</a:t>
            </a:r>
            <a:endParaRPr lang="en-US" altLang="el-GR" sz="2400"/>
          </a:p>
          <a:p>
            <a:pPr marL="990600" lvl="1" indent="-446088">
              <a:spcBef>
                <a:spcPct val="0"/>
              </a:spcBef>
            </a:pPr>
            <a:r>
              <a:rPr lang="el-GR" altLang="el-GR" sz="2400"/>
              <a:t>Ένταξη σε ομάδα</a:t>
            </a:r>
            <a:endParaRPr lang="en-US" altLang="el-GR" sz="2400"/>
          </a:p>
          <a:p>
            <a:pPr marL="990600" lvl="1" indent="-446088">
              <a:spcBef>
                <a:spcPct val="0"/>
              </a:spcBef>
            </a:pPr>
            <a:r>
              <a:rPr lang="el-GR" altLang="el-GR" sz="2400"/>
              <a:t>Προγραμματισμός και συμμετοχή σε συσκέψεις κατάστασης ομάδας</a:t>
            </a:r>
            <a:endParaRPr lang="en-US" altLang="el-GR" sz="2400"/>
          </a:p>
          <a:p>
            <a:pPr marL="990600" lvl="1" indent="-446088">
              <a:spcBef>
                <a:spcPct val="0"/>
              </a:spcBef>
            </a:pPr>
            <a:r>
              <a:rPr lang="el-GR" altLang="el-GR" sz="2400"/>
              <a:t>Ένταξη στη «δομή επικοινωνίας»</a:t>
            </a:r>
            <a:endParaRPr lang="en-US" altLang="el-GR" sz="2400"/>
          </a:p>
        </p:txBody>
      </p:sp>
      <p:sp>
        <p:nvSpPr>
          <p:cNvPr id="6" name="Slide Number Placeholder 3"/>
          <p:cNvSpPr>
            <a:spLocks noGrp="1"/>
          </p:cNvSpPr>
          <p:nvPr>
            <p:ph type="sldNum" sz="quarter" idx="12"/>
          </p:nvPr>
        </p:nvSpPr>
        <p:spPr/>
        <p:txBody>
          <a:bodyPr/>
          <a:lstStyle/>
          <a:p>
            <a:fld id="{DCBAF320-3E39-49E3-A8B2-A7952000F9C6}" type="slidenum">
              <a:rPr lang="el-GR" altLang="el-GR"/>
              <a:pPr/>
              <a:t>58</a:t>
            </a:fld>
            <a:endParaRPr lang="el-GR" altLang="el-G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5762" name="Rectangle 2"/>
          <p:cNvSpPr>
            <a:spLocks noGrp="1" noChangeArrowheads="1"/>
          </p:cNvSpPr>
          <p:nvPr>
            <p:ph type="title"/>
          </p:nvPr>
        </p:nvSpPr>
        <p:spPr/>
        <p:txBody>
          <a:bodyPr lIns="90487" tIns="44450" rIns="90487" bIns="44450">
            <a:normAutofit fontScale="90000"/>
          </a:bodyPr>
          <a:lstStyle/>
          <a:p>
            <a:r>
              <a:rPr lang="el-GR" altLang="el-GR"/>
              <a:t>Κατανόηση της διατύπωσης του προβλήματος</a:t>
            </a:r>
            <a:endParaRPr lang="en-US" altLang="el-GR"/>
          </a:p>
        </p:txBody>
      </p:sp>
      <p:sp>
        <p:nvSpPr>
          <p:cNvPr id="203779" name="Rectangle 3"/>
          <p:cNvSpPr>
            <a:spLocks noGrp="1" noChangeArrowheads="1"/>
          </p:cNvSpPr>
          <p:nvPr>
            <p:ph idx="1"/>
          </p:nvPr>
        </p:nvSpPr>
        <p:spPr/>
        <p:txBody>
          <a:bodyPr lIns="90487" tIns="44450" rIns="90487" bIns="44450">
            <a:normAutofit lnSpcReduction="10000"/>
          </a:bodyPr>
          <a:lstStyle/>
          <a:p>
            <a:pPr marL="285750" indent="-285750"/>
            <a:r>
              <a:rPr lang="el-GR" altLang="el-GR" sz="2800"/>
              <a:t>Η διατύπωση του προβλήματος γίνεται από τον πελάτη</a:t>
            </a:r>
            <a:endParaRPr lang="en-US" altLang="el-GR" sz="2800"/>
          </a:p>
          <a:p>
            <a:pPr marL="685800" lvl="1" indent="-228600"/>
            <a:r>
              <a:rPr lang="el-GR" altLang="el-GR" sz="2400"/>
              <a:t>Καλείται επίσης </a:t>
            </a:r>
            <a:r>
              <a:rPr lang="el-GR" altLang="el-GR" sz="2400" i="1"/>
              <a:t>διατύπωση εμβέλειας</a:t>
            </a:r>
            <a:endParaRPr lang="en-US" altLang="el-GR" sz="2400"/>
          </a:p>
          <a:p>
            <a:pPr marL="285750" indent="-285750"/>
            <a:r>
              <a:rPr lang="el-GR" altLang="el-GR" sz="2800"/>
              <a:t>Η διατύπωση του προβλήματος περιγράφει:</a:t>
            </a:r>
            <a:endParaRPr lang="en-US" altLang="el-GR" sz="2800"/>
          </a:p>
          <a:p>
            <a:pPr marL="685800" lvl="1" indent="-228600"/>
            <a:r>
              <a:rPr lang="el-GR" altLang="el-GR" sz="2400"/>
              <a:t>Την τρέχουσα κατάσταση</a:t>
            </a:r>
            <a:endParaRPr lang="en-US" altLang="el-GR" sz="2400"/>
          </a:p>
          <a:p>
            <a:pPr marL="685800" lvl="1" indent="-228600"/>
            <a:r>
              <a:rPr lang="el-GR" altLang="el-GR" sz="2400"/>
              <a:t>Τη λειτουργικότητα που πρέπει να υποστηρίζει το νέο σύστημα</a:t>
            </a:r>
            <a:endParaRPr lang="en-US" altLang="el-GR" sz="2400"/>
          </a:p>
          <a:p>
            <a:pPr marL="685800" lvl="1" indent="-228600"/>
            <a:r>
              <a:rPr lang="el-GR" altLang="el-GR" sz="2400"/>
              <a:t>Το περιβάλλον στο οποίο θα λειτουργεί το νέο σύστημα</a:t>
            </a:r>
          </a:p>
          <a:p>
            <a:pPr marL="685800" lvl="1" indent="-228600"/>
            <a:r>
              <a:rPr lang="el-GR" altLang="el-GR" sz="2400"/>
              <a:t>Τα παραδοτέα που περιμένει ο πελάτης</a:t>
            </a:r>
            <a:endParaRPr lang="en-US" altLang="el-GR" sz="2400"/>
          </a:p>
          <a:p>
            <a:pPr marL="685800" lvl="1" indent="-228600"/>
            <a:r>
              <a:rPr lang="el-GR" altLang="el-GR" sz="2400"/>
              <a:t>Τις ημερομηνίες παράδοσης</a:t>
            </a:r>
            <a:endParaRPr lang="en-US" altLang="el-GR" sz="2400"/>
          </a:p>
          <a:p>
            <a:pPr marL="685800" lvl="1" indent="-228600"/>
            <a:r>
              <a:rPr lang="el-GR" altLang="el-GR" sz="2400"/>
              <a:t>Τα κριτήρια για τον έλεγχο αποδοχής</a:t>
            </a:r>
            <a:endParaRPr lang="en-US" altLang="el-GR" sz="2400"/>
          </a:p>
        </p:txBody>
      </p:sp>
      <p:sp>
        <p:nvSpPr>
          <p:cNvPr id="6" name="Slide Number Placeholder 3"/>
          <p:cNvSpPr>
            <a:spLocks noGrp="1"/>
          </p:cNvSpPr>
          <p:nvPr>
            <p:ph type="sldNum" sz="quarter" idx="12"/>
          </p:nvPr>
        </p:nvSpPr>
        <p:spPr/>
        <p:txBody>
          <a:bodyPr/>
          <a:lstStyle/>
          <a:p>
            <a:fld id="{561BA709-EA40-4658-8D01-57FC96ADEFA6}" type="slidenum">
              <a:rPr lang="el-GR" altLang="el-GR"/>
              <a:pPr/>
              <a:t>59</a:t>
            </a:fld>
            <a:endParaRPr lang="el-GR" alt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p:txBody>
          <a:bodyPr/>
          <a:lstStyle/>
          <a:p>
            <a:r>
              <a:rPr lang="el-GR" altLang="el-GR"/>
              <a:t>Εκλέπτυνση του μοντέλου</a:t>
            </a:r>
          </a:p>
        </p:txBody>
      </p:sp>
      <p:sp>
        <p:nvSpPr>
          <p:cNvPr id="102" name="Slide Number Placeholder 4"/>
          <p:cNvSpPr>
            <a:spLocks noGrp="1"/>
          </p:cNvSpPr>
          <p:nvPr>
            <p:ph type="sldNum" sz="quarter" idx="12"/>
          </p:nvPr>
        </p:nvSpPr>
        <p:spPr/>
        <p:txBody>
          <a:bodyPr/>
          <a:lstStyle/>
          <a:p>
            <a:fld id="{FDC8C046-0C6A-45D7-920F-428C3027D941}" type="slidenum">
              <a:rPr lang="el-GR" altLang="el-GR"/>
              <a:pPr/>
              <a:t>6</a:t>
            </a:fld>
            <a:endParaRPr lang="el-GR" altLang="el-GR"/>
          </a:p>
        </p:txBody>
      </p:sp>
      <p:sp>
        <p:nvSpPr>
          <p:cNvPr id="796676" name="Rectangle 3"/>
          <p:cNvSpPr>
            <a:spLocks noChangeArrowheads="1"/>
          </p:cNvSpPr>
          <p:nvPr/>
        </p:nvSpPr>
        <p:spPr bwMode="auto">
          <a:xfrm>
            <a:off x="5830888" y="1804550"/>
            <a:ext cx="698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400">
                <a:latin typeface="Lucida Sans Typewriter" panose="020B0509030504030204" pitchFamily="49" charset="0"/>
                <a:ea typeface="ＭＳ Ｐゴシック" panose="020B0600070205080204" pitchFamily="34" charset="-128"/>
              </a:rPr>
              <a:t>*</a:t>
            </a:r>
          </a:p>
        </p:txBody>
      </p:sp>
      <p:sp>
        <p:nvSpPr>
          <p:cNvPr id="796677" name="Freeform 4"/>
          <p:cNvSpPr>
            <a:spLocks/>
          </p:cNvSpPr>
          <p:nvPr/>
        </p:nvSpPr>
        <p:spPr bwMode="auto">
          <a:xfrm>
            <a:off x="4868863" y="1688663"/>
            <a:ext cx="836612" cy="300037"/>
          </a:xfrm>
          <a:custGeom>
            <a:avLst/>
            <a:gdLst>
              <a:gd name="T0" fmla="*/ 0 w 527"/>
              <a:gd name="T1" fmla="*/ 0 h 189"/>
              <a:gd name="T2" fmla="*/ 1328120756 w 527"/>
              <a:gd name="T3" fmla="*/ 0 h 189"/>
              <a:gd name="T4" fmla="*/ 1328120756 w 527"/>
              <a:gd name="T5" fmla="*/ 476307944 h 189"/>
              <a:gd name="T6" fmla="*/ 0 60000 65536"/>
              <a:gd name="T7" fmla="*/ 0 60000 65536"/>
              <a:gd name="T8" fmla="*/ 0 60000 65536"/>
              <a:gd name="T9" fmla="*/ 0 w 527"/>
              <a:gd name="T10" fmla="*/ 0 h 189"/>
              <a:gd name="T11" fmla="*/ 527 w 527"/>
              <a:gd name="T12" fmla="*/ 189 h 189"/>
            </a:gdLst>
            <a:ahLst/>
            <a:cxnLst>
              <a:cxn ang="T6">
                <a:pos x="T0" y="T1"/>
              </a:cxn>
              <a:cxn ang="T7">
                <a:pos x="T2" y="T3"/>
              </a:cxn>
              <a:cxn ang="T8">
                <a:pos x="T4" y="T5"/>
              </a:cxn>
            </a:cxnLst>
            <a:rect l="T9" t="T10" r="T11" b="T12"/>
            <a:pathLst>
              <a:path w="527" h="189">
                <a:moveTo>
                  <a:pt x="0" y="0"/>
                </a:moveTo>
                <a:lnTo>
                  <a:pt x="527" y="0"/>
                </a:lnTo>
                <a:lnTo>
                  <a:pt x="527" y="189"/>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678" name="Freeform 5"/>
          <p:cNvSpPr>
            <a:spLocks/>
          </p:cNvSpPr>
          <p:nvPr/>
        </p:nvSpPr>
        <p:spPr bwMode="auto">
          <a:xfrm>
            <a:off x="4916488" y="1606113"/>
            <a:ext cx="322262" cy="149225"/>
          </a:xfrm>
          <a:custGeom>
            <a:avLst/>
            <a:gdLst>
              <a:gd name="T0" fmla="*/ 272176453 w 203"/>
              <a:gd name="T1" fmla="*/ 236894688 h 94"/>
              <a:gd name="T2" fmla="*/ 0 w 203"/>
              <a:gd name="T3" fmla="*/ 136088438 h 94"/>
              <a:gd name="T4" fmla="*/ 272176453 w 203"/>
              <a:gd name="T5" fmla="*/ 0 h 94"/>
              <a:gd name="T6" fmla="*/ 511590131 w 203"/>
              <a:gd name="T7" fmla="*/ 136088438 h 94"/>
              <a:gd name="T8" fmla="*/ 272176453 w 203"/>
              <a:gd name="T9" fmla="*/ 236894688 h 94"/>
              <a:gd name="T10" fmla="*/ 0 60000 65536"/>
              <a:gd name="T11" fmla="*/ 0 60000 65536"/>
              <a:gd name="T12" fmla="*/ 0 60000 65536"/>
              <a:gd name="T13" fmla="*/ 0 60000 65536"/>
              <a:gd name="T14" fmla="*/ 0 60000 65536"/>
              <a:gd name="T15" fmla="*/ 0 w 203"/>
              <a:gd name="T16" fmla="*/ 0 h 94"/>
              <a:gd name="T17" fmla="*/ 203 w 203"/>
              <a:gd name="T18" fmla="*/ 94 h 94"/>
            </a:gdLst>
            <a:ahLst/>
            <a:cxnLst>
              <a:cxn ang="T10">
                <a:pos x="T0" y="T1"/>
              </a:cxn>
              <a:cxn ang="T11">
                <a:pos x="T2" y="T3"/>
              </a:cxn>
              <a:cxn ang="T12">
                <a:pos x="T4" y="T5"/>
              </a:cxn>
              <a:cxn ang="T13">
                <a:pos x="T6" y="T7"/>
              </a:cxn>
              <a:cxn ang="T14">
                <a:pos x="T8" y="T9"/>
              </a:cxn>
            </a:cxnLst>
            <a:rect l="T15" t="T16" r="T17" b="T18"/>
            <a:pathLst>
              <a:path w="203" h="94">
                <a:moveTo>
                  <a:pt x="108" y="94"/>
                </a:moveTo>
                <a:lnTo>
                  <a:pt x="0" y="54"/>
                </a:lnTo>
                <a:lnTo>
                  <a:pt x="108" y="0"/>
                </a:lnTo>
                <a:lnTo>
                  <a:pt x="203" y="54"/>
                </a:lnTo>
                <a:lnTo>
                  <a:pt x="108" y="94"/>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679" name="Rectangle 6"/>
          <p:cNvSpPr>
            <a:spLocks noChangeArrowheads="1"/>
          </p:cNvSpPr>
          <p:nvPr/>
        </p:nvSpPr>
        <p:spPr bwMode="auto">
          <a:xfrm>
            <a:off x="5168900" y="1968063"/>
            <a:ext cx="1093788" cy="492125"/>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b="1"/>
              <a:t>Πόρος</a:t>
            </a:r>
          </a:p>
        </p:txBody>
      </p:sp>
      <p:sp>
        <p:nvSpPr>
          <p:cNvPr id="796681" name="Freeform 8"/>
          <p:cNvSpPr>
            <a:spLocks/>
          </p:cNvSpPr>
          <p:nvPr/>
        </p:nvSpPr>
        <p:spPr bwMode="auto">
          <a:xfrm>
            <a:off x="6262688" y="2160150"/>
            <a:ext cx="214312" cy="171450"/>
          </a:xfrm>
          <a:custGeom>
            <a:avLst/>
            <a:gdLst>
              <a:gd name="T0" fmla="*/ 0 w 135"/>
              <a:gd name="T1" fmla="*/ 136088438 h 108"/>
              <a:gd name="T2" fmla="*/ 340219506 w 135"/>
              <a:gd name="T3" fmla="*/ 0 h 108"/>
              <a:gd name="T4" fmla="*/ 340219506 w 135"/>
              <a:gd name="T5" fmla="*/ 272176875 h 108"/>
              <a:gd name="T6" fmla="*/ 0 w 135"/>
              <a:gd name="T7" fmla="*/ 136088438 h 108"/>
              <a:gd name="T8" fmla="*/ 0 60000 65536"/>
              <a:gd name="T9" fmla="*/ 0 60000 65536"/>
              <a:gd name="T10" fmla="*/ 0 60000 65536"/>
              <a:gd name="T11" fmla="*/ 0 60000 65536"/>
              <a:gd name="T12" fmla="*/ 0 w 135"/>
              <a:gd name="T13" fmla="*/ 0 h 108"/>
              <a:gd name="T14" fmla="*/ 135 w 135"/>
              <a:gd name="T15" fmla="*/ 108 h 108"/>
            </a:gdLst>
            <a:ahLst/>
            <a:cxnLst>
              <a:cxn ang="T8">
                <a:pos x="T0" y="T1"/>
              </a:cxn>
              <a:cxn ang="T9">
                <a:pos x="T2" y="T3"/>
              </a:cxn>
              <a:cxn ang="T10">
                <a:pos x="T4" y="T5"/>
              </a:cxn>
              <a:cxn ang="T11">
                <a:pos x="T6" y="T7"/>
              </a:cxn>
            </a:cxnLst>
            <a:rect l="T12" t="T13" r="T14" b="T15"/>
            <a:pathLst>
              <a:path w="135" h="108">
                <a:moveTo>
                  <a:pt x="0" y="54"/>
                </a:moveTo>
                <a:lnTo>
                  <a:pt x="135" y="0"/>
                </a:lnTo>
                <a:lnTo>
                  <a:pt x="135" y="108"/>
                </a:lnTo>
                <a:lnTo>
                  <a:pt x="0" y="54"/>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682" name="Rectangle 9"/>
          <p:cNvSpPr>
            <a:spLocks noChangeArrowheads="1"/>
          </p:cNvSpPr>
          <p:nvPr/>
        </p:nvSpPr>
        <p:spPr bwMode="auto">
          <a:xfrm>
            <a:off x="6076950" y="4689038"/>
            <a:ext cx="1330325" cy="365125"/>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Συμμετέχων</a:t>
            </a:r>
          </a:p>
        </p:txBody>
      </p:sp>
      <p:sp>
        <p:nvSpPr>
          <p:cNvPr id="796684" name="Rectangle 11"/>
          <p:cNvSpPr>
            <a:spLocks noChangeArrowheads="1"/>
          </p:cNvSpPr>
          <p:nvPr/>
        </p:nvSpPr>
        <p:spPr bwMode="auto">
          <a:xfrm>
            <a:off x="7440613" y="2096650"/>
            <a:ext cx="1631950" cy="34290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400" b="1"/>
              <a:t>Χρηματοδότηση</a:t>
            </a:r>
          </a:p>
        </p:txBody>
      </p:sp>
      <p:sp>
        <p:nvSpPr>
          <p:cNvPr id="796686" name="Rectangle 13"/>
          <p:cNvSpPr>
            <a:spLocks noChangeArrowheads="1"/>
          </p:cNvSpPr>
          <p:nvPr/>
        </p:nvSpPr>
        <p:spPr bwMode="auto">
          <a:xfrm>
            <a:off x="7440613" y="1302900"/>
            <a:ext cx="1631950" cy="365125"/>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Εξοπλισμός</a:t>
            </a:r>
          </a:p>
        </p:txBody>
      </p:sp>
      <p:sp>
        <p:nvSpPr>
          <p:cNvPr id="796688" name="Rectangle 15"/>
          <p:cNvSpPr>
            <a:spLocks noChangeArrowheads="1"/>
          </p:cNvSpPr>
          <p:nvPr/>
        </p:nvSpPr>
        <p:spPr bwMode="auto">
          <a:xfrm>
            <a:off x="7440613" y="1710888"/>
            <a:ext cx="1631950" cy="34290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b="1"/>
              <a:t>Μέσο (</a:t>
            </a:r>
            <a:r>
              <a:rPr lang="en-US" altLang="el-GR" sz="1600" b="1"/>
              <a:t>facility)</a:t>
            </a:r>
            <a:endParaRPr lang="el-GR" altLang="el-GR" sz="1600" b="1"/>
          </a:p>
        </p:txBody>
      </p:sp>
      <p:sp>
        <p:nvSpPr>
          <p:cNvPr id="796689" name="Line 16"/>
          <p:cNvSpPr>
            <a:spLocks noChangeShapeType="1"/>
          </p:cNvSpPr>
          <p:nvPr/>
        </p:nvSpPr>
        <p:spPr bwMode="auto">
          <a:xfrm flipH="1">
            <a:off x="7248525" y="1902975"/>
            <a:ext cx="192088" cy="1588"/>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690" name="Line 17"/>
          <p:cNvSpPr>
            <a:spLocks noChangeShapeType="1"/>
          </p:cNvSpPr>
          <p:nvPr/>
        </p:nvSpPr>
        <p:spPr bwMode="auto">
          <a:xfrm>
            <a:off x="7248525" y="1517213"/>
            <a:ext cx="192088" cy="1587"/>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691" name="Freeform 18"/>
          <p:cNvSpPr>
            <a:spLocks/>
          </p:cNvSpPr>
          <p:nvPr/>
        </p:nvSpPr>
        <p:spPr bwMode="auto">
          <a:xfrm>
            <a:off x="4462463" y="1887100"/>
            <a:ext cx="149225" cy="342900"/>
          </a:xfrm>
          <a:custGeom>
            <a:avLst/>
            <a:gdLst>
              <a:gd name="T0" fmla="*/ 236894688 w 94"/>
              <a:gd name="T1" fmla="*/ 272176875 h 216"/>
              <a:gd name="T2" fmla="*/ 100806250 w 94"/>
              <a:gd name="T3" fmla="*/ 0 h 216"/>
              <a:gd name="T4" fmla="*/ 0 w 94"/>
              <a:gd name="T5" fmla="*/ 272176875 h 216"/>
              <a:gd name="T6" fmla="*/ 100806250 w 94"/>
              <a:gd name="T7" fmla="*/ 544353750 h 216"/>
              <a:gd name="T8" fmla="*/ 236894688 w 94"/>
              <a:gd name="T9" fmla="*/ 272176875 h 216"/>
              <a:gd name="T10" fmla="*/ 0 60000 65536"/>
              <a:gd name="T11" fmla="*/ 0 60000 65536"/>
              <a:gd name="T12" fmla="*/ 0 60000 65536"/>
              <a:gd name="T13" fmla="*/ 0 60000 65536"/>
              <a:gd name="T14" fmla="*/ 0 60000 65536"/>
              <a:gd name="T15" fmla="*/ 0 w 94"/>
              <a:gd name="T16" fmla="*/ 0 h 216"/>
              <a:gd name="T17" fmla="*/ 94 w 94"/>
              <a:gd name="T18" fmla="*/ 216 h 216"/>
            </a:gdLst>
            <a:ahLst/>
            <a:cxnLst>
              <a:cxn ang="T10">
                <a:pos x="T0" y="T1"/>
              </a:cxn>
              <a:cxn ang="T11">
                <a:pos x="T2" y="T3"/>
              </a:cxn>
              <a:cxn ang="T12">
                <a:pos x="T4" y="T5"/>
              </a:cxn>
              <a:cxn ang="T13">
                <a:pos x="T6" y="T7"/>
              </a:cxn>
              <a:cxn ang="T14">
                <a:pos x="T8" y="T9"/>
              </a:cxn>
            </a:cxnLst>
            <a:rect l="T15" t="T16" r="T17" b="T18"/>
            <a:pathLst>
              <a:path w="94" h="216">
                <a:moveTo>
                  <a:pt x="94" y="108"/>
                </a:moveTo>
                <a:lnTo>
                  <a:pt x="40" y="0"/>
                </a:lnTo>
                <a:lnTo>
                  <a:pt x="0" y="108"/>
                </a:lnTo>
                <a:lnTo>
                  <a:pt x="40" y="216"/>
                </a:lnTo>
                <a:lnTo>
                  <a:pt x="94" y="108"/>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692" name="Line 19"/>
          <p:cNvSpPr>
            <a:spLocks noChangeShapeType="1"/>
          </p:cNvSpPr>
          <p:nvPr/>
        </p:nvSpPr>
        <p:spPr bwMode="auto">
          <a:xfrm>
            <a:off x="4527550" y="3225363"/>
            <a:ext cx="0" cy="477837"/>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693" name="Line 20"/>
          <p:cNvSpPr>
            <a:spLocks noChangeShapeType="1"/>
          </p:cNvSpPr>
          <p:nvPr/>
        </p:nvSpPr>
        <p:spPr bwMode="auto">
          <a:xfrm>
            <a:off x="7248525" y="1517213"/>
            <a:ext cx="1588" cy="1071562"/>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694" name="Freeform 21"/>
          <p:cNvSpPr>
            <a:spLocks/>
          </p:cNvSpPr>
          <p:nvPr/>
        </p:nvSpPr>
        <p:spPr bwMode="auto">
          <a:xfrm>
            <a:off x="1804988" y="1688663"/>
            <a:ext cx="1114425" cy="1951037"/>
          </a:xfrm>
          <a:custGeom>
            <a:avLst/>
            <a:gdLst>
              <a:gd name="T0" fmla="*/ 1769149688 w 702"/>
              <a:gd name="T1" fmla="*/ 0 h 1229"/>
              <a:gd name="T2" fmla="*/ 0 w 702"/>
              <a:gd name="T3" fmla="*/ 0 h 1229"/>
              <a:gd name="T4" fmla="*/ 0 w 702"/>
              <a:gd name="T5" fmla="*/ 2147483647 h 1229"/>
              <a:gd name="T6" fmla="*/ 0 60000 65536"/>
              <a:gd name="T7" fmla="*/ 0 60000 65536"/>
              <a:gd name="T8" fmla="*/ 0 60000 65536"/>
              <a:gd name="T9" fmla="*/ 0 w 702"/>
              <a:gd name="T10" fmla="*/ 0 h 1229"/>
              <a:gd name="T11" fmla="*/ 702 w 702"/>
              <a:gd name="T12" fmla="*/ 1229 h 1229"/>
            </a:gdLst>
            <a:ahLst/>
            <a:cxnLst>
              <a:cxn ang="T6">
                <a:pos x="T0" y="T1"/>
              </a:cxn>
              <a:cxn ang="T7">
                <a:pos x="T2" y="T3"/>
              </a:cxn>
              <a:cxn ang="T8">
                <a:pos x="T4" y="T5"/>
              </a:cxn>
            </a:cxnLst>
            <a:rect l="T9" t="T10" r="T11" b="T12"/>
            <a:pathLst>
              <a:path w="702" h="1229">
                <a:moveTo>
                  <a:pt x="702" y="0"/>
                </a:moveTo>
                <a:lnTo>
                  <a:pt x="0" y="0"/>
                </a:lnTo>
                <a:lnTo>
                  <a:pt x="0" y="1229"/>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695" name="Freeform 22"/>
          <p:cNvSpPr>
            <a:spLocks/>
          </p:cNvSpPr>
          <p:nvPr/>
        </p:nvSpPr>
        <p:spPr bwMode="auto">
          <a:xfrm>
            <a:off x="2833688" y="1615638"/>
            <a:ext cx="320675" cy="149225"/>
          </a:xfrm>
          <a:custGeom>
            <a:avLst/>
            <a:gdLst>
              <a:gd name="T0" fmla="*/ 272176875 w 202"/>
              <a:gd name="T1" fmla="*/ 236894688 h 94"/>
              <a:gd name="T2" fmla="*/ 509071563 w 202"/>
              <a:gd name="T3" fmla="*/ 136088438 h 94"/>
              <a:gd name="T4" fmla="*/ 272176875 w 202"/>
              <a:gd name="T5" fmla="*/ 0 h 94"/>
              <a:gd name="T6" fmla="*/ 0 w 202"/>
              <a:gd name="T7" fmla="*/ 136088438 h 94"/>
              <a:gd name="T8" fmla="*/ 272176875 w 202"/>
              <a:gd name="T9" fmla="*/ 236894688 h 94"/>
              <a:gd name="T10" fmla="*/ 0 60000 65536"/>
              <a:gd name="T11" fmla="*/ 0 60000 65536"/>
              <a:gd name="T12" fmla="*/ 0 60000 65536"/>
              <a:gd name="T13" fmla="*/ 0 60000 65536"/>
              <a:gd name="T14" fmla="*/ 0 60000 65536"/>
              <a:gd name="T15" fmla="*/ 0 w 202"/>
              <a:gd name="T16" fmla="*/ 0 h 94"/>
              <a:gd name="T17" fmla="*/ 202 w 202"/>
              <a:gd name="T18" fmla="*/ 94 h 94"/>
            </a:gdLst>
            <a:ahLst/>
            <a:cxnLst>
              <a:cxn ang="T10">
                <a:pos x="T0" y="T1"/>
              </a:cxn>
              <a:cxn ang="T11">
                <a:pos x="T2" y="T3"/>
              </a:cxn>
              <a:cxn ang="T12">
                <a:pos x="T4" y="T5"/>
              </a:cxn>
              <a:cxn ang="T13">
                <a:pos x="T6" y="T7"/>
              </a:cxn>
              <a:cxn ang="T14">
                <a:pos x="T8" y="T9"/>
              </a:cxn>
            </a:cxnLst>
            <a:rect l="T15" t="T16" r="T17" b="T18"/>
            <a:pathLst>
              <a:path w="202" h="94">
                <a:moveTo>
                  <a:pt x="108" y="94"/>
                </a:moveTo>
                <a:lnTo>
                  <a:pt x="202" y="54"/>
                </a:lnTo>
                <a:lnTo>
                  <a:pt x="108" y="0"/>
                </a:lnTo>
                <a:lnTo>
                  <a:pt x="0" y="54"/>
                </a:lnTo>
                <a:lnTo>
                  <a:pt x="108" y="94"/>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696" name="Line 23"/>
          <p:cNvSpPr>
            <a:spLocks noChangeShapeType="1"/>
          </p:cNvSpPr>
          <p:nvPr/>
        </p:nvSpPr>
        <p:spPr bwMode="auto">
          <a:xfrm>
            <a:off x="7248525" y="2245875"/>
            <a:ext cx="192088" cy="1588"/>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697" name="Freeform 24"/>
          <p:cNvSpPr>
            <a:spLocks/>
          </p:cNvSpPr>
          <p:nvPr/>
        </p:nvSpPr>
        <p:spPr bwMode="auto">
          <a:xfrm>
            <a:off x="3325813" y="1896625"/>
            <a:ext cx="150812" cy="320675"/>
          </a:xfrm>
          <a:custGeom>
            <a:avLst/>
            <a:gdLst>
              <a:gd name="T0" fmla="*/ 239413256 w 95"/>
              <a:gd name="T1" fmla="*/ 236894688 h 202"/>
              <a:gd name="T2" fmla="*/ 136087986 w 95"/>
              <a:gd name="T3" fmla="*/ 0 h 202"/>
              <a:gd name="T4" fmla="*/ 0 w 95"/>
              <a:gd name="T5" fmla="*/ 236894688 h 202"/>
              <a:gd name="T6" fmla="*/ 136087986 w 95"/>
              <a:gd name="T7" fmla="*/ 509071563 h 202"/>
              <a:gd name="T8" fmla="*/ 239413256 w 95"/>
              <a:gd name="T9" fmla="*/ 236894688 h 202"/>
              <a:gd name="T10" fmla="*/ 0 60000 65536"/>
              <a:gd name="T11" fmla="*/ 0 60000 65536"/>
              <a:gd name="T12" fmla="*/ 0 60000 65536"/>
              <a:gd name="T13" fmla="*/ 0 60000 65536"/>
              <a:gd name="T14" fmla="*/ 0 60000 65536"/>
              <a:gd name="T15" fmla="*/ 0 w 95"/>
              <a:gd name="T16" fmla="*/ 0 h 202"/>
              <a:gd name="T17" fmla="*/ 95 w 95"/>
              <a:gd name="T18" fmla="*/ 202 h 202"/>
            </a:gdLst>
            <a:ahLst/>
            <a:cxnLst>
              <a:cxn ang="T10">
                <a:pos x="T0" y="T1"/>
              </a:cxn>
              <a:cxn ang="T11">
                <a:pos x="T2" y="T3"/>
              </a:cxn>
              <a:cxn ang="T12">
                <a:pos x="T4" y="T5"/>
              </a:cxn>
              <a:cxn ang="T13">
                <a:pos x="T6" y="T7"/>
              </a:cxn>
              <a:cxn ang="T14">
                <a:pos x="T8" y="T9"/>
              </a:cxn>
            </a:cxnLst>
            <a:rect l="T15" t="T16" r="T17" b="T18"/>
            <a:pathLst>
              <a:path w="95" h="202">
                <a:moveTo>
                  <a:pt x="95" y="94"/>
                </a:moveTo>
                <a:lnTo>
                  <a:pt x="54" y="0"/>
                </a:lnTo>
                <a:lnTo>
                  <a:pt x="0" y="94"/>
                </a:lnTo>
                <a:lnTo>
                  <a:pt x="54" y="202"/>
                </a:lnTo>
                <a:lnTo>
                  <a:pt x="95" y="94"/>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698" name="Rectangle 25"/>
          <p:cNvSpPr>
            <a:spLocks noChangeArrowheads="1"/>
          </p:cNvSpPr>
          <p:nvPr/>
        </p:nvSpPr>
        <p:spPr bwMode="auto">
          <a:xfrm>
            <a:off x="1871663" y="2845950"/>
            <a:ext cx="1739900" cy="428625"/>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54000" rIns="54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Χρονοδιάγραμμα</a:t>
            </a:r>
          </a:p>
        </p:txBody>
      </p:sp>
      <p:sp>
        <p:nvSpPr>
          <p:cNvPr id="796699" name="Line 26"/>
          <p:cNvSpPr>
            <a:spLocks noChangeShapeType="1"/>
          </p:cNvSpPr>
          <p:nvPr/>
        </p:nvSpPr>
        <p:spPr bwMode="auto">
          <a:xfrm>
            <a:off x="3411538" y="2212538"/>
            <a:ext cx="1587" cy="612775"/>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03" name="Rectangle 30"/>
          <p:cNvSpPr>
            <a:spLocks noChangeArrowheads="1"/>
          </p:cNvSpPr>
          <p:nvPr/>
        </p:nvSpPr>
        <p:spPr bwMode="auto">
          <a:xfrm>
            <a:off x="4976813" y="4801750"/>
            <a:ext cx="1035050" cy="365125"/>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Καθήκον</a:t>
            </a:r>
          </a:p>
        </p:txBody>
      </p:sp>
      <p:sp>
        <p:nvSpPr>
          <p:cNvPr id="796705" name="Freeform 32"/>
          <p:cNvSpPr>
            <a:spLocks/>
          </p:cNvSpPr>
          <p:nvPr/>
        </p:nvSpPr>
        <p:spPr bwMode="auto">
          <a:xfrm>
            <a:off x="3625850" y="4817625"/>
            <a:ext cx="279400" cy="128588"/>
          </a:xfrm>
          <a:custGeom>
            <a:avLst/>
            <a:gdLst>
              <a:gd name="T0" fmla="*/ 204133450 w 176"/>
              <a:gd name="T1" fmla="*/ 0 h 81"/>
              <a:gd name="T2" fmla="*/ 443547500 w 176"/>
              <a:gd name="T3" fmla="*/ 103327602 h 81"/>
              <a:gd name="T4" fmla="*/ 204133450 w 176"/>
              <a:gd name="T5" fmla="*/ 204134244 h 81"/>
              <a:gd name="T6" fmla="*/ 0 w 176"/>
              <a:gd name="T7" fmla="*/ 103327602 h 81"/>
              <a:gd name="T8" fmla="*/ 204133450 w 176"/>
              <a:gd name="T9" fmla="*/ 0 h 81"/>
              <a:gd name="T10" fmla="*/ 0 60000 65536"/>
              <a:gd name="T11" fmla="*/ 0 60000 65536"/>
              <a:gd name="T12" fmla="*/ 0 60000 65536"/>
              <a:gd name="T13" fmla="*/ 0 60000 65536"/>
              <a:gd name="T14" fmla="*/ 0 60000 65536"/>
              <a:gd name="T15" fmla="*/ 0 w 176"/>
              <a:gd name="T16" fmla="*/ 0 h 81"/>
              <a:gd name="T17" fmla="*/ 176 w 176"/>
              <a:gd name="T18" fmla="*/ 81 h 81"/>
            </a:gdLst>
            <a:ahLst/>
            <a:cxnLst>
              <a:cxn ang="T10">
                <a:pos x="T0" y="T1"/>
              </a:cxn>
              <a:cxn ang="T11">
                <a:pos x="T2" y="T3"/>
              </a:cxn>
              <a:cxn ang="T12">
                <a:pos x="T4" y="T5"/>
              </a:cxn>
              <a:cxn ang="T13">
                <a:pos x="T6" y="T7"/>
              </a:cxn>
              <a:cxn ang="T14">
                <a:pos x="T8" y="T9"/>
              </a:cxn>
            </a:cxnLst>
            <a:rect l="T15" t="T16" r="T17" b="T18"/>
            <a:pathLst>
              <a:path w="176" h="81">
                <a:moveTo>
                  <a:pt x="81" y="0"/>
                </a:moveTo>
                <a:lnTo>
                  <a:pt x="176" y="41"/>
                </a:lnTo>
                <a:lnTo>
                  <a:pt x="81" y="81"/>
                </a:lnTo>
                <a:lnTo>
                  <a:pt x="0" y="41"/>
                </a:lnTo>
                <a:lnTo>
                  <a:pt x="81" y="0"/>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06" name="Rectangle 33"/>
          <p:cNvSpPr>
            <a:spLocks noChangeArrowheads="1"/>
          </p:cNvSpPr>
          <p:nvPr/>
        </p:nvSpPr>
        <p:spPr bwMode="auto">
          <a:xfrm>
            <a:off x="3717925" y="3927038"/>
            <a:ext cx="698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400">
                <a:latin typeface="Lucida Sans Typewriter" panose="020B0509030504030204" pitchFamily="49" charset="0"/>
                <a:ea typeface="ＭＳ Ｐゴシック" panose="020B0600070205080204" pitchFamily="34" charset="-128"/>
              </a:rPr>
              <a:t>*</a:t>
            </a:r>
          </a:p>
        </p:txBody>
      </p:sp>
      <p:sp>
        <p:nvSpPr>
          <p:cNvPr id="796708" name="Rectangle 35"/>
          <p:cNvSpPr>
            <a:spLocks noChangeArrowheads="1"/>
          </p:cNvSpPr>
          <p:nvPr/>
        </p:nvSpPr>
        <p:spPr bwMode="auto">
          <a:xfrm>
            <a:off x="3897313" y="4711263"/>
            <a:ext cx="1006475" cy="58420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Δραστη-ριότητα</a:t>
            </a:r>
          </a:p>
        </p:txBody>
      </p:sp>
      <p:sp>
        <p:nvSpPr>
          <p:cNvPr id="796710" name="Freeform 37"/>
          <p:cNvSpPr>
            <a:spLocks/>
          </p:cNvSpPr>
          <p:nvPr/>
        </p:nvSpPr>
        <p:spPr bwMode="auto">
          <a:xfrm>
            <a:off x="4248150" y="5341500"/>
            <a:ext cx="300038" cy="257175"/>
          </a:xfrm>
          <a:custGeom>
            <a:avLst/>
            <a:gdLst>
              <a:gd name="T0" fmla="*/ 236895082 w 189"/>
              <a:gd name="T1" fmla="*/ 408265313 h 162"/>
              <a:gd name="T2" fmla="*/ 0 w 189"/>
              <a:gd name="T3" fmla="*/ 408265313 h 162"/>
              <a:gd name="T4" fmla="*/ 236895082 w 189"/>
              <a:gd name="T5" fmla="*/ 0 h 162"/>
              <a:gd name="T6" fmla="*/ 476311119 w 189"/>
              <a:gd name="T7" fmla="*/ 408265313 h 162"/>
              <a:gd name="T8" fmla="*/ 236895082 w 189"/>
              <a:gd name="T9" fmla="*/ 408265313 h 162"/>
              <a:gd name="T10" fmla="*/ 0 60000 65536"/>
              <a:gd name="T11" fmla="*/ 0 60000 65536"/>
              <a:gd name="T12" fmla="*/ 0 60000 65536"/>
              <a:gd name="T13" fmla="*/ 0 60000 65536"/>
              <a:gd name="T14" fmla="*/ 0 60000 65536"/>
              <a:gd name="T15" fmla="*/ 0 w 189"/>
              <a:gd name="T16" fmla="*/ 0 h 162"/>
              <a:gd name="T17" fmla="*/ 189 w 189"/>
              <a:gd name="T18" fmla="*/ 162 h 162"/>
            </a:gdLst>
            <a:ahLst/>
            <a:cxnLst>
              <a:cxn ang="T10">
                <a:pos x="T0" y="T1"/>
              </a:cxn>
              <a:cxn ang="T11">
                <a:pos x="T2" y="T3"/>
              </a:cxn>
              <a:cxn ang="T12">
                <a:pos x="T4" y="T5"/>
              </a:cxn>
              <a:cxn ang="T13">
                <a:pos x="T6" y="T7"/>
              </a:cxn>
              <a:cxn ang="T14">
                <a:pos x="T8" y="T9"/>
              </a:cxn>
            </a:cxnLst>
            <a:rect l="T15" t="T16" r="T17" b="T18"/>
            <a:pathLst>
              <a:path w="189" h="162">
                <a:moveTo>
                  <a:pt x="94" y="162"/>
                </a:moveTo>
                <a:lnTo>
                  <a:pt x="0" y="162"/>
                </a:lnTo>
                <a:lnTo>
                  <a:pt x="94" y="0"/>
                </a:lnTo>
                <a:lnTo>
                  <a:pt x="189" y="162"/>
                </a:lnTo>
                <a:lnTo>
                  <a:pt x="94" y="162"/>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11" name="Line 38"/>
          <p:cNvSpPr>
            <a:spLocks noChangeShapeType="1"/>
          </p:cNvSpPr>
          <p:nvPr/>
        </p:nvSpPr>
        <p:spPr bwMode="auto">
          <a:xfrm flipV="1">
            <a:off x="4397375" y="5598675"/>
            <a:ext cx="1588" cy="407988"/>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12" name="Line 39"/>
          <p:cNvSpPr>
            <a:spLocks noChangeShapeType="1"/>
          </p:cNvSpPr>
          <p:nvPr/>
        </p:nvSpPr>
        <p:spPr bwMode="auto">
          <a:xfrm flipV="1">
            <a:off x="5191125" y="2460188"/>
            <a:ext cx="449263" cy="1243012"/>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15" name="Freeform 42"/>
          <p:cNvSpPr>
            <a:spLocks/>
          </p:cNvSpPr>
          <p:nvPr/>
        </p:nvSpPr>
        <p:spPr bwMode="auto">
          <a:xfrm>
            <a:off x="6711950" y="4539813"/>
            <a:ext cx="1200150" cy="149225"/>
          </a:xfrm>
          <a:custGeom>
            <a:avLst/>
            <a:gdLst>
              <a:gd name="T0" fmla="*/ 0 w 756"/>
              <a:gd name="T1" fmla="*/ 204133450 h 94"/>
              <a:gd name="T2" fmla="*/ 0 w 756"/>
              <a:gd name="T3" fmla="*/ 0 h 94"/>
              <a:gd name="T4" fmla="*/ 1905238125 w 756"/>
              <a:gd name="T5" fmla="*/ 0 h 94"/>
              <a:gd name="T6" fmla="*/ 1905238125 w 756"/>
              <a:gd name="T7" fmla="*/ 236894688 h 94"/>
              <a:gd name="T8" fmla="*/ 0 60000 65536"/>
              <a:gd name="T9" fmla="*/ 0 60000 65536"/>
              <a:gd name="T10" fmla="*/ 0 60000 65536"/>
              <a:gd name="T11" fmla="*/ 0 60000 65536"/>
              <a:gd name="T12" fmla="*/ 0 w 756"/>
              <a:gd name="T13" fmla="*/ 0 h 94"/>
              <a:gd name="T14" fmla="*/ 756 w 756"/>
              <a:gd name="T15" fmla="*/ 94 h 94"/>
            </a:gdLst>
            <a:ahLst/>
            <a:cxnLst>
              <a:cxn ang="T8">
                <a:pos x="T0" y="T1"/>
              </a:cxn>
              <a:cxn ang="T9">
                <a:pos x="T2" y="T3"/>
              </a:cxn>
              <a:cxn ang="T10">
                <a:pos x="T4" y="T5"/>
              </a:cxn>
              <a:cxn ang="T11">
                <a:pos x="T6" y="T7"/>
              </a:cxn>
            </a:cxnLst>
            <a:rect l="T12" t="T13" r="T14" b="T15"/>
            <a:pathLst>
              <a:path w="756" h="94">
                <a:moveTo>
                  <a:pt x="0" y="81"/>
                </a:moveTo>
                <a:lnTo>
                  <a:pt x="0" y="0"/>
                </a:lnTo>
                <a:lnTo>
                  <a:pt x="756" y="0"/>
                </a:lnTo>
                <a:lnTo>
                  <a:pt x="756" y="94"/>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16" name="Line 43"/>
          <p:cNvSpPr>
            <a:spLocks noChangeShapeType="1"/>
          </p:cNvSpPr>
          <p:nvPr/>
        </p:nvSpPr>
        <p:spPr bwMode="auto">
          <a:xfrm flipV="1">
            <a:off x="8847138" y="3855600"/>
            <a:ext cx="1587" cy="1009650"/>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17" name="Line 44"/>
          <p:cNvSpPr>
            <a:spLocks noChangeShapeType="1"/>
          </p:cNvSpPr>
          <p:nvPr/>
        </p:nvSpPr>
        <p:spPr bwMode="auto">
          <a:xfrm flipH="1">
            <a:off x="8148638" y="3852425"/>
            <a:ext cx="698500" cy="3175"/>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18" name="Line 45"/>
          <p:cNvSpPr>
            <a:spLocks noChangeShapeType="1"/>
          </p:cNvSpPr>
          <p:nvPr/>
        </p:nvSpPr>
        <p:spPr bwMode="auto">
          <a:xfrm>
            <a:off x="8697913" y="4871600"/>
            <a:ext cx="149225" cy="1588"/>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20" name="Freeform 47"/>
          <p:cNvSpPr>
            <a:spLocks/>
          </p:cNvSpPr>
          <p:nvPr/>
        </p:nvSpPr>
        <p:spPr bwMode="auto">
          <a:xfrm>
            <a:off x="8483600" y="4808100"/>
            <a:ext cx="279400" cy="128588"/>
          </a:xfrm>
          <a:custGeom>
            <a:avLst/>
            <a:gdLst>
              <a:gd name="T0" fmla="*/ 239415638 w 176"/>
              <a:gd name="T1" fmla="*/ 0 h 81"/>
              <a:gd name="T2" fmla="*/ 0 w 176"/>
              <a:gd name="T3" fmla="*/ 100806642 h 81"/>
              <a:gd name="T4" fmla="*/ 239415638 w 176"/>
              <a:gd name="T5" fmla="*/ 204134244 h 81"/>
              <a:gd name="T6" fmla="*/ 443547500 w 176"/>
              <a:gd name="T7" fmla="*/ 100806642 h 81"/>
              <a:gd name="T8" fmla="*/ 239415638 w 176"/>
              <a:gd name="T9" fmla="*/ 0 h 81"/>
              <a:gd name="T10" fmla="*/ 0 60000 65536"/>
              <a:gd name="T11" fmla="*/ 0 60000 65536"/>
              <a:gd name="T12" fmla="*/ 0 60000 65536"/>
              <a:gd name="T13" fmla="*/ 0 60000 65536"/>
              <a:gd name="T14" fmla="*/ 0 60000 65536"/>
              <a:gd name="T15" fmla="*/ 0 w 176"/>
              <a:gd name="T16" fmla="*/ 0 h 81"/>
              <a:gd name="T17" fmla="*/ 176 w 176"/>
              <a:gd name="T18" fmla="*/ 81 h 81"/>
            </a:gdLst>
            <a:ahLst/>
            <a:cxnLst>
              <a:cxn ang="T10">
                <a:pos x="T0" y="T1"/>
              </a:cxn>
              <a:cxn ang="T11">
                <a:pos x="T2" y="T3"/>
              </a:cxn>
              <a:cxn ang="T12">
                <a:pos x="T4" y="T5"/>
              </a:cxn>
              <a:cxn ang="T13">
                <a:pos x="T6" y="T7"/>
              </a:cxn>
              <a:cxn ang="T14">
                <a:pos x="T8" y="T9"/>
              </a:cxn>
            </a:cxnLst>
            <a:rect l="T15" t="T16" r="T17" b="T18"/>
            <a:pathLst>
              <a:path w="176" h="81">
                <a:moveTo>
                  <a:pt x="95" y="0"/>
                </a:moveTo>
                <a:lnTo>
                  <a:pt x="0" y="40"/>
                </a:lnTo>
                <a:lnTo>
                  <a:pt x="95" y="81"/>
                </a:lnTo>
                <a:lnTo>
                  <a:pt x="176" y="40"/>
                </a:lnTo>
                <a:lnTo>
                  <a:pt x="95" y="0"/>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21" name="Rectangle 48"/>
          <p:cNvSpPr>
            <a:spLocks noChangeArrowheads="1"/>
          </p:cNvSpPr>
          <p:nvPr/>
        </p:nvSpPr>
        <p:spPr bwMode="auto">
          <a:xfrm>
            <a:off x="8216900" y="3884175"/>
            <a:ext cx="698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400">
                <a:latin typeface="Lucida Sans Typewriter" panose="020B0509030504030204" pitchFamily="49" charset="0"/>
                <a:ea typeface="ＭＳ Ｐゴシック" panose="020B0600070205080204" pitchFamily="34" charset="-128"/>
              </a:rPr>
              <a:t>*</a:t>
            </a:r>
          </a:p>
        </p:txBody>
      </p:sp>
      <p:sp>
        <p:nvSpPr>
          <p:cNvPr id="796723" name="Rectangle 50"/>
          <p:cNvSpPr>
            <a:spLocks noChangeArrowheads="1"/>
          </p:cNvSpPr>
          <p:nvPr/>
        </p:nvSpPr>
        <p:spPr bwMode="auto">
          <a:xfrm>
            <a:off x="7505700" y="4689038"/>
            <a:ext cx="981075" cy="561975"/>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Προσω-πικό</a:t>
            </a:r>
          </a:p>
        </p:txBody>
      </p:sp>
      <p:sp>
        <p:nvSpPr>
          <p:cNvPr id="796725" name="Freeform 52"/>
          <p:cNvSpPr>
            <a:spLocks/>
          </p:cNvSpPr>
          <p:nvPr/>
        </p:nvSpPr>
        <p:spPr bwMode="auto">
          <a:xfrm>
            <a:off x="7226300" y="4025463"/>
            <a:ext cx="279400" cy="234950"/>
          </a:xfrm>
          <a:custGeom>
            <a:avLst/>
            <a:gdLst>
              <a:gd name="T0" fmla="*/ 239415638 w 176"/>
              <a:gd name="T1" fmla="*/ 372983125 h 148"/>
              <a:gd name="T2" fmla="*/ 0 w 176"/>
              <a:gd name="T3" fmla="*/ 372983125 h 148"/>
              <a:gd name="T4" fmla="*/ 239415638 w 176"/>
              <a:gd name="T5" fmla="*/ 0 h 148"/>
              <a:gd name="T6" fmla="*/ 443547500 w 176"/>
              <a:gd name="T7" fmla="*/ 372983125 h 148"/>
              <a:gd name="T8" fmla="*/ 239415638 w 176"/>
              <a:gd name="T9" fmla="*/ 372983125 h 148"/>
              <a:gd name="T10" fmla="*/ 0 60000 65536"/>
              <a:gd name="T11" fmla="*/ 0 60000 65536"/>
              <a:gd name="T12" fmla="*/ 0 60000 65536"/>
              <a:gd name="T13" fmla="*/ 0 60000 65536"/>
              <a:gd name="T14" fmla="*/ 0 60000 65536"/>
              <a:gd name="T15" fmla="*/ 0 w 176"/>
              <a:gd name="T16" fmla="*/ 0 h 148"/>
              <a:gd name="T17" fmla="*/ 176 w 176"/>
              <a:gd name="T18" fmla="*/ 148 h 148"/>
            </a:gdLst>
            <a:ahLst/>
            <a:cxnLst>
              <a:cxn ang="T10">
                <a:pos x="T0" y="T1"/>
              </a:cxn>
              <a:cxn ang="T11">
                <a:pos x="T2" y="T3"/>
              </a:cxn>
              <a:cxn ang="T12">
                <a:pos x="T4" y="T5"/>
              </a:cxn>
              <a:cxn ang="T13">
                <a:pos x="T6" y="T7"/>
              </a:cxn>
              <a:cxn ang="T14">
                <a:pos x="T8" y="T9"/>
              </a:cxn>
            </a:cxnLst>
            <a:rect l="T15" t="T16" r="T17" b="T18"/>
            <a:pathLst>
              <a:path w="176" h="148">
                <a:moveTo>
                  <a:pt x="95" y="148"/>
                </a:moveTo>
                <a:lnTo>
                  <a:pt x="0" y="148"/>
                </a:lnTo>
                <a:lnTo>
                  <a:pt x="95" y="0"/>
                </a:lnTo>
                <a:lnTo>
                  <a:pt x="176" y="148"/>
                </a:lnTo>
                <a:lnTo>
                  <a:pt x="95" y="148"/>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26" name="Line 53"/>
          <p:cNvSpPr>
            <a:spLocks noChangeShapeType="1"/>
          </p:cNvSpPr>
          <p:nvPr/>
        </p:nvSpPr>
        <p:spPr bwMode="auto">
          <a:xfrm flipV="1">
            <a:off x="7377113" y="4260413"/>
            <a:ext cx="1587" cy="279400"/>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27" name="Line 54"/>
          <p:cNvSpPr>
            <a:spLocks noChangeShapeType="1"/>
          </p:cNvSpPr>
          <p:nvPr/>
        </p:nvSpPr>
        <p:spPr bwMode="auto">
          <a:xfrm>
            <a:off x="6477000" y="2245875"/>
            <a:ext cx="792163" cy="1588"/>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28" name="Rectangle 55"/>
          <p:cNvSpPr>
            <a:spLocks noChangeArrowheads="1"/>
          </p:cNvSpPr>
          <p:nvPr/>
        </p:nvSpPr>
        <p:spPr bwMode="auto">
          <a:xfrm>
            <a:off x="6440488" y="5938400"/>
            <a:ext cx="1265237" cy="34290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Τμήμα</a:t>
            </a:r>
          </a:p>
        </p:txBody>
      </p:sp>
      <p:sp>
        <p:nvSpPr>
          <p:cNvPr id="796730" name="Freeform 57"/>
          <p:cNvSpPr>
            <a:spLocks/>
          </p:cNvSpPr>
          <p:nvPr/>
        </p:nvSpPr>
        <p:spPr bwMode="auto">
          <a:xfrm>
            <a:off x="7205663" y="5744725"/>
            <a:ext cx="942975" cy="193675"/>
          </a:xfrm>
          <a:custGeom>
            <a:avLst/>
            <a:gdLst>
              <a:gd name="T0" fmla="*/ 0 w 594"/>
              <a:gd name="T1" fmla="*/ 272176875 h 122"/>
              <a:gd name="T2" fmla="*/ 0 w 594"/>
              <a:gd name="T3" fmla="*/ 0 h 122"/>
              <a:gd name="T4" fmla="*/ 1496972813 w 594"/>
              <a:gd name="T5" fmla="*/ 0 h 122"/>
              <a:gd name="T6" fmla="*/ 1496972813 w 594"/>
              <a:gd name="T7" fmla="*/ 307459063 h 122"/>
              <a:gd name="T8" fmla="*/ 0 60000 65536"/>
              <a:gd name="T9" fmla="*/ 0 60000 65536"/>
              <a:gd name="T10" fmla="*/ 0 60000 65536"/>
              <a:gd name="T11" fmla="*/ 0 60000 65536"/>
              <a:gd name="T12" fmla="*/ 0 w 594"/>
              <a:gd name="T13" fmla="*/ 0 h 122"/>
              <a:gd name="T14" fmla="*/ 594 w 594"/>
              <a:gd name="T15" fmla="*/ 122 h 122"/>
            </a:gdLst>
            <a:ahLst/>
            <a:cxnLst>
              <a:cxn ang="T8">
                <a:pos x="T0" y="T1"/>
              </a:cxn>
              <a:cxn ang="T9">
                <a:pos x="T2" y="T3"/>
              </a:cxn>
              <a:cxn ang="T10">
                <a:pos x="T4" y="T5"/>
              </a:cxn>
              <a:cxn ang="T11">
                <a:pos x="T6" y="T7"/>
              </a:cxn>
            </a:cxnLst>
            <a:rect l="T12" t="T13" r="T14" b="T15"/>
            <a:pathLst>
              <a:path w="594" h="122">
                <a:moveTo>
                  <a:pt x="0" y="108"/>
                </a:moveTo>
                <a:lnTo>
                  <a:pt x="0" y="0"/>
                </a:lnTo>
                <a:lnTo>
                  <a:pt x="594" y="0"/>
                </a:lnTo>
                <a:lnTo>
                  <a:pt x="594" y="122"/>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32" name="Rectangle 59"/>
          <p:cNvSpPr>
            <a:spLocks noChangeArrowheads="1"/>
          </p:cNvSpPr>
          <p:nvPr/>
        </p:nvSpPr>
        <p:spPr bwMode="auto">
          <a:xfrm>
            <a:off x="7812088" y="5943163"/>
            <a:ext cx="855662" cy="34290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Ομάδα</a:t>
            </a:r>
          </a:p>
        </p:txBody>
      </p:sp>
      <p:sp>
        <p:nvSpPr>
          <p:cNvPr id="796734" name="Freeform 61"/>
          <p:cNvSpPr>
            <a:spLocks/>
          </p:cNvSpPr>
          <p:nvPr/>
        </p:nvSpPr>
        <p:spPr bwMode="auto">
          <a:xfrm>
            <a:off x="7654925" y="5273238"/>
            <a:ext cx="279400" cy="236537"/>
          </a:xfrm>
          <a:custGeom>
            <a:avLst/>
            <a:gdLst>
              <a:gd name="T0" fmla="*/ 204133450 w 176"/>
              <a:gd name="T1" fmla="*/ 375501694 h 149"/>
              <a:gd name="T2" fmla="*/ 0 w 176"/>
              <a:gd name="T3" fmla="*/ 375501694 h 149"/>
              <a:gd name="T4" fmla="*/ 204133450 w 176"/>
              <a:gd name="T5" fmla="*/ 0 h 149"/>
              <a:gd name="T6" fmla="*/ 443547500 w 176"/>
              <a:gd name="T7" fmla="*/ 375501694 h 149"/>
              <a:gd name="T8" fmla="*/ 204133450 w 176"/>
              <a:gd name="T9" fmla="*/ 375501694 h 149"/>
              <a:gd name="T10" fmla="*/ 0 60000 65536"/>
              <a:gd name="T11" fmla="*/ 0 60000 65536"/>
              <a:gd name="T12" fmla="*/ 0 60000 65536"/>
              <a:gd name="T13" fmla="*/ 0 60000 65536"/>
              <a:gd name="T14" fmla="*/ 0 60000 65536"/>
              <a:gd name="T15" fmla="*/ 0 w 176"/>
              <a:gd name="T16" fmla="*/ 0 h 149"/>
              <a:gd name="T17" fmla="*/ 176 w 176"/>
              <a:gd name="T18" fmla="*/ 149 h 149"/>
            </a:gdLst>
            <a:ahLst/>
            <a:cxnLst>
              <a:cxn ang="T10">
                <a:pos x="T0" y="T1"/>
              </a:cxn>
              <a:cxn ang="T11">
                <a:pos x="T2" y="T3"/>
              </a:cxn>
              <a:cxn ang="T12">
                <a:pos x="T4" y="T5"/>
              </a:cxn>
              <a:cxn ang="T13">
                <a:pos x="T6" y="T7"/>
              </a:cxn>
              <a:cxn ang="T14">
                <a:pos x="T8" y="T9"/>
              </a:cxn>
            </a:cxnLst>
            <a:rect l="T15" t="T16" r="T17" b="T18"/>
            <a:pathLst>
              <a:path w="176" h="149">
                <a:moveTo>
                  <a:pt x="81" y="149"/>
                </a:moveTo>
                <a:lnTo>
                  <a:pt x="0" y="149"/>
                </a:lnTo>
                <a:lnTo>
                  <a:pt x="81" y="0"/>
                </a:lnTo>
                <a:lnTo>
                  <a:pt x="176" y="149"/>
                </a:lnTo>
                <a:lnTo>
                  <a:pt x="81" y="149"/>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35" name="Line 62"/>
          <p:cNvSpPr>
            <a:spLocks noChangeShapeType="1"/>
          </p:cNvSpPr>
          <p:nvPr/>
        </p:nvSpPr>
        <p:spPr bwMode="auto">
          <a:xfrm flipV="1">
            <a:off x="7783513" y="5509775"/>
            <a:ext cx="1587" cy="234950"/>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36" name="Line 63"/>
          <p:cNvSpPr>
            <a:spLocks noChangeShapeType="1"/>
          </p:cNvSpPr>
          <p:nvPr/>
        </p:nvSpPr>
        <p:spPr bwMode="auto">
          <a:xfrm>
            <a:off x="2276475" y="3788925"/>
            <a:ext cx="1757363" cy="1588"/>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37" name="Rectangle 64"/>
          <p:cNvSpPr>
            <a:spLocks noChangeArrowheads="1"/>
          </p:cNvSpPr>
          <p:nvPr/>
        </p:nvSpPr>
        <p:spPr bwMode="auto">
          <a:xfrm>
            <a:off x="2760663" y="3550800"/>
            <a:ext cx="6381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400"/>
              <a:t>παράγει</a:t>
            </a:r>
            <a:endParaRPr lang="en-US" altLang="el-GR" sz="1400"/>
          </a:p>
        </p:txBody>
      </p:sp>
      <p:sp>
        <p:nvSpPr>
          <p:cNvPr id="796738" name="Freeform 65"/>
          <p:cNvSpPr>
            <a:spLocks/>
          </p:cNvSpPr>
          <p:nvPr/>
        </p:nvSpPr>
        <p:spPr bwMode="auto">
          <a:xfrm>
            <a:off x="3433763" y="3917513"/>
            <a:ext cx="600075" cy="965200"/>
          </a:xfrm>
          <a:custGeom>
            <a:avLst/>
            <a:gdLst>
              <a:gd name="T0" fmla="*/ 952619063 w 378"/>
              <a:gd name="T1" fmla="*/ 0 h 608"/>
              <a:gd name="T2" fmla="*/ 0 w 378"/>
              <a:gd name="T3" fmla="*/ 0 h 608"/>
              <a:gd name="T4" fmla="*/ 0 w 378"/>
              <a:gd name="T5" fmla="*/ 1532255000 h 608"/>
              <a:gd name="T6" fmla="*/ 272176875 w 378"/>
              <a:gd name="T7" fmla="*/ 1532255000 h 608"/>
              <a:gd name="T8" fmla="*/ 0 60000 65536"/>
              <a:gd name="T9" fmla="*/ 0 60000 65536"/>
              <a:gd name="T10" fmla="*/ 0 60000 65536"/>
              <a:gd name="T11" fmla="*/ 0 60000 65536"/>
              <a:gd name="T12" fmla="*/ 0 w 378"/>
              <a:gd name="T13" fmla="*/ 0 h 608"/>
              <a:gd name="T14" fmla="*/ 378 w 378"/>
              <a:gd name="T15" fmla="*/ 608 h 608"/>
            </a:gdLst>
            <a:ahLst/>
            <a:cxnLst>
              <a:cxn ang="T8">
                <a:pos x="T0" y="T1"/>
              </a:cxn>
              <a:cxn ang="T9">
                <a:pos x="T2" y="T3"/>
              </a:cxn>
              <a:cxn ang="T10">
                <a:pos x="T4" y="T5"/>
              </a:cxn>
              <a:cxn ang="T11">
                <a:pos x="T6" y="T7"/>
              </a:cxn>
            </a:cxnLst>
            <a:rect l="T12" t="T13" r="T14" b="T15"/>
            <a:pathLst>
              <a:path w="378" h="608">
                <a:moveTo>
                  <a:pt x="378" y="0"/>
                </a:moveTo>
                <a:lnTo>
                  <a:pt x="0" y="0"/>
                </a:lnTo>
                <a:lnTo>
                  <a:pt x="0" y="608"/>
                </a:lnTo>
                <a:lnTo>
                  <a:pt x="108" y="608"/>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39" name="Freeform 66"/>
          <p:cNvSpPr>
            <a:spLocks/>
          </p:cNvSpPr>
          <p:nvPr/>
        </p:nvSpPr>
        <p:spPr bwMode="auto">
          <a:xfrm>
            <a:off x="4611688" y="4046100"/>
            <a:ext cx="279400" cy="236538"/>
          </a:xfrm>
          <a:custGeom>
            <a:avLst/>
            <a:gdLst>
              <a:gd name="T0" fmla="*/ 204133450 w 176"/>
              <a:gd name="T1" fmla="*/ 375504869 h 149"/>
              <a:gd name="T2" fmla="*/ 0 w 176"/>
              <a:gd name="T3" fmla="*/ 375504869 h 149"/>
              <a:gd name="T4" fmla="*/ 204133450 w 176"/>
              <a:gd name="T5" fmla="*/ 0 h 149"/>
              <a:gd name="T6" fmla="*/ 443547500 w 176"/>
              <a:gd name="T7" fmla="*/ 375504869 h 149"/>
              <a:gd name="T8" fmla="*/ 204133450 w 176"/>
              <a:gd name="T9" fmla="*/ 375504869 h 149"/>
              <a:gd name="T10" fmla="*/ 0 60000 65536"/>
              <a:gd name="T11" fmla="*/ 0 60000 65536"/>
              <a:gd name="T12" fmla="*/ 0 60000 65536"/>
              <a:gd name="T13" fmla="*/ 0 60000 65536"/>
              <a:gd name="T14" fmla="*/ 0 60000 65536"/>
              <a:gd name="T15" fmla="*/ 0 w 176"/>
              <a:gd name="T16" fmla="*/ 0 h 149"/>
              <a:gd name="T17" fmla="*/ 176 w 176"/>
              <a:gd name="T18" fmla="*/ 149 h 149"/>
            </a:gdLst>
            <a:ahLst/>
            <a:cxnLst>
              <a:cxn ang="T10">
                <a:pos x="T0" y="T1"/>
              </a:cxn>
              <a:cxn ang="T11">
                <a:pos x="T2" y="T3"/>
              </a:cxn>
              <a:cxn ang="T12">
                <a:pos x="T4" y="T5"/>
              </a:cxn>
              <a:cxn ang="T13">
                <a:pos x="T6" y="T7"/>
              </a:cxn>
              <a:cxn ang="T14">
                <a:pos x="T8" y="T9"/>
              </a:cxn>
            </a:cxnLst>
            <a:rect l="T15" t="T16" r="T17" b="T18"/>
            <a:pathLst>
              <a:path w="176" h="149">
                <a:moveTo>
                  <a:pt x="81" y="149"/>
                </a:moveTo>
                <a:lnTo>
                  <a:pt x="0" y="149"/>
                </a:lnTo>
                <a:lnTo>
                  <a:pt x="81" y="0"/>
                </a:lnTo>
                <a:lnTo>
                  <a:pt x="176" y="149"/>
                </a:lnTo>
                <a:lnTo>
                  <a:pt x="81" y="149"/>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40" name="Line 67"/>
          <p:cNvSpPr>
            <a:spLocks noChangeShapeType="1"/>
          </p:cNvSpPr>
          <p:nvPr/>
        </p:nvSpPr>
        <p:spPr bwMode="auto">
          <a:xfrm flipV="1">
            <a:off x="4740275" y="4282638"/>
            <a:ext cx="1588" cy="234950"/>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41" name="Rectangle 68"/>
          <p:cNvSpPr>
            <a:spLocks noChangeArrowheads="1"/>
          </p:cNvSpPr>
          <p:nvPr/>
        </p:nvSpPr>
        <p:spPr bwMode="auto">
          <a:xfrm>
            <a:off x="2125663" y="4603313"/>
            <a:ext cx="1185862" cy="51435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18000" tIns="0" rIns="1800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Προϊόν εργασίας</a:t>
            </a:r>
          </a:p>
        </p:txBody>
      </p:sp>
      <p:sp>
        <p:nvSpPr>
          <p:cNvPr id="796743" name="Rectangle 70"/>
          <p:cNvSpPr>
            <a:spLocks noChangeArrowheads="1"/>
          </p:cNvSpPr>
          <p:nvPr/>
        </p:nvSpPr>
        <p:spPr bwMode="auto">
          <a:xfrm>
            <a:off x="839788" y="4603313"/>
            <a:ext cx="1200150" cy="827087"/>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Σύνολο προϊόντων εργασίας</a:t>
            </a:r>
          </a:p>
        </p:txBody>
      </p:sp>
      <p:sp>
        <p:nvSpPr>
          <p:cNvPr id="796745" name="Rectangle 72"/>
          <p:cNvSpPr>
            <a:spLocks noChangeArrowheads="1"/>
          </p:cNvSpPr>
          <p:nvPr/>
        </p:nvSpPr>
        <p:spPr bwMode="auto">
          <a:xfrm>
            <a:off x="1665288" y="3369825"/>
            <a:ext cx="698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400">
                <a:latin typeface="Lucida Sans Typewriter" panose="020B0509030504030204" pitchFamily="49" charset="0"/>
                <a:ea typeface="ＭＳ Ｐゴシック" panose="020B0600070205080204" pitchFamily="34" charset="-128"/>
              </a:rPr>
              <a:t>*</a:t>
            </a:r>
          </a:p>
        </p:txBody>
      </p:sp>
      <p:sp>
        <p:nvSpPr>
          <p:cNvPr id="796748" name="Freeform 75"/>
          <p:cNvSpPr>
            <a:spLocks/>
          </p:cNvSpPr>
          <p:nvPr/>
        </p:nvSpPr>
        <p:spPr bwMode="auto">
          <a:xfrm>
            <a:off x="496888" y="3896875"/>
            <a:ext cx="565150" cy="920750"/>
          </a:xfrm>
          <a:custGeom>
            <a:avLst/>
            <a:gdLst>
              <a:gd name="T0" fmla="*/ 0 w 540"/>
              <a:gd name="T1" fmla="*/ 1461690625 h 580"/>
              <a:gd name="T2" fmla="*/ 0 w 540"/>
              <a:gd name="T3" fmla="*/ 0 h 580"/>
              <a:gd name="T4" fmla="*/ 1360884375 w 540"/>
              <a:gd name="T5" fmla="*/ 0 h 580"/>
              <a:gd name="T6" fmla="*/ 0 60000 65536"/>
              <a:gd name="T7" fmla="*/ 0 60000 65536"/>
              <a:gd name="T8" fmla="*/ 0 60000 65536"/>
              <a:gd name="T9" fmla="*/ 0 w 540"/>
              <a:gd name="T10" fmla="*/ 0 h 580"/>
              <a:gd name="T11" fmla="*/ 540 w 540"/>
              <a:gd name="T12" fmla="*/ 580 h 580"/>
            </a:gdLst>
            <a:ahLst/>
            <a:cxnLst>
              <a:cxn ang="T6">
                <a:pos x="T0" y="T1"/>
              </a:cxn>
              <a:cxn ang="T7">
                <a:pos x="T2" y="T3"/>
              </a:cxn>
              <a:cxn ang="T8">
                <a:pos x="T4" y="T5"/>
              </a:cxn>
            </a:cxnLst>
            <a:rect l="T9" t="T10" r="T11" b="T12"/>
            <a:pathLst>
              <a:path w="540" h="580">
                <a:moveTo>
                  <a:pt x="0" y="580"/>
                </a:moveTo>
                <a:lnTo>
                  <a:pt x="0" y="0"/>
                </a:lnTo>
                <a:lnTo>
                  <a:pt x="540" y="0"/>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49" name="Line 76"/>
          <p:cNvSpPr>
            <a:spLocks noChangeShapeType="1"/>
          </p:cNvSpPr>
          <p:nvPr/>
        </p:nvSpPr>
        <p:spPr bwMode="auto">
          <a:xfrm flipH="1">
            <a:off x="496888" y="4817625"/>
            <a:ext cx="128587" cy="1588"/>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50" name="Freeform 77"/>
          <p:cNvSpPr>
            <a:spLocks/>
          </p:cNvSpPr>
          <p:nvPr/>
        </p:nvSpPr>
        <p:spPr bwMode="auto">
          <a:xfrm>
            <a:off x="582613" y="4754125"/>
            <a:ext cx="257175" cy="128588"/>
          </a:xfrm>
          <a:custGeom>
            <a:avLst/>
            <a:gdLst>
              <a:gd name="T0" fmla="*/ 204133450 w 162"/>
              <a:gd name="T1" fmla="*/ 0 h 81"/>
              <a:gd name="T2" fmla="*/ 408265313 w 162"/>
              <a:gd name="T3" fmla="*/ 100806642 h 81"/>
              <a:gd name="T4" fmla="*/ 204133450 w 162"/>
              <a:gd name="T5" fmla="*/ 204134244 h 81"/>
              <a:gd name="T6" fmla="*/ 0 w 162"/>
              <a:gd name="T7" fmla="*/ 100806642 h 81"/>
              <a:gd name="T8" fmla="*/ 204133450 w 162"/>
              <a:gd name="T9" fmla="*/ 0 h 81"/>
              <a:gd name="T10" fmla="*/ 0 60000 65536"/>
              <a:gd name="T11" fmla="*/ 0 60000 65536"/>
              <a:gd name="T12" fmla="*/ 0 60000 65536"/>
              <a:gd name="T13" fmla="*/ 0 60000 65536"/>
              <a:gd name="T14" fmla="*/ 0 60000 65536"/>
              <a:gd name="T15" fmla="*/ 0 w 162"/>
              <a:gd name="T16" fmla="*/ 0 h 81"/>
              <a:gd name="T17" fmla="*/ 162 w 162"/>
              <a:gd name="T18" fmla="*/ 81 h 81"/>
            </a:gdLst>
            <a:ahLst/>
            <a:cxnLst>
              <a:cxn ang="T10">
                <a:pos x="T0" y="T1"/>
              </a:cxn>
              <a:cxn ang="T11">
                <a:pos x="T2" y="T3"/>
              </a:cxn>
              <a:cxn ang="T12">
                <a:pos x="T4" y="T5"/>
              </a:cxn>
              <a:cxn ang="T13">
                <a:pos x="T6" y="T7"/>
              </a:cxn>
              <a:cxn ang="T14">
                <a:pos x="T8" y="T9"/>
              </a:cxn>
            </a:cxnLst>
            <a:rect l="T15" t="T16" r="T17" b="T18"/>
            <a:pathLst>
              <a:path w="162" h="81">
                <a:moveTo>
                  <a:pt x="81" y="0"/>
                </a:moveTo>
                <a:lnTo>
                  <a:pt x="162" y="40"/>
                </a:lnTo>
                <a:lnTo>
                  <a:pt x="81" y="81"/>
                </a:lnTo>
                <a:lnTo>
                  <a:pt x="0" y="40"/>
                </a:lnTo>
                <a:lnTo>
                  <a:pt x="81" y="0"/>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51" name="Rectangle 78"/>
          <p:cNvSpPr>
            <a:spLocks noChangeArrowheads="1"/>
          </p:cNvSpPr>
          <p:nvPr/>
        </p:nvSpPr>
        <p:spPr bwMode="auto">
          <a:xfrm>
            <a:off x="971550" y="3927038"/>
            <a:ext cx="698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400">
                <a:latin typeface="Lucida Sans Typewriter" panose="020B0509030504030204" pitchFamily="49" charset="0"/>
                <a:ea typeface="ＭＳ Ｐゴシック" panose="020B0600070205080204" pitchFamily="34" charset="-128"/>
              </a:rPr>
              <a:t>*</a:t>
            </a:r>
          </a:p>
        </p:txBody>
      </p:sp>
      <p:sp>
        <p:nvSpPr>
          <p:cNvPr id="796753" name="Rectangle 80"/>
          <p:cNvSpPr>
            <a:spLocks noChangeArrowheads="1"/>
          </p:cNvSpPr>
          <p:nvPr/>
        </p:nvSpPr>
        <p:spPr bwMode="auto">
          <a:xfrm>
            <a:off x="657225" y="5733613"/>
            <a:ext cx="1747838" cy="519112"/>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tIns="10800" bIns="108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Εσωτερικό προϊόν εργασίας</a:t>
            </a:r>
          </a:p>
        </p:txBody>
      </p:sp>
      <p:sp>
        <p:nvSpPr>
          <p:cNvPr id="796756" name="Rectangle 83"/>
          <p:cNvSpPr>
            <a:spLocks noChangeArrowheads="1"/>
          </p:cNvSpPr>
          <p:nvPr/>
        </p:nvSpPr>
        <p:spPr bwMode="auto">
          <a:xfrm>
            <a:off x="2490788" y="5757425"/>
            <a:ext cx="1243012" cy="45085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lIns="54000" rIns="54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b="1"/>
              <a:t>Παραδοτέο</a:t>
            </a:r>
          </a:p>
        </p:txBody>
      </p:sp>
      <p:sp>
        <p:nvSpPr>
          <p:cNvPr id="796759" name="Rectangle 86"/>
          <p:cNvSpPr>
            <a:spLocks noChangeArrowheads="1"/>
          </p:cNvSpPr>
          <p:nvPr/>
        </p:nvSpPr>
        <p:spPr bwMode="auto">
          <a:xfrm>
            <a:off x="6184900" y="2730063"/>
            <a:ext cx="1144588" cy="47625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t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Πακέτο εργασίας</a:t>
            </a:r>
          </a:p>
        </p:txBody>
      </p:sp>
      <p:sp>
        <p:nvSpPr>
          <p:cNvPr id="796761" name="Line 88"/>
          <p:cNvSpPr>
            <a:spLocks noChangeShapeType="1"/>
          </p:cNvSpPr>
          <p:nvPr/>
        </p:nvSpPr>
        <p:spPr bwMode="auto">
          <a:xfrm flipV="1">
            <a:off x="5468938" y="3180913"/>
            <a:ext cx="677862" cy="522287"/>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66" name="Rectangle 93"/>
          <p:cNvSpPr>
            <a:spLocks noChangeArrowheads="1"/>
          </p:cNvSpPr>
          <p:nvPr/>
        </p:nvSpPr>
        <p:spPr bwMode="auto">
          <a:xfrm>
            <a:off x="5640388" y="4282638"/>
            <a:ext cx="857250" cy="277812"/>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67" name="Rectangle 94"/>
          <p:cNvSpPr>
            <a:spLocks noChangeArrowheads="1"/>
          </p:cNvSpPr>
          <p:nvPr/>
        </p:nvSpPr>
        <p:spPr bwMode="auto">
          <a:xfrm>
            <a:off x="5853113" y="4333438"/>
            <a:ext cx="49053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400"/>
              <a:t>Ρόλος</a:t>
            </a:r>
            <a:endParaRPr lang="en-US" altLang="el-GR" sz="1400"/>
          </a:p>
        </p:txBody>
      </p:sp>
      <p:sp>
        <p:nvSpPr>
          <p:cNvPr id="796768" name="Line 95"/>
          <p:cNvSpPr>
            <a:spLocks noChangeShapeType="1"/>
          </p:cNvSpPr>
          <p:nvPr/>
        </p:nvSpPr>
        <p:spPr bwMode="auto">
          <a:xfrm flipV="1">
            <a:off x="6283325" y="3946088"/>
            <a:ext cx="314325" cy="336550"/>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69" name="Line 96"/>
          <p:cNvSpPr>
            <a:spLocks noChangeShapeType="1"/>
          </p:cNvSpPr>
          <p:nvPr/>
        </p:nvSpPr>
        <p:spPr bwMode="auto">
          <a:xfrm flipH="1">
            <a:off x="6154738" y="3231713"/>
            <a:ext cx="555625" cy="1050925"/>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70" name="Rectangle 97"/>
          <p:cNvSpPr>
            <a:spLocks noChangeArrowheads="1"/>
          </p:cNvSpPr>
          <p:nvPr/>
        </p:nvSpPr>
        <p:spPr bwMode="auto">
          <a:xfrm>
            <a:off x="6488113" y="3261875"/>
            <a:ext cx="698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400">
                <a:latin typeface="Lucida Sans Typewriter" panose="020B0509030504030204" pitchFamily="49" charset="0"/>
                <a:ea typeface="ＭＳ Ｐゴシック" panose="020B0600070205080204" pitchFamily="34" charset="-128"/>
              </a:rPr>
              <a:t>*</a:t>
            </a:r>
          </a:p>
        </p:txBody>
      </p:sp>
      <p:sp>
        <p:nvSpPr>
          <p:cNvPr id="796772" name="Rectangle 99"/>
          <p:cNvSpPr>
            <a:spLocks noChangeArrowheads="1"/>
          </p:cNvSpPr>
          <p:nvPr/>
        </p:nvSpPr>
        <p:spPr bwMode="auto">
          <a:xfrm>
            <a:off x="5430838" y="2490350"/>
            <a:ext cx="698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400">
                <a:latin typeface="Lucida Sans Typewriter" panose="020B0509030504030204" pitchFamily="49" charset="0"/>
                <a:ea typeface="ＭＳ Ｐゴシック" panose="020B0600070205080204" pitchFamily="34" charset="-128"/>
              </a:rPr>
              <a:t>*</a:t>
            </a:r>
          </a:p>
        </p:txBody>
      </p:sp>
      <p:sp>
        <p:nvSpPr>
          <p:cNvPr id="796776" name="Rectangle 103"/>
          <p:cNvSpPr>
            <a:spLocks noChangeArrowheads="1"/>
          </p:cNvSpPr>
          <p:nvPr/>
        </p:nvSpPr>
        <p:spPr bwMode="auto">
          <a:xfrm>
            <a:off x="6503988" y="4033400"/>
            <a:ext cx="4619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400"/>
              <a:t>παίζει</a:t>
            </a:r>
            <a:endParaRPr lang="en-US" altLang="el-GR" sz="1400"/>
          </a:p>
        </p:txBody>
      </p:sp>
      <p:sp>
        <p:nvSpPr>
          <p:cNvPr id="796778" name="Rectangle 105"/>
          <p:cNvSpPr>
            <a:spLocks noChangeArrowheads="1"/>
          </p:cNvSpPr>
          <p:nvPr/>
        </p:nvSpPr>
        <p:spPr bwMode="auto">
          <a:xfrm>
            <a:off x="7440613" y="2488763"/>
            <a:ext cx="1631950" cy="407987"/>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b="1"/>
              <a:t>Οργάνωση</a:t>
            </a:r>
          </a:p>
        </p:txBody>
      </p:sp>
      <p:sp>
        <p:nvSpPr>
          <p:cNvPr id="796780" name="Line 107"/>
          <p:cNvSpPr>
            <a:spLocks noChangeShapeType="1"/>
          </p:cNvSpPr>
          <p:nvPr/>
        </p:nvSpPr>
        <p:spPr bwMode="auto">
          <a:xfrm>
            <a:off x="7248525" y="2588775"/>
            <a:ext cx="192088" cy="1588"/>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82" name="Freeform 109"/>
          <p:cNvSpPr>
            <a:spLocks/>
          </p:cNvSpPr>
          <p:nvPr/>
        </p:nvSpPr>
        <p:spPr bwMode="auto">
          <a:xfrm>
            <a:off x="7634288" y="2912625"/>
            <a:ext cx="149225" cy="322263"/>
          </a:xfrm>
          <a:custGeom>
            <a:avLst/>
            <a:gdLst>
              <a:gd name="T0" fmla="*/ 236894688 w 94"/>
              <a:gd name="T1" fmla="*/ 272177297 h 203"/>
              <a:gd name="T2" fmla="*/ 100806250 w 94"/>
              <a:gd name="T3" fmla="*/ 0 h 203"/>
              <a:gd name="T4" fmla="*/ 0 w 94"/>
              <a:gd name="T5" fmla="*/ 272177297 h 203"/>
              <a:gd name="T6" fmla="*/ 100806250 w 94"/>
              <a:gd name="T7" fmla="*/ 511593306 h 203"/>
              <a:gd name="T8" fmla="*/ 236894688 w 94"/>
              <a:gd name="T9" fmla="*/ 272177297 h 203"/>
              <a:gd name="T10" fmla="*/ 0 60000 65536"/>
              <a:gd name="T11" fmla="*/ 0 60000 65536"/>
              <a:gd name="T12" fmla="*/ 0 60000 65536"/>
              <a:gd name="T13" fmla="*/ 0 60000 65536"/>
              <a:gd name="T14" fmla="*/ 0 60000 65536"/>
              <a:gd name="T15" fmla="*/ 0 w 94"/>
              <a:gd name="T16" fmla="*/ 0 h 203"/>
              <a:gd name="T17" fmla="*/ 94 w 94"/>
              <a:gd name="T18" fmla="*/ 203 h 203"/>
            </a:gdLst>
            <a:ahLst/>
            <a:cxnLst>
              <a:cxn ang="T10">
                <a:pos x="T0" y="T1"/>
              </a:cxn>
              <a:cxn ang="T11">
                <a:pos x="T2" y="T3"/>
              </a:cxn>
              <a:cxn ang="T12">
                <a:pos x="T4" y="T5"/>
              </a:cxn>
              <a:cxn ang="T13">
                <a:pos x="T6" y="T7"/>
              </a:cxn>
              <a:cxn ang="T14">
                <a:pos x="T8" y="T9"/>
              </a:cxn>
            </a:cxnLst>
            <a:rect l="T15" t="T16" r="T17" b="T18"/>
            <a:pathLst>
              <a:path w="94" h="203">
                <a:moveTo>
                  <a:pt x="94" y="108"/>
                </a:moveTo>
                <a:lnTo>
                  <a:pt x="40" y="0"/>
                </a:lnTo>
                <a:lnTo>
                  <a:pt x="0" y="108"/>
                </a:lnTo>
                <a:lnTo>
                  <a:pt x="40" y="203"/>
                </a:lnTo>
                <a:lnTo>
                  <a:pt x="94" y="108"/>
                </a:lnTo>
                <a:close/>
              </a:path>
            </a:pathLst>
          </a:custGeom>
          <a:solidFill>
            <a:schemeClr val="bg1"/>
          </a:solidFill>
          <a:ln w="22225">
            <a:solidFill>
              <a:schemeClr val="tx2"/>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83" name="Line 110"/>
          <p:cNvSpPr>
            <a:spLocks noChangeShapeType="1"/>
          </p:cNvSpPr>
          <p:nvPr/>
        </p:nvSpPr>
        <p:spPr bwMode="auto">
          <a:xfrm>
            <a:off x="7697788" y="3211075"/>
            <a:ext cx="1587" cy="342900"/>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85" name="Rectangle 112"/>
          <p:cNvSpPr>
            <a:spLocks noChangeArrowheads="1"/>
          </p:cNvSpPr>
          <p:nvPr/>
        </p:nvSpPr>
        <p:spPr bwMode="auto">
          <a:xfrm>
            <a:off x="3806825" y="2460188"/>
            <a:ext cx="1341438" cy="765175"/>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Δομή κατάτμησης εργασίας</a:t>
            </a:r>
          </a:p>
        </p:txBody>
      </p:sp>
      <p:sp>
        <p:nvSpPr>
          <p:cNvPr id="796787" name="Rectangle 114"/>
          <p:cNvSpPr>
            <a:spLocks noChangeArrowheads="1"/>
          </p:cNvSpPr>
          <p:nvPr/>
        </p:nvSpPr>
        <p:spPr bwMode="auto">
          <a:xfrm>
            <a:off x="7791450" y="3390463"/>
            <a:ext cx="698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400">
                <a:latin typeface="Lucida Sans Typewriter" panose="020B0509030504030204" pitchFamily="49" charset="0"/>
                <a:ea typeface="ＭＳ Ｐゴシック" panose="020B0600070205080204" pitchFamily="34" charset="-128"/>
              </a:rPr>
              <a:t>*</a:t>
            </a:r>
          </a:p>
        </p:txBody>
      </p:sp>
      <p:sp>
        <p:nvSpPr>
          <p:cNvPr id="796788" name="Rectangle 115"/>
          <p:cNvSpPr>
            <a:spLocks noChangeArrowheads="1"/>
          </p:cNvSpPr>
          <p:nvPr/>
        </p:nvSpPr>
        <p:spPr bwMode="auto">
          <a:xfrm>
            <a:off x="4354513" y="3433325"/>
            <a:ext cx="6985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400">
                <a:latin typeface="Lucida Sans Typewriter" panose="020B0509030504030204" pitchFamily="49" charset="0"/>
                <a:ea typeface="ＭＳ Ｐゴシック" panose="020B0600070205080204" pitchFamily="34" charset="-128"/>
              </a:rPr>
              <a:t>*</a:t>
            </a:r>
          </a:p>
        </p:txBody>
      </p:sp>
      <p:sp>
        <p:nvSpPr>
          <p:cNvPr id="796789" name="Line 116"/>
          <p:cNvSpPr>
            <a:spLocks noChangeShapeType="1"/>
          </p:cNvSpPr>
          <p:nvPr/>
        </p:nvSpPr>
        <p:spPr bwMode="auto">
          <a:xfrm>
            <a:off x="3627438" y="3450788"/>
            <a:ext cx="749300" cy="252412"/>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790" name="Freeform 117"/>
          <p:cNvSpPr>
            <a:spLocks/>
          </p:cNvSpPr>
          <p:nvPr/>
        </p:nvSpPr>
        <p:spPr bwMode="auto">
          <a:xfrm>
            <a:off x="3378200" y="3276163"/>
            <a:ext cx="279400" cy="171450"/>
          </a:xfrm>
          <a:custGeom>
            <a:avLst/>
            <a:gdLst>
              <a:gd name="T0" fmla="*/ 272176875 w 176"/>
              <a:gd name="T1" fmla="*/ 35282188 h 108"/>
              <a:gd name="T2" fmla="*/ 0 w 176"/>
              <a:gd name="T3" fmla="*/ 0 h 108"/>
              <a:gd name="T4" fmla="*/ 171370625 w 176"/>
              <a:gd name="T5" fmla="*/ 239415638 h 108"/>
              <a:gd name="T6" fmla="*/ 443547500 w 176"/>
              <a:gd name="T7" fmla="*/ 272176875 h 108"/>
              <a:gd name="T8" fmla="*/ 272176875 w 176"/>
              <a:gd name="T9" fmla="*/ 35282188 h 108"/>
              <a:gd name="T10" fmla="*/ 0 60000 65536"/>
              <a:gd name="T11" fmla="*/ 0 60000 65536"/>
              <a:gd name="T12" fmla="*/ 0 60000 65536"/>
              <a:gd name="T13" fmla="*/ 0 60000 65536"/>
              <a:gd name="T14" fmla="*/ 0 60000 65536"/>
              <a:gd name="T15" fmla="*/ 0 w 176"/>
              <a:gd name="T16" fmla="*/ 0 h 108"/>
              <a:gd name="T17" fmla="*/ 176 w 176"/>
              <a:gd name="T18" fmla="*/ 108 h 108"/>
            </a:gdLst>
            <a:ahLst/>
            <a:cxnLst>
              <a:cxn ang="T10">
                <a:pos x="T0" y="T1"/>
              </a:cxn>
              <a:cxn ang="T11">
                <a:pos x="T2" y="T3"/>
              </a:cxn>
              <a:cxn ang="T12">
                <a:pos x="T4" y="T5"/>
              </a:cxn>
              <a:cxn ang="T13">
                <a:pos x="T6" y="T7"/>
              </a:cxn>
              <a:cxn ang="T14">
                <a:pos x="T8" y="T9"/>
              </a:cxn>
            </a:cxnLst>
            <a:rect l="T15" t="T16" r="T17" b="T18"/>
            <a:pathLst>
              <a:path w="176" h="108">
                <a:moveTo>
                  <a:pt x="108" y="14"/>
                </a:moveTo>
                <a:lnTo>
                  <a:pt x="0" y="0"/>
                </a:lnTo>
                <a:lnTo>
                  <a:pt x="68" y="95"/>
                </a:lnTo>
                <a:lnTo>
                  <a:pt x="176" y="108"/>
                </a:lnTo>
                <a:lnTo>
                  <a:pt x="108" y="14"/>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91" name="Freeform 118"/>
          <p:cNvSpPr>
            <a:spLocks/>
          </p:cNvSpPr>
          <p:nvPr/>
        </p:nvSpPr>
        <p:spPr bwMode="auto">
          <a:xfrm>
            <a:off x="5148263" y="3811150"/>
            <a:ext cx="514350" cy="320675"/>
          </a:xfrm>
          <a:custGeom>
            <a:avLst/>
            <a:gdLst>
              <a:gd name="T0" fmla="*/ 476310325 w 324"/>
              <a:gd name="T1" fmla="*/ 0 h 202"/>
              <a:gd name="T2" fmla="*/ 816530625 w 324"/>
              <a:gd name="T3" fmla="*/ 0 h 202"/>
              <a:gd name="T4" fmla="*/ 816530625 w 324"/>
              <a:gd name="T5" fmla="*/ 509071563 h 202"/>
              <a:gd name="T6" fmla="*/ 0 w 324"/>
              <a:gd name="T7" fmla="*/ 509071563 h 202"/>
              <a:gd name="T8" fmla="*/ 0 w 324"/>
              <a:gd name="T9" fmla="*/ 272176875 h 202"/>
              <a:gd name="T10" fmla="*/ 0 60000 65536"/>
              <a:gd name="T11" fmla="*/ 0 60000 65536"/>
              <a:gd name="T12" fmla="*/ 0 60000 65536"/>
              <a:gd name="T13" fmla="*/ 0 60000 65536"/>
              <a:gd name="T14" fmla="*/ 0 60000 65536"/>
              <a:gd name="T15" fmla="*/ 0 w 324"/>
              <a:gd name="T16" fmla="*/ 0 h 202"/>
              <a:gd name="T17" fmla="*/ 324 w 324"/>
              <a:gd name="T18" fmla="*/ 202 h 202"/>
            </a:gdLst>
            <a:ahLst/>
            <a:cxnLst>
              <a:cxn ang="T10">
                <a:pos x="T0" y="T1"/>
              </a:cxn>
              <a:cxn ang="T11">
                <a:pos x="T2" y="T3"/>
              </a:cxn>
              <a:cxn ang="T12">
                <a:pos x="T4" y="T5"/>
              </a:cxn>
              <a:cxn ang="T13">
                <a:pos x="T6" y="T7"/>
              </a:cxn>
              <a:cxn ang="T14">
                <a:pos x="T8" y="T9"/>
              </a:cxn>
            </a:cxnLst>
            <a:rect l="T15" t="T16" r="T17" b="T18"/>
            <a:pathLst>
              <a:path w="324" h="202">
                <a:moveTo>
                  <a:pt x="189" y="0"/>
                </a:moveTo>
                <a:lnTo>
                  <a:pt x="324" y="0"/>
                </a:lnTo>
                <a:lnTo>
                  <a:pt x="324" y="202"/>
                </a:lnTo>
                <a:lnTo>
                  <a:pt x="0" y="202"/>
                </a:lnTo>
                <a:lnTo>
                  <a:pt x="0" y="108"/>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92" name="Rectangle 119"/>
          <p:cNvSpPr>
            <a:spLocks noChangeArrowheads="1"/>
          </p:cNvSpPr>
          <p:nvPr/>
        </p:nvSpPr>
        <p:spPr bwMode="auto">
          <a:xfrm>
            <a:off x="4886325" y="4141350"/>
            <a:ext cx="7493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2"/>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400"/>
              <a:t>εξαρτάται</a:t>
            </a:r>
            <a:endParaRPr lang="en-US" altLang="el-GR" sz="1400"/>
          </a:p>
        </p:txBody>
      </p:sp>
      <p:sp>
        <p:nvSpPr>
          <p:cNvPr id="796795" name="Rectangle 122"/>
          <p:cNvSpPr>
            <a:spLocks noChangeArrowheads="1"/>
          </p:cNvSpPr>
          <p:nvPr/>
        </p:nvSpPr>
        <p:spPr bwMode="auto">
          <a:xfrm>
            <a:off x="3851275" y="6011425"/>
            <a:ext cx="1843088" cy="34290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Λειτουργία έργου</a:t>
            </a:r>
          </a:p>
        </p:txBody>
      </p:sp>
      <p:sp>
        <p:nvSpPr>
          <p:cNvPr id="796797" name="Rectangle 124"/>
          <p:cNvSpPr>
            <a:spLocks noChangeArrowheads="1"/>
          </p:cNvSpPr>
          <p:nvPr/>
        </p:nvSpPr>
        <p:spPr bwMode="auto">
          <a:xfrm>
            <a:off x="3163888" y="1517213"/>
            <a:ext cx="1736725" cy="342900"/>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798" name="Rectangle 125"/>
          <p:cNvSpPr>
            <a:spLocks noChangeArrowheads="1"/>
          </p:cNvSpPr>
          <p:nvPr/>
        </p:nvSpPr>
        <p:spPr bwMode="auto">
          <a:xfrm>
            <a:off x="3154363" y="1517213"/>
            <a:ext cx="1757362" cy="365125"/>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Έργο</a:t>
            </a:r>
          </a:p>
        </p:txBody>
      </p:sp>
      <p:sp>
        <p:nvSpPr>
          <p:cNvPr id="796801" name="Rectangle 128"/>
          <p:cNvSpPr>
            <a:spLocks noChangeArrowheads="1"/>
          </p:cNvSpPr>
          <p:nvPr/>
        </p:nvSpPr>
        <p:spPr bwMode="auto">
          <a:xfrm>
            <a:off x="1106488" y="3639700"/>
            <a:ext cx="1212850" cy="34290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400" i="1"/>
              <a:t>Αποτέλεσμα</a:t>
            </a:r>
          </a:p>
        </p:txBody>
      </p:sp>
      <p:sp>
        <p:nvSpPr>
          <p:cNvPr id="796804" name="Rectangle 131"/>
          <p:cNvSpPr>
            <a:spLocks noChangeArrowheads="1"/>
          </p:cNvSpPr>
          <p:nvPr/>
        </p:nvSpPr>
        <p:spPr bwMode="auto">
          <a:xfrm>
            <a:off x="4033838" y="3703200"/>
            <a:ext cx="1457325" cy="342900"/>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Εργασία</a:t>
            </a:r>
          </a:p>
        </p:txBody>
      </p:sp>
      <p:sp>
        <p:nvSpPr>
          <p:cNvPr id="796807" name="Rectangle 134"/>
          <p:cNvSpPr>
            <a:spLocks noChangeArrowheads="1"/>
          </p:cNvSpPr>
          <p:nvPr/>
        </p:nvSpPr>
        <p:spPr bwMode="auto">
          <a:xfrm>
            <a:off x="6562725" y="3541275"/>
            <a:ext cx="1585913" cy="471488"/>
          </a:xfrm>
          <a:prstGeom prst="rect">
            <a:avLst/>
          </a:prstGeom>
          <a:noFill/>
          <a:ln w="222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tIns="0" bIns="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Οργανωτική μονάδα</a:t>
            </a:r>
          </a:p>
        </p:txBody>
      </p:sp>
      <p:sp>
        <p:nvSpPr>
          <p:cNvPr id="796810" name="Freeform 137"/>
          <p:cNvSpPr>
            <a:spLocks/>
          </p:cNvSpPr>
          <p:nvPr/>
        </p:nvSpPr>
        <p:spPr bwMode="auto">
          <a:xfrm>
            <a:off x="1439863" y="4389000"/>
            <a:ext cx="1136650" cy="214313"/>
          </a:xfrm>
          <a:custGeom>
            <a:avLst/>
            <a:gdLst>
              <a:gd name="T0" fmla="*/ 0 w 716"/>
              <a:gd name="T1" fmla="*/ 307459780 h 135"/>
              <a:gd name="T2" fmla="*/ 0 w 716"/>
              <a:gd name="T3" fmla="*/ 0 h 135"/>
              <a:gd name="T4" fmla="*/ 1804431875 w 716"/>
              <a:gd name="T5" fmla="*/ 0 h 135"/>
              <a:gd name="T6" fmla="*/ 1804431875 w 716"/>
              <a:gd name="T7" fmla="*/ 340222681 h 135"/>
              <a:gd name="T8" fmla="*/ 0 60000 65536"/>
              <a:gd name="T9" fmla="*/ 0 60000 65536"/>
              <a:gd name="T10" fmla="*/ 0 60000 65536"/>
              <a:gd name="T11" fmla="*/ 0 60000 65536"/>
              <a:gd name="T12" fmla="*/ 0 w 716"/>
              <a:gd name="T13" fmla="*/ 0 h 135"/>
              <a:gd name="T14" fmla="*/ 716 w 716"/>
              <a:gd name="T15" fmla="*/ 135 h 135"/>
            </a:gdLst>
            <a:ahLst/>
            <a:cxnLst>
              <a:cxn ang="T8">
                <a:pos x="T0" y="T1"/>
              </a:cxn>
              <a:cxn ang="T9">
                <a:pos x="T2" y="T3"/>
              </a:cxn>
              <a:cxn ang="T10">
                <a:pos x="T4" y="T5"/>
              </a:cxn>
              <a:cxn ang="T11">
                <a:pos x="T6" y="T7"/>
              </a:cxn>
            </a:cxnLst>
            <a:rect l="T12" t="T13" r="T14" b="T15"/>
            <a:pathLst>
              <a:path w="716" h="135">
                <a:moveTo>
                  <a:pt x="0" y="122"/>
                </a:moveTo>
                <a:lnTo>
                  <a:pt x="0" y="0"/>
                </a:lnTo>
                <a:lnTo>
                  <a:pt x="716" y="0"/>
                </a:lnTo>
                <a:lnTo>
                  <a:pt x="716" y="135"/>
                </a:lnTo>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811" name="Freeform 138"/>
          <p:cNvSpPr>
            <a:spLocks/>
          </p:cNvSpPr>
          <p:nvPr/>
        </p:nvSpPr>
        <p:spPr bwMode="auto">
          <a:xfrm>
            <a:off x="1654175" y="3960375"/>
            <a:ext cx="279400" cy="257175"/>
          </a:xfrm>
          <a:custGeom>
            <a:avLst/>
            <a:gdLst>
              <a:gd name="T0" fmla="*/ 239415638 w 176"/>
              <a:gd name="T1" fmla="*/ 408265313 h 162"/>
              <a:gd name="T2" fmla="*/ 0 w 176"/>
              <a:gd name="T3" fmla="*/ 408265313 h 162"/>
              <a:gd name="T4" fmla="*/ 239415638 w 176"/>
              <a:gd name="T5" fmla="*/ 0 h 162"/>
              <a:gd name="T6" fmla="*/ 443547500 w 176"/>
              <a:gd name="T7" fmla="*/ 408265313 h 162"/>
              <a:gd name="T8" fmla="*/ 239415638 w 176"/>
              <a:gd name="T9" fmla="*/ 408265313 h 162"/>
              <a:gd name="T10" fmla="*/ 0 60000 65536"/>
              <a:gd name="T11" fmla="*/ 0 60000 65536"/>
              <a:gd name="T12" fmla="*/ 0 60000 65536"/>
              <a:gd name="T13" fmla="*/ 0 60000 65536"/>
              <a:gd name="T14" fmla="*/ 0 60000 65536"/>
              <a:gd name="T15" fmla="*/ 0 w 176"/>
              <a:gd name="T16" fmla="*/ 0 h 162"/>
              <a:gd name="T17" fmla="*/ 176 w 176"/>
              <a:gd name="T18" fmla="*/ 162 h 162"/>
            </a:gdLst>
            <a:ahLst/>
            <a:cxnLst>
              <a:cxn ang="T10">
                <a:pos x="T0" y="T1"/>
              </a:cxn>
              <a:cxn ang="T11">
                <a:pos x="T2" y="T3"/>
              </a:cxn>
              <a:cxn ang="T12">
                <a:pos x="T4" y="T5"/>
              </a:cxn>
              <a:cxn ang="T13">
                <a:pos x="T6" y="T7"/>
              </a:cxn>
              <a:cxn ang="T14">
                <a:pos x="T8" y="T9"/>
              </a:cxn>
            </a:cxnLst>
            <a:rect l="T15" t="T16" r="T17" b="T18"/>
            <a:pathLst>
              <a:path w="176" h="162">
                <a:moveTo>
                  <a:pt x="95" y="162"/>
                </a:moveTo>
                <a:lnTo>
                  <a:pt x="0" y="162"/>
                </a:lnTo>
                <a:lnTo>
                  <a:pt x="95" y="0"/>
                </a:lnTo>
                <a:lnTo>
                  <a:pt x="176" y="162"/>
                </a:lnTo>
                <a:lnTo>
                  <a:pt x="95" y="162"/>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812" name="Freeform 139"/>
          <p:cNvSpPr>
            <a:spLocks/>
          </p:cNvSpPr>
          <p:nvPr/>
        </p:nvSpPr>
        <p:spPr bwMode="auto">
          <a:xfrm>
            <a:off x="2447925" y="5097025"/>
            <a:ext cx="277813" cy="257175"/>
          </a:xfrm>
          <a:custGeom>
            <a:avLst/>
            <a:gdLst>
              <a:gd name="T0" fmla="*/ 204133817 w 175"/>
              <a:gd name="T1" fmla="*/ 408265313 h 162"/>
              <a:gd name="T2" fmla="*/ 0 w 175"/>
              <a:gd name="T3" fmla="*/ 408265313 h 162"/>
              <a:gd name="T4" fmla="*/ 204133817 w 175"/>
              <a:gd name="T5" fmla="*/ 0 h 162"/>
              <a:gd name="T6" fmla="*/ 441028931 w 175"/>
              <a:gd name="T7" fmla="*/ 408265313 h 162"/>
              <a:gd name="T8" fmla="*/ 204133817 w 175"/>
              <a:gd name="T9" fmla="*/ 408265313 h 162"/>
              <a:gd name="T10" fmla="*/ 0 60000 65536"/>
              <a:gd name="T11" fmla="*/ 0 60000 65536"/>
              <a:gd name="T12" fmla="*/ 0 60000 65536"/>
              <a:gd name="T13" fmla="*/ 0 60000 65536"/>
              <a:gd name="T14" fmla="*/ 0 60000 65536"/>
              <a:gd name="T15" fmla="*/ 0 w 175"/>
              <a:gd name="T16" fmla="*/ 0 h 162"/>
              <a:gd name="T17" fmla="*/ 175 w 175"/>
              <a:gd name="T18" fmla="*/ 162 h 162"/>
            </a:gdLst>
            <a:ahLst/>
            <a:cxnLst>
              <a:cxn ang="T10">
                <a:pos x="T0" y="T1"/>
              </a:cxn>
              <a:cxn ang="T11">
                <a:pos x="T2" y="T3"/>
              </a:cxn>
              <a:cxn ang="T12">
                <a:pos x="T4" y="T5"/>
              </a:cxn>
              <a:cxn ang="T13">
                <a:pos x="T6" y="T7"/>
              </a:cxn>
              <a:cxn ang="T14">
                <a:pos x="T8" y="T9"/>
              </a:cxn>
            </a:cxnLst>
            <a:rect l="T15" t="T16" r="T17" b="T18"/>
            <a:pathLst>
              <a:path w="175" h="162">
                <a:moveTo>
                  <a:pt x="81" y="162"/>
                </a:moveTo>
                <a:lnTo>
                  <a:pt x="0" y="162"/>
                </a:lnTo>
                <a:lnTo>
                  <a:pt x="81" y="0"/>
                </a:lnTo>
                <a:lnTo>
                  <a:pt x="175" y="162"/>
                </a:lnTo>
                <a:lnTo>
                  <a:pt x="81" y="162"/>
                </a:lnTo>
                <a:close/>
              </a:path>
            </a:pathLst>
          </a:custGeom>
          <a:noFill/>
          <a:ln w="2222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813" name="Line 140"/>
          <p:cNvSpPr>
            <a:spLocks noChangeShapeType="1"/>
          </p:cNvSpPr>
          <p:nvPr/>
        </p:nvSpPr>
        <p:spPr bwMode="auto">
          <a:xfrm flipV="1">
            <a:off x="1804988" y="4217550"/>
            <a:ext cx="1587" cy="171450"/>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6814" name="Line 141"/>
          <p:cNvSpPr>
            <a:spLocks noChangeShapeType="1"/>
          </p:cNvSpPr>
          <p:nvPr/>
        </p:nvSpPr>
        <p:spPr bwMode="auto">
          <a:xfrm flipV="1">
            <a:off x="2576513" y="5354200"/>
            <a:ext cx="1587" cy="149225"/>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cxnSp>
        <p:nvCxnSpPr>
          <p:cNvPr id="796817" name="AutoShape 144"/>
          <p:cNvCxnSpPr>
            <a:cxnSpLocks noChangeShapeType="1"/>
            <a:stCxn id="796753" idx="0"/>
            <a:endCxn id="796756" idx="0"/>
          </p:cNvCxnSpPr>
          <p:nvPr/>
        </p:nvCxnSpPr>
        <p:spPr bwMode="auto">
          <a:xfrm rot="5400000" flipV="1">
            <a:off x="2310606" y="4943832"/>
            <a:ext cx="23813" cy="1581150"/>
          </a:xfrm>
          <a:prstGeom prst="bentConnector3">
            <a:avLst>
              <a:gd name="adj1" fmla="val -913333"/>
            </a:avLst>
          </a:prstGeom>
          <a:noFill/>
          <a:ln w="22225">
            <a:solidFill>
              <a:schemeClr val="tx2"/>
            </a:solidFill>
            <a:miter lim="800000"/>
            <a:headEnd/>
            <a:tailEnd/>
          </a:ln>
          <a:extLst>
            <a:ext uri="{909E8E84-426E-40DD-AFC4-6F175D3DCCD1}">
              <a14:hiddenFill xmlns:a14="http://schemas.microsoft.com/office/drawing/2010/main">
                <a:noFill/>
              </a14:hiddenFill>
            </a:ext>
          </a:extLst>
        </p:spPr>
      </p:cxnSp>
      <p:sp>
        <p:nvSpPr>
          <p:cNvPr id="287889" name="Oval 145"/>
          <p:cNvSpPr>
            <a:spLocks noChangeArrowheads="1"/>
          </p:cNvSpPr>
          <p:nvPr/>
        </p:nvSpPr>
        <p:spPr bwMode="auto">
          <a:xfrm>
            <a:off x="2540000" y="5611375"/>
            <a:ext cx="1193800" cy="709613"/>
          </a:xfrm>
          <a:prstGeom prst="ellipse">
            <a:avLst/>
          </a:prstGeom>
          <a:noFill/>
          <a:ln w="28575">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lIns="54000" rIns="54000"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287890" name="Oval 146"/>
          <p:cNvSpPr>
            <a:spLocks noChangeArrowheads="1"/>
          </p:cNvSpPr>
          <p:nvPr/>
        </p:nvSpPr>
        <p:spPr bwMode="auto">
          <a:xfrm>
            <a:off x="1917700" y="2690375"/>
            <a:ext cx="1785938" cy="709613"/>
          </a:xfrm>
          <a:prstGeom prst="ellipse">
            <a:avLst/>
          </a:prstGeom>
          <a:noFill/>
          <a:ln w="28575">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287891" name="Oval 147"/>
          <p:cNvSpPr>
            <a:spLocks noChangeArrowheads="1"/>
          </p:cNvSpPr>
          <p:nvPr/>
        </p:nvSpPr>
        <p:spPr bwMode="auto">
          <a:xfrm>
            <a:off x="3757613" y="4558863"/>
            <a:ext cx="1268412" cy="871537"/>
          </a:xfrm>
          <a:prstGeom prst="ellipse">
            <a:avLst/>
          </a:prstGeom>
          <a:noFill/>
          <a:ln w="28575">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287892" name="Oval 148"/>
          <p:cNvSpPr>
            <a:spLocks noChangeArrowheads="1"/>
          </p:cNvSpPr>
          <p:nvPr/>
        </p:nvSpPr>
        <p:spPr bwMode="auto">
          <a:xfrm>
            <a:off x="5156200" y="1866463"/>
            <a:ext cx="1268413" cy="709612"/>
          </a:xfrm>
          <a:prstGeom prst="ellipse">
            <a:avLst/>
          </a:prstGeom>
          <a:noFill/>
          <a:ln w="28575">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6822" name="Freeform 150"/>
          <p:cNvSpPr>
            <a:spLocks/>
          </p:cNvSpPr>
          <p:nvPr/>
        </p:nvSpPr>
        <p:spPr bwMode="auto">
          <a:xfrm>
            <a:off x="4392613" y="4530288"/>
            <a:ext cx="1079500" cy="271462"/>
          </a:xfrm>
          <a:custGeom>
            <a:avLst/>
            <a:gdLst>
              <a:gd name="T0" fmla="*/ 0 w 680"/>
              <a:gd name="T1" fmla="*/ 114 h 171"/>
              <a:gd name="T2" fmla="*/ 0 w 680"/>
              <a:gd name="T3" fmla="*/ 0 h 171"/>
              <a:gd name="T4" fmla="*/ 680 w 680"/>
              <a:gd name="T5" fmla="*/ 0 h 171"/>
              <a:gd name="T6" fmla="*/ 680 w 680"/>
              <a:gd name="T7" fmla="*/ 171 h 171"/>
            </a:gdLst>
            <a:ahLst/>
            <a:cxnLst>
              <a:cxn ang="0">
                <a:pos x="T0" y="T1"/>
              </a:cxn>
              <a:cxn ang="0">
                <a:pos x="T2" y="T3"/>
              </a:cxn>
              <a:cxn ang="0">
                <a:pos x="T4" y="T5"/>
              </a:cxn>
              <a:cxn ang="0">
                <a:pos x="T6" y="T7"/>
              </a:cxn>
            </a:cxnLst>
            <a:rect l="0" t="0" r="r" b="b"/>
            <a:pathLst>
              <a:path w="680" h="171">
                <a:moveTo>
                  <a:pt x="0" y="114"/>
                </a:moveTo>
                <a:lnTo>
                  <a:pt x="0" y="0"/>
                </a:lnTo>
                <a:lnTo>
                  <a:pt x="680" y="0"/>
                </a:lnTo>
                <a:lnTo>
                  <a:pt x="680" y="171"/>
                </a:lnTo>
              </a:path>
            </a:pathLst>
          </a:custGeom>
          <a:noFill/>
          <a:ln w="22225" cap="flat" cmpd="sng">
            <a:solidFill>
              <a:schemeClr val="tx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796823" name="Text Box 151"/>
          <p:cNvSpPr txBox="1">
            <a:spLocks noChangeArrowheads="1"/>
          </p:cNvSpPr>
          <p:nvPr/>
        </p:nvSpPr>
        <p:spPr bwMode="auto">
          <a:xfrm rot="17100000">
            <a:off x="4554537" y="2906276"/>
            <a:ext cx="13176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600"/>
              <a:t>καταναλώνει</a:t>
            </a:r>
          </a:p>
        </p:txBody>
      </p:sp>
      <p:sp>
        <p:nvSpPr>
          <p:cNvPr id="796824" name="Text Box 152"/>
          <p:cNvSpPr txBox="1">
            <a:spLocks noChangeArrowheads="1"/>
          </p:cNvSpPr>
          <p:nvPr/>
        </p:nvSpPr>
        <p:spPr bwMode="auto">
          <a:xfrm>
            <a:off x="5740400" y="3506350"/>
            <a:ext cx="676275"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400"/>
              <a:t>Υπεύ-θυνος για</a:t>
            </a:r>
          </a:p>
        </p:txBody>
      </p:sp>
      <p:sp>
        <p:nvSpPr>
          <p:cNvPr id="796825" name="Text Box 153"/>
          <p:cNvSpPr txBox="1">
            <a:spLocks noChangeArrowheads="1"/>
          </p:cNvSpPr>
          <p:nvPr/>
        </p:nvSpPr>
        <p:spPr bwMode="auto">
          <a:xfrm>
            <a:off x="5516563" y="2776100"/>
            <a:ext cx="587375"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pPr algn="r"/>
            <a:r>
              <a:rPr lang="el-GR" altLang="el-GR" sz="1400"/>
              <a:t>περι-γράφει</a:t>
            </a:r>
          </a:p>
        </p:txBody>
      </p:sp>
      <p:sp>
        <p:nvSpPr>
          <p:cNvPr id="796826" name="Line 19"/>
          <p:cNvSpPr>
            <a:spLocks noChangeShapeType="1"/>
          </p:cNvSpPr>
          <p:nvPr/>
        </p:nvSpPr>
        <p:spPr bwMode="auto">
          <a:xfrm>
            <a:off x="4527550" y="2190313"/>
            <a:ext cx="0" cy="269875"/>
          </a:xfrm>
          <a:prstGeom prst="line">
            <a:avLst/>
          </a:prstGeom>
          <a:noFill/>
          <a:ln w="22225">
            <a:solidFill>
              <a:schemeClr val="tx2"/>
            </a:solidFill>
            <a:round/>
            <a:headEnd/>
            <a:tailEnd/>
          </a:ln>
          <a:extLst>
            <a:ext uri="{909E8E84-426E-40DD-AFC4-6F175D3DCCD1}">
              <a14:hiddenFill xmlns:a14="http://schemas.microsoft.com/office/drawing/2010/main">
                <a:noFill/>
              </a14:hiddenFill>
            </a:ext>
          </a:extLst>
        </p:spPr>
        <p:txBody>
          <a:bodyPr/>
          <a:lstStyle/>
          <a:p>
            <a:endParaRPr lang="el-G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8788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8789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8789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878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889" grpId="0" animBg="1"/>
      <p:bldP spid="287890" grpId="0" animBg="1"/>
      <p:bldP spid="287891" grpId="0" animBg="1"/>
      <p:bldP spid="287892"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7810" name="Rectangle 6"/>
          <p:cNvSpPr>
            <a:spLocks noGrp="1" noChangeArrowheads="1"/>
          </p:cNvSpPr>
          <p:nvPr>
            <p:ph type="title"/>
          </p:nvPr>
        </p:nvSpPr>
        <p:spPr/>
        <p:txBody>
          <a:bodyPr lIns="90487" tIns="44450" rIns="90487" bIns="44450"/>
          <a:lstStyle/>
          <a:p>
            <a:r>
              <a:rPr lang="el-GR" altLang="el-GR"/>
              <a:t>Ένταξη σε ομάδα</a:t>
            </a:r>
            <a:endParaRPr lang="en-US" altLang="el-GR"/>
          </a:p>
        </p:txBody>
      </p:sp>
      <p:sp>
        <p:nvSpPr>
          <p:cNvPr id="173063" name="Rectangle 7"/>
          <p:cNvSpPr>
            <a:spLocks noGrp="1" noChangeArrowheads="1"/>
          </p:cNvSpPr>
          <p:nvPr>
            <p:ph idx="1"/>
          </p:nvPr>
        </p:nvSpPr>
        <p:spPr/>
        <p:txBody>
          <a:bodyPr lIns="90487" tIns="44450" rIns="90487" bIns="44450">
            <a:normAutofit fontScale="92500"/>
          </a:bodyPr>
          <a:lstStyle/>
          <a:p>
            <a:pPr marL="285750" indent="-285750">
              <a:spcBef>
                <a:spcPct val="0"/>
              </a:spcBef>
            </a:pPr>
            <a:r>
              <a:rPr lang="el-GR" altLang="el-GR" sz="2400"/>
              <a:t>Κατά τη φάση του ορισμού έργου, ο διοικητής του έργου δημιουργεί μία ομάδα για κάθε υποσύστημα</a:t>
            </a:r>
          </a:p>
          <a:p>
            <a:pPr marL="285750" indent="-285750">
              <a:spcBef>
                <a:spcPct val="0"/>
              </a:spcBef>
            </a:pPr>
            <a:r>
              <a:rPr lang="el-GR" altLang="el-GR" sz="2400"/>
              <a:t>Μπορεί να δημιουργηθούν και πρόσθετες «διαθεματικές» ομάδες (περιλαμβάνουν άτομα από διαφορετικά τμήματα μέσα στον οργανισμό, π.χ. διαχείριση ανθρώπινων πόρων, μηχανικοί, πωλήσεις, εμπορική προώθηση κ.λπ.) για να υποστηρίξουν τις ομάδες των υποσυστημάτων</a:t>
            </a:r>
          </a:p>
          <a:p>
            <a:pPr marL="285750" indent="-285750">
              <a:spcBef>
                <a:spcPct val="0"/>
              </a:spcBef>
            </a:pPr>
            <a:r>
              <a:rPr lang="el-GR" altLang="el-GR" sz="2400"/>
              <a:t>Κάθε ομάδα έχει έναν επικεφαλής</a:t>
            </a:r>
            <a:endParaRPr lang="en-US" altLang="el-GR" sz="2400"/>
          </a:p>
          <a:p>
            <a:pPr marL="285750" indent="-285750">
              <a:spcBef>
                <a:spcPct val="0"/>
              </a:spcBef>
            </a:pPr>
            <a:r>
              <a:rPr lang="el-GR" altLang="el-GR" sz="2400"/>
              <a:t>Άλλοι ρόλοι μπορεί να είναι:</a:t>
            </a:r>
            <a:endParaRPr lang="en-US" altLang="el-GR" sz="2400"/>
          </a:p>
          <a:p>
            <a:pPr marL="685800" lvl="1" indent="-228600">
              <a:spcBef>
                <a:spcPct val="0"/>
              </a:spcBef>
            </a:pPr>
            <a:r>
              <a:rPr lang="el-GR" altLang="el-GR" sz="2000"/>
              <a:t>Διαχειριστής διαμόρφωσης</a:t>
            </a:r>
            <a:endParaRPr lang="en-US" altLang="el-GR" sz="2000"/>
          </a:p>
          <a:p>
            <a:pPr marL="685800" lvl="1" indent="-228600">
              <a:spcBef>
                <a:spcPct val="0"/>
              </a:spcBef>
            </a:pPr>
            <a:r>
              <a:rPr lang="el-GR" altLang="el-GR" sz="2000"/>
              <a:t>Σύνδεσμος για θέματα </a:t>
            </a:r>
            <a:r>
              <a:rPr lang="en-US" altLang="el-GR" sz="2000"/>
              <a:t>API</a:t>
            </a:r>
          </a:p>
          <a:p>
            <a:pPr marL="685800" lvl="1" indent="-228600">
              <a:spcBef>
                <a:spcPct val="0"/>
              </a:spcBef>
            </a:pPr>
            <a:r>
              <a:rPr lang="el-GR" altLang="el-GR" sz="2000"/>
              <a:t>Συγγραφέας τεχνικών κειμένων</a:t>
            </a:r>
            <a:endParaRPr lang="en-US" altLang="el-GR" sz="2000"/>
          </a:p>
          <a:p>
            <a:pPr marL="685800" lvl="1" indent="-228600">
              <a:spcBef>
                <a:spcPct val="0"/>
              </a:spcBef>
            </a:pPr>
            <a:r>
              <a:rPr lang="el-GR" altLang="el-GR" sz="2000"/>
              <a:t>Διαχειριστής ιστοχώρου</a:t>
            </a:r>
            <a:endParaRPr lang="en-US" altLang="el-GR" sz="2000"/>
          </a:p>
          <a:p>
            <a:pPr marL="285750" indent="-285750">
              <a:spcBef>
                <a:spcPct val="0"/>
              </a:spcBef>
            </a:pPr>
            <a:r>
              <a:rPr lang="el-GR" altLang="el-GR" sz="2400"/>
              <a:t>Πρέπει να καθορίζονται σαφών τα καθήκοντα της ομάδας και κάθε μέλους για να διασφαλίζεται η επιτυχία της ομάδας</a:t>
            </a:r>
          </a:p>
        </p:txBody>
      </p:sp>
      <p:sp>
        <p:nvSpPr>
          <p:cNvPr id="6" name="Slide Number Placeholder 3"/>
          <p:cNvSpPr>
            <a:spLocks noGrp="1"/>
          </p:cNvSpPr>
          <p:nvPr>
            <p:ph type="sldNum" sz="quarter" idx="12"/>
          </p:nvPr>
        </p:nvSpPr>
        <p:spPr/>
        <p:txBody>
          <a:bodyPr/>
          <a:lstStyle/>
          <a:p>
            <a:fld id="{F6BCDD70-0ED3-41AB-A3A6-EB73A79C2F23}" type="slidenum">
              <a:rPr lang="el-GR" altLang="el-GR"/>
              <a:pPr/>
              <a:t>60</a:t>
            </a:fld>
            <a:endParaRPr lang="el-GR" altLang="el-G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9858" name="Rectangle 2"/>
          <p:cNvSpPr>
            <a:spLocks noGrp="1" noChangeArrowheads="1"/>
          </p:cNvSpPr>
          <p:nvPr>
            <p:ph type="title"/>
          </p:nvPr>
        </p:nvSpPr>
        <p:spPr/>
        <p:txBody>
          <a:bodyPr lIns="90487" tIns="44450" rIns="90487" bIns="44450"/>
          <a:lstStyle/>
          <a:p>
            <a:r>
              <a:rPr lang="el-GR" altLang="el-GR" sz="3600"/>
              <a:t>Συμμετοχή σε συσκέψεις κατάστασης ομάδας</a:t>
            </a:r>
            <a:endParaRPr lang="en-US" altLang="el-GR" sz="3600"/>
          </a:p>
        </p:txBody>
      </p:sp>
      <p:sp>
        <p:nvSpPr>
          <p:cNvPr id="176131" name="Rectangle 3"/>
          <p:cNvSpPr>
            <a:spLocks noGrp="1" noChangeArrowheads="1"/>
          </p:cNvSpPr>
          <p:nvPr>
            <p:ph idx="1"/>
          </p:nvPr>
        </p:nvSpPr>
        <p:spPr/>
        <p:txBody>
          <a:bodyPr lIns="90487" tIns="44450" rIns="90487" bIns="44450"/>
          <a:lstStyle/>
          <a:p>
            <a:pPr marL="285750" indent="-285750"/>
            <a:r>
              <a:rPr lang="el-GR" altLang="el-GR" sz="2400"/>
              <a:t>Οι τακτικές συναντήσεις ομάδων (εβδομαδιαίες, ημερήσιες κ.τ.λ.) είναι ιδιαίτερα σημαντικό μέρος ενός έργου λογισμικού</a:t>
            </a:r>
          </a:p>
          <a:p>
            <a:pPr marL="285750" indent="-285750"/>
            <a:r>
              <a:rPr lang="el-GR" altLang="el-GR" sz="2400"/>
              <a:t>Μερικές φορές θεωρούνται ως «χαμένος χρόνος»</a:t>
            </a:r>
            <a:endParaRPr lang="en-US" altLang="el-GR" sz="2400"/>
          </a:p>
          <a:p>
            <a:pPr marL="285750" indent="-285750"/>
            <a:r>
              <a:rPr lang="el-GR" altLang="el-GR" sz="2400"/>
              <a:t>Ο επικεφαλής της ομάδας έχει πολύ σημαντικό ρόλο</a:t>
            </a:r>
            <a:r>
              <a:rPr lang="en-US" altLang="el-GR" sz="2400"/>
              <a:t>:</a:t>
            </a:r>
          </a:p>
          <a:p>
            <a:pPr marL="685800" lvl="1" indent="-228600"/>
            <a:r>
              <a:rPr lang="el-GR" altLang="el-GR" sz="2000"/>
              <a:t>«Εκπαιδεύει» τα μέλη της ομάδας στη διαχείριση συσκέψεων</a:t>
            </a:r>
          </a:p>
          <a:p>
            <a:pPr lvl="2"/>
            <a:r>
              <a:rPr lang="el-GR" altLang="el-GR" sz="1800"/>
              <a:t>Διαμορφώνει και ανακοινώνει την ατζέντα</a:t>
            </a:r>
            <a:endParaRPr lang="en-US" altLang="el-GR" sz="1800"/>
          </a:p>
          <a:p>
            <a:pPr lvl="2"/>
            <a:r>
              <a:rPr lang="el-GR" altLang="el-GR" sz="1800"/>
              <a:t>Μεριμνά για την τήρηση πρακτικών</a:t>
            </a:r>
            <a:endParaRPr lang="en-US" altLang="el-GR" sz="1800"/>
          </a:p>
          <a:p>
            <a:pPr lvl="2"/>
            <a:r>
              <a:rPr lang="el-GR" altLang="el-GR" sz="1800"/>
              <a:t>Να παρακολουθεί την πρόοδο των ενεργειών που έχουν ανατεθεί</a:t>
            </a:r>
            <a:endParaRPr lang="en-US" altLang="el-GR" sz="1800"/>
          </a:p>
          <a:p>
            <a:pPr marL="685800" lvl="1" indent="-228600"/>
            <a:r>
              <a:rPr lang="el-GR" altLang="el-GR" sz="2000"/>
              <a:t>Να αναδείξει τη χρησιμότητα των συσκέψεων της ομάδας</a:t>
            </a:r>
            <a:endParaRPr lang="en-US" altLang="el-GR" sz="2000"/>
          </a:p>
          <a:p>
            <a:pPr marL="685800" lvl="1" indent="-228600"/>
            <a:r>
              <a:rPr lang="el-GR" altLang="el-GR" sz="2000"/>
              <a:t>Να αναδείξει την εξοικονόμηση στον χρόνο</a:t>
            </a:r>
            <a:endParaRPr lang="en-US" altLang="el-GR" sz="2000"/>
          </a:p>
          <a:p>
            <a:pPr marL="685800" lvl="1" indent="-228600"/>
            <a:endParaRPr lang="en-US" altLang="el-GR" sz="2000"/>
          </a:p>
        </p:txBody>
      </p:sp>
      <p:sp>
        <p:nvSpPr>
          <p:cNvPr id="6" name="Slide Number Placeholder 3"/>
          <p:cNvSpPr>
            <a:spLocks noGrp="1"/>
          </p:cNvSpPr>
          <p:nvPr>
            <p:ph type="sldNum" sz="quarter" idx="12"/>
          </p:nvPr>
        </p:nvSpPr>
        <p:spPr/>
        <p:txBody>
          <a:bodyPr/>
          <a:lstStyle/>
          <a:p>
            <a:fld id="{A5BE2051-6585-4227-9048-A2D5453FA87A}" type="slidenum">
              <a:rPr lang="el-GR" altLang="el-GR"/>
              <a:pPr/>
              <a:t>61</a:t>
            </a:fld>
            <a:endParaRPr lang="el-GR" altLang="el-G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1906" name="Rectangle 2"/>
          <p:cNvSpPr>
            <a:spLocks noGrp="1" noChangeArrowheads="1"/>
          </p:cNvSpPr>
          <p:nvPr>
            <p:ph type="title"/>
          </p:nvPr>
        </p:nvSpPr>
        <p:spPr/>
        <p:txBody>
          <a:bodyPr lIns="90487" tIns="44450" rIns="90487" bIns="44450"/>
          <a:lstStyle/>
          <a:p>
            <a:r>
              <a:rPr lang="el-GR" altLang="el-GR" sz="4000"/>
              <a:t>Ένταξη στη «δομή επικοινωνίας»</a:t>
            </a:r>
            <a:endParaRPr lang="en-US" altLang="el-GR" sz="4000"/>
          </a:p>
        </p:txBody>
      </p:sp>
      <p:sp>
        <p:nvSpPr>
          <p:cNvPr id="209923" name="Rectangle 3"/>
          <p:cNvSpPr>
            <a:spLocks noGrp="1" noChangeArrowheads="1"/>
          </p:cNvSpPr>
          <p:nvPr>
            <p:ph idx="1"/>
          </p:nvPr>
        </p:nvSpPr>
        <p:spPr/>
        <p:txBody>
          <a:bodyPr lIns="90487" tIns="44450" rIns="90487" bIns="44450">
            <a:normAutofit fontScale="92500"/>
          </a:bodyPr>
          <a:lstStyle/>
          <a:p>
            <a:pPr marL="285750" indent="-285750">
              <a:spcBef>
                <a:spcPct val="0"/>
              </a:spcBef>
            </a:pPr>
            <a:r>
              <a:rPr lang="el-GR" altLang="el-GR" sz="2400"/>
              <a:t>Μία καλή δομή επικοινωνίας είναι εξαιρετικά σημαντική για κάθε έργο λογισμικού</a:t>
            </a:r>
          </a:p>
          <a:p>
            <a:pPr marL="685800" lvl="1" indent="-228600">
              <a:spcBef>
                <a:spcPct val="0"/>
              </a:spcBef>
            </a:pPr>
            <a:r>
              <a:rPr lang="el-GR" altLang="el-GR" sz="2000"/>
              <a:t>διαδικτυακή πύλη, </a:t>
            </a:r>
            <a:r>
              <a:rPr lang="en-US" altLang="el-GR" sz="2000"/>
              <a:t>e-mail, </a:t>
            </a:r>
            <a:r>
              <a:rPr lang="el-GR" altLang="el-GR" sz="2000"/>
              <a:t>ομάδες νέων, εξειδικευμένο λογισμικό</a:t>
            </a:r>
          </a:p>
          <a:p>
            <a:pPr marL="285750" indent="-285750">
              <a:spcBef>
                <a:spcPct val="0"/>
              </a:spcBef>
            </a:pPr>
            <a:r>
              <a:rPr lang="el-GR" altLang="el-GR" sz="2400"/>
              <a:t>Θα πρέπει να μάθουν οι συμμετέχοντες να χρησιμοποιούν τον κατάλληλο μηχανισμό για την κάθε κατάσταση</a:t>
            </a:r>
          </a:p>
          <a:p>
            <a:pPr marL="685800" lvl="1" indent="-228600">
              <a:spcBef>
                <a:spcPct val="0"/>
              </a:spcBef>
            </a:pPr>
            <a:r>
              <a:rPr lang="el-GR" altLang="el-GR" sz="2000"/>
              <a:t>Η «καταλληλότητα» μπορεί να εξαρτάται από την «εταιρική κουλτούρα»</a:t>
            </a:r>
          </a:p>
          <a:p>
            <a:pPr marL="285750" indent="-285750">
              <a:spcBef>
                <a:spcPct val="0"/>
              </a:spcBef>
            </a:pPr>
            <a:r>
              <a:rPr lang="el-GR" altLang="el-GR" sz="2400"/>
              <a:t>Θα πρέπει να «εγγραφεί» ο κάθε συμμετέχων σε όλους τους σχετικούς μηχανισμούς που πρέπει να μετέχει</a:t>
            </a:r>
            <a:endParaRPr lang="en-US" altLang="el-GR" sz="2400"/>
          </a:p>
          <a:p>
            <a:pPr marL="685800" lvl="1" indent="-228600">
              <a:spcBef>
                <a:spcPct val="0"/>
              </a:spcBef>
            </a:pPr>
            <a:r>
              <a:rPr lang="el-GR" altLang="el-GR" sz="2000"/>
              <a:t>Ενεργοποίηση λογαριασμού, εκπαίδευση</a:t>
            </a:r>
            <a:endParaRPr lang="en-US" altLang="el-GR" sz="2000"/>
          </a:p>
          <a:p>
            <a:pPr marL="285750" indent="-285750">
              <a:spcBef>
                <a:spcPct val="0"/>
              </a:spcBef>
            </a:pPr>
            <a:r>
              <a:rPr lang="el-GR" altLang="el-GR" sz="2400"/>
              <a:t>Ερωτήσεις που πρέπει να απαντηθούν</a:t>
            </a:r>
            <a:r>
              <a:rPr lang="en-US" altLang="el-GR" sz="2400"/>
              <a:t>:</a:t>
            </a:r>
          </a:p>
          <a:p>
            <a:pPr marL="685800" lvl="1" indent="-228600">
              <a:spcBef>
                <a:spcPct val="0"/>
              </a:spcBef>
            </a:pPr>
            <a:r>
              <a:rPr lang="el-GR" altLang="el-GR" sz="2000"/>
              <a:t>Χρονοπρογραμματίζονται οι συσκέψεις σε λογισμικό ημερολογίου;</a:t>
            </a:r>
            <a:endParaRPr lang="en-US" altLang="el-GR" sz="2000"/>
          </a:p>
          <a:p>
            <a:pPr marL="685800" lvl="1" indent="-228600">
              <a:spcBef>
                <a:spcPct val="0"/>
              </a:spcBef>
            </a:pPr>
            <a:r>
              <a:rPr lang="el-GR" altLang="el-GR" sz="2000"/>
              <a:t>Διαθέτει το έργο ένα σύστημα αναφοράς προβλημάτων;</a:t>
            </a:r>
          </a:p>
          <a:p>
            <a:pPr marL="685800" lvl="1" indent="-228600">
              <a:spcBef>
                <a:spcPct val="0"/>
              </a:spcBef>
            </a:pPr>
            <a:r>
              <a:rPr lang="el-GR" altLang="el-GR" sz="2000"/>
              <a:t>Εκτελούν τα μέλη της ομάδας «επιθεωρήσεις ομοτίμων» στις συσκέψεις ή σε γραπτή μορφή;</a:t>
            </a:r>
          </a:p>
        </p:txBody>
      </p:sp>
      <p:sp>
        <p:nvSpPr>
          <p:cNvPr id="6" name="Slide Number Placeholder 3"/>
          <p:cNvSpPr>
            <a:spLocks noGrp="1"/>
          </p:cNvSpPr>
          <p:nvPr>
            <p:ph type="sldNum" sz="quarter" idx="12"/>
          </p:nvPr>
        </p:nvSpPr>
        <p:spPr/>
        <p:txBody>
          <a:bodyPr/>
          <a:lstStyle/>
          <a:p>
            <a:fld id="{176A60EA-0AA6-4005-AE63-7C471C013E14}" type="slidenum">
              <a:rPr lang="el-GR" altLang="el-GR"/>
              <a:pPr/>
              <a:t>62</a:t>
            </a:fld>
            <a:endParaRPr lang="el-GR" altLang="el-G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Slide Number Placeholder 3"/>
          <p:cNvSpPr>
            <a:spLocks noGrp="1"/>
          </p:cNvSpPr>
          <p:nvPr>
            <p:ph type="sldNum" sz="quarter" idx="12"/>
          </p:nvPr>
        </p:nvSpPr>
        <p:spPr/>
        <p:txBody>
          <a:bodyPr/>
          <a:lstStyle/>
          <a:p>
            <a:fld id="{5548FD11-C746-4C90-9350-F8C2DEAF3603}" type="slidenum">
              <a:rPr lang="el-GR" altLang="el-GR"/>
              <a:pPr/>
              <a:t>63</a:t>
            </a:fld>
            <a:endParaRPr lang="el-GR" altLang="el-GR"/>
          </a:p>
        </p:txBody>
      </p:sp>
      <p:sp>
        <p:nvSpPr>
          <p:cNvPr id="893954" name="Rectangle 22"/>
          <p:cNvSpPr>
            <a:spLocks noChangeArrowheads="1"/>
          </p:cNvSpPr>
          <p:nvPr/>
        </p:nvSpPr>
        <p:spPr bwMode="auto">
          <a:xfrm>
            <a:off x="5678488" y="2287588"/>
            <a:ext cx="1914525" cy="461962"/>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Προϊόν εργασίας</a:t>
            </a:r>
            <a:endParaRPr lang="en-US" altLang="el-GR" sz="1800" b="1"/>
          </a:p>
        </p:txBody>
      </p:sp>
      <p:sp>
        <p:nvSpPr>
          <p:cNvPr id="893955" name="Rectangle 24"/>
          <p:cNvSpPr>
            <a:spLocks noChangeArrowheads="1"/>
          </p:cNvSpPr>
          <p:nvPr/>
        </p:nvSpPr>
        <p:spPr bwMode="auto">
          <a:xfrm>
            <a:off x="1063625" y="2287588"/>
            <a:ext cx="1912938" cy="461962"/>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Εργασία</a:t>
            </a:r>
            <a:endParaRPr lang="en-US" altLang="el-GR" sz="1600"/>
          </a:p>
        </p:txBody>
      </p:sp>
      <p:sp>
        <p:nvSpPr>
          <p:cNvPr id="893956" name="Rectangle 26"/>
          <p:cNvSpPr>
            <a:spLocks noChangeArrowheads="1"/>
          </p:cNvSpPr>
          <p:nvPr/>
        </p:nvSpPr>
        <p:spPr bwMode="auto">
          <a:xfrm>
            <a:off x="4368800" y="1158875"/>
            <a:ext cx="1914525" cy="442913"/>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Συμμετέχων</a:t>
            </a:r>
            <a:endParaRPr lang="en-US" altLang="el-GR" sz="1600"/>
          </a:p>
        </p:txBody>
      </p:sp>
      <p:sp>
        <p:nvSpPr>
          <p:cNvPr id="893957" name="Rectangle 28"/>
          <p:cNvSpPr>
            <a:spLocks noChangeArrowheads="1"/>
          </p:cNvSpPr>
          <p:nvPr/>
        </p:nvSpPr>
        <p:spPr bwMode="auto">
          <a:xfrm>
            <a:off x="3941763" y="2303463"/>
            <a:ext cx="7270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παράγει</a:t>
            </a:r>
            <a:endParaRPr lang="en-US" altLang="el-GR" sz="4000"/>
          </a:p>
        </p:txBody>
      </p:sp>
      <p:sp>
        <p:nvSpPr>
          <p:cNvPr id="893958" name="Rectangle 29"/>
          <p:cNvSpPr>
            <a:spLocks noChangeArrowheads="1"/>
          </p:cNvSpPr>
          <p:nvPr/>
        </p:nvSpPr>
        <p:spPr bwMode="auto">
          <a:xfrm>
            <a:off x="1916113" y="2798763"/>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endParaRPr lang="en-US" altLang="el-GR" sz="4000">
              <a:latin typeface="Lucida Sans Typewriter" panose="020B0509030504030204" pitchFamily="49" charset="0"/>
              <a:ea typeface="ＭＳ Ｐゴシック" panose="020B0600070205080204" pitchFamily="34" charset="-128"/>
            </a:endParaRPr>
          </a:p>
        </p:txBody>
      </p:sp>
      <p:sp>
        <p:nvSpPr>
          <p:cNvPr id="893959" name="Rectangle 30"/>
          <p:cNvSpPr>
            <a:spLocks noChangeArrowheads="1"/>
          </p:cNvSpPr>
          <p:nvPr/>
        </p:nvSpPr>
        <p:spPr bwMode="auto">
          <a:xfrm>
            <a:off x="2727325" y="1719263"/>
            <a:ext cx="1914525" cy="463550"/>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Ρόλος</a:t>
            </a:r>
            <a:endParaRPr lang="en-US" altLang="el-GR" sz="1600"/>
          </a:p>
        </p:txBody>
      </p:sp>
      <p:sp>
        <p:nvSpPr>
          <p:cNvPr id="893960" name="Rectangle 32"/>
          <p:cNvSpPr>
            <a:spLocks noChangeArrowheads="1"/>
          </p:cNvSpPr>
          <p:nvPr/>
        </p:nvSpPr>
        <p:spPr bwMode="auto">
          <a:xfrm>
            <a:off x="3240088" y="2871788"/>
            <a:ext cx="1933575" cy="442912"/>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Χρονοπρόγραμμα</a:t>
            </a:r>
            <a:endParaRPr lang="en-US" altLang="el-GR" sz="1600"/>
          </a:p>
        </p:txBody>
      </p:sp>
      <p:sp>
        <p:nvSpPr>
          <p:cNvPr id="893961" name="Rectangle 34"/>
          <p:cNvSpPr>
            <a:spLocks noChangeArrowheads="1"/>
          </p:cNvSpPr>
          <p:nvPr/>
        </p:nvSpPr>
        <p:spPr bwMode="auto">
          <a:xfrm>
            <a:off x="6000750" y="573088"/>
            <a:ext cx="1916113" cy="463550"/>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Ομάδα</a:t>
            </a:r>
            <a:endParaRPr lang="en-US" altLang="el-GR" sz="1600"/>
          </a:p>
        </p:txBody>
      </p:sp>
      <p:sp>
        <p:nvSpPr>
          <p:cNvPr id="893962" name="Freeform 36"/>
          <p:cNvSpPr>
            <a:spLocks/>
          </p:cNvSpPr>
          <p:nvPr/>
        </p:nvSpPr>
        <p:spPr bwMode="auto">
          <a:xfrm>
            <a:off x="2051050" y="1943100"/>
            <a:ext cx="406400" cy="323850"/>
          </a:xfrm>
          <a:custGeom>
            <a:avLst/>
            <a:gdLst>
              <a:gd name="T0" fmla="*/ 0 w 294"/>
              <a:gd name="T1" fmla="*/ 733418339 h 143"/>
              <a:gd name="T2" fmla="*/ 0 w 294"/>
              <a:gd name="T3" fmla="*/ 0 h 143"/>
              <a:gd name="T4" fmla="*/ 1504904138 w 294"/>
              <a:gd name="T5" fmla="*/ 0 h 143"/>
              <a:gd name="T6" fmla="*/ 0 60000 65536"/>
              <a:gd name="T7" fmla="*/ 0 60000 65536"/>
              <a:gd name="T8" fmla="*/ 0 60000 65536"/>
              <a:gd name="T9" fmla="*/ 0 w 294"/>
              <a:gd name="T10" fmla="*/ 0 h 143"/>
              <a:gd name="T11" fmla="*/ 294 w 294"/>
              <a:gd name="T12" fmla="*/ 143 h 143"/>
            </a:gdLst>
            <a:ahLst/>
            <a:cxnLst>
              <a:cxn ang="T6">
                <a:pos x="T0" y="T1"/>
              </a:cxn>
              <a:cxn ang="T7">
                <a:pos x="T2" y="T3"/>
              </a:cxn>
              <a:cxn ang="T8">
                <a:pos x="T4" y="T5"/>
              </a:cxn>
            </a:cxnLst>
            <a:rect l="T9" t="T10" r="T11" b="T12"/>
            <a:pathLst>
              <a:path w="294" h="143">
                <a:moveTo>
                  <a:pt x="0" y="143"/>
                </a:moveTo>
                <a:lnTo>
                  <a:pt x="0" y="0"/>
                </a:lnTo>
                <a:lnTo>
                  <a:pt x="294" y="0"/>
                </a:lnTo>
              </a:path>
            </a:pathLst>
          </a:custGeom>
          <a:noFill/>
          <a:ln w="14288">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3963" name="Line 37"/>
          <p:cNvSpPr>
            <a:spLocks noChangeShapeType="1"/>
          </p:cNvSpPr>
          <p:nvPr/>
        </p:nvSpPr>
        <p:spPr bwMode="auto">
          <a:xfrm>
            <a:off x="2951163" y="2528888"/>
            <a:ext cx="2720975" cy="1587"/>
          </a:xfrm>
          <a:prstGeom prst="line">
            <a:avLst/>
          </a:prstGeom>
          <a:noFill/>
          <a:ln w="14288">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93964" name="Rectangle 38"/>
          <p:cNvSpPr>
            <a:spLocks noChangeArrowheads="1"/>
          </p:cNvSpPr>
          <p:nvPr/>
        </p:nvSpPr>
        <p:spPr bwMode="auto">
          <a:xfrm>
            <a:off x="1897063" y="2141538"/>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endParaRPr lang="en-US" altLang="el-GR" sz="4000">
              <a:latin typeface="Lucida Sans Typewriter" panose="020B0509030504030204" pitchFamily="49" charset="0"/>
              <a:ea typeface="ＭＳ Ｐゴシック" panose="020B0600070205080204" pitchFamily="34" charset="-128"/>
            </a:endParaRPr>
          </a:p>
        </p:txBody>
      </p:sp>
      <p:sp>
        <p:nvSpPr>
          <p:cNvPr id="893965" name="Rectangle 39"/>
          <p:cNvSpPr>
            <a:spLocks noChangeArrowheads="1"/>
          </p:cNvSpPr>
          <p:nvPr/>
        </p:nvSpPr>
        <p:spPr bwMode="auto">
          <a:xfrm>
            <a:off x="5449888" y="2638425"/>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endParaRPr lang="en-US" altLang="el-GR" sz="4000">
              <a:latin typeface="Lucida Sans Typewriter" panose="020B0509030504030204" pitchFamily="49" charset="0"/>
              <a:ea typeface="ＭＳ Ｐゴシック" panose="020B0600070205080204" pitchFamily="34" charset="-128"/>
            </a:endParaRPr>
          </a:p>
        </p:txBody>
      </p:sp>
      <p:sp>
        <p:nvSpPr>
          <p:cNvPr id="893966" name="Freeform 40"/>
          <p:cNvSpPr>
            <a:spLocks/>
          </p:cNvSpPr>
          <p:nvPr/>
        </p:nvSpPr>
        <p:spPr bwMode="auto">
          <a:xfrm>
            <a:off x="2051050" y="2754313"/>
            <a:ext cx="1169988" cy="303212"/>
          </a:xfrm>
          <a:custGeom>
            <a:avLst/>
            <a:gdLst>
              <a:gd name="T0" fmla="*/ 0 w 543"/>
              <a:gd name="T1" fmla="*/ 0 h 142"/>
              <a:gd name="T2" fmla="*/ 0 w 543"/>
              <a:gd name="T3" fmla="*/ 647451573 h 142"/>
              <a:gd name="T4" fmla="*/ 2147483647 w 543"/>
              <a:gd name="T5" fmla="*/ 647451573 h 142"/>
              <a:gd name="T6" fmla="*/ 0 60000 65536"/>
              <a:gd name="T7" fmla="*/ 0 60000 65536"/>
              <a:gd name="T8" fmla="*/ 0 60000 65536"/>
              <a:gd name="T9" fmla="*/ 0 w 543"/>
              <a:gd name="T10" fmla="*/ 0 h 142"/>
              <a:gd name="T11" fmla="*/ 543 w 543"/>
              <a:gd name="T12" fmla="*/ 142 h 142"/>
            </a:gdLst>
            <a:ahLst/>
            <a:cxnLst>
              <a:cxn ang="T6">
                <a:pos x="T0" y="T1"/>
              </a:cxn>
              <a:cxn ang="T7">
                <a:pos x="T2" y="T3"/>
              </a:cxn>
              <a:cxn ang="T8">
                <a:pos x="T4" y="T5"/>
              </a:cxn>
            </a:cxnLst>
            <a:rect l="T9" t="T10" r="T11" b="T12"/>
            <a:pathLst>
              <a:path w="543" h="142">
                <a:moveTo>
                  <a:pt x="0" y="0"/>
                </a:moveTo>
                <a:lnTo>
                  <a:pt x="0" y="142"/>
                </a:lnTo>
                <a:lnTo>
                  <a:pt x="543" y="142"/>
                </a:lnTo>
              </a:path>
            </a:pathLst>
          </a:custGeom>
          <a:noFill/>
          <a:ln w="14288">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3967" name="Rectangle 41"/>
          <p:cNvSpPr>
            <a:spLocks noChangeArrowheads="1"/>
          </p:cNvSpPr>
          <p:nvPr/>
        </p:nvSpPr>
        <p:spPr bwMode="auto">
          <a:xfrm>
            <a:off x="1646238" y="3094038"/>
            <a:ext cx="1447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απεικονίζεται σε</a:t>
            </a:r>
            <a:endParaRPr lang="en-US" altLang="el-GR" sz="4000"/>
          </a:p>
        </p:txBody>
      </p:sp>
      <p:sp>
        <p:nvSpPr>
          <p:cNvPr id="893968" name="Rectangle 42"/>
          <p:cNvSpPr>
            <a:spLocks noChangeArrowheads="1"/>
          </p:cNvSpPr>
          <p:nvPr/>
        </p:nvSpPr>
        <p:spPr bwMode="auto">
          <a:xfrm>
            <a:off x="2987675" y="2593975"/>
            <a:ext cx="1127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1</a:t>
            </a:r>
            <a:endParaRPr lang="en-US" altLang="el-GR" sz="4000">
              <a:latin typeface="Lucida Sans Typewriter" panose="020B0509030504030204" pitchFamily="49" charset="0"/>
              <a:ea typeface="ＭＳ Ｐゴシック" panose="020B0600070205080204" pitchFamily="34" charset="-128"/>
            </a:endParaRPr>
          </a:p>
        </p:txBody>
      </p:sp>
      <p:sp>
        <p:nvSpPr>
          <p:cNvPr id="893969" name="Rectangle 43"/>
          <p:cNvSpPr>
            <a:spLocks noChangeArrowheads="1"/>
          </p:cNvSpPr>
          <p:nvPr/>
        </p:nvSpPr>
        <p:spPr bwMode="auto">
          <a:xfrm>
            <a:off x="2406650" y="1136650"/>
            <a:ext cx="13096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υπεύθυνος για</a:t>
            </a:r>
            <a:endParaRPr lang="en-US" altLang="el-GR" sz="4000"/>
          </a:p>
        </p:txBody>
      </p:sp>
      <p:sp>
        <p:nvSpPr>
          <p:cNvPr id="893971" name="Freeform 45"/>
          <p:cNvSpPr>
            <a:spLocks/>
          </p:cNvSpPr>
          <p:nvPr/>
        </p:nvSpPr>
        <p:spPr bwMode="auto">
          <a:xfrm>
            <a:off x="3402013" y="1358900"/>
            <a:ext cx="947737" cy="342900"/>
          </a:xfrm>
          <a:custGeom>
            <a:avLst/>
            <a:gdLst>
              <a:gd name="T0" fmla="*/ 0 w 419"/>
              <a:gd name="T1" fmla="*/ 778678212 h 151"/>
              <a:gd name="T2" fmla="*/ 0 w 419"/>
              <a:gd name="T3" fmla="*/ 0 h 151"/>
              <a:gd name="T4" fmla="*/ 2143688356 w 419"/>
              <a:gd name="T5" fmla="*/ 0 h 151"/>
              <a:gd name="T6" fmla="*/ 0 60000 65536"/>
              <a:gd name="T7" fmla="*/ 0 60000 65536"/>
              <a:gd name="T8" fmla="*/ 0 60000 65536"/>
              <a:gd name="T9" fmla="*/ 0 w 419"/>
              <a:gd name="T10" fmla="*/ 0 h 151"/>
              <a:gd name="T11" fmla="*/ 419 w 419"/>
              <a:gd name="T12" fmla="*/ 151 h 151"/>
            </a:gdLst>
            <a:ahLst/>
            <a:cxnLst>
              <a:cxn ang="T6">
                <a:pos x="T0" y="T1"/>
              </a:cxn>
              <a:cxn ang="T7">
                <a:pos x="T2" y="T3"/>
              </a:cxn>
              <a:cxn ang="T8">
                <a:pos x="T4" y="T5"/>
              </a:cxn>
            </a:cxnLst>
            <a:rect l="T9" t="T10" r="T11" b="T12"/>
            <a:pathLst>
              <a:path w="419" h="151">
                <a:moveTo>
                  <a:pt x="0" y="151"/>
                </a:moveTo>
                <a:lnTo>
                  <a:pt x="0" y="0"/>
                </a:lnTo>
                <a:lnTo>
                  <a:pt x="419" y="0"/>
                </a:lnTo>
              </a:path>
            </a:pathLst>
          </a:custGeom>
          <a:noFill/>
          <a:ln w="14288">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3972" name="Rectangle 46"/>
          <p:cNvSpPr>
            <a:spLocks noChangeArrowheads="1"/>
          </p:cNvSpPr>
          <p:nvPr/>
        </p:nvSpPr>
        <p:spPr bwMode="auto">
          <a:xfrm>
            <a:off x="3267075" y="1493838"/>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endParaRPr lang="en-US" altLang="el-GR" sz="4000">
              <a:latin typeface="Lucida Sans Typewriter" panose="020B0509030504030204" pitchFamily="49" charset="0"/>
              <a:ea typeface="ＭＳ Ｐゴシック" panose="020B0600070205080204" pitchFamily="34" charset="-128"/>
            </a:endParaRPr>
          </a:p>
        </p:txBody>
      </p:sp>
      <p:sp>
        <p:nvSpPr>
          <p:cNvPr id="893973" name="Rectangle 47"/>
          <p:cNvSpPr>
            <a:spLocks noChangeArrowheads="1"/>
          </p:cNvSpPr>
          <p:nvPr/>
        </p:nvSpPr>
        <p:spPr bwMode="auto">
          <a:xfrm>
            <a:off x="4200525" y="1428750"/>
            <a:ext cx="1127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1</a:t>
            </a:r>
            <a:endParaRPr lang="en-US" altLang="el-GR" sz="4000">
              <a:latin typeface="Lucida Sans Typewriter" panose="020B0509030504030204" pitchFamily="49" charset="0"/>
              <a:ea typeface="ＭＳ Ｐゴシック" panose="020B0600070205080204" pitchFamily="34" charset="-128"/>
            </a:endParaRPr>
          </a:p>
        </p:txBody>
      </p:sp>
      <p:sp>
        <p:nvSpPr>
          <p:cNvPr id="893974" name="Rectangle 48"/>
          <p:cNvSpPr>
            <a:spLocks noChangeArrowheads="1"/>
          </p:cNvSpPr>
          <p:nvPr/>
        </p:nvSpPr>
        <p:spPr bwMode="auto">
          <a:xfrm>
            <a:off x="4706938" y="552450"/>
            <a:ext cx="11811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ανατίθεται σε</a:t>
            </a:r>
            <a:endParaRPr lang="en-US" altLang="el-GR" sz="4000"/>
          </a:p>
        </p:txBody>
      </p:sp>
      <p:sp>
        <p:nvSpPr>
          <p:cNvPr id="893975" name="Freeform 49"/>
          <p:cNvSpPr>
            <a:spLocks/>
          </p:cNvSpPr>
          <p:nvPr/>
        </p:nvSpPr>
        <p:spPr bwMode="auto">
          <a:xfrm>
            <a:off x="5354638" y="814388"/>
            <a:ext cx="646112" cy="323850"/>
          </a:xfrm>
          <a:custGeom>
            <a:avLst/>
            <a:gdLst>
              <a:gd name="T0" fmla="*/ 0 w 285"/>
              <a:gd name="T1" fmla="*/ 733418339 h 143"/>
              <a:gd name="T2" fmla="*/ 0 w 285"/>
              <a:gd name="T3" fmla="*/ 0 h 143"/>
              <a:gd name="T4" fmla="*/ 1464774444 w 285"/>
              <a:gd name="T5" fmla="*/ 0 h 143"/>
              <a:gd name="T6" fmla="*/ 0 60000 65536"/>
              <a:gd name="T7" fmla="*/ 0 60000 65536"/>
              <a:gd name="T8" fmla="*/ 0 60000 65536"/>
              <a:gd name="T9" fmla="*/ 0 w 285"/>
              <a:gd name="T10" fmla="*/ 0 h 143"/>
              <a:gd name="T11" fmla="*/ 285 w 285"/>
              <a:gd name="T12" fmla="*/ 143 h 143"/>
            </a:gdLst>
            <a:ahLst/>
            <a:cxnLst>
              <a:cxn ang="T6">
                <a:pos x="T0" y="T1"/>
              </a:cxn>
              <a:cxn ang="T7">
                <a:pos x="T2" y="T3"/>
              </a:cxn>
              <a:cxn ang="T8">
                <a:pos x="T4" y="T5"/>
              </a:cxn>
            </a:cxnLst>
            <a:rect l="T9" t="T10" r="T11" b="T12"/>
            <a:pathLst>
              <a:path w="285" h="143">
                <a:moveTo>
                  <a:pt x="0" y="143"/>
                </a:moveTo>
                <a:lnTo>
                  <a:pt x="0" y="0"/>
                </a:lnTo>
                <a:lnTo>
                  <a:pt x="285" y="0"/>
                </a:lnTo>
              </a:path>
            </a:pathLst>
          </a:custGeom>
          <a:noFill/>
          <a:ln w="14288">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3976" name="Rectangle 50"/>
          <p:cNvSpPr>
            <a:spLocks noChangeArrowheads="1"/>
          </p:cNvSpPr>
          <p:nvPr/>
        </p:nvSpPr>
        <p:spPr bwMode="auto">
          <a:xfrm>
            <a:off x="5183188" y="1004888"/>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endParaRPr lang="en-US" altLang="el-GR" sz="4000">
              <a:latin typeface="Lucida Sans Typewriter" panose="020B0509030504030204" pitchFamily="49" charset="0"/>
              <a:ea typeface="ＭＳ Ｐゴシック" panose="020B0600070205080204" pitchFamily="34" charset="-128"/>
            </a:endParaRPr>
          </a:p>
        </p:txBody>
      </p:sp>
      <p:sp>
        <p:nvSpPr>
          <p:cNvPr id="893977" name="Rectangle 51"/>
          <p:cNvSpPr>
            <a:spLocks noChangeArrowheads="1"/>
          </p:cNvSpPr>
          <p:nvPr/>
        </p:nvSpPr>
        <p:spPr bwMode="auto">
          <a:xfrm>
            <a:off x="5840413" y="876300"/>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endParaRPr lang="en-US" altLang="el-GR" sz="4000">
              <a:latin typeface="Lucida Sans Typewriter" panose="020B0509030504030204" pitchFamily="49" charset="0"/>
              <a:ea typeface="ＭＳ Ｐゴシック" panose="020B0600070205080204" pitchFamily="34" charset="-128"/>
            </a:endParaRPr>
          </a:p>
        </p:txBody>
      </p:sp>
      <p:sp>
        <p:nvSpPr>
          <p:cNvPr id="893978" name="Rectangle 65"/>
          <p:cNvSpPr>
            <a:spLocks noChangeArrowheads="1"/>
          </p:cNvSpPr>
          <p:nvPr/>
        </p:nvSpPr>
        <p:spPr bwMode="auto">
          <a:xfrm>
            <a:off x="7162800" y="2817813"/>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endParaRPr lang="en-US" altLang="el-GR" sz="4000">
              <a:latin typeface="Lucida Sans Typewriter" panose="020B0509030504030204" pitchFamily="49" charset="0"/>
              <a:ea typeface="ＭＳ Ｐゴシック" panose="020B0600070205080204" pitchFamily="34" charset="-128"/>
            </a:endParaRPr>
          </a:p>
        </p:txBody>
      </p:sp>
      <p:sp>
        <p:nvSpPr>
          <p:cNvPr id="893980" name="Freeform 62"/>
          <p:cNvSpPr>
            <a:spLocks/>
          </p:cNvSpPr>
          <p:nvPr/>
        </p:nvSpPr>
        <p:spPr bwMode="auto">
          <a:xfrm>
            <a:off x="7046913" y="2754313"/>
            <a:ext cx="287337" cy="1633537"/>
          </a:xfrm>
          <a:custGeom>
            <a:avLst/>
            <a:gdLst>
              <a:gd name="T0" fmla="*/ 0 w 365"/>
              <a:gd name="T1" fmla="*/ 1467 h 722"/>
              <a:gd name="T2" fmla="*/ 744 w 365"/>
              <a:gd name="T3" fmla="*/ 1467 h 722"/>
              <a:gd name="T4" fmla="*/ 744 w 365"/>
              <a:gd name="T5" fmla="*/ 0 h 722"/>
              <a:gd name="T6" fmla="*/ 0 60000 65536"/>
              <a:gd name="T7" fmla="*/ 0 60000 65536"/>
              <a:gd name="T8" fmla="*/ 0 60000 65536"/>
              <a:gd name="T9" fmla="*/ 0 w 365"/>
              <a:gd name="T10" fmla="*/ 0 h 722"/>
              <a:gd name="T11" fmla="*/ 365 w 365"/>
              <a:gd name="T12" fmla="*/ 722 h 722"/>
            </a:gdLst>
            <a:ahLst/>
            <a:cxnLst>
              <a:cxn ang="T6">
                <a:pos x="T0" y="T1"/>
              </a:cxn>
              <a:cxn ang="T7">
                <a:pos x="T2" y="T3"/>
              </a:cxn>
              <a:cxn ang="T8">
                <a:pos x="T4" y="T5"/>
              </a:cxn>
            </a:cxnLst>
            <a:rect l="T9" t="T10" r="T11" b="T12"/>
            <a:pathLst>
              <a:path w="365" h="722">
                <a:moveTo>
                  <a:pt x="0" y="722"/>
                </a:moveTo>
                <a:lnTo>
                  <a:pt x="365" y="722"/>
                </a:lnTo>
                <a:lnTo>
                  <a:pt x="365" y="0"/>
                </a:lnTo>
              </a:path>
            </a:pathLst>
          </a:custGeom>
          <a:noFill/>
          <a:ln w="14288">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3982" name="Freeform 64"/>
          <p:cNvSpPr>
            <a:spLocks/>
          </p:cNvSpPr>
          <p:nvPr/>
        </p:nvSpPr>
        <p:spPr bwMode="auto">
          <a:xfrm>
            <a:off x="3222625" y="3294063"/>
            <a:ext cx="1393825" cy="1089025"/>
          </a:xfrm>
          <a:custGeom>
            <a:avLst/>
            <a:gdLst>
              <a:gd name="T0" fmla="*/ 0 w 437"/>
              <a:gd name="T1" fmla="*/ 978 h 481"/>
              <a:gd name="T2" fmla="*/ 888 w 437"/>
              <a:gd name="T3" fmla="*/ 978 h 481"/>
              <a:gd name="T4" fmla="*/ 888 w 437"/>
              <a:gd name="T5" fmla="*/ 0 h 481"/>
              <a:gd name="T6" fmla="*/ 0 60000 65536"/>
              <a:gd name="T7" fmla="*/ 0 60000 65536"/>
              <a:gd name="T8" fmla="*/ 0 60000 65536"/>
              <a:gd name="T9" fmla="*/ 0 w 437"/>
              <a:gd name="T10" fmla="*/ 0 h 481"/>
              <a:gd name="T11" fmla="*/ 437 w 437"/>
              <a:gd name="T12" fmla="*/ 481 h 481"/>
            </a:gdLst>
            <a:ahLst/>
            <a:cxnLst>
              <a:cxn ang="T6">
                <a:pos x="T0" y="T1"/>
              </a:cxn>
              <a:cxn ang="T7">
                <a:pos x="T2" y="T3"/>
              </a:cxn>
              <a:cxn ang="T8">
                <a:pos x="T4" y="T5"/>
              </a:cxn>
            </a:cxnLst>
            <a:rect l="T9" t="T10" r="T11" b="T12"/>
            <a:pathLst>
              <a:path w="437" h="481">
                <a:moveTo>
                  <a:pt x="0" y="481"/>
                </a:moveTo>
                <a:lnTo>
                  <a:pt x="437" y="481"/>
                </a:lnTo>
                <a:lnTo>
                  <a:pt x="437" y="0"/>
                </a:lnTo>
              </a:path>
            </a:pathLst>
          </a:custGeom>
          <a:noFill/>
          <a:ln w="14288">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3983" name="Rectangle 3"/>
          <p:cNvSpPr>
            <a:spLocks noChangeArrowheads="1"/>
          </p:cNvSpPr>
          <p:nvPr/>
        </p:nvSpPr>
        <p:spPr bwMode="auto">
          <a:xfrm>
            <a:off x="1995488" y="5410200"/>
            <a:ext cx="1914525" cy="463550"/>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Επιθεώρηση</a:t>
            </a:r>
            <a:endParaRPr lang="en-US" altLang="el-GR" sz="1600"/>
          </a:p>
        </p:txBody>
      </p:sp>
      <p:sp>
        <p:nvSpPr>
          <p:cNvPr id="893984" name="Rectangle 5"/>
          <p:cNvSpPr>
            <a:spLocks noChangeArrowheads="1"/>
          </p:cNvSpPr>
          <p:nvPr/>
        </p:nvSpPr>
        <p:spPr bwMode="auto">
          <a:xfrm>
            <a:off x="5380038" y="4786313"/>
            <a:ext cx="1914525" cy="442912"/>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lnSpc>
                <a:spcPct val="80000"/>
              </a:lnSpc>
            </a:pPr>
            <a:r>
              <a:rPr lang="el-GR" altLang="el-GR" sz="1600"/>
              <a:t>Αίτημα για διευκρίνιση</a:t>
            </a:r>
            <a:endParaRPr lang="en-US" altLang="el-GR" sz="1800" b="1"/>
          </a:p>
        </p:txBody>
      </p:sp>
      <p:sp>
        <p:nvSpPr>
          <p:cNvPr id="893985" name="Rectangle 7"/>
          <p:cNvSpPr>
            <a:spLocks noChangeArrowheads="1"/>
          </p:cNvSpPr>
          <p:nvPr/>
        </p:nvSpPr>
        <p:spPr bwMode="auto">
          <a:xfrm>
            <a:off x="971550" y="4141788"/>
            <a:ext cx="2252663" cy="463550"/>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Σχεδιασμένο γεγονός</a:t>
            </a:r>
            <a:endParaRPr lang="en-US" altLang="el-GR" sz="1600"/>
          </a:p>
        </p:txBody>
      </p:sp>
      <p:sp>
        <p:nvSpPr>
          <p:cNvPr id="893986" name="Rectangle 10"/>
          <p:cNvSpPr>
            <a:spLocks noChangeArrowheads="1"/>
          </p:cNvSpPr>
          <p:nvPr/>
        </p:nvSpPr>
        <p:spPr bwMode="auto">
          <a:xfrm>
            <a:off x="5380038" y="6035675"/>
            <a:ext cx="1914525" cy="463550"/>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lnSpc>
                <a:spcPct val="80000"/>
              </a:lnSpc>
            </a:pPr>
            <a:r>
              <a:rPr lang="el-GR" altLang="el-GR" sz="1600"/>
              <a:t>Επίλυση ζητήματος</a:t>
            </a:r>
            <a:endParaRPr lang="en-US" altLang="el-GR" sz="1800" b="1"/>
          </a:p>
        </p:txBody>
      </p:sp>
      <p:sp>
        <p:nvSpPr>
          <p:cNvPr id="893987" name="Rectangle 12"/>
          <p:cNvSpPr>
            <a:spLocks noChangeArrowheads="1"/>
          </p:cNvSpPr>
          <p:nvPr/>
        </p:nvSpPr>
        <p:spPr bwMode="auto">
          <a:xfrm>
            <a:off x="1995488" y="6035675"/>
            <a:ext cx="1914525" cy="463550"/>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Διάθεση</a:t>
            </a:r>
            <a:endParaRPr lang="en-US" altLang="el-GR" sz="1600"/>
          </a:p>
        </p:txBody>
      </p:sp>
      <p:sp>
        <p:nvSpPr>
          <p:cNvPr id="893988" name="Rectangle 14"/>
          <p:cNvSpPr>
            <a:spLocks noChangeArrowheads="1"/>
          </p:cNvSpPr>
          <p:nvPr/>
        </p:nvSpPr>
        <p:spPr bwMode="auto">
          <a:xfrm>
            <a:off x="4706938" y="4149725"/>
            <a:ext cx="2386012" cy="463550"/>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54000" rIns="54000"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Μη σχεδιασμένο γεγονός</a:t>
            </a:r>
            <a:endParaRPr lang="en-US" altLang="el-GR" sz="1600"/>
          </a:p>
        </p:txBody>
      </p:sp>
      <p:sp>
        <p:nvSpPr>
          <p:cNvPr id="893989" name="Rectangle 17"/>
          <p:cNvSpPr>
            <a:spLocks noChangeArrowheads="1"/>
          </p:cNvSpPr>
          <p:nvPr/>
        </p:nvSpPr>
        <p:spPr bwMode="auto">
          <a:xfrm>
            <a:off x="1995488" y="4786313"/>
            <a:ext cx="1914525" cy="442912"/>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lnSpc>
                <a:spcPct val="80000"/>
              </a:lnSpc>
            </a:pPr>
            <a:r>
              <a:rPr lang="el-GR" altLang="el-GR" sz="1600"/>
              <a:t>Διατύπωση προβλήματος</a:t>
            </a:r>
            <a:endParaRPr lang="en-US" altLang="el-GR" sz="1800" b="1"/>
          </a:p>
        </p:txBody>
      </p:sp>
      <p:sp>
        <p:nvSpPr>
          <p:cNvPr id="893990" name="Rectangle 19"/>
          <p:cNvSpPr>
            <a:spLocks noChangeArrowheads="1"/>
          </p:cNvSpPr>
          <p:nvPr/>
        </p:nvSpPr>
        <p:spPr bwMode="auto">
          <a:xfrm>
            <a:off x="5380038" y="5410200"/>
            <a:ext cx="1914525" cy="463550"/>
          </a:xfrm>
          <a:prstGeom prst="rect">
            <a:avLst/>
          </a:prstGeom>
          <a:noFill/>
          <a:ln w="14351">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nchorCtr="1"/>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t>Αίτημα αλλαγής</a:t>
            </a:r>
            <a:endParaRPr lang="en-US" altLang="el-GR" sz="1800" b="1"/>
          </a:p>
        </p:txBody>
      </p:sp>
      <p:sp>
        <p:nvSpPr>
          <p:cNvPr id="893991" name="Freeform 52"/>
          <p:cNvSpPr>
            <a:spLocks/>
          </p:cNvSpPr>
          <p:nvPr/>
        </p:nvSpPr>
        <p:spPr bwMode="auto">
          <a:xfrm>
            <a:off x="1370013" y="4605338"/>
            <a:ext cx="260350" cy="220662"/>
          </a:xfrm>
          <a:custGeom>
            <a:avLst/>
            <a:gdLst>
              <a:gd name="T0" fmla="*/ 125 w 115"/>
              <a:gd name="T1" fmla="*/ 197 h 98"/>
              <a:gd name="T2" fmla="*/ 0 w 115"/>
              <a:gd name="T3" fmla="*/ 197 h 98"/>
              <a:gd name="T4" fmla="*/ 125 w 115"/>
              <a:gd name="T5" fmla="*/ 0 h 98"/>
              <a:gd name="T6" fmla="*/ 234 w 115"/>
              <a:gd name="T7" fmla="*/ 197 h 98"/>
              <a:gd name="T8" fmla="*/ 125 w 115"/>
              <a:gd name="T9" fmla="*/ 197 h 98"/>
              <a:gd name="T10" fmla="*/ 0 60000 65536"/>
              <a:gd name="T11" fmla="*/ 0 60000 65536"/>
              <a:gd name="T12" fmla="*/ 0 60000 65536"/>
              <a:gd name="T13" fmla="*/ 0 60000 65536"/>
              <a:gd name="T14" fmla="*/ 0 60000 65536"/>
              <a:gd name="T15" fmla="*/ 0 w 115"/>
              <a:gd name="T16" fmla="*/ 0 h 98"/>
              <a:gd name="T17" fmla="*/ 115 w 115"/>
              <a:gd name="T18" fmla="*/ 98 h 98"/>
            </a:gdLst>
            <a:ahLst/>
            <a:cxnLst>
              <a:cxn ang="T10">
                <a:pos x="T0" y="T1"/>
              </a:cxn>
              <a:cxn ang="T11">
                <a:pos x="T2" y="T3"/>
              </a:cxn>
              <a:cxn ang="T12">
                <a:pos x="T4" y="T5"/>
              </a:cxn>
              <a:cxn ang="T13">
                <a:pos x="T6" y="T7"/>
              </a:cxn>
              <a:cxn ang="T14">
                <a:pos x="T8" y="T9"/>
              </a:cxn>
            </a:cxnLst>
            <a:rect l="T15" t="T16" r="T17" b="T18"/>
            <a:pathLst>
              <a:path w="115" h="98">
                <a:moveTo>
                  <a:pt x="62" y="98"/>
                </a:moveTo>
                <a:lnTo>
                  <a:pt x="0" y="98"/>
                </a:lnTo>
                <a:lnTo>
                  <a:pt x="62" y="0"/>
                </a:lnTo>
                <a:lnTo>
                  <a:pt x="115" y="98"/>
                </a:lnTo>
                <a:lnTo>
                  <a:pt x="62" y="98"/>
                </a:lnTo>
                <a:close/>
              </a:path>
            </a:pathLst>
          </a:custGeom>
          <a:noFill/>
          <a:ln w="14288">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3992" name="Line 53"/>
          <p:cNvSpPr>
            <a:spLocks noChangeShapeType="1"/>
          </p:cNvSpPr>
          <p:nvPr/>
        </p:nvSpPr>
        <p:spPr bwMode="auto">
          <a:xfrm flipV="1">
            <a:off x="1511300" y="4846638"/>
            <a:ext cx="1588" cy="1409700"/>
          </a:xfrm>
          <a:prstGeom prst="line">
            <a:avLst/>
          </a:prstGeom>
          <a:noFill/>
          <a:ln w="14288">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93993" name="Line 54"/>
          <p:cNvSpPr>
            <a:spLocks noChangeShapeType="1"/>
          </p:cNvSpPr>
          <p:nvPr/>
        </p:nvSpPr>
        <p:spPr bwMode="auto">
          <a:xfrm>
            <a:off x="1511300" y="6256338"/>
            <a:ext cx="463550" cy="3175"/>
          </a:xfrm>
          <a:prstGeom prst="line">
            <a:avLst/>
          </a:prstGeom>
          <a:noFill/>
          <a:ln w="14288">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93994" name="Line 55"/>
          <p:cNvSpPr>
            <a:spLocks noChangeShapeType="1"/>
          </p:cNvSpPr>
          <p:nvPr/>
        </p:nvSpPr>
        <p:spPr bwMode="auto">
          <a:xfrm>
            <a:off x="1511300" y="5632450"/>
            <a:ext cx="484188" cy="1588"/>
          </a:xfrm>
          <a:prstGeom prst="line">
            <a:avLst/>
          </a:prstGeom>
          <a:noFill/>
          <a:ln w="14288">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93995" name="Line 56"/>
          <p:cNvSpPr>
            <a:spLocks noChangeShapeType="1"/>
          </p:cNvSpPr>
          <p:nvPr/>
        </p:nvSpPr>
        <p:spPr bwMode="auto">
          <a:xfrm>
            <a:off x="1511300" y="4987925"/>
            <a:ext cx="463550" cy="1588"/>
          </a:xfrm>
          <a:prstGeom prst="line">
            <a:avLst/>
          </a:prstGeom>
          <a:noFill/>
          <a:ln w="14288">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93996" name="Freeform 57"/>
          <p:cNvSpPr>
            <a:spLocks/>
          </p:cNvSpPr>
          <p:nvPr/>
        </p:nvSpPr>
        <p:spPr bwMode="auto">
          <a:xfrm>
            <a:off x="4756150" y="4605338"/>
            <a:ext cx="261938" cy="220662"/>
          </a:xfrm>
          <a:custGeom>
            <a:avLst/>
            <a:gdLst>
              <a:gd name="T0" fmla="*/ 125 w 116"/>
              <a:gd name="T1" fmla="*/ 197 h 98"/>
              <a:gd name="T2" fmla="*/ 0 w 116"/>
              <a:gd name="T3" fmla="*/ 197 h 98"/>
              <a:gd name="T4" fmla="*/ 125 w 116"/>
              <a:gd name="T5" fmla="*/ 0 h 98"/>
              <a:gd name="T6" fmla="*/ 235 w 116"/>
              <a:gd name="T7" fmla="*/ 197 h 98"/>
              <a:gd name="T8" fmla="*/ 125 w 116"/>
              <a:gd name="T9" fmla="*/ 197 h 98"/>
              <a:gd name="T10" fmla="*/ 0 60000 65536"/>
              <a:gd name="T11" fmla="*/ 0 60000 65536"/>
              <a:gd name="T12" fmla="*/ 0 60000 65536"/>
              <a:gd name="T13" fmla="*/ 0 60000 65536"/>
              <a:gd name="T14" fmla="*/ 0 60000 65536"/>
              <a:gd name="T15" fmla="*/ 0 w 116"/>
              <a:gd name="T16" fmla="*/ 0 h 98"/>
              <a:gd name="T17" fmla="*/ 116 w 116"/>
              <a:gd name="T18" fmla="*/ 98 h 98"/>
            </a:gdLst>
            <a:ahLst/>
            <a:cxnLst>
              <a:cxn ang="T10">
                <a:pos x="T0" y="T1"/>
              </a:cxn>
              <a:cxn ang="T11">
                <a:pos x="T2" y="T3"/>
              </a:cxn>
              <a:cxn ang="T12">
                <a:pos x="T4" y="T5"/>
              </a:cxn>
              <a:cxn ang="T13">
                <a:pos x="T6" y="T7"/>
              </a:cxn>
              <a:cxn ang="T14">
                <a:pos x="T8" y="T9"/>
              </a:cxn>
            </a:cxnLst>
            <a:rect l="T15" t="T16" r="T17" b="T18"/>
            <a:pathLst>
              <a:path w="116" h="98">
                <a:moveTo>
                  <a:pt x="62" y="98"/>
                </a:moveTo>
                <a:lnTo>
                  <a:pt x="0" y="98"/>
                </a:lnTo>
                <a:lnTo>
                  <a:pt x="62" y="0"/>
                </a:lnTo>
                <a:lnTo>
                  <a:pt x="116" y="98"/>
                </a:lnTo>
                <a:lnTo>
                  <a:pt x="62" y="98"/>
                </a:lnTo>
                <a:close/>
              </a:path>
            </a:pathLst>
          </a:custGeom>
          <a:noFill/>
          <a:ln w="14288">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3997" name="Line 58"/>
          <p:cNvSpPr>
            <a:spLocks noChangeShapeType="1"/>
          </p:cNvSpPr>
          <p:nvPr/>
        </p:nvSpPr>
        <p:spPr bwMode="auto">
          <a:xfrm flipV="1">
            <a:off x="4895850" y="4846638"/>
            <a:ext cx="1588" cy="1409700"/>
          </a:xfrm>
          <a:prstGeom prst="line">
            <a:avLst/>
          </a:prstGeom>
          <a:noFill/>
          <a:ln w="14288">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93998" name="Line 59"/>
          <p:cNvSpPr>
            <a:spLocks noChangeShapeType="1"/>
          </p:cNvSpPr>
          <p:nvPr/>
        </p:nvSpPr>
        <p:spPr bwMode="auto">
          <a:xfrm>
            <a:off x="4895850" y="6256338"/>
            <a:ext cx="463550" cy="3175"/>
          </a:xfrm>
          <a:prstGeom prst="line">
            <a:avLst/>
          </a:prstGeom>
          <a:noFill/>
          <a:ln w="14288">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93999" name="Line 60"/>
          <p:cNvSpPr>
            <a:spLocks noChangeShapeType="1"/>
          </p:cNvSpPr>
          <p:nvPr/>
        </p:nvSpPr>
        <p:spPr bwMode="auto">
          <a:xfrm>
            <a:off x="4895850" y="5632450"/>
            <a:ext cx="484188" cy="1588"/>
          </a:xfrm>
          <a:prstGeom prst="line">
            <a:avLst/>
          </a:prstGeom>
          <a:noFill/>
          <a:ln w="14288">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94000" name="Line 61"/>
          <p:cNvSpPr>
            <a:spLocks noChangeShapeType="1"/>
          </p:cNvSpPr>
          <p:nvPr/>
        </p:nvSpPr>
        <p:spPr bwMode="auto">
          <a:xfrm>
            <a:off x="4895850" y="4987925"/>
            <a:ext cx="463550" cy="1588"/>
          </a:xfrm>
          <a:prstGeom prst="line">
            <a:avLst/>
          </a:prstGeom>
          <a:noFill/>
          <a:ln w="14288">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894001" name="Rectangle 63"/>
          <p:cNvSpPr>
            <a:spLocks noChangeArrowheads="1"/>
          </p:cNvSpPr>
          <p:nvPr/>
        </p:nvSpPr>
        <p:spPr bwMode="auto">
          <a:xfrm>
            <a:off x="7172325" y="4354513"/>
            <a:ext cx="595313"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αφορά</a:t>
            </a:r>
            <a:endParaRPr lang="en-US" altLang="el-GR" sz="4000"/>
          </a:p>
        </p:txBody>
      </p:sp>
      <p:sp>
        <p:nvSpPr>
          <p:cNvPr id="894002" name="Rectangle 66"/>
          <p:cNvSpPr>
            <a:spLocks noChangeArrowheads="1"/>
          </p:cNvSpPr>
          <p:nvPr/>
        </p:nvSpPr>
        <p:spPr bwMode="auto">
          <a:xfrm>
            <a:off x="6551613" y="4419600"/>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endParaRPr lang="en-US" altLang="el-GR" sz="4000">
              <a:latin typeface="Lucida Sans Typewriter" panose="020B0509030504030204" pitchFamily="49" charset="0"/>
              <a:ea typeface="ＭＳ Ｐゴシック" panose="020B0600070205080204" pitchFamily="34" charset="-128"/>
            </a:endParaRPr>
          </a:p>
        </p:txBody>
      </p:sp>
      <p:sp>
        <p:nvSpPr>
          <p:cNvPr id="894003" name="Rectangle 67"/>
          <p:cNvSpPr>
            <a:spLocks noChangeArrowheads="1"/>
          </p:cNvSpPr>
          <p:nvPr/>
        </p:nvSpPr>
        <p:spPr bwMode="auto">
          <a:xfrm>
            <a:off x="3322638" y="4413250"/>
            <a:ext cx="79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a:t>
            </a:r>
            <a:endParaRPr lang="en-US" altLang="el-GR" sz="4000">
              <a:latin typeface="Lucida Sans Typewriter" panose="020B0509030504030204" pitchFamily="49" charset="0"/>
              <a:ea typeface="ＭＳ Ｐゴシック" panose="020B0600070205080204" pitchFamily="34" charset="-128"/>
            </a:endParaRPr>
          </a:p>
        </p:txBody>
      </p:sp>
      <p:sp>
        <p:nvSpPr>
          <p:cNvPr id="894004" name="Rectangle 70"/>
          <p:cNvSpPr>
            <a:spLocks noChangeArrowheads="1"/>
          </p:cNvSpPr>
          <p:nvPr/>
        </p:nvSpPr>
        <p:spPr bwMode="auto">
          <a:xfrm>
            <a:off x="3278188" y="4127500"/>
            <a:ext cx="12985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εμφανίζεται σε</a:t>
            </a:r>
            <a:endParaRPr lang="en-US" altLang="el-GR" sz="4000"/>
          </a:p>
        </p:txBody>
      </p:sp>
      <p:sp>
        <p:nvSpPr>
          <p:cNvPr id="894005" name="Rectangle 76"/>
          <p:cNvSpPr>
            <a:spLocks noChangeArrowheads="1"/>
          </p:cNvSpPr>
          <p:nvPr/>
        </p:nvSpPr>
        <p:spPr bwMode="auto">
          <a:xfrm>
            <a:off x="746125" y="3798888"/>
            <a:ext cx="7315200" cy="27813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4006" name="Rectangle 77"/>
          <p:cNvSpPr>
            <a:spLocks noChangeArrowheads="1"/>
          </p:cNvSpPr>
          <p:nvPr/>
        </p:nvSpPr>
        <p:spPr bwMode="auto">
          <a:xfrm>
            <a:off x="1062038" y="3519488"/>
            <a:ext cx="11017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Επικοινωνία</a:t>
            </a:r>
            <a:endParaRPr lang="en-US" altLang="el-GR" sz="4000"/>
          </a:p>
        </p:txBody>
      </p:sp>
      <p:sp>
        <p:nvSpPr>
          <p:cNvPr id="894007" name="Freeform 78"/>
          <p:cNvSpPr>
            <a:spLocks/>
          </p:cNvSpPr>
          <p:nvPr/>
        </p:nvSpPr>
        <p:spPr bwMode="auto">
          <a:xfrm>
            <a:off x="746125" y="3435350"/>
            <a:ext cx="222250" cy="363538"/>
          </a:xfrm>
          <a:custGeom>
            <a:avLst/>
            <a:gdLst>
              <a:gd name="T0" fmla="*/ 0 w 98"/>
              <a:gd name="T1" fmla="*/ 307 h 161"/>
              <a:gd name="T2" fmla="*/ 34 w 98"/>
              <a:gd name="T3" fmla="*/ 326 h 161"/>
              <a:gd name="T4" fmla="*/ 200 w 98"/>
              <a:gd name="T5" fmla="*/ 37 h 161"/>
              <a:gd name="T6" fmla="*/ 181 w 98"/>
              <a:gd name="T7" fmla="*/ 0 h 161"/>
              <a:gd name="T8" fmla="*/ 181 w 98"/>
              <a:gd name="T9" fmla="*/ 0 h 161"/>
              <a:gd name="T10" fmla="*/ 163 w 98"/>
              <a:gd name="T11" fmla="*/ 18 h 161"/>
              <a:gd name="T12" fmla="*/ 0 w 98"/>
              <a:gd name="T13" fmla="*/ 307 h 161"/>
              <a:gd name="T14" fmla="*/ 0 60000 65536"/>
              <a:gd name="T15" fmla="*/ 0 60000 65536"/>
              <a:gd name="T16" fmla="*/ 0 60000 65536"/>
              <a:gd name="T17" fmla="*/ 0 60000 65536"/>
              <a:gd name="T18" fmla="*/ 0 60000 65536"/>
              <a:gd name="T19" fmla="*/ 0 60000 65536"/>
              <a:gd name="T20" fmla="*/ 0 60000 65536"/>
              <a:gd name="T21" fmla="*/ 0 w 98"/>
              <a:gd name="T22" fmla="*/ 0 h 161"/>
              <a:gd name="T23" fmla="*/ 98 w 98"/>
              <a:gd name="T24" fmla="*/ 161 h 16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8" h="161">
                <a:moveTo>
                  <a:pt x="0" y="152"/>
                </a:moveTo>
                <a:lnTo>
                  <a:pt x="17" y="161"/>
                </a:lnTo>
                <a:lnTo>
                  <a:pt x="98" y="18"/>
                </a:lnTo>
                <a:lnTo>
                  <a:pt x="89" y="0"/>
                </a:lnTo>
                <a:lnTo>
                  <a:pt x="80" y="9"/>
                </a:lnTo>
                <a:lnTo>
                  <a:pt x="0" y="152"/>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4008" name="Freeform 79"/>
          <p:cNvSpPr>
            <a:spLocks/>
          </p:cNvSpPr>
          <p:nvPr/>
        </p:nvSpPr>
        <p:spPr bwMode="auto">
          <a:xfrm>
            <a:off x="947738" y="3435350"/>
            <a:ext cx="1812925" cy="41275"/>
          </a:xfrm>
          <a:custGeom>
            <a:avLst/>
            <a:gdLst>
              <a:gd name="T0" fmla="*/ 0 w 801"/>
              <a:gd name="T1" fmla="*/ 0 h 18"/>
              <a:gd name="T2" fmla="*/ 0 w 801"/>
              <a:gd name="T3" fmla="*/ 38 h 18"/>
              <a:gd name="T4" fmla="*/ 1610 w 801"/>
              <a:gd name="T5" fmla="*/ 38 h 18"/>
              <a:gd name="T6" fmla="*/ 1628 w 801"/>
              <a:gd name="T7" fmla="*/ 19 h 18"/>
              <a:gd name="T8" fmla="*/ 1628 w 801"/>
              <a:gd name="T9" fmla="*/ 0 h 18"/>
              <a:gd name="T10" fmla="*/ 1610 w 801"/>
              <a:gd name="T11" fmla="*/ 0 h 18"/>
              <a:gd name="T12" fmla="*/ 0 w 801"/>
              <a:gd name="T13" fmla="*/ 0 h 18"/>
              <a:gd name="T14" fmla="*/ 0 60000 65536"/>
              <a:gd name="T15" fmla="*/ 0 60000 65536"/>
              <a:gd name="T16" fmla="*/ 0 60000 65536"/>
              <a:gd name="T17" fmla="*/ 0 60000 65536"/>
              <a:gd name="T18" fmla="*/ 0 60000 65536"/>
              <a:gd name="T19" fmla="*/ 0 60000 65536"/>
              <a:gd name="T20" fmla="*/ 0 60000 65536"/>
              <a:gd name="T21" fmla="*/ 0 w 801"/>
              <a:gd name="T22" fmla="*/ 0 h 18"/>
              <a:gd name="T23" fmla="*/ 801 w 801"/>
              <a:gd name="T24" fmla="*/ 18 h 1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01" h="18">
                <a:moveTo>
                  <a:pt x="0" y="0"/>
                </a:moveTo>
                <a:lnTo>
                  <a:pt x="0" y="18"/>
                </a:lnTo>
                <a:lnTo>
                  <a:pt x="792" y="18"/>
                </a:lnTo>
                <a:lnTo>
                  <a:pt x="801" y="9"/>
                </a:lnTo>
                <a:lnTo>
                  <a:pt x="801" y="0"/>
                </a:lnTo>
                <a:lnTo>
                  <a:pt x="792" y="0"/>
                </a:lnTo>
                <a:lnTo>
                  <a:pt x="0"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4009" name="Freeform 80"/>
          <p:cNvSpPr>
            <a:spLocks/>
          </p:cNvSpPr>
          <p:nvPr/>
        </p:nvSpPr>
        <p:spPr bwMode="auto">
          <a:xfrm>
            <a:off x="2719388" y="3455988"/>
            <a:ext cx="241300" cy="342900"/>
          </a:xfrm>
          <a:custGeom>
            <a:avLst/>
            <a:gdLst>
              <a:gd name="T0" fmla="*/ 37 w 107"/>
              <a:gd name="T1" fmla="*/ 0 h 152"/>
              <a:gd name="T2" fmla="*/ 0 w 107"/>
              <a:gd name="T3" fmla="*/ 18 h 152"/>
              <a:gd name="T4" fmla="*/ 163 w 107"/>
              <a:gd name="T5" fmla="*/ 307 h 152"/>
              <a:gd name="T6" fmla="*/ 182 w 107"/>
              <a:gd name="T7" fmla="*/ 307 h 152"/>
              <a:gd name="T8" fmla="*/ 216 w 107"/>
              <a:gd name="T9" fmla="*/ 307 h 152"/>
              <a:gd name="T10" fmla="*/ 197 w 107"/>
              <a:gd name="T11" fmla="*/ 288 h 152"/>
              <a:gd name="T12" fmla="*/ 37 w 107"/>
              <a:gd name="T13" fmla="*/ 0 h 152"/>
              <a:gd name="T14" fmla="*/ 0 60000 65536"/>
              <a:gd name="T15" fmla="*/ 0 60000 65536"/>
              <a:gd name="T16" fmla="*/ 0 60000 65536"/>
              <a:gd name="T17" fmla="*/ 0 60000 65536"/>
              <a:gd name="T18" fmla="*/ 0 60000 65536"/>
              <a:gd name="T19" fmla="*/ 0 60000 65536"/>
              <a:gd name="T20" fmla="*/ 0 60000 65536"/>
              <a:gd name="T21" fmla="*/ 0 w 107"/>
              <a:gd name="T22" fmla="*/ 0 h 152"/>
              <a:gd name="T23" fmla="*/ 107 w 107"/>
              <a:gd name="T24" fmla="*/ 152 h 15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7" h="152">
                <a:moveTo>
                  <a:pt x="18" y="0"/>
                </a:moveTo>
                <a:lnTo>
                  <a:pt x="0" y="9"/>
                </a:lnTo>
                <a:lnTo>
                  <a:pt x="81" y="152"/>
                </a:lnTo>
                <a:lnTo>
                  <a:pt x="90" y="152"/>
                </a:lnTo>
                <a:lnTo>
                  <a:pt x="107" y="152"/>
                </a:lnTo>
                <a:lnTo>
                  <a:pt x="98" y="143"/>
                </a:lnTo>
                <a:lnTo>
                  <a:pt x="18"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4010" name="Rectangle 68"/>
          <p:cNvSpPr>
            <a:spLocks noChangeArrowheads="1"/>
          </p:cNvSpPr>
          <p:nvPr/>
        </p:nvSpPr>
        <p:spPr bwMode="auto">
          <a:xfrm>
            <a:off x="4392613" y="3403600"/>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1</a:t>
            </a:r>
            <a:endParaRPr lang="en-US" altLang="el-GR" sz="4000">
              <a:latin typeface="Lucida Sans Typewriter" panose="020B0509030504030204" pitchFamily="49" charset="0"/>
              <a:ea typeface="ＭＳ Ｐゴシック" panose="020B0600070205080204" pitchFamily="34" charset="-128"/>
            </a:endParaRPr>
          </a:p>
        </p:txBody>
      </p:sp>
      <p:sp>
        <p:nvSpPr>
          <p:cNvPr id="894011" name="Rectangle 69"/>
          <p:cNvSpPr>
            <a:spLocks noChangeArrowheads="1"/>
          </p:cNvSpPr>
          <p:nvPr/>
        </p:nvSpPr>
        <p:spPr bwMode="auto">
          <a:xfrm>
            <a:off x="3043238" y="2882900"/>
            <a:ext cx="1127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1</a:t>
            </a:r>
            <a:endParaRPr lang="en-US" altLang="el-GR" sz="4000">
              <a:latin typeface="Lucida Sans Typewriter" panose="020B0509030504030204" pitchFamily="49" charset="0"/>
              <a:ea typeface="ＭＳ Ｐゴシック" panose="020B0600070205080204" pitchFamily="34" charset="-128"/>
            </a:endParaRPr>
          </a:p>
        </p:txBody>
      </p:sp>
      <p:sp>
        <p:nvSpPr>
          <p:cNvPr id="894012" name="Rectangle 71"/>
          <p:cNvSpPr>
            <a:spLocks noChangeArrowheads="1"/>
          </p:cNvSpPr>
          <p:nvPr/>
        </p:nvSpPr>
        <p:spPr bwMode="auto">
          <a:xfrm>
            <a:off x="746125" y="414338"/>
            <a:ext cx="7315200" cy="3408362"/>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4013" name="Rectangle 72"/>
          <p:cNvSpPr>
            <a:spLocks noChangeArrowheads="1"/>
          </p:cNvSpPr>
          <p:nvPr/>
        </p:nvSpPr>
        <p:spPr bwMode="auto">
          <a:xfrm>
            <a:off x="1143000" y="149225"/>
            <a:ext cx="9921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Οργάνωση</a:t>
            </a:r>
            <a:endParaRPr lang="en-US" altLang="el-GR" sz="4000"/>
          </a:p>
        </p:txBody>
      </p:sp>
      <p:sp>
        <p:nvSpPr>
          <p:cNvPr id="894014" name="Freeform 73"/>
          <p:cNvSpPr>
            <a:spLocks/>
          </p:cNvSpPr>
          <p:nvPr/>
        </p:nvSpPr>
        <p:spPr bwMode="auto">
          <a:xfrm>
            <a:off x="762000" y="90488"/>
            <a:ext cx="222250" cy="341312"/>
          </a:xfrm>
          <a:custGeom>
            <a:avLst/>
            <a:gdLst>
              <a:gd name="T0" fmla="*/ 0 w 98"/>
              <a:gd name="T1" fmla="*/ 725500472 h 151"/>
              <a:gd name="T2" fmla="*/ 87434964 w 98"/>
              <a:gd name="T3" fmla="*/ 771482658 h 151"/>
              <a:gd name="T4" fmla="*/ 504031250 w 98"/>
              <a:gd name="T5" fmla="*/ 86855993 h 151"/>
              <a:gd name="T6" fmla="*/ 457742018 w 98"/>
              <a:gd name="T7" fmla="*/ 0 h 151"/>
              <a:gd name="T8" fmla="*/ 457742018 w 98"/>
              <a:gd name="T9" fmla="*/ 0 h 151"/>
              <a:gd name="T10" fmla="*/ 411455054 w 98"/>
              <a:gd name="T11" fmla="*/ 45982186 h 151"/>
              <a:gd name="T12" fmla="*/ 0 w 98"/>
              <a:gd name="T13" fmla="*/ 725500472 h 151"/>
              <a:gd name="T14" fmla="*/ 0 60000 65536"/>
              <a:gd name="T15" fmla="*/ 0 60000 65536"/>
              <a:gd name="T16" fmla="*/ 0 60000 65536"/>
              <a:gd name="T17" fmla="*/ 0 60000 65536"/>
              <a:gd name="T18" fmla="*/ 0 60000 65536"/>
              <a:gd name="T19" fmla="*/ 0 60000 65536"/>
              <a:gd name="T20" fmla="*/ 0 60000 65536"/>
              <a:gd name="T21" fmla="*/ 0 w 98"/>
              <a:gd name="T22" fmla="*/ 0 h 151"/>
              <a:gd name="T23" fmla="*/ 98 w 98"/>
              <a:gd name="T24" fmla="*/ 151 h 15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8" h="151">
                <a:moveTo>
                  <a:pt x="0" y="142"/>
                </a:moveTo>
                <a:lnTo>
                  <a:pt x="17" y="151"/>
                </a:lnTo>
                <a:lnTo>
                  <a:pt x="98" y="17"/>
                </a:lnTo>
                <a:lnTo>
                  <a:pt x="89" y="0"/>
                </a:lnTo>
                <a:lnTo>
                  <a:pt x="80" y="9"/>
                </a:lnTo>
                <a:lnTo>
                  <a:pt x="0" y="142"/>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4015" name="Freeform 74"/>
          <p:cNvSpPr>
            <a:spLocks/>
          </p:cNvSpPr>
          <p:nvPr/>
        </p:nvSpPr>
        <p:spPr bwMode="auto">
          <a:xfrm>
            <a:off x="963613" y="90488"/>
            <a:ext cx="1812925" cy="38100"/>
          </a:xfrm>
          <a:custGeom>
            <a:avLst/>
            <a:gdLst>
              <a:gd name="T0" fmla="*/ 0 w 801"/>
              <a:gd name="T1" fmla="*/ 0 h 17"/>
              <a:gd name="T2" fmla="*/ 0 w 801"/>
              <a:gd name="T3" fmla="*/ 85388824 h 17"/>
              <a:gd name="T4" fmla="*/ 2147483647 w 801"/>
              <a:gd name="T5" fmla="*/ 85388824 h 17"/>
              <a:gd name="T6" fmla="*/ 2147483647 w 801"/>
              <a:gd name="T7" fmla="*/ 45206771 h 17"/>
              <a:gd name="T8" fmla="*/ 2147483647 w 801"/>
              <a:gd name="T9" fmla="*/ 0 h 17"/>
              <a:gd name="T10" fmla="*/ 2147483647 w 801"/>
              <a:gd name="T11" fmla="*/ 0 h 17"/>
              <a:gd name="T12" fmla="*/ 0 w 801"/>
              <a:gd name="T13" fmla="*/ 0 h 17"/>
              <a:gd name="T14" fmla="*/ 0 60000 65536"/>
              <a:gd name="T15" fmla="*/ 0 60000 65536"/>
              <a:gd name="T16" fmla="*/ 0 60000 65536"/>
              <a:gd name="T17" fmla="*/ 0 60000 65536"/>
              <a:gd name="T18" fmla="*/ 0 60000 65536"/>
              <a:gd name="T19" fmla="*/ 0 60000 65536"/>
              <a:gd name="T20" fmla="*/ 0 60000 65536"/>
              <a:gd name="T21" fmla="*/ 0 w 801"/>
              <a:gd name="T22" fmla="*/ 0 h 17"/>
              <a:gd name="T23" fmla="*/ 801 w 801"/>
              <a:gd name="T24" fmla="*/ 17 h 1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01" h="17">
                <a:moveTo>
                  <a:pt x="0" y="0"/>
                </a:moveTo>
                <a:lnTo>
                  <a:pt x="0" y="17"/>
                </a:lnTo>
                <a:lnTo>
                  <a:pt x="792" y="17"/>
                </a:lnTo>
                <a:lnTo>
                  <a:pt x="801" y="9"/>
                </a:lnTo>
                <a:lnTo>
                  <a:pt x="801" y="0"/>
                </a:lnTo>
                <a:lnTo>
                  <a:pt x="792" y="0"/>
                </a:lnTo>
                <a:lnTo>
                  <a:pt x="0"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4016" name="Freeform 75"/>
          <p:cNvSpPr>
            <a:spLocks/>
          </p:cNvSpPr>
          <p:nvPr/>
        </p:nvSpPr>
        <p:spPr bwMode="auto">
          <a:xfrm>
            <a:off x="2735263" y="111125"/>
            <a:ext cx="241300" cy="320675"/>
          </a:xfrm>
          <a:custGeom>
            <a:avLst/>
            <a:gdLst>
              <a:gd name="T0" fmla="*/ 91542906 w 107"/>
              <a:gd name="T1" fmla="*/ 0 h 142"/>
              <a:gd name="T2" fmla="*/ 0 w 107"/>
              <a:gd name="T3" fmla="*/ 40797990 h 142"/>
              <a:gd name="T4" fmla="*/ 411937437 w 107"/>
              <a:gd name="T5" fmla="*/ 724172223 h 142"/>
              <a:gd name="T6" fmla="*/ 457710018 w 107"/>
              <a:gd name="T7" fmla="*/ 724172223 h 142"/>
              <a:gd name="T8" fmla="*/ 544165327 w 107"/>
              <a:gd name="T9" fmla="*/ 724172223 h 142"/>
              <a:gd name="T10" fmla="*/ 498395002 w 107"/>
              <a:gd name="T11" fmla="*/ 678275049 h 142"/>
              <a:gd name="T12" fmla="*/ 91542906 w 107"/>
              <a:gd name="T13" fmla="*/ 0 h 142"/>
              <a:gd name="T14" fmla="*/ 0 60000 65536"/>
              <a:gd name="T15" fmla="*/ 0 60000 65536"/>
              <a:gd name="T16" fmla="*/ 0 60000 65536"/>
              <a:gd name="T17" fmla="*/ 0 60000 65536"/>
              <a:gd name="T18" fmla="*/ 0 60000 65536"/>
              <a:gd name="T19" fmla="*/ 0 60000 65536"/>
              <a:gd name="T20" fmla="*/ 0 60000 65536"/>
              <a:gd name="T21" fmla="*/ 0 w 107"/>
              <a:gd name="T22" fmla="*/ 0 h 142"/>
              <a:gd name="T23" fmla="*/ 107 w 107"/>
              <a:gd name="T24" fmla="*/ 142 h 14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7" h="142">
                <a:moveTo>
                  <a:pt x="18" y="0"/>
                </a:moveTo>
                <a:lnTo>
                  <a:pt x="0" y="8"/>
                </a:lnTo>
                <a:lnTo>
                  <a:pt x="81" y="142"/>
                </a:lnTo>
                <a:lnTo>
                  <a:pt x="90" y="142"/>
                </a:lnTo>
                <a:lnTo>
                  <a:pt x="107" y="142"/>
                </a:lnTo>
                <a:lnTo>
                  <a:pt x="98" y="133"/>
                </a:lnTo>
                <a:lnTo>
                  <a:pt x="18"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894017" name="Freeform 81"/>
          <p:cNvSpPr>
            <a:spLocks/>
          </p:cNvSpPr>
          <p:nvPr/>
        </p:nvSpPr>
        <p:spPr bwMode="auto">
          <a:xfrm>
            <a:off x="2457450" y="1898650"/>
            <a:ext cx="260350" cy="122238"/>
          </a:xfrm>
          <a:custGeom>
            <a:avLst/>
            <a:gdLst>
              <a:gd name="T0" fmla="*/ 271640134 w 115"/>
              <a:gd name="T1" fmla="*/ 0 h 54"/>
              <a:gd name="T2" fmla="*/ 0 w 115"/>
              <a:gd name="T3" fmla="*/ 138353043 h 54"/>
              <a:gd name="T4" fmla="*/ 271640134 w 115"/>
              <a:gd name="T5" fmla="*/ 276706086 h 54"/>
              <a:gd name="T6" fmla="*/ 589409761 w 115"/>
              <a:gd name="T7" fmla="*/ 138353043 h 54"/>
              <a:gd name="T8" fmla="*/ 271640134 w 115"/>
              <a:gd name="T9" fmla="*/ 0 h 54"/>
              <a:gd name="T10" fmla="*/ 0 60000 65536"/>
              <a:gd name="T11" fmla="*/ 0 60000 65536"/>
              <a:gd name="T12" fmla="*/ 0 60000 65536"/>
              <a:gd name="T13" fmla="*/ 0 60000 65536"/>
              <a:gd name="T14" fmla="*/ 0 60000 65536"/>
              <a:gd name="T15" fmla="*/ 0 w 115"/>
              <a:gd name="T16" fmla="*/ 0 h 54"/>
              <a:gd name="T17" fmla="*/ 115 w 115"/>
              <a:gd name="T18" fmla="*/ 54 h 54"/>
            </a:gdLst>
            <a:ahLst/>
            <a:cxnLst>
              <a:cxn ang="T10">
                <a:pos x="T0" y="T1"/>
              </a:cxn>
              <a:cxn ang="T11">
                <a:pos x="T2" y="T3"/>
              </a:cxn>
              <a:cxn ang="T12">
                <a:pos x="T4" y="T5"/>
              </a:cxn>
              <a:cxn ang="T13">
                <a:pos x="T6" y="T7"/>
              </a:cxn>
              <a:cxn ang="T14">
                <a:pos x="T8" y="T9"/>
              </a:cxn>
            </a:cxnLst>
            <a:rect l="T15" t="T16" r="T17" b="T18"/>
            <a:pathLst>
              <a:path w="115" h="54">
                <a:moveTo>
                  <a:pt x="53" y="0"/>
                </a:moveTo>
                <a:lnTo>
                  <a:pt x="0" y="27"/>
                </a:lnTo>
                <a:lnTo>
                  <a:pt x="53" y="54"/>
                </a:lnTo>
                <a:lnTo>
                  <a:pt x="115" y="27"/>
                </a:lnTo>
                <a:lnTo>
                  <a:pt x="53" y="0"/>
                </a:lnTo>
                <a:close/>
              </a:path>
            </a:pathLst>
          </a:custGeom>
          <a:noFill/>
          <a:ln w="14288">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6002" name="Rectangle 2"/>
          <p:cNvSpPr>
            <a:spLocks noGrp="1" noChangeArrowheads="1"/>
          </p:cNvSpPr>
          <p:nvPr>
            <p:ph type="title"/>
          </p:nvPr>
        </p:nvSpPr>
        <p:spPr/>
        <p:txBody>
          <a:bodyPr lIns="90487" tIns="44450" rIns="90487" bIns="44450"/>
          <a:lstStyle/>
          <a:p>
            <a:r>
              <a:rPr lang="el-GR" altLang="el-GR"/>
              <a:t>Σύνοψη</a:t>
            </a:r>
            <a:endParaRPr lang="en-US" altLang="el-GR"/>
          </a:p>
        </p:txBody>
      </p:sp>
      <p:sp>
        <p:nvSpPr>
          <p:cNvPr id="896003" name="Rectangle 3"/>
          <p:cNvSpPr>
            <a:spLocks noGrp="1" noChangeArrowheads="1"/>
          </p:cNvSpPr>
          <p:nvPr>
            <p:ph idx="1"/>
          </p:nvPr>
        </p:nvSpPr>
        <p:spPr/>
        <p:txBody>
          <a:bodyPr lIns="90487" tIns="44450" rIns="90487" bIns="44450"/>
          <a:lstStyle/>
          <a:p>
            <a:pPr marL="285750" indent="-285750"/>
            <a:r>
              <a:rPr lang="el-GR" altLang="el-GR" sz="2400" dirty="0">
                <a:solidFill>
                  <a:schemeClr val="accent2">
                    <a:lumMod val="75000"/>
                  </a:schemeClr>
                </a:solidFill>
              </a:rPr>
              <a:t>Γεγονότα επικοινωνίας</a:t>
            </a:r>
            <a:endParaRPr lang="en-US" altLang="el-GR" sz="2400" dirty="0">
              <a:solidFill>
                <a:schemeClr val="accent2">
                  <a:lumMod val="75000"/>
                </a:schemeClr>
              </a:solidFill>
            </a:endParaRPr>
          </a:p>
          <a:p>
            <a:pPr marL="685800" lvl="1" indent="-228600"/>
            <a:r>
              <a:rPr lang="el-GR" altLang="el-GR" sz="2000" dirty="0"/>
              <a:t>Σχεδιασμένα</a:t>
            </a:r>
            <a:r>
              <a:rPr lang="en-US" altLang="el-GR" sz="2000" dirty="0"/>
              <a:t> (</a:t>
            </a:r>
            <a:r>
              <a:rPr lang="el-GR" altLang="el-GR" sz="2000" dirty="0"/>
              <a:t>καθορισμένα στο χρονοπρόγραμμα</a:t>
            </a:r>
            <a:r>
              <a:rPr lang="en-US" altLang="el-GR" sz="2000" dirty="0"/>
              <a:t>)</a:t>
            </a:r>
          </a:p>
          <a:p>
            <a:pPr marL="685800" lvl="1" indent="-228600"/>
            <a:r>
              <a:rPr lang="el-GR" altLang="el-GR" sz="2000" dirty="0"/>
              <a:t>Μη σχεδιασμένα</a:t>
            </a:r>
            <a:r>
              <a:rPr lang="en-US" altLang="el-GR" sz="2000" dirty="0"/>
              <a:t> (</a:t>
            </a:r>
            <a:r>
              <a:rPr lang="el-GR" altLang="el-GR" sz="2000" dirty="0"/>
              <a:t>καθοδηγούμενα από μη προβλεπόμενα συμβάντα</a:t>
            </a:r>
            <a:r>
              <a:rPr lang="en-US" altLang="el-GR" sz="2000" dirty="0"/>
              <a:t>)</a:t>
            </a:r>
          </a:p>
          <a:p>
            <a:pPr marL="285750" indent="-285750"/>
            <a:r>
              <a:rPr lang="el-GR" altLang="el-GR" sz="2400" dirty="0">
                <a:solidFill>
                  <a:schemeClr val="accent2">
                    <a:lumMod val="75000"/>
                  </a:schemeClr>
                </a:solidFill>
              </a:rPr>
              <a:t>Μηχανισμοί επικοινωνίας</a:t>
            </a:r>
            <a:endParaRPr lang="en-US" altLang="el-GR" sz="2400" dirty="0">
              <a:solidFill>
                <a:schemeClr val="accent2">
                  <a:lumMod val="75000"/>
                </a:schemeClr>
              </a:solidFill>
            </a:endParaRPr>
          </a:p>
          <a:p>
            <a:pPr marL="685800" lvl="1" indent="-228600"/>
            <a:r>
              <a:rPr lang="el-GR" altLang="el-GR" sz="2000" dirty="0"/>
              <a:t>Ασύγχρονοι</a:t>
            </a:r>
            <a:endParaRPr lang="en-US" altLang="el-GR" sz="2000" dirty="0"/>
          </a:p>
          <a:p>
            <a:pPr marL="685800" lvl="1" indent="-228600"/>
            <a:r>
              <a:rPr lang="el-GR" altLang="el-GR" sz="2000" dirty="0"/>
              <a:t>Σύγχρονοι</a:t>
            </a:r>
            <a:endParaRPr lang="en-US" altLang="el-GR" sz="2000" dirty="0"/>
          </a:p>
          <a:p>
            <a:pPr marL="285750" indent="-285750"/>
            <a:r>
              <a:rPr lang="el-GR" altLang="el-GR" sz="2400" dirty="0">
                <a:solidFill>
                  <a:schemeClr val="accent2">
                    <a:lumMod val="75000"/>
                  </a:schemeClr>
                </a:solidFill>
              </a:rPr>
              <a:t>Σημαντικά γεγονότα και μηχανισμοί σε ένα έργο λογισμικού</a:t>
            </a:r>
            <a:endParaRPr lang="en-US" altLang="el-GR" sz="2400" dirty="0">
              <a:solidFill>
                <a:schemeClr val="accent2">
                  <a:lumMod val="75000"/>
                </a:schemeClr>
              </a:solidFill>
            </a:endParaRPr>
          </a:p>
          <a:p>
            <a:pPr marL="685800" lvl="1" indent="-228600"/>
            <a:r>
              <a:rPr lang="el-GR" altLang="el-GR" sz="2000" dirty="0"/>
              <a:t>Εβδομαδιαία συνάντηση</a:t>
            </a:r>
            <a:endParaRPr lang="en-US" altLang="el-GR" sz="2000" dirty="0"/>
          </a:p>
          <a:p>
            <a:pPr marL="685800" lvl="1" indent="-228600"/>
            <a:r>
              <a:rPr lang="el-GR" altLang="el-GR" sz="2000" dirty="0"/>
              <a:t>Επιθεωρήσεις έργου</a:t>
            </a:r>
            <a:endParaRPr lang="en-US" altLang="el-GR" sz="2000" dirty="0"/>
          </a:p>
          <a:p>
            <a:pPr marL="685800" lvl="1" indent="-228600"/>
            <a:r>
              <a:rPr lang="en-US" altLang="el-GR" sz="2000" dirty="0"/>
              <a:t>Online </a:t>
            </a:r>
            <a:r>
              <a:rPr lang="el-GR" altLang="el-GR" sz="2000" dirty="0"/>
              <a:t>μηχανισμοί επικοινωνίας</a:t>
            </a:r>
            <a:r>
              <a:rPr lang="en-US" altLang="el-GR" sz="2000" dirty="0"/>
              <a:t>: </a:t>
            </a:r>
          </a:p>
          <a:p>
            <a:pPr lvl="2"/>
            <a:r>
              <a:rPr lang="el-GR" altLang="el-GR" sz="1800" dirty="0"/>
              <a:t>Φόρουμ συζήτησης</a:t>
            </a:r>
            <a:r>
              <a:rPr lang="en-US" altLang="el-GR" sz="1800" dirty="0"/>
              <a:t>, email, </a:t>
            </a:r>
            <a:r>
              <a:rPr lang="el-GR" altLang="el-GR" sz="1800" dirty="0"/>
              <a:t>διαδίκτυο</a:t>
            </a:r>
            <a:r>
              <a:rPr lang="en-US" altLang="el-GR" sz="1800" dirty="0"/>
              <a:t> (portal, wikis)</a:t>
            </a:r>
          </a:p>
        </p:txBody>
      </p:sp>
      <p:sp>
        <p:nvSpPr>
          <p:cNvPr id="6" name="Slide Number Placeholder 3"/>
          <p:cNvSpPr>
            <a:spLocks noGrp="1"/>
          </p:cNvSpPr>
          <p:nvPr>
            <p:ph type="sldNum" sz="quarter" idx="12"/>
          </p:nvPr>
        </p:nvSpPr>
        <p:spPr/>
        <p:txBody>
          <a:bodyPr/>
          <a:lstStyle/>
          <a:p>
            <a:fld id="{D9730E61-5ACA-44EC-B642-D70B6B0C8F0F}" type="slidenum">
              <a:rPr lang="el-GR" altLang="el-GR"/>
              <a:pPr/>
              <a:t>64</a:t>
            </a:fld>
            <a:endParaRPr lang="el-GR" altLang="el-G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22" name="Rectangle 2"/>
          <p:cNvSpPr>
            <a:spLocks noGrp="1" noChangeArrowheads="1"/>
          </p:cNvSpPr>
          <p:nvPr>
            <p:ph type="title"/>
          </p:nvPr>
        </p:nvSpPr>
        <p:spPr/>
        <p:txBody>
          <a:bodyPr>
            <a:normAutofit fontScale="90000"/>
          </a:bodyPr>
          <a:lstStyle/>
          <a:p>
            <a:r>
              <a:rPr lang="el-GR" altLang="el-GR"/>
              <a:t>Μοντελοποίηση του έργου σε </a:t>
            </a:r>
            <a:r>
              <a:rPr lang="en-US" altLang="el-GR"/>
              <a:t>UML</a:t>
            </a:r>
            <a:endParaRPr lang="el-GR" altLang="el-GR"/>
          </a:p>
        </p:txBody>
      </p:sp>
      <p:sp>
        <p:nvSpPr>
          <p:cNvPr id="798723" name="Rectangle 3"/>
          <p:cNvSpPr>
            <a:spLocks noGrp="1" noChangeArrowheads="1"/>
          </p:cNvSpPr>
          <p:nvPr>
            <p:ph idx="1"/>
          </p:nvPr>
        </p:nvSpPr>
        <p:spPr>
          <a:xfrm>
            <a:off x="457200" y="1600200"/>
            <a:ext cx="8229600" cy="523875"/>
          </a:xfrm>
        </p:spPr>
        <p:txBody>
          <a:bodyPr/>
          <a:lstStyle/>
          <a:p>
            <a:r>
              <a:rPr lang="el-GR" altLang="el-GR" sz="2400"/>
              <a:t>Διάγραμμα καταστάσεων του έργου</a:t>
            </a:r>
          </a:p>
        </p:txBody>
      </p:sp>
      <p:sp>
        <p:nvSpPr>
          <p:cNvPr id="34" name="Slide Number Placeholder 5"/>
          <p:cNvSpPr>
            <a:spLocks noGrp="1"/>
          </p:cNvSpPr>
          <p:nvPr>
            <p:ph type="sldNum" sz="quarter" idx="12"/>
          </p:nvPr>
        </p:nvSpPr>
        <p:spPr/>
        <p:txBody>
          <a:bodyPr/>
          <a:lstStyle/>
          <a:p>
            <a:fld id="{F9126909-9F56-47A7-B3C2-3CE4B7D57A54}" type="slidenum">
              <a:rPr lang="el-GR" altLang="el-GR"/>
              <a:pPr/>
              <a:t>7</a:t>
            </a:fld>
            <a:endParaRPr lang="el-GR" altLang="el-GR"/>
          </a:p>
        </p:txBody>
      </p:sp>
      <p:sp>
        <p:nvSpPr>
          <p:cNvPr id="798724" name="AutoShape 3"/>
          <p:cNvSpPr>
            <a:spLocks noChangeArrowheads="1"/>
          </p:cNvSpPr>
          <p:nvPr/>
        </p:nvSpPr>
        <p:spPr bwMode="auto">
          <a:xfrm>
            <a:off x="2727325" y="2916238"/>
            <a:ext cx="2149475" cy="757237"/>
          </a:xfrm>
          <a:prstGeom prst="roundRect">
            <a:avLst>
              <a:gd name="adj" fmla="val 48324"/>
            </a:avLst>
          </a:pr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8726" name="Line 11"/>
          <p:cNvSpPr>
            <a:spLocks noChangeShapeType="1"/>
          </p:cNvSpPr>
          <p:nvPr/>
        </p:nvSpPr>
        <p:spPr bwMode="auto">
          <a:xfrm>
            <a:off x="2727325" y="3282950"/>
            <a:ext cx="2100263" cy="1588"/>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8727" name="Rectangle 15"/>
          <p:cNvSpPr>
            <a:spLocks noChangeArrowheads="1"/>
          </p:cNvSpPr>
          <p:nvPr/>
        </p:nvSpPr>
        <p:spPr bwMode="auto">
          <a:xfrm>
            <a:off x="2957513" y="3367088"/>
            <a:ext cx="164306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do/</a:t>
            </a:r>
            <a:r>
              <a:rPr lang="el-GR" altLang="el-GR" sz="1600"/>
              <a:t>Όρισε εμβέλεια</a:t>
            </a:r>
            <a:endParaRPr lang="en-US" altLang="el-GR" sz="2400"/>
          </a:p>
        </p:txBody>
      </p:sp>
      <p:sp>
        <p:nvSpPr>
          <p:cNvPr id="798729" name="AutoShape 5"/>
          <p:cNvSpPr>
            <a:spLocks noChangeArrowheads="1"/>
          </p:cNvSpPr>
          <p:nvPr/>
        </p:nvSpPr>
        <p:spPr bwMode="auto">
          <a:xfrm>
            <a:off x="5000625" y="2916238"/>
            <a:ext cx="2439988" cy="757237"/>
          </a:xfrm>
          <a:prstGeom prst="roundRect">
            <a:avLst>
              <a:gd name="adj" fmla="val 48324"/>
            </a:avLst>
          </a:pr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8730" name="Rectangle 6"/>
          <p:cNvSpPr>
            <a:spLocks noChangeArrowheads="1"/>
          </p:cNvSpPr>
          <p:nvPr/>
        </p:nvSpPr>
        <p:spPr bwMode="auto">
          <a:xfrm>
            <a:off x="5792788" y="2994025"/>
            <a:ext cx="696912"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Έναρξη</a:t>
            </a:r>
            <a:endParaRPr lang="en-US" altLang="el-GR" sz="2400"/>
          </a:p>
        </p:txBody>
      </p:sp>
      <p:sp>
        <p:nvSpPr>
          <p:cNvPr id="798731" name="Line 12"/>
          <p:cNvSpPr>
            <a:spLocks noChangeShapeType="1"/>
          </p:cNvSpPr>
          <p:nvPr/>
        </p:nvSpPr>
        <p:spPr bwMode="auto">
          <a:xfrm>
            <a:off x="5024438" y="3257550"/>
            <a:ext cx="2416175" cy="1588"/>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8732" name="Rectangle 16"/>
          <p:cNvSpPr>
            <a:spLocks noChangeArrowheads="1"/>
          </p:cNvSpPr>
          <p:nvPr/>
        </p:nvSpPr>
        <p:spPr bwMode="auto">
          <a:xfrm>
            <a:off x="5211763" y="3341688"/>
            <a:ext cx="20716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do/</a:t>
            </a:r>
            <a:r>
              <a:rPr lang="el-GR" altLang="el-GR" sz="1600"/>
              <a:t>Ανάθεσε καθήκοντα</a:t>
            </a:r>
            <a:endParaRPr lang="en-US" altLang="el-GR" sz="2400"/>
          </a:p>
        </p:txBody>
      </p:sp>
      <p:sp>
        <p:nvSpPr>
          <p:cNvPr id="798734" name="AutoShape 9"/>
          <p:cNvSpPr>
            <a:spLocks noChangeArrowheads="1"/>
          </p:cNvSpPr>
          <p:nvPr/>
        </p:nvSpPr>
        <p:spPr bwMode="auto">
          <a:xfrm>
            <a:off x="4919663" y="4137025"/>
            <a:ext cx="2651125" cy="830263"/>
          </a:xfrm>
          <a:prstGeom prst="roundRect">
            <a:avLst>
              <a:gd name="adj" fmla="val 47037"/>
            </a:avLst>
          </a:pr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8735" name="Rectangle 10"/>
          <p:cNvSpPr>
            <a:spLocks noChangeArrowheads="1"/>
          </p:cNvSpPr>
          <p:nvPr/>
        </p:nvSpPr>
        <p:spPr bwMode="auto">
          <a:xfrm>
            <a:off x="5549900" y="4238625"/>
            <a:ext cx="17922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Σταθερή κατάσταση</a:t>
            </a:r>
            <a:endParaRPr lang="en-US" altLang="el-GR" sz="2400"/>
          </a:p>
        </p:txBody>
      </p:sp>
      <p:sp>
        <p:nvSpPr>
          <p:cNvPr id="798736" name="Line 14"/>
          <p:cNvSpPr>
            <a:spLocks noChangeShapeType="1"/>
          </p:cNvSpPr>
          <p:nvPr/>
        </p:nvSpPr>
        <p:spPr bwMode="auto">
          <a:xfrm>
            <a:off x="4919663" y="4503738"/>
            <a:ext cx="2651125" cy="1587"/>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8737" name="Rectangle 18"/>
          <p:cNvSpPr>
            <a:spLocks noChangeArrowheads="1"/>
          </p:cNvSpPr>
          <p:nvPr/>
        </p:nvSpPr>
        <p:spPr bwMode="auto">
          <a:xfrm>
            <a:off x="5100638" y="4562475"/>
            <a:ext cx="22479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do/</a:t>
            </a:r>
            <a:r>
              <a:rPr lang="el-GR" altLang="el-GR" sz="1600"/>
              <a:t>Ανάπτυξε το σύστημα</a:t>
            </a:r>
            <a:endParaRPr lang="en-US" altLang="el-GR" sz="2400"/>
          </a:p>
        </p:txBody>
      </p:sp>
      <p:sp>
        <p:nvSpPr>
          <p:cNvPr id="798738" name="Oval 21"/>
          <p:cNvSpPr>
            <a:spLocks noChangeArrowheads="1"/>
          </p:cNvSpPr>
          <p:nvPr/>
        </p:nvSpPr>
        <p:spPr bwMode="auto">
          <a:xfrm>
            <a:off x="3338513" y="2354263"/>
            <a:ext cx="171450" cy="195262"/>
          </a:xfrm>
          <a:prstGeom prst="ellipse">
            <a:avLst/>
          </a:prstGeom>
          <a:solidFill>
            <a:srgbClr val="000000"/>
          </a:solidFill>
          <a:ln w="23813">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8740" name="AutoShape 7"/>
          <p:cNvSpPr>
            <a:spLocks noChangeArrowheads="1"/>
          </p:cNvSpPr>
          <p:nvPr/>
        </p:nvSpPr>
        <p:spPr bwMode="auto">
          <a:xfrm>
            <a:off x="355600" y="4081463"/>
            <a:ext cx="2595563" cy="733425"/>
          </a:xfrm>
          <a:prstGeom prst="roundRect">
            <a:avLst>
              <a:gd name="adj" fmla="val 48269"/>
            </a:avLst>
          </a:pr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8741" name="Rectangle 8"/>
          <p:cNvSpPr>
            <a:spLocks noChangeArrowheads="1"/>
          </p:cNvSpPr>
          <p:nvPr/>
        </p:nvSpPr>
        <p:spPr bwMode="auto">
          <a:xfrm>
            <a:off x="996950" y="4103688"/>
            <a:ext cx="11445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600"/>
              <a:t>Τερματισμός</a:t>
            </a:r>
            <a:endParaRPr lang="en-US" altLang="el-GR" sz="2400"/>
          </a:p>
        </p:txBody>
      </p:sp>
      <p:sp>
        <p:nvSpPr>
          <p:cNvPr id="798742" name="Line 13"/>
          <p:cNvSpPr>
            <a:spLocks noChangeShapeType="1"/>
          </p:cNvSpPr>
          <p:nvPr/>
        </p:nvSpPr>
        <p:spPr bwMode="auto">
          <a:xfrm>
            <a:off x="379413" y="4424363"/>
            <a:ext cx="2527300" cy="1587"/>
          </a:xfrm>
          <a:prstGeom prst="line">
            <a:avLst/>
          </a:prstGeom>
          <a:noFill/>
          <a:ln w="2381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798743" name="Rectangle 17"/>
          <p:cNvSpPr>
            <a:spLocks noChangeArrowheads="1"/>
          </p:cNvSpPr>
          <p:nvPr/>
        </p:nvSpPr>
        <p:spPr bwMode="auto">
          <a:xfrm>
            <a:off x="506413" y="4483100"/>
            <a:ext cx="23653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600">
                <a:latin typeface="Lucida Sans Typewriter" panose="020B0509030504030204" pitchFamily="49" charset="0"/>
                <a:ea typeface="ＭＳ Ｐゴシック" panose="020B0600070205080204" pitchFamily="34" charset="-128"/>
              </a:rPr>
              <a:t>do/</a:t>
            </a:r>
            <a:r>
              <a:rPr lang="el-GR" altLang="el-GR" sz="1600"/>
              <a:t>Παράδωσε το σύστημα</a:t>
            </a:r>
            <a:endParaRPr lang="en-US" altLang="el-GR" sz="2400"/>
          </a:p>
        </p:txBody>
      </p:sp>
      <p:sp>
        <p:nvSpPr>
          <p:cNvPr id="798744" name="Line 24"/>
          <p:cNvSpPr>
            <a:spLocks noChangeShapeType="1"/>
          </p:cNvSpPr>
          <p:nvPr/>
        </p:nvSpPr>
        <p:spPr bwMode="auto">
          <a:xfrm flipV="1">
            <a:off x="1403350" y="4814888"/>
            <a:ext cx="0" cy="365125"/>
          </a:xfrm>
          <a:prstGeom prst="line">
            <a:avLst/>
          </a:prstGeom>
          <a:noFill/>
          <a:ln w="23813">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grpSp>
        <p:nvGrpSpPr>
          <p:cNvPr id="798745" name="Group 37"/>
          <p:cNvGrpSpPr>
            <a:grpSpLocks/>
          </p:cNvGrpSpPr>
          <p:nvPr/>
        </p:nvGrpSpPr>
        <p:grpSpPr bwMode="auto">
          <a:xfrm>
            <a:off x="1258888" y="5180013"/>
            <a:ext cx="293687" cy="293687"/>
            <a:chOff x="793" y="2923"/>
            <a:chExt cx="185" cy="185"/>
          </a:xfrm>
        </p:grpSpPr>
        <p:sp>
          <p:nvSpPr>
            <p:cNvPr id="798746" name="Oval 23"/>
            <p:cNvSpPr>
              <a:spLocks noChangeArrowheads="1"/>
            </p:cNvSpPr>
            <p:nvPr/>
          </p:nvSpPr>
          <p:spPr bwMode="auto">
            <a:xfrm>
              <a:off x="832" y="2962"/>
              <a:ext cx="108" cy="107"/>
            </a:xfrm>
            <a:prstGeom prst="ellipse">
              <a:avLst/>
            </a:prstGeom>
            <a:solidFill>
              <a:srgbClr val="000000"/>
            </a:solidFill>
            <a:ln w="23813">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8747" name="Oval 25"/>
            <p:cNvSpPr>
              <a:spLocks noChangeArrowheads="1"/>
            </p:cNvSpPr>
            <p:nvPr/>
          </p:nvSpPr>
          <p:spPr bwMode="auto">
            <a:xfrm>
              <a:off x="793" y="2923"/>
              <a:ext cx="185" cy="185"/>
            </a:xfrm>
            <a:prstGeom prst="ellipse">
              <a:avLst/>
            </a:prstGeom>
            <a:noFill/>
            <a:ln w="2381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grpSp>
      <p:sp>
        <p:nvSpPr>
          <p:cNvPr id="798748" name="Line 27"/>
          <p:cNvSpPr>
            <a:spLocks noChangeShapeType="1"/>
          </p:cNvSpPr>
          <p:nvPr/>
        </p:nvSpPr>
        <p:spPr bwMode="auto">
          <a:xfrm flipV="1">
            <a:off x="3425825" y="2533650"/>
            <a:ext cx="0" cy="365125"/>
          </a:xfrm>
          <a:prstGeom prst="line">
            <a:avLst/>
          </a:prstGeom>
          <a:noFill/>
          <a:ln w="23813">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sp>
        <p:nvSpPr>
          <p:cNvPr id="798752" name="Bogen 28"/>
          <p:cNvSpPr>
            <a:spLocks/>
          </p:cNvSpPr>
          <p:nvPr/>
        </p:nvSpPr>
        <p:spPr bwMode="auto">
          <a:xfrm rot="2700000">
            <a:off x="6964363" y="3506788"/>
            <a:ext cx="1038225" cy="86677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2225">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rot="10800000"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8755" name="Bogen 29"/>
          <p:cNvSpPr>
            <a:spLocks/>
          </p:cNvSpPr>
          <p:nvPr/>
        </p:nvSpPr>
        <p:spPr bwMode="auto">
          <a:xfrm rot="-2700000">
            <a:off x="4632325" y="2439988"/>
            <a:ext cx="854075" cy="85407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2225">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8758" name="Bogen 30"/>
          <p:cNvSpPr>
            <a:spLocks/>
          </p:cNvSpPr>
          <p:nvPr/>
        </p:nvSpPr>
        <p:spPr bwMode="auto">
          <a:xfrm rot="8100000">
            <a:off x="3198813" y="3937000"/>
            <a:ext cx="1457325" cy="1714500"/>
          </a:xfrm>
          <a:custGeom>
            <a:avLst/>
            <a:gdLst>
              <a:gd name="T0" fmla="*/ 0 w 21600"/>
              <a:gd name="T1" fmla="*/ 0 h 21600"/>
              <a:gd name="T2" fmla="*/ 6 w 21600"/>
              <a:gd name="T3" fmla="*/ 6 h 21600"/>
              <a:gd name="T4" fmla="*/ 0 w 21600"/>
              <a:gd name="T5" fmla="*/ 6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2225">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rot="10800000"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b="1">
              <a:latin typeface="Palatino" charset="0"/>
              <a:ea typeface="ＭＳ Ｐゴシック" panose="020B0600070205080204" pitchFamily="34" charset="-128"/>
            </a:endParaRPr>
          </a:p>
        </p:txBody>
      </p:sp>
      <p:sp>
        <p:nvSpPr>
          <p:cNvPr id="798759" name="Text Box 39"/>
          <p:cNvSpPr txBox="1">
            <a:spLocks noChangeArrowheads="1"/>
          </p:cNvSpPr>
          <p:nvPr/>
        </p:nvSpPr>
        <p:spPr bwMode="auto">
          <a:xfrm>
            <a:off x="4479925" y="2176463"/>
            <a:ext cx="17811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400"/>
              <a:t>Ορίστηκε η εμβέλεια</a:t>
            </a:r>
          </a:p>
        </p:txBody>
      </p:sp>
      <p:sp>
        <p:nvSpPr>
          <p:cNvPr id="798760" name="Text Box 40"/>
          <p:cNvSpPr txBox="1">
            <a:spLocks noChangeArrowheads="1"/>
          </p:cNvSpPr>
          <p:nvPr/>
        </p:nvSpPr>
        <p:spPr bwMode="auto">
          <a:xfrm>
            <a:off x="3344863" y="2933700"/>
            <a:ext cx="8604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400"/>
              <a:t>Ορισμός</a:t>
            </a:r>
          </a:p>
        </p:txBody>
      </p:sp>
      <p:sp>
        <p:nvSpPr>
          <p:cNvPr id="798761" name="Text Box 41"/>
          <p:cNvSpPr txBox="1">
            <a:spLocks noChangeArrowheads="1"/>
          </p:cNvSpPr>
          <p:nvPr/>
        </p:nvSpPr>
        <p:spPr bwMode="auto">
          <a:xfrm>
            <a:off x="7721600" y="3698875"/>
            <a:ext cx="1395413"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sz="1400"/>
              <a:t>Ανατέθηκαν τα καθήκοντα</a:t>
            </a:r>
          </a:p>
        </p:txBody>
      </p:sp>
      <p:sp>
        <p:nvSpPr>
          <p:cNvPr id="798762" name="Text Box 42"/>
          <p:cNvSpPr txBox="1">
            <a:spLocks noChangeArrowheads="1"/>
          </p:cNvSpPr>
          <p:nvPr/>
        </p:nvSpPr>
        <p:spPr bwMode="auto">
          <a:xfrm>
            <a:off x="2771775" y="5364163"/>
            <a:ext cx="234791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400"/>
              <a:t>Ολοκληρώθηκε το σύστημα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6" name="Rectangle 2"/>
          <p:cNvSpPr>
            <a:spLocks noGrp="1" noChangeArrowheads="1"/>
          </p:cNvSpPr>
          <p:nvPr>
            <p:ph type="title"/>
          </p:nvPr>
        </p:nvSpPr>
        <p:spPr/>
        <p:txBody>
          <a:bodyPr>
            <a:normAutofit fontScale="90000"/>
          </a:bodyPr>
          <a:lstStyle/>
          <a:p>
            <a:r>
              <a:rPr lang="el-GR" altLang="el-GR"/>
              <a:t>Εργασίες σε κάθε κατάσταση (φάση)  του έργου</a:t>
            </a:r>
            <a:r>
              <a:rPr lang="en-US" altLang="el-GR"/>
              <a:t> (1/</a:t>
            </a:r>
            <a:r>
              <a:rPr lang="el-GR" altLang="el-GR"/>
              <a:t>3</a:t>
            </a:r>
            <a:r>
              <a:rPr lang="en-US" altLang="el-GR"/>
              <a:t>)</a:t>
            </a:r>
            <a:endParaRPr lang="el-GR" altLang="el-GR"/>
          </a:p>
        </p:txBody>
      </p:sp>
      <p:sp>
        <p:nvSpPr>
          <p:cNvPr id="799747" name="Rectangle 3"/>
          <p:cNvSpPr>
            <a:spLocks noGrp="1" noChangeArrowheads="1"/>
          </p:cNvSpPr>
          <p:nvPr>
            <p:ph idx="1"/>
          </p:nvPr>
        </p:nvSpPr>
        <p:spPr>
          <a:xfrm>
            <a:off x="386535" y="1403776"/>
            <a:ext cx="8550950" cy="4860540"/>
          </a:xfrm>
        </p:spPr>
        <p:txBody>
          <a:bodyPr/>
          <a:lstStyle/>
          <a:p>
            <a:pPr>
              <a:spcBef>
                <a:spcPct val="0"/>
              </a:spcBef>
            </a:pPr>
            <a:r>
              <a:rPr lang="el-GR" altLang="el-GR" sz="2400" dirty="0"/>
              <a:t>Ορισμός έργου</a:t>
            </a:r>
          </a:p>
          <a:p>
            <a:pPr lvl="1">
              <a:spcBef>
                <a:spcPct val="0"/>
              </a:spcBef>
            </a:pPr>
            <a:r>
              <a:rPr lang="el-GR" altLang="el-GR" sz="2000" dirty="0"/>
              <a:t>Μετέχουν ο διοικητής του έργου, ο πελάτης και ο αρχιτέκτονας λογισμικού</a:t>
            </a:r>
          </a:p>
          <a:p>
            <a:pPr lvl="1">
              <a:spcBef>
                <a:spcPct val="0"/>
              </a:spcBef>
            </a:pPr>
            <a:r>
              <a:rPr lang="el-GR" altLang="el-GR" sz="2000" dirty="0"/>
              <a:t>Εστιάζουμε στην αρχική κατανόηση της αρχιτεκτονικής του λογισμικού (ιδιαίτερα στην αποσύνθεση σε υποσυστήματα) και στο έργο ιδιαίτερα στο χρονοδιάγραμμα, τη δουλειά που πρέπει να γίνει και τους πόρους</a:t>
            </a:r>
          </a:p>
          <a:p>
            <a:pPr lvl="1">
              <a:spcBef>
                <a:spcPct val="0"/>
              </a:spcBef>
            </a:pPr>
            <a:r>
              <a:rPr lang="el-GR" altLang="el-GR" sz="2000" dirty="0"/>
              <a:t>Παράγονται τρία έγγραφα, η </a:t>
            </a:r>
            <a:r>
              <a:rPr lang="el-GR" altLang="el-GR" sz="2000" i="1" dirty="0"/>
              <a:t>διατύπωση του προβλήματος</a:t>
            </a:r>
            <a:r>
              <a:rPr lang="el-GR" altLang="el-GR" sz="2000" dirty="0"/>
              <a:t> (</a:t>
            </a:r>
            <a:r>
              <a:rPr lang="en-US" altLang="el-GR" sz="2000" dirty="0"/>
              <a:t>problem statement), </a:t>
            </a:r>
            <a:r>
              <a:rPr lang="el-GR" altLang="el-GR" sz="2000" dirty="0"/>
              <a:t>η </a:t>
            </a:r>
            <a:r>
              <a:rPr lang="el-GR" altLang="el-GR" sz="2000" i="1" dirty="0"/>
              <a:t>αρχική αρχιτεκτονική λογισμικού</a:t>
            </a:r>
            <a:r>
              <a:rPr lang="el-GR" altLang="el-GR" sz="2000" dirty="0"/>
              <a:t> (</a:t>
            </a:r>
            <a:r>
              <a:rPr lang="en-US" altLang="el-GR" sz="2000" dirty="0"/>
              <a:t>initial software architecture) </a:t>
            </a:r>
            <a:r>
              <a:rPr lang="el-GR" altLang="el-GR" sz="2000" dirty="0"/>
              <a:t>και το </a:t>
            </a:r>
            <a:r>
              <a:rPr lang="el-GR" altLang="el-GR" sz="2000" i="1" dirty="0"/>
              <a:t>αρχικό σχέδιο διαχείρισης έργου λογισμικού </a:t>
            </a:r>
            <a:r>
              <a:rPr lang="el-GR" altLang="el-GR" sz="2000" dirty="0"/>
              <a:t>(</a:t>
            </a:r>
            <a:r>
              <a:rPr lang="en-US" altLang="el-GR" sz="2000" dirty="0"/>
              <a:t>initial software project management plan)</a:t>
            </a:r>
            <a:endParaRPr lang="el-GR" altLang="el-GR" sz="2000" dirty="0"/>
          </a:p>
          <a:p>
            <a:pPr>
              <a:spcBef>
                <a:spcPct val="0"/>
              </a:spcBef>
            </a:pPr>
            <a:r>
              <a:rPr lang="el-GR" altLang="el-GR" sz="2400" dirty="0"/>
              <a:t>Έναρξη του έργου</a:t>
            </a:r>
          </a:p>
          <a:p>
            <a:pPr lvl="1">
              <a:spcBef>
                <a:spcPct val="0"/>
              </a:spcBef>
            </a:pPr>
            <a:r>
              <a:rPr lang="el-GR" altLang="el-GR" sz="2000" dirty="0"/>
              <a:t>Ο διοικητής έργου δημιουργεί την υποδομή του έργου, προσλαμβάνει τους συμμετέχοντες, τους οργανώνει σε ομάδες, αναθέτει καθήκοντα σε ομάδες και καθορίζει τα ορόσημα (</a:t>
            </a:r>
            <a:r>
              <a:rPr lang="en-US" altLang="el-GR" sz="2000" dirty="0"/>
              <a:t>milestones)</a:t>
            </a:r>
            <a:endParaRPr lang="el-GR" altLang="el-GR" sz="2000" dirty="0"/>
          </a:p>
          <a:p>
            <a:pPr>
              <a:spcBef>
                <a:spcPct val="0"/>
              </a:spcBef>
              <a:buFont typeface="Wingdings" panose="05000000000000000000" pitchFamily="2" charset="2"/>
              <a:buNone/>
            </a:pPr>
            <a:r>
              <a:rPr lang="el-GR" altLang="el-GR" sz="2000" i="1" dirty="0"/>
              <a:t>Κατά τις δύο αυτές φάσεις, η περισσότερη δουλειά γίνεται από τον διοικητή έργου</a:t>
            </a:r>
          </a:p>
        </p:txBody>
      </p:sp>
      <p:sp>
        <p:nvSpPr>
          <p:cNvPr id="6" name="Slide Number Placeholder 5"/>
          <p:cNvSpPr>
            <a:spLocks noGrp="1"/>
          </p:cNvSpPr>
          <p:nvPr>
            <p:ph type="sldNum" sz="quarter" idx="12"/>
          </p:nvPr>
        </p:nvSpPr>
        <p:spPr/>
        <p:txBody>
          <a:bodyPr/>
          <a:lstStyle/>
          <a:p>
            <a:fld id="{5F3DCF42-1EBA-45E1-857F-46AEC872A151}" type="slidenum">
              <a:rPr lang="el-GR" altLang="el-GR"/>
              <a:pPr/>
              <a:t>8</a:t>
            </a:fld>
            <a:endParaRPr lang="el-GR" alt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0770" name="Rectangle 2"/>
          <p:cNvSpPr>
            <a:spLocks noGrp="1" noChangeArrowheads="1"/>
          </p:cNvSpPr>
          <p:nvPr>
            <p:ph type="title"/>
          </p:nvPr>
        </p:nvSpPr>
        <p:spPr/>
        <p:txBody>
          <a:bodyPr>
            <a:normAutofit fontScale="90000"/>
          </a:bodyPr>
          <a:lstStyle/>
          <a:p>
            <a:r>
              <a:rPr lang="el-GR" altLang="el-GR"/>
              <a:t>Εργασίες σε κάθε κατάσταση (φάση) του έργου</a:t>
            </a:r>
            <a:r>
              <a:rPr lang="en-US" altLang="el-GR"/>
              <a:t> (</a:t>
            </a:r>
            <a:r>
              <a:rPr lang="el-GR" altLang="el-GR"/>
              <a:t>2</a:t>
            </a:r>
            <a:r>
              <a:rPr lang="en-US" altLang="el-GR"/>
              <a:t>/</a:t>
            </a:r>
            <a:r>
              <a:rPr lang="el-GR" altLang="el-GR"/>
              <a:t>3</a:t>
            </a:r>
            <a:r>
              <a:rPr lang="en-US" altLang="el-GR"/>
              <a:t>)</a:t>
            </a:r>
            <a:endParaRPr lang="el-GR" altLang="el-GR"/>
          </a:p>
        </p:txBody>
      </p:sp>
      <p:sp>
        <p:nvSpPr>
          <p:cNvPr id="800771" name="Rectangle 3"/>
          <p:cNvSpPr>
            <a:spLocks noGrp="1" noChangeArrowheads="1"/>
          </p:cNvSpPr>
          <p:nvPr>
            <p:ph idx="1"/>
          </p:nvPr>
        </p:nvSpPr>
        <p:spPr/>
        <p:txBody>
          <a:bodyPr/>
          <a:lstStyle/>
          <a:p>
            <a:r>
              <a:rPr lang="el-GR" altLang="el-GR" sz="2400"/>
              <a:t>«Σταθερή κατάσταση» έργου</a:t>
            </a:r>
          </a:p>
          <a:p>
            <a:pPr lvl="1"/>
            <a:r>
              <a:rPr lang="el-GR" altLang="el-GR" sz="2000"/>
              <a:t>Οι συμμετέχοντες υλοποιούν το σύστημα</a:t>
            </a:r>
          </a:p>
          <a:p>
            <a:pPr lvl="1"/>
            <a:r>
              <a:rPr lang="el-GR" altLang="el-GR" sz="2000"/>
              <a:t>Οι συμμετέχοντες αναφέρονται στον επικεφαλής της ομάδας τους, ο οποίος είναι υπεύθυνος να παρακολουθεί την πρόοδο των εργασιών και να εντοπίζει προβλήματα</a:t>
            </a:r>
          </a:p>
          <a:p>
            <a:pPr lvl="1"/>
            <a:r>
              <a:rPr lang="el-GR" altLang="el-GR" sz="2000"/>
              <a:t>Οι επικεφαλείς των ομάδων αναφέρονται στον διοικητή του έργου, ο οποίος αποτιμά την κατάσταση του όλου έργου.</a:t>
            </a:r>
          </a:p>
          <a:p>
            <a:pPr lvl="1"/>
            <a:r>
              <a:rPr lang="el-GR" altLang="el-GR" sz="2000"/>
              <a:t>Οι επικεφαλείς των ομάδων αντιμετωπίζουν αποκλίσεις από το αρχικό σχέδιο, είτε ανακατανέμοντας τις αναθέσεις είτε ζητώντας πρόσθετους πόρους από τον διοικητή έργου</a:t>
            </a:r>
          </a:p>
          <a:p>
            <a:pPr lvl="1"/>
            <a:r>
              <a:rPr lang="el-GR" altLang="el-GR" sz="2000"/>
              <a:t>Ο διοικητής του έργου είναι ο υπεύθυνος για την επικοινωνία με τον πελάτη και επαναδιαπραγματεύεται τις προθεσμίες ή/και τους πόρους</a:t>
            </a:r>
          </a:p>
        </p:txBody>
      </p:sp>
      <p:sp>
        <p:nvSpPr>
          <p:cNvPr id="6" name="Slide Number Placeholder 5"/>
          <p:cNvSpPr>
            <a:spLocks noGrp="1"/>
          </p:cNvSpPr>
          <p:nvPr>
            <p:ph type="sldNum" sz="quarter" idx="12"/>
          </p:nvPr>
        </p:nvSpPr>
        <p:spPr/>
        <p:txBody>
          <a:bodyPr/>
          <a:lstStyle/>
          <a:p>
            <a:fld id="{BDC7F783-7D6D-4A00-BFB6-992C9DA1DF72}" type="slidenum">
              <a:rPr lang="el-GR" altLang="el-GR"/>
              <a:pPr/>
              <a:t>9</a:t>
            </a:fld>
            <a:endParaRPr lang="el-GR" altLang="el-GR"/>
          </a:p>
        </p:txBody>
      </p:sp>
    </p:spTree>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03-uml</Template>
  <TotalTime>9818</TotalTime>
  <Words>4711</Words>
  <Application>Microsoft Office PowerPoint</Application>
  <PresentationFormat>On-screen Show (4:3)</PresentationFormat>
  <Paragraphs>885</Paragraphs>
  <Slides>64</Slides>
  <Notes>22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64</vt:i4>
      </vt:variant>
    </vt:vector>
  </HeadingPairs>
  <TitlesOfParts>
    <vt:vector size="75" baseType="lpstr">
      <vt:lpstr>Arial</vt:lpstr>
      <vt:lpstr>Times New Roman</vt:lpstr>
      <vt:lpstr>Wingdings</vt:lpstr>
      <vt:lpstr>Palatino</vt:lpstr>
      <vt:lpstr>ＭＳ Ｐゴシック</vt:lpstr>
      <vt:lpstr>Times</vt:lpstr>
      <vt:lpstr>Lucida Sans Typewriter</vt:lpstr>
      <vt:lpstr>Helvetica</vt:lpstr>
      <vt:lpstr>Arial Narrow</vt:lpstr>
      <vt:lpstr>Zapf Dingbats</vt:lpstr>
      <vt:lpstr>Retrospect</vt:lpstr>
      <vt:lpstr>ΤΕΧΝΟΛΟΓΙΑ ΛΟΓΙΣΜΙΚΟΥ (SOFTWARE ENGINEERING)  Οργάνωση έργου και επικοινωνία στο έργο</vt:lpstr>
      <vt:lpstr>Εισαγωγή - συνεργασία</vt:lpstr>
      <vt:lpstr>Εισαγωγή - επικοινωνία</vt:lpstr>
      <vt:lpstr>Ορισμός έργου (τεχνολογίας λογισμικού)</vt:lpstr>
      <vt:lpstr>Μοντελοποίηση του έργου σε UML</vt:lpstr>
      <vt:lpstr>Εκλέπτυνση του μοντέλου</vt:lpstr>
      <vt:lpstr>Μοντελοποίηση του έργου σε UML</vt:lpstr>
      <vt:lpstr>Εργασίες σε κάθε κατάσταση (φάση)  του έργου (1/3)</vt:lpstr>
      <vt:lpstr>Εργασίες σε κάθε κατάσταση (φάση) του έργου (2/3)</vt:lpstr>
      <vt:lpstr>Εργασίες σε κάθε κατάσταση (φάση) του έργου (3/3)</vt:lpstr>
      <vt:lpstr>Επισκόπηση της επικοινωνίας στο έργο (1/2)</vt:lpstr>
      <vt:lpstr>Επισκόπηση της επικοινωνίας στο έργο (2/2)</vt:lpstr>
      <vt:lpstr>Οργάνωση έργου</vt:lpstr>
      <vt:lpstr>Ενδεικτική οργάνωση του έργου</vt:lpstr>
      <vt:lpstr>Αλληλεπίδραση στο έργο</vt:lpstr>
      <vt:lpstr>Ιεραρχικό μοντέλο αλληλεπίδρασης</vt:lpstr>
      <vt:lpstr>Ιεραρχική επικοινωνία</vt:lpstr>
      <vt:lpstr>Διαχωρισμός επικοινωνίας από αναφορές</vt:lpstr>
      <vt:lpstr>Παράδειγμα δομής επικοινωνίας</vt:lpstr>
      <vt:lpstr>Ρόλοι</vt:lpstr>
      <vt:lpstr>Τύποι ρόλων σε οργανώσεις έργων ανάπτυξης λογισμικού</vt:lpstr>
      <vt:lpstr>Ανάθεση καθηκόντων</vt:lpstr>
      <vt:lpstr>Πιθανά σχήματα αναθέσεων ρόλων σε συμμετέχοντες</vt:lpstr>
      <vt:lpstr>Εργασίες (1/2)</vt:lpstr>
      <vt:lpstr>Εργασίες (2/2)</vt:lpstr>
      <vt:lpstr>Παράδειγμα: εργασίες για κτίσιμο ενός σπιτιού</vt:lpstr>
      <vt:lpstr>Παράδειγμα προϊόντων εργασίας</vt:lpstr>
      <vt:lpstr>Εργασίες και πακέτα εργασιών</vt:lpstr>
      <vt:lpstr>Μέγεθος εργασιών</vt:lpstr>
      <vt:lpstr>Δραστηριότητες</vt:lpstr>
      <vt:lpstr>Παράδειγμα: εργασίες για κτίσιμο σπιτιού</vt:lpstr>
      <vt:lpstr>PowerPoint Presentation</vt:lpstr>
      <vt:lpstr>Παραδείγματα δραστηριοτήτων στην τεχνολογία λογισμικού</vt:lpstr>
      <vt:lpstr>Συσχετίσεις μεταξύ έργων,  δραστηριοτήτων, ρόλων, προϊόντων εργασίας και πακέτων εργασίας</vt:lpstr>
      <vt:lpstr>Παράδειγμα περιγραφής εργασιών</vt:lpstr>
      <vt:lpstr>Χρονοπρόγραμμα (schedule)</vt:lpstr>
      <vt:lpstr>Παράδειγμα χρονοπρογράμματος σε διάγραμμα GANTT</vt:lpstr>
      <vt:lpstr>Διαγράμματα PERT</vt:lpstr>
      <vt:lpstr>Σύνοψη</vt:lpstr>
      <vt:lpstr>Η επικοινωνία είναι κρίσιμη</vt:lpstr>
      <vt:lpstr>Γεγονός επικοινωνίας έναντι  μηχανισμού επικοινωνίας</vt:lpstr>
      <vt:lpstr>Μοντελοποίηση επικοινωνίας</vt:lpstr>
      <vt:lpstr>Σχεδιασμένα γεγονότα επικοινωνίας</vt:lpstr>
      <vt:lpstr>Σχεδιασμένα γεγονότα επικοινωνίας</vt:lpstr>
      <vt:lpstr>Σχεδιασμένα γεγονότα επικοινωνίας</vt:lpstr>
      <vt:lpstr>Σχεδιασμένα γεγονότα επικοινωνίας</vt:lpstr>
      <vt:lpstr>Σχεδιασμένα γεγονότα επικοινωνίας</vt:lpstr>
      <vt:lpstr>Σχεδιασμένα γεγονότα επικοινωνίας</vt:lpstr>
      <vt:lpstr>Σχεδιασμένα γεγονότα επικοινωνίας</vt:lpstr>
      <vt:lpstr>Μη σχεδιασμένα γεγονότα επικοινωνίας</vt:lpstr>
      <vt:lpstr>Μη σχεδιασμένα γεγονότα επικοινωνίας</vt:lpstr>
      <vt:lpstr>Μη σχεδιασμένα γεγονότα επικοινωνίας</vt:lpstr>
      <vt:lpstr>Σύγχρονοι τρόποι επικοινωνίας</vt:lpstr>
      <vt:lpstr>Σύγχρονοι τρόποι επικοινωνίας</vt:lpstr>
      <vt:lpstr>Ασύγχρονοι τρόποι επικοινωνίας</vt:lpstr>
      <vt:lpstr>Μηχανισμοί για σχεδιασμένα γεγονότα</vt:lpstr>
      <vt:lpstr>Μηχανισμοί για μη σχεδιασμένα γεγονότα</vt:lpstr>
      <vt:lpstr>Δραστηριότητες επικοινωνίας</vt:lpstr>
      <vt:lpstr>Κατανόηση της διατύπωσης του προβλήματος</vt:lpstr>
      <vt:lpstr>Ένταξη σε ομάδα</vt:lpstr>
      <vt:lpstr>Συμμετοχή σε συσκέψεις κατάστασης ομάδας</vt:lpstr>
      <vt:lpstr>Ένταξη στη «δομή επικοινωνίας»</vt:lpstr>
      <vt:lpstr>PowerPoint Presentation</vt:lpstr>
      <vt:lpstr>Σύνοψη</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 Μοντέλα κύκλου ζωής</dc:title>
  <dc:creator>costas</dc:creator>
  <cp:lastModifiedBy>Costas Vassilakis</cp:lastModifiedBy>
  <cp:revision>597</cp:revision>
  <dcterms:created xsi:type="dcterms:W3CDTF">2005-10-06T11:58:48Z</dcterms:created>
  <dcterms:modified xsi:type="dcterms:W3CDTF">2016-11-02T05:03:55Z</dcterms:modified>
</cp:coreProperties>
</file>