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57" r:id="rId4"/>
    <p:sldId id="258" r:id="rId5"/>
    <p:sldId id="259" r:id="rId6"/>
    <p:sldId id="260" r:id="rId7"/>
    <p:sldId id="270" r:id="rId8"/>
    <p:sldId id="268" r:id="rId9"/>
    <p:sldId id="271" r:id="rId10"/>
    <p:sldId id="269" r:id="rId11"/>
    <p:sldId id="261" r:id="rId12"/>
    <p:sldId id="272" r:id="rId13"/>
    <p:sldId id="273" r:id="rId14"/>
    <p:sldId id="263" r:id="rId15"/>
    <p:sldId id="264" r:id="rId16"/>
    <p:sldId id="265" r:id="rId17"/>
    <p:sldId id="266" r:id="rId1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432"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BE8E360C-8F2A-470C-A936-CEAF1528F286}" type="datetimeFigureOut">
              <a:rPr lang="el-GR" smtClean="0"/>
              <a:t>15/5/2020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4577A2D-248D-4B18-AA86-6E8DE668EE68}" type="slidenum">
              <a:rPr lang="el-GR" smtClean="0"/>
              <a:t>‹#›</a:t>
            </a:fld>
            <a:endParaRPr lang="el-GR"/>
          </a:p>
        </p:txBody>
      </p:sp>
    </p:spTree>
    <p:extLst>
      <p:ext uri="{BB962C8B-B14F-4D97-AF65-F5344CB8AC3E}">
        <p14:creationId xmlns:p14="http://schemas.microsoft.com/office/powerpoint/2010/main" val="12451248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BE8E360C-8F2A-470C-A936-CEAF1528F286}" type="datetimeFigureOut">
              <a:rPr lang="el-GR" smtClean="0"/>
              <a:t>15/5/2020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4577A2D-248D-4B18-AA86-6E8DE668EE68}" type="slidenum">
              <a:rPr lang="el-GR" smtClean="0"/>
              <a:t>‹#›</a:t>
            </a:fld>
            <a:endParaRPr lang="el-GR"/>
          </a:p>
        </p:txBody>
      </p:sp>
    </p:spTree>
    <p:extLst>
      <p:ext uri="{BB962C8B-B14F-4D97-AF65-F5344CB8AC3E}">
        <p14:creationId xmlns:p14="http://schemas.microsoft.com/office/powerpoint/2010/main" val="8567865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BE8E360C-8F2A-470C-A936-CEAF1528F286}" type="datetimeFigureOut">
              <a:rPr lang="el-GR" smtClean="0"/>
              <a:t>15/5/2020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4577A2D-248D-4B18-AA86-6E8DE668EE68}" type="slidenum">
              <a:rPr lang="el-GR" smtClean="0"/>
              <a:t>‹#›</a:t>
            </a:fld>
            <a:endParaRPr lang="el-GR"/>
          </a:p>
        </p:txBody>
      </p:sp>
    </p:spTree>
    <p:extLst>
      <p:ext uri="{BB962C8B-B14F-4D97-AF65-F5344CB8AC3E}">
        <p14:creationId xmlns:p14="http://schemas.microsoft.com/office/powerpoint/2010/main" val="2997492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BE8E360C-8F2A-470C-A936-CEAF1528F286}" type="datetimeFigureOut">
              <a:rPr lang="el-GR" smtClean="0"/>
              <a:t>15/5/2020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4577A2D-248D-4B18-AA86-6E8DE668EE68}" type="slidenum">
              <a:rPr lang="el-GR" smtClean="0"/>
              <a:t>‹#›</a:t>
            </a:fld>
            <a:endParaRPr lang="el-GR"/>
          </a:p>
        </p:txBody>
      </p:sp>
    </p:spTree>
    <p:extLst>
      <p:ext uri="{BB962C8B-B14F-4D97-AF65-F5344CB8AC3E}">
        <p14:creationId xmlns:p14="http://schemas.microsoft.com/office/powerpoint/2010/main" val="35788931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E8E360C-8F2A-470C-A936-CEAF1528F286}" type="datetimeFigureOut">
              <a:rPr lang="el-GR" smtClean="0"/>
              <a:t>15/5/2020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4577A2D-248D-4B18-AA86-6E8DE668EE68}" type="slidenum">
              <a:rPr lang="el-GR" smtClean="0"/>
              <a:t>‹#›</a:t>
            </a:fld>
            <a:endParaRPr lang="el-GR"/>
          </a:p>
        </p:txBody>
      </p:sp>
    </p:spTree>
    <p:extLst>
      <p:ext uri="{BB962C8B-B14F-4D97-AF65-F5344CB8AC3E}">
        <p14:creationId xmlns:p14="http://schemas.microsoft.com/office/powerpoint/2010/main" val="3625343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BE8E360C-8F2A-470C-A936-CEAF1528F286}" type="datetimeFigureOut">
              <a:rPr lang="el-GR" smtClean="0"/>
              <a:t>15/5/2020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84577A2D-248D-4B18-AA86-6E8DE668EE68}" type="slidenum">
              <a:rPr lang="el-GR" smtClean="0"/>
              <a:t>‹#›</a:t>
            </a:fld>
            <a:endParaRPr lang="el-GR"/>
          </a:p>
        </p:txBody>
      </p:sp>
    </p:spTree>
    <p:extLst>
      <p:ext uri="{BB962C8B-B14F-4D97-AF65-F5344CB8AC3E}">
        <p14:creationId xmlns:p14="http://schemas.microsoft.com/office/powerpoint/2010/main" val="34493519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BE8E360C-8F2A-470C-A936-CEAF1528F286}" type="datetimeFigureOut">
              <a:rPr lang="el-GR" smtClean="0"/>
              <a:t>15/5/2020</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84577A2D-248D-4B18-AA86-6E8DE668EE68}" type="slidenum">
              <a:rPr lang="el-GR" smtClean="0"/>
              <a:t>‹#›</a:t>
            </a:fld>
            <a:endParaRPr lang="el-GR"/>
          </a:p>
        </p:txBody>
      </p:sp>
    </p:spTree>
    <p:extLst>
      <p:ext uri="{BB962C8B-B14F-4D97-AF65-F5344CB8AC3E}">
        <p14:creationId xmlns:p14="http://schemas.microsoft.com/office/powerpoint/2010/main" val="41727230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BE8E360C-8F2A-470C-A936-CEAF1528F286}" type="datetimeFigureOut">
              <a:rPr lang="el-GR" smtClean="0"/>
              <a:t>15/5/2020</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84577A2D-248D-4B18-AA86-6E8DE668EE68}" type="slidenum">
              <a:rPr lang="el-GR" smtClean="0"/>
              <a:t>‹#›</a:t>
            </a:fld>
            <a:endParaRPr lang="el-GR"/>
          </a:p>
        </p:txBody>
      </p:sp>
    </p:spTree>
    <p:extLst>
      <p:ext uri="{BB962C8B-B14F-4D97-AF65-F5344CB8AC3E}">
        <p14:creationId xmlns:p14="http://schemas.microsoft.com/office/powerpoint/2010/main" val="7078771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8E360C-8F2A-470C-A936-CEAF1528F286}" type="datetimeFigureOut">
              <a:rPr lang="el-GR" smtClean="0"/>
              <a:t>15/5/2020</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84577A2D-248D-4B18-AA86-6E8DE668EE68}" type="slidenum">
              <a:rPr lang="el-GR" smtClean="0"/>
              <a:t>‹#›</a:t>
            </a:fld>
            <a:endParaRPr lang="el-GR"/>
          </a:p>
        </p:txBody>
      </p:sp>
    </p:spTree>
    <p:extLst>
      <p:ext uri="{BB962C8B-B14F-4D97-AF65-F5344CB8AC3E}">
        <p14:creationId xmlns:p14="http://schemas.microsoft.com/office/powerpoint/2010/main" val="36506409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8E360C-8F2A-470C-A936-CEAF1528F286}" type="datetimeFigureOut">
              <a:rPr lang="el-GR" smtClean="0"/>
              <a:t>15/5/2020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84577A2D-248D-4B18-AA86-6E8DE668EE68}" type="slidenum">
              <a:rPr lang="el-GR" smtClean="0"/>
              <a:t>‹#›</a:t>
            </a:fld>
            <a:endParaRPr lang="el-GR"/>
          </a:p>
        </p:txBody>
      </p:sp>
    </p:spTree>
    <p:extLst>
      <p:ext uri="{BB962C8B-B14F-4D97-AF65-F5344CB8AC3E}">
        <p14:creationId xmlns:p14="http://schemas.microsoft.com/office/powerpoint/2010/main" val="1365192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8E360C-8F2A-470C-A936-CEAF1528F286}" type="datetimeFigureOut">
              <a:rPr lang="el-GR" smtClean="0"/>
              <a:t>15/5/2020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84577A2D-248D-4B18-AA86-6E8DE668EE68}" type="slidenum">
              <a:rPr lang="el-GR" smtClean="0"/>
              <a:t>‹#›</a:t>
            </a:fld>
            <a:endParaRPr lang="el-GR"/>
          </a:p>
        </p:txBody>
      </p:sp>
    </p:spTree>
    <p:extLst>
      <p:ext uri="{BB962C8B-B14F-4D97-AF65-F5344CB8AC3E}">
        <p14:creationId xmlns:p14="http://schemas.microsoft.com/office/powerpoint/2010/main" val="14315206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8E360C-8F2A-470C-A936-CEAF1528F286}" type="datetimeFigureOut">
              <a:rPr lang="el-GR" smtClean="0"/>
              <a:t>15/5/2020</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577A2D-248D-4B18-AA86-6E8DE668EE68}" type="slidenum">
              <a:rPr lang="el-GR" smtClean="0"/>
              <a:t>‹#›</a:t>
            </a:fld>
            <a:endParaRPr lang="el-GR"/>
          </a:p>
        </p:txBody>
      </p:sp>
    </p:spTree>
    <p:extLst>
      <p:ext uri="{BB962C8B-B14F-4D97-AF65-F5344CB8AC3E}">
        <p14:creationId xmlns:p14="http://schemas.microsoft.com/office/powerpoint/2010/main" val="10831867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b="1" dirty="0" smtClean="0">
                <a:solidFill>
                  <a:srgbClr val="C00000"/>
                </a:solidFill>
              </a:rPr>
              <a:t>ΔΙΑΒΑΤΗΡΙΕΣ ΤΕΛΕΤΕΣ</a:t>
            </a:r>
            <a:br>
              <a:rPr lang="el-GR" b="1" dirty="0" smtClean="0">
                <a:solidFill>
                  <a:srgbClr val="C00000"/>
                </a:solidFill>
              </a:rPr>
            </a:br>
            <a:r>
              <a:rPr lang="en-US" b="1" dirty="0" smtClean="0">
                <a:solidFill>
                  <a:srgbClr val="C00000"/>
                </a:solidFill>
              </a:rPr>
              <a:t>RITES OF PASSAGE</a:t>
            </a:r>
            <a:endParaRPr lang="el-GR" b="1" dirty="0">
              <a:solidFill>
                <a:srgbClr val="C00000"/>
              </a:solidFill>
            </a:endParaRPr>
          </a:p>
        </p:txBody>
      </p:sp>
      <p:sp>
        <p:nvSpPr>
          <p:cNvPr id="3" name="Subtitle 2"/>
          <p:cNvSpPr>
            <a:spLocks noGrp="1"/>
          </p:cNvSpPr>
          <p:nvPr>
            <p:ph type="subTitle" idx="1"/>
          </p:nvPr>
        </p:nvSpPr>
        <p:spPr/>
        <p:txBody>
          <a:bodyPr>
            <a:normAutofit/>
          </a:bodyPr>
          <a:lstStyle/>
          <a:p>
            <a:r>
              <a:rPr lang="el-GR" sz="2400" dirty="0" smtClean="0">
                <a:solidFill>
                  <a:schemeClr val="tx1"/>
                </a:solidFill>
              </a:rPr>
              <a:t>Άλλες ονομασίες: </a:t>
            </a:r>
            <a:r>
              <a:rPr lang="el-GR" sz="2400" b="1" dirty="0" smtClean="0">
                <a:solidFill>
                  <a:schemeClr val="tx1"/>
                </a:solidFill>
              </a:rPr>
              <a:t>τελετουργίες μετάβασης ή τελετουργίες περάσματος</a:t>
            </a:r>
          </a:p>
          <a:p>
            <a:r>
              <a:rPr lang="el-GR" sz="1400" dirty="0" smtClean="0">
                <a:solidFill>
                  <a:schemeClr val="tx1"/>
                </a:solidFill>
              </a:rPr>
              <a:t>Μετάφραση και σημειώσεις: Ελένη Παπάζογλου, Αναπληρώτρια Καθηγήτρια Τμήματος Θεάτρου Α.Π.Θ.</a:t>
            </a:r>
          </a:p>
          <a:p>
            <a:endParaRPr lang="el-GR" sz="2400" dirty="0">
              <a:solidFill>
                <a:schemeClr val="tx1"/>
              </a:solidFill>
            </a:endParaRPr>
          </a:p>
          <a:p>
            <a:endParaRPr lang="el-GR" sz="2400" dirty="0">
              <a:solidFill>
                <a:schemeClr val="tx1"/>
              </a:solidFill>
            </a:endParaRPr>
          </a:p>
        </p:txBody>
      </p:sp>
    </p:spTree>
    <p:extLst>
      <p:ext uri="{BB962C8B-B14F-4D97-AF65-F5344CB8AC3E}">
        <p14:creationId xmlns:p14="http://schemas.microsoft.com/office/powerpoint/2010/main" val="38607447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4000" b="1" dirty="0" smtClean="0"/>
              <a:t>Τρίτο στάδιο: Επανένταξη</a:t>
            </a:r>
            <a:endParaRPr lang="el-GR" sz="4000" b="1" dirty="0"/>
          </a:p>
        </p:txBody>
      </p:sp>
      <p:sp>
        <p:nvSpPr>
          <p:cNvPr id="3" name="Θέση περιεχομένου 2"/>
          <p:cNvSpPr>
            <a:spLocks noGrp="1"/>
          </p:cNvSpPr>
          <p:nvPr>
            <p:ph idx="1"/>
          </p:nvPr>
        </p:nvSpPr>
        <p:spPr/>
        <p:txBody>
          <a:bodyPr>
            <a:normAutofit/>
          </a:bodyPr>
          <a:lstStyle/>
          <a:p>
            <a:r>
              <a:rPr lang="el-GR" b="1" dirty="0" smtClean="0"/>
              <a:t>Επανένταξη</a:t>
            </a:r>
            <a:r>
              <a:rPr lang="el-GR" b="1" dirty="0"/>
              <a:t>/</a:t>
            </a:r>
            <a:r>
              <a:rPr lang="el-GR" b="1" dirty="0" err="1"/>
              <a:t>(επαν)ενσωμάτωσ</a:t>
            </a:r>
            <a:r>
              <a:rPr lang="el-GR" b="1" dirty="0"/>
              <a:t>η</a:t>
            </a:r>
            <a:r>
              <a:rPr lang="el-GR" dirty="0"/>
              <a:t> (reaggregation / incorporation). Τα υποκείμενα επιστρέφουν στην “πραγματική” ζωή, έχοντας πια αναλάβει τον καινούργιο τους ρόλο (πρόσωπο/</a:t>
            </a:r>
            <a:r>
              <a:rPr lang="el-GR" dirty="0" err="1"/>
              <a:t>εαυτ</a:t>
            </a:r>
            <a:r>
              <a:rPr lang="el-GR" dirty="0"/>
              <a:t>ό), την καινούργια τους θέση στην κοινωνία. </a:t>
            </a:r>
          </a:p>
          <a:p>
            <a:endParaRPr lang="el-GR" dirty="0"/>
          </a:p>
        </p:txBody>
      </p:sp>
    </p:spTree>
    <p:extLst>
      <p:ext uri="{BB962C8B-B14F-4D97-AF65-F5344CB8AC3E}">
        <p14:creationId xmlns:p14="http://schemas.microsoft.com/office/powerpoint/2010/main" val="29712098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51" y="-43543"/>
            <a:ext cx="9144000" cy="692696"/>
          </a:xfrm>
        </p:spPr>
        <p:txBody>
          <a:bodyPr>
            <a:noAutofit/>
          </a:bodyPr>
          <a:lstStyle/>
          <a:p>
            <a:r>
              <a:rPr lang="en-US" sz="2800" b="1" dirty="0" smtClean="0">
                <a:solidFill>
                  <a:schemeClr val="tx2"/>
                </a:solidFill>
              </a:rPr>
              <a:t>Victor Turner: </a:t>
            </a:r>
            <a:r>
              <a:rPr lang="el-GR" sz="2800" b="1" dirty="0" err="1" smtClean="0">
                <a:solidFill>
                  <a:schemeClr val="tx2"/>
                </a:solidFill>
              </a:rPr>
              <a:t>επαναδιατύπωση</a:t>
            </a:r>
            <a:r>
              <a:rPr lang="el-GR" sz="2800" b="1" dirty="0" smtClean="0">
                <a:solidFill>
                  <a:schemeClr val="tx2"/>
                </a:solidFill>
              </a:rPr>
              <a:t> του σχήματος </a:t>
            </a:r>
            <a:r>
              <a:rPr lang="en-US" sz="2800" b="1" dirty="0" smtClean="0">
                <a:solidFill>
                  <a:schemeClr val="tx2"/>
                </a:solidFill>
              </a:rPr>
              <a:t>van </a:t>
            </a:r>
            <a:r>
              <a:rPr lang="en-US" sz="2800" b="1" dirty="0" err="1" smtClean="0">
                <a:solidFill>
                  <a:schemeClr val="tx2"/>
                </a:solidFill>
              </a:rPr>
              <a:t>Gennep</a:t>
            </a:r>
            <a:endParaRPr lang="el-GR" sz="2800" b="1" dirty="0">
              <a:solidFill>
                <a:schemeClr val="tx2"/>
              </a:solidFill>
            </a:endParaRPr>
          </a:p>
        </p:txBody>
      </p:sp>
      <p:sp>
        <p:nvSpPr>
          <p:cNvPr id="3" name="Content Placeholder 2"/>
          <p:cNvSpPr>
            <a:spLocks noGrp="1"/>
          </p:cNvSpPr>
          <p:nvPr>
            <p:ph idx="1"/>
          </p:nvPr>
        </p:nvSpPr>
        <p:spPr>
          <a:xfrm>
            <a:off x="-29029" y="764704"/>
            <a:ext cx="9144000" cy="6093296"/>
          </a:xfrm>
        </p:spPr>
        <p:txBody>
          <a:bodyPr>
            <a:normAutofit/>
          </a:bodyPr>
          <a:lstStyle/>
          <a:p>
            <a:pPr marL="0" indent="0">
              <a:buNone/>
            </a:pPr>
            <a:endParaRPr lang="el-GR" sz="2800" b="1" dirty="0" smtClean="0"/>
          </a:p>
          <a:p>
            <a:pPr marL="0" indent="0">
              <a:buNone/>
            </a:pPr>
            <a:r>
              <a:rPr lang="el-GR" sz="2800" b="1" dirty="0" smtClean="0"/>
              <a:t>Δομή/κοινωνία </a:t>
            </a:r>
            <a:r>
              <a:rPr lang="en-US" sz="2800" b="1" dirty="0" smtClean="0"/>
              <a:t>– </a:t>
            </a:r>
            <a:r>
              <a:rPr lang="el-GR" sz="2800" b="1" dirty="0" err="1">
                <a:solidFill>
                  <a:srgbClr val="FF0000"/>
                </a:solidFill>
              </a:rPr>
              <a:t>Αντι</a:t>
            </a:r>
            <a:r>
              <a:rPr lang="el-GR" sz="2800" b="1" dirty="0">
                <a:solidFill>
                  <a:srgbClr val="FF0000"/>
                </a:solidFill>
              </a:rPr>
              <a:t>-δομή (</a:t>
            </a:r>
            <a:r>
              <a:rPr lang="en-US" sz="2800" b="1" dirty="0" err="1" smtClean="0">
                <a:solidFill>
                  <a:srgbClr val="FF0000"/>
                </a:solidFill>
              </a:rPr>
              <a:t>communitas</a:t>
            </a:r>
            <a:r>
              <a:rPr lang="el-GR" sz="2800" b="1" dirty="0" smtClean="0">
                <a:solidFill>
                  <a:srgbClr val="FF0000"/>
                </a:solidFill>
              </a:rPr>
              <a:t>)</a:t>
            </a:r>
            <a:r>
              <a:rPr lang="en-US" sz="2800" b="1" dirty="0" smtClean="0"/>
              <a:t> –</a:t>
            </a:r>
            <a:r>
              <a:rPr lang="el-GR" sz="2800" b="1" dirty="0" smtClean="0"/>
              <a:t>Δομή</a:t>
            </a:r>
            <a:r>
              <a:rPr lang="en-US" sz="2800" b="1" dirty="0" smtClean="0"/>
              <a:t>/ </a:t>
            </a:r>
            <a:r>
              <a:rPr lang="el-GR" sz="2800" b="1" dirty="0"/>
              <a:t>κοινωνία</a:t>
            </a:r>
            <a:r>
              <a:rPr lang="el-GR" sz="2800" dirty="0"/>
              <a:t> </a:t>
            </a:r>
          </a:p>
          <a:p>
            <a:pPr marL="0" indent="0">
              <a:buNone/>
            </a:pPr>
            <a:endParaRPr lang="el-GR" sz="2400" b="1" dirty="0" smtClean="0"/>
          </a:p>
          <a:p>
            <a:pPr marL="0" indent="0">
              <a:buNone/>
            </a:pPr>
            <a:r>
              <a:rPr lang="el-GR" sz="2400" b="1" dirty="0" smtClean="0"/>
              <a:t>Τα τρία στάδια κατά τον </a:t>
            </a:r>
            <a:r>
              <a:rPr lang="en-US" sz="2400" b="1" dirty="0" smtClean="0"/>
              <a:t>Turner</a:t>
            </a:r>
            <a:r>
              <a:rPr lang="el-GR" sz="2400" b="1" dirty="0" smtClean="0"/>
              <a:t>:</a:t>
            </a:r>
          </a:p>
          <a:p>
            <a:pPr marL="0" indent="0">
              <a:buNone/>
            </a:pPr>
            <a:r>
              <a:rPr lang="el-GR" sz="2400" b="1" dirty="0" smtClean="0"/>
              <a:t>1 Δομή (</a:t>
            </a:r>
            <a:r>
              <a:rPr lang="en-US" sz="2400" b="1" dirty="0" smtClean="0"/>
              <a:t>structure)</a:t>
            </a:r>
            <a:r>
              <a:rPr lang="el-GR" sz="2400" b="1" dirty="0" smtClean="0"/>
              <a:t> / κοινωνία </a:t>
            </a:r>
            <a:r>
              <a:rPr lang="en-US" sz="2400" b="1" dirty="0" smtClean="0"/>
              <a:t>  </a:t>
            </a:r>
            <a:endParaRPr lang="el-GR" sz="2400" b="1" dirty="0" smtClean="0"/>
          </a:p>
          <a:p>
            <a:pPr marL="0" indent="0">
              <a:buNone/>
            </a:pPr>
            <a:r>
              <a:rPr lang="el-GR" sz="2400" b="1" dirty="0" smtClean="0">
                <a:solidFill>
                  <a:srgbClr val="FF0000"/>
                </a:solidFill>
              </a:rPr>
              <a:t>2 </a:t>
            </a:r>
            <a:r>
              <a:rPr lang="el-GR" sz="2400" b="1" dirty="0" err="1" smtClean="0">
                <a:solidFill>
                  <a:srgbClr val="FF0000"/>
                </a:solidFill>
              </a:rPr>
              <a:t>Αντι</a:t>
            </a:r>
            <a:r>
              <a:rPr lang="el-GR" sz="2400" b="1" dirty="0" smtClean="0">
                <a:solidFill>
                  <a:srgbClr val="FF0000"/>
                </a:solidFill>
              </a:rPr>
              <a:t>-δομή (</a:t>
            </a:r>
            <a:r>
              <a:rPr lang="en-US" sz="2400" b="1" dirty="0" err="1" smtClean="0">
                <a:solidFill>
                  <a:srgbClr val="FF0000"/>
                </a:solidFill>
              </a:rPr>
              <a:t>antistructure</a:t>
            </a:r>
            <a:r>
              <a:rPr lang="en-US" sz="2400" b="1" dirty="0" smtClean="0">
                <a:solidFill>
                  <a:srgbClr val="FF0000"/>
                </a:solidFill>
              </a:rPr>
              <a:t>) </a:t>
            </a:r>
            <a:r>
              <a:rPr lang="en-US" sz="2400" b="1" dirty="0" err="1" smtClean="0">
                <a:solidFill>
                  <a:srgbClr val="FF0000"/>
                </a:solidFill>
              </a:rPr>
              <a:t>communitas</a:t>
            </a:r>
            <a:r>
              <a:rPr lang="en-US" sz="2400" b="1" dirty="0" smtClean="0">
                <a:solidFill>
                  <a:srgbClr val="FF0000"/>
                </a:solidFill>
              </a:rPr>
              <a:t> (</a:t>
            </a:r>
            <a:r>
              <a:rPr lang="el-GR" sz="2400" b="1" dirty="0" err="1" smtClean="0">
                <a:solidFill>
                  <a:srgbClr val="FF0000"/>
                </a:solidFill>
              </a:rPr>
              <a:t>μεταιχμιακότητα</a:t>
            </a:r>
            <a:r>
              <a:rPr lang="el-GR" sz="2400" b="1" dirty="0" smtClean="0">
                <a:solidFill>
                  <a:srgbClr val="FF0000"/>
                </a:solidFill>
              </a:rPr>
              <a:t>/</a:t>
            </a:r>
            <a:r>
              <a:rPr lang="el-GR" sz="2400" b="1" dirty="0" smtClean="0"/>
              <a:t> </a:t>
            </a:r>
            <a:r>
              <a:rPr lang="en-US" sz="2400" b="1" dirty="0" err="1" smtClean="0">
                <a:solidFill>
                  <a:srgbClr val="FF0000"/>
                </a:solidFill>
              </a:rPr>
              <a:t>liminality</a:t>
            </a:r>
            <a:r>
              <a:rPr lang="en-US" sz="2400" b="1" dirty="0" smtClean="0">
                <a:solidFill>
                  <a:srgbClr val="FF0000"/>
                </a:solidFill>
              </a:rPr>
              <a:t>)</a:t>
            </a:r>
            <a:r>
              <a:rPr lang="en-US" sz="2400" b="1" dirty="0" smtClean="0"/>
              <a:t> </a:t>
            </a:r>
            <a:r>
              <a:rPr lang="el-GR" sz="2400" b="1" dirty="0" smtClean="0"/>
              <a:t>3 Δομή </a:t>
            </a:r>
            <a:r>
              <a:rPr lang="en-US" sz="2400" b="1" dirty="0" smtClean="0"/>
              <a:t>(structure) / </a:t>
            </a:r>
            <a:r>
              <a:rPr lang="el-GR" sz="2400" b="1" dirty="0" smtClean="0"/>
              <a:t>κοινωνία]</a:t>
            </a:r>
            <a:r>
              <a:rPr lang="el-GR" sz="2400" dirty="0" smtClean="0"/>
              <a:t> </a:t>
            </a:r>
          </a:p>
          <a:p>
            <a:pPr marL="0" indent="0">
              <a:buNone/>
            </a:pPr>
            <a:endParaRPr lang="el-GR" sz="2400" dirty="0" smtClean="0"/>
          </a:p>
          <a:p>
            <a:pPr marL="0" indent="0">
              <a:buNone/>
            </a:pPr>
            <a:endParaRPr lang="el-GR" sz="2000" dirty="0"/>
          </a:p>
        </p:txBody>
      </p:sp>
    </p:spTree>
    <p:extLst>
      <p:ext uri="{BB962C8B-B14F-4D97-AF65-F5344CB8AC3E}">
        <p14:creationId xmlns:p14="http://schemas.microsoft.com/office/powerpoint/2010/main" val="393515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0"/>
            <a:ext cx="8229600" cy="692696"/>
          </a:xfrm>
        </p:spPr>
        <p:txBody>
          <a:bodyPr>
            <a:normAutofit/>
          </a:bodyPr>
          <a:lstStyle/>
          <a:p>
            <a:r>
              <a:rPr lang="el-GR" sz="3200" b="1" dirty="0">
                <a:solidFill>
                  <a:srgbClr val="FF0000"/>
                </a:solidFill>
              </a:rPr>
              <a:t>Η </a:t>
            </a:r>
            <a:r>
              <a:rPr lang="en-US" sz="3200" b="1" dirty="0">
                <a:solidFill>
                  <a:srgbClr val="FF0000"/>
                </a:solidFill>
              </a:rPr>
              <a:t>anti</a:t>
            </a:r>
            <a:r>
              <a:rPr lang="el-GR" sz="3200" b="1" dirty="0">
                <a:solidFill>
                  <a:srgbClr val="FF0000"/>
                </a:solidFill>
              </a:rPr>
              <a:t>-</a:t>
            </a:r>
            <a:r>
              <a:rPr lang="en-US" sz="3200" b="1" dirty="0">
                <a:solidFill>
                  <a:srgbClr val="FF0000"/>
                </a:solidFill>
              </a:rPr>
              <a:t>structure </a:t>
            </a:r>
            <a:r>
              <a:rPr lang="el-GR" sz="3200" b="1" dirty="0">
                <a:solidFill>
                  <a:srgbClr val="FF0000"/>
                </a:solidFill>
              </a:rPr>
              <a:t>κατάσταση</a:t>
            </a:r>
          </a:p>
        </p:txBody>
      </p:sp>
      <p:sp>
        <p:nvSpPr>
          <p:cNvPr id="3" name="Θέση περιεχομένου 2"/>
          <p:cNvSpPr>
            <a:spLocks noGrp="1"/>
          </p:cNvSpPr>
          <p:nvPr>
            <p:ph idx="1"/>
          </p:nvPr>
        </p:nvSpPr>
        <p:spPr>
          <a:xfrm>
            <a:off x="179512" y="692696"/>
            <a:ext cx="8712968" cy="5433467"/>
          </a:xfrm>
        </p:spPr>
        <p:txBody>
          <a:bodyPr>
            <a:normAutofit fontScale="85000" lnSpcReduction="20000"/>
          </a:bodyPr>
          <a:lstStyle/>
          <a:p>
            <a:r>
              <a:rPr lang="el-GR" dirty="0"/>
              <a:t>Η </a:t>
            </a:r>
            <a:r>
              <a:rPr lang="en-US" dirty="0"/>
              <a:t>anti</a:t>
            </a:r>
            <a:r>
              <a:rPr lang="el-GR" dirty="0"/>
              <a:t>-</a:t>
            </a:r>
            <a:r>
              <a:rPr lang="en-US" dirty="0"/>
              <a:t>structure </a:t>
            </a:r>
            <a:r>
              <a:rPr lang="el-GR" dirty="0"/>
              <a:t>κατάσταση για τους συντηρητικούς μπορεί να σημαίνει </a:t>
            </a:r>
            <a:r>
              <a:rPr lang="el-GR" b="1" dirty="0"/>
              <a:t>εκτόνωση</a:t>
            </a:r>
            <a:r>
              <a:rPr lang="el-GR" dirty="0"/>
              <a:t> από την </a:t>
            </a:r>
            <a:r>
              <a:rPr lang="en-US" dirty="0"/>
              <a:t>structure</a:t>
            </a:r>
            <a:r>
              <a:rPr lang="el-GR" dirty="0"/>
              <a:t> καθημερινότητα (χωρίς στοιχεία αμφισβήτησής της καθημερινότητας δηλαδή) αλλά για άλλους πιο προοδευτικούς αυτή η αταξία μπορεί να οδηγεί τους συμμετέχοντες στην </a:t>
            </a:r>
            <a:r>
              <a:rPr lang="el-GR" b="1" dirty="0"/>
              <a:t>εκμάθηση πραγμάτων </a:t>
            </a:r>
            <a:r>
              <a:rPr lang="el-GR" dirty="0"/>
              <a:t>όπως παρατηρεί ο </a:t>
            </a:r>
            <a:r>
              <a:rPr lang="en-US" dirty="0"/>
              <a:t>Brian Sutton</a:t>
            </a:r>
            <a:r>
              <a:rPr lang="el-GR" dirty="0"/>
              <a:t>- </a:t>
            </a:r>
            <a:r>
              <a:rPr lang="en-US" dirty="0"/>
              <a:t>Smith</a:t>
            </a:r>
            <a:r>
              <a:rPr lang="el-GR" dirty="0"/>
              <a:t>.  Πράγματι παρατηρεί πως τα στοιχεία που προέρχονται από την εμπειρία της </a:t>
            </a:r>
            <a:r>
              <a:rPr lang="el-GR" dirty="0" err="1"/>
              <a:t>μεταιχμιακότητας</a:t>
            </a:r>
            <a:r>
              <a:rPr lang="el-GR" dirty="0"/>
              <a:t> ανιχνεύονται στο υπόστρωμα της κοινωνίας και γίνονται παράγοντες διαμόρφωσης του </a:t>
            </a:r>
            <a:r>
              <a:rPr lang="el-GR" b="1" dirty="0"/>
              <a:t>νέου πολιτισμού </a:t>
            </a:r>
            <a:r>
              <a:rPr lang="el-GR" dirty="0"/>
              <a:t>που αναπτύσσεται.  Έτσι προκύπτουν νέα σύμβολα, νέα  μοντέλα, νέες δομές τα οποία τροφοδοτούν σε οικονομικό και πολιτικό- νομικό επίπεδο την κοινωνία δίνοντάς της στόχους, κίνητρα, φιλοδοξίες,  δομικά μοντέλα και λόγο ύπαρξης.</a:t>
            </a:r>
          </a:p>
          <a:p>
            <a:endParaRPr lang="el-GR" dirty="0"/>
          </a:p>
        </p:txBody>
      </p:sp>
    </p:spTree>
    <p:extLst>
      <p:ext uri="{BB962C8B-B14F-4D97-AF65-F5344CB8AC3E}">
        <p14:creationId xmlns:p14="http://schemas.microsoft.com/office/powerpoint/2010/main" val="37284459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0"/>
            <a:ext cx="8229600" cy="980728"/>
          </a:xfrm>
        </p:spPr>
        <p:txBody>
          <a:bodyPr/>
          <a:lstStyle/>
          <a:p>
            <a:r>
              <a:rPr lang="el-GR" b="1" dirty="0"/>
              <a:t>Χρήσεις του GROTESQUE</a:t>
            </a:r>
          </a:p>
        </p:txBody>
      </p:sp>
      <p:sp>
        <p:nvSpPr>
          <p:cNvPr id="3" name="Θέση περιεχομένου 2"/>
          <p:cNvSpPr>
            <a:spLocks noGrp="1"/>
          </p:cNvSpPr>
          <p:nvPr>
            <p:ph idx="1"/>
          </p:nvPr>
        </p:nvSpPr>
        <p:spPr/>
        <p:txBody>
          <a:bodyPr/>
          <a:lstStyle/>
          <a:p>
            <a:pPr marL="0" indent="0">
              <a:buNone/>
            </a:pPr>
            <a:r>
              <a:rPr lang="el-GR" dirty="0"/>
              <a:t>Η </a:t>
            </a:r>
            <a:r>
              <a:rPr lang="el-GR" b="1" dirty="0" err="1"/>
              <a:t>μεταιχμιακότητα</a:t>
            </a:r>
            <a:r>
              <a:rPr lang="el-GR" dirty="0"/>
              <a:t> σύμφωνα με τους </a:t>
            </a:r>
            <a:r>
              <a:rPr lang="el-GR" b="1" dirty="0"/>
              <a:t>ανθρωπολόγους</a:t>
            </a:r>
            <a:r>
              <a:rPr lang="el-GR" dirty="0"/>
              <a:t>: περίοδος που διέπεται από κανόνες που θέτουν ο μύθος και το τελετουργικό.</a:t>
            </a:r>
          </a:p>
          <a:p>
            <a:pPr marL="0" indent="0">
              <a:buNone/>
            </a:pPr>
            <a:r>
              <a:rPr lang="el-GR" dirty="0"/>
              <a:t>Η </a:t>
            </a:r>
            <a:r>
              <a:rPr lang="el-GR" b="1" dirty="0" err="1"/>
              <a:t>μεταιχμιακότητα</a:t>
            </a:r>
            <a:r>
              <a:rPr lang="el-GR" dirty="0"/>
              <a:t> σύμφωνα με τους </a:t>
            </a:r>
            <a:r>
              <a:rPr lang="el-GR" b="1" dirty="0"/>
              <a:t>κοινωνιολόγους</a:t>
            </a:r>
            <a:r>
              <a:rPr lang="el-GR" dirty="0"/>
              <a:t> και τον </a:t>
            </a:r>
            <a:r>
              <a:rPr lang="en-US" dirty="0"/>
              <a:t>Turner</a:t>
            </a:r>
            <a:r>
              <a:rPr lang="el-GR" dirty="0"/>
              <a:t>: εντελώς ελεύθερη η ανασύνθεση των στοιχείων, που οδηγεί στο γκροτέσκο/ αλλόκοτο. </a:t>
            </a:r>
          </a:p>
          <a:p>
            <a:endParaRPr lang="el-GR" dirty="0"/>
          </a:p>
        </p:txBody>
      </p:sp>
    </p:spTree>
    <p:extLst>
      <p:ext uri="{BB962C8B-B14F-4D97-AF65-F5344CB8AC3E}">
        <p14:creationId xmlns:p14="http://schemas.microsoft.com/office/powerpoint/2010/main" val="18835531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1844824"/>
          </a:xfrm>
        </p:spPr>
        <p:txBody>
          <a:bodyPr>
            <a:normAutofit/>
          </a:bodyPr>
          <a:lstStyle/>
          <a:p>
            <a:r>
              <a:rPr lang="el-GR" sz="2400" dirty="0" smtClean="0"/>
              <a:t>Προβιομηχανικές – </a:t>
            </a:r>
            <a:r>
              <a:rPr lang="el-GR" sz="2400" dirty="0" smtClean="0">
                <a:solidFill>
                  <a:srgbClr val="FF0000"/>
                </a:solidFill>
              </a:rPr>
              <a:t>Βιομηχανικές/ Μεταβιομηχανικές κοινωνίες </a:t>
            </a:r>
            <a:endParaRPr lang="el-GR" sz="2400" dirty="0">
              <a:solidFill>
                <a:srgbClr val="FF0000"/>
              </a:solidFill>
            </a:endParaRPr>
          </a:p>
        </p:txBody>
      </p:sp>
      <p:sp>
        <p:nvSpPr>
          <p:cNvPr id="3" name="Subtitle 2"/>
          <p:cNvSpPr>
            <a:spLocks noGrp="1"/>
          </p:cNvSpPr>
          <p:nvPr>
            <p:ph type="subTitle" idx="1"/>
          </p:nvPr>
        </p:nvSpPr>
        <p:spPr>
          <a:xfrm>
            <a:off x="0" y="1628800"/>
            <a:ext cx="9144000" cy="5229200"/>
          </a:xfrm>
        </p:spPr>
        <p:txBody>
          <a:bodyPr>
            <a:normAutofit fontScale="70000" lnSpcReduction="20000"/>
          </a:bodyPr>
          <a:lstStyle/>
          <a:p>
            <a:r>
              <a:rPr lang="en-US" sz="2800" b="1" dirty="0" smtClean="0">
                <a:solidFill>
                  <a:schemeClr val="tx1"/>
                </a:solidFill>
              </a:rPr>
              <a:t>Liminal – </a:t>
            </a:r>
            <a:r>
              <a:rPr lang="en-US" sz="2800" b="1" dirty="0" err="1" smtClean="0">
                <a:solidFill>
                  <a:srgbClr val="FF0000"/>
                </a:solidFill>
              </a:rPr>
              <a:t>Liminoid</a:t>
            </a:r>
            <a:endParaRPr lang="el-GR" sz="2800" b="1" dirty="0" smtClean="0">
              <a:solidFill>
                <a:srgbClr val="FF0000"/>
              </a:solidFill>
            </a:endParaRPr>
          </a:p>
          <a:p>
            <a:r>
              <a:rPr lang="el-GR" sz="2800" b="1" dirty="0" smtClean="0">
                <a:solidFill>
                  <a:schemeClr val="tx1"/>
                </a:solidFill>
              </a:rPr>
              <a:t>(</a:t>
            </a:r>
            <a:r>
              <a:rPr lang="el-GR" sz="2800" b="1" dirty="0" err="1" smtClean="0">
                <a:solidFill>
                  <a:schemeClr val="tx1"/>
                </a:solidFill>
              </a:rPr>
              <a:t>μεταιχμιακό</a:t>
            </a:r>
            <a:r>
              <a:rPr lang="el-GR" sz="2800" b="1" dirty="0" smtClean="0">
                <a:solidFill>
                  <a:srgbClr val="FF0000"/>
                </a:solidFill>
              </a:rPr>
              <a:t> – σχεδόν </a:t>
            </a:r>
            <a:r>
              <a:rPr lang="el-GR" sz="2800" b="1" dirty="0" err="1" smtClean="0">
                <a:solidFill>
                  <a:srgbClr val="FF0000"/>
                </a:solidFill>
              </a:rPr>
              <a:t>μεταιχμιακό</a:t>
            </a:r>
            <a:r>
              <a:rPr lang="el-GR" sz="2800" b="1" dirty="0" smtClean="0">
                <a:solidFill>
                  <a:schemeClr val="tx1"/>
                </a:solidFill>
              </a:rPr>
              <a:t>)</a:t>
            </a:r>
          </a:p>
          <a:p>
            <a:r>
              <a:rPr lang="el-GR" sz="2600" b="1" dirty="0" smtClean="0">
                <a:solidFill>
                  <a:schemeClr val="tx1"/>
                </a:solidFill>
              </a:rPr>
              <a:t>Το </a:t>
            </a:r>
            <a:r>
              <a:rPr lang="el-GR" sz="2600" b="1" dirty="0" err="1">
                <a:solidFill>
                  <a:schemeClr val="tx1"/>
                </a:solidFill>
              </a:rPr>
              <a:t>liminal</a:t>
            </a:r>
            <a:r>
              <a:rPr lang="el-GR" sz="2600" b="1" dirty="0">
                <a:solidFill>
                  <a:schemeClr val="tx1"/>
                </a:solidFill>
              </a:rPr>
              <a:t> είναι υποχρεωτικό – </a:t>
            </a:r>
            <a:r>
              <a:rPr lang="el-GR" sz="2600" b="1" dirty="0">
                <a:solidFill>
                  <a:srgbClr val="FF0000"/>
                </a:solidFill>
              </a:rPr>
              <a:t>το </a:t>
            </a:r>
            <a:r>
              <a:rPr lang="el-GR" sz="2600" b="1" dirty="0" err="1">
                <a:solidFill>
                  <a:srgbClr val="FF0000"/>
                </a:solidFill>
              </a:rPr>
              <a:t>liminoid</a:t>
            </a:r>
            <a:r>
              <a:rPr lang="el-GR" sz="2600" b="1" dirty="0">
                <a:solidFill>
                  <a:srgbClr val="FF0000"/>
                </a:solidFill>
              </a:rPr>
              <a:t> προαιρετικό/ζήτημα προσωπικής επιλογής</a:t>
            </a:r>
            <a:r>
              <a:rPr lang="el-GR" sz="2000" dirty="0"/>
              <a:t>. </a:t>
            </a:r>
            <a:endParaRPr lang="el-GR" sz="2000" dirty="0" smtClean="0"/>
          </a:p>
          <a:p>
            <a:endParaRPr lang="el-GR" sz="2800" b="1" dirty="0" smtClean="0">
              <a:solidFill>
                <a:schemeClr val="tx1"/>
              </a:solidFill>
            </a:endParaRPr>
          </a:p>
          <a:p>
            <a:pPr algn="l"/>
            <a:r>
              <a:rPr lang="el-GR" sz="2800" dirty="0" err="1">
                <a:solidFill>
                  <a:schemeClr val="tx1"/>
                </a:solidFill>
              </a:rPr>
              <a:t>Victor</a:t>
            </a:r>
            <a:r>
              <a:rPr lang="el-GR" sz="2800" dirty="0">
                <a:solidFill>
                  <a:schemeClr val="tx1"/>
                </a:solidFill>
              </a:rPr>
              <a:t> </a:t>
            </a:r>
            <a:r>
              <a:rPr lang="el-GR" sz="2800" dirty="0" err="1">
                <a:solidFill>
                  <a:schemeClr val="tx1"/>
                </a:solidFill>
              </a:rPr>
              <a:t>Turner</a:t>
            </a:r>
            <a:r>
              <a:rPr lang="el-GR" sz="2800" dirty="0">
                <a:solidFill>
                  <a:schemeClr val="tx1"/>
                </a:solidFill>
              </a:rPr>
              <a:t> (36 </a:t>
            </a:r>
            <a:r>
              <a:rPr lang="el-GR" sz="2800" dirty="0" err="1">
                <a:solidFill>
                  <a:schemeClr val="tx1"/>
                </a:solidFill>
              </a:rPr>
              <a:t>κ.εξ</a:t>
            </a:r>
            <a:r>
              <a:rPr lang="el-GR" sz="2800" dirty="0">
                <a:solidFill>
                  <a:schemeClr val="tx1"/>
                </a:solidFill>
              </a:rPr>
              <a:t>.): στις μεταβιομηχανικές κοινωνίες ριζική διάκριση </a:t>
            </a:r>
            <a:r>
              <a:rPr lang="el-GR" sz="2800" dirty="0" smtClean="0">
                <a:solidFill>
                  <a:schemeClr val="tx1"/>
                </a:solidFill>
              </a:rPr>
              <a:t>μεταξύ </a:t>
            </a:r>
            <a:r>
              <a:rPr lang="el-GR" sz="2800" dirty="0">
                <a:solidFill>
                  <a:schemeClr val="tx1"/>
                </a:solidFill>
              </a:rPr>
              <a:t>«εργασίας» και «αργίας/σχόλης»/</a:t>
            </a:r>
            <a:r>
              <a:rPr lang="el-GR" sz="2800" dirty="0" err="1">
                <a:solidFill>
                  <a:schemeClr val="tx1"/>
                </a:solidFill>
              </a:rPr>
              <a:t>«παιχνιδι</a:t>
            </a:r>
            <a:r>
              <a:rPr lang="el-GR" sz="2800" dirty="0">
                <a:solidFill>
                  <a:schemeClr val="tx1"/>
                </a:solidFill>
              </a:rPr>
              <a:t>ού» (ludus). Η διάκριση αυτή έρχεται να αντικαταστήσει την προβιομηχανική διάκριση μεταξύ τελετουργικής και «κοσμικής» (</a:t>
            </a:r>
            <a:r>
              <a:rPr lang="el-GR" sz="2800" dirty="0" err="1">
                <a:solidFill>
                  <a:schemeClr val="tx1"/>
                </a:solidFill>
              </a:rPr>
              <a:t>secular</a:t>
            </a:r>
            <a:r>
              <a:rPr lang="el-GR" sz="2800" dirty="0">
                <a:solidFill>
                  <a:schemeClr val="tx1"/>
                </a:solidFill>
              </a:rPr>
              <a:t>) πραγματικότητας. </a:t>
            </a:r>
          </a:p>
          <a:p>
            <a:pPr algn="l"/>
            <a:r>
              <a:rPr lang="el-GR" sz="2800" dirty="0">
                <a:solidFill>
                  <a:schemeClr val="tx1"/>
                </a:solidFill>
              </a:rPr>
              <a:t>Σχόλη: τέχνη (θέατρο, μουσική κλπ), σπορ, ψυχαγωγία εν γένει. </a:t>
            </a:r>
          </a:p>
          <a:p>
            <a:pPr algn="l"/>
            <a:r>
              <a:rPr lang="el-GR" sz="2800" dirty="0">
                <a:solidFill>
                  <a:schemeClr val="tx1"/>
                </a:solidFill>
              </a:rPr>
              <a:t> </a:t>
            </a:r>
          </a:p>
          <a:p>
            <a:pPr algn="l"/>
            <a:r>
              <a:rPr lang="el-GR" sz="2800" dirty="0" err="1">
                <a:solidFill>
                  <a:schemeClr val="tx1"/>
                </a:solidFill>
              </a:rPr>
              <a:t>liminal</a:t>
            </a:r>
            <a:r>
              <a:rPr lang="el-GR" sz="2800" dirty="0">
                <a:solidFill>
                  <a:schemeClr val="tx1"/>
                </a:solidFill>
              </a:rPr>
              <a:t> (</a:t>
            </a:r>
            <a:r>
              <a:rPr lang="el-GR" sz="2800" dirty="0" err="1">
                <a:solidFill>
                  <a:schemeClr val="tx1"/>
                </a:solidFill>
              </a:rPr>
              <a:t>μεταιχμιακό</a:t>
            </a:r>
            <a:r>
              <a:rPr lang="el-GR" sz="2800" dirty="0">
                <a:solidFill>
                  <a:schemeClr val="tx1"/>
                </a:solidFill>
              </a:rPr>
              <a:t>/μεθόριο) – </a:t>
            </a:r>
            <a:r>
              <a:rPr lang="el-GR" sz="2800" dirty="0" err="1">
                <a:solidFill>
                  <a:schemeClr val="tx1"/>
                </a:solidFill>
              </a:rPr>
              <a:t>liminoid</a:t>
            </a:r>
            <a:r>
              <a:rPr lang="el-GR" sz="2800" dirty="0">
                <a:solidFill>
                  <a:schemeClr val="tx1"/>
                </a:solidFill>
              </a:rPr>
              <a:t> (οιονεί/</a:t>
            </a:r>
            <a:r>
              <a:rPr lang="el-GR" sz="2800" dirty="0" err="1">
                <a:solidFill>
                  <a:schemeClr val="tx1"/>
                </a:solidFill>
              </a:rPr>
              <a:t>σχεδό</a:t>
            </a:r>
            <a:r>
              <a:rPr lang="el-GR" sz="2800" dirty="0">
                <a:solidFill>
                  <a:schemeClr val="tx1"/>
                </a:solidFill>
              </a:rPr>
              <a:t>ν μεταιχμιακό/μεθόριο)  </a:t>
            </a:r>
          </a:p>
          <a:p>
            <a:pPr algn="l"/>
            <a:r>
              <a:rPr lang="el-GR" sz="2800" dirty="0" err="1">
                <a:solidFill>
                  <a:schemeClr val="tx1"/>
                </a:solidFill>
              </a:rPr>
              <a:t>liminal</a:t>
            </a:r>
            <a:r>
              <a:rPr lang="el-GR" sz="2800" dirty="0">
                <a:solidFill>
                  <a:schemeClr val="tx1"/>
                </a:solidFill>
              </a:rPr>
              <a:t> </a:t>
            </a:r>
            <a:r>
              <a:rPr lang="el-GR" sz="2800" dirty="0" err="1">
                <a:solidFill>
                  <a:schemeClr val="tx1"/>
                </a:solidFill>
              </a:rPr>
              <a:t>→→</a:t>
            </a:r>
            <a:r>
              <a:rPr lang="el-GR" sz="2800" dirty="0">
                <a:solidFill>
                  <a:schemeClr val="tx1"/>
                </a:solidFill>
              </a:rPr>
              <a:t> τελετουργία (προβιομηχανικές κοινωνίες)</a:t>
            </a:r>
          </a:p>
          <a:p>
            <a:pPr algn="l"/>
            <a:r>
              <a:rPr lang="el-GR" sz="2800" dirty="0" err="1">
                <a:solidFill>
                  <a:schemeClr val="tx1"/>
                </a:solidFill>
              </a:rPr>
              <a:t>liminoid→</a:t>
            </a:r>
            <a:r>
              <a:rPr lang="el-GR" sz="2800" dirty="0">
                <a:solidFill>
                  <a:schemeClr val="tx1"/>
                </a:solidFill>
              </a:rPr>
              <a:t> τέχνη, σπορ, ψυχαγωγία (μεταβιομηχανικές κοινωνίες</a:t>
            </a:r>
            <a:r>
              <a:rPr lang="el-GR" sz="2800" dirty="0" smtClean="0">
                <a:solidFill>
                  <a:schemeClr val="tx1"/>
                </a:solidFill>
              </a:rPr>
              <a:t>)</a:t>
            </a:r>
          </a:p>
          <a:p>
            <a:pPr algn="l"/>
            <a:endParaRPr lang="el-GR" sz="2800" dirty="0" smtClean="0">
              <a:solidFill>
                <a:schemeClr val="tx1"/>
              </a:solidFill>
            </a:endParaRPr>
          </a:p>
          <a:p>
            <a:pPr algn="l"/>
            <a:r>
              <a:rPr lang="el-GR" sz="2800" i="1" kern="50" dirty="0">
                <a:solidFill>
                  <a:srgbClr val="000000"/>
                </a:solidFill>
                <a:latin typeface="Times New Roman"/>
                <a:ea typeface="Helvetica Neue Bold"/>
                <a:cs typeface="Helvetica Neue Bold"/>
              </a:rPr>
              <a:t>Οι </a:t>
            </a:r>
            <a:r>
              <a:rPr lang="el-GR" sz="2800" i="1" kern="50" dirty="0" err="1">
                <a:solidFill>
                  <a:srgbClr val="000000"/>
                </a:solidFill>
                <a:latin typeface="Times New Roman"/>
                <a:ea typeface="Helvetica Neue Bold"/>
                <a:cs typeface="Helvetica Neue Bold"/>
              </a:rPr>
              <a:t>μεταιχμιακές</a:t>
            </a:r>
            <a:r>
              <a:rPr lang="el-GR" sz="2800" i="1" kern="50" dirty="0">
                <a:solidFill>
                  <a:srgbClr val="000000"/>
                </a:solidFill>
                <a:latin typeface="Times New Roman"/>
                <a:ea typeface="Helvetica Neue Bold"/>
                <a:cs typeface="Helvetica Neue Bold"/>
              </a:rPr>
              <a:t> φάσεις στη ζωή μιας φυλής αντιστρέφουν αλλά δεν ανατρέπουν/υπονομεύουν το </a:t>
            </a:r>
            <a:r>
              <a:rPr lang="el-GR" sz="2800" i="1" kern="50" dirty="0" err="1">
                <a:solidFill>
                  <a:srgbClr val="000000"/>
                </a:solidFill>
                <a:latin typeface="Times New Roman"/>
                <a:ea typeface="Helvetica Neue Bold"/>
                <a:cs typeface="Helvetica Neue Bold"/>
              </a:rPr>
              <a:t>status</a:t>
            </a:r>
            <a:r>
              <a:rPr lang="el-GR" sz="2800" i="1" kern="50" dirty="0">
                <a:solidFill>
                  <a:srgbClr val="000000"/>
                </a:solidFill>
                <a:latin typeface="Times New Roman"/>
                <a:ea typeface="Helvetica Neue Bold"/>
                <a:cs typeface="Helvetica Neue Bold"/>
              </a:rPr>
              <a:t> </a:t>
            </a:r>
            <a:r>
              <a:rPr lang="el-GR" sz="2800" i="1" kern="50" dirty="0" err="1">
                <a:solidFill>
                  <a:srgbClr val="000000"/>
                </a:solidFill>
                <a:latin typeface="Times New Roman"/>
                <a:ea typeface="Helvetica Neue Bold"/>
                <a:cs typeface="Helvetica Neue Bold"/>
              </a:rPr>
              <a:t>quo</a:t>
            </a:r>
            <a:r>
              <a:rPr lang="el-GR" sz="2800" i="1" kern="50" dirty="0">
                <a:solidFill>
                  <a:srgbClr val="000000"/>
                </a:solidFill>
                <a:latin typeface="Times New Roman"/>
                <a:ea typeface="Helvetica Neue Bold"/>
                <a:cs typeface="Helvetica Neue Bold"/>
              </a:rPr>
              <a:t>, τη δομή της κοινωνίας... </a:t>
            </a:r>
            <a:r>
              <a:rPr lang="el-GR" sz="2800" i="1" kern="50" dirty="0" err="1">
                <a:solidFill>
                  <a:srgbClr val="000000"/>
                </a:solidFill>
                <a:latin typeface="Times New Roman"/>
                <a:ea typeface="Helvetica Neue Bold"/>
                <a:cs typeface="Helvetica Neue Bold"/>
              </a:rPr>
              <a:t>Ομως</a:t>
            </a:r>
            <a:r>
              <a:rPr lang="el-GR" sz="2800" i="1" kern="50" dirty="0">
                <a:solidFill>
                  <a:srgbClr val="000000"/>
                </a:solidFill>
                <a:latin typeface="Times New Roman"/>
                <a:ea typeface="Helvetica Neue Bold"/>
                <a:cs typeface="Helvetica Neue Bold"/>
              </a:rPr>
              <a:t> τα υποτιθέμενα «ψυχαγωγικά» είδη της βιομηχανικής κοινωνίας συχνά είναι ανατρεπτικά </a:t>
            </a:r>
            <a:r>
              <a:rPr lang="el-GR" sz="2800" kern="50" dirty="0">
                <a:solidFill>
                  <a:srgbClr val="000000"/>
                </a:solidFill>
                <a:latin typeface="Times New Roman"/>
                <a:ea typeface="Helvetica Neue Bold"/>
                <a:cs typeface="Helvetica Neue Bold"/>
              </a:rPr>
              <a:t>(</a:t>
            </a:r>
            <a:r>
              <a:rPr lang="el-GR" sz="2800" kern="50" dirty="0" err="1">
                <a:solidFill>
                  <a:srgbClr val="000000"/>
                </a:solidFill>
                <a:latin typeface="Times New Roman"/>
                <a:ea typeface="Helvetica Neue Bold"/>
                <a:cs typeface="Helvetica Neue Bold"/>
              </a:rPr>
              <a:t>Ritual</a:t>
            </a:r>
            <a:r>
              <a:rPr lang="el-GR" sz="2800" kern="50" dirty="0">
                <a:solidFill>
                  <a:srgbClr val="000000"/>
                </a:solidFill>
                <a:latin typeface="Times New Roman"/>
                <a:ea typeface="Helvetica Neue Bold"/>
                <a:cs typeface="Helvetica Neue Bold"/>
              </a:rPr>
              <a:t> </a:t>
            </a:r>
            <a:r>
              <a:rPr lang="el-GR" sz="2800" kern="50" dirty="0" err="1">
                <a:solidFill>
                  <a:srgbClr val="000000"/>
                </a:solidFill>
                <a:latin typeface="Times New Roman"/>
                <a:ea typeface="Helvetica Neue Bold"/>
                <a:cs typeface="Helvetica Neue Bold"/>
              </a:rPr>
              <a:t>to</a:t>
            </a:r>
            <a:r>
              <a:rPr lang="el-GR" sz="2800" kern="50" dirty="0">
                <a:solidFill>
                  <a:srgbClr val="000000"/>
                </a:solidFill>
                <a:latin typeface="Times New Roman"/>
                <a:ea typeface="Helvetica Neue Bold"/>
                <a:cs typeface="Helvetica Neue Bold"/>
              </a:rPr>
              <a:t> </a:t>
            </a:r>
            <a:r>
              <a:rPr lang="el-GR" sz="2800" kern="50" dirty="0" err="1">
                <a:solidFill>
                  <a:srgbClr val="000000"/>
                </a:solidFill>
                <a:latin typeface="Times New Roman"/>
                <a:ea typeface="Helvetica Neue Bold"/>
                <a:cs typeface="Helvetica Neue Bold"/>
              </a:rPr>
              <a:t>Theatre</a:t>
            </a:r>
            <a:r>
              <a:rPr lang="el-GR" sz="2800" kern="50" dirty="0">
                <a:solidFill>
                  <a:srgbClr val="000000"/>
                </a:solidFill>
                <a:latin typeface="Times New Roman"/>
                <a:ea typeface="Helvetica Neue Bold"/>
                <a:cs typeface="Helvetica Neue Bold"/>
              </a:rPr>
              <a:t>, 41</a:t>
            </a:r>
            <a:r>
              <a:rPr lang="el-GR" sz="2800" kern="50" dirty="0" smtClean="0">
                <a:solidFill>
                  <a:srgbClr val="000000"/>
                </a:solidFill>
                <a:latin typeface="Times New Roman"/>
                <a:ea typeface="Helvetica Neue Bold"/>
                <a:cs typeface="Helvetica Neue Bold"/>
              </a:rPr>
              <a:t>)</a:t>
            </a:r>
            <a:endParaRPr lang="el-GR" sz="2800" dirty="0">
              <a:solidFill>
                <a:schemeClr val="tx1"/>
              </a:solidFill>
            </a:endParaRPr>
          </a:p>
          <a:p>
            <a:pPr algn="l"/>
            <a:endParaRPr lang="el-GR" sz="2800" b="1" dirty="0">
              <a:solidFill>
                <a:schemeClr val="tx1"/>
              </a:solidFill>
            </a:endParaRPr>
          </a:p>
        </p:txBody>
      </p:sp>
    </p:spTree>
    <p:extLst>
      <p:ext uri="{BB962C8B-B14F-4D97-AF65-F5344CB8AC3E}">
        <p14:creationId xmlns:p14="http://schemas.microsoft.com/office/powerpoint/2010/main" val="21707754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92696"/>
          </a:xfrm>
        </p:spPr>
        <p:txBody>
          <a:bodyPr>
            <a:normAutofit/>
          </a:bodyPr>
          <a:lstStyle/>
          <a:p>
            <a:r>
              <a:rPr lang="el-GR" sz="2800" dirty="0" smtClean="0">
                <a:solidFill>
                  <a:schemeClr val="tx2"/>
                </a:solidFill>
              </a:rPr>
              <a:t>Τι είναι η </a:t>
            </a:r>
            <a:r>
              <a:rPr lang="en-US" sz="2800" b="1" dirty="0" err="1" smtClean="0">
                <a:solidFill>
                  <a:schemeClr val="tx2"/>
                </a:solidFill>
              </a:rPr>
              <a:t>Communitas</a:t>
            </a:r>
            <a:r>
              <a:rPr lang="el-GR" sz="2800" b="1" dirty="0" smtClean="0">
                <a:solidFill>
                  <a:schemeClr val="tx2"/>
                </a:solidFill>
              </a:rPr>
              <a:t>;</a:t>
            </a:r>
            <a:r>
              <a:rPr lang="en-US" sz="2800" b="1" dirty="0" smtClean="0">
                <a:solidFill>
                  <a:schemeClr val="tx2"/>
                </a:solidFill>
              </a:rPr>
              <a:t> </a:t>
            </a:r>
            <a:endParaRPr lang="el-GR" sz="2800" b="1" dirty="0">
              <a:solidFill>
                <a:schemeClr val="tx2"/>
              </a:solidFill>
            </a:endParaRPr>
          </a:p>
        </p:txBody>
      </p:sp>
      <p:sp>
        <p:nvSpPr>
          <p:cNvPr id="3" name="Content Placeholder 2"/>
          <p:cNvSpPr>
            <a:spLocks noGrp="1"/>
          </p:cNvSpPr>
          <p:nvPr>
            <p:ph idx="1"/>
          </p:nvPr>
        </p:nvSpPr>
        <p:spPr>
          <a:xfrm>
            <a:off x="0" y="548680"/>
            <a:ext cx="9144000" cy="6309320"/>
          </a:xfrm>
        </p:spPr>
        <p:txBody>
          <a:bodyPr>
            <a:normAutofit fontScale="62500" lnSpcReduction="20000"/>
          </a:bodyPr>
          <a:lstStyle/>
          <a:p>
            <a:pPr marL="0" indent="0">
              <a:buNone/>
            </a:pPr>
            <a:r>
              <a:rPr lang="el-GR" b="1" dirty="0"/>
              <a:t>Έτσι στο εργαστήρι (</a:t>
            </a:r>
            <a:r>
              <a:rPr lang="el-GR" b="1" dirty="0" err="1"/>
              <a:t>workshop</a:t>
            </a:r>
            <a:r>
              <a:rPr lang="el-GR" b="1" dirty="0"/>
              <a:t>), στο </a:t>
            </a:r>
            <a:r>
              <a:rPr lang="el-GR" b="1" dirty="0" smtClean="0"/>
              <a:t>χωριό, </a:t>
            </a:r>
            <a:r>
              <a:rPr lang="el-GR" b="1" dirty="0"/>
              <a:t>στο γραφείο, στην τάξη, στο θέατρο, σχεδόν παντού οι άνθρωποι </a:t>
            </a:r>
            <a:r>
              <a:rPr lang="el-GR" b="1" dirty="0" smtClean="0"/>
              <a:t>μπορούν </a:t>
            </a:r>
            <a:r>
              <a:rPr lang="el-GR" b="1" dirty="0"/>
              <a:t>να βρεθούν σε μια κατάσταση </a:t>
            </a:r>
            <a:r>
              <a:rPr lang="el-GR" b="1" dirty="0" err="1"/>
              <a:t>communitas</a:t>
            </a:r>
            <a:r>
              <a:rPr lang="el-GR" b="1" dirty="0"/>
              <a:t>, ανατρέποντας τις «κανονικές» υποχρεώσεις και δικαιώματά τους. </a:t>
            </a:r>
            <a:endParaRPr lang="el-GR" b="1" dirty="0" smtClean="0"/>
          </a:p>
          <a:p>
            <a:pPr marL="0" indent="0">
              <a:buNone/>
            </a:pPr>
            <a:r>
              <a:rPr lang="el-GR" dirty="0" smtClean="0"/>
              <a:t>Τι </a:t>
            </a:r>
            <a:r>
              <a:rPr lang="el-GR" dirty="0"/>
              <a:t>λοιπόν είναι η </a:t>
            </a:r>
            <a:r>
              <a:rPr lang="el-GR" dirty="0" err="1"/>
              <a:t>communitas</a:t>
            </a:r>
            <a:r>
              <a:rPr lang="el-GR" dirty="0"/>
              <a:t>? Έχει κάποια πραγματική βάση, ή είναι μια σταθερή φαντασίωση της ανθρωπότητας, ένα είδος συλλογικής παλινδρόμησης στη μήτρα</a:t>
            </a:r>
            <a:r>
              <a:rPr lang="el-GR" dirty="0" smtClean="0"/>
              <a:t>?»</a:t>
            </a:r>
            <a:endParaRPr lang="en-US" dirty="0" smtClean="0"/>
          </a:p>
          <a:p>
            <a:pPr marL="0" indent="0">
              <a:buNone/>
            </a:pPr>
            <a:endParaRPr lang="el-GR" dirty="0" smtClean="0"/>
          </a:p>
          <a:p>
            <a:pPr marL="0" indent="0">
              <a:buNone/>
            </a:pPr>
            <a:r>
              <a:rPr lang="el-GR" b="1" dirty="0" smtClean="0"/>
              <a:t>ΟΡΙΣΜΟΙ</a:t>
            </a:r>
          </a:p>
          <a:p>
            <a:pPr marL="0" lvl="0" indent="0">
              <a:buNone/>
            </a:pPr>
            <a:r>
              <a:rPr lang="el-GR" dirty="0"/>
              <a:t>Πιο «σκληρός» ορισμός: «όταν ο νους ανοίγει όσο γίνεται περισσότερο και οι απώτεροι, οι πιο δυσπρόσιτοι μυχοί του </a:t>
            </a:r>
            <a:r>
              <a:rPr lang="el-GR" dirty="0" smtClean="0"/>
              <a:t>«Εγώ» </a:t>
            </a:r>
            <a:r>
              <a:rPr lang="el-GR" dirty="0"/>
              <a:t>ενσωματώνονται σε αυτή την ένωση/όσμωση (πράγμα που προϋποθέτει την εμπειρία της συλλογικής </a:t>
            </a:r>
            <a:r>
              <a:rPr lang="el-GR" dirty="0" smtClean="0"/>
              <a:t>έκστασης</a:t>
            </a:r>
          </a:p>
          <a:p>
            <a:pPr marL="0" indent="0">
              <a:buNone/>
            </a:pPr>
            <a:r>
              <a:rPr lang="el-GR" b="1" dirty="0" smtClean="0"/>
              <a:t>Ή του </a:t>
            </a:r>
            <a:r>
              <a:rPr lang="en-US" b="1" dirty="0" smtClean="0"/>
              <a:t>Victor Turner</a:t>
            </a:r>
            <a:endParaRPr lang="el-GR" b="1" dirty="0"/>
          </a:p>
          <a:p>
            <a:pPr marL="0" indent="0">
              <a:buNone/>
            </a:pPr>
            <a:r>
              <a:rPr lang="el-GR" dirty="0" smtClean="0"/>
              <a:t>Μια «κατάσταση» στην οποία  μπορεί να βρεθεί το άτομο σε κάποια στιγμή ή στιγμές της ζωής του, χωρίς όμως να μπορεί να τις προγραμματίσει, και κατά την οποία ο νους του έχει ανοίξει σε τέτοιο βαθμό ώστε να αισθάνεται ότι ανήκει σε μια ιδιότυπη «κοινωνία» η οποία συμπεριλαμβάνει ιδανικά σύμπασα την ανθρωπότητα. Ωστόσο, παρόλο που βρίσκεται σε αυτή την κατάσταση το άτομο δεν χάνει την ατομικότητά του. «Ακόμη και αν μόλις δύο άνθρωποι πιστεύουν ότι βιώνουν την ενότητα, αισθάνονται ότι όλη η ανθρωπότητα, έστω και για μια στιγμή, είναι ενωμένη».</a:t>
            </a:r>
            <a:endParaRPr lang="en-US" dirty="0" smtClean="0"/>
          </a:p>
          <a:p>
            <a:pPr marL="0" indent="0">
              <a:buNone/>
            </a:pPr>
            <a:r>
              <a:rPr lang="el-GR" b="1" i="1" dirty="0"/>
              <a:t>Η </a:t>
            </a:r>
            <a:r>
              <a:rPr lang="el-GR" b="1" i="1" u="sng" dirty="0"/>
              <a:t>εμπειρία</a:t>
            </a:r>
            <a:r>
              <a:rPr lang="el-GR" b="1" i="1" dirty="0"/>
              <a:t> της </a:t>
            </a:r>
            <a:r>
              <a:rPr lang="el-GR" b="1" i="1" dirty="0" err="1"/>
              <a:t>communitas</a:t>
            </a:r>
            <a:r>
              <a:rPr lang="el-GR" b="1" i="1" dirty="0"/>
              <a:t> γίνεται στη συνέχεια η </a:t>
            </a:r>
            <a:r>
              <a:rPr lang="el-GR" b="1" i="1" u="sng" dirty="0"/>
              <a:t>μνήμη</a:t>
            </a:r>
            <a:r>
              <a:rPr lang="el-GR" b="1" i="1" dirty="0"/>
              <a:t> της </a:t>
            </a:r>
            <a:r>
              <a:rPr lang="el-GR" b="1" i="1" dirty="0" err="1"/>
              <a:t>communitas</a:t>
            </a:r>
            <a:r>
              <a:rPr lang="el-GR" b="1" dirty="0"/>
              <a:t>, </a:t>
            </a:r>
            <a:r>
              <a:rPr lang="el-GR" dirty="0"/>
              <a:t>και έτσι η </a:t>
            </a:r>
            <a:r>
              <a:rPr lang="el-GR" dirty="0" err="1"/>
              <a:t>communitas</a:t>
            </a:r>
            <a:r>
              <a:rPr lang="el-GR" dirty="0"/>
              <a:t> καθώς επιχειρεί να διαιωνιστεί αναπτύσσει μια κοινωνική δομή, στην οποία αρχικά ελεύθερες και καινοτόμες σχέσεις μεταξύ ατόμων μετατρέπονται σε οριοθετημένες σχέσεις μεταξύ κοινωνικών «προσώπων»</a:t>
            </a:r>
          </a:p>
          <a:p>
            <a:pPr marL="0" indent="0">
              <a:buNone/>
            </a:pPr>
            <a:r>
              <a:rPr lang="el-GR" dirty="0" smtClean="0"/>
              <a:t>  </a:t>
            </a:r>
            <a:endParaRPr lang="el-GR" sz="2200" dirty="0"/>
          </a:p>
        </p:txBody>
      </p:sp>
    </p:spTree>
    <p:extLst>
      <p:ext uri="{BB962C8B-B14F-4D97-AF65-F5344CB8AC3E}">
        <p14:creationId xmlns:p14="http://schemas.microsoft.com/office/powerpoint/2010/main" val="12615515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1008112"/>
          </a:xfrm>
        </p:spPr>
        <p:txBody>
          <a:bodyPr/>
          <a:lstStyle/>
          <a:p>
            <a:r>
              <a:rPr lang="el-GR" dirty="0" smtClean="0"/>
              <a:t>Όψεις της </a:t>
            </a:r>
            <a:r>
              <a:rPr lang="en-US" b="1" dirty="0" err="1" smtClean="0"/>
              <a:t>Communitas</a:t>
            </a:r>
            <a:endParaRPr lang="el-GR" b="1" dirty="0"/>
          </a:p>
        </p:txBody>
      </p:sp>
      <p:sp>
        <p:nvSpPr>
          <p:cNvPr id="3" name="Content Placeholder 2"/>
          <p:cNvSpPr>
            <a:spLocks noGrp="1"/>
          </p:cNvSpPr>
          <p:nvPr>
            <p:ph idx="1"/>
          </p:nvPr>
        </p:nvSpPr>
        <p:spPr>
          <a:xfrm>
            <a:off x="179512" y="1052736"/>
            <a:ext cx="8856984" cy="5805264"/>
          </a:xfrm>
        </p:spPr>
        <p:txBody>
          <a:bodyPr>
            <a:normAutofit fontScale="92500"/>
          </a:bodyPr>
          <a:lstStyle/>
          <a:p>
            <a:pPr marL="0" indent="0">
              <a:buNone/>
            </a:pPr>
            <a:r>
              <a:rPr lang="el-GR" sz="2400" b="1" dirty="0" smtClean="0"/>
              <a:t>Αυθόρμητη/ αυτογενής </a:t>
            </a:r>
            <a:r>
              <a:rPr lang="en-US" sz="2400" b="1" dirty="0" smtClean="0"/>
              <a:t>(spontaneous)</a:t>
            </a:r>
            <a:endParaRPr lang="el-GR" sz="2400" b="1" dirty="0" smtClean="0"/>
          </a:p>
          <a:p>
            <a:pPr marL="0" indent="0">
              <a:buNone/>
            </a:pPr>
            <a:r>
              <a:rPr lang="el-GR" sz="2400" dirty="0" smtClean="0"/>
              <a:t>Αυτό που δημιουργείται αυθόρμητα σε μια συνάντησή μας με τον άλλο/άλλους κι έχει κάτι μαγικό. Μας κάνει να αισθανόμαστε για μια στιγμή έστω, αστραπιαία, στην ένωσή μας με αυτούς, τη δημιουργία μιας ομάδας όπου κυριαρχεί η </a:t>
            </a:r>
            <a:r>
              <a:rPr lang="el-GR" sz="2400" dirty="0" err="1" smtClean="0"/>
              <a:t>διυποκειμενική</a:t>
            </a:r>
            <a:r>
              <a:rPr lang="el-GR" sz="2400" dirty="0" smtClean="0"/>
              <a:t> επιφοίτηση και τίποτα δεν μένει άλυτο. Εδώ αυτό που μετρά είναι το </a:t>
            </a:r>
            <a:r>
              <a:rPr lang="el-GR" sz="2400" dirty="0" err="1" smtClean="0"/>
              <a:t>πράττειν</a:t>
            </a:r>
            <a:r>
              <a:rPr lang="el-GR" sz="2400" dirty="0" smtClean="0"/>
              <a:t> εντός της ροής του γεγονότος. </a:t>
            </a:r>
          </a:p>
          <a:p>
            <a:pPr marL="0" indent="0">
              <a:buNone/>
            </a:pPr>
            <a:r>
              <a:rPr lang="el-GR" sz="2400" b="1" dirty="0" smtClean="0"/>
              <a:t>Ιδεολογική</a:t>
            </a:r>
          </a:p>
          <a:p>
            <a:pPr marL="0" indent="0">
              <a:buNone/>
            </a:pPr>
            <a:r>
              <a:rPr lang="el-GR" sz="2400" dirty="0" smtClean="0"/>
              <a:t>Σε ένα δεύτερο χρόνο αυτό που ενδιαφέρει εδώ είναι να «αποτυπώσουμε» την αυθόρμητη </a:t>
            </a:r>
            <a:r>
              <a:rPr lang="en-US" sz="2400" dirty="0" err="1" smtClean="0"/>
              <a:t>communitas</a:t>
            </a:r>
            <a:r>
              <a:rPr lang="en-US" sz="2400" dirty="0" smtClean="0"/>
              <a:t>, </a:t>
            </a:r>
            <a:r>
              <a:rPr lang="el-GR" sz="2400" dirty="0" smtClean="0"/>
              <a:t>κι αυτό σημαίνει να αναθέσουμε στη γλώσσα και στον πολιτισμό (στη μνήμη και τη συνείδηση) να τη διασώσουν. Διότι τώρα αυτό που μετρά είναι το «είμαστε μαζί» κι όχι το «κάνουμε». </a:t>
            </a:r>
          </a:p>
          <a:p>
            <a:pPr marL="0" indent="0">
              <a:buNone/>
            </a:pPr>
            <a:r>
              <a:rPr lang="el-GR" sz="2400" b="1" dirty="0" smtClean="0"/>
              <a:t>Ρυθμιστική (</a:t>
            </a:r>
            <a:r>
              <a:rPr lang="en-US" sz="2400" b="1" dirty="0" smtClean="0"/>
              <a:t>normative)</a:t>
            </a:r>
            <a:endParaRPr lang="el-GR" sz="2400" b="1" dirty="0" smtClean="0"/>
          </a:p>
          <a:p>
            <a:pPr marL="0" indent="0">
              <a:buNone/>
            </a:pPr>
            <a:r>
              <a:rPr lang="el-GR" sz="2400" dirty="0" smtClean="0"/>
              <a:t>Επιδίωξη να φτιάξει ή να διατηρήσει σχέσεις αυθόρμητης </a:t>
            </a:r>
            <a:r>
              <a:rPr lang="en-US" sz="2400" dirty="0" err="1" smtClean="0"/>
              <a:t>communitas</a:t>
            </a:r>
            <a:r>
              <a:rPr lang="en-US" sz="2400" dirty="0" smtClean="0"/>
              <a:t> </a:t>
            </a:r>
            <a:r>
              <a:rPr lang="el-GR" sz="2400" dirty="0" smtClean="0"/>
              <a:t>σε μόνιμη βάση, με τη διαμεσολάβηση της θείας χάριτος. </a:t>
            </a:r>
          </a:p>
          <a:p>
            <a:pPr marL="0" indent="0">
              <a:buNone/>
            </a:pPr>
            <a:endParaRPr lang="el-GR" dirty="0"/>
          </a:p>
          <a:p>
            <a:pPr marL="0" indent="0">
              <a:buNone/>
            </a:pPr>
            <a:endParaRPr lang="el-GR" dirty="0"/>
          </a:p>
        </p:txBody>
      </p:sp>
    </p:spTree>
    <p:extLst>
      <p:ext uri="{BB962C8B-B14F-4D97-AF65-F5344CB8AC3E}">
        <p14:creationId xmlns:p14="http://schemas.microsoft.com/office/powerpoint/2010/main" val="12589593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96752"/>
          </a:xfrm>
        </p:spPr>
        <p:txBody>
          <a:bodyPr>
            <a:normAutofit/>
          </a:bodyPr>
          <a:lstStyle/>
          <a:p>
            <a:r>
              <a:rPr lang="el-GR" sz="3600" dirty="0" smtClean="0">
                <a:solidFill>
                  <a:schemeClr val="tx2"/>
                </a:solidFill>
              </a:rPr>
              <a:t>Η ιδέα της </a:t>
            </a:r>
            <a:r>
              <a:rPr lang="el-GR" sz="3600" b="1" dirty="0" smtClean="0">
                <a:solidFill>
                  <a:schemeClr val="tx2"/>
                </a:solidFill>
              </a:rPr>
              <a:t>Ροής (</a:t>
            </a:r>
            <a:r>
              <a:rPr lang="en-US" sz="3600" b="1" dirty="0">
                <a:solidFill>
                  <a:schemeClr val="tx2"/>
                </a:solidFill>
              </a:rPr>
              <a:t>F</a:t>
            </a:r>
            <a:r>
              <a:rPr lang="en-US" sz="3600" b="1" dirty="0" smtClean="0">
                <a:solidFill>
                  <a:schemeClr val="tx2"/>
                </a:solidFill>
              </a:rPr>
              <a:t>low)</a:t>
            </a:r>
            <a:r>
              <a:rPr lang="el-GR" sz="3600" dirty="0" smtClean="0">
                <a:solidFill>
                  <a:schemeClr val="tx2"/>
                </a:solidFill>
              </a:rPr>
              <a:t> και τα συστατικά της</a:t>
            </a:r>
            <a:endParaRPr lang="el-GR" sz="3600" dirty="0">
              <a:solidFill>
                <a:schemeClr val="tx2"/>
              </a:solidFill>
            </a:endParaRPr>
          </a:p>
        </p:txBody>
      </p:sp>
      <p:sp>
        <p:nvSpPr>
          <p:cNvPr id="3" name="Content Placeholder 2"/>
          <p:cNvSpPr>
            <a:spLocks noGrp="1"/>
          </p:cNvSpPr>
          <p:nvPr>
            <p:ph idx="1"/>
          </p:nvPr>
        </p:nvSpPr>
        <p:spPr>
          <a:xfrm>
            <a:off x="107504" y="1124744"/>
            <a:ext cx="9036496" cy="5733256"/>
          </a:xfrm>
        </p:spPr>
        <p:txBody>
          <a:bodyPr>
            <a:normAutofit fontScale="77500" lnSpcReduction="20000"/>
          </a:bodyPr>
          <a:lstStyle/>
          <a:p>
            <a:pPr marL="0" indent="0">
              <a:buNone/>
            </a:pPr>
            <a:r>
              <a:rPr lang="el-GR" dirty="0" smtClean="0"/>
              <a:t>*Αφορά </a:t>
            </a:r>
            <a:r>
              <a:rPr lang="el-GR" b="1" dirty="0" smtClean="0"/>
              <a:t>ηθοποιούς, αθλητές, </a:t>
            </a:r>
            <a:r>
              <a:rPr lang="el-GR" b="1" dirty="0" err="1" smtClean="0"/>
              <a:t>περφόρμερς</a:t>
            </a:r>
            <a:r>
              <a:rPr lang="el-GR" dirty="0" smtClean="0"/>
              <a:t>… </a:t>
            </a:r>
          </a:p>
          <a:p>
            <a:pPr marL="0" indent="0">
              <a:buNone/>
            </a:pPr>
            <a:r>
              <a:rPr lang="el-GR" b="1" dirty="0"/>
              <a:t>*</a:t>
            </a:r>
            <a:r>
              <a:rPr lang="el-GR" b="1" dirty="0" smtClean="0"/>
              <a:t>Μια κατάσταση στην οποία αισθανόμαστε την συνολική εμπλοκή μας και την οποία βιώνουμε σαν μια ενιαία ροή. Σε αυτή την κατάσταση ο χρόνος είναι ενιαίος, δεν χωρίζεται σε παρελθόν παρόν και μέλλον.</a:t>
            </a:r>
          </a:p>
          <a:p>
            <a:pPr marL="0" indent="0">
              <a:buNone/>
            </a:pPr>
            <a:r>
              <a:rPr lang="el-GR" b="1" dirty="0" smtClean="0"/>
              <a:t>*Συστατικά της ροής</a:t>
            </a:r>
            <a:r>
              <a:rPr lang="el-GR" dirty="0" smtClean="0"/>
              <a:t>: </a:t>
            </a:r>
          </a:p>
          <a:p>
            <a:pPr marL="0" indent="0">
              <a:buNone/>
            </a:pPr>
            <a:r>
              <a:rPr lang="el-GR" dirty="0" smtClean="0"/>
              <a:t>(α) Η εμπειρία της συγχώνευσης δράσης και συνείδησης. </a:t>
            </a:r>
          </a:p>
          <a:p>
            <a:pPr marL="0" indent="0">
              <a:buNone/>
            </a:pPr>
            <a:r>
              <a:rPr lang="el-GR" dirty="0" smtClean="0"/>
              <a:t>(β) </a:t>
            </a:r>
            <a:r>
              <a:rPr lang="el-GR" dirty="0" err="1" smtClean="0"/>
              <a:t>Εστιασμός</a:t>
            </a:r>
            <a:r>
              <a:rPr lang="el-GR" dirty="0" smtClean="0"/>
              <a:t> της προσοχής και της συνείδησης σε ένα ορισμένο πεδίο. </a:t>
            </a:r>
          </a:p>
          <a:p>
            <a:pPr marL="0" indent="0">
              <a:buNone/>
            </a:pPr>
            <a:r>
              <a:rPr lang="el-GR" dirty="0" smtClean="0"/>
              <a:t>(γ) Απώλεια του εγώ και βύθιση, ενσωμάτωση στους κανόνες. </a:t>
            </a:r>
          </a:p>
          <a:p>
            <a:pPr marL="0" indent="0">
              <a:buNone/>
            </a:pPr>
            <a:r>
              <a:rPr lang="el-GR" dirty="0" smtClean="0"/>
              <a:t>(δ) Ένα άτομο εντός διαδικασίας ροής ελέγχει τον εαυτό αλλά και το περιβάλλον του. </a:t>
            </a:r>
          </a:p>
          <a:p>
            <a:pPr marL="0" indent="0">
              <a:buNone/>
            </a:pPr>
            <a:r>
              <a:rPr lang="el-GR" dirty="0" smtClean="0"/>
              <a:t>(ε) Η ροή θέτει συγκεκριμένες, ευκρινείς, μη αντιφατικές απαιτήσεις και προσφέρει καθαρές απαντήσεις. </a:t>
            </a:r>
          </a:p>
          <a:p>
            <a:pPr marL="0" indent="0">
              <a:buNone/>
            </a:pPr>
            <a:r>
              <a:rPr lang="el-GR" dirty="0" smtClean="0"/>
              <a:t>(στ) Η ροή είναι αυτοτελής δεν έχει στόχους ούτε επιδιώκει ανταμοιβές πέρα από αυτήν. Το εν ροή άτομο είναι ευτυχισμένο.</a:t>
            </a:r>
            <a:endParaRPr lang="el-GR" dirty="0"/>
          </a:p>
        </p:txBody>
      </p:sp>
    </p:spTree>
    <p:extLst>
      <p:ext uri="{BB962C8B-B14F-4D97-AF65-F5344CB8AC3E}">
        <p14:creationId xmlns:p14="http://schemas.microsoft.com/office/powerpoint/2010/main" val="3326090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4704"/>
          </a:xfrm>
        </p:spPr>
        <p:txBody>
          <a:bodyPr/>
          <a:lstStyle/>
          <a:p>
            <a:r>
              <a:rPr lang="el-GR" sz="3600" b="1" dirty="0" smtClean="0">
                <a:solidFill>
                  <a:schemeClr val="tx2"/>
                </a:solidFill>
              </a:rPr>
              <a:t>Βιβλιογραφία</a:t>
            </a:r>
            <a:r>
              <a:rPr lang="el-GR" dirty="0" smtClean="0"/>
              <a:t> </a:t>
            </a:r>
            <a:endParaRPr lang="el-GR" dirty="0"/>
          </a:p>
        </p:txBody>
      </p:sp>
      <p:sp>
        <p:nvSpPr>
          <p:cNvPr id="3" name="Content Placeholder 2"/>
          <p:cNvSpPr>
            <a:spLocks noGrp="1"/>
          </p:cNvSpPr>
          <p:nvPr>
            <p:ph idx="1"/>
          </p:nvPr>
        </p:nvSpPr>
        <p:spPr>
          <a:xfrm>
            <a:off x="0" y="692696"/>
            <a:ext cx="9144000" cy="6165304"/>
          </a:xfrm>
        </p:spPr>
        <p:txBody>
          <a:bodyPr>
            <a:normAutofit fontScale="77500" lnSpcReduction="20000"/>
          </a:bodyPr>
          <a:lstStyle/>
          <a:p>
            <a:r>
              <a:rPr lang="en-US" dirty="0" err="1"/>
              <a:t>Berghaus</a:t>
            </a:r>
            <a:r>
              <a:rPr lang="en-US" dirty="0"/>
              <a:t>, Günter, </a:t>
            </a:r>
            <a:r>
              <a:rPr lang="en-US" i="1" dirty="0"/>
              <a:t>Fascism and Theatre</a:t>
            </a:r>
            <a:r>
              <a:rPr lang="en-US" dirty="0"/>
              <a:t>, </a:t>
            </a:r>
            <a:r>
              <a:rPr lang="en-US" dirty="0" err="1"/>
              <a:t>Berghahn</a:t>
            </a:r>
            <a:r>
              <a:rPr lang="en-US" dirty="0"/>
              <a:t> Books, Oxford 1996.</a:t>
            </a:r>
            <a:endParaRPr lang="el-GR" dirty="0"/>
          </a:p>
          <a:p>
            <a:r>
              <a:rPr lang="en-US" dirty="0"/>
              <a:t>Fischer</a:t>
            </a:r>
            <a:r>
              <a:rPr lang="el-GR" dirty="0"/>
              <a:t>-</a:t>
            </a:r>
            <a:r>
              <a:rPr lang="en-US" dirty="0" err="1"/>
              <a:t>Lichte</a:t>
            </a:r>
            <a:r>
              <a:rPr lang="en-US" dirty="0"/>
              <a:t> Erika</a:t>
            </a:r>
            <a:r>
              <a:rPr lang="el-GR" dirty="0"/>
              <a:t>,</a:t>
            </a:r>
            <a:r>
              <a:rPr lang="el-GR" i="1" dirty="0"/>
              <a:t>Θέατρο και μεταμόρφωση</a:t>
            </a:r>
            <a:r>
              <a:rPr lang="el-GR" dirty="0"/>
              <a:t>. </a:t>
            </a:r>
            <a:r>
              <a:rPr lang="el-GR" i="1" dirty="0"/>
              <a:t>Προς μια νέα αισθητική του </a:t>
            </a:r>
            <a:r>
              <a:rPr lang="el-GR" i="1" dirty="0" err="1"/>
              <a:t>επιτελεστικού</a:t>
            </a:r>
            <a:r>
              <a:rPr lang="el-GR" dirty="0"/>
              <a:t>, μτφ. Νατάσα </a:t>
            </a:r>
            <a:r>
              <a:rPr lang="el-GR" dirty="0" err="1"/>
              <a:t>Σιουζούλη</a:t>
            </a:r>
            <a:r>
              <a:rPr lang="el-GR" dirty="0"/>
              <a:t>, εκδόσεις Πατάκη, Αθήνα 2013. </a:t>
            </a:r>
            <a:endParaRPr lang="en-US" dirty="0"/>
          </a:p>
          <a:p>
            <a:r>
              <a:rPr lang="en-US" dirty="0"/>
              <a:t>Fischer-</a:t>
            </a:r>
            <a:r>
              <a:rPr lang="en-US" dirty="0" err="1"/>
              <a:t>Lichte</a:t>
            </a:r>
            <a:r>
              <a:rPr lang="en-US" dirty="0"/>
              <a:t> Erika, </a:t>
            </a:r>
            <a:r>
              <a:rPr lang="en-US" i="1" dirty="0"/>
              <a:t>Theatre, Sacrifice, Ritual: Exploring Forms of Political Theatre, </a:t>
            </a:r>
            <a:r>
              <a:rPr lang="en-US" dirty="0" err="1"/>
              <a:t>Routledge</a:t>
            </a:r>
            <a:r>
              <a:rPr lang="en-US" dirty="0"/>
              <a:t>, </a:t>
            </a:r>
            <a:r>
              <a:rPr lang="el-GR" dirty="0"/>
              <a:t>Λονδίνο</a:t>
            </a:r>
            <a:r>
              <a:rPr lang="en-US" dirty="0"/>
              <a:t> 2005</a:t>
            </a:r>
            <a:r>
              <a:rPr lang="en-US" dirty="0" smtClean="0"/>
              <a:t>.</a:t>
            </a:r>
          </a:p>
          <a:p>
            <a:r>
              <a:rPr lang="en-US" dirty="0"/>
              <a:t>Turner, Victor. 1982. </a:t>
            </a:r>
            <a:r>
              <a:rPr lang="en-US" i="1" dirty="0"/>
              <a:t>From Ritual to Theatre: The Human Seriousness of Play</a:t>
            </a:r>
            <a:r>
              <a:rPr lang="en-US" dirty="0"/>
              <a:t>. </a:t>
            </a:r>
            <a:r>
              <a:rPr lang="el-GR" dirty="0"/>
              <a:t>Νέα Υόρκη</a:t>
            </a:r>
            <a:r>
              <a:rPr lang="en-US" dirty="0"/>
              <a:t>: PAJ Publications.</a:t>
            </a:r>
            <a:endParaRPr lang="en-US" dirty="0" smtClean="0"/>
          </a:p>
          <a:p>
            <a:r>
              <a:rPr lang="en-US" dirty="0" smtClean="0"/>
              <a:t>Van </a:t>
            </a:r>
            <a:r>
              <a:rPr lang="en-US" dirty="0" err="1"/>
              <a:t>Gennep</a:t>
            </a:r>
            <a:r>
              <a:rPr lang="el-GR" dirty="0"/>
              <a:t>, </a:t>
            </a:r>
            <a:r>
              <a:rPr lang="en-US" dirty="0"/>
              <a:t>Arnold</a:t>
            </a:r>
            <a:r>
              <a:rPr lang="el-GR" dirty="0"/>
              <a:t>, </a:t>
            </a:r>
            <a:r>
              <a:rPr lang="en-US" i="1" dirty="0"/>
              <a:t>The Rites of Passage</a:t>
            </a:r>
            <a:r>
              <a:rPr lang="el-GR" dirty="0"/>
              <a:t>. Μτφ</a:t>
            </a:r>
            <a:r>
              <a:rPr lang="en-US" dirty="0"/>
              <a:t>. M. </a:t>
            </a:r>
            <a:r>
              <a:rPr lang="en-US" dirty="0" err="1"/>
              <a:t>Vizedom</a:t>
            </a:r>
            <a:r>
              <a:rPr lang="en-US" dirty="0"/>
              <a:t> &amp; G. </a:t>
            </a:r>
            <a:r>
              <a:rPr lang="en-US" dirty="0" err="1"/>
              <a:t>Caffee</a:t>
            </a:r>
            <a:r>
              <a:rPr lang="en-US" dirty="0"/>
              <a:t>, The University of Chicago Press, </a:t>
            </a:r>
            <a:r>
              <a:rPr lang="el-GR" dirty="0"/>
              <a:t>Σικάγο</a:t>
            </a:r>
            <a:r>
              <a:rPr lang="en-US" dirty="0"/>
              <a:t> 1960. (KAI T</a:t>
            </a:r>
            <a:r>
              <a:rPr lang="el-GR" dirty="0"/>
              <a:t>ΩΡΑ</a:t>
            </a:r>
            <a:r>
              <a:rPr lang="en-US" dirty="0"/>
              <a:t>: </a:t>
            </a:r>
            <a:r>
              <a:rPr lang="el-GR" dirty="0"/>
              <a:t>Λονδίνο</a:t>
            </a:r>
            <a:r>
              <a:rPr lang="en-US" dirty="0"/>
              <a:t>: </a:t>
            </a:r>
            <a:r>
              <a:rPr lang="en-US" dirty="0" err="1"/>
              <a:t>Routledge</a:t>
            </a:r>
            <a:r>
              <a:rPr lang="en-US" dirty="0"/>
              <a:t>, 2006). </a:t>
            </a:r>
            <a:endParaRPr lang="en-US" dirty="0" smtClean="0"/>
          </a:p>
          <a:p>
            <a:r>
              <a:rPr lang="el-GR" dirty="0" smtClean="0"/>
              <a:t>Επίσης χρησιμοποιήθηκαν σημειώσεις από τις παραδόσεις του μαθήματος της αναπληρώτριας καθηγήτριας του Τμήματος Θεάτρου του ΑΠΘ Ελένης Παπάζογλου, καθώς και αποδόσεις αποσπασμάτων που έκανε  η ίδια από το αμετάφραστο στα ελληνικά βιβλίο του </a:t>
            </a:r>
            <a:r>
              <a:rPr lang="en-US" dirty="0" smtClean="0"/>
              <a:t>Turner</a:t>
            </a:r>
            <a:r>
              <a:rPr lang="el-GR" dirty="0" smtClean="0"/>
              <a:t>. </a:t>
            </a:r>
            <a:endParaRPr lang="en-US" dirty="0" smtClean="0"/>
          </a:p>
          <a:p>
            <a:pPr marL="0" indent="0">
              <a:buNone/>
            </a:pPr>
            <a:r>
              <a:rPr lang="en-US" dirty="0" smtClean="0"/>
              <a:t> </a:t>
            </a:r>
          </a:p>
        </p:txBody>
      </p:sp>
    </p:spTree>
    <p:extLst>
      <p:ext uri="{BB962C8B-B14F-4D97-AF65-F5344CB8AC3E}">
        <p14:creationId xmlns:p14="http://schemas.microsoft.com/office/powerpoint/2010/main" val="38372060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6712"/>
          </a:xfrm>
        </p:spPr>
        <p:txBody>
          <a:bodyPr>
            <a:normAutofit/>
          </a:bodyPr>
          <a:lstStyle/>
          <a:p>
            <a:r>
              <a:rPr lang="el-GR" sz="3200" b="1" dirty="0" smtClean="0">
                <a:solidFill>
                  <a:schemeClr val="tx2"/>
                </a:solidFill>
              </a:rPr>
              <a:t>Τι είναι οι τελετουργίες;</a:t>
            </a:r>
            <a:endParaRPr lang="el-GR" sz="3200" b="1" dirty="0">
              <a:solidFill>
                <a:schemeClr val="tx2"/>
              </a:solidFill>
            </a:endParaRPr>
          </a:p>
        </p:txBody>
      </p:sp>
      <p:sp>
        <p:nvSpPr>
          <p:cNvPr id="3" name="Content Placeholder 2"/>
          <p:cNvSpPr>
            <a:spLocks noGrp="1"/>
          </p:cNvSpPr>
          <p:nvPr>
            <p:ph idx="1"/>
          </p:nvPr>
        </p:nvSpPr>
        <p:spPr>
          <a:xfrm>
            <a:off x="0" y="836712"/>
            <a:ext cx="9144000" cy="6021288"/>
          </a:xfrm>
        </p:spPr>
        <p:txBody>
          <a:bodyPr>
            <a:normAutofit/>
          </a:bodyPr>
          <a:lstStyle/>
          <a:p>
            <a:pPr marL="0" indent="0">
              <a:buNone/>
            </a:pPr>
            <a:r>
              <a:rPr lang="el-GR" dirty="0" smtClean="0"/>
              <a:t>«Η τελετουργία είναι μια </a:t>
            </a:r>
            <a:r>
              <a:rPr lang="el-GR" b="1" dirty="0" err="1" smtClean="0"/>
              <a:t>συμπεριφορική</a:t>
            </a:r>
            <a:r>
              <a:rPr lang="el-GR" b="1" dirty="0" smtClean="0"/>
              <a:t> σταθερά (</a:t>
            </a:r>
            <a:r>
              <a:rPr lang="en-US" b="1" dirty="0" smtClean="0"/>
              <a:t>behavioral constant)</a:t>
            </a:r>
            <a:r>
              <a:rPr lang="el-GR" dirty="0" smtClean="0"/>
              <a:t> στις ζωές των ζώων και των ανθρώπων, που τους οργανώνουν την κοινωνική ζωή και τις κοινωνικές τους σχέσεις. Η λειτουργία τους είναι να ελέγχουν τις ενστικτώδεις αντιδράσεις στην περιβαλλοντική (φυσική), κοινωνική, ψυχολογική αλλαγή και να ελέγχουν τις μεταμορφώσεις ενός οργανικού συστήματος ενώ ταυτόχρονα να διατηρούν και να προστατεύουν την ακεραιότητά του» (</a:t>
            </a:r>
            <a:r>
              <a:rPr lang="en-US" dirty="0" smtClean="0"/>
              <a:t>G. </a:t>
            </a:r>
            <a:r>
              <a:rPr lang="en-US" dirty="0" err="1" smtClean="0"/>
              <a:t>Berghaus</a:t>
            </a:r>
            <a:r>
              <a:rPr lang="en-US" dirty="0" smtClean="0"/>
              <a:t>, 40-41)</a:t>
            </a:r>
            <a:r>
              <a:rPr lang="el-GR" dirty="0" smtClean="0"/>
              <a:t>.</a:t>
            </a:r>
          </a:p>
        </p:txBody>
      </p:sp>
    </p:spTree>
    <p:extLst>
      <p:ext uri="{BB962C8B-B14F-4D97-AF65-F5344CB8AC3E}">
        <p14:creationId xmlns:p14="http://schemas.microsoft.com/office/powerpoint/2010/main" val="2775180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b="1" dirty="0" smtClean="0">
                <a:solidFill>
                  <a:schemeClr val="tx2"/>
                </a:solidFill>
              </a:rPr>
              <a:t>Πότε επιτελούνται οι τελετουργίες: </a:t>
            </a:r>
            <a:r>
              <a:rPr lang="el-GR" b="1" dirty="0" smtClean="0"/>
              <a:t>Διαχωρισμός του χρόνου</a:t>
            </a:r>
            <a:endParaRPr lang="el-GR" b="1" dirty="0"/>
          </a:p>
        </p:txBody>
      </p:sp>
      <p:sp>
        <p:nvSpPr>
          <p:cNvPr id="3" name="Content Placeholder 2"/>
          <p:cNvSpPr>
            <a:spLocks noGrp="1"/>
          </p:cNvSpPr>
          <p:nvPr>
            <p:ph idx="1"/>
          </p:nvPr>
        </p:nvSpPr>
        <p:spPr/>
        <p:txBody>
          <a:bodyPr>
            <a:normAutofit fontScale="92500" lnSpcReduction="10000"/>
          </a:bodyPr>
          <a:lstStyle/>
          <a:p>
            <a:pPr marL="0" indent="0">
              <a:buNone/>
            </a:pPr>
            <a:r>
              <a:rPr lang="el-GR" dirty="0" smtClean="0"/>
              <a:t>(α) </a:t>
            </a:r>
            <a:r>
              <a:rPr lang="el-GR" b="1" dirty="0" smtClean="0"/>
              <a:t>Κοσμικός χρόνος</a:t>
            </a:r>
            <a:r>
              <a:rPr lang="el-GR" dirty="0" smtClean="0"/>
              <a:t>: καθημερινότητα, ρουτίνα, εργασία.</a:t>
            </a:r>
            <a:endParaRPr lang="en-US" dirty="0" smtClean="0"/>
          </a:p>
          <a:p>
            <a:pPr marL="0" indent="0">
              <a:buNone/>
            </a:pPr>
            <a:r>
              <a:rPr lang="el-GR" dirty="0" smtClean="0"/>
              <a:t>Έγκλιση: προστακτική</a:t>
            </a:r>
          </a:p>
          <a:p>
            <a:pPr marL="0" indent="0">
              <a:buNone/>
            </a:pPr>
            <a:r>
              <a:rPr lang="el-GR" dirty="0" smtClean="0"/>
              <a:t>Ρήμα: </a:t>
            </a:r>
            <a:r>
              <a:rPr lang="en-US" dirty="0" smtClean="0"/>
              <a:t>work</a:t>
            </a:r>
            <a:endParaRPr lang="el-GR" dirty="0" smtClean="0"/>
          </a:p>
          <a:p>
            <a:pPr marL="0" indent="0">
              <a:buNone/>
            </a:pPr>
            <a:r>
              <a:rPr lang="el-GR" dirty="0" smtClean="0">
                <a:solidFill>
                  <a:srgbClr val="FF0000"/>
                </a:solidFill>
              </a:rPr>
              <a:t>(β) </a:t>
            </a:r>
            <a:r>
              <a:rPr lang="el-GR" b="1" dirty="0" smtClean="0">
                <a:solidFill>
                  <a:srgbClr val="FF0000"/>
                </a:solidFill>
              </a:rPr>
              <a:t>Ιερός χρόνος</a:t>
            </a:r>
            <a:r>
              <a:rPr lang="el-GR" dirty="0" smtClean="0">
                <a:solidFill>
                  <a:srgbClr val="FF0000"/>
                </a:solidFill>
              </a:rPr>
              <a:t>: ιερή εργασία, αργία, σχόλη, παιχνίδι (</a:t>
            </a:r>
            <a:r>
              <a:rPr lang="en-US" dirty="0" err="1" smtClean="0">
                <a:solidFill>
                  <a:srgbClr val="FF0000"/>
                </a:solidFill>
              </a:rPr>
              <a:t>ludus</a:t>
            </a:r>
            <a:r>
              <a:rPr lang="en-US" dirty="0" smtClean="0">
                <a:solidFill>
                  <a:srgbClr val="FF0000"/>
                </a:solidFill>
              </a:rPr>
              <a:t>).</a:t>
            </a:r>
            <a:endParaRPr lang="el-GR" dirty="0" smtClean="0">
              <a:solidFill>
                <a:srgbClr val="FF0000"/>
              </a:solidFill>
            </a:endParaRPr>
          </a:p>
          <a:p>
            <a:pPr marL="0" indent="0">
              <a:buNone/>
            </a:pPr>
            <a:r>
              <a:rPr lang="el-GR" dirty="0" smtClean="0">
                <a:solidFill>
                  <a:srgbClr val="FF0000"/>
                </a:solidFill>
              </a:rPr>
              <a:t>Έγκλιση: υποτακτική </a:t>
            </a:r>
            <a:endParaRPr lang="en-US" dirty="0" smtClean="0">
              <a:solidFill>
                <a:srgbClr val="FF0000"/>
              </a:solidFill>
            </a:endParaRPr>
          </a:p>
          <a:p>
            <a:pPr marL="0" indent="0">
              <a:buNone/>
            </a:pPr>
            <a:r>
              <a:rPr lang="el-GR" dirty="0" smtClean="0">
                <a:solidFill>
                  <a:srgbClr val="FF0000"/>
                </a:solidFill>
              </a:rPr>
              <a:t>Ρήμα: </a:t>
            </a:r>
            <a:r>
              <a:rPr lang="en-US" dirty="0" smtClean="0">
                <a:solidFill>
                  <a:srgbClr val="FF0000"/>
                </a:solidFill>
              </a:rPr>
              <a:t>play</a:t>
            </a:r>
            <a:endParaRPr lang="el-GR" dirty="0" smtClean="0">
              <a:solidFill>
                <a:srgbClr val="FF0000"/>
              </a:solidFill>
            </a:endParaRPr>
          </a:p>
          <a:p>
            <a:pPr marL="0" indent="0">
              <a:buNone/>
            </a:pPr>
            <a:r>
              <a:rPr lang="el-GR" dirty="0" smtClean="0"/>
              <a:t> </a:t>
            </a:r>
            <a:endParaRPr lang="el-GR" dirty="0"/>
          </a:p>
        </p:txBody>
      </p:sp>
    </p:spTree>
    <p:extLst>
      <p:ext uri="{BB962C8B-B14F-4D97-AF65-F5344CB8AC3E}">
        <p14:creationId xmlns:p14="http://schemas.microsoft.com/office/powerpoint/2010/main" val="6680282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88640"/>
            <a:ext cx="8229600" cy="1143000"/>
          </a:xfrm>
        </p:spPr>
        <p:txBody>
          <a:bodyPr>
            <a:normAutofit/>
          </a:bodyPr>
          <a:lstStyle/>
          <a:p>
            <a:r>
              <a:rPr lang="el-GR" b="1" dirty="0" smtClean="0">
                <a:solidFill>
                  <a:schemeClr val="tx2"/>
                </a:solidFill>
              </a:rPr>
              <a:t>Τα δύο είδη των τελετών</a:t>
            </a:r>
            <a:endParaRPr lang="el-GR" b="1" dirty="0">
              <a:solidFill>
                <a:schemeClr val="tx2"/>
              </a:solidFill>
            </a:endParaRPr>
          </a:p>
        </p:txBody>
      </p:sp>
      <p:sp>
        <p:nvSpPr>
          <p:cNvPr id="3" name="Content Placeholder 2"/>
          <p:cNvSpPr>
            <a:spLocks noGrp="1"/>
          </p:cNvSpPr>
          <p:nvPr>
            <p:ph idx="1"/>
          </p:nvPr>
        </p:nvSpPr>
        <p:spPr/>
        <p:txBody>
          <a:bodyPr>
            <a:normAutofit fontScale="92500" lnSpcReduction="10000"/>
          </a:bodyPr>
          <a:lstStyle/>
          <a:p>
            <a:pPr marL="0" indent="0">
              <a:buNone/>
            </a:pPr>
            <a:r>
              <a:rPr lang="el-GR" dirty="0" smtClean="0">
                <a:solidFill>
                  <a:schemeClr val="tx2"/>
                </a:solidFill>
              </a:rPr>
              <a:t>(α) </a:t>
            </a:r>
            <a:r>
              <a:rPr lang="el-GR" b="1" dirty="0" smtClean="0">
                <a:solidFill>
                  <a:schemeClr val="tx2"/>
                </a:solidFill>
              </a:rPr>
              <a:t>Οι </a:t>
            </a:r>
            <a:r>
              <a:rPr lang="el-GR" b="1" dirty="0">
                <a:solidFill>
                  <a:schemeClr val="tx2"/>
                </a:solidFill>
              </a:rPr>
              <a:t>διαβατήριες τελετές (εφ’ άπαξ)</a:t>
            </a:r>
          </a:p>
          <a:p>
            <a:pPr marL="0" indent="0">
              <a:buNone/>
            </a:pPr>
            <a:r>
              <a:rPr lang="el-GR" dirty="0"/>
              <a:t>Η διαβατήρια τελετή επιδιώκει τη μεταμόρφωση του υποκειμένου: ο έφηβος θα γίνει ενήλικας, η κόρη </a:t>
            </a:r>
            <a:r>
              <a:rPr lang="el-GR" i="1" dirty="0"/>
              <a:t>γυνή</a:t>
            </a:r>
            <a:r>
              <a:rPr lang="el-GR" dirty="0"/>
              <a:t>, ο ζωντανός νεκρός </a:t>
            </a:r>
            <a:r>
              <a:rPr lang="el-GR" dirty="0" smtClean="0"/>
              <a:t>κλπ.</a:t>
            </a:r>
            <a:r>
              <a:rPr lang="el-GR" dirty="0"/>
              <a:t> </a:t>
            </a:r>
            <a:r>
              <a:rPr lang="el-GR" dirty="0" smtClean="0"/>
              <a:t>Ο </a:t>
            </a:r>
            <a:r>
              <a:rPr lang="el-GR" dirty="0" err="1" smtClean="0"/>
              <a:t>μυούμενος</a:t>
            </a:r>
            <a:r>
              <a:rPr lang="el-GR" dirty="0" smtClean="0"/>
              <a:t> εισέρχεται στη μυητική διαδικασία με μια ταυτότητα χ και βγαίνει με μια ταυτότητα ψ.</a:t>
            </a:r>
          </a:p>
          <a:p>
            <a:pPr marL="0" indent="0">
              <a:buNone/>
            </a:pPr>
            <a:endParaRPr lang="el-GR" dirty="0" smtClean="0"/>
          </a:p>
          <a:p>
            <a:pPr marL="0" indent="0">
              <a:buNone/>
            </a:pPr>
            <a:r>
              <a:rPr lang="el-GR" dirty="0" smtClean="0">
                <a:solidFill>
                  <a:schemeClr val="tx2"/>
                </a:solidFill>
              </a:rPr>
              <a:t>(β) </a:t>
            </a:r>
            <a:r>
              <a:rPr lang="el-GR" b="1" dirty="0" smtClean="0">
                <a:solidFill>
                  <a:schemeClr val="tx2"/>
                </a:solidFill>
              </a:rPr>
              <a:t>κυκλικές</a:t>
            </a:r>
            <a:r>
              <a:rPr lang="el-GR" dirty="0" smtClean="0"/>
              <a:t>: ενίσχυση της προϋπάρχουσας ταυτότητάς του. Εισέρχεται με μια ταυτότητα χ και βγαίνει με την ταυτότητα του ενισχυμένη.</a:t>
            </a:r>
            <a:endParaRPr lang="el-GR" dirty="0"/>
          </a:p>
        </p:txBody>
      </p:sp>
    </p:spTree>
    <p:extLst>
      <p:ext uri="{BB962C8B-B14F-4D97-AF65-F5344CB8AC3E}">
        <p14:creationId xmlns:p14="http://schemas.microsoft.com/office/powerpoint/2010/main" val="32661377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08720"/>
          </a:xfrm>
        </p:spPr>
        <p:txBody>
          <a:bodyPr>
            <a:normAutofit fontScale="90000"/>
          </a:bodyPr>
          <a:lstStyle/>
          <a:p>
            <a:r>
              <a:rPr lang="en-US" sz="3200" dirty="0" smtClean="0">
                <a:solidFill>
                  <a:schemeClr val="tx2"/>
                </a:solidFill>
              </a:rPr>
              <a:t>Arnold van </a:t>
            </a:r>
            <a:r>
              <a:rPr lang="en-US" sz="3200" dirty="0" err="1" smtClean="0">
                <a:solidFill>
                  <a:schemeClr val="tx2"/>
                </a:solidFill>
              </a:rPr>
              <a:t>Gennep</a:t>
            </a:r>
            <a:r>
              <a:rPr lang="en-US" sz="3200" dirty="0" smtClean="0">
                <a:solidFill>
                  <a:schemeClr val="tx2"/>
                </a:solidFill>
              </a:rPr>
              <a:t>: </a:t>
            </a:r>
            <a:r>
              <a:rPr lang="en-US" sz="3200" b="1" dirty="0" smtClean="0">
                <a:solidFill>
                  <a:schemeClr val="tx2"/>
                </a:solidFill>
              </a:rPr>
              <a:t>Liminal rites</a:t>
            </a:r>
            <a:r>
              <a:rPr lang="el-GR" sz="3200" b="1" dirty="0" smtClean="0">
                <a:solidFill>
                  <a:schemeClr val="tx2"/>
                </a:solidFill>
              </a:rPr>
              <a:t>/ διαβατήριες τελετές</a:t>
            </a:r>
            <a:endParaRPr lang="el-GR" sz="3200" b="1" dirty="0">
              <a:solidFill>
                <a:schemeClr val="tx2"/>
              </a:solidFill>
            </a:endParaRPr>
          </a:p>
        </p:txBody>
      </p:sp>
      <p:sp>
        <p:nvSpPr>
          <p:cNvPr id="3" name="Content Placeholder 2"/>
          <p:cNvSpPr>
            <a:spLocks noGrp="1"/>
          </p:cNvSpPr>
          <p:nvPr>
            <p:ph idx="1"/>
          </p:nvPr>
        </p:nvSpPr>
        <p:spPr>
          <a:xfrm>
            <a:off x="0" y="1196752"/>
            <a:ext cx="9144000" cy="5661248"/>
          </a:xfrm>
        </p:spPr>
        <p:txBody>
          <a:bodyPr>
            <a:normAutofit/>
          </a:bodyPr>
          <a:lstStyle/>
          <a:p>
            <a:pPr marL="0" indent="0">
              <a:buNone/>
            </a:pPr>
            <a:r>
              <a:rPr lang="el-GR" sz="2800" b="1" dirty="0" smtClean="0"/>
              <a:t>Διαχωρισμός </a:t>
            </a:r>
            <a:r>
              <a:rPr lang="en-US" sz="2800" b="1" dirty="0" smtClean="0"/>
              <a:t> – </a:t>
            </a:r>
            <a:r>
              <a:rPr lang="el-GR" sz="2800" b="1" dirty="0" smtClean="0"/>
              <a:t>  </a:t>
            </a:r>
            <a:r>
              <a:rPr lang="el-GR" sz="2800" b="1" dirty="0" smtClean="0">
                <a:solidFill>
                  <a:srgbClr val="FF0000"/>
                </a:solidFill>
              </a:rPr>
              <a:t>Μετάβαση </a:t>
            </a:r>
            <a:r>
              <a:rPr lang="en-US" sz="2800" b="1" dirty="0" smtClean="0">
                <a:solidFill>
                  <a:srgbClr val="FF0000"/>
                </a:solidFill>
              </a:rPr>
              <a:t> </a:t>
            </a:r>
            <a:r>
              <a:rPr lang="el-GR" sz="2800" b="1" dirty="0" smtClean="0"/>
              <a:t>–   Επανένταξη </a:t>
            </a:r>
            <a:endParaRPr lang="en-US" sz="2800" b="1" dirty="0" smtClean="0"/>
          </a:p>
          <a:p>
            <a:pPr marL="0" indent="0">
              <a:buNone/>
            </a:pPr>
            <a:endParaRPr lang="el-GR" sz="2400" b="1" dirty="0" smtClean="0"/>
          </a:p>
          <a:p>
            <a:pPr marL="0" indent="0">
              <a:buNone/>
            </a:pPr>
            <a:endParaRPr lang="el-GR" sz="2600" b="1" dirty="0" smtClean="0"/>
          </a:p>
          <a:p>
            <a:pPr marL="0" indent="0">
              <a:buNone/>
            </a:pPr>
            <a:endParaRPr lang="el-GR" sz="2600" b="1" dirty="0"/>
          </a:p>
          <a:p>
            <a:pPr marL="0" indent="0">
              <a:buNone/>
            </a:pPr>
            <a:r>
              <a:rPr lang="el-GR" sz="2600" b="1" dirty="0" smtClean="0"/>
              <a:t>Οι ονομασίες των τριών σταδίων στα αγγλικά: </a:t>
            </a:r>
          </a:p>
          <a:p>
            <a:pPr marL="0" indent="0">
              <a:buNone/>
            </a:pPr>
            <a:r>
              <a:rPr lang="el-GR" sz="2800" b="1" dirty="0" smtClean="0"/>
              <a:t>1. Διαχωρισμός </a:t>
            </a:r>
            <a:r>
              <a:rPr lang="el-GR" sz="2800" b="1" dirty="0"/>
              <a:t>(</a:t>
            </a:r>
            <a:r>
              <a:rPr lang="en-US" sz="2800" b="1" dirty="0"/>
              <a:t>separation) </a:t>
            </a:r>
            <a:r>
              <a:rPr lang="en-US" sz="2800" b="1" dirty="0" smtClean="0"/>
              <a:t> </a:t>
            </a:r>
            <a:endParaRPr lang="el-GR" sz="2800" b="1" dirty="0" smtClean="0"/>
          </a:p>
          <a:p>
            <a:pPr marL="0" indent="0">
              <a:buNone/>
            </a:pPr>
            <a:r>
              <a:rPr lang="el-GR" sz="2800" b="1" dirty="0" smtClean="0">
                <a:solidFill>
                  <a:srgbClr val="FF0000"/>
                </a:solidFill>
              </a:rPr>
              <a:t>2. Μετάβαση </a:t>
            </a:r>
            <a:r>
              <a:rPr lang="el-GR" sz="2800" b="1" dirty="0">
                <a:solidFill>
                  <a:srgbClr val="FF0000"/>
                </a:solidFill>
              </a:rPr>
              <a:t>(</a:t>
            </a:r>
            <a:r>
              <a:rPr lang="en-US" sz="2800" b="1" dirty="0">
                <a:solidFill>
                  <a:srgbClr val="FF0000"/>
                </a:solidFill>
              </a:rPr>
              <a:t>transition/limen: </a:t>
            </a:r>
            <a:r>
              <a:rPr lang="el-GR" sz="2800" b="1" dirty="0">
                <a:solidFill>
                  <a:srgbClr val="FF0000"/>
                </a:solidFill>
              </a:rPr>
              <a:t>κατώφλι, μεθόριος, μεταίχμιο)</a:t>
            </a:r>
            <a:r>
              <a:rPr lang="en-US" sz="2800" b="1" dirty="0">
                <a:solidFill>
                  <a:srgbClr val="FF0000"/>
                </a:solidFill>
              </a:rPr>
              <a:t> </a:t>
            </a:r>
            <a:r>
              <a:rPr lang="el-GR" sz="2800" b="1" dirty="0" smtClean="0"/>
              <a:t> </a:t>
            </a:r>
          </a:p>
          <a:p>
            <a:pPr marL="0" indent="0">
              <a:buNone/>
            </a:pPr>
            <a:r>
              <a:rPr lang="el-GR" sz="2800" b="1" dirty="0" smtClean="0"/>
              <a:t>3. Επανένταξη </a:t>
            </a:r>
            <a:r>
              <a:rPr lang="en-US" sz="2800" b="1" dirty="0"/>
              <a:t>(reintegration</a:t>
            </a:r>
            <a:r>
              <a:rPr lang="en-US" sz="2800" b="1" dirty="0" smtClean="0"/>
              <a:t>)</a:t>
            </a:r>
            <a:endParaRPr lang="en-US" sz="2800" b="1" dirty="0"/>
          </a:p>
          <a:p>
            <a:pPr marL="0" indent="0">
              <a:buNone/>
            </a:pPr>
            <a:endParaRPr lang="el-GR" sz="2600" dirty="0" smtClean="0"/>
          </a:p>
        </p:txBody>
      </p:sp>
    </p:spTree>
    <p:extLst>
      <p:ext uri="{BB962C8B-B14F-4D97-AF65-F5344CB8AC3E}">
        <p14:creationId xmlns:p14="http://schemas.microsoft.com/office/powerpoint/2010/main" val="6298339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0"/>
            <a:ext cx="8229600" cy="980728"/>
          </a:xfrm>
        </p:spPr>
        <p:txBody>
          <a:bodyPr>
            <a:noAutofit/>
          </a:bodyPr>
          <a:lstStyle/>
          <a:p>
            <a:r>
              <a:rPr lang="el-GR" sz="3200" b="1" dirty="0" smtClean="0"/>
              <a:t>Πρώτο στάδιο: Διαχωρισμός </a:t>
            </a:r>
            <a:br>
              <a:rPr lang="el-GR" sz="3200" b="1" dirty="0" smtClean="0"/>
            </a:br>
            <a:r>
              <a:rPr lang="el-GR" sz="3200" b="1" dirty="0" smtClean="0"/>
              <a:t>(στον χρόνο και τον χώρο)</a:t>
            </a:r>
            <a:endParaRPr lang="el-GR" sz="3200" b="1" dirty="0"/>
          </a:p>
        </p:txBody>
      </p:sp>
      <p:sp>
        <p:nvSpPr>
          <p:cNvPr id="3" name="Θέση περιεχομένου 2"/>
          <p:cNvSpPr>
            <a:spLocks noGrp="1"/>
          </p:cNvSpPr>
          <p:nvPr>
            <p:ph idx="1"/>
          </p:nvPr>
        </p:nvSpPr>
        <p:spPr>
          <a:xfrm>
            <a:off x="0" y="1124744"/>
            <a:ext cx="9144000" cy="5733256"/>
          </a:xfrm>
        </p:spPr>
        <p:txBody>
          <a:bodyPr>
            <a:normAutofit/>
          </a:bodyPr>
          <a:lstStyle/>
          <a:p>
            <a:pPr marL="0" lvl="0" indent="0">
              <a:buNone/>
            </a:pPr>
            <a:r>
              <a:rPr lang="el-GR" sz="2400" dirty="0" smtClean="0">
                <a:solidFill>
                  <a:prstClr val="black"/>
                </a:solidFill>
              </a:rPr>
              <a:t> </a:t>
            </a:r>
            <a:r>
              <a:rPr lang="el-GR" sz="2400" b="1" dirty="0"/>
              <a:t>Διαχωρισμός </a:t>
            </a:r>
            <a:r>
              <a:rPr lang="el-GR" sz="2400" b="1" dirty="0" smtClean="0"/>
              <a:t>στον </a:t>
            </a:r>
            <a:r>
              <a:rPr lang="el-GR" sz="2400" b="1" dirty="0"/>
              <a:t>χρόνο και τον </a:t>
            </a:r>
            <a:r>
              <a:rPr lang="el-GR" sz="2400" b="1" dirty="0" smtClean="0"/>
              <a:t>χώρο:</a:t>
            </a:r>
            <a:endParaRPr lang="el-GR" sz="2400" dirty="0" smtClean="0">
              <a:solidFill>
                <a:prstClr val="black"/>
              </a:solidFill>
            </a:endParaRPr>
          </a:p>
          <a:p>
            <a:pPr marL="0" lvl="0" indent="0">
              <a:buNone/>
            </a:pPr>
            <a:r>
              <a:rPr lang="el-GR" sz="2400" b="1" dirty="0" smtClean="0">
                <a:solidFill>
                  <a:prstClr val="black"/>
                </a:solidFill>
              </a:rPr>
              <a:t>ΧΡΟΝΟΣ:</a:t>
            </a:r>
            <a:r>
              <a:rPr lang="el-GR" sz="2400" dirty="0" smtClean="0">
                <a:solidFill>
                  <a:prstClr val="black"/>
                </a:solidFill>
              </a:rPr>
              <a:t> «[...] </a:t>
            </a:r>
            <a:r>
              <a:rPr lang="el-GR" sz="2400" dirty="0">
                <a:solidFill>
                  <a:prstClr val="black"/>
                </a:solidFill>
              </a:rPr>
              <a:t>(δεν αρκεί απλώς να εισέλθει κανείς σε έναν </a:t>
            </a:r>
            <a:r>
              <a:rPr lang="el-GR" sz="2400" dirty="0" smtClean="0">
                <a:solidFill>
                  <a:prstClr val="black"/>
                </a:solidFill>
              </a:rPr>
              <a:t>ναό </a:t>
            </a:r>
            <a:r>
              <a:rPr lang="el-GR" sz="2400" dirty="0">
                <a:solidFill>
                  <a:prstClr val="black"/>
                </a:solidFill>
              </a:rPr>
              <a:t>– θα πρέπει επίσης η τελετή να αλλάζει την ποιότητα του χρόνου, ή να κατασκευάζει ένα πολιτισμικό πεδίο που ορίζεται ως ‘εκτός χρόνου’, δηλ. πέρα ή έξω από τον χρόνο που μετρά τις ‘κοσμικές’ διαδικασίες και ρουτίνες). Συμπεριλαμβάνει συμβολική συμπεριφορά – ιδιαίτερα σύμβολα αντιστροφής ή ανατροπής της κοσμικής πραγματικότητας – η οποία δηλώνει την αποστασιοποίηση των μυητικών υποκειμένων από τους πρώην κοινωνικούς τους ρόλους» (</a:t>
            </a:r>
            <a:r>
              <a:rPr lang="el-GR" sz="2400" dirty="0" err="1">
                <a:solidFill>
                  <a:prstClr val="black"/>
                </a:solidFill>
              </a:rPr>
              <a:t>Turner</a:t>
            </a:r>
            <a:r>
              <a:rPr lang="el-GR" sz="2400" dirty="0">
                <a:solidFill>
                  <a:prstClr val="black"/>
                </a:solidFill>
              </a:rPr>
              <a:t>, </a:t>
            </a:r>
            <a:r>
              <a:rPr lang="el-GR" sz="2400" i="1" dirty="0" err="1">
                <a:solidFill>
                  <a:prstClr val="black"/>
                </a:solidFill>
              </a:rPr>
              <a:t>Ritual</a:t>
            </a:r>
            <a:r>
              <a:rPr lang="el-GR" sz="2400" i="1" dirty="0">
                <a:solidFill>
                  <a:prstClr val="black"/>
                </a:solidFill>
              </a:rPr>
              <a:t> </a:t>
            </a:r>
            <a:r>
              <a:rPr lang="el-GR" sz="2400" i="1" dirty="0" err="1">
                <a:solidFill>
                  <a:prstClr val="black"/>
                </a:solidFill>
              </a:rPr>
              <a:t>to</a:t>
            </a:r>
            <a:r>
              <a:rPr lang="el-GR" sz="2400" i="1" dirty="0">
                <a:solidFill>
                  <a:prstClr val="black"/>
                </a:solidFill>
              </a:rPr>
              <a:t> </a:t>
            </a:r>
            <a:r>
              <a:rPr lang="el-GR" sz="2400" i="1" dirty="0" err="1">
                <a:solidFill>
                  <a:prstClr val="black"/>
                </a:solidFill>
              </a:rPr>
              <a:t>Drama</a:t>
            </a:r>
            <a:r>
              <a:rPr lang="el-GR" sz="2400" dirty="0">
                <a:solidFill>
                  <a:prstClr val="black"/>
                </a:solidFill>
              </a:rPr>
              <a:t>, 24</a:t>
            </a:r>
            <a:r>
              <a:rPr lang="el-GR" sz="2400" dirty="0" smtClean="0">
                <a:solidFill>
                  <a:prstClr val="black"/>
                </a:solidFill>
              </a:rPr>
              <a:t>)</a:t>
            </a:r>
          </a:p>
          <a:p>
            <a:pPr marL="0" lvl="0" indent="0">
              <a:buNone/>
            </a:pPr>
            <a:endParaRPr lang="el-GR" sz="2400" dirty="0">
              <a:solidFill>
                <a:prstClr val="black"/>
              </a:solidFill>
            </a:endParaRPr>
          </a:p>
          <a:p>
            <a:pPr marL="0" lvl="0" indent="0">
              <a:buNone/>
            </a:pPr>
            <a:r>
              <a:rPr lang="el-GR" sz="2400" b="1" dirty="0">
                <a:solidFill>
                  <a:prstClr val="black"/>
                </a:solidFill>
              </a:rPr>
              <a:t>ΧΩΡΟΣ: </a:t>
            </a:r>
            <a:r>
              <a:rPr lang="el-GR" sz="2400" dirty="0">
                <a:solidFill>
                  <a:prstClr val="black"/>
                </a:solidFill>
              </a:rPr>
              <a:t>«Μπορεί να πάρει την απλή μορφή του ανοίγματος μιας πόρτας ή το κυριολεκτικό πέρασμα ενός </a:t>
            </a:r>
            <a:r>
              <a:rPr lang="el-GR" sz="2400" dirty="0" err="1">
                <a:solidFill>
                  <a:prstClr val="black"/>
                </a:solidFill>
              </a:rPr>
              <a:t>προθύρου</a:t>
            </a:r>
            <a:r>
              <a:rPr lang="el-GR" sz="2400" dirty="0">
                <a:solidFill>
                  <a:prstClr val="black"/>
                </a:solidFill>
              </a:rPr>
              <a:t> που διαχωρίζει δύο διακριτούς χώρους ή μια μακρά, εκτενή πορεία προς έναν (ιερό) τόπο/προσκύνημα» (χώρος-</a:t>
            </a:r>
            <a:r>
              <a:rPr lang="el-GR" sz="2400" dirty="0" err="1">
                <a:solidFill>
                  <a:prstClr val="black"/>
                </a:solidFill>
              </a:rPr>
              <a:t>πρι</a:t>
            </a:r>
            <a:r>
              <a:rPr lang="el-GR" sz="2400" dirty="0">
                <a:solidFill>
                  <a:prstClr val="black"/>
                </a:solidFill>
              </a:rPr>
              <a:t>ν, χώρος-μετά)</a:t>
            </a:r>
          </a:p>
        </p:txBody>
      </p:sp>
    </p:spTree>
    <p:extLst>
      <p:ext uri="{BB962C8B-B14F-4D97-AF65-F5344CB8AC3E}">
        <p14:creationId xmlns:p14="http://schemas.microsoft.com/office/powerpoint/2010/main" val="29148513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0"/>
            <a:ext cx="8229600" cy="476672"/>
          </a:xfrm>
        </p:spPr>
        <p:txBody>
          <a:bodyPr>
            <a:normAutofit fontScale="90000"/>
          </a:bodyPr>
          <a:lstStyle/>
          <a:p>
            <a:r>
              <a:rPr lang="el-GR" sz="3200" b="1" dirty="0" smtClean="0">
                <a:solidFill>
                  <a:srgbClr val="FF0000"/>
                </a:solidFill>
              </a:rPr>
              <a:t>Δεύτερο στάδιο: Μετάβαση</a:t>
            </a:r>
            <a:endParaRPr lang="el-GR" sz="3200" b="1" dirty="0">
              <a:solidFill>
                <a:srgbClr val="FF0000"/>
              </a:solidFill>
            </a:endParaRPr>
          </a:p>
        </p:txBody>
      </p:sp>
      <p:sp>
        <p:nvSpPr>
          <p:cNvPr id="3" name="Θέση περιεχομένου 2"/>
          <p:cNvSpPr>
            <a:spLocks noGrp="1"/>
          </p:cNvSpPr>
          <p:nvPr>
            <p:ph idx="1"/>
          </p:nvPr>
        </p:nvSpPr>
        <p:spPr>
          <a:xfrm>
            <a:off x="0" y="476672"/>
            <a:ext cx="9144000" cy="6381328"/>
          </a:xfrm>
        </p:spPr>
        <p:txBody>
          <a:bodyPr>
            <a:normAutofit fontScale="77500" lnSpcReduction="20000"/>
          </a:bodyPr>
          <a:lstStyle/>
          <a:p>
            <a:r>
              <a:rPr lang="el-GR" b="1" dirty="0"/>
              <a:t>Μετάβαση</a:t>
            </a:r>
            <a:r>
              <a:rPr lang="el-GR" dirty="0"/>
              <a:t> (</a:t>
            </a:r>
            <a:r>
              <a:rPr lang="el-GR" i="1" u="sng" dirty="0" err="1"/>
              <a:t>limen</a:t>
            </a:r>
            <a:r>
              <a:rPr lang="el-GR" dirty="0"/>
              <a:t>): μια περίοδος και ένας τόπος «εξαφάνισης», «ασάφειας» και «παράδοξου» (</a:t>
            </a:r>
            <a:r>
              <a:rPr lang="el-GR" dirty="0" err="1"/>
              <a:t>Effacement</a:t>
            </a:r>
            <a:r>
              <a:rPr lang="el-GR" dirty="0"/>
              <a:t>, </a:t>
            </a:r>
            <a:r>
              <a:rPr lang="el-GR" dirty="0" err="1"/>
              <a:t>ambiguity</a:t>
            </a:r>
            <a:r>
              <a:rPr lang="el-GR" dirty="0"/>
              <a:t> </a:t>
            </a:r>
            <a:r>
              <a:rPr lang="el-GR" dirty="0" err="1"/>
              <a:t>and</a:t>
            </a:r>
            <a:r>
              <a:rPr lang="el-GR" dirty="0"/>
              <a:t> </a:t>
            </a:r>
            <a:r>
              <a:rPr lang="el-GR" dirty="0" err="1"/>
              <a:t>paradox</a:t>
            </a:r>
            <a:r>
              <a:rPr lang="el-GR" dirty="0"/>
              <a:t>). Ένα είδος κοινωνικού </a:t>
            </a:r>
            <a:r>
              <a:rPr lang="el-GR" b="1" dirty="0" err="1"/>
              <a:t>limbo</a:t>
            </a:r>
            <a:r>
              <a:rPr lang="el-GR" dirty="0"/>
              <a:t>. </a:t>
            </a:r>
          </a:p>
          <a:p>
            <a:pPr marL="0" indent="0">
              <a:buNone/>
            </a:pPr>
            <a:r>
              <a:rPr lang="el-GR" dirty="0"/>
              <a:t>Τα υπό </a:t>
            </a:r>
            <a:r>
              <a:rPr lang="el-GR" dirty="0" err="1"/>
              <a:t>μύησιν</a:t>
            </a:r>
            <a:r>
              <a:rPr lang="el-GR" dirty="0"/>
              <a:t> υποκείμενα βρίσκονται προσωρινά στην απόλυτη ασάφεια: δεν έχουν δικαιώματα, αλλά </a:t>
            </a:r>
            <a:r>
              <a:rPr lang="el-GR" dirty="0" smtClean="0"/>
              <a:t>ούτε </a:t>
            </a:r>
            <a:r>
              <a:rPr lang="el-GR" dirty="0"/>
              <a:t>και υποχρεώσεις. Σε πολλές κοινωνίες τα </a:t>
            </a:r>
            <a:r>
              <a:rPr lang="el-GR" dirty="0" smtClean="0"/>
              <a:t>υπό </a:t>
            </a:r>
            <a:r>
              <a:rPr lang="el-GR" dirty="0" err="1"/>
              <a:t>μύησιν</a:t>
            </a:r>
            <a:r>
              <a:rPr lang="el-GR" dirty="0"/>
              <a:t> υποκείμενα συχνά θεωρούνται «σκοτεινά», αόρατα, σαν τον ήλιο και τη σελήνη σε έκλειψη, ή το φεγγάρι ανάμεσα σε δύο σεληνιακές φάσεις, «στη σκοτεινή πλευρά του φεγγαριού». </a:t>
            </a:r>
            <a:r>
              <a:rPr lang="el-GR" dirty="0" smtClean="0"/>
              <a:t>Έχουν </a:t>
            </a:r>
            <a:r>
              <a:rPr lang="el-GR" dirty="0"/>
              <a:t>στερηθεί τα ονόματά τους και τα ρούχα τους (ή φορούν τα ίδια ρούχα), βάφονται με λάσπη ώστε να μην </a:t>
            </a:r>
            <a:r>
              <a:rPr lang="el-GR" dirty="0" smtClean="0"/>
              <a:t>μπορούν </a:t>
            </a:r>
            <a:r>
              <a:rPr lang="el-GR" dirty="0"/>
              <a:t>να διακριθούν από τα ζώα.... H φάση του ‘διαχωρισμού’ χαρακτηρίζεται από κάθετες, συμβολικές αντιστροφές των κοινωνικών χαρακτηριστικών, η φάση της ‘μετάβασης’ από τη σύγχυση και την όσμωση των διακρίσεων... Στη φάση της μετάβασης τα υποκείμενα ωθούνται όσο γίνεται περισσότερο προς την ομοιομορφία, τη δομική αφάνεια και ανωνυμία... Σε αντάλλαγμα, τα υποκείμενα αποκτούν ένα ειδικό είδος ελευθερίας, την «ιερή δύναμη» του ‘περιθωριακού’. Τα υποκείμενα, στην πραγματικότητα, είναι προσωρινά αόριστα, βρίσκονται στο επέκεινα της κανονικής κοινωνικής δομής. </a:t>
            </a:r>
          </a:p>
        </p:txBody>
      </p:sp>
    </p:spTree>
    <p:extLst>
      <p:ext uri="{BB962C8B-B14F-4D97-AF65-F5344CB8AC3E}">
        <p14:creationId xmlns:p14="http://schemas.microsoft.com/office/powerpoint/2010/main" val="42573812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0"/>
            <a:ext cx="8229600" cy="980728"/>
          </a:xfrm>
        </p:spPr>
        <p:txBody>
          <a:bodyPr>
            <a:normAutofit/>
          </a:bodyPr>
          <a:lstStyle/>
          <a:p>
            <a:r>
              <a:rPr lang="el-GR" sz="3200" b="1" dirty="0" smtClean="0">
                <a:solidFill>
                  <a:srgbClr val="FF0000"/>
                </a:solidFill>
              </a:rPr>
              <a:t>Συνέχεια…</a:t>
            </a:r>
            <a:endParaRPr lang="el-GR" sz="3200" b="1" dirty="0">
              <a:solidFill>
                <a:srgbClr val="FF0000"/>
              </a:solidFill>
            </a:endParaRPr>
          </a:p>
        </p:txBody>
      </p:sp>
      <p:sp>
        <p:nvSpPr>
          <p:cNvPr id="3" name="Θέση περιεχομένου 2"/>
          <p:cNvSpPr>
            <a:spLocks noGrp="1"/>
          </p:cNvSpPr>
          <p:nvPr>
            <p:ph idx="1"/>
          </p:nvPr>
        </p:nvSpPr>
        <p:spPr>
          <a:xfrm>
            <a:off x="0" y="836712"/>
            <a:ext cx="9144000" cy="6021288"/>
          </a:xfrm>
        </p:spPr>
        <p:txBody>
          <a:bodyPr>
            <a:normAutofit fontScale="70000" lnSpcReduction="20000"/>
          </a:bodyPr>
          <a:lstStyle/>
          <a:p>
            <a:pPr marL="0" indent="0">
              <a:buNone/>
            </a:pPr>
            <a:r>
              <a:rPr lang="el-GR" sz="3400" dirty="0"/>
              <a:t>Αυτό τα καθιστά αδύναμα, μια που δεν έχουν κανένα δικαίωμα πάνω στους άλλους. Παράλληλα, όμως, τα ελευθερώνει από τις δομικές υποχρεώσεις. Βρίσκονται σε εγγύτητα με τις μη-κοινωνικές ή α-κοινωνικές (</a:t>
            </a:r>
            <a:r>
              <a:rPr lang="el-GR" sz="3400" dirty="0" err="1"/>
              <a:t>non</a:t>
            </a:r>
            <a:r>
              <a:rPr lang="el-GR" sz="3400" dirty="0"/>
              <a:t>-</a:t>
            </a:r>
            <a:r>
              <a:rPr lang="el-GR" sz="3400" dirty="0" err="1"/>
              <a:t>social</a:t>
            </a:r>
            <a:r>
              <a:rPr lang="el-GR" sz="3400" dirty="0"/>
              <a:t> ή a-</a:t>
            </a:r>
            <a:r>
              <a:rPr lang="el-GR" sz="3400" dirty="0" err="1"/>
              <a:t>social</a:t>
            </a:r>
            <a:r>
              <a:rPr lang="el-GR" sz="3400" dirty="0"/>
              <a:t>) δυνάμεις της ζωής και του θανάτου. </a:t>
            </a:r>
            <a:r>
              <a:rPr lang="en-GB" sz="3400" dirty="0"/>
              <a:t>(«They are dead to the social world, but alive to the asocial world»). </a:t>
            </a:r>
            <a:r>
              <a:rPr lang="el-GR" sz="3400" dirty="0"/>
              <a:t>(</a:t>
            </a:r>
            <a:r>
              <a:rPr lang="el-GR" sz="3400" dirty="0" err="1"/>
              <a:t>Turner</a:t>
            </a:r>
            <a:r>
              <a:rPr lang="el-GR" sz="3400" dirty="0"/>
              <a:t>, 26-27).  Έτσι συχνά έχουμε τους </a:t>
            </a:r>
            <a:r>
              <a:rPr lang="el-GR" sz="3400" dirty="0" err="1"/>
              <a:t>μυούμενους</a:t>
            </a:r>
            <a:r>
              <a:rPr lang="el-GR" sz="3400" dirty="0"/>
              <a:t> να συγκρίνονται με φαντάσματα, θεούς, προγόνους από την  μια πλευρά και από την άλλη με ζώα και πουλιά.</a:t>
            </a:r>
            <a:endParaRPr lang="el-GR" sz="3400" dirty="0" smtClean="0"/>
          </a:p>
          <a:p>
            <a:pPr marL="0" indent="0">
              <a:buNone/>
            </a:pPr>
            <a:r>
              <a:rPr lang="el-GR" sz="3400" dirty="0" smtClean="0"/>
              <a:t>Αναφέρονται παραδείγματα κοινωνιών που σε περίοδο </a:t>
            </a:r>
            <a:r>
              <a:rPr lang="el-GR" sz="3400" dirty="0" err="1" smtClean="0"/>
              <a:t>μεταιχμιακότητας</a:t>
            </a:r>
            <a:r>
              <a:rPr lang="el-GR" sz="3400" dirty="0" smtClean="0"/>
              <a:t> οι άνθρωποι παίζουν με τα στοιχεία που τους είναι οικεία και στην ουσία τα από-οικειοποιούν.  Το καινούργιο προκύπτει από τις νέες συνθέσεις/ τους νέους συνδυασμούς των οικείων στοιχείων (27).</a:t>
            </a:r>
          </a:p>
          <a:p>
            <a:pPr marL="0" indent="0">
              <a:buNone/>
            </a:pPr>
            <a:r>
              <a:rPr lang="el-GR" sz="3400" dirty="0" smtClean="0"/>
              <a:t>«Στη </a:t>
            </a:r>
            <a:r>
              <a:rPr lang="el-GR" sz="3400" dirty="0" err="1" smtClean="0"/>
              <a:t>μεταιχμιακότητα</a:t>
            </a:r>
            <a:r>
              <a:rPr lang="el-GR" sz="3400" dirty="0" smtClean="0"/>
              <a:t> οι άνθρωποι «παίζουν» με τα οικεία στοιχεία και τα καθιστούν ανοίκεια/ ξένα/ αλλόκοτα/ καινούργια/πρωτοφανή» </a:t>
            </a:r>
          </a:p>
          <a:p>
            <a:pPr marL="0" indent="0">
              <a:buNone/>
            </a:pPr>
            <a:r>
              <a:rPr lang="en-GB" sz="3400" i="1" dirty="0"/>
              <a:t>(“In </a:t>
            </a:r>
            <a:r>
              <a:rPr lang="en-GB" sz="3400" i="1" dirty="0" err="1"/>
              <a:t>liminality</a:t>
            </a:r>
            <a:r>
              <a:rPr lang="en-GB" sz="3400" i="1" dirty="0"/>
              <a:t> people “play” with the elements of the familiar and </a:t>
            </a:r>
            <a:r>
              <a:rPr lang="en-GB" sz="3400" i="1" dirty="0" err="1"/>
              <a:t>defamiliarize</a:t>
            </a:r>
            <a:r>
              <a:rPr lang="en-GB" sz="3400" i="1" dirty="0"/>
              <a:t> them”</a:t>
            </a:r>
            <a:r>
              <a:rPr lang="en-GB" sz="3400" dirty="0"/>
              <a:t>: </a:t>
            </a:r>
            <a:r>
              <a:rPr lang="en-GB" sz="3400" i="1" dirty="0"/>
              <a:t>Ritual to theatre</a:t>
            </a:r>
            <a:r>
              <a:rPr lang="en-GB" sz="3400" dirty="0"/>
              <a:t>, 27) </a:t>
            </a:r>
            <a:endParaRPr lang="el-GR" sz="3400" dirty="0"/>
          </a:p>
          <a:p>
            <a:endParaRPr lang="el-GR" dirty="0" smtClean="0"/>
          </a:p>
          <a:p>
            <a:endParaRPr lang="el-GR" dirty="0" smtClean="0"/>
          </a:p>
          <a:p>
            <a:endParaRPr lang="el-GR" dirty="0" smtClean="0"/>
          </a:p>
          <a:p>
            <a:endParaRPr lang="el-GR" dirty="0"/>
          </a:p>
        </p:txBody>
      </p:sp>
    </p:spTree>
    <p:extLst>
      <p:ext uri="{BB962C8B-B14F-4D97-AF65-F5344CB8AC3E}">
        <p14:creationId xmlns:p14="http://schemas.microsoft.com/office/powerpoint/2010/main" val="19657117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473</TotalTime>
  <Words>1889</Words>
  <Application>Microsoft Office PowerPoint</Application>
  <PresentationFormat>Προβολή στην οθόνη (4:3)</PresentationFormat>
  <Paragraphs>104</Paragraphs>
  <Slides>17</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17</vt:i4>
      </vt:variant>
    </vt:vector>
  </HeadingPairs>
  <TitlesOfParts>
    <vt:vector size="18" baseType="lpstr">
      <vt:lpstr>Office Theme</vt:lpstr>
      <vt:lpstr>ΔΙΑΒΑΤΗΡΙΕΣ ΤΕΛΕΤΕΣ RITES OF PASSAGE</vt:lpstr>
      <vt:lpstr>Βιβλιογραφία </vt:lpstr>
      <vt:lpstr>Τι είναι οι τελετουργίες;</vt:lpstr>
      <vt:lpstr>Πότε επιτελούνται οι τελετουργίες: Διαχωρισμός του χρόνου</vt:lpstr>
      <vt:lpstr>Τα δύο είδη των τελετών</vt:lpstr>
      <vt:lpstr>Arnold van Gennep: Liminal rites/ διαβατήριες τελετές</vt:lpstr>
      <vt:lpstr>Πρώτο στάδιο: Διαχωρισμός  (στον χρόνο και τον χώρο)</vt:lpstr>
      <vt:lpstr>Δεύτερο στάδιο: Μετάβαση</vt:lpstr>
      <vt:lpstr>Συνέχεια…</vt:lpstr>
      <vt:lpstr>Τρίτο στάδιο: Επανένταξη</vt:lpstr>
      <vt:lpstr>Victor Turner: επαναδιατύπωση του σχήματος van Gennep</vt:lpstr>
      <vt:lpstr>Η anti-structure κατάσταση</vt:lpstr>
      <vt:lpstr>Χρήσεις του GROTESQUE</vt:lpstr>
      <vt:lpstr>Προβιομηχανικές – Βιομηχανικές/ Μεταβιομηχανικές κοινωνίες </vt:lpstr>
      <vt:lpstr>Τι είναι η Communitas; </vt:lpstr>
      <vt:lpstr>Όψεις της Communitas</vt:lpstr>
      <vt:lpstr>Η ιδέα της Ροής (Flow) και τα συστατικά της</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ΔΙΑΒΑΤΗΡΙΕΣ ΤΕΛΕΤΕΣ RITES OF PASSAGE</dc:title>
  <dc:creator>Natali</dc:creator>
  <cp:lastModifiedBy>NATALY</cp:lastModifiedBy>
  <cp:revision>42</cp:revision>
  <dcterms:created xsi:type="dcterms:W3CDTF">2018-11-07T06:37:55Z</dcterms:created>
  <dcterms:modified xsi:type="dcterms:W3CDTF">2020-05-15T14:24:24Z</dcterms:modified>
</cp:coreProperties>
</file>