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365" r:id="rId4"/>
    <p:sldId id="366" r:id="rId5"/>
    <p:sldId id="367" r:id="rId6"/>
    <p:sldId id="373" r:id="rId7"/>
    <p:sldId id="369" r:id="rId8"/>
    <p:sldId id="370" r:id="rId9"/>
    <p:sldId id="374" r:id="rId10"/>
    <p:sldId id="371" r:id="rId11"/>
    <p:sldId id="372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133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4C17-69AC-42B9-8672-74DB4A05A960}" type="datetimeFigureOut">
              <a:rPr lang="el-GR" smtClean="0"/>
              <a:t>29/4/2020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DC96E-58FB-4D4B-B7D6-280ECDDC64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33988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4C17-69AC-42B9-8672-74DB4A05A960}" type="datetimeFigureOut">
              <a:rPr lang="el-GR" smtClean="0"/>
              <a:t>29/4/2020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DC96E-58FB-4D4B-B7D6-280ECDDC64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77535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4C17-69AC-42B9-8672-74DB4A05A960}" type="datetimeFigureOut">
              <a:rPr lang="el-GR" smtClean="0"/>
              <a:t>29/4/2020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DC96E-58FB-4D4B-B7D6-280ECDDC64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70445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4C17-69AC-42B9-8672-74DB4A05A960}" type="datetimeFigureOut">
              <a:rPr lang="el-GR" smtClean="0"/>
              <a:t>29/4/2020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DC96E-58FB-4D4B-B7D6-280ECDDC64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01096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4C17-69AC-42B9-8672-74DB4A05A960}" type="datetimeFigureOut">
              <a:rPr lang="el-GR" smtClean="0"/>
              <a:t>29/4/2020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DC96E-58FB-4D4B-B7D6-280ECDDC64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99198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4C17-69AC-42B9-8672-74DB4A05A960}" type="datetimeFigureOut">
              <a:rPr lang="el-GR" smtClean="0"/>
              <a:t>29/4/2020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DC96E-58FB-4D4B-B7D6-280ECDDC64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39468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4C17-69AC-42B9-8672-74DB4A05A960}" type="datetimeFigureOut">
              <a:rPr lang="el-GR" smtClean="0"/>
              <a:t>29/4/2020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DC96E-58FB-4D4B-B7D6-280ECDDC64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21646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4C17-69AC-42B9-8672-74DB4A05A960}" type="datetimeFigureOut">
              <a:rPr lang="el-GR" smtClean="0"/>
              <a:t>29/4/2020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DC96E-58FB-4D4B-B7D6-280ECDDC64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55807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4C17-69AC-42B9-8672-74DB4A05A960}" type="datetimeFigureOut">
              <a:rPr lang="el-GR" smtClean="0"/>
              <a:t>29/4/2020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DC96E-58FB-4D4B-B7D6-280ECDDC64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44610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4C17-69AC-42B9-8672-74DB4A05A960}" type="datetimeFigureOut">
              <a:rPr lang="el-GR" smtClean="0"/>
              <a:t>29/4/2020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DC96E-58FB-4D4B-B7D6-280ECDDC64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16245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4C17-69AC-42B9-8672-74DB4A05A960}" type="datetimeFigureOut">
              <a:rPr lang="el-GR" smtClean="0"/>
              <a:t>29/4/2020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DC96E-58FB-4D4B-B7D6-280ECDDC64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59649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224C17-69AC-42B9-8672-74DB4A05A960}" type="datetimeFigureOut">
              <a:rPr lang="el-GR" smtClean="0"/>
              <a:t>29/4/2020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DC96E-58FB-4D4B-B7D6-280ECDDC64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2884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45B97-2F3E-44E7-A7E1-4509E5D2F5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3200" b="1" dirty="0">
                <a:latin typeface="Arial" panose="020B0604020202020204" pitchFamily="34" charset="0"/>
                <a:cs typeface="Arial" panose="020B0604020202020204" pitchFamily="34" charset="0"/>
              </a:rPr>
              <a:t>Μάθημα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l-G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l-GR" sz="3200" b="1" dirty="0">
                <a:latin typeface="Arial" panose="020B0604020202020204" pitchFamily="34" charset="0"/>
                <a:cs typeface="Arial" panose="020B0604020202020204" pitchFamily="34" charset="0"/>
              </a:rPr>
              <a:t>Διατύπωση προσδοκώμενων μαθησιακών αποτελεσμάτων σε ένα εκπαιδευτικό πρόγραμμα: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3200" b="1" dirty="0">
                <a:latin typeface="Arial" panose="020B0604020202020204" pitchFamily="34" charset="0"/>
                <a:cs typeface="Arial" panose="020B0604020202020204" pitchFamily="34" charset="0"/>
              </a:rPr>
              <a:t>Ικανότητες και Στάσεις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C547C0-5228-404B-9B05-EA50391EDC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2452" y="3917156"/>
            <a:ext cx="6858000" cy="1241822"/>
          </a:xfrm>
        </p:spPr>
        <p:txBody>
          <a:bodyPr/>
          <a:lstStyle/>
          <a:p>
            <a:r>
              <a:rPr lang="el-GR" altLang="el-GR" dirty="0"/>
              <a:t>Αρχές Σχεδιασμού Εκπαιδευτικών Προγραμμάτων</a:t>
            </a:r>
          </a:p>
          <a:p>
            <a:r>
              <a:rPr lang="el-GR" altLang="el-GR" dirty="0" err="1"/>
              <a:t>Κ.Δημόπουλος</a:t>
            </a:r>
            <a:endParaRPr lang="el-GR" alt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73176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FD174-4CE4-47BE-8CBA-5A3DFCEFE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b="1" dirty="0"/>
              <a:t>Κατάλληλα ρήματα για τη διατύπωση στόχων από τον τομέα των Στάσεων-Πεποιθήσεων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E1817D-2784-4D86-A5C7-D56CF844A8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86103"/>
            <a:ext cx="7886700" cy="3263504"/>
          </a:xfrm>
        </p:spPr>
        <p:txBody>
          <a:bodyPr>
            <a:normAutofit fontScale="92500" lnSpcReduction="20000"/>
          </a:bodyPr>
          <a:lstStyle/>
          <a:p>
            <a:r>
              <a:rPr lang="el-GR" dirty="0"/>
              <a:t>Αποδέχομαι</a:t>
            </a:r>
          </a:p>
          <a:p>
            <a:r>
              <a:rPr lang="el-GR" dirty="0"/>
              <a:t>Εκτιμώ</a:t>
            </a:r>
          </a:p>
          <a:p>
            <a:r>
              <a:rPr lang="el-GR" dirty="0"/>
              <a:t>Αισθάνομαι</a:t>
            </a:r>
          </a:p>
          <a:p>
            <a:r>
              <a:rPr lang="el-GR" dirty="0"/>
              <a:t>Συνηγορώ</a:t>
            </a:r>
          </a:p>
          <a:p>
            <a:r>
              <a:rPr lang="el-GR" dirty="0"/>
              <a:t>Αμφισβητώ</a:t>
            </a:r>
          </a:p>
          <a:p>
            <a:r>
              <a:rPr lang="el-GR" dirty="0"/>
              <a:t>Πείθομαι</a:t>
            </a:r>
          </a:p>
          <a:p>
            <a:r>
              <a:rPr lang="el-GR" dirty="0"/>
              <a:t>Κρίνω</a:t>
            </a:r>
          </a:p>
          <a:p>
            <a:r>
              <a:rPr lang="el-GR" dirty="0"/>
              <a:t>………..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997500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DF5FC-90AD-42C8-ADF6-188EA09F4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Δραστηριότητα 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72E038-DFA1-4D50-AC22-2DB5A35D9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172" y="1690689"/>
            <a:ext cx="7886700" cy="4351338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Σε ένα εκπαιδευτικό πρόγραμμα να εντοπίσετε προσδοκώμενα μαθησιακά αποτελέσματα τα οποία ανήκουν στον τομέα των ικανοτήτων και των στάσεων αντίστοιχα</a:t>
            </a:r>
            <a:r>
              <a:rPr lang="en-US" dirty="0"/>
              <a:t>.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59825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24646-EA1F-4BC4-80BA-6B23DB1B7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Στόχοι και δομή του μαθήματος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ADD115-44CD-4F70-99A4-129D34253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25266"/>
            <a:ext cx="7886700" cy="326350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dirty="0"/>
              <a:t>Στόχοι του μαθήματος είναι:</a:t>
            </a:r>
          </a:p>
          <a:p>
            <a:r>
              <a:rPr lang="el-GR" dirty="0"/>
              <a:t>Ο ορισμός των εννοιών της ικανότητας και της δεξιότητας</a:t>
            </a:r>
          </a:p>
          <a:p>
            <a:r>
              <a:rPr lang="el-GR" dirty="0"/>
              <a:t>Ο ορισμός των εννοιών της στάσης και της πεποίθησης</a:t>
            </a:r>
          </a:p>
          <a:p>
            <a:r>
              <a:rPr lang="el-GR" dirty="0"/>
              <a:t>Η σωστή διατύπωση προσδοκώμενων μαθησιακών αποτελεσμάτων στον τομέα των ικανοτήτων</a:t>
            </a:r>
          </a:p>
          <a:p>
            <a:r>
              <a:rPr lang="el-GR" dirty="0"/>
              <a:t>Η σωστή διατύπωση προσδοκώμενων μαθησιακών αποτελεσμάτων στον τομέα των στάσεων και των πεποιθήσεων</a:t>
            </a:r>
            <a:endParaRPr lang="el-GR" altLang="el-GR" dirty="0"/>
          </a:p>
          <a:p>
            <a:pPr marL="0" indent="0">
              <a:buNone/>
            </a:pPr>
            <a:endParaRPr lang="el-GR" altLang="el-GR" dirty="0"/>
          </a:p>
          <a:p>
            <a:endParaRPr lang="el-GR" alt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28755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26AA8-DE46-4845-8E68-2329127E6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6100"/>
            <a:ext cx="7886700" cy="1325563"/>
          </a:xfrm>
        </p:spPr>
        <p:txBody>
          <a:bodyPr/>
          <a:lstStyle/>
          <a:p>
            <a:pPr algn="ctr"/>
            <a:r>
              <a:rPr lang="el-GR" b="1" dirty="0"/>
              <a:t>Δεξιότητες-Ικανότητες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01A0C-935D-45AD-ACC5-1FC2DFA72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13737"/>
            <a:ext cx="8011767" cy="3500438"/>
          </a:xfrm>
        </p:spPr>
        <p:txBody>
          <a:bodyPr>
            <a:noAutofit/>
          </a:bodyPr>
          <a:lstStyle/>
          <a:p>
            <a:r>
              <a:rPr lang="el-GR" sz="2000" dirty="0"/>
              <a:t>Αφορούν την ικανότητα να κάνει κανείς πράγματα ως αποτέλεσμα εκπαίδευσης ή εμπειρίας.</a:t>
            </a:r>
          </a:p>
          <a:p>
            <a:endParaRPr lang="el-GR" sz="2000" dirty="0"/>
          </a:p>
          <a:p>
            <a:r>
              <a:rPr lang="el-GR" sz="2000" dirty="0"/>
              <a:t>Οι δεξιότητες </a:t>
            </a:r>
            <a:r>
              <a:rPr lang="en-US" sz="2000" dirty="0"/>
              <a:t>(skills) </a:t>
            </a:r>
            <a:r>
              <a:rPr lang="el-GR" sz="2000" dirty="0"/>
              <a:t>αφορούν συνήθως το «τι;» μπορεί να κάνει κάποιος</a:t>
            </a:r>
            <a:r>
              <a:rPr lang="en-US" sz="2000" dirty="0"/>
              <a:t>.</a:t>
            </a:r>
          </a:p>
          <a:p>
            <a:endParaRPr lang="en-US" sz="2000" dirty="0"/>
          </a:p>
          <a:p>
            <a:r>
              <a:rPr lang="el-GR" sz="2000" dirty="0"/>
              <a:t>Οι ικανότητες (</a:t>
            </a:r>
            <a:r>
              <a:rPr lang="en-US" sz="2000" dirty="0"/>
              <a:t>competences) </a:t>
            </a:r>
            <a:r>
              <a:rPr lang="el-GR" sz="2000" dirty="0"/>
              <a:t>αφορούν το «πως» μπορεί να κάνει κάποιος κάτι. </a:t>
            </a:r>
          </a:p>
          <a:p>
            <a:pPr marL="0" indent="0">
              <a:buNone/>
            </a:pPr>
            <a:endParaRPr lang="el-GR" sz="2000" dirty="0"/>
          </a:p>
          <a:p>
            <a:r>
              <a:rPr lang="el-GR" sz="2000" dirty="0"/>
              <a:t>Θα λέγαμε σχηματικά ότι ισχύει: </a:t>
            </a:r>
          </a:p>
          <a:p>
            <a:pPr marL="0" indent="0">
              <a:buNone/>
            </a:pPr>
            <a:r>
              <a:rPr lang="el-GR" sz="2000" b="1" dirty="0" err="1"/>
              <a:t>Δεξιότητες+Γνώσεις+Φυσικές</a:t>
            </a:r>
            <a:r>
              <a:rPr lang="el-GR" sz="2000" b="1" dirty="0"/>
              <a:t> δυνατότητες=Ικανότητες</a:t>
            </a:r>
          </a:p>
          <a:p>
            <a:pPr marL="0" indent="0">
              <a:buNone/>
            </a:pPr>
            <a:endParaRPr lang="el-GR" sz="2000" dirty="0"/>
          </a:p>
          <a:p>
            <a:r>
              <a:rPr lang="el-GR" sz="2000" dirty="0"/>
              <a:t>Πολύ συχνά οι δυο όροι χρησιμοποιούνται ωστόσο </a:t>
            </a:r>
            <a:r>
              <a:rPr lang="el-GR" sz="2000" b="1" dirty="0"/>
              <a:t>ως συνώνυμοι </a:t>
            </a:r>
            <a:r>
              <a:rPr lang="el-GR" sz="2000" dirty="0"/>
              <a:t>αν και υπάρχει μεταξύ τους μια λεπτή εννοιολογική διαφορά (βλέπε επόμενη διαφάνεια σχετικά).</a:t>
            </a:r>
          </a:p>
        </p:txBody>
      </p:sp>
    </p:spTree>
    <p:extLst>
      <p:ext uri="{BB962C8B-B14F-4D97-AF65-F5344CB8AC3E}">
        <p14:creationId xmlns:p14="http://schemas.microsoft.com/office/powerpoint/2010/main" val="683997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36F96-FE1F-49B1-9357-0E3E80FB4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Παράδειγμα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E53F84-9154-43A0-A9A5-B281DD3B1F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/>
              <a:t>Για παράδειγμα στο πλαίσιο της χρήσης των νέων τεχνολογιών ένα παράδειγμα είναι ο «Προγραμματισμός». Η δυνατότητα να γράψει κανείς ένα πρόγραμμα για Η/Υ προϋποθέτει αναλυτικές, λογικές και ερμηνευτικές ικανότητες (πώς) καθώς και τη δεξιότητα να προγραμματίζει χρησιμοποιώντας μιας συγκεκριμένη γλώσσα προγραμματισμού (τι;). Έτσι η χρήση γλωσσών προγραμματισμού όπως η </a:t>
            </a:r>
            <a:r>
              <a:rPr lang="en-US" dirty="0"/>
              <a:t>Java, C++, C#, </a:t>
            </a:r>
            <a:r>
              <a:rPr lang="el-GR" dirty="0" err="1"/>
              <a:t>κλπ</a:t>
            </a:r>
            <a:r>
              <a:rPr lang="en-US" dirty="0"/>
              <a:t>. </a:t>
            </a:r>
            <a:r>
              <a:rPr lang="el-GR" dirty="0"/>
              <a:t>Αντιστοιχεί σε μια </a:t>
            </a:r>
            <a:r>
              <a:rPr lang="el-GR" b="1" dirty="0"/>
              <a:t>δεξιότητα</a:t>
            </a:r>
            <a:r>
              <a:rPr lang="el-GR" dirty="0"/>
              <a:t>. Αλλά η χρήση αναλυτικής, λογικής και ερμηνευτικής σκέψης αντιστοιχούν σε </a:t>
            </a:r>
            <a:r>
              <a:rPr lang="el-GR" b="1" dirty="0"/>
              <a:t>ικανότητες</a:t>
            </a:r>
            <a:r>
              <a:rPr lang="el-GR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76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0DA5E1-427D-4792-B688-CB294A883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-109538"/>
            <a:ext cx="7886700" cy="1325563"/>
          </a:xfrm>
        </p:spPr>
        <p:txBody>
          <a:bodyPr/>
          <a:lstStyle/>
          <a:p>
            <a:pPr algn="ctr"/>
            <a:r>
              <a:rPr lang="el-GR" b="1" dirty="0"/>
              <a:t>Είδη δεξιοτήτων-ικανοτήτων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51154F-0644-4D70-A075-939B9DF9DD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835" y="1070250"/>
            <a:ext cx="8447430" cy="4351338"/>
          </a:xfrm>
        </p:spPr>
        <p:txBody>
          <a:bodyPr>
            <a:noAutofit/>
          </a:bodyPr>
          <a:lstStyle/>
          <a:p>
            <a:r>
              <a:rPr lang="el-GR" sz="2400" b="1" dirty="0"/>
              <a:t>Ανεξάρτητες από το πλαίσιο: </a:t>
            </a:r>
            <a:r>
              <a:rPr lang="el-GR" sz="2400" dirty="0"/>
              <a:t>κριτική σκέψη, χρήση Η/Υ, λογική ανάλυση, κλπ.</a:t>
            </a:r>
          </a:p>
          <a:p>
            <a:pPr marL="0" indent="0">
              <a:buNone/>
            </a:pPr>
            <a:endParaRPr lang="el-GR" sz="2400" dirty="0"/>
          </a:p>
          <a:p>
            <a:r>
              <a:rPr lang="el-GR" sz="2400" b="1" dirty="0"/>
              <a:t>Εξαρτώμενες από το πλαίσιο (επαγγελματικό, χρήσης, </a:t>
            </a:r>
            <a:r>
              <a:rPr lang="el-GR" sz="2400" b="1" dirty="0" err="1"/>
              <a:t>κλπ</a:t>
            </a:r>
            <a:r>
              <a:rPr lang="el-GR" sz="2400" b="1" dirty="0"/>
              <a:t>): </a:t>
            </a:r>
            <a:r>
              <a:rPr lang="el-GR" sz="2400" dirty="0"/>
              <a:t>εφαρμογή συγκεκριμένων διαδικασιών, χειρισμός συσκευών, κλπ.</a:t>
            </a:r>
          </a:p>
          <a:p>
            <a:endParaRPr lang="el-GR" sz="2400" dirty="0"/>
          </a:p>
          <a:p>
            <a:r>
              <a:rPr lang="el-GR" sz="2400" dirty="0"/>
              <a:t>Ανάλογα με το πεδίο που αφορούν οι ικανότητες-δεξιότητες μπορούν να διακριθούν σε: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2400" dirty="0"/>
              <a:t> Συμπεριφοράς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2400" dirty="0"/>
              <a:t> Επικοινωνίας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2400" dirty="0"/>
              <a:t> Νοητικές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2400" dirty="0"/>
              <a:t> Τεχνικές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2400" dirty="0"/>
              <a:t> Διοικητικές</a:t>
            </a:r>
          </a:p>
        </p:txBody>
      </p:sp>
    </p:spTree>
    <p:extLst>
      <p:ext uri="{BB962C8B-B14F-4D97-AF65-F5344CB8AC3E}">
        <p14:creationId xmlns:p14="http://schemas.microsoft.com/office/powerpoint/2010/main" val="2649191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670E6-AACB-4F84-B8CE-333533134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b="1" dirty="0"/>
              <a:t>Παραδείγματα διαφόρων κατηγοριών ικανοτήτων-δεξιοτήτων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A449B-9649-49DD-9991-45ED17BB49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351338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l-GR" b="1" dirty="0"/>
              <a:t>Συμπεριφοράς</a:t>
            </a:r>
            <a:r>
              <a:rPr lang="el-GR" dirty="0"/>
              <a:t> (π.χ. προσαρμογής ανάλογα με την περίσταση, επιμονή σε δύσκολες καταστάσεις, μεθοδικότητα κατά την εργασία)</a:t>
            </a:r>
          </a:p>
          <a:p>
            <a:pPr marL="0" indent="0">
              <a:buNone/>
            </a:pPr>
            <a:endParaRPr lang="el-GR" dirty="0"/>
          </a:p>
          <a:p>
            <a:pPr>
              <a:buFont typeface="Wingdings" panose="05000000000000000000" pitchFamily="2" charset="2"/>
              <a:buChar char="Ø"/>
            </a:pPr>
            <a:r>
              <a:rPr lang="el-GR" b="1" dirty="0"/>
              <a:t> Επικοινωνίας </a:t>
            </a:r>
            <a:r>
              <a:rPr lang="el-GR" dirty="0"/>
              <a:t>(π.χ. ακριβής έκφραση ιδεών, αξιοποίηση και σύνθεση πολλαπλών πηγών, συνεκτικότητα παρουσίασης)</a:t>
            </a:r>
          </a:p>
          <a:p>
            <a:pPr marL="0" indent="0">
              <a:buNone/>
            </a:pPr>
            <a:endParaRPr lang="el-GR" dirty="0"/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 </a:t>
            </a:r>
            <a:r>
              <a:rPr lang="el-GR" b="1" dirty="0"/>
              <a:t>Νοητικές</a:t>
            </a:r>
            <a:r>
              <a:rPr lang="el-GR" dirty="0"/>
              <a:t> (π.χ. επαγωγικός συλλογισμός, δυνατότητα επιχειρηματολογίας, διατύπωση υποθέσεων)</a:t>
            </a:r>
          </a:p>
          <a:p>
            <a:pPr marL="0" indent="0">
              <a:buNone/>
            </a:pPr>
            <a:endParaRPr lang="el-GR" dirty="0"/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 </a:t>
            </a:r>
            <a:r>
              <a:rPr lang="el-GR" b="1" dirty="0"/>
              <a:t>Τεχνικές</a:t>
            </a:r>
            <a:r>
              <a:rPr lang="el-GR" dirty="0"/>
              <a:t> (π.χ. χρήση συσκευών, δυνατότητα μετρήσεων, δυνατότητα κατασκευών)</a:t>
            </a:r>
          </a:p>
          <a:p>
            <a:pPr>
              <a:buFont typeface="Wingdings" panose="05000000000000000000" pitchFamily="2" charset="2"/>
              <a:buChar char="Ø"/>
            </a:pPr>
            <a:endParaRPr lang="el-GR" dirty="0"/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 </a:t>
            </a:r>
            <a:r>
              <a:rPr lang="el-GR" b="1" dirty="0"/>
              <a:t>Διοικητικές </a:t>
            </a:r>
            <a:r>
              <a:rPr lang="el-GR" dirty="0"/>
              <a:t>(π.χ. οργάνωση μιας ομάδας εργασίας, διαχείριση πόρων, διαχείριση χρόνου)</a:t>
            </a:r>
          </a:p>
        </p:txBody>
      </p:sp>
    </p:spTree>
    <p:extLst>
      <p:ext uri="{BB962C8B-B14F-4D97-AF65-F5344CB8AC3E}">
        <p14:creationId xmlns:p14="http://schemas.microsoft.com/office/powerpoint/2010/main" val="15077746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FD174-4CE4-47BE-8CBA-5A3DFCEFE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b="1" dirty="0"/>
              <a:t>Κατάλληλα ρήματα για τη διατύπωση στόχων από τον τομέα των Δεξιοτήτων-Ικανοτήτων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E1817D-2784-4D86-A5C7-D56CF844A8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41536"/>
            <a:ext cx="7886700" cy="4351338"/>
          </a:xfrm>
        </p:spPr>
        <p:txBody>
          <a:bodyPr>
            <a:normAutofit lnSpcReduction="10000"/>
          </a:bodyPr>
          <a:lstStyle/>
          <a:p>
            <a:r>
              <a:rPr lang="el-GR" dirty="0"/>
              <a:t>Συγκρίνω</a:t>
            </a:r>
          </a:p>
          <a:p>
            <a:r>
              <a:rPr lang="el-GR" dirty="0"/>
              <a:t>Κατατάσσω</a:t>
            </a:r>
          </a:p>
          <a:p>
            <a:r>
              <a:rPr lang="el-GR" dirty="0"/>
              <a:t>Οργανώνω</a:t>
            </a:r>
          </a:p>
          <a:p>
            <a:r>
              <a:rPr lang="el-GR" dirty="0"/>
              <a:t>Συναρμολογώ</a:t>
            </a:r>
          </a:p>
          <a:p>
            <a:r>
              <a:rPr lang="el-GR" dirty="0"/>
              <a:t>Χειρίζομαι</a:t>
            </a:r>
          </a:p>
          <a:p>
            <a:r>
              <a:rPr lang="el-GR" dirty="0"/>
              <a:t>Εγκαθιστώ</a:t>
            </a:r>
          </a:p>
          <a:p>
            <a:r>
              <a:rPr lang="el-GR" dirty="0"/>
              <a:t>Ταξινομώ</a:t>
            </a:r>
          </a:p>
          <a:p>
            <a:r>
              <a:rPr lang="el-GR" dirty="0"/>
              <a:t>Ρυθμίζω</a:t>
            </a:r>
          </a:p>
          <a:p>
            <a:r>
              <a:rPr lang="el-GR" dirty="0"/>
              <a:t>………..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139549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92EB1-8D5C-4046-B7B0-3F2BC2F6F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Στάσεις-Πεποιθήσεις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287692-67DE-4377-8B57-A4ACA78251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Οι </a:t>
            </a:r>
            <a:r>
              <a:rPr lang="el-GR" b="1" dirty="0"/>
              <a:t>στάσεις (</a:t>
            </a:r>
            <a:r>
              <a:rPr lang="el-GR" b="1" dirty="0" err="1"/>
              <a:t>attitudes</a:t>
            </a:r>
            <a:r>
              <a:rPr lang="el-GR" b="1" dirty="0"/>
              <a:t>) </a:t>
            </a:r>
            <a:r>
              <a:rPr lang="el-GR" dirty="0"/>
              <a:t>αναφέρονται σε «ένα γενικό και διαρκές, θετικό ή αρνητικό, συναίσθημα για κάποιο πρόσωπο, αντικείμενο ή θέμα» (</a:t>
            </a:r>
            <a:r>
              <a:rPr lang="el-GR" dirty="0" err="1"/>
              <a:t>Petty</a:t>
            </a:r>
            <a:r>
              <a:rPr lang="el-GR" dirty="0"/>
              <a:t> &amp; </a:t>
            </a:r>
            <a:r>
              <a:rPr lang="el-GR" dirty="0" err="1"/>
              <a:t>Cacioppo</a:t>
            </a:r>
            <a:r>
              <a:rPr lang="el-GR" dirty="0"/>
              <a:t>, 1981).</a:t>
            </a:r>
          </a:p>
          <a:p>
            <a:endParaRPr lang="el-GR" dirty="0"/>
          </a:p>
          <a:p>
            <a:endParaRPr lang="el-GR" dirty="0"/>
          </a:p>
          <a:p>
            <a:r>
              <a:rPr lang="el-GR" dirty="0"/>
              <a:t>Οι </a:t>
            </a:r>
            <a:r>
              <a:rPr lang="el-GR" b="1" dirty="0"/>
              <a:t>πεποιθήσεις (</a:t>
            </a:r>
            <a:r>
              <a:rPr lang="en-US" b="1" dirty="0"/>
              <a:t>beliefs) </a:t>
            </a:r>
            <a:r>
              <a:rPr lang="el-GR" dirty="0"/>
              <a:t>είναι το τι πιστεύουμε για τον κόσμο γύρω μας. Αναπτύσσονται από ό,τι βλέπουμε και ακούμε, από την εμπειρία και τα διαβάσματά μας, αλλά και τις σκέψεις μας.</a:t>
            </a:r>
            <a:r>
              <a:rPr lang="en-US" dirty="0"/>
              <a:t> </a:t>
            </a:r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425646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2C341-F879-4BC5-BA76-C5FF47E37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Παραδείγματα στάσεων και πεποιθήσεων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E4BC41-C21C-49C4-B296-C651A16399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Στάσεις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 Σχέση με μαθήματα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 Συμπάθεια σε πολιτισμικά «άλλους»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 Έλλειψη φόβου απέναντι στις νέες τεχνολογίες</a:t>
            </a:r>
          </a:p>
          <a:p>
            <a:pPr>
              <a:buFont typeface="Wingdings" panose="05000000000000000000" pitchFamily="2" charset="2"/>
              <a:buChar char="Ø"/>
            </a:pPr>
            <a:endParaRPr lang="el-GR" dirty="0"/>
          </a:p>
          <a:p>
            <a:r>
              <a:rPr lang="el-GR" dirty="0"/>
              <a:t>Πεποιθήσεις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 Τι πιστεύει κανείς για το ρόλο των μεταναστών σε μια κοινωνία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 Αποδοχή ή μη της ομοφυλοφιλίας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 Αντίληψη για τις προγαμιαίες σχέσεις</a:t>
            </a:r>
          </a:p>
        </p:txBody>
      </p:sp>
    </p:spTree>
    <p:extLst>
      <p:ext uri="{BB962C8B-B14F-4D97-AF65-F5344CB8AC3E}">
        <p14:creationId xmlns:p14="http://schemas.microsoft.com/office/powerpoint/2010/main" val="23691006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4720</TotalTime>
  <Words>560</Words>
  <Application>Microsoft Office PowerPoint</Application>
  <PresentationFormat>Προβολή στην οθόνη (4:3)</PresentationFormat>
  <Paragraphs>82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 Theme</vt:lpstr>
      <vt:lpstr>Μάθημα 10: Διατύπωση προσδοκώμενων μαθησιακών αποτελεσμάτων σε ένα εκπαιδευτικό πρόγραμμα: Ικανότητες και Στάσεις </vt:lpstr>
      <vt:lpstr>Στόχοι και δομή του μαθήματος</vt:lpstr>
      <vt:lpstr>Δεξιότητες-Ικανότητες</vt:lpstr>
      <vt:lpstr>Παράδειγμα 2</vt:lpstr>
      <vt:lpstr>Είδη δεξιοτήτων-ικανοτήτων</vt:lpstr>
      <vt:lpstr>Παραδείγματα διαφόρων κατηγοριών ικανοτήτων-δεξιοτήτων</vt:lpstr>
      <vt:lpstr>Κατάλληλα ρήματα για τη διατύπωση στόχων από τον τομέα των Δεξιοτήτων-Ικανοτήτων</vt:lpstr>
      <vt:lpstr>Στάσεις-Πεποιθήσεις</vt:lpstr>
      <vt:lpstr>Παραδείγματα στάσεων και πεποιθήσεων</vt:lpstr>
      <vt:lpstr>Κατάλληλα ρήματα για τη διατύπωση στόχων από τον τομέα των Στάσεων-Πεποιθήσεων</vt:lpstr>
      <vt:lpstr>Δραστηριότητα 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Θεματική Ενότητα 1: Η σημασία της Εκπαίδευσης Ενηλίκων στις σύγχρονες κοινωνικές συνθήκες</dc:title>
  <dc:creator>kostas</dc:creator>
  <cp:lastModifiedBy>Kostas Dimopoulos</cp:lastModifiedBy>
  <cp:revision>115</cp:revision>
  <dcterms:created xsi:type="dcterms:W3CDTF">2018-03-09T22:15:01Z</dcterms:created>
  <dcterms:modified xsi:type="dcterms:W3CDTF">2020-04-29T11:47:35Z</dcterms:modified>
</cp:coreProperties>
</file>