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7" r:id="rId2"/>
    <p:sldId id="259" r:id="rId3"/>
    <p:sldId id="305" r:id="rId4"/>
    <p:sldId id="258" r:id="rId5"/>
    <p:sldId id="304" r:id="rId6"/>
    <p:sldId id="260" r:id="rId7"/>
    <p:sldId id="292" r:id="rId8"/>
    <p:sldId id="263" r:id="rId9"/>
    <p:sldId id="264" r:id="rId10"/>
    <p:sldId id="265" r:id="rId11"/>
    <p:sldId id="293" r:id="rId12"/>
    <p:sldId id="295" r:id="rId13"/>
    <p:sldId id="268" r:id="rId14"/>
    <p:sldId id="269" r:id="rId15"/>
    <p:sldId id="289" r:id="rId16"/>
    <p:sldId id="303" r:id="rId17"/>
    <p:sldId id="270" r:id="rId18"/>
    <p:sldId id="271" r:id="rId19"/>
    <p:sldId id="273" r:id="rId20"/>
    <p:sldId id="296" r:id="rId21"/>
    <p:sldId id="297" r:id="rId22"/>
    <p:sldId id="298" r:id="rId23"/>
    <p:sldId id="300" r:id="rId24"/>
    <p:sldId id="290" r:id="rId25"/>
    <p:sldId id="275" r:id="rId26"/>
    <p:sldId id="294" r:id="rId27"/>
    <p:sldId id="301" r:id="rId28"/>
    <p:sldId id="302" r:id="rId29"/>
    <p:sldId id="277" r:id="rId30"/>
    <p:sldId id="278" r:id="rId31"/>
    <p:sldId id="279" r:id="rId32"/>
    <p:sldId id="280" r:id="rId33"/>
    <p:sldId id="281" r:id="rId34"/>
    <p:sldId id="282" r:id="rId35"/>
    <p:sldId id="291"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s"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4" autoAdjust="0"/>
    <p:restoredTop sz="94660"/>
  </p:normalViewPr>
  <p:slideViewPr>
    <p:cSldViewPr snapToGrid="0">
      <p:cViewPr varScale="1">
        <p:scale>
          <a:sx n="69" d="100"/>
          <a:sy n="69" d="100"/>
        </p:scale>
        <p:origin x="-51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23255-B735-4CB6-8816-F057FDDAE0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82F10-5B86-49B3-BE83-C4A6D0F2E6AB}">
      <dgm:prSet phldrT="[Κείμενο]" custT="1"/>
      <dgm:spPr>
        <a:solidFill>
          <a:schemeClr val="bg2">
            <a:lumMod val="75000"/>
          </a:schemeClr>
        </a:solidFill>
      </dgm:spPr>
      <dgm:t>
        <a:bodyPr/>
        <a:lstStyle/>
        <a:p>
          <a:r>
            <a:rPr lang="el-GR" sz="3200" dirty="0">
              <a:solidFill>
                <a:schemeClr val="tx1"/>
              </a:solidFill>
              <a:latin typeface="Times New Roman" panose="02020603050405020304" pitchFamily="18" charset="0"/>
              <a:cs typeface="Times New Roman" panose="02020603050405020304" pitchFamily="18" charset="0"/>
            </a:rPr>
            <a:t>1. Γιατί κατασκευάζουμε βάσεις δεδομένων καταλογογράφησης;</a:t>
          </a:r>
          <a:endParaRPr lang="en-US" sz="3200" dirty="0">
            <a:solidFill>
              <a:schemeClr val="tx1"/>
            </a:solidFill>
            <a:latin typeface="Times New Roman" panose="02020603050405020304" pitchFamily="18" charset="0"/>
            <a:cs typeface="Times New Roman" panose="02020603050405020304" pitchFamily="18" charset="0"/>
          </a:endParaRPr>
        </a:p>
      </dgm:t>
    </dgm:pt>
    <dgm:pt modelId="{AAFBFAFC-A878-461B-A3C0-5E6AD020C703}" type="parTrans" cxnId="{D83C3B85-D5EE-4B43-82A3-5C544BB94784}">
      <dgm:prSet/>
      <dgm:spPr/>
      <dgm:t>
        <a:bodyPr/>
        <a:lstStyle/>
        <a:p>
          <a:endParaRPr lang="en-US"/>
        </a:p>
      </dgm:t>
    </dgm:pt>
    <dgm:pt modelId="{8E3B7F98-3EAF-4C2B-9D74-69A748E9F160}" type="sibTrans" cxnId="{D83C3B85-D5EE-4B43-82A3-5C544BB94784}">
      <dgm:prSet/>
      <dgm:spPr/>
      <dgm:t>
        <a:bodyPr/>
        <a:lstStyle/>
        <a:p>
          <a:endParaRPr lang="en-US"/>
        </a:p>
      </dgm:t>
    </dgm:pt>
    <dgm:pt modelId="{39C6F857-B814-45AA-8967-BF9F07841C92}">
      <dgm:prSet phldrT="[Κείμενο]" custT="1"/>
      <dgm:spPr>
        <a:solidFill>
          <a:schemeClr val="bg2">
            <a:lumMod val="75000"/>
          </a:schemeClr>
        </a:solidFill>
      </dgm:spPr>
      <dgm:t>
        <a:bodyPr/>
        <a:lstStyle/>
        <a:p>
          <a:r>
            <a:rPr lang="el-GR" sz="3200" dirty="0">
              <a:solidFill>
                <a:schemeClr val="tx1"/>
              </a:solidFill>
              <a:latin typeface="Times New Roman" panose="02020603050405020304" pitchFamily="18" charset="0"/>
              <a:cs typeface="Times New Roman" panose="02020603050405020304" pitchFamily="18" charset="0"/>
            </a:rPr>
            <a:t>2. Κανόνες ελέγχου</a:t>
          </a:r>
          <a:endParaRPr lang="en-US" sz="3200" dirty="0">
            <a:solidFill>
              <a:schemeClr val="tx1"/>
            </a:solidFill>
            <a:latin typeface="Times New Roman" pitchFamily="18" charset="0"/>
            <a:cs typeface="Times New Roman" pitchFamily="18" charset="0"/>
          </a:endParaRPr>
        </a:p>
      </dgm:t>
    </dgm:pt>
    <dgm:pt modelId="{1DE6B6F7-7450-45DC-8345-4D07BA51BDCA}" type="parTrans" cxnId="{52C5BCB1-9A94-4D75-B4ED-184B6511D952}">
      <dgm:prSet/>
      <dgm:spPr/>
      <dgm:t>
        <a:bodyPr/>
        <a:lstStyle/>
        <a:p>
          <a:endParaRPr lang="en-US"/>
        </a:p>
      </dgm:t>
    </dgm:pt>
    <dgm:pt modelId="{C3A5BE21-7F38-4672-B948-9214BA593C9D}" type="sibTrans" cxnId="{52C5BCB1-9A94-4D75-B4ED-184B6511D952}">
      <dgm:prSet/>
      <dgm:spPr/>
      <dgm:t>
        <a:bodyPr/>
        <a:lstStyle/>
        <a:p>
          <a:endParaRPr lang="en-US"/>
        </a:p>
      </dgm:t>
    </dgm:pt>
    <dgm:pt modelId="{FBD2D130-E1C6-45A6-AE6A-17B96D2BA50E}">
      <dgm:prSet phldrT="[Κείμενο]" custT="1"/>
      <dgm:spPr>
        <a:solidFill>
          <a:schemeClr val="bg2">
            <a:lumMod val="75000"/>
          </a:schemeClr>
        </a:solidFill>
      </dgm:spPr>
      <dgm:t>
        <a:bodyPr/>
        <a:lstStyle/>
        <a:p>
          <a:r>
            <a:rPr lang="el-GR" sz="3200" dirty="0">
              <a:solidFill>
                <a:schemeClr val="tx1"/>
              </a:solidFill>
              <a:latin typeface="Times New Roman" pitchFamily="18" charset="0"/>
              <a:cs typeface="Times New Roman" pitchFamily="18" charset="0"/>
            </a:rPr>
            <a:t>3. Πλεονεκτήματα</a:t>
          </a:r>
          <a:endParaRPr lang="en-US" sz="3200" dirty="0">
            <a:solidFill>
              <a:schemeClr val="tx1"/>
            </a:solidFill>
            <a:latin typeface="Times New Roman" pitchFamily="18" charset="0"/>
            <a:cs typeface="Times New Roman" pitchFamily="18" charset="0"/>
          </a:endParaRPr>
        </a:p>
      </dgm:t>
    </dgm:pt>
    <dgm:pt modelId="{85E4A68B-0D00-4814-96EB-7F36DD1018A2}" type="parTrans" cxnId="{C4A44EB5-714D-4B3D-8D61-90146786DCCA}">
      <dgm:prSet/>
      <dgm:spPr/>
      <dgm:t>
        <a:bodyPr/>
        <a:lstStyle/>
        <a:p>
          <a:endParaRPr lang="en-US"/>
        </a:p>
      </dgm:t>
    </dgm:pt>
    <dgm:pt modelId="{1B8FBCB0-0FB5-471E-B085-AEDD2F76D69F}" type="sibTrans" cxnId="{C4A44EB5-714D-4B3D-8D61-90146786DCCA}">
      <dgm:prSet/>
      <dgm:spPr/>
      <dgm:t>
        <a:bodyPr/>
        <a:lstStyle/>
        <a:p>
          <a:endParaRPr lang="en-US"/>
        </a:p>
      </dgm:t>
    </dgm:pt>
    <dgm:pt modelId="{FAD1999F-E2EC-48D6-AC51-828E8E10F4D0}">
      <dgm:prSet phldrT="[Κείμενο]" custT="1"/>
      <dgm:spPr>
        <a:solidFill>
          <a:schemeClr val="bg2">
            <a:lumMod val="75000"/>
          </a:schemeClr>
        </a:solidFill>
      </dgm:spPr>
      <dgm:t>
        <a:bodyPr/>
        <a:lstStyle/>
        <a:p>
          <a:r>
            <a:rPr lang="el-GR" sz="3200" dirty="0">
              <a:solidFill>
                <a:schemeClr val="tx1"/>
              </a:solidFill>
              <a:latin typeface="Times New Roman" pitchFamily="18" charset="0"/>
              <a:cs typeface="Times New Roman" pitchFamily="18" charset="0"/>
            </a:rPr>
            <a:t>5. Διαχείριση από το σπίτι και εξ αποστάσεως.  </a:t>
          </a:r>
          <a:endParaRPr lang="en-US" sz="3200" dirty="0">
            <a:solidFill>
              <a:schemeClr val="tx1"/>
            </a:solidFill>
            <a:latin typeface="Times New Roman" pitchFamily="18" charset="0"/>
            <a:cs typeface="Times New Roman" pitchFamily="18" charset="0"/>
          </a:endParaRPr>
        </a:p>
      </dgm:t>
    </dgm:pt>
    <dgm:pt modelId="{318B5461-C1C1-4410-BB7F-51BB2BC1B690}" type="parTrans" cxnId="{21C03B7A-0605-457E-B476-14F983416988}">
      <dgm:prSet/>
      <dgm:spPr/>
      <dgm:t>
        <a:bodyPr/>
        <a:lstStyle/>
        <a:p>
          <a:endParaRPr lang="en-US"/>
        </a:p>
      </dgm:t>
    </dgm:pt>
    <dgm:pt modelId="{6DCF7C05-3266-4588-9666-B0DEE85EFD3C}" type="sibTrans" cxnId="{21C03B7A-0605-457E-B476-14F983416988}">
      <dgm:prSet/>
      <dgm:spPr/>
      <dgm:t>
        <a:bodyPr/>
        <a:lstStyle/>
        <a:p>
          <a:endParaRPr lang="en-US"/>
        </a:p>
      </dgm:t>
    </dgm:pt>
    <dgm:pt modelId="{881FCD1C-DA88-40E8-AA94-1C1680E8E435}">
      <dgm:prSet phldrT="[Κείμενο]" custT="1"/>
      <dgm:spPr>
        <a:solidFill>
          <a:schemeClr val="bg2">
            <a:lumMod val="75000"/>
          </a:schemeClr>
        </a:solidFill>
      </dgm:spPr>
      <dgm:t>
        <a:bodyPr/>
        <a:lstStyle/>
        <a:p>
          <a:r>
            <a:rPr lang="el-GR" sz="3200" dirty="0">
              <a:solidFill>
                <a:schemeClr val="tx1"/>
              </a:solidFill>
              <a:latin typeface="Times New Roman" pitchFamily="18" charset="0"/>
              <a:cs typeface="Times New Roman" pitchFamily="18" charset="0"/>
            </a:rPr>
            <a:t>4. Ποιό είναι το έργο της;</a:t>
          </a:r>
          <a:endParaRPr lang="en-US" sz="3200" dirty="0">
            <a:solidFill>
              <a:schemeClr val="tx1"/>
            </a:solidFill>
            <a:latin typeface="Times New Roman" pitchFamily="18" charset="0"/>
            <a:cs typeface="Times New Roman" pitchFamily="18" charset="0"/>
          </a:endParaRPr>
        </a:p>
      </dgm:t>
    </dgm:pt>
    <dgm:pt modelId="{902C8C94-8C74-47D5-973D-9EABB0CDA278}" type="parTrans" cxnId="{2E57D051-185F-48B7-A188-F655550D3626}">
      <dgm:prSet/>
      <dgm:spPr/>
      <dgm:t>
        <a:bodyPr/>
        <a:lstStyle/>
        <a:p>
          <a:endParaRPr lang="en-US"/>
        </a:p>
      </dgm:t>
    </dgm:pt>
    <dgm:pt modelId="{58AFA7BC-172F-4DE2-B4DE-CEBC2541B3DB}" type="sibTrans" cxnId="{2E57D051-185F-48B7-A188-F655550D3626}">
      <dgm:prSet/>
      <dgm:spPr/>
      <dgm:t>
        <a:bodyPr/>
        <a:lstStyle/>
        <a:p>
          <a:endParaRPr lang="en-US"/>
        </a:p>
      </dgm:t>
    </dgm:pt>
    <dgm:pt modelId="{023D38AA-FCE9-4609-BE4E-CE6F22D19A98}" type="pres">
      <dgm:prSet presAssocID="{DEE23255-B735-4CB6-8816-F057FDDAE004}" presName="linear" presStyleCnt="0">
        <dgm:presLayoutVars>
          <dgm:animLvl val="lvl"/>
          <dgm:resizeHandles val="exact"/>
        </dgm:presLayoutVars>
      </dgm:prSet>
      <dgm:spPr/>
      <dgm:t>
        <a:bodyPr/>
        <a:lstStyle/>
        <a:p>
          <a:endParaRPr lang="en-US"/>
        </a:p>
      </dgm:t>
    </dgm:pt>
    <dgm:pt modelId="{C0FB2DAE-E708-4BCA-BD67-41BBC2F2B136}" type="pres">
      <dgm:prSet presAssocID="{B1882F10-5B86-49B3-BE83-C4A6D0F2E6AB}" presName="parentText" presStyleLbl="node1" presStyleIdx="0" presStyleCnt="5">
        <dgm:presLayoutVars>
          <dgm:chMax val="0"/>
          <dgm:bulletEnabled val="1"/>
        </dgm:presLayoutVars>
      </dgm:prSet>
      <dgm:spPr/>
      <dgm:t>
        <a:bodyPr/>
        <a:lstStyle/>
        <a:p>
          <a:endParaRPr lang="en-US"/>
        </a:p>
      </dgm:t>
    </dgm:pt>
    <dgm:pt modelId="{33DC02BD-6656-4773-B789-B62EBA955C97}" type="pres">
      <dgm:prSet presAssocID="{8E3B7F98-3EAF-4C2B-9D74-69A748E9F160}" presName="spacer" presStyleCnt="0"/>
      <dgm:spPr/>
    </dgm:pt>
    <dgm:pt modelId="{CAA39974-BA94-4D6B-8FA9-CC054D04A73E}" type="pres">
      <dgm:prSet presAssocID="{39C6F857-B814-45AA-8967-BF9F07841C92}" presName="parentText" presStyleLbl="node1" presStyleIdx="1" presStyleCnt="5">
        <dgm:presLayoutVars>
          <dgm:chMax val="0"/>
          <dgm:bulletEnabled val="1"/>
        </dgm:presLayoutVars>
      </dgm:prSet>
      <dgm:spPr/>
      <dgm:t>
        <a:bodyPr/>
        <a:lstStyle/>
        <a:p>
          <a:endParaRPr lang="en-US"/>
        </a:p>
      </dgm:t>
    </dgm:pt>
    <dgm:pt modelId="{A5627848-9CF6-45FE-8587-9D375AF6F3EB}" type="pres">
      <dgm:prSet presAssocID="{C3A5BE21-7F38-4672-B948-9214BA593C9D}" presName="spacer" presStyleCnt="0"/>
      <dgm:spPr/>
    </dgm:pt>
    <dgm:pt modelId="{6CEFD045-9E02-4F86-8EA1-AA2C0DBD36DA}" type="pres">
      <dgm:prSet presAssocID="{FBD2D130-E1C6-45A6-AE6A-17B96D2BA50E}" presName="parentText" presStyleLbl="node1" presStyleIdx="2" presStyleCnt="5">
        <dgm:presLayoutVars>
          <dgm:chMax val="0"/>
          <dgm:bulletEnabled val="1"/>
        </dgm:presLayoutVars>
      </dgm:prSet>
      <dgm:spPr/>
      <dgm:t>
        <a:bodyPr/>
        <a:lstStyle/>
        <a:p>
          <a:endParaRPr lang="en-US"/>
        </a:p>
      </dgm:t>
    </dgm:pt>
    <dgm:pt modelId="{3E2F2F79-BDDC-4068-B410-9BCA2055E547}" type="pres">
      <dgm:prSet presAssocID="{1B8FBCB0-0FB5-471E-B085-AEDD2F76D69F}" presName="spacer" presStyleCnt="0"/>
      <dgm:spPr/>
    </dgm:pt>
    <dgm:pt modelId="{12B0A0DD-B117-4811-88FC-3906CC172E39}" type="pres">
      <dgm:prSet presAssocID="{881FCD1C-DA88-40E8-AA94-1C1680E8E435}" presName="parentText" presStyleLbl="node1" presStyleIdx="3" presStyleCnt="5">
        <dgm:presLayoutVars>
          <dgm:chMax val="0"/>
          <dgm:bulletEnabled val="1"/>
        </dgm:presLayoutVars>
      </dgm:prSet>
      <dgm:spPr/>
      <dgm:t>
        <a:bodyPr/>
        <a:lstStyle/>
        <a:p>
          <a:endParaRPr lang="en-US"/>
        </a:p>
      </dgm:t>
    </dgm:pt>
    <dgm:pt modelId="{AD6B72EB-2A2C-46B4-8E97-E69883BDF353}" type="pres">
      <dgm:prSet presAssocID="{58AFA7BC-172F-4DE2-B4DE-CEBC2541B3DB}" presName="spacer" presStyleCnt="0"/>
      <dgm:spPr/>
    </dgm:pt>
    <dgm:pt modelId="{6443B2FD-967D-49BA-8603-A87ED42254E2}" type="pres">
      <dgm:prSet presAssocID="{FAD1999F-E2EC-48D6-AC51-828E8E10F4D0}" presName="parentText" presStyleLbl="node1" presStyleIdx="4" presStyleCnt="5">
        <dgm:presLayoutVars>
          <dgm:chMax val="0"/>
          <dgm:bulletEnabled val="1"/>
        </dgm:presLayoutVars>
      </dgm:prSet>
      <dgm:spPr/>
      <dgm:t>
        <a:bodyPr/>
        <a:lstStyle/>
        <a:p>
          <a:endParaRPr lang="en-US"/>
        </a:p>
      </dgm:t>
    </dgm:pt>
  </dgm:ptLst>
  <dgm:cxnLst>
    <dgm:cxn modelId="{75D98D38-D327-4AC1-AD63-9BD2AD5EFA87}" type="presOf" srcId="{FBD2D130-E1C6-45A6-AE6A-17B96D2BA50E}" destId="{6CEFD045-9E02-4F86-8EA1-AA2C0DBD36DA}" srcOrd="0" destOrd="0" presId="urn:microsoft.com/office/officeart/2005/8/layout/vList2"/>
    <dgm:cxn modelId="{8DF66743-6955-48B7-98E4-C30BAE798C60}" type="presOf" srcId="{B1882F10-5B86-49B3-BE83-C4A6D0F2E6AB}" destId="{C0FB2DAE-E708-4BCA-BD67-41BBC2F2B136}" srcOrd="0" destOrd="0" presId="urn:microsoft.com/office/officeart/2005/8/layout/vList2"/>
    <dgm:cxn modelId="{4E3A8005-FBBB-4D75-9233-3EBC6F795F3D}" type="presOf" srcId="{39C6F857-B814-45AA-8967-BF9F07841C92}" destId="{CAA39974-BA94-4D6B-8FA9-CC054D04A73E}" srcOrd="0" destOrd="0" presId="urn:microsoft.com/office/officeart/2005/8/layout/vList2"/>
    <dgm:cxn modelId="{2742581A-39CB-449C-A76E-3663E1D96D0E}" type="presOf" srcId="{DEE23255-B735-4CB6-8816-F057FDDAE004}" destId="{023D38AA-FCE9-4609-BE4E-CE6F22D19A98}" srcOrd="0" destOrd="0" presId="urn:microsoft.com/office/officeart/2005/8/layout/vList2"/>
    <dgm:cxn modelId="{C4A44EB5-714D-4B3D-8D61-90146786DCCA}" srcId="{DEE23255-B735-4CB6-8816-F057FDDAE004}" destId="{FBD2D130-E1C6-45A6-AE6A-17B96D2BA50E}" srcOrd="2" destOrd="0" parTransId="{85E4A68B-0D00-4814-96EB-7F36DD1018A2}" sibTransId="{1B8FBCB0-0FB5-471E-B085-AEDD2F76D69F}"/>
    <dgm:cxn modelId="{F9FBF8F3-1D07-4D1E-A08D-B6D921B9D771}" type="presOf" srcId="{881FCD1C-DA88-40E8-AA94-1C1680E8E435}" destId="{12B0A0DD-B117-4811-88FC-3906CC172E39}" srcOrd="0" destOrd="0" presId="urn:microsoft.com/office/officeart/2005/8/layout/vList2"/>
    <dgm:cxn modelId="{D83C3B85-D5EE-4B43-82A3-5C544BB94784}" srcId="{DEE23255-B735-4CB6-8816-F057FDDAE004}" destId="{B1882F10-5B86-49B3-BE83-C4A6D0F2E6AB}" srcOrd="0" destOrd="0" parTransId="{AAFBFAFC-A878-461B-A3C0-5E6AD020C703}" sibTransId="{8E3B7F98-3EAF-4C2B-9D74-69A748E9F160}"/>
    <dgm:cxn modelId="{52C5BCB1-9A94-4D75-B4ED-184B6511D952}" srcId="{DEE23255-B735-4CB6-8816-F057FDDAE004}" destId="{39C6F857-B814-45AA-8967-BF9F07841C92}" srcOrd="1" destOrd="0" parTransId="{1DE6B6F7-7450-45DC-8345-4D07BA51BDCA}" sibTransId="{C3A5BE21-7F38-4672-B948-9214BA593C9D}"/>
    <dgm:cxn modelId="{79D65233-E7CD-4146-A16F-53EA356DF464}" type="presOf" srcId="{FAD1999F-E2EC-48D6-AC51-828E8E10F4D0}" destId="{6443B2FD-967D-49BA-8603-A87ED42254E2}" srcOrd="0" destOrd="0" presId="urn:microsoft.com/office/officeart/2005/8/layout/vList2"/>
    <dgm:cxn modelId="{2E57D051-185F-48B7-A188-F655550D3626}" srcId="{DEE23255-B735-4CB6-8816-F057FDDAE004}" destId="{881FCD1C-DA88-40E8-AA94-1C1680E8E435}" srcOrd="3" destOrd="0" parTransId="{902C8C94-8C74-47D5-973D-9EABB0CDA278}" sibTransId="{58AFA7BC-172F-4DE2-B4DE-CEBC2541B3DB}"/>
    <dgm:cxn modelId="{21C03B7A-0605-457E-B476-14F983416988}" srcId="{DEE23255-B735-4CB6-8816-F057FDDAE004}" destId="{FAD1999F-E2EC-48D6-AC51-828E8E10F4D0}" srcOrd="4" destOrd="0" parTransId="{318B5461-C1C1-4410-BB7F-51BB2BC1B690}" sibTransId="{6DCF7C05-3266-4588-9666-B0DEE85EFD3C}"/>
    <dgm:cxn modelId="{6C24886B-63BE-4935-AFAF-F099722A1929}" type="presParOf" srcId="{023D38AA-FCE9-4609-BE4E-CE6F22D19A98}" destId="{C0FB2DAE-E708-4BCA-BD67-41BBC2F2B136}" srcOrd="0" destOrd="0" presId="urn:microsoft.com/office/officeart/2005/8/layout/vList2"/>
    <dgm:cxn modelId="{DCC63BB9-4D0D-4464-B70E-4452D02D92C2}" type="presParOf" srcId="{023D38AA-FCE9-4609-BE4E-CE6F22D19A98}" destId="{33DC02BD-6656-4773-B789-B62EBA955C97}" srcOrd="1" destOrd="0" presId="urn:microsoft.com/office/officeart/2005/8/layout/vList2"/>
    <dgm:cxn modelId="{9D30E5C4-2942-4084-B59E-9A6308AFCF07}" type="presParOf" srcId="{023D38AA-FCE9-4609-BE4E-CE6F22D19A98}" destId="{CAA39974-BA94-4D6B-8FA9-CC054D04A73E}" srcOrd="2" destOrd="0" presId="urn:microsoft.com/office/officeart/2005/8/layout/vList2"/>
    <dgm:cxn modelId="{AE5DDBA0-5587-4975-871C-4229205FD27E}" type="presParOf" srcId="{023D38AA-FCE9-4609-BE4E-CE6F22D19A98}" destId="{A5627848-9CF6-45FE-8587-9D375AF6F3EB}" srcOrd="3" destOrd="0" presId="urn:microsoft.com/office/officeart/2005/8/layout/vList2"/>
    <dgm:cxn modelId="{5A516665-0F74-400D-B33F-3F5AC42F4031}" type="presParOf" srcId="{023D38AA-FCE9-4609-BE4E-CE6F22D19A98}" destId="{6CEFD045-9E02-4F86-8EA1-AA2C0DBD36DA}" srcOrd="4" destOrd="0" presId="urn:microsoft.com/office/officeart/2005/8/layout/vList2"/>
    <dgm:cxn modelId="{4D476B3E-090C-459E-B647-FDFB258A5663}" type="presParOf" srcId="{023D38AA-FCE9-4609-BE4E-CE6F22D19A98}" destId="{3E2F2F79-BDDC-4068-B410-9BCA2055E547}" srcOrd="5" destOrd="0" presId="urn:microsoft.com/office/officeart/2005/8/layout/vList2"/>
    <dgm:cxn modelId="{508CB3FB-F147-4B1C-AB91-8A4CB08ABFEB}" type="presParOf" srcId="{023D38AA-FCE9-4609-BE4E-CE6F22D19A98}" destId="{12B0A0DD-B117-4811-88FC-3906CC172E39}" srcOrd="6" destOrd="0" presId="urn:microsoft.com/office/officeart/2005/8/layout/vList2"/>
    <dgm:cxn modelId="{303C2161-AD0B-4B91-8FF0-C051C8F358A2}" type="presParOf" srcId="{023D38AA-FCE9-4609-BE4E-CE6F22D19A98}" destId="{AD6B72EB-2A2C-46B4-8E97-E69883BDF353}" srcOrd="7" destOrd="0" presId="urn:microsoft.com/office/officeart/2005/8/layout/vList2"/>
    <dgm:cxn modelId="{45CA7C30-BA72-4C29-905B-D2A3975E4F14}" type="presParOf" srcId="{023D38AA-FCE9-4609-BE4E-CE6F22D19A98}" destId="{6443B2FD-967D-49BA-8603-A87ED42254E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8C1D8-88DE-4AB3-984E-15BFF8F9E2BF}" type="doc">
      <dgm:prSet loTypeId="urn:microsoft.com/office/officeart/2005/8/layout/vList5" loCatId="list" qsTypeId="urn:microsoft.com/office/officeart/2005/8/quickstyle/3d2#1" qsCatId="3D" csTypeId="urn:microsoft.com/office/officeart/2005/8/colors/accent1_2" csCatId="accent1" phldr="1"/>
      <dgm:spPr/>
      <dgm:t>
        <a:bodyPr/>
        <a:lstStyle/>
        <a:p>
          <a:endParaRPr lang="el-GR"/>
        </a:p>
      </dgm:t>
    </dgm:pt>
    <dgm:pt modelId="{0A817AC4-579B-4A83-8434-D5A488821E45}">
      <dgm:prSet phldrT="[Κείμενο]" custT="1"/>
      <dgm:spPr>
        <a:solidFill>
          <a:schemeClr val="bg2">
            <a:lumMod val="75000"/>
          </a:schemeClr>
        </a:solidFill>
      </dgm:spPr>
      <dgm:t>
        <a:bodyPr/>
        <a:lstStyle/>
        <a:p>
          <a:pPr algn="l"/>
          <a:r>
            <a:rPr lang="el-GR" sz="3200" dirty="0">
              <a:solidFill>
                <a:schemeClr val="tx1"/>
              </a:solidFill>
              <a:latin typeface="Times New Roman" pitchFamily="18" charset="0"/>
              <a:cs typeface="Times New Roman" pitchFamily="18" charset="0"/>
            </a:rPr>
            <a:t>Α) Δεν υπάρχει συνοχή στο υλικό καταλογογράφησης.</a:t>
          </a:r>
        </a:p>
      </dgm:t>
    </dgm:pt>
    <dgm:pt modelId="{6254BC75-CAE0-4A54-BAF0-551481945AC9}" type="parTrans" cxnId="{442E31BA-598E-4ED6-B6B3-A3364B98C1C9}">
      <dgm:prSet/>
      <dgm:spPr/>
      <dgm:t>
        <a:bodyPr/>
        <a:lstStyle/>
        <a:p>
          <a:endParaRPr lang="el-GR"/>
        </a:p>
      </dgm:t>
    </dgm:pt>
    <dgm:pt modelId="{5825217B-72BF-4702-B7F7-A2855530A066}" type="sibTrans" cxnId="{442E31BA-598E-4ED6-B6B3-A3364B98C1C9}">
      <dgm:prSet/>
      <dgm:spPr/>
      <dgm:t>
        <a:bodyPr/>
        <a:lstStyle/>
        <a:p>
          <a:endParaRPr lang="el-GR"/>
        </a:p>
      </dgm:t>
    </dgm:pt>
    <dgm:pt modelId="{52B970D9-4135-424F-96D8-0DF7ADD8F746}">
      <dgm:prSet phldrT="[Κείμενο]" custT="1"/>
      <dgm:spPr>
        <a:solidFill>
          <a:schemeClr val="bg2">
            <a:lumMod val="75000"/>
          </a:schemeClr>
        </a:solidFill>
      </dgm:spPr>
      <dgm:t>
        <a:bodyPr/>
        <a:lstStyle/>
        <a:p>
          <a:pPr algn="l"/>
          <a:r>
            <a:rPr lang="el-GR" sz="3200" dirty="0">
              <a:solidFill>
                <a:schemeClr val="tx1"/>
              </a:solidFill>
              <a:latin typeface="Times New Roman" pitchFamily="18" charset="0"/>
              <a:cs typeface="Times New Roman" pitchFamily="18" charset="0"/>
            </a:rPr>
            <a:t>Β) Μεγάλη ποικιλία ονομάτων.</a:t>
          </a:r>
        </a:p>
      </dgm:t>
    </dgm:pt>
    <dgm:pt modelId="{67BEAB93-4049-42B2-B001-C707CD51C0A6}" type="parTrans" cxnId="{A14B3CD1-B7D4-4A91-997B-50BFA334DA63}">
      <dgm:prSet/>
      <dgm:spPr/>
      <dgm:t>
        <a:bodyPr/>
        <a:lstStyle/>
        <a:p>
          <a:endParaRPr lang="el-GR"/>
        </a:p>
      </dgm:t>
    </dgm:pt>
    <dgm:pt modelId="{185CB27C-1923-41AB-9DCD-B462C84F3101}" type="sibTrans" cxnId="{A14B3CD1-B7D4-4A91-997B-50BFA334DA63}">
      <dgm:prSet/>
      <dgm:spPr/>
      <dgm:t>
        <a:bodyPr/>
        <a:lstStyle/>
        <a:p>
          <a:endParaRPr lang="el-GR"/>
        </a:p>
      </dgm:t>
    </dgm:pt>
    <dgm:pt modelId="{D164A376-E354-4C47-9A28-88631ECB095E}">
      <dgm:prSet phldrT="[Κείμενο]" custT="1"/>
      <dgm:spPr>
        <a:solidFill>
          <a:schemeClr val="bg2">
            <a:lumMod val="75000"/>
          </a:schemeClr>
        </a:solidFill>
      </dgm:spPr>
      <dgm:t>
        <a:bodyPr/>
        <a:lstStyle/>
        <a:p>
          <a:pPr algn="l"/>
          <a:r>
            <a:rPr lang="el-GR" sz="3200" dirty="0">
              <a:solidFill>
                <a:schemeClr val="tx1"/>
              </a:solidFill>
              <a:latin typeface="Times New Roman" pitchFamily="18" charset="0"/>
              <a:cs typeface="Times New Roman" pitchFamily="18" charset="0"/>
            </a:rPr>
            <a:t>Γ) Τίτλοι και ονόματα αλλάζουν.</a:t>
          </a:r>
        </a:p>
      </dgm:t>
    </dgm:pt>
    <dgm:pt modelId="{DA6E5736-C1F6-47D4-9C89-373C4C1A08CF}" type="parTrans" cxnId="{89F27A1B-1FE5-4865-ADC9-81818D8C056B}">
      <dgm:prSet/>
      <dgm:spPr/>
      <dgm:t>
        <a:bodyPr/>
        <a:lstStyle/>
        <a:p>
          <a:endParaRPr lang="el-GR"/>
        </a:p>
      </dgm:t>
    </dgm:pt>
    <dgm:pt modelId="{83AFCF8F-CDD0-4CDF-B6D9-F40E6B4EF8F5}" type="sibTrans" cxnId="{89F27A1B-1FE5-4865-ADC9-81818D8C056B}">
      <dgm:prSet/>
      <dgm:spPr/>
      <dgm:t>
        <a:bodyPr/>
        <a:lstStyle/>
        <a:p>
          <a:endParaRPr lang="el-GR"/>
        </a:p>
      </dgm:t>
    </dgm:pt>
    <dgm:pt modelId="{EEAC8738-0D70-4B52-8924-628E80E7FD61}" type="pres">
      <dgm:prSet presAssocID="{6938C1D8-88DE-4AB3-984E-15BFF8F9E2BF}" presName="Name0" presStyleCnt="0">
        <dgm:presLayoutVars>
          <dgm:dir/>
          <dgm:animLvl val="lvl"/>
          <dgm:resizeHandles val="exact"/>
        </dgm:presLayoutVars>
      </dgm:prSet>
      <dgm:spPr/>
      <dgm:t>
        <a:bodyPr/>
        <a:lstStyle/>
        <a:p>
          <a:endParaRPr lang="en-US"/>
        </a:p>
      </dgm:t>
    </dgm:pt>
    <dgm:pt modelId="{ADD58DBE-3497-4D9E-987A-BB19D24BEADA}" type="pres">
      <dgm:prSet presAssocID="{0A817AC4-579B-4A83-8434-D5A488821E45}" presName="linNode" presStyleCnt="0"/>
      <dgm:spPr/>
    </dgm:pt>
    <dgm:pt modelId="{7B9AF412-79AC-4C30-BCCF-2C189CA59077}" type="pres">
      <dgm:prSet presAssocID="{0A817AC4-579B-4A83-8434-D5A488821E45}" presName="parentText" presStyleLbl="node1" presStyleIdx="0" presStyleCnt="3" custScaleX="277778" custLinFactNeighborX="3218" custLinFactNeighborY="-8542">
        <dgm:presLayoutVars>
          <dgm:chMax val="1"/>
          <dgm:bulletEnabled val="1"/>
        </dgm:presLayoutVars>
      </dgm:prSet>
      <dgm:spPr/>
      <dgm:t>
        <a:bodyPr/>
        <a:lstStyle/>
        <a:p>
          <a:endParaRPr lang="en-US"/>
        </a:p>
      </dgm:t>
    </dgm:pt>
    <dgm:pt modelId="{0508BB39-EE11-4E9A-B62B-7B899357B168}" type="pres">
      <dgm:prSet presAssocID="{5825217B-72BF-4702-B7F7-A2855530A066}" presName="sp" presStyleCnt="0"/>
      <dgm:spPr/>
    </dgm:pt>
    <dgm:pt modelId="{79CFC634-DF57-401B-9A2B-EA8D5F6777E5}" type="pres">
      <dgm:prSet presAssocID="{52B970D9-4135-424F-96D8-0DF7ADD8F746}" presName="linNode" presStyleCnt="0"/>
      <dgm:spPr/>
    </dgm:pt>
    <dgm:pt modelId="{8FC4F698-9C59-4068-8947-33DCB631C52F}" type="pres">
      <dgm:prSet presAssocID="{52B970D9-4135-424F-96D8-0DF7ADD8F746}" presName="parentText" presStyleLbl="node1" presStyleIdx="1" presStyleCnt="3" custScaleX="277778">
        <dgm:presLayoutVars>
          <dgm:chMax val="1"/>
          <dgm:bulletEnabled val="1"/>
        </dgm:presLayoutVars>
      </dgm:prSet>
      <dgm:spPr/>
      <dgm:t>
        <a:bodyPr/>
        <a:lstStyle/>
        <a:p>
          <a:endParaRPr lang="en-US"/>
        </a:p>
      </dgm:t>
    </dgm:pt>
    <dgm:pt modelId="{27E90831-2D7E-4FAD-A94E-DADBC1F43E5C}" type="pres">
      <dgm:prSet presAssocID="{185CB27C-1923-41AB-9DCD-B462C84F3101}" presName="sp" presStyleCnt="0"/>
      <dgm:spPr/>
    </dgm:pt>
    <dgm:pt modelId="{9C280D93-1F80-4401-8232-599E7271EF5B}" type="pres">
      <dgm:prSet presAssocID="{D164A376-E354-4C47-9A28-88631ECB095E}" presName="linNode" presStyleCnt="0"/>
      <dgm:spPr/>
    </dgm:pt>
    <dgm:pt modelId="{DE69CDB7-5A55-4FA2-833D-97B367C027EB}" type="pres">
      <dgm:prSet presAssocID="{D164A376-E354-4C47-9A28-88631ECB095E}" presName="parentText" presStyleLbl="node1" presStyleIdx="2" presStyleCnt="3" custScaleX="277778">
        <dgm:presLayoutVars>
          <dgm:chMax val="1"/>
          <dgm:bulletEnabled val="1"/>
        </dgm:presLayoutVars>
      </dgm:prSet>
      <dgm:spPr/>
      <dgm:t>
        <a:bodyPr/>
        <a:lstStyle/>
        <a:p>
          <a:endParaRPr lang="en-US"/>
        </a:p>
      </dgm:t>
    </dgm:pt>
  </dgm:ptLst>
  <dgm:cxnLst>
    <dgm:cxn modelId="{55866C9E-B996-4ED8-9D92-058EEBA2111A}" type="presOf" srcId="{D164A376-E354-4C47-9A28-88631ECB095E}" destId="{DE69CDB7-5A55-4FA2-833D-97B367C027EB}" srcOrd="0" destOrd="0" presId="urn:microsoft.com/office/officeart/2005/8/layout/vList5"/>
    <dgm:cxn modelId="{A14B3CD1-B7D4-4A91-997B-50BFA334DA63}" srcId="{6938C1D8-88DE-4AB3-984E-15BFF8F9E2BF}" destId="{52B970D9-4135-424F-96D8-0DF7ADD8F746}" srcOrd="1" destOrd="0" parTransId="{67BEAB93-4049-42B2-B001-C707CD51C0A6}" sibTransId="{185CB27C-1923-41AB-9DCD-B462C84F3101}"/>
    <dgm:cxn modelId="{442E31BA-598E-4ED6-B6B3-A3364B98C1C9}" srcId="{6938C1D8-88DE-4AB3-984E-15BFF8F9E2BF}" destId="{0A817AC4-579B-4A83-8434-D5A488821E45}" srcOrd="0" destOrd="0" parTransId="{6254BC75-CAE0-4A54-BAF0-551481945AC9}" sibTransId="{5825217B-72BF-4702-B7F7-A2855530A066}"/>
    <dgm:cxn modelId="{E6B3416F-1810-4B54-BD23-847DBC56269A}" type="presOf" srcId="{52B970D9-4135-424F-96D8-0DF7ADD8F746}" destId="{8FC4F698-9C59-4068-8947-33DCB631C52F}" srcOrd="0" destOrd="0" presId="urn:microsoft.com/office/officeart/2005/8/layout/vList5"/>
    <dgm:cxn modelId="{2ACA4826-00F5-40F9-B751-172D9F16BD10}" type="presOf" srcId="{6938C1D8-88DE-4AB3-984E-15BFF8F9E2BF}" destId="{EEAC8738-0D70-4B52-8924-628E80E7FD61}" srcOrd="0" destOrd="0" presId="urn:microsoft.com/office/officeart/2005/8/layout/vList5"/>
    <dgm:cxn modelId="{89F27A1B-1FE5-4865-ADC9-81818D8C056B}" srcId="{6938C1D8-88DE-4AB3-984E-15BFF8F9E2BF}" destId="{D164A376-E354-4C47-9A28-88631ECB095E}" srcOrd="2" destOrd="0" parTransId="{DA6E5736-C1F6-47D4-9C89-373C4C1A08CF}" sibTransId="{83AFCF8F-CDD0-4CDF-B6D9-F40E6B4EF8F5}"/>
    <dgm:cxn modelId="{6B23EEC4-CFED-44AF-A001-0EA501D6F218}" type="presOf" srcId="{0A817AC4-579B-4A83-8434-D5A488821E45}" destId="{7B9AF412-79AC-4C30-BCCF-2C189CA59077}" srcOrd="0" destOrd="0" presId="urn:microsoft.com/office/officeart/2005/8/layout/vList5"/>
    <dgm:cxn modelId="{A31A7BF8-07A9-4B94-90ED-771D6B0CF135}" type="presParOf" srcId="{EEAC8738-0D70-4B52-8924-628E80E7FD61}" destId="{ADD58DBE-3497-4D9E-987A-BB19D24BEADA}" srcOrd="0" destOrd="0" presId="urn:microsoft.com/office/officeart/2005/8/layout/vList5"/>
    <dgm:cxn modelId="{D7D195AE-20E2-435D-9E5E-FBDD4707AACA}" type="presParOf" srcId="{ADD58DBE-3497-4D9E-987A-BB19D24BEADA}" destId="{7B9AF412-79AC-4C30-BCCF-2C189CA59077}" srcOrd="0" destOrd="0" presId="urn:microsoft.com/office/officeart/2005/8/layout/vList5"/>
    <dgm:cxn modelId="{C54E021F-287A-4D8B-91B7-0E1EA44FDC18}" type="presParOf" srcId="{EEAC8738-0D70-4B52-8924-628E80E7FD61}" destId="{0508BB39-EE11-4E9A-B62B-7B899357B168}" srcOrd="1" destOrd="0" presId="urn:microsoft.com/office/officeart/2005/8/layout/vList5"/>
    <dgm:cxn modelId="{5F2E824A-1E4E-46C0-98FD-211CA440E390}" type="presParOf" srcId="{EEAC8738-0D70-4B52-8924-628E80E7FD61}" destId="{79CFC634-DF57-401B-9A2B-EA8D5F6777E5}" srcOrd="2" destOrd="0" presId="urn:microsoft.com/office/officeart/2005/8/layout/vList5"/>
    <dgm:cxn modelId="{C15B7BAF-3B6E-494C-9E94-AA62D32E4932}" type="presParOf" srcId="{79CFC634-DF57-401B-9A2B-EA8D5F6777E5}" destId="{8FC4F698-9C59-4068-8947-33DCB631C52F}" srcOrd="0" destOrd="0" presId="urn:microsoft.com/office/officeart/2005/8/layout/vList5"/>
    <dgm:cxn modelId="{8553A97E-DDB6-4663-9F93-4C004141FDE2}" type="presParOf" srcId="{EEAC8738-0D70-4B52-8924-628E80E7FD61}" destId="{27E90831-2D7E-4FAD-A94E-DADBC1F43E5C}" srcOrd="3" destOrd="0" presId="urn:microsoft.com/office/officeart/2005/8/layout/vList5"/>
    <dgm:cxn modelId="{01674A6F-6B10-481D-BC69-9F6403C550A0}" type="presParOf" srcId="{EEAC8738-0D70-4B52-8924-628E80E7FD61}" destId="{9C280D93-1F80-4401-8232-599E7271EF5B}" srcOrd="4" destOrd="0" presId="urn:microsoft.com/office/officeart/2005/8/layout/vList5"/>
    <dgm:cxn modelId="{8A8FF566-2642-4A59-86C7-F807D9D603BB}" type="presParOf" srcId="{9C280D93-1F80-4401-8232-599E7271EF5B}" destId="{DE69CDB7-5A55-4FA2-833D-97B367C027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3777D-CEFF-40F1-ABA8-FF898144AA6D}" type="doc">
      <dgm:prSet loTypeId="urn:microsoft.com/office/officeart/2005/8/layout/chevron2" loCatId="list" qsTypeId="urn:microsoft.com/office/officeart/2005/8/quickstyle/3d1" qsCatId="3D" csTypeId="urn:microsoft.com/office/officeart/2005/8/colors/accent1_5" csCatId="accent1" phldr="1"/>
      <dgm:spPr/>
      <dgm:t>
        <a:bodyPr/>
        <a:lstStyle/>
        <a:p>
          <a:endParaRPr lang="el-GR"/>
        </a:p>
      </dgm:t>
    </dgm:pt>
    <dgm:pt modelId="{9B9995F0-62F3-4508-B24E-CAD0A3655A01}">
      <dgm:prSet phldrT="[Κείμενο]"/>
      <dgm:spPr/>
      <dgm:t>
        <a:bodyPr/>
        <a:lstStyle/>
        <a:p>
          <a:r>
            <a:rPr lang="el-GR" b="1" dirty="0">
              <a:latin typeface="Times New Roman" pitchFamily="18" charset="0"/>
              <a:cs typeface="Times New Roman" pitchFamily="18" charset="0"/>
            </a:rPr>
            <a:t>1)</a:t>
          </a:r>
        </a:p>
      </dgm:t>
    </dgm:pt>
    <dgm:pt modelId="{95C50229-1184-4BF8-A1A2-D3D207804E20}" type="parTrans" cxnId="{42A3DAD1-3156-4357-AD6B-C0E610A7E637}">
      <dgm:prSet/>
      <dgm:spPr/>
      <dgm:t>
        <a:bodyPr/>
        <a:lstStyle/>
        <a:p>
          <a:endParaRPr lang="el-GR"/>
        </a:p>
      </dgm:t>
    </dgm:pt>
    <dgm:pt modelId="{74D413C9-5648-445D-BEAE-A7E5FEA3F975}" type="sibTrans" cxnId="{42A3DAD1-3156-4357-AD6B-C0E610A7E637}">
      <dgm:prSet/>
      <dgm:spPr/>
      <dgm:t>
        <a:bodyPr/>
        <a:lstStyle/>
        <a:p>
          <a:endParaRPr lang="el-GR"/>
        </a:p>
      </dgm:t>
    </dgm:pt>
    <dgm:pt modelId="{CEC2FD20-857F-4264-87A3-354BA354737B}">
      <dgm:prSet phldrT="[Κείμενο]" custT="1"/>
      <dgm:spPr/>
      <dgm:t>
        <a:bodyPr/>
        <a:lstStyle/>
        <a:p>
          <a:pPr algn="just">
            <a:lnSpc>
              <a:spcPct val="150000"/>
            </a:lnSpc>
          </a:pPr>
          <a:r>
            <a:rPr lang="el-GR" sz="2400" dirty="0">
              <a:latin typeface="Times New Roman" pitchFamily="18" charset="0"/>
              <a:cs typeface="Times New Roman" pitchFamily="18" charset="0"/>
            </a:rPr>
            <a:t>α) το συγγραφέα του και τον τίτλο του</a:t>
          </a:r>
        </a:p>
      </dgm:t>
    </dgm:pt>
    <dgm:pt modelId="{8218A487-C6A0-4B44-B5A4-D050DF2B1EB0}" type="parTrans" cxnId="{410D480E-7977-43FA-AF41-DC47C40B4E5C}">
      <dgm:prSet/>
      <dgm:spPr/>
      <dgm:t>
        <a:bodyPr/>
        <a:lstStyle/>
        <a:p>
          <a:endParaRPr lang="el-GR"/>
        </a:p>
      </dgm:t>
    </dgm:pt>
    <dgm:pt modelId="{F4D04903-B875-4A91-995C-1B5A35A17D36}" type="sibTrans" cxnId="{410D480E-7977-43FA-AF41-DC47C40B4E5C}">
      <dgm:prSet/>
      <dgm:spPr/>
      <dgm:t>
        <a:bodyPr/>
        <a:lstStyle/>
        <a:p>
          <a:endParaRPr lang="el-GR"/>
        </a:p>
      </dgm:t>
    </dgm:pt>
    <dgm:pt modelId="{5857500E-70AC-451C-88F1-830617390F0D}">
      <dgm:prSet phldrT="[Κείμενο]" custT="1"/>
      <dgm:spPr/>
      <dgm:t>
        <a:bodyPr/>
        <a:lstStyle/>
        <a:p>
          <a:pPr algn="just">
            <a:lnSpc>
              <a:spcPct val="150000"/>
            </a:lnSpc>
          </a:pPr>
          <a:r>
            <a:rPr lang="el-GR" sz="2400" dirty="0">
              <a:latin typeface="Times New Roman" pitchFamily="18" charset="0"/>
              <a:cs typeface="Times New Roman" pitchFamily="18" charset="0"/>
            </a:rPr>
            <a:t>β) αν ο συγγραφέας δεν αναφέρεται στο βιβλίο και υπάρχει μόνο ο τίτλος ή</a:t>
          </a:r>
        </a:p>
      </dgm:t>
    </dgm:pt>
    <dgm:pt modelId="{71786F8B-FB82-4643-9817-C16C0EAA2577}" type="parTrans" cxnId="{757E5DC1-6359-44BD-A0D9-214B27180492}">
      <dgm:prSet/>
      <dgm:spPr/>
      <dgm:t>
        <a:bodyPr/>
        <a:lstStyle/>
        <a:p>
          <a:endParaRPr lang="el-GR"/>
        </a:p>
      </dgm:t>
    </dgm:pt>
    <dgm:pt modelId="{A6ED0C06-DB55-4AF5-B842-6E1EC27045E1}" type="sibTrans" cxnId="{757E5DC1-6359-44BD-A0D9-214B27180492}">
      <dgm:prSet/>
      <dgm:spPr/>
      <dgm:t>
        <a:bodyPr/>
        <a:lstStyle/>
        <a:p>
          <a:endParaRPr lang="el-GR"/>
        </a:p>
      </dgm:t>
    </dgm:pt>
    <dgm:pt modelId="{00C8A314-27CC-45EF-AA08-553F8966B315}">
      <dgm:prSet phldrT="[Κείμενο]"/>
      <dgm:spPr/>
      <dgm:t>
        <a:bodyPr/>
        <a:lstStyle/>
        <a:p>
          <a:r>
            <a:rPr lang="el-GR" b="1" dirty="0">
              <a:latin typeface="Times New Roman" pitchFamily="18" charset="0"/>
              <a:cs typeface="Times New Roman" pitchFamily="18" charset="0"/>
            </a:rPr>
            <a:t>2)</a:t>
          </a:r>
        </a:p>
      </dgm:t>
    </dgm:pt>
    <dgm:pt modelId="{EE4C941D-7156-4891-A27B-A3F6A98DEB9D}" type="parTrans" cxnId="{F57567CB-6935-447D-AB80-1B3B7285D8F5}">
      <dgm:prSet/>
      <dgm:spPr/>
      <dgm:t>
        <a:bodyPr/>
        <a:lstStyle/>
        <a:p>
          <a:endParaRPr lang="el-GR"/>
        </a:p>
      </dgm:t>
    </dgm:pt>
    <dgm:pt modelId="{BC3BFADC-909F-4B6B-9298-B9613EF6FA54}" type="sibTrans" cxnId="{F57567CB-6935-447D-AB80-1B3B7285D8F5}">
      <dgm:prSet/>
      <dgm:spPr/>
      <dgm:t>
        <a:bodyPr/>
        <a:lstStyle/>
        <a:p>
          <a:endParaRPr lang="el-GR"/>
        </a:p>
      </dgm:t>
    </dgm:pt>
    <dgm:pt modelId="{EEFD4E5A-9468-4335-B90D-41A37ADE4BBF}">
      <dgm:prSet phldrT="[Κείμενο]" custT="1"/>
      <dgm:spPr/>
      <dgm:t>
        <a:bodyPr/>
        <a:lstStyle/>
        <a:p>
          <a:pPr algn="just">
            <a:lnSpc>
              <a:spcPct val="150000"/>
            </a:lnSpc>
          </a:pPr>
          <a:r>
            <a:rPr lang="el-GR" sz="2400" dirty="0">
              <a:latin typeface="Times New Roman" pitchFamily="18" charset="0"/>
              <a:cs typeface="Times New Roman" pitchFamily="18" charset="0"/>
            </a:rPr>
            <a:t>Επιπλέον εξακριβώνονται:</a:t>
          </a:r>
        </a:p>
      </dgm:t>
    </dgm:pt>
    <dgm:pt modelId="{4CB2A1B2-FB22-4078-B9ED-1A421CE01EAB}" type="parTrans" cxnId="{338C41B7-BD31-4A1E-9661-00ECAAA0BD48}">
      <dgm:prSet/>
      <dgm:spPr/>
      <dgm:t>
        <a:bodyPr/>
        <a:lstStyle/>
        <a:p>
          <a:endParaRPr lang="el-GR"/>
        </a:p>
      </dgm:t>
    </dgm:pt>
    <dgm:pt modelId="{7ADA28B1-32A8-4C8D-8913-E5756452E4C0}" type="sibTrans" cxnId="{338C41B7-BD31-4A1E-9661-00ECAAA0BD48}">
      <dgm:prSet/>
      <dgm:spPr/>
      <dgm:t>
        <a:bodyPr/>
        <a:lstStyle/>
        <a:p>
          <a:endParaRPr lang="el-GR"/>
        </a:p>
      </dgm:t>
    </dgm:pt>
    <dgm:pt modelId="{7154284D-14E2-4CA0-9676-76ACBE52A595}">
      <dgm:prSet phldrT="[Κείμενο]" custT="1"/>
      <dgm:spPr/>
      <dgm:t>
        <a:bodyPr/>
        <a:lstStyle/>
        <a:p>
          <a:pPr algn="just">
            <a:lnSpc>
              <a:spcPct val="150000"/>
            </a:lnSpc>
          </a:pPr>
          <a:r>
            <a:rPr lang="el-GR" sz="2400" dirty="0">
              <a:latin typeface="Times New Roman" pitchFamily="18" charset="0"/>
              <a:cs typeface="Times New Roman" pitchFamily="18" charset="0"/>
            </a:rPr>
            <a:t>γ) αν ο συγγραφέας και ο τίτλος είναι ανεπαρκείς για την αναγνώριση </a:t>
          </a:r>
        </a:p>
      </dgm:t>
    </dgm:pt>
    <dgm:pt modelId="{091FD02F-96FB-454C-9AA3-888499CA8A11}" type="parTrans" cxnId="{FEF7D20B-2851-47F3-A6B7-41189CFF0F77}">
      <dgm:prSet/>
      <dgm:spPr/>
      <dgm:t>
        <a:bodyPr/>
        <a:lstStyle/>
        <a:p>
          <a:endParaRPr lang="el-GR"/>
        </a:p>
      </dgm:t>
    </dgm:pt>
    <dgm:pt modelId="{94244997-EB13-45BD-9166-3BAE8B1F1BA9}" type="sibTrans" cxnId="{FEF7D20B-2851-47F3-A6B7-41189CFF0F77}">
      <dgm:prSet/>
      <dgm:spPr/>
      <dgm:t>
        <a:bodyPr/>
        <a:lstStyle/>
        <a:p>
          <a:endParaRPr lang="el-GR"/>
        </a:p>
      </dgm:t>
    </dgm:pt>
    <dgm:pt modelId="{E3AA2B57-491B-498A-ACC1-8D51DF21FF89}">
      <dgm:prSet phldrT="[Κείμενο]" custT="1"/>
      <dgm:spPr/>
      <dgm:t>
        <a:bodyPr/>
        <a:lstStyle/>
        <a:p>
          <a:pPr algn="just">
            <a:lnSpc>
              <a:spcPct val="90000"/>
            </a:lnSpc>
          </a:pPr>
          <a:endParaRPr lang="el-GR" sz="3200" dirty="0">
            <a:latin typeface="Times New Roman" pitchFamily="18" charset="0"/>
            <a:cs typeface="Times New Roman" pitchFamily="18" charset="0"/>
          </a:endParaRPr>
        </a:p>
      </dgm:t>
    </dgm:pt>
    <dgm:pt modelId="{AEF61E17-7EE4-4816-9BCD-C52E8747D25F}" type="parTrans" cxnId="{8D1B1128-16EA-4FEE-9678-597B36404C7C}">
      <dgm:prSet/>
      <dgm:spPr/>
      <dgm:t>
        <a:bodyPr/>
        <a:lstStyle/>
        <a:p>
          <a:endParaRPr lang="el-GR"/>
        </a:p>
      </dgm:t>
    </dgm:pt>
    <dgm:pt modelId="{7A38EABA-DFCE-4EC9-922A-3F033183D347}" type="sibTrans" cxnId="{8D1B1128-16EA-4FEE-9678-597B36404C7C}">
      <dgm:prSet/>
      <dgm:spPr/>
      <dgm:t>
        <a:bodyPr/>
        <a:lstStyle/>
        <a:p>
          <a:endParaRPr lang="el-GR"/>
        </a:p>
      </dgm:t>
    </dgm:pt>
    <dgm:pt modelId="{6232C21F-7FB9-4670-91D6-EBA34FE0556E}">
      <dgm:prSet phldrT="[Κείμενο]" custT="1"/>
      <dgm:spPr/>
      <dgm:t>
        <a:bodyPr/>
        <a:lstStyle/>
        <a:p>
          <a:pPr algn="just">
            <a:lnSpc>
              <a:spcPct val="150000"/>
            </a:lnSpc>
          </a:pPr>
          <a:r>
            <a:rPr lang="el-GR" sz="2400" dirty="0">
              <a:latin typeface="Times New Roman" pitchFamily="18" charset="0"/>
              <a:cs typeface="Times New Roman" pitchFamily="18" charset="0"/>
            </a:rPr>
            <a:t>α)</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το κάθε έργο ενός συγκεκριμένου συγγραφέα και</a:t>
          </a:r>
        </a:p>
      </dgm:t>
    </dgm:pt>
    <dgm:pt modelId="{F98C9133-1DC5-4264-8C66-4E886B7768B2}" type="parTrans" cxnId="{272935A2-F53F-4E05-80A1-846B91B3F7BB}">
      <dgm:prSet/>
      <dgm:spPr/>
      <dgm:t>
        <a:bodyPr/>
        <a:lstStyle/>
        <a:p>
          <a:endParaRPr lang="el-GR"/>
        </a:p>
      </dgm:t>
    </dgm:pt>
    <dgm:pt modelId="{A254A1D0-3D79-439E-9511-45436F817241}" type="sibTrans" cxnId="{272935A2-F53F-4E05-80A1-846B91B3F7BB}">
      <dgm:prSet/>
      <dgm:spPr/>
      <dgm:t>
        <a:bodyPr/>
        <a:lstStyle/>
        <a:p>
          <a:endParaRPr lang="el-GR"/>
        </a:p>
      </dgm:t>
    </dgm:pt>
    <dgm:pt modelId="{615A57E3-1145-4172-9942-1D04FD93CA30}">
      <dgm:prSet phldrT="[Κείμενο]" custT="1"/>
      <dgm:spPr/>
      <dgm:t>
        <a:bodyPr/>
        <a:lstStyle/>
        <a:p>
          <a:pPr algn="just">
            <a:lnSpc>
              <a:spcPct val="150000"/>
            </a:lnSpc>
          </a:pPr>
          <a:r>
            <a:rPr lang="el-GR" sz="2400" dirty="0">
              <a:latin typeface="Times New Roman" pitchFamily="18" charset="0"/>
              <a:cs typeface="Times New Roman" pitchFamily="18" charset="0"/>
            </a:rPr>
            <a:t>β) οι εκδόσεις ενός συγκεκριμένου έργου υπάρχουν στη βιβλιοθήκη</a:t>
          </a:r>
        </a:p>
      </dgm:t>
    </dgm:pt>
    <dgm:pt modelId="{E2FEE720-9C69-48BA-86AD-772E78ABCF75}" type="parTrans" cxnId="{2D633443-1238-4B68-AAAC-051F2FE7BCEA}">
      <dgm:prSet/>
      <dgm:spPr/>
      <dgm:t>
        <a:bodyPr/>
        <a:lstStyle/>
        <a:p>
          <a:endParaRPr lang="el-GR"/>
        </a:p>
      </dgm:t>
    </dgm:pt>
    <dgm:pt modelId="{9C7C800F-DBEF-4357-92CE-D26D275B07B0}" type="sibTrans" cxnId="{2D633443-1238-4B68-AAAC-051F2FE7BCEA}">
      <dgm:prSet/>
      <dgm:spPr/>
      <dgm:t>
        <a:bodyPr/>
        <a:lstStyle/>
        <a:p>
          <a:endParaRPr lang="el-GR"/>
        </a:p>
      </dgm:t>
    </dgm:pt>
    <dgm:pt modelId="{50882A9B-B7A9-4ED2-939B-C22D2FAB12CE}" type="pres">
      <dgm:prSet presAssocID="{DA73777D-CEFF-40F1-ABA8-FF898144AA6D}" presName="linearFlow" presStyleCnt="0">
        <dgm:presLayoutVars>
          <dgm:dir/>
          <dgm:animLvl val="lvl"/>
          <dgm:resizeHandles val="exact"/>
        </dgm:presLayoutVars>
      </dgm:prSet>
      <dgm:spPr/>
      <dgm:t>
        <a:bodyPr/>
        <a:lstStyle/>
        <a:p>
          <a:endParaRPr lang="en-US"/>
        </a:p>
      </dgm:t>
    </dgm:pt>
    <dgm:pt modelId="{141993E6-85DC-469F-AF89-503921624BD3}" type="pres">
      <dgm:prSet presAssocID="{9B9995F0-62F3-4508-B24E-CAD0A3655A01}" presName="composite" presStyleCnt="0"/>
      <dgm:spPr/>
    </dgm:pt>
    <dgm:pt modelId="{47F352FD-A474-4190-949E-CF198096D5A8}" type="pres">
      <dgm:prSet presAssocID="{9B9995F0-62F3-4508-B24E-CAD0A3655A01}" presName="parentText" presStyleLbl="alignNode1" presStyleIdx="0" presStyleCnt="2">
        <dgm:presLayoutVars>
          <dgm:chMax val="1"/>
          <dgm:bulletEnabled val="1"/>
        </dgm:presLayoutVars>
      </dgm:prSet>
      <dgm:spPr/>
      <dgm:t>
        <a:bodyPr/>
        <a:lstStyle/>
        <a:p>
          <a:endParaRPr lang="en-US"/>
        </a:p>
      </dgm:t>
    </dgm:pt>
    <dgm:pt modelId="{5E731804-CA8A-406C-B290-33CA6C0AB6E2}" type="pres">
      <dgm:prSet presAssocID="{9B9995F0-62F3-4508-B24E-CAD0A3655A01}" presName="descendantText" presStyleLbl="alignAcc1" presStyleIdx="0" presStyleCnt="2" custScaleY="166386">
        <dgm:presLayoutVars>
          <dgm:bulletEnabled val="1"/>
        </dgm:presLayoutVars>
      </dgm:prSet>
      <dgm:spPr/>
      <dgm:t>
        <a:bodyPr/>
        <a:lstStyle/>
        <a:p>
          <a:endParaRPr lang="en-US"/>
        </a:p>
      </dgm:t>
    </dgm:pt>
    <dgm:pt modelId="{99AAD415-3501-4C42-874F-C84A2782B439}" type="pres">
      <dgm:prSet presAssocID="{74D413C9-5648-445D-BEAE-A7E5FEA3F975}" presName="sp" presStyleCnt="0"/>
      <dgm:spPr/>
    </dgm:pt>
    <dgm:pt modelId="{B3652A51-C68E-4BA1-99DF-FCBF32361374}" type="pres">
      <dgm:prSet presAssocID="{00C8A314-27CC-45EF-AA08-553F8966B315}" presName="composite" presStyleCnt="0"/>
      <dgm:spPr/>
    </dgm:pt>
    <dgm:pt modelId="{D1239A14-E996-4023-9036-ED5454B106DB}" type="pres">
      <dgm:prSet presAssocID="{00C8A314-27CC-45EF-AA08-553F8966B315}" presName="parentText" presStyleLbl="alignNode1" presStyleIdx="1" presStyleCnt="2" custLinFactNeighborX="315" custLinFactNeighborY="-352">
        <dgm:presLayoutVars>
          <dgm:chMax val="1"/>
          <dgm:bulletEnabled val="1"/>
        </dgm:presLayoutVars>
      </dgm:prSet>
      <dgm:spPr/>
      <dgm:t>
        <a:bodyPr/>
        <a:lstStyle/>
        <a:p>
          <a:endParaRPr lang="en-US"/>
        </a:p>
      </dgm:t>
    </dgm:pt>
    <dgm:pt modelId="{30BB09EE-402E-4BDB-8442-9EE06EC056D2}" type="pres">
      <dgm:prSet presAssocID="{00C8A314-27CC-45EF-AA08-553F8966B315}" presName="descendantText" presStyleLbl="alignAcc1" presStyleIdx="1" presStyleCnt="2" custScaleX="99330" custScaleY="160386" custLinFactNeighborX="-367" custLinFactNeighborY="30050">
        <dgm:presLayoutVars>
          <dgm:bulletEnabled val="1"/>
        </dgm:presLayoutVars>
      </dgm:prSet>
      <dgm:spPr/>
      <dgm:t>
        <a:bodyPr/>
        <a:lstStyle/>
        <a:p>
          <a:endParaRPr lang="en-US"/>
        </a:p>
      </dgm:t>
    </dgm:pt>
  </dgm:ptLst>
  <dgm:cxnLst>
    <dgm:cxn modelId="{8D1B1128-16EA-4FEE-9678-597B36404C7C}" srcId="{00C8A314-27CC-45EF-AA08-553F8966B315}" destId="{E3AA2B57-491B-498A-ACC1-8D51DF21FF89}" srcOrd="3" destOrd="0" parTransId="{AEF61E17-7EE4-4816-9BCD-C52E8747D25F}" sibTransId="{7A38EABA-DFCE-4EC9-922A-3F033183D347}"/>
    <dgm:cxn modelId="{06D82B71-3E9A-4095-A189-9C6B2F0E4D1B}" type="presOf" srcId="{E3AA2B57-491B-498A-ACC1-8D51DF21FF89}" destId="{30BB09EE-402E-4BDB-8442-9EE06EC056D2}" srcOrd="0" destOrd="3" presId="urn:microsoft.com/office/officeart/2005/8/layout/chevron2"/>
    <dgm:cxn modelId="{338C41B7-BD31-4A1E-9661-00ECAAA0BD48}" srcId="{00C8A314-27CC-45EF-AA08-553F8966B315}" destId="{EEFD4E5A-9468-4335-B90D-41A37ADE4BBF}" srcOrd="0" destOrd="0" parTransId="{4CB2A1B2-FB22-4078-B9ED-1A421CE01EAB}" sibTransId="{7ADA28B1-32A8-4C8D-8913-E5756452E4C0}"/>
    <dgm:cxn modelId="{59FF8357-077D-4E3D-A999-CAA216E81B63}" type="presOf" srcId="{EEFD4E5A-9468-4335-B90D-41A37ADE4BBF}" destId="{30BB09EE-402E-4BDB-8442-9EE06EC056D2}" srcOrd="0" destOrd="0" presId="urn:microsoft.com/office/officeart/2005/8/layout/chevron2"/>
    <dgm:cxn modelId="{757E5DC1-6359-44BD-A0D9-214B27180492}" srcId="{9B9995F0-62F3-4508-B24E-CAD0A3655A01}" destId="{5857500E-70AC-451C-88F1-830617390F0D}" srcOrd="1" destOrd="0" parTransId="{71786F8B-FB82-4643-9817-C16C0EAA2577}" sibTransId="{A6ED0C06-DB55-4AF5-B842-6E1EC27045E1}"/>
    <dgm:cxn modelId="{2D633443-1238-4B68-AAAC-051F2FE7BCEA}" srcId="{00C8A314-27CC-45EF-AA08-553F8966B315}" destId="{615A57E3-1145-4172-9942-1D04FD93CA30}" srcOrd="2" destOrd="0" parTransId="{E2FEE720-9C69-48BA-86AD-772E78ABCF75}" sibTransId="{9C7C800F-DBEF-4357-92CE-D26D275B07B0}"/>
    <dgm:cxn modelId="{5A783961-9480-4639-905B-22D53413C306}" type="presOf" srcId="{DA73777D-CEFF-40F1-ABA8-FF898144AA6D}" destId="{50882A9B-B7A9-4ED2-939B-C22D2FAB12CE}" srcOrd="0" destOrd="0" presId="urn:microsoft.com/office/officeart/2005/8/layout/chevron2"/>
    <dgm:cxn modelId="{350E456A-3355-43D2-97EE-92C3732F057F}" type="presOf" srcId="{615A57E3-1145-4172-9942-1D04FD93CA30}" destId="{30BB09EE-402E-4BDB-8442-9EE06EC056D2}" srcOrd="0" destOrd="2" presId="urn:microsoft.com/office/officeart/2005/8/layout/chevron2"/>
    <dgm:cxn modelId="{410D480E-7977-43FA-AF41-DC47C40B4E5C}" srcId="{9B9995F0-62F3-4508-B24E-CAD0A3655A01}" destId="{CEC2FD20-857F-4264-87A3-354BA354737B}" srcOrd="0" destOrd="0" parTransId="{8218A487-C6A0-4B44-B5A4-D050DF2B1EB0}" sibTransId="{F4D04903-B875-4A91-995C-1B5A35A17D36}"/>
    <dgm:cxn modelId="{7DAF3F5F-79B6-445A-AE8C-C94FD7C5E272}" type="presOf" srcId="{6232C21F-7FB9-4670-91D6-EBA34FE0556E}" destId="{30BB09EE-402E-4BDB-8442-9EE06EC056D2}" srcOrd="0" destOrd="1" presId="urn:microsoft.com/office/officeart/2005/8/layout/chevron2"/>
    <dgm:cxn modelId="{F57567CB-6935-447D-AB80-1B3B7285D8F5}" srcId="{DA73777D-CEFF-40F1-ABA8-FF898144AA6D}" destId="{00C8A314-27CC-45EF-AA08-553F8966B315}" srcOrd="1" destOrd="0" parTransId="{EE4C941D-7156-4891-A27B-A3F6A98DEB9D}" sibTransId="{BC3BFADC-909F-4B6B-9298-B9613EF6FA54}"/>
    <dgm:cxn modelId="{3AF0C0DD-EB19-4D0A-8E7A-2468E527D133}" type="presOf" srcId="{CEC2FD20-857F-4264-87A3-354BA354737B}" destId="{5E731804-CA8A-406C-B290-33CA6C0AB6E2}" srcOrd="0" destOrd="0" presId="urn:microsoft.com/office/officeart/2005/8/layout/chevron2"/>
    <dgm:cxn modelId="{FEF7D20B-2851-47F3-A6B7-41189CFF0F77}" srcId="{9B9995F0-62F3-4508-B24E-CAD0A3655A01}" destId="{7154284D-14E2-4CA0-9676-76ACBE52A595}" srcOrd="2" destOrd="0" parTransId="{091FD02F-96FB-454C-9AA3-888499CA8A11}" sibTransId="{94244997-EB13-45BD-9166-3BAE8B1F1BA9}"/>
    <dgm:cxn modelId="{184A4890-53FE-4FE5-8630-F81699EAB9C9}" type="presOf" srcId="{9B9995F0-62F3-4508-B24E-CAD0A3655A01}" destId="{47F352FD-A474-4190-949E-CF198096D5A8}" srcOrd="0" destOrd="0" presId="urn:microsoft.com/office/officeart/2005/8/layout/chevron2"/>
    <dgm:cxn modelId="{272935A2-F53F-4E05-80A1-846B91B3F7BB}" srcId="{00C8A314-27CC-45EF-AA08-553F8966B315}" destId="{6232C21F-7FB9-4670-91D6-EBA34FE0556E}" srcOrd="1" destOrd="0" parTransId="{F98C9133-1DC5-4264-8C66-4E886B7768B2}" sibTransId="{A254A1D0-3D79-439E-9511-45436F817241}"/>
    <dgm:cxn modelId="{42A3DAD1-3156-4357-AD6B-C0E610A7E637}" srcId="{DA73777D-CEFF-40F1-ABA8-FF898144AA6D}" destId="{9B9995F0-62F3-4508-B24E-CAD0A3655A01}" srcOrd="0" destOrd="0" parTransId="{95C50229-1184-4BF8-A1A2-D3D207804E20}" sibTransId="{74D413C9-5648-445D-BEAE-A7E5FEA3F975}"/>
    <dgm:cxn modelId="{A4DE9C48-D304-443B-ACAF-5D2C8B67A23B}" type="presOf" srcId="{00C8A314-27CC-45EF-AA08-553F8966B315}" destId="{D1239A14-E996-4023-9036-ED5454B106DB}" srcOrd="0" destOrd="0" presId="urn:microsoft.com/office/officeart/2005/8/layout/chevron2"/>
    <dgm:cxn modelId="{25EE36BF-C9EB-48DA-A99E-E6CB43FE42F1}" type="presOf" srcId="{5857500E-70AC-451C-88F1-830617390F0D}" destId="{5E731804-CA8A-406C-B290-33CA6C0AB6E2}" srcOrd="0" destOrd="1" presId="urn:microsoft.com/office/officeart/2005/8/layout/chevron2"/>
    <dgm:cxn modelId="{7F162075-D340-4AAE-B5F8-075115D4846B}" type="presOf" srcId="{7154284D-14E2-4CA0-9676-76ACBE52A595}" destId="{5E731804-CA8A-406C-B290-33CA6C0AB6E2}" srcOrd="0" destOrd="2" presId="urn:microsoft.com/office/officeart/2005/8/layout/chevron2"/>
    <dgm:cxn modelId="{03D8D665-7ED0-4647-87DA-DDF144D0012C}" type="presParOf" srcId="{50882A9B-B7A9-4ED2-939B-C22D2FAB12CE}" destId="{141993E6-85DC-469F-AF89-503921624BD3}" srcOrd="0" destOrd="0" presId="urn:microsoft.com/office/officeart/2005/8/layout/chevron2"/>
    <dgm:cxn modelId="{F36F051F-9DE4-41C4-A6D0-C424CBE23D60}" type="presParOf" srcId="{141993E6-85DC-469F-AF89-503921624BD3}" destId="{47F352FD-A474-4190-949E-CF198096D5A8}" srcOrd="0" destOrd="0" presId="urn:microsoft.com/office/officeart/2005/8/layout/chevron2"/>
    <dgm:cxn modelId="{974C717F-8ACE-4E61-BC5F-E0C6DDB4F2AE}" type="presParOf" srcId="{141993E6-85DC-469F-AF89-503921624BD3}" destId="{5E731804-CA8A-406C-B290-33CA6C0AB6E2}" srcOrd="1" destOrd="0" presId="urn:microsoft.com/office/officeart/2005/8/layout/chevron2"/>
    <dgm:cxn modelId="{32A1144F-7986-4C3D-B381-6670F290160F}" type="presParOf" srcId="{50882A9B-B7A9-4ED2-939B-C22D2FAB12CE}" destId="{99AAD415-3501-4C42-874F-C84A2782B439}" srcOrd="1" destOrd="0" presId="urn:microsoft.com/office/officeart/2005/8/layout/chevron2"/>
    <dgm:cxn modelId="{F6A3F769-857E-4862-BDAB-4E293957D3B3}" type="presParOf" srcId="{50882A9B-B7A9-4ED2-939B-C22D2FAB12CE}" destId="{B3652A51-C68E-4BA1-99DF-FCBF32361374}" srcOrd="2" destOrd="0" presId="urn:microsoft.com/office/officeart/2005/8/layout/chevron2"/>
    <dgm:cxn modelId="{B439C0CB-CE03-4126-BFCF-D226D3318CBF}" type="presParOf" srcId="{B3652A51-C68E-4BA1-99DF-FCBF32361374}" destId="{D1239A14-E996-4023-9036-ED5454B106DB}" srcOrd="0" destOrd="0" presId="urn:microsoft.com/office/officeart/2005/8/layout/chevron2"/>
    <dgm:cxn modelId="{47FB85F9-55E3-4A68-8348-B42BCBDACFDF}" type="presParOf" srcId="{B3652A51-C68E-4BA1-99DF-FCBF32361374}" destId="{30BB09EE-402E-4BDB-8442-9EE06EC056D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A49DD-8F58-4CA7-99D0-BB3D05183678}"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l-GR"/>
        </a:p>
      </dgm:t>
    </dgm:pt>
    <dgm:pt modelId="{F1798266-4FE9-44EC-9FEF-7DB02862E375}">
      <dgm:prSet phldrT="[Κείμενο]"/>
      <dgm:spPr/>
      <dgm:t>
        <a:bodyPr/>
        <a:lstStyle/>
        <a:p>
          <a:pPr algn="l"/>
          <a:r>
            <a:rPr lang="el-GR" dirty="0">
              <a:latin typeface="Times New Roman" pitchFamily="18" charset="0"/>
              <a:cs typeface="Times New Roman" pitchFamily="18" charset="0"/>
            </a:rPr>
            <a:t>Α) Αρχή των ομοιόμορφων τίτλων</a:t>
          </a:r>
        </a:p>
      </dgm:t>
    </dgm:pt>
    <dgm:pt modelId="{D8DC6DB7-7FAF-408A-8B41-60DD5C3839F9}" type="parTrans" cxnId="{428764BA-BEB8-4C0B-9BD0-5866CFF20AD4}">
      <dgm:prSet/>
      <dgm:spPr/>
      <dgm:t>
        <a:bodyPr/>
        <a:lstStyle/>
        <a:p>
          <a:endParaRPr lang="el-GR"/>
        </a:p>
      </dgm:t>
    </dgm:pt>
    <dgm:pt modelId="{B4E3D8AD-ED01-416B-BCB5-61C0633A8493}" type="sibTrans" cxnId="{428764BA-BEB8-4C0B-9BD0-5866CFF20AD4}">
      <dgm:prSet/>
      <dgm:spPr/>
      <dgm:t>
        <a:bodyPr/>
        <a:lstStyle/>
        <a:p>
          <a:endParaRPr lang="el-GR"/>
        </a:p>
      </dgm:t>
    </dgm:pt>
    <dgm:pt modelId="{1542E9E7-5C0C-47BC-85A7-0D1B0CBE217C}">
      <dgm:prSet phldrT="[Κείμενο]"/>
      <dgm:spPr/>
      <dgm:t>
        <a:bodyPr/>
        <a:lstStyle/>
        <a:p>
          <a:pPr algn="l"/>
          <a:r>
            <a:rPr lang="el-GR" dirty="0">
              <a:latin typeface="Times New Roman" pitchFamily="18" charset="0"/>
              <a:cs typeface="Times New Roman" pitchFamily="18" charset="0"/>
            </a:rPr>
            <a:t>Β) Αρχή των μοναδικών τίτλων </a:t>
          </a:r>
        </a:p>
      </dgm:t>
    </dgm:pt>
    <dgm:pt modelId="{8D06B1C2-0970-4B53-B341-DEE80B969945}" type="parTrans" cxnId="{1C7AA7F3-9BB3-42A3-BAF4-EADF0FC9ED26}">
      <dgm:prSet/>
      <dgm:spPr/>
      <dgm:t>
        <a:bodyPr/>
        <a:lstStyle/>
        <a:p>
          <a:endParaRPr lang="el-GR"/>
        </a:p>
      </dgm:t>
    </dgm:pt>
    <dgm:pt modelId="{519C2A78-80AE-4704-AA81-9E3B757F68CC}" type="sibTrans" cxnId="{1C7AA7F3-9BB3-42A3-BAF4-EADF0FC9ED26}">
      <dgm:prSet/>
      <dgm:spPr/>
      <dgm:t>
        <a:bodyPr/>
        <a:lstStyle/>
        <a:p>
          <a:endParaRPr lang="el-GR"/>
        </a:p>
      </dgm:t>
    </dgm:pt>
    <dgm:pt modelId="{D7468208-7AF2-413E-AF8B-B06B64C4E62E}">
      <dgm:prSet phldrT="[Κείμενο]"/>
      <dgm:spPr/>
      <dgm:t>
        <a:bodyPr/>
        <a:lstStyle/>
        <a:p>
          <a:pPr algn="l"/>
          <a:r>
            <a:rPr lang="el-GR" dirty="0">
              <a:latin typeface="Times New Roman" pitchFamily="18" charset="0"/>
              <a:cs typeface="Times New Roman" pitchFamily="18" charset="0"/>
            </a:rPr>
            <a:t>Γ) Αρχή του καθιερωμένου ονόματος </a:t>
          </a:r>
        </a:p>
      </dgm:t>
    </dgm:pt>
    <dgm:pt modelId="{6C00F1A9-ECD0-4F4D-82FA-F27F4B643812}" type="parTrans" cxnId="{91E3F82C-6170-43D2-BB22-19947AA3C871}">
      <dgm:prSet/>
      <dgm:spPr/>
      <dgm:t>
        <a:bodyPr/>
        <a:lstStyle/>
        <a:p>
          <a:endParaRPr lang="el-GR"/>
        </a:p>
      </dgm:t>
    </dgm:pt>
    <dgm:pt modelId="{D7C9C0A7-47F2-40B7-8A1A-32465553252A}" type="sibTrans" cxnId="{91E3F82C-6170-43D2-BB22-19947AA3C871}">
      <dgm:prSet/>
      <dgm:spPr/>
      <dgm:t>
        <a:bodyPr/>
        <a:lstStyle/>
        <a:p>
          <a:endParaRPr lang="el-GR"/>
        </a:p>
      </dgm:t>
    </dgm:pt>
    <dgm:pt modelId="{B4669F43-5AE4-490F-8292-9B1181AE08FA}">
      <dgm:prSet/>
      <dgm:spPr/>
      <dgm:t>
        <a:bodyPr/>
        <a:lstStyle/>
        <a:p>
          <a:pPr algn="l"/>
          <a:r>
            <a:rPr lang="el-GR" dirty="0">
              <a:latin typeface="Times New Roman" pitchFamily="18" charset="0"/>
              <a:cs typeface="Times New Roman" pitchFamily="18" charset="0"/>
            </a:rPr>
            <a:t>Δ) Αρχή ότι η αλλαγή του ονόματος συνιστά αλλαγή ταυτότητας</a:t>
          </a:r>
        </a:p>
      </dgm:t>
    </dgm:pt>
    <dgm:pt modelId="{13FDFF03-6CAE-4F1F-A015-DBF2414176BD}" type="sibTrans" cxnId="{22789850-C4CF-4438-B527-93C9F6BEA3F0}">
      <dgm:prSet/>
      <dgm:spPr/>
      <dgm:t>
        <a:bodyPr/>
        <a:lstStyle/>
        <a:p>
          <a:endParaRPr lang="el-GR"/>
        </a:p>
      </dgm:t>
    </dgm:pt>
    <dgm:pt modelId="{4439E1C4-8F82-45BC-8F86-0DEEE807571A}" type="parTrans" cxnId="{22789850-C4CF-4438-B527-93C9F6BEA3F0}">
      <dgm:prSet/>
      <dgm:spPr/>
      <dgm:t>
        <a:bodyPr/>
        <a:lstStyle/>
        <a:p>
          <a:endParaRPr lang="el-GR"/>
        </a:p>
      </dgm:t>
    </dgm:pt>
    <dgm:pt modelId="{E78E4321-B343-4229-87B4-5620DD256A1C}" type="pres">
      <dgm:prSet presAssocID="{016A49DD-8F58-4CA7-99D0-BB3D05183678}" presName="Name0" presStyleCnt="0">
        <dgm:presLayoutVars>
          <dgm:dir/>
          <dgm:animLvl val="lvl"/>
          <dgm:resizeHandles val="exact"/>
        </dgm:presLayoutVars>
      </dgm:prSet>
      <dgm:spPr/>
      <dgm:t>
        <a:bodyPr/>
        <a:lstStyle/>
        <a:p>
          <a:endParaRPr lang="en-US"/>
        </a:p>
      </dgm:t>
    </dgm:pt>
    <dgm:pt modelId="{B11DAE13-1739-4731-8BE1-1CAB721824DD}" type="pres">
      <dgm:prSet presAssocID="{F1798266-4FE9-44EC-9FEF-7DB02862E375}" presName="linNode" presStyleCnt="0"/>
      <dgm:spPr/>
    </dgm:pt>
    <dgm:pt modelId="{B0F2E37A-C3EF-4D3B-8EBC-CD85C1756C0D}" type="pres">
      <dgm:prSet presAssocID="{F1798266-4FE9-44EC-9FEF-7DB02862E375}" presName="parentText" presStyleLbl="node1" presStyleIdx="0" presStyleCnt="4" custScaleX="277778" custLinFactNeighborX="96" custLinFactNeighborY="2077">
        <dgm:presLayoutVars>
          <dgm:chMax val="1"/>
          <dgm:bulletEnabled val="1"/>
        </dgm:presLayoutVars>
      </dgm:prSet>
      <dgm:spPr/>
      <dgm:t>
        <a:bodyPr/>
        <a:lstStyle/>
        <a:p>
          <a:endParaRPr lang="en-US"/>
        </a:p>
      </dgm:t>
    </dgm:pt>
    <dgm:pt modelId="{25F8E09A-6C34-46CA-9F6E-19CF732F583A}" type="pres">
      <dgm:prSet presAssocID="{B4E3D8AD-ED01-416B-BCB5-61C0633A8493}" presName="sp" presStyleCnt="0"/>
      <dgm:spPr/>
    </dgm:pt>
    <dgm:pt modelId="{64A04EAD-F39D-424E-83AB-557615F1F642}" type="pres">
      <dgm:prSet presAssocID="{1542E9E7-5C0C-47BC-85A7-0D1B0CBE217C}" presName="linNode" presStyleCnt="0"/>
      <dgm:spPr/>
    </dgm:pt>
    <dgm:pt modelId="{952525E5-070A-4561-8C6B-11050E25C835}" type="pres">
      <dgm:prSet presAssocID="{1542E9E7-5C0C-47BC-85A7-0D1B0CBE217C}" presName="parentText" presStyleLbl="node1" presStyleIdx="1" presStyleCnt="4" custScaleX="277778" custLinFactNeighborX="6781" custLinFactNeighborY="-1596">
        <dgm:presLayoutVars>
          <dgm:chMax val="1"/>
          <dgm:bulletEnabled val="1"/>
        </dgm:presLayoutVars>
      </dgm:prSet>
      <dgm:spPr/>
      <dgm:t>
        <a:bodyPr/>
        <a:lstStyle/>
        <a:p>
          <a:endParaRPr lang="en-US"/>
        </a:p>
      </dgm:t>
    </dgm:pt>
    <dgm:pt modelId="{824BEDF7-5003-4AED-8156-51AC09FB170E}" type="pres">
      <dgm:prSet presAssocID="{519C2A78-80AE-4704-AA81-9E3B757F68CC}" presName="sp" presStyleCnt="0"/>
      <dgm:spPr/>
    </dgm:pt>
    <dgm:pt modelId="{A55EC436-43BA-4AEE-B473-ECEFBE56C7AB}" type="pres">
      <dgm:prSet presAssocID="{D7468208-7AF2-413E-AF8B-B06B64C4E62E}" presName="linNode" presStyleCnt="0"/>
      <dgm:spPr/>
    </dgm:pt>
    <dgm:pt modelId="{C8B35D03-AABC-49E3-9DF9-69238809FB61}" type="pres">
      <dgm:prSet presAssocID="{D7468208-7AF2-413E-AF8B-B06B64C4E62E}" presName="parentText" presStyleLbl="node1" presStyleIdx="2" presStyleCnt="4" custScaleX="277778">
        <dgm:presLayoutVars>
          <dgm:chMax val="1"/>
          <dgm:bulletEnabled val="1"/>
        </dgm:presLayoutVars>
      </dgm:prSet>
      <dgm:spPr/>
      <dgm:t>
        <a:bodyPr/>
        <a:lstStyle/>
        <a:p>
          <a:endParaRPr lang="en-US"/>
        </a:p>
      </dgm:t>
    </dgm:pt>
    <dgm:pt modelId="{6F5FC77C-6A63-4813-91B1-241BE5A1B823}" type="pres">
      <dgm:prSet presAssocID="{D7C9C0A7-47F2-40B7-8A1A-32465553252A}" presName="sp" presStyleCnt="0"/>
      <dgm:spPr/>
    </dgm:pt>
    <dgm:pt modelId="{B1853E39-EE83-4834-9536-340B064B86D3}" type="pres">
      <dgm:prSet presAssocID="{B4669F43-5AE4-490F-8292-9B1181AE08FA}" presName="linNode" presStyleCnt="0"/>
      <dgm:spPr/>
    </dgm:pt>
    <dgm:pt modelId="{0BF0B0E7-9EDF-45FD-8680-E13A83753120}" type="pres">
      <dgm:prSet presAssocID="{B4669F43-5AE4-490F-8292-9B1181AE08FA}" presName="parentText" presStyleLbl="node1" presStyleIdx="3" presStyleCnt="4" custScaleX="277778">
        <dgm:presLayoutVars>
          <dgm:chMax val="1"/>
          <dgm:bulletEnabled val="1"/>
        </dgm:presLayoutVars>
      </dgm:prSet>
      <dgm:spPr/>
      <dgm:t>
        <a:bodyPr/>
        <a:lstStyle/>
        <a:p>
          <a:endParaRPr lang="en-US"/>
        </a:p>
      </dgm:t>
    </dgm:pt>
  </dgm:ptLst>
  <dgm:cxnLst>
    <dgm:cxn modelId="{7A17A8E6-9B10-4A42-9C78-8B7FE3F79870}" type="presOf" srcId="{F1798266-4FE9-44EC-9FEF-7DB02862E375}" destId="{B0F2E37A-C3EF-4D3B-8EBC-CD85C1756C0D}" srcOrd="0" destOrd="0" presId="urn:microsoft.com/office/officeart/2005/8/layout/vList5"/>
    <dgm:cxn modelId="{22789850-C4CF-4438-B527-93C9F6BEA3F0}" srcId="{016A49DD-8F58-4CA7-99D0-BB3D05183678}" destId="{B4669F43-5AE4-490F-8292-9B1181AE08FA}" srcOrd="3" destOrd="0" parTransId="{4439E1C4-8F82-45BC-8F86-0DEEE807571A}" sibTransId="{13FDFF03-6CAE-4F1F-A015-DBF2414176BD}"/>
    <dgm:cxn modelId="{91E3F82C-6170-43D2-BB22-19947AA3C871}" srcId="{016A49DD-8F58-4CA7-99D0-BB3D05183678}" destId="{D7468208-7AF2-413E-AF8B-B06B64C4E62E}" srcOrd="2" destOrd="0" parTransId="{6C00F1A9-ECD0-4F4D-82FA-F27F4B643812}" sibTransId="{D7C9C0A7-47F2-40B7-8A1A-32465553252A}"/>
    <dgm:cxn modelId="{03919A73-D388-47A4-8659-58BDECF602ED}" type="presOf" srcId="{016A49DD-8F58-4CA7-99D0-BB3D05183678}" destId="{E78E4321-B343-4229-87B4-5620DD256A1C}" srcOrd="0" destOrd="0" presId="urn:microsoft.com/office/officeart/2005/8/layout/vList5"/>
    <dgm:cxn modelId="{428764BA-BEB8-4C0B-9BD0-5866CFF20AD4}" srcId="{016A49DD-8F58-4CA7-99D0-BB3D05183678}" destId="{F1798266-4FE9-44EC-9FEF-7DB02862E375}" srcOrd="0" destOrd="0" parTransId="{D8DC6DB7-7FAF-408A-8B41-60DD5C3839F9}" sibTransId="{B4E3D8AD-ED01-416B-BCB5-61C0633A8493}"/>
    <dgm:cxn modelId="{0F641FC8-DA95-413B-A6CA-A1D759C9B3B6}" type="presOf" srcId="{D7468208-7AF2-413E-AF8B-B06B64C4E62E}" destId="{C8B35D03-AABC-49E3-9DF9-69238809FB61}" srcOrd="0" destOrd="0" presId="urn:microsoft.com/office/officeart/2005/8/layout/vList5"/>
    <dgm:cxn modelId="{3594F520-D087-4E95-B298-C750A1619571}" type="presOf" srcId="{B4669F43-5AE4-490F-8292-9B1181AE08FA}" destId="{0BF0B0E7-9EDF-45FD-8680-E13A83753120}" srcOrd="0" destOrd="0" presId="urn:microsoft.com/office/officeart/2005/8/layout/vList5"/>
    <dgm:cxn modelId="{2C7E83C7-94CE-4C5C-8283-7E6DFAAA8A6E}" type="presOf" srcId="{1542E9E7-5C0C-47BC-85A7-0D1B0CBE217C}" destId="{952525E5-070A-4561-8C6B-11050E25C835}" srcOrd="0" destOrd="0" presId="urn:microsoft.com/office/officeart/2005/8/layout/vList5"/>
    <dgm:cxn modelId="{1C7AA7F3-9BB3-42A3-BAF4-EADF0FC9ED26}" srcId="{016A49DD-8F58-4CA7-99D0-BB3D05183678}" destId="{1542E9E7-5C0C-47BC-85A7-0D1B0CBE217C}" srcOrd="1" destOrd="0" parTransId="{8D06B1C2-0970-4B53-B341-DEE80B969945}" sibTransId="{519C2A78-80AE-4704-AA81-9E3B757F68CC}"/>
    <dgm:cxn modelId="{60A13A43-9718-4590-A8C1-7EEBC2308666}" type="presParOf" srcId="{E78E4321-B343-4229-87B4-5620DD256A1C}" destId="{B11DAE13-1739-4731-8BE1-1CAB721824DD}" srcOrd="0" destOrd="0" presId="urn:microsoft.com/office/officeart/2005/8/layout/vList5"/>
    <dgm:cxn modelId="{4D31217C-1C8C-485D-BE86-EF0AED30E75C}" type="presParOf" srcId="{B11DAE13-1739-4731-8BE1-1CAB721824DD}" destId="{B0F2E37A-C3EF-4D3B-8EBC-CD85C1756C0D}" srcOrd="0" destOrd="0" presId="urn:microsoft.com/office/officeart/2005/8/layout/vList5"/>
    <dgm:cxn modelId="{EA4CE17B-25DD-49D0-9F6F-FB6B2E1DF805}" type="presParOf" srcId="{E78E4321-B343-4229-87B4-5620DD256A1C}" destId="{25F8E09A-6C34-46CA-9F6E-19CF732F583A}" srcOrd="1" destOrd="0" presId="urn:microsoft.com/office/officeart/2005/8/layout/vList5"/>
    <dgm:cxn modelId="{DF0EDFEC-504A-4CAF-9D02-D2973AA3044A}" type="presParOf" srcId="{E78E4321-B343-4229-87B4-5620DD256A1C}" destId="{64A04EAD-F39D-424E-83AB-557615F1F642}" srcOrd="2" destOrd="0" presId="urn:microsoft.com/office/officeart/2005/8/layout/vList5"/>
    <dgm:cxn modelId="{33ED5827-469D-4171-97FD-CD273B1C1675}" type="presParOf" srcId="{64A04EAD-F39D-424E-83AB-557615F1F642}" destId="{952525E5-070A-4561-8C6B-11050E25C835}" srcOrd="0" destOrd="0" presId="urn:microsoft.com/office/officeart/2005/8/layout/vList5"/>
    <dgm:cxn modelId="{541DBFAA-3A2D-4407-9128-41192A05FEA0}" type="presParOf" srcId="{E78E4321-B343-4229-87B4-5620DD256A1C}" destId="{824BEDF7-5003-4AED-8156-51AC09FB170E}" srcOrd="3" destOrd="0" presId="urn:microsoft.com/office/officeart/2005/8/layout/vList5"/>
    <dgm:cxn modelId="{0C02297A-9AD0-4655-9B75-98B1540EDA59}" type="presParOf" srcId="{E78E4321-B343-4229-87B4-5620DD256A1C}" destId="{A55EC436-43BA-4AEE-B473-ECEFBE56C7AB}" srcOrd="4" destOrd="0" presId="urn:microsoft.com/office/officeart/2005/8/layout/vList5"/>
    <dgm:cxn modelId="{605E03CD-93B3-4AE3-988E-00D67325193F}" type="presParOf" srcId="{A55EC436-43BA-4AEE-B473-ECEFBE56C7AB}" destId="{C8B35D03-AABC-49E3-9DF9-69238809FB61}" srcOrd="0" destOrd="0" presId="urn:microsoft.com/office/officeart/2005/8/layout/vList5"/>
    <dgm:cxn modelId="{A39288D9-228C-4FF7-8035-FF6D8FB2EB9D}" type="presParOf" srcId="{E78E4321-B343-4229-87B4-5620DD256A1C}" destId="{6F5FC77C-6A63-4813-91B1-241BE5A1B823}" srcOrd="5" destOrd="0" presId="urn:microsoft.com/office/officeart/2005/8/layout/vList5"/>
    <dgm:cxn modelId="{DDCA7A17-B4D5-4D87-A96C-89D425E0DFDF}" type="presParOf" srcId="{E78E4321-B343-4229-87B4-5620DD256A1C}" destId="{B1853E39-EE83-4834-9536-340B064B86D3}" srcOrd="6" destOrd="0" presId="urn:microsoft.com/office/officeart/2005/8/layout/vList5"/>
    <dgm:cxn modelId="{3C20230A-7958-45DD-B0BF-67F38D8F5E59}" type="presParOf" srcId="{B1853E39-EE83-4834-9536-340B064B86D3}" destId="{0BF0B0E7-9EDF-45FD-8680-E13A8375312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4D9B96-A737-40BD-927D-945B443F902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l-GR"/>
        </a:p>
      </dgm:t>
    </dgm:pt>
    <dgm:pt modelId="{77A9D96F-D250-43FC-B20D-4DC69C3DC88E}">
      <dgm:prSet phldrT="[Κείμενο]" custT="1"/>
      <dgm:spPr>
        <a:solidFill>
          <a:schemeClr val="bg1"/>
        </a:solidFill>
      </dgm:spPr>
      <dgm:t>
        <a:bodyPr/>
        <a:lstStyle/>
        <a:p>
          <a:pPr algn="ctr"/>
          <a:r>
            <a:rPr lang="el-GR" sz="3200" b="1" dirty="0">
              <a:solidFill>
                <a:schemeClr val="tx1"/>
              </a:solidFill>
              <a:latin typeface="Times New Roman" pitchFamily="18" charset="0"/>
              <a:cs typeface="Times New Roman" pitchFamily="18" charset="0"/>
            </a:rPr>
            <a:t>Ο χρήστης του καταλόγου πρέπει να  μπορεί να βρίσκει πληροφορίες για:</a:t>
          </a:r>
        </a:p>
      </dgm:t>
    </dgm:pt>
    <dgm:pt modelId="{1A8F9C65-11B8-43B9-BA21-41B99D3F4CB4}" type="parTrans" cxnId="{89EAAEBE-C796-4C3C-AA7E-9900BE545A68}">
      <dgm:prSet/>
      <dgm:spPr/>
      <dgm:t>
        <a:bodyPr/>
        <a:lstStyle/>
        <a:p>
          <a:endParaRPr lang="el-GR"/>
        </a:p>
      </dgm:t>
    </dgm:pt>
    <dgm:pt modelId="{50ECDA88-05EE-4007-951D-97BF076A430B}" type="sibTrans" cxnId="{89EAAEBE-C796-4C3C-AA7E-9900BE545A68}">
      <dgm:prSet/>
      <dgm:spPr/>
      <dgm:t>
        <a:bodyPr/>
        <a:lstStyle/>
        <a:p>
          <a:endParaRPr lang="el-GR"/>
        </a:p>
      </dgm:t>
    </dgm:pt>
    <dgm:pt modelId="{A9403676-7AE8-4489-BB09-54AEF6D93097}">
      <dgm:prSet custT="1"/>
      <dgm:spPr/>
      <dgm:t>
        <a:bodyPr/>
        <a:lstStyle/>
        <a:p>
          <a:pPr algn="l"/>
          <a:r>
            <a:rPr lang="el-GR" sz="3200" b="1" dirty="0">
              <a:solidFill>
                <a:schemeClr val="bg1"/>
              </a:solidFill>
              <a:latin typeface="Times New Roman" pitchFamily="18" charset="0"/>
              <a:cs typeface="Times New Roman" pitchFamily="18" charset="0"/>
            </a:rPr>
            <a:t>α) Τον συγγραφέα</a:t>
          </a:r>
        </a:p>
      </dgm:t>
    </dgm:pt>
    <dgm:pt modelId="{6B2D66BC-BF17-436B-B250-9C8D728F628F}" type="parTrans" cxnId="{E30242FC-2945-45DF-AA50-18DA52E01E8F}">
      <dgm:prSet/>
      <dgm:spPr/>
      <dgm:t>
        <a:bodyPr/>
        <a:lstStyle/>
        <a:p>
          <a:endParaRPr lang="el-GR"/>
        </a:p>
      </dgm:t>
    </dgm:pt>
    <dgm:pt modelId="{AE5ADAFF-0853-4921-AEAF-C090760CEE8B}" type="sibTrans" cxnId="{E30242FC-2945-45DF-AA50-18DA52E01E8F}">
      <dgm:prSet/>
      <dgm:spPr/>
      <dgm:t>
        <a:bodyPr/>
        <a:lstStyle/>
        <a:p>
          <a:endParaRPr lang="el-GR"/>
        </a:p>
      </dgm:t>
    </dgm:pt>
    <dgm:pt modelId="{163AF5AA-C8C0-42C5-B115-B2BCC397DD13}">
      <dgm:prSet custT="1"/>
      <dgm:spPr/>
      <dgm:t>
        <a:bodyPr/>
        <a:lstStyle/>
        <a:p>
          <a:pPr algn="l"/>
          <a:r>
            <a:rPr lang="el-GR" sz="3200" b="1" dirty="0">
              <a:latin typeface="Times New Roman" pitchFamily="18" charset="0"/>
              <a:cs typeface="Times New Roman" pitchFamily="18" charset="0"/>
            </a:rPr>
            <a:t>β) Τον τίτλο ή το θέμα </a:t>
          </a:r>
        </a:p>
      </dgm:t>
    </dgm:pt>
    <dgm:pt modelId="{7D144015-FA63-45EF-8D58-C32C146ED31C}" type="parTrans" cxnId="{6CFEC160-7994-4748-A0C1-E314F5D2508F}">
      <dgm:prSet/>
      <dgm:spPr/>
      <dgm:t>
        <a:bodyPr/>
        <a:lstStyle/>
        <a:p>
          <a:endParaRPr lang="el-GR"/>
        </a:p>
      </dgm:t>
    </dgm:pt>
    <dgm:pt modelId="{0E8A9883-DDF9-4249-BFB2-1EFFE2764ED0}" type="sibTrans" cxnId="{6CFEC160-7994-4748-A0C1-E314F5D2508F}">
      <dgm:prSet/>
      <dgm:spPr/>
      <dgm:t>
        <a:bodyPr/>
        <a:lstStyle/>
        <a:p>
          <a:endParaRPr lang="el-GR"/>
        </a:p>
      </dgm:t>
    </dgm:pt>
    <dgm:pt modelId="{42C24BC0-F3B9-4709-B49B-72402DB079C4}">
      <dgm:prSet custT="1"/>
      <dgm:spPr/>
      <dgm:t>
        <a:bodyPr/>
        <a:lstStyle/>
        <a:p>
          <a:pPr algn="l"/>
          <a:r>
            <a:rPr lang="el-GR" sz="3200" b="1" dirty="0">
              <a:latin typeface="Times New Roman" pitchFamily="18" charset="0"/>
              <a:cs typeface="Times New Roman" pitchFamily="18" charset="0"/>
            </a:rPr>
            <a:t>γ) Το έργο του </a:t>
          </a:r>
          <a:r>
            <a:rPr lang="el-GR" sz="3200" dirty="0">
              <a:latin typeface="Times New Roman" pitchFamily="18" charset="0"/>
              <a:cs typeface="Times New Roman" pitchFamily="18" charset="0"/>
            </a:rPr>
            <a:t> </a:t>
          </a:r>
        </a:p>
      </dgm:t>
    </dgm:pt>
    <dgm:pt modelId="{074767B7-C69E-457F-93B1-4FF518E423E2}" type="sibTrans" cxnId="{A32DE88E-B3EC-4675-840F-A9A8A090AC68}">
      <dgm:prSet/>
      <dgm:spPr/>
      <dgm:t>
        <a:bodyPr/>
        <a:lstStyle/>
        <a:p>
          <a:endParaRPr lang="el-GR"/>
        </a:p>
      </dgm:t>
    </dgm:pt>
    <dgm:pt modelId="{5A8BF53E-D933-4658-83B4-D48B6E1450BE}" type="parTrans" cxnId="{A32DE88E-B3EC-4675-840F-A9A8A090AC68}">
      <dgm:prSet/>
      <dgm:spPr/>
      <dgm:t>
        <a:bodyPr/>
        <a:lstStyle/>
        <a:p>
          <a:endParaRPr lang="el-GR"/>
        </a:p>
      </dgm:t>
    </dgm:pt>
    <dgm:pt modelId="{1C539EEC-1027-41D3-BFEF-1709A4F3C74E}">
      <dgm:prSet custT="1"/>
      <dgm:spPr/>
      <dgm:t>
        <a:bodyPr/>
        <a:lstStyle/>
        <a:p>
          <a:pPr algn="l"/>
          <a:r>
            <a:rPr lang="el-GR" sz="3200" b="1" dirty="0">
              <a:latin typeface="Times New Roman" pitchFamily="18" charset="0"/>
              <a:cs typeface="Times New Roman" pitchFamily="18" charset="0"/>
            </a:rPr>
            <a:t>δ) Τις εκδόσεις του έργου του</a:t>
          </a:r>
        </a:p>
      </dgm:t>
    </dgm:pt>
    <dgm:pt modelId="{99024D0C-2FB1-4391-A591-E4340161E624}" type="parTrans" cxnId="{09802FC3-38DB-4290-B28B-0A7F1E893DD5}">
      <dgm:prSet/>
      <dgm:spPr/>
      <dgm:t>
        <a:bodyPr/>
        <a:lstStyle/>
        <a:p>
          <a:endParaRPr lang="en-US"/>
        </a:p>
      </dgm:t>
    </dgm:pt>
    <dgm:pt modelId="{E06062D9-65A6-4334-8B2F-4D744AD36612}" type="sibTrans" cxnId="{09802FC3-38DB-4290-B28B-0A7F1E893DD5}">
      <dgm:prSet/>
      <dgm:spPr/>
      <dgm:t>
        <a:bodyPr/>
        <a:lstStyle/>
        <a:p>
          <a:endParaRPr lang="en-US"/>
        </a:p>
      </dgm:t>
    </dgm:pt>
    <dgm:pt modelId="{15065E24-163C-45C6-91FB-1C2E01CF771E}" type="pres">
      <dgm:prSet presAssocID="{4B4D9B96-A737-40BD-927D-945B443F902C}" presName="linear" presStyleCnt="0">
        <dgm:presLayoutVars>
          <dgm:animLvl val="lvl"/>
          <dgm:resizeHandles val="exact"/>
        </dgm:presLayoutVars>
      </dgm:prSet>
      <dgm:spPr/>
      <dgm:t>
        <a:bodyPr/>
        <a:lstStyle/>
        <a:p>
          <a:endParaRPr lang="en-US"/>
        </a:p>
      </dgm:t>
    </dgm:pt>
    <dgm:pt modelId="{B0090700-4B54-4B5D-87C2-589CAA6951E8}" type="pres">
      <dgm:prSet presAssocID="{77A9D96F-D250-43FC-B20D-4DC69C3DC88E}" presName="parentText" presStyleLbl="node1" presStyleIdx="0" presStyleCnt="5" custScaleY="109053" custLinFactY="-18117" custLinFactNeighborX="-25831" custLinFactNeighborY="-100000">
        <dgm:presLayoutVars>
          <dgm:chMax val="0"/>
          <dgm:bulletEnabled val="1"/>
        </dgm:presLayoutVars>
      </dgm:prSet>
      <dgm:spPr/>
      <dgm:t>
        <a:bodyPr/>
        <a:lstStyle/>
        <a:p>
          <a:endParaRPr lang="en-US"/>
        </a:p>
      </dgm:t>
    </dgm:pt>
    <dgm:pt modelId="{2B0DD37A-334C-4C08-9914-049B83984883}" type="pres">
      <dgm:prSet presAssocID="{50ECDA88-05EE-4007-951D-97BF076A430B}" presName="spacer" presStyleCnt="0"/>
      <dgm:spPr/>
    </dgm:pt>
    <dgm:pt modelId="{6B1D3BF1-0B0C-4FE2-9273-1AF47F921D6C}" type="pres">
      <dgm:prSet presAssocID="{A9403676-7AE8-4489-BB09-54AEF6D93097}" presName="parentText" presStyleLbl="node1" presStyleIdx="1" presStyleCnt="5" custScaleY="107006" custLinFactY="-7030" custLinFactNeighborY="-100000">
        <dgm:presLayoutVars>
          <dgm:chMax val="0"/>
          <dgm:bulletEnabled val="1"/>
        </dgm:presLayoutVars>
      </dgm:prSet>
      <dgm:spPr/>
      <dgm:t>
        <a:bodyPr/>
        <a:lstStyle/>
        <a:p>
          <a:endParaRPr lang="en-US"/>
        </a:p>
      </dgm:t>
    </dgm:pt>
    <dgm:pt modelId="{1A15A16A-5495-43E8-996F-289817BA439F}" type="pres">
      <dgm:prSet presAssocID="{AE5ADAFF-0853-4921-AEAF-C090760CEE8B}" presName="spacer" presStyleCnt="0"/>
      <dgm:spPr/>
    </dgm:pt>
    <dgm:pt modelId="{A639C4BF-02EF-4804-86EC-57CDD268AF67}" type="pres">
      <dgm:prSet presAssocID="{163AF5AA-C8C0-42C5-B115-B2BCC397DD13}" presName="parentText" presStyleLbl="node1" presStyleIdx="2" presStyleCnt="5">
        <dgm:presLayoutVars>
          <dgm:chMax val="0"/>
          <dgm:bulletEnabled val="1"/>
        </dgm:presLayoutVars>
      </dgm:prSet>
      <dgm:spPr/>
      <dgm:t>
        <a:bodyPr/>
        <a:lstStyle/>
        <a:p>
          <a:endParaRPr lang="en-US"/>
        </a:p>
      </dgm:t>
    </dgm:pt>
    <dgm:pt modelId="{604F9CC4-2F1D-4117-B052-B8367BC5D1AD}" type="pres">
      <dgm:prSet presAssocID="{0E8A9883-DDF9-4249-BFB2-1EFFE2764ED0}" presName="spacer" presStyleCnt="0"/>
      <dgm:spPr/>
    </dgm:pt>
    <dgm:pt modelId="{B7B7EEED-DC5B-4757-9AF7-7CA63BA8A873}" type="pres">
      <dgm:prSet presAssocID="{42C24BC0-F3B9-4709-B49B-72402DB079C4}" presName="parentText" presStyleLbl="node1" presStyleIdx="3" presStyleCnt="5" custLinFactY="4204" custLinFactNeighborY="100000">
        <dgm:presLayoutVars>
          <dgm:chMax val="0"/>
          <dgm:bulletEnabled val="1"/>
        </dgm:presLayoutVars>
      </dgm:prSet>
      <dgm:spPr/>
      <dgm:t>
        <a:bodyPr/>
        <a:lstStyle/>
        <a:p>
          <a:endParaRPr lang="en-US"/>
        </a:p>
      </dgm:t>
    </dgm:pt>
    <dgm:pt modelId="{AE97BEDE-91FE-4596-8709-50801E2831CC}" type="pres">
      <dgm:prSet presAssocID="{074767B7-C69E-457F-93B1-4FF518E423E2}" presName="spacer" presStyleCnt="0"/>
      <dgm:spPr/>
    </dgm:pt>
    <dgm:pt modelId="{AA36D8AC-CBFE-4DD8-9A71-FC6ED65AB0EC}" type="pres">
      <dgm:prSet presAssocID="{1C539EEC-1027-41D3-BFEF-1709A4F3C74E}" presName="parentText" presStyleLbl="node1" presStyleIdx="4" presStyleCnt="5" custLinFactY="71195" custLinFactNeighborY="100000">
        <dgm:presLayoutVars>
          <dgm:chMax val="0"/>
          <dgm:bulletEnabled val="1"/>
        </dgm:presLayoutVars>
      </dgm:prSet>
      <dgm:spPr/>
      <dgm:t>
        <a:bodyPr/>
        <a:lstStyle/>
        <a:p>
          <a:endParaRPr lang="en-US"/>
        </a:p>
      </dgm:t>
    </dgm:pt>
  </dgm:ptLst>
  <dgm:cxnLst>
    <dgm:cxn modelId="{E28F1EE5-CB41-458A-80D2-C11FC0E14959}" type="presOf" srcId="{163AF5AA-C8C0-42C5-B115-B2BCC397DD13}" destId="{A639C4BF-02EF-4804-86EC-57CDD268AF67}" srcOrd="0" destOrd="0" presId="urn:microsoft.com/office/officeart/2005/8/layout/vList2"/>
    <dgm:cxn modelId="{1C042825-530C-4691-8EF3-5551D23EA72C}" type="presOf" srcId="{A9403676-7AE8-4489-BB09-54AEF6D93097}" destId="{6B1D3BF1-0B0C-4FE2-9273-1AF47F921D6C}" srcOrd="0" destOrd="0" presId="urn:microsoft.com/office/officeart/2005/8/layout/vList2"/>
    <dgm:cxn modelId="{09802FC3-38DB-4290-B28B-0A7F1E893DD5}" srcId="{4B4D9B96-A737-40BD-927D-945B443F902C}" destId="{1C539EEC-1027-41D3-BFEF-1709A4F3C74E}" srcOrd="4" destOrd="0" parTransId="{99024D0C-2FB1-4391-A591-E4340161E624}" sibTransId="{E06062D9-65A6-4334-8B2F-4D744AD36612}"/>
    <dgm:cxn modelId="{0773A370-95D7-49AB-9CA5-068631DA58FD}" type="presOf" srcId="{77A9D96F-D250-43FC-B20D-4DC69C3DC88E}" destId="{B0090700-4B54-4B5D-87C2-589CAA6951E8}" srcOrd="0" destOrd="0" presId="urn:microsoft.com/office/officeart/2005/8/layout/vList2"/>
    <dgm:cxn modelId="{89EAAEBE-C796-4C3C-AA7E-9900BE545A68}" srcId="{4B4D9B96-A737-40BD-927D-945B443F902C}" destId="{77A9D96F-D250-43FC-B20D-4DC69C3DC88E}" srcOrd="0" destOrd="0" parTransId="{1A8F9C65-11B8-43B9-BA21-41B99D3F4CB4}" sibTransId="{50ECDA88-05EE-4007-951D-97BF076A430B}"/>
    <dgm:cxn modelId="{A32DE88E-B3EC-4675-840F-A9A8A090AC68}" srcId="{4B4D9B96-A737-40BD-927D-945B443F902C}" destId="{42C24BC0-F3B9-4709-B49B-72402DB079C4}" srcOrd="3" destOrd="0" parTransId="{5A8BF53E-D933-4658-83B4-D48B6E1450BE}" sibTransId="{074767B7-C69E-457F-93B1-4FF518E423E2}"/>
    <dgm:cxn modelId="{6CFEC160-7994-4748-A0C1-E314F5D2508F}" srcId="{4B4D9B96-A737-40BD-927D-945B443F902C}" destId="{163AF5AA-C8C0-42C5-B115-B2BCC397DD13}" srcOrd="2" destOrd="0" parTransId="{7D144015-FA63-45EF-8D58-C32C146ED31C}" sibTransId="{0E8A9883-DDF9-4249-BFB2-1EFFE2764ED0}"/>
    <dgm:cxn modelId="{B8389DD9-A2AE-42B7-B6D6-FC270E5273B5}" type="presOf" srcId="{42C24BC0-F3B9-4709-B49B-72402DB079C4}" destId="{B7B7EEED-DC5B-4757-9AF7-7CA63BA8A873}" srcOrd="0" destOrd="0" presId="urn:microsoft.com/office/officeart/2005/8/layout/vList2"/>
    <dgm:cxn modelId="{E30242FC-2945-45DF-AA50-18DA52E01E8F}" srcId="{4B4D9B96-A737-40BD-927D-945B443F902C}" destId="{A9403676-7AE8-4489-BB09-54AEF6D93097}" srcOrd="1" destOrd="0" parTransId="{6B2D66BC-BF17-436B-B250-9C8D728F628F}" sibTransId="{AE5ADAFF-0853-4921-AEAF-C090760CEE8B}"/>
    <dgm:cxn modelId="{3AD9FE9B-5C91-4705-ABD0-8A4581027385}" type="presOf" srcId="{4B4D9B96-A737-40BD-927D-945B443F902C}" destId="{15065E24-163C-45C6-91FB-1C2E01CF771E}" srcOrd="0" destOrd="0" presId="urn:microsoft.com/office/officeart/2005/8/layout/vList2"/>
    <dgm:cxn modelId="{C622E0E5-EBC2-4C1F-BA5B-EEEA3B75F3C6}" type="presOf" srcId="{1C539EEC-1027-41D3-BFEF-1709A4F3C74E}" destId="{AA36D8AC-CBFE-4DD8-9A71-FC6ED65AB0EC}" srcOrd="0" destOrd="0" presId="urn:microsoft.com/office/officeart/2005/8/layout/vList2"/>
    <dgm:cxn modelId="{D037844E-C44B-4003-A666-82135DF61C1F}" type="presParOf" srcId="{15065E24-163C-45C6-91FB-1C2E01CF771E}" destId="{B0090700-4B54-4B5D-87C2-589CAA6951E8}" srcOrd="0" destOrd="0" presId="urn:microsoft.com/office/officeart/2005/8/layout/vList2"/>
    <dgm:cxn modelId="{D47D5AEF-CA05-4AAE-ADB8-EDFC52F8AD10}" type="presParOf" srcId="{15065E24-163C-45C6-91FB-1C2E01CF771E}" destId="{2B0DD37A-334C-4C08-9914-049B83984883}" srcOrd="1" destOrd="0" presId="urn:microsoft.com/office/officeart/2005/8/layout/vList2"/>
    <dgm:cxn modelId="{AB1C2F0C-AD02-4A84-99E5-C609A5E5ADEE}" type="presParOf" srcId="{15065E24-163C-45C6-91FB-1C2E01CF771E}" destId="{6B1D3BF1-0B0C-4FE2-9273-1AF47F921D6C}" srcOrd="2" destOrd="0" presId="urn:microsoft.com/office/officeart/2005/8/layout/vList2"/>
    <dgm:cxn modelId="{B211005F-9E9E-433F-9076-E9D7D3D13F3B}" type="presParOf" srcId="{15065E24-163C-45C6-91FB-1C2E01CF771E}" destId="{1A15A16A-5495-43E8-996F-289817BA439F}" srcOrd="3" destOrd="0" presId="urn:microsoft.com/office/officeart/2005/8/layout/vList2"/>
    <dgm:cxn modelId="{7146C5A8-48F5-4CD9-A9B1-5ADEF084100A}" type="presParOf" srcId="{15065E24-163C-45C6-91FB-1C2E01CF771E}" destId="{A639C4BF-02EF-4804-86EC-57CDD268AF67}" srcOrd="4" destOrd="0" presId="urn:microsoft.com/office/officeart/2005/8/layout/vList2"/>
    <dgm:cxn modelId="{7DFFA7DD-98EE-4788-9CA8-8A96855A682F}" type="presParOf" srcId="{15065E24-163C-45C6-91FB-1C2E01CF771E}" destId="{604F9CC4-2F1D-4117-B052-B8367BC5D1AD}" srcOrd="5" destOrd="0" presId="urn:microsoft.com/office/officeart/2005/8/layout/vList2"/>
    <dgm:cxn modelId="{B062EC9D-F9A4-49F2-8F69-0E14CC675593}" type="presParOf" srcId="{15065E24-163C-45C6-91FB-1C2E01CF771E}" destId="{B7B7EEED-DC5B-4757-9AF7-7CA63BA8A873}" srcOrd="6" destOrd="0" presId="urn:microsoft.com/office/officeart/2005/8/layout/vList2"/>
    <dgm:cxn modelId="{A634533E-CE61-458D-ACB9-D98A4239BA8A}" type="presParOf" srcId="{15065E24-163C-45C6-91FB-1C2E01CF771E}" destId="{AE97BEDE-91FE-4596-8709-50801E2831CC}" srcOrd="7" destOrd="0" presId="urn:microsoft.com/office/officeart/2005/8/layout/vList2"/>
    <dgm:cxn modelId="{17C9E6D9-80CE-48AA-B276-7B1098371EEC}" type="presParOf" srcId="{15065E24-163C-45C6-91FB-1C2E01CF771E}" destId="{AA36D8AC-CBFE-4DD8-9A71-FC6ED65AB0E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FB2DAE-E708-4BCA-BD67-41BBC2F2B136}">
      <dsp:nvSpPr>
        <dsp:cNvPr id="0" name=""/>
        <dsp:cNvSpPr/>
      </dsp:nvSpPr>
      <dsp:spPr>
        <a:xfrm>
          <a:off x="0" y="22889"/>
          <a:ext cx="11055264" cy="73710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anose="02020603050405020304" pitchFamily="18" charset="0"/>
              <a:cs typeface="Times New Roman" panose="02020603050405020304" pitchFamily="18" charset="0"/>
            </a:rPr>
            <a:t>1. Γιατί κατασκευάζουμε βάσεις δεδομένων καταλογογράφησης;</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0" y="22889"/>
        <a:ext cx="11055264" cy="737100"/>
      </dsp:txXfrm>
    </dsp:sp>
    <dsp:sp modelId="{CAA39974-BA94-4D6B-8FA9-CC054D04A73E}">
      <dsp:nvSpPr>
        <dsp:cNvPr id="0" name=""/>
        <dsp:cNvSpPr/>
      </dsp:nvSpPr>
      <dsp:spPr>
        <a:xfrm>
          <a:off x="0" y="840630"/>
          <a:ext cx="11055264" cy="73710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anose="02020603050405020304" pitchFamily="18" charset="0"/>
              <a:cs typeface="Times New Roman" panose="02020603050405020304" pitchFamily="18" charset="0"/>
            </a:rPr>
            <a:t>2. Κανόνες ελέγχου</a:t>
          </a:r>
          <a:endParaRPr lang="en-US" sz="3200" kern="1200" dirty="0">
            <a:solidFill>
              <a:schemeClr val="tx1"/>
            </a:solidFill>
            <a:latin typeface="Times New Roman" pitchFamily="18" charset="0"/>
            <a:cs typeface="Times New Roman" pitchFamily="18" charset="0"/>
          </a:endParaRPr>
        </a:p>
      </dsp:txBody>
      <dsp:txXfrm>
        <a:off x="0" y="840630"/>
        <a:ext cx="11055264" cy="737100"/>
      </dsp:txXfrm>
    </dsp:sp>
    <dsp:sp modelId="{6CEFD045-9E02-4F86-8EA1-AA2C0DBD36DA}">
      <dsp:nvSpPr>
        <dsp:cNvPr id="0" name=""/>
        <dsp:cNvSpPr/>
      </dsp:nvSpPr>
      <dsp:spPr>
        <a:xfrm>
          <a:off x="0" y="1658370"/>
          <a:ext cx="11055264" cy="73710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3. Πλεονεκτήματα</a:t>
          </a:r>
          <a:endParaRPr lang="en-US" sz="3200" kern="1200" dirty="0">
            <a:solidFill>
              <a:schemeClr val="tx1"/>
            </a:solidFill>
            <a:latin typeface="Times New Roman" pitchFamily="18" charset="0"/>
            <a:cs typeface="Times New Roman" pitchFamily="18" charset="0"/>
          </a:endParaRPr>
        </a:p>
      </dsp:txBody>
      <dsp:txXfrm>
        <a:off x="0" y="1658370"/>
        <a:ext cx="11055264" cy="737100"/>
      </dsp:txXfrm>
    </dsp:sp>
    <dsp:sp modelId="{12B0A0DD-B117-4811-88FC-3906CC172E39}">
      <dsp:nvSpPr>
        <dsp:cNvPr id="0" name=""/>
        <dsp:cNvSpPr/>
      </dsp:nvSpPr>
      <dsp:spPr>
        <a:xfrm>
          <a:off x="0" y="2476110"/>
          <a:ext cx="11055264" cy="73710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4. Ποιό είναι το έργο της;</a:t>
          </a:r>
          <a:endParaRPr lang="en-US" sz="3200" kern="1200" dirty="0">
            <a:solidFill>
              <a:schemeClr val="tx1"/>
            </a:solidFill>
            <a:latin typeface="Times New Roman" pitchFamily="18" charset="0"/>
            <a:cs typeface="Times New Roman" pitchFamily="18" charset="0"/>
          </a:endParaRPr>
        </a:p>
      </dsp:txBody>
      <dsp:txXfrm>
        <a:off x="0" y="2476110"/>
        <a:ext cx="11055264" cy="737100"/>
      </dsp:txXfrm>
    </dsp:sp>
    <dsp:sp modelId="{6443B2FD-967D-49BA-8603-A87ED42254E2}">
      <dsp:nvSpPr>
        <dsp:cNvPr id="0" name=""/>
        <dsp:cNvSpPr/>
      </dsp:nvSpPr>
      <dsp:spPr>
        <a:xfrm>
          <a:off x="0" y="3293850"/>
          <a:ext cx="11055264" cy="73710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5. Διαχείριση από το σπίτι και εξ αποστάσεως.  </a:t>
          </a:r>
          <a:endParaRPr lang="en-US" sz="3200" kern="1200" dirty="0">
            <a:solidFill>
              <a:schemeClr val="tx1"/>
            </a:solidFill>
            <a:latin typeface="Times New Roman" pitchFamily="18" charset="0"/>
            <a:cs typeface="Times New Roman" pitchFamily="18" charset="0"/>
          </a:endParaRPr>
        </a:p>
      </dsp:txBody>
      <dsp:txXfrm>
        <a:off x="0" y="3293850"/>
        <a:ext cx="11055264" cy="737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AF412-79AC-4C30-BCCF-2C189CA59077}">
      <dsp:nvSpPr>
        <dsp:cNvPr id="0" name=""/>
        <dsp:cNvSpPr/>
      </dsp:nvSpPr>
      <dsp:spPr>
        <a:xfrm>
          <a:off x="9411" y="0"/>
          <a:ext cx="9635630" cy="835598"/>
        </a:xfrm>
        <a:prstGeom prst="roundRect">
          <a:avLst/>
        </a:prstGeom>
        <a:solidFill>
          <a:schemeClr val="bg2">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Α) Δεν υπάρχει συνοχή στο υλικό καταλογογράφησης.</a:t>
          </a:r>
        </a:p>
      </dsp:txBody>
      <dsp:txXfrm>
        <a:off x="9411" y="0"/>
        <a:ext cx="9635630" cy="835598"/>
      </dsp:txXfrm>
    </dsp:sp>
    <dsp:sp modelId="{8FC4F698-9C59-4068-8947-33DCB631C52F}">
      <dsp:nvSpPr>
        <dsp:cNvPr id="0" name=""/>
        <dsp:cNvSpPr/>
      </dsp:nvSpPr>
      <dsp:spPr>
        <a:xfrm>
          <a:off x="4705" y="878644"/>
          <a:ext cx="9635630" cy="835598"/>
        </a:xfrm>
        <a:prstGeom prst="roundRect">
          <a:avLst/>
        </a:prstGeom>
        <a:solidFill>
          <a:schemeClr val="bg2">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Β) Μεγάλη ποικιλία ονομάτων.</a:t>
          </a:r>
        </a:p>
      </dsp:txBody>
      <dsp:txXfrm>
        <a:off x="4705" y="878644"/>
        <a:ext cx="9635630" cy="835598"/>
      </dsp:txXfrm>
    </dsp:sp>
    <dsp:sp modelId="{DE69CDB7-5A55-4FA2-833D-97B367C027EB}">
      <dsp:nvSpPr>
        <dsp:cNvPr id="0" name=""/>
        <dsp:cNvSpPr/>
      </dsp:nvSpPr>
      <dsp:spPr>
        <a:xfrm>
          <a:off x="4705" y="1756022"/>
          <a:ext cx="9635630" cy="835598"/>
        </a:xfrm>
        <a:prstGeom prst="roundRect">
          <a:avLst/>
        </a:prstGeom>
        <a:solidFill>
          <a:schemeClr val="bg2">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l-GR" sz="3200" kern="1200" dirty="0">
              <a:solidFill>
                <a:schemeClr val="tx1"/>
              </a:solidFill>
              <a:latin typeface="Times New Roman" pitchFamily="18" charset="0"/>
              <a:cs typeface="Times New Roman" pitchFamily="18" charset="0"/>
            </a:rPr>
            <a:t>Γ) Τίτλοι και ονόματα αλλάζουν.</a:t>
          </a:r>
        </a:p>
      </dsp:txBody>
      <dsp:txXfrm>
        <a:off x="4705" y="1756022"/>
        <a:ext cx="9635630" cy="8355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Τίτλος"/>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5019" y="4953000"/>
            <a:ext cx="12197020"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B61BEF0D-F0BB-DE4B-95CE-6DB70DBA9567}" type="datetimeFigureOut">
              <a:rPr lang="en-US" smtClean="0"/>
              <a:pPr/>
              <a:t>12/3/2018</a:t>
            </a:fld>
            <a:endParaRPr lang="en-US" dirty="0"/>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481330"/>
            <a:ext cx="109728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25351" y="274641"/>
            <a:ext cx="236996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1"/>
            <a:ext cx="84328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6 - Διάσημα"/>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7 - Διάσημα"/>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4" name="3 - Θέση υποσέλιδου"/>
          <p:cNvSpPr>
            <a:spLocks noGrp="1"/>
          </p:cNvSpPr>
          <p:nvPr>
            <p:ph type="ftr" sz="quarter" idx="11"/>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61BEF0D-F0BB-DE4B-95CE-6DB70DBA9567}" type="datetimeFigureOut">
              <a:rPr lang="en-US" smtClean="0"/>
              <a:pPr/>
              <a:t>12/3/2018</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8969376" y="6407944"/>
            <a:ext cx="2560320" cy="365760"/>
          </a:xfrm>
        </p:spPr>
        <p:txBody>
          <a:bodyPr/>
          <a:lstStyle/>
          <a:p>
            <a:fld id="{B61BEF0D-F0BB-DE4B-95CE-6DB70DBA9567}" type="datetimeFigureOut">
              <a:rPr lang="en-US" smtClean="0"/>
              <a:pPr/>
              <a:t>12/3/2018</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dirty="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B61BEF0D-F0BB-DE4B-95CE-6DB70DBA9567}" type="datetimeFigureOut">
              <a:rPr lang="en-US" smtClean="0"/>
              <a:pPr/>
              <a:t>12/3/2018</a:t>
            </a:fld>
            <a:endParaRPr lang="en-US" dirty="0"/>
          </a:p>
        </p:txBody>
      </p:sp>
      <p:sp>
        <p:nvSpPr>
          <p:cNvPr id="6" name="5 - Θέση υποσέλιδου"/>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a:t>
            </a:fld>
            <a:endParaRPr lang="en-US" dirty="0"/>
          </a:p>
        </p:txBody>
      </p:sp>
      <p:sp>
        <p:nvSpPr>
          <p:cNvPr id="2" name="1 - Τίτλος"/>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Ορθογώνιο τρίγωνο"/>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10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12 - Διάσημα"/>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 Ορθογώνιο τρίγωνο"/>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14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61BEF0D-F0BB-DE4B-95CE-6DB70DBA9567}" type="datetimeFigureOut">
              <a:rPr lang="en-US" smtClean="0"/>
              <a:pPr/>
              <a:t>12/3/2018</a:t>
            </a:fld>
            <a:endParaRPr lang="en-US" dirty="0"/>
          </a:p>
        </p:txBody>
      </p:sp>
      <p:sp>
        <p:nvSpPr>
          <p:cNvPr id="22" name="21 - Θέση υποσέλιδου"/>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17 - Θέση αριθμού διαφάνειας"/>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wip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alpha val="76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15007" y="106017"/>
            <a:ext cx="10972800" cy="6274873"/>
          </a:xfrm>
        </p:spPr>
        <p:txBody>
          <a:bodyPr>
            <a:normAutofit/>
          </a:bodyPr>
          <a:lstStyle/>
          <a:p>
            <a:pPr algn="ctr">
              <a:buNone/>
            </a:pPr>
            <a:r>
              <a:rPr lang="el-GR" sz="2400" b="1" dirty="0">
                <a:latin typeface="Times New Roman" pitchFamily="18" charset="0"/>
                <a:cs typeface="Times New Roman" pitchFamily="18" charset="0"/>
              </a:rPr>
              <a:t>ΠΑΝΕΠΙΣΤΗΜΙΟ ΠΕΛΟΠΟΝΝΗΣΟΥ</a:t>
            </a:r>
          </a:p>
          <a:p>
            <a:pPr algn="ctr">
              <a:buNone/>
            </a:pPr>
            <a:r>
              <a:rPr lang="el-GR" sz="2400" b="1" dirty="0">
                <a:latin typeface="Times New Roman" pitchFamily="18" charset="0"/>
                <a:cs typeface="Times New Roman" pitchFamily="18" charset="0"/>
              </a:rPr>
              <a:t>ΤΜΗΜΑ ΦΙΛΟΛΟΓΙΑΣ</a:t>
            </a:r>
          </a:p>
          <a:p>
            <a:pPr algn="ctr">
              <a:buNone/>
            </a:pPr>
            <a:r>
              <a:rPr lang="el-GR" sz="2400" b="1" dirty="0">
                <a:latin typeface="Times New Roman" pitchFamily="18" charset="0"/>
                <a:cs typeface="Times New Roman" pitchFamily="18" charset="0"/>
              </a:rPr>
              <a:t>ΠΡΟΓΡΑΜΜΑ ΜΕΤΑΠΤΥΧΙΑΚΩΝ ΣΠΟΥΔΩΝ </a:t>
            </a:r>
          </a:p>
          <a:p>
            <a:pPr algn="ctr">
              <a:buNone/>
            </a:pPr>
            <a:r>
              <a:rPr lang="el-GR" sz="2400" b="1" dirty="0">
                <a:latin typeface="Times New Roman" pitchFamily="18" charset="0"/>
                <a:cs typeface="Times New Roman" pitchFamily="18" charset="0"/>
              </a:rPr>
              <a:t>ΝΕΑΣ ΕΛΛΗΝΙΚΗΣ ΓΛΩΣΣΑΣ &amp; ΦΙΛΟΛΟΓΙΑΣ</a:t>
            </a:r>
          </a:p>
          <a:p>
            <a:pPr algn="ctr">
              <a:buNone/>
            </a:pPr>
            <a:endParaRPr lang="el-GR" sz="2600" dirty="0">
              <a:latin typeface="Times New Roman" pitchFamily="18" charset="0"/>
              <a:cs typeface="Times New Roman" pitchFamily="18" charset="0"/>
            </a:endParaRPr>
          </a:p>
          <a:p>
            <a:pPr algn="ctr">
              <a:buNone/>
            </a:pPr>
            <a:r>
              <a:rPr lang="el-GR" sz="2400" dirty="0">
                <a:latin typeface="Times New Roman" pitchFamily="18" charset="0"/>
                <a:cs typeface="Times New Roman" pitchFamily="18" charset="0"/>
              </a:rPr>
              <a:t>Μάθημα: Αξιοποίηση ηλεκτρονικών πόρων στη Νεοελληνική Φιλολογία – Digital Humanities</a:t>
            </a:r>
          </a:p>
          <a:p>
            <a:pPr algn="ctr">
              <a:buNone/>
            </a:pPr>
            <a:r>
              <a:rPr lang="el-GR" sz="2400" dirty="0">
                <a:latin typeface="Times New Roman" pitchFamily="18" charset="0"/>
                <a:cs typeface="Times New Roman" pitchFamily="18" charset="0"/>
              </a:rPr>
              <a:t>Διδάσκουσα: Μαρκαντωνάτου Στυλιανή</a:t>
            </a:r>
          </a:p>
          <a:p>
            <a:endParaRPr lang="el-GR" sz="2400" dirty="0">
              <a:latin typeface="Times New Roman" pitchFamily="18" charset="0"/>
              <a:cs typeface="Times New Roman" pitchFamily="18" charset="0"/>
            </a:endParaRPr>
          </a:p>
          <a:p>
            <a:pPr algn="ctr">
              <a:buNone/>
            </a:pPr>
            <a:r>
              <a:rPr lang="en-US" sz="2400" dirty="0">
                <a:latin typeface="Times New Roman" pitchFamily="18" charset="0"/>
                <a:cs typeface="Times New Roman" pitchFamily="18" charset="0"/>
              </a:rPr>
              <a:t>“Basic Creation of Name and Title Authorities” </a:t>
            </a:r>
            <a:endParaRPr lang="el-GR" sz="2400" dirty="0">
              <a:latin typeface="Times New Roman" pitchFamily="18" charset="0"/>
              <a:cs typeface="Times New Roman" pitchFamily="18" charset="0"/>
            </a:endParaRPr>
          </a:p>
          <a:p>
            <a:pPr algn="ctr">
              <a:buNone/>
            </a:pPr>
            <a:r>
              <a:rPr lang="el-GR" sz="2400" dirty="0">
                <a:latin typeface="Times New Roman" pitchFamily="18" charset="0"/>
                <a:cs typeface="Times New Roman" pitchFamily="18" charset="0"/>
              </a:rPr>
              <a:t>«Βασικοί κανόνες δημιουργίας τυποποιημένων ονομάτων και τίτλων»</a:t>
            </a:r>
            <a:endParaRPr lang="en-US" sz="2400" dirty="0">
              <a:latin typeface="Times New Roman" pitchFamily="18" charset="0"/>
              <a:cs typeface="Times New Roman" pitchFamily="18" charset="0"/>
            </a:endParaRPr>
          </a:p>
          <a:p>
            <a:pPr algn="ctr">
              <a:buNone/>
            </a:pPr>
            <a:endParaRPr lang="en-US" sz="2400" dirty="0">
              <a:latin typeface="Times New Roman" pitchFamily="18" charset="0"/>
              <a:cs typeface="Times New Roman" pitchFamily="18" charset="0"/>
            </a:endParaRPr>
          </a:p>
          <a:p>
            <a:pPr algn="ctr">
              <a:buNone/>
            </a:pPr>
            <a:r>
              <a:rPr lang="el-GR" sz="2400" dirty="0">
                <a:latin typeface="Times New Roman" pitchFamily="18" charset="0"/>
                <a:cs typeface="Times New Roman" pitchFamily="18" charset="0"/>
              </a:rPr>
              <a:t>Βλάχος Νικόλαος, Λιανός Γεώργιος</a:t>
            </a:r>
            <a:r>
              <a:rPr lang="en-US" sz="2400" dirty="0">
                <a:latin typeface="Times New Roman" pitchFamily="18" charset="0"/>
                <a:cs typeface="Times New Roman" pitchFamily="18" charset="0"/>
              </a:rPr>
              <a:t> </a:t>
            </a:r>
          </a:p>
          <a:p>
            <a:endParaRPr lang="en-US" dirty="0"/>
          </a:p>
        </p:txBody>
      </p:sp>
    </p:spTree>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9932" y="144966"/>
            <a:ext cx="11753385" cy="6375748"/>
          </a:xfrm>
          <a:ln>
            <a:solidFill>
              <a:schemeClr val="bg2">
                <a:lumMod val="50000"/>
              </a:schemeClr>
            </a:solidFill>
          </a:ln>
        </p:spPr>
        <p:txBody>
          <a:bodyPr>
            <a:normAutofit/>
          </a:bodyPr>
          <a:lstStyle/>
          <a:p>
            <a:pPr>
              <a:buNone/>
            </a:pPr>
            <a:r>
              <a:rPr lang="el-GR" sz="2400" b="1" dirty="0">
                <a:latin typeface="Times New Roman" panose="02020603050405020304" pitchFamily="18" charset="0"/>
                <a:cs typeface="Times New Roman" panose="02020603050405020304" pitchFamily="18" charset="0"/>
              </a:rPr>
              <a:t>β)  Τα ονόματα μπορεί να αλλάζουν</a:t>
            </a:r>
            <a:endParaRPr lang="en-US" sz="2400" b="1"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Οι γυναίκες παντρεύονται και παίρνουν το όνομα του συζύγου</a:t>
            </a:r>
          </a:p>
          <a:p>
            <a:pPr lvl="1">
              <a:buNone/>
            </a:pPr>
            <a:r>
              <a:rPr lang="el-GR" sz="2000" dirty="0">
                <a:latin typeface="Times New Roman" panose="02020603050405020304" pitchFamily="18" charset="0"/>
                <a:cs typeface="Times New Roman" panose="02020603050405020304" pitchFamily="18" charset="0"/>
              </a:rPr>
              <a:t>Ελένη Σαμίου =&gt; Ελένη Καζαντζάκη</a:t>
            </a:r>
          </a:p>
          <a:p>
            <a:pPr lvl="1">
              <a:buNone/>
            </a:pPr>
            <a:r>
              <a:rPr lang="en-US" sz="2000" dirty="0">
                <a:latin typeface="Times New Roman" panose="02020603050405020304" pitchFamily="18" charset="0"/>
                <a:cs typeface="Times New Roman" panose="02020603050405020304" pitchFamily="18" charset="0"/>
              </a:rPr>
              <a:t>Jacqueline Kennedy Onassis </a:t>
            </a:r>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Οι ηθοποιοί έχουν συχνά </a:t>
            </a:r>
            <a:r>
              <a:rPr lang="el-GR" sz="2000" b="1" dirty="0">
                <a:latin typeface="Times New Roman" panose="02020603050405020304" pitchFamily="18" charset="0"/>
                <a:cs typeface="Times New Roman" panose="02020603050405020304" pitchFamily="18" charset="0"/>
              </a:rPr>
              <a:t>καλλιτεχνικό όνομα</a:t>
            </a:r>
          </a:p>
          <a:p>
            <a:pPr lvl="2">
              <a:buNone/>
            </a:pPr>
            <a:r>
              <a:rPr lang="el-GR" sz="2000" dirty="0">
                <a:latin typeface="Times New Roman" panose="02020603050405020304" pitchFamily="18" charset="0"/>
                <a:cs typeface="Times New Roman" panose="02020603050405020304" pitchFamily="18" charset="0"/>
              </a:rPr>
              <a:t>Ευγενία Καρπούζη =&gt; Τζένη Καρέζη</a:t>
            </a:r>
          </a:p>
          <a:p>
            <a:pPr lvl="2">
              <a:buNone/>
            </a:pPr>
            <a:r>
              <a:rPr lang="en-US" sz="2000" dirty="0">
                <a:latin typeface="Times New Roman" panose="02020603050405020304" pitchFamily="18" charset="0"/>
                <a:cs typeface="Times New Roman" panose="02020603050405020304" pitchFamily="18" charset="0"/>
              </a:rPr>
              <a:t>Allen Stewart Konigsberg </a:t>
            </a:r>
            <a:r>
              <a:rPr lang="el-GR" sz="2000" dirty="0">
                <a:latin typeface="Times New Roman" panose="02020603050405020304" pitchFamily="18" charset="0"/>
                <a:cs typeface="Times New Roman" panose="02020603050405020304" pitchFamily="18" charset="0"/>
              </a:rPr>
              <a:t>=&gt; </a:t>
            </a:r>
            <a:r>
              <a:rPr lang="en-US" sz="2000" dirty="0">
                <a:latin typeface="Times New Roman" panose="02020603050405020304" pitchFamily="18" charset="0"/>
                <a:cs typeface="Times New Roman" panose="02020603050405020304" pitchFamily="18" charset="0"/>
              </a:rPr>
              <a:t>Woody Allen </a:t>
            </a:r>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όπως και οι </a:t>
            </a:r>
            <a:r>
              <a:rPr lang="el-GR" sz="2000" b="1" dirty="0">
                <a:latin typeface="Times New Roman" panose="02020603050405020304" pitchFamily="18" charset="0"/>
                <a:cs typeface="Times New Roman" panose="02020603050405020304" pitchFamily="18" charset="0"/>
              </a:rPr>
              <a:t>τραγουδιστές</a:t>
            </a:r>
            <a:r>
              <a:rPr lang="el-GR" sz="2000" dirty="0">
                <a:latin typeface="Times New Roman" panose="02020603050405020304" pitchFamily="18" charset="0"/>
                <a:cs typeface="Times New Roman" panose="02020603050405020304" pitchFamily="18" charset="0"/>
              </a:rPr>
              <a:t>:</a:t>
            </a:r>
          </a:p>
          <a:p>
            <a:pPr lvl="2">
              <a:buNone/>
            </a:pPr>
            <a:r>
              <a:rPr lang="el-GR" sz="2000" dirty="0">
                <a:latin typeface="Times New Roman" panose="02020603050405020304" pitchFamily="18" charset="0"/>
                <a:cs typeface="Times New Roman" panose="02020603050405020304" pitchFamily="18" charset="0"/>
              </a:rPr>
              <a:t>Γιάννης Κακοσαίος =&gt; Γιάννης Πλούταρχος</a:t>
            </a:r>
          </a:p>
          <a:p>
            <a:r>
              <a:rPr lang="el-GR" sz="2000" dirty="0">
                <a:latin typeface="Times New Roman" panose="02020603050405020304" pitchFamily="18" charset="0"/>
                <a:cs typeface="Times New Roman" panose="02020603050405020304" pitchFamily="18" charset="0"/>
              </a:rPr>
              <a:t>όπως και οι </a:t>
            </a:r>
            <a:r>
              <a:rPr lang="el-GR" sz="2000" b="1" dirty="0">
                <a:latin typeface="Times New Roman" panose="02020603050405020304" pitchFamily="18" charset="0"/>
                <a:cs typeface="Times New Roman" panose="02020603050405020304" pitchFamily="18" charset="0"/>
              </a:rPr>
              <a:t>λογοτέχνες</a:t>
            </a:r>
            <a:r>
              <a:rPr lang="el-GR" sz="2000" dirty="0">
                <a:latin typeface="Times New Roman" panose="02020603050405020304" pitchFamily="18" charset="0"/>
                <a:cs typeface="Times New Roman" panose="02020603050405020304" pitchFamily="18" charset="0"/>
              </a:rPr>
              <a:t>: </a:t>
            </a:r>
          </a:p>
          <a:p>
            <a:pPr lvl="2">
              <a:buNone/>
            </a:pPr>
            <a:r>
              <a:rPr lang="el-GR" sz="2000" dirty="0">
                <a:latin typeface="Times New Roman" panose="02020603050405020304" pitchFamily="18" charset="0"/>
                <a:cs typeface="Times New Roman" panose="02020603050405020304" pitchFamily="18" charset="0"/>
              </a:rPr>
              <a:t>Παρασκευάς Ταβελλούδης =&gt; Κοσμάς Πολίτης </a:t>
            </a:r>
          </a:p>
          <a:p>
            <a:pPr lvl="2">
              <a:buNone/>
            </a:pPr>
            <a:r>
              <a:rPr lang="el-GR" sz="2000" dirty="0">
                <a:latin typeface="Times New Roman" panose="02020603050405020304" pitchFamily="18" charset="0"/>
                <a:cs typeface="Times New Roman" panose="02020603050405020304" pitchFamily="18" charset="0"/>
              </a:rPr>
              <a:t>Πέτρος Αποστολίδης =&gt; Παύλος Νιρβάνας</a:t>
            </a:r>
          </a:p>
          <a:p>
            <a:pPr lvl="2">
              <a:buNone/>
            </a:pPr>
            <a:endParaRPr lang="el-GR" sz="2000" b="1" dirty="0">
              <a:latin typeface="Times New Roman" panose="02020603050405020304" pitchFamily="18" charset="0"/>
              <a:cs typeface="Times New Roman" panose="02020603050405020304" pitchFamily="18" charset="0"/>
            </a:endParaRPr>
          </a:p>
          <a:p>
            <a:pPr>
              <a:buFont typeface="Wingdings" pitchFamily="2" charset="2"/>
              <a:buChar char="Ø"/>
            </a:pPr>
            <a:r>
              <a:rPr lang="el-GR" sz="2000" dirty="0">
                <a:latin typeface="Times New Roman" panose="02020603050405020304" pitchFamily="18" charset="0"/>
                <a:cs typeface="Times New Roman" panose="02020603050405020304" pitchFamily="18" charset="0"/>
              </a:rPr>
              <a:t>Σώματα οργανισμών συγχωνεύονται και διασπώνται:</a:t>
            </a:r>
          </a:p>
          <a:p>
            <a:pPr>
              <a:buNone/>
            </a:pPr>
            <a:r>
              <a:rPr lang="el-GR" sz="2000" b="1" dirty="0">
                <a:latin typeface="Times New Roman" panose="02020603050405020304" pitchFamily="18" charset="0"/>
                <a:cs typeface="Times New Roman" panose="02020603050405020304" pitchFamily="18" charset="0"/>
              </a:rPr>
              <a:t>Υπουργείο Πολιτισμού</a:t>
            </a:r>
          </a:p>
          <a:p>
            <a:pPr>
              <a:buNone/>
            </a:pPr>
            <a:r>
              <a:rPr lang="el-GR" sz="2000" b="1" dirty="0">
                <a:latin typeface="Times New Roman" panose="02020603050405020304" pitchFamily="18" charset="0"/>
                <a:cs typeface="Times New Roman" panose="02020603050405020304" pitchFamily="18" charset="0"/>
              </a:rPr>
              <a:t>Υπουργείο Αθλητισμού                      Υπουργείο Πολιτισμού και Αθλητισμού</a:t>
            </a:r>
          </a:p>
          <a:p>
            <a:pPr>
              <a:buFont typeface="Wingdings" pitchFamily="2" charset="2"/>
              <a:buChar char="Ø"/>
            </a:pPr>
            <a:endParaRPr lang="el-GR" sz="2100" dirty="0">
              <a:latin typeface="Times New Roman" panose="02020603050405020304" pitchFamily="18" charset="0"/>
              <a:cs typeface="Times New Roman" panose="02020603050405020304" pitchFamily="18" charset="0"/>
            </a:endParaRPr>
          </a:p>
          <a:p>
            <a:pPr>
              <a:buFont typeface="Wingdings" pitchFamily="2" charset="2"/>
              <a:buChar char="Ø"/>
            </a:pPr>
            <a:endParaRPr lang="el-GR" sz="2100" dirty="0">
              <a:latin typeface="Times New Roman" panose="02020603050405020304" pitchFamily="18" charset="0"/>
              <a:cs typeface="Times New Roman" panose="02020603050405020304" pitchFamily="18" charset="0"/>
            </a:endParaRPr>
          </a:p>
        </p:txBody>
      </p:sp>
      <p:cxnSp>
        <p:nvCxnSpPr>
          <p:cNvPr id="8" name="7 - Ευθύγραμμο βέλος σύνδεσης"/>
          <p:cNvCxnSpPr>
            <a:cxnSpLocks/>
          </p:cNvCxnSpPr>
          <p:nvPr/>
        </p:nvCxnSpPr>
        <p:spPr>
          <a:xfrm>
            <a:off x="3088888" y="5357758"/>
            <a:ext cx="1226634" cy="1683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 name="4 - Ευθύγραμμο βέλος σύνδεσης"/>
          <p:cNvCxnSpPr>
            <a:cxnSpLocks/>
          </p:cNvCxnSpPr>
          <p:nvPr/>
        </p:nvCxnSpPr>
        <p:spPr>
          <a:xfrm>
            <a:off x="3088888" y="5702315"/>
            <a:ext cx="122663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0625" y="1"/>
            <a:ext cx="11649205" cy="6676372"/>
          </a:xfrm>
        </p:spPr>
        <p:txBody>
          <a:bodyPr>
            <a:normAutofit/>
          </a:bodyPr>
          <a:lstStyle/>
          <a:p>
            <a:pPr algn="ctr">
              <a:buNone/>
            </a:pPr>
            <a:r>
              <a:rPr lang="el-GR" sz="3200" b="1" dirty="0">
                <a:latin typeface="Times New Roman" pitchFamily="18" charset="0"/>
                <a:cs typeface="Times New Roman" pitchFamily="18" charset="0"/>
              </a:rPr>
              <a:t>Αρχές καταλογογράφησης με στόχο την τυποποίηση</a:t>
            </a:r>
            <a:endParaRPr lang="en-US" sz="3200" b="1" dirty="0">
              <a:latin typeface="Times New Roman" pitchFamily="18" charset="0"/>
              <a:cs typeface="Times New Roman" pitchFamily="18" charset="0"/>
            </a:endParaRPr>
          </a:p>
          <a:p>
            <a:pPr lvl="0" algn="just">
              <a:buFont typeface="Wingdings" pitchFamily="2" charset="2"/>
              <a:buChar char="Ø"/>
            </a:pPr>
            <a:r>
              <a:rPr lang="el-GR" sz="2400" dirty="0">
                <a:latin typeface="Times New Roman" pitchFamily="18" charset="0"/>
                <a:cs typeface="Times New Roman" pitchFamily="18" charset="0"/>
              </a:rPr>
              <a:t>Ο κατάλογος πρέπει να είναι ένα αποτελεσματικό εργαλείο για εξακρίβωση όταν η βιβλιοθήκη περιέχει ένα συγκεκριμένο βιβλίο με:</a:t>
            </a: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Font typeface="Wingdings" pitchFamily="2" charset="2"/>
              <a:buChar char="Ø"/>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pPr algn="just">
              <a:buNone/>
            </a:pPr>
            <a:endParaRPr lang="el-GR" sz="2400" dirty="0">
              <a:latin typeface="Times New Roman" pitchFamily="18" charset="0"/>
              <a:cs typeface="Times New Roman" pitchFamily="18" charset="0"/>
            </a:endParaRPr>
          </a:p>
          <a:p>
            <a:endParaRPr lang="en-US" dirty="0"/>
          </a:p>
        </p:txBody>
      </p:sp>
      <p:graphicFrame>
        <p:nvGraphicFramePr>
          <p:cNvPr id="7" name="6 - Διάγραμμα"/>
          <p:cNvGraphicFramePr/>
          <p:nvPr/>
        </p:nvGraphicFramePr>
        <p:xfrm>
          <a:off x="0" y="1478071"/>
          <a:ext cx="12037512" cy="5379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75782" y="375782"/>
            <a:ext cx="11599103" cy="5778402"/>
          </a:xfrm>
        </p:spPr>
        <p:txBody>
          <a:bodyPr/>
          <a:lstStyle/>
          <a:p>
            <a:pPr algn="ctr">
              <a:buNone/>
            </a:pPr>
            <a:r>
              <a:rPr lang="el-GR" sz="3200" b="1" dirty="0">
                <a:solidFill>
                  <a:schemeClr val="accent2"/>
                </a:solidFill>
                <a:latin typeface="Times New Roman" pitchFamily="18" charset="0"/>
                <a:cs typeface="Times New Roman" pitchFamily="18" charset="0"/>
              </a:rPr>
              <a:t>ΕΝΟΤΗΤΑ 2. </a:t>
            </a:r>
            <a:r>
              <a:rPr lang="el-GR" sz="3200" b="1" dirty="0">
                <a:latin typeface="Times New Roman" pitchFamily="18" charset="0"/>
                <a:cs typeface="Times New Roman" pitchFamily="18" charset="0"/>
              </a:rPr>
              <a:t>Αρχές καταλογογράφησης </a:t>
            </a:r>
          </a:p>
          <a:p>
            <a:pPr>
              <a:buNone/>
            </a:pPr>
            <a:endParaRPr lang="el-GR" dirty="0"/>
          </a:p>
          <a:p>
            <a:pPr algn="just">
              <a:buNone/>
            </a:pPr>
            <a:endParaRPr lang="en-US" dirty="0"/>
          </a:p>
        </p:txBody>
      </p:sp>
      <p:graphicFrame>
        <p:nvGraphicFramePr>
          <p:cNvPr id="4" name="3 - Διάγραμμα"/>
          <p:cNvGraphicFramePr/>
          <p:nvPr>
            <p:extLst>
              <p:ext uri="{D42A27DB-BD31-4B8C-83A1-F6EECF244321}">
                <p14:modId xmlns="" xmlns:p14="http://schemas.microsoft.com/office/powerpoint/2010/main" val="2148662100"/>
              </p:ext>
            </p:extLst>
          </p:nvPr>
        </p:nvGraphicFramePr>
        <p:xfrm>
          <a:off x="876822" y="1789042"/>
          <a:ext cx="10294761" cy="3472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463463"/>
            <a:ext cx="10863196" cy="5771082"/>
          </a:xfrm>
        </p:spPr>
        <p:txBody>
          <a:bodyPr>
            <a:normAutofit/>
          </a:bodyPr>
          <a:lstStyle/>
          <a:p>
            <a:pPr marL="0" algn="ctr">
              <a:lnSpc>
                <a:spcPct val="107000"/>
              </a:lnSpc>
              <a:spcAft>
                <a:spcPts val="800"/>
              </a:spcAft>
              <a:buNone/>
            </a:pPr>
            <a:r>
              <a:rPr lang="el-GR" sz="3900" b="1" dirty="0">
                <a:latin typeface="Times New Roman" pitchFamily="18" charset="0"/>
                <a:ea typeface="Calibri"/>
                <a:cs typeface="Times New Roman" pitchFamily="18" charset="0"/>
              </a:rPr>
              <a:t>Αρχή των ομοιόμορφων τίτλων</a:t>
            </a:r>
            <a:endParaRPr lang="en-US" sz="3900" b="1" dirty="0">
              <a:latin typeface="Times New Roman" pitchFamily="18" charset="0"/>
              <a:ea typeface="Calibri"/>
              <a:cs typeface="Times New Roman" pitchFamily="18" charset="0"/>
            </a:endParaRPr>
          </a:p>
          <a:p>
            <a:pPr marL="0">
              <a:lnSpc>
                <a:spcPct val="107000"/>
              </a:lnSpc>
              <a:spcAft>
                <a:spcPts val="800"/>
              </a:spcAft>
              <a:buNone/>
            </a:pPr>
            <a:r>
              <a:rPr lang="el-GR" sz="2600" dirty="0">
                <a:latin typeface="Times New Roman" pitchFamily="18" charset="0"/>
                <a:ea typeface="Calibri"/>
                <a:cs typeface="Times New Roman" pitchFamily="18" charset="0"/>
              </a:rPr>
              <a:t> </a:t>
            </a:r>
            <a:endParaRPr lang="en-US" sz="2600" dirty="0">
              <a:latin typeface="Times New Roman" pitchFamily="18" charset="0"/>
              <a:ea typeface="Calibri"/>
              <a:cs typeface="Times New Roman" pitchFamily="18" charset="0"/>
            </a:endParaRPr>
          </a:p>
          <a:p>
            <a:pPr marL="0" algn="just">
              <a:lnSpc>
                <a:spcPct val="107000"/>
              </a:lnSpc>
              <a:spcAft>
                <a:spcPts val="800"/>
              </a:spcAft>
              <a:buFont typeface="Arial" pitchFamily="34" charset="0"/>
              <a:buChar char="•"/>
            </a:pPr>
            <a:r>
              <a:rPr lang="el-GR" sz="2600" dirty="0">
                <a:latin typeface="Times New Roman" pitchFamily="18" charset="0"/>
                <a:ea typeface="Calibri"/>
                <a:cs typeface="Times New Roman" pitchFamily="18" charset="0"/>
              </a:rPr>
              <a:t>Όταν δύο διαφορετικά ονόματα εκπροσωπούν την ίδια οντότητα (ποικιλία του ονόματος) θα πρέπει να οδηγηθούμε σε έναν τίτλο ανατρέχοντας στις παραλλαγές.</a:t>
            </a:r>
            <a:endParaRPr lang="en-US" sz="2600" dirty="0">
              <a:latin typeface="Times New Roman" pitchFamily="18" charset="0"/>
              <a:ea typeface="Calibri"/>
              <a:cs typeface="Times New Roman" pitchFamily="18" charset="0"/>
            </a:endParaRPr>
          </a:p>
          <a:p>
            <a:pPr marL="0" algn="just">
              <a:lnSpc>
                <a:spcPct val="107000"/>
              </a:lnSpc>
              <a:spcAft>
                <a:spcPts val="800"/>
              </a:spcAft>
              <a:buNone/>
            </a:pPr>
            <a:r>
              <a:rPr lang="el-GR" sz="2600" dirty="0">
                <a:latin typeface="Times New Roman" pitchFamily="18" charset="0"/>
                <a:ea typeface="Calibri"/>
                <a:cs typeface="Times New Roman" pitchFamily="18" charset="0"/>
              </a:rPr>
              <a:t> </a:t>
            </a:r>
            <a:endParaRPr lang="en-US" sz="2600" dirty="0">
              <a:latin typeface="Times New Roman" pitchFamily="18" charset="0"/>
              <a:ea typeface="Calibri"/>
              <a:cs typeface="Times New Roman" pitchFamily="18" charset="0"/>
            </a:endParaRPr>
          </a:p>
          <a:p>
            <a:pPr marL="0" algn="just">
              <a:lnSpc>
                <a:spcPct val="107000"/>
              </a:lnSpc>
              <a:spcAft>
                <a:spcPts val="800"/>
              </a:spcAft>
              <a:buFont typeface="Arial" pitchFamily="34" charset="0"/>
              <a:buChar char="•"/>
            </a:pPr>
            <a:r>
              <a:rPr lang="el-GR" sz="2600" dirty="0">
                <a:latin typeface="Times New Roman" pitchFamily="18" charset="0"/>
                <a:ea typeface="Calibri"/>
                <a:cs typeface="Times New Roman" pitchFamily="18" charset="0"/>
              </a:rPr>
              <a:t>Θα πρέπει να χρησιμοποιείται </a:t>
            </a:r>
            <a:r>
              <a:rPr lang="el-GR" sz="2600" b="1" dirty="0">
                <a:latin typeface="Times New Roman" pitchFamily="18" charset="0"/>
                <a:ea typeface="Calibri"/>
                <a:cs typeface="Times New Roman" pitchFamily="18" charset="0"/>
              </a:rPr>
              <a:t>ένα όνομα που θα εκπροσωπεί μία οντότητα!</a:t>
            </a:r>
            <a:endParaRPr lang="en-US" sz="2600" b="1" dirty="0">
              <a:latin typeface="Times New Roman" pitchFamily="18" charset="0"/>
              <a:ea typeface="Calibri"/>
              <a:cs typeface="Times New Roman" pitchFamily="18" charset="0"/>
            </a:endParaRPr>
          </a:p>
          <a:p>
            <a:pPr marL="0" algn="just">
              <a:lnSpc>
                <a:spcPct val="107000"/>
              </a:lnSpc>
              <a:spcAft>
                <a:spcPts val="800"/>
              </a:spcAft>
              <a:buNone/>
            </a:pPr>
            <a:endParaRPr lang="en-US" sz="2600" dirty="0">
              <a:latin typeface="Times New Roman" pitchFamily="18" charset="0"/>
              <a:ea typeface="Calibri"/>
              <a:cs typeface="Times New Roman" pitchFamily="18" charset="0"/>
            </a:endParaRPr>
          </a:p>
          <a:p>
            <a:pPr marL="0" algn="just">
              <a:lnSpc>
                <a:spcPct val="107000"/>
              </a:lnSpc>
              <a:spcAft>
                <a:spcPts val="800"/>
              </a:spcAft>
              <a:buFont typeface="Arial" pitchFamily="34" charset="0"/>
              <a:buChar char="•"/>
            </a:pPr>
            <a:r>
              <a:rPr lang="el-GR" sz="2600" dirty="0">
                <a:latin typeface="Times New Roman" pitchFamily="18" charset="0"/>
                <a:ea typeface="Calibri"/>
                <a:cs typeface="Times New Roman" pitchFamily="18" charset="0"/>
              </a:rPr>
              <a:t>Σε περίπτωση που βρεθούν ποικίλα ονόματα, διαλέγουμε ένα που εκπροσωπεί το έργο</a:t>
            </a:r>
            <a:endParaRPr lang="en-US" sz="2600" dirty="0">
              <a:latin typeface="Times New Roman" pitchFamily="18" charset="0"/>
              <a:ea typeface="Calibri"/>
              <a:cs typeface="Times New Roman" pitchFamily="18" charset="0"/>
            </a:endParaRPr>
          </a:p>
          <a:p>
            <a:pPr marL="0" algn="just">
              <a:lnSpc>
                <a:spcPct val="107000"/>
              </a:lnSpc>
              <a:spcAft>
                <a:spcPts val="800"/>
              </a:spcAft>
              <a:buNone/>
            </a:pPr>
            <a:endParaRPr lang="en-US" sz="2600" dirty="0">
              <a:latin typeface="Times New Roman" pitchFamily="18" charset="0"/>
              <a:ea typeface="Calibri"/>
              <a:cs typeface="Times New Roman" pitchFamily="18" charset="0"/>
            </a:endParaRPr>
          </a:p>
          <a:p>
            <a:pPr algn="just">
              <a:buNone/>
            </a:pPr>
            <a:endParaRPr lang="en-US" dirty="0"/>
          </a:p>
        </p:txBody>
      </p:sp>
    </p:spTree>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360765"/>
            <a:ext cx="10809513" cy="5819318"/>
          </a:xfrm>
          <a:ln>
            <a:solidFill>
              <a:schemeClr val="bg2">
                <a:lumMod val="50000"/>
              </a:schemeClr>
            </a:solidFill>
          </a:ln>
        </p:spPr>
        <p:txBody>
          <a:bodyPr>
            <a:normAutofit/>
          </a:bodyPr>
          <a:lstStyle/>
          <a:p>
            <a:pPr algn="ctr">
              <a:buNone/>
            </a:pPr>
            <a:r>
              <a:rPr lang="el-GR" sz="3200" b="1" dirty="0">
                <a:latin typeface="Times New Roman" pitchFamily="18" charset="0"/>
                <a:cs typeface="Times New Roman" pitchFamily="18" charset="0"/>
              </a:rPr>
              <a:t>Παραδείγματα ομοιόμορφης τιτλοφόρησης </a:t>
            </a:r>
          </a:p>
          <a:p>
            <a:pPr algn="ctr">
              <a:buNone/>
            </a:pPr>
            <a:endParaRPr lang="el-GR" sz="3200" b="1" dirty="0">
              <a:latin typeface="Times New Roman" pitchFamily="18" charset="0"/>
              <a:cs typeface="Times New Roman" pitchFamily="18" charset="0"/>
            </a:endParaRPr>
          </a:p>
          <a:p>
            <a:pPr algn="just">
              <a:buFont typeface="Wingdings" pitchFamily="2" charset="2"/>
              <a:buChar char="Ø"/>
            </a:pPr>
            <a:r>
              <a:rPr lang="el-GR" dirty="0">
                <a:latin typeface="Times New Roman" pitchFamily="18" charset="0"/>
                <a:cs typeface="Times New Roman" pitchFamily="18" charset="0"/>
              </a:rPr>
              <a:t>Αχιλλέας Νασάκης ή Νασίκογλου (1838-1935)             Αχιλλέας Παράσχος </a:t>
            </a:r>
          </a:p>
          <a:p>
            <a:pPr algn="just">
              <a:buNone/>
            </a:pPr>
            <a:endParaRPr lang="el-GR" dirty="0">
              <a:latin typeface="Times New Roman" pitchFamily="18" charset="0"/>
              <a:cs typeface="Times New Roman" pitchFamily="18" charset="0"/>
            </a:endParaRPr>
          </a:p>
          <a:p>
            <a:pPr algn="just">
              <a:buFont typeface="Wingdings" pitchFamily="2" charset="2"/>
              <a:buChar char="Ø"/>
            </a:pPr>
            <a:r>
              <a:rPr lang="el-GR" dirty="0">
                <a:latin typeface="Times New Roman" pitchFamily="18" charset="0"/>
                <a:cs typeface="Times New Roman" pitchFamily="18" charset="0"/>
              </a:rPr>
              <a:t>Ιωάννης Παπαδιαμαντόπουλος (1856-1910)                       </a:t>
            </a:r>
            <a:r>
              <a:rPr lang="en-US" dirty="0">
                <a:latin typeface="Times New Roman" pitchFamily="18" charset="0"/>
                <a:cs typeface="Times New Roman" pitchFamily="18" charset="0"/>
              </a:rPr>
              <a:t>Jean Moreas </a:t>
            </a:r>
          </a:p>
          <a:p>
            <a:pPr algn="just">
              <a:buNone/>
            </a:pPr>
            <a:endParaRPr lang="el-GR" dirty="0">
              <a:latin typeface="Times New Roman" pitchFamily="18" charset="0"/>
              <a:cs typeface="Times New Roman" pitchFamily="18" charset="0"/>
            </a:endParaRPr>
          </a:p>
          <a:p>
            <a:pPr algn="just">
              <a:buNone/>
            </a:pPr>
            <a:endParaRPr lang="el-GR" dirty="0">
              <a:latin typeface="Times New Roman" pitchFamily="18" charset="0"/>
              <a:cs typeface="Times New Roman" pitchFamily="18" charset="0"/>
            </a:endParaRPr>
          </a:p>
          <a:p>
            <a:pPr algn="just">
              <a:buFont typeface="Wingdings" pitchFamily="2" charset="2"/>
              <a:buChar char="Ø"/>
            </a:pPr>
            <a:r>
              <a:rPr lang="el-GR" dirty="0">
                <a:latin typeface="Times New Roman" pitchFamily="18" charset="0"/>
                <a:cs typeface="Times New Roman" pitchFamily="18" charset="0"/>
              </a:rPr>
              <a:t>Κωνσταντίνος Δημητριάδης (1931- )                    Ντίνος Χριστιανόπουλος</a:t>
            </a:r>
          </a:p>
          <a:p>
            <a:pPr>
              <a:buNone/>
            </a:pPr>
            <a:endParaRPr lang="en-US" dirty="0"/>
          </a:p>
        </p:txBody>
      </p:sp>
      <p:cxnSp>
        <p:nvCxnSpPr>
          <p:cNvPr id="4" name="Ευθύγραμμο βέλος σύνδεσης 3">
            <a:extLst>
              <a:ext uri="{FF2B5EF4-FFF2-40B4-BE49-F238E27FC236}">
                <a16:creationId xmlns="" xmlns:a16="http://schemas.microsoft.com/office/drawing/2014/main" id="{15B4BE88-D24D-42C2-98C4-F09849008FFF}"/>
              </a:ext>
            </a:extLst>
          </p:cNvPr>
          <p:cNvCxnSpPr/>
          <p:nvPr/>
        </p:nvCxnSpPr>
        <p:spPr>
          <a:xfrm>
            <a:off x="8044070" y="1709530"/>
            <a:ext cx="201433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 name="14 - TextBox">
            <a:extLst>
              <a:ext uri="{FF2B5EF4-FFF2-40B4-BE49-F238E27FC236}">
                <a16:creationId xmlns="" xmlns:a16="http://schemas.microsoft.com/office/drawing/2014/main" id="{38F53FA4-CEC0-4407-829D-2253D5C23B0A}"/>
              </a:ext>
            </a:extLst>
          </p:cNvPr>
          <p:cNvSpPr txBox="1"/>
          <p:nvPr/>
        </p:nvSpPr>
        <p:spPr>
          <a:xfrm>
            <a:off x="8303457" y="1385037"/>
            <a:ext cx="1495556" cy="338554"/>
          </a:xfrm>
          <a:prstGeom prst="rect">
            <a:avLst/>
          </a:prstGeom>
          <a:noFill/>
        </p:spPr>
        <p:txBody>
          <a:bodyPr wrap="square" rtlCol="0">
            <a:spAutoFit/>
          </a:bodyPr>
          <a:lstStyle/>
          <a:p>
            <a:r>
              <a:rPr lang="el-GR" sz="1600" dirty="0"/>
              <a:t>αναζητούμε</a:t>
            </a:r>
            <a:endParaRPr lang="en-US" sz="1600" dirty="0"/>
          </a:p>
        </p:txBody>
      </p:sp>
      <p:cxnSp>
        <p:nvCxnSpPr>
          <p:cNvPr id="8" name="Ευθύγραμμο βέλος σύνδεσης 7">
            <a:extLst>
              <a:ext uri="{FF2B5EF4-FFF2-40B4-BE49-F238E27FC236}">
                <a16:creationId xmlns="" xmlns:a16="http://schemas.microsoft.com/office/drawing/2014/main" id="{C988533C-650D-4ACB-97A5-B4730C1C63F3}"/>
              </a:ext>
            </a:extLst>
          </p:cNvPr>
          <p:cNvCxnSpPr>
            <a:cxnSpLocks/>
          </p:cNvCxnSpPr>
          <p:nvPr/>
        </p:nvCxnSpPr>
        <p:spPr>
          <a:xfrm>
            <a:off x="7255566" y="3059912"/>
            <a:ext cx="1795669"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14 - TextBox">
            <a:extLst>
              <a:ext uri="{FF2B5EF4-FFF2-40B4-BE49-F238E27FC236}">
                <a16:creationId xmlns="" xmlns:a16="http://schemas.microsoft.com/office/drawing/2014/main" id="{46D774F2-7541-45B8-94AC-15293B57D6D9}"/>
              </a:ext>
            </a:extLst>
          </p:cNvPr>
          <p:cNvSpPr txBox="1"/>
          <p:nvPr/>
        </p:nvSpPr>
        <p:spPr>
          <a:xfrm>
            <a:off x="7255566" y="2800411"/>
            <a:ext cx="1611512" cy="338554"/>
          </a:xfrm>
          <a:prstGeom prst="rect">
            <a:avLst/>
          </a:prstGeom>
          <a:noFill/>
        </p:spPr>
        <p:txBody>
          <a:bodyPr wrap="square" rtlCol="0">
            <a:spAutoFit/>
          </a:bodyPr>
          <a:lstStyle/>
          <a:p>
            <a:r>
              <a:rPr lang="el-GR" sz="1600" dirty="0"/>
              <a:t>αναζητούμε</a:t>
            </a:r>
            <a:endParaRPr lang="en-US" sz="1600" dirty="0"/>
          </a:p>
        </p:txBody>
      </p:sp>
      <p:cxnSp>
        <p:nvCxnSpPr>
          <p:cNvPr id="12" name="Ευθύγραμμο βέλος σύνδεσης 11">
            <a:extLst>
              <a:ext uri="{FF2B5EF4-FFF2-40B4-BE49-F238E27FC236}">
                <a16:creationId xmlns="" xmlns:a16="http://schemas.microsoft.com/office/drawing/2014/main" id="{87950354-9D12-4193-8812-C17379699BEB}"/>
              </a:ext>
            </a:extLst>
          </p:cNvPr>
          <p:cNvCxnSpPr>
            <a:cxnSpLocks/>
          </p:cNvCxnSpPr>
          <p:nvPr/>
        </p:nvCxnSpPr>
        <p:spPr>
          <a:xfrm>
            <a:off x="6281531" y="4434163"/>
            <a:ext cx="16167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14 - TextBox">
            <a:extLst>
              <a:ext uri="{FF2B5EF4-FFF2-40B4-BE49-F238E27FC236}">
                <a16:creationId xmlns="" xmlns:a16="http://schemas.microsoft.com/office/drawing/2014/main" id="{85929513-836D-4EE3-8A24-79FEB15CCEE6}"/>
              </a:ext>
            </a:extLst>
          </p:cNvPr>
          <p:cNvSpPr txBox="1"/>
          <p:nvPr/>
        </p:nvSpPr>
        <p:spPr>
          <a:xfrm>
            <a:off x="6281531" y="4153749"/>
            <a:ext cx="1616765" cy="338554"/>
          </a:xfrm>
          <a:prstGeom prst="rect">
            <a:avLst/>
          </a:prstGeom>
          <a:noFill/>
        </p:spPr>
        <p:txBody>
          <a:bodyPr wrap="square" rtlCol="0">
            <a:spAutoFit/>
          </a:bodyPr>
          <a:lstStyle/>
          <a:p>
            <a:r>
              <a:rPr lang="el-GR" sz="1600" dirty="0"/>
              <a:t>αναζητούμε</a:t>
            </a:r>
            <a:endParaRPr lang="en-US" sz="1600" dirty="0"/>
          </a:p>
        </p:txBody>
      </p:sp>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00416" y="300625"/>
            <a:ext cx="11837096" cy="621290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09600" y="341523"/>
            <a:ext cx="10972800" cy="6072529"/>
          </a:xfrm>
        </p:spPr>
        <p:txBody>
          <a:bodyPr>
            <a:normAutofit/>
          </a:bodyPr>
          <a:lstStyle/>
          <a:p>
            <a:pPr lvl="0" algn="ctr">
              <a:buNone/>
            </a:pPr>
            <a:r>
              <a:rPr lang="el-GR" sz="2800" b="1" dirty="0">
                <a:latin typeface="Times New Roman" pitchFamily="18" charset="0"/>
                <a:cs typeface="Times New Roman" pitchFamily="18" charset="0"/>
              </a:rPr>
              <a:t>Άσκηση κατανόησης &amp; εξοικείωσης ΒΒΕ</a:t>
            </a:r>
          </a:p>
          <a:p>
            <a:pPr algn="ctr">
              <a:buNone/>
            </a:pPr>
            <a:endParaRPr lang="el-GR" sz="2400" dirty="0">
              <a:latin typeface="Times New Roman" pitchFamily="18" charset="0"/>
              <a:cs typeface="Times New Roman" pitchFamily="18" charset="0"/>
            </a:endParaRPr>
          </a:p>
          <a:p>
            <a:pPr marL="624078" indent="-514350">
              <a:buAutoNum type="arabicPeriod"/>
            </a:pPr>
            <a:r>
              <a:rPr lang="el-GR" sz="2400" dirty="0">
                <a:latin typeface="Times New Roman" pitchFamily="18" charset="0"/>
                <a:cs typeface="Times New Roman" pitchFamily="18" charset="0"/>
              </a:rPr>
              <a:t>Εισάγετε την διεύθυνση της Βιβλιοθήκης της Βουλής των Ελλήνων</a:t>
            </a:r>
          </a:p>
          <a:p>
            <a:pPr marL="624078" indent="-514350">
              <a:buAutoNum type="arabicPeriod"/>
            </a:pPr>
            <a:r>
              <a:rPr lang="el-GR" sz="2400" dirty="0">
                <a:latin typeface="Times New Roman" pitchFamily="18" charset="0"/>
                <a:cs typeface="Times New Roman" pitchFamily="18" charset="0"/>
              </a:rPr>
              <a:t>Στην κεντρική σελίδα επιλέγετε «</a:t>
            </a:r>
            <a:r>
              <a:rPr lang="el-GR" sz="2400" b="1" dirty="0">
                <a:latin typeface="Times New Roman" pitchFamily="18" charset="0"/>
                <a:cs typeface="Times New Roman" pitchFamily="18" charset="0"/>
              </a:rPr>
              <a:t>Κατάλογος</a:t>
            </a:r>
            <a:r>
              <a:rPr lang="el-GR" sz="2400" dirty="0">
                <a:latin typeface="Times New Roman" pitchFamily="18" charset="0"/>
                <a:cs typeface="Times New Roman" pitchFamily="18" charset="0"/>
              </a:rPr>
              <a:t>» </a:t>
            </a:r>
          </a:p>
          <a:p>
            <a:pPr marL="624078" indent="-514350">
              <a:buAutoNum type="arabicPeriod"/>
            </a:pPr>
            <a:r>
              <a:rPr lang="el-GR" sz="2400" dirty="0">
                <a:latin typeface="Times New Roman" pitchFamily="18" charset="0"/>
                <a:cs typeface="Times New Roman" pitchFamily="18" charset="0"/>
              </a:rPr>
              <a:t>Στη συνέχεια επιλέγετε «</a:t>
            </a:r>
            <a:r>
              <a:rPr lang="el-GR" sz="2400" b="1" dirty="0">
                <a:latin typeface="Times New Roman" pitchFamily="18" charset="0"/>
                <a:cs typeface="Times New Roman" pitchFamily="18" charset="0"/>
              </a:rPr>
              <a:t>Προηγμένη</a:t>
            </a:r>
            <a:r>
              <a:rPr lang="el-GR" sz="2400" dirty="0">
                <a:latin typeface="Times New Roman" pitchFamily="18" charset="0"/>
                <a:cs typeface="Times New Roman" pitchFamily="18" charset="0"/>
              </a:rPr>
              <a:t> </a:t>
            </a:r>
            <a:r>
              <a:rPr lang="el-GR" sz="2400" b="1" dirty="0">
                <a:latin typeface="Times New Roman" pitchFamily="18" charset="0"/>
                <a:cs typeface="Times New Roman" pitchFamily="18" charset="0"/>
              </a:rPr>
              <a:t>αναζήτηση</a:t>
            </a:r>
            <a:r>
              <a:rPr lang="el-GR" sz="2400" dirty="0">
                <a:latin typeface="Times New Roman" pitchFamily="18" charset="0"/>
                <a:cs typeface="Times New Roman" pitchFamily="18" charset="0"/>
              </a:rPr>
              <a:t>»</a:t>
            </a:r>
          </a:p>
          <a:p>
            <a:pPr marL="624078" indent="-514350">
              <a:buAutoNum type="arabicPeriod"/>
            </a:pPr>
            <a:r>
              <a:rPr lang="el-GR" sz="2400" dirty="0">
                <a:latin typeface="Times New Roman" pitchFamily="18" charset="0"/>
                <a:cs typeface="Times New Roman" pitchFamily="18" charset="0"/>
              </a:rPr>
              <a:t>Στο πρώτο πεδίο διαλέγετε «</a:t>
            </a:r>
            <a:r>
              <a:rPr lang="el-GR" sz="2400" b="1" dirty="0">
                <a:latin typeface="Times New Roman" pitchFamily="18" charset="0"/>
                <a:cs typeface="Times New Roman" pitchFamily="18" charset="0"/>
              </a:rPr>
              <a:t>Δημιουργός/Συντελεστής</a:t>
            </a:r>
            <a:r>
              <a:rPr lang="el-GR" sz="2400" dirty="0">
                <a:latin typeface="Times New Roman" pitchFamily="18" charset="0"/>
                <a:cs typeface="Times New Roman" pitchFamily="18" charset="0"/>
              </a:rPr>
              <a:t>», ενώ στο δεύτερο «</a:t>
            </a:r>
            <a:r>
              <a:rPr lang="el-GR" sz="2400" b="1" dirty="0">
                <a:latin typeface="Times New Roman" pitchFamily="18" charset="0"/>
                <a:cs typeface="Times New Roman" pitchFamily="18" charset="0"/>
              </a:rPr>
              <a:t>Περιέχει</a:t>
            </a:r>
            <a:r>
              <a:rPr lang="el-GR" sz="2400" dirty="0">
                <a:latin typeface="Times New Roman" pitchFamily="18" charset="0"/>
                <a:cs typeface="Times New Roman" pitchFamily="18" charset="0"/>
              </a:rPr>
              <a:t>» και πληκτρολογείτε στην αναζήτηση με άτονα πεζά «</a:t>
            </a:r>
            <a:r>
              <a:rPr lang="el-GR" sz="2400" b="1" dirty="0" err="1">
                <a:latin typeface="Times New Roman" pitchFamily="18" charset="0"/>
                <a:cs typeface="Times New Roman" pitchFamily="18" charset="0"/>
              </a:rPr>
              <a:t>γιαννης</a:t>
            </a:r>
            <a:r>
              <a:rPr lang="el-GR" sz="2400" b="1" dirty="0">
                <a:latin typeface="Times New Roman" pitchFamily="18" charset="0"/>
                <a:cs typeface="Times New Roman" pitchFamily="18" charset="0"/>
              </a:rPr>
              <a:t> </a:t>
            </a:r>
            <a:r>
              <a:rPr lang="el-GR" sz="2400" b="1" dirty="0" err="1">
                <a:latin typeface="Times New Roman" pitchFamily="18" charset="0"/>
                <a:cs typeface="Times New Roman" pitchFamily="18" charset="0"/>
              </a:rPr>
              <a:t>ριτσος</a:t>
            </a:r>
            <a:r>
              <a:rPr lang="el-GR" sz="2400" dirty="0">
                <a:latin typeface="Times New Roman" pitchFamily="18" charset="0"/>
                <a:cs typeface="Times New Roman" pitchFamily="18" charset="0"/>
              </a:rPr>
              <a:t>» (Γιάννης Ρίτσος).</a:t>
            </a:r>
          </a:p>
          <a:p>
            <a:pPr marL="624078" indent="-514350">
              <a:buAutoNum type="arabicPeriod"/>
            </a:pPr>
            <a:endParaRPr lang="el-GR" sz="2400" dirty="0">
              <a:latin typeface="Times New Roman" pitchFamily="18" charset="0"/>
              <a:cs typeface="Times New Roman" pitchFamily="18" charset="0"/>
            </a:endParaRPr>
          </a:p>
          <a:p>
            <a:pPr marL="624078" indent="-514350">
              <a:buFont typeface="Wingdings" pitchFamily="2" charset="2"/>
              <a:buChar char="ü"/>
            </a:pPr>
            <a:r>
              <a:rPr lang="el-GR" sz="3200" dirty="0">
                <a:latin typeface="Times New Roman" pitchFamily="18" charset="0"/>
                <a:cs typeface="Times New Roman" pitchFamily="18" charset="0"/>
              </a:rPr>
              <a:t>Έ</a:t>
            </a:r>
            <a:r>
              <a:rPr lang="el-GR" sz="2400" dirty="0">
                <a:latin typeface="Times New Roman" pitchFamily="18" charset="0"/>
                <a:cs typeface="Times New Roman" pitchFamily="18" charset="0"/>
              </a:rPr>
              <a:t>στω ότι εκπονούμε μελέτη για το μεταφραστικό έργο του ποιητή. Αριστερά στο πεδίο «</a:t>
            </a:r>
            <a:r>
              <a:rPr lang="el-GR" sz="2400" b="1" dirty="0">
                <a:latin typeface="Times New Roman" pitchFamily="18" charset="0"/>
                <a:cs typeface="Times New Roman" pitchFamily="18" charset="0"/>
              </a:rPr>
              <a:t>Ρόλος</a:t>
            </a:r>
            <a:r>
              <a:rPr lang="el-GR" sz="2400" dirty="0">
                <a:latin typeface="Times New Roman" pitchFamily="18" charset="0"/>
                <a:cs typeface="Times New Roman" pitchFamily="18" charset="0"/>
              </a:rPr>
              <a:t>» υπάγεται το μεταφραστικό έργο που διαθέτει η βιβλιοθήκη, ώστε να μπορέσουμε να συνεχίσουμε το ερευνητικό μας έργο.</a:t>
            </a:r>
          </a:p>
          <a:p>
            <a:pPr marL="624078" indent="-514350">
              <a:buAutoNum type="arabicPeriod"/>
            </a:pP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75574" y="417263"/>
            <a:ext cx="11624152" cy="5858277"/>
          </a:xfrm>
        </p:spPr>
        <p:txBody>
          <a:bodyPr>
            <a:normAutofit/>
          </a:bodyPr>
          <a:lstStyle/>
          <a:p>
            <a:pPr algn="ctr">
              <a:buNone/>
            </a:pPr>
            <a:r>
              <a:rPr lang="el-GR" sz="2800" b="1" dirty="0">
                <a:latin typeface="Times New Roman" pitchFamily="18" charset="0"/>
                <a:cs typeface="Times New Roman" pitchFamily="18" charset="0"/>
              </a:rPr>
              <a:t>Κανόνες επίσημης τιτλοφόρησης</a:t>
            </a:r>
          </a:p>
          <a:p>
            <a:pPr>
              <a:buNone/>
            </a:pPr>
            <a:endParaRPr lang="el-GR" dirty="0">
              <a:latin typeface="Times New Roman" pitchFamily="18" charset="0"/>
              <a:cs typeface="Times New Roman" pitchFamily="18" charset="0"/>
            </a:endParaRPr>
          </a:p>
          <a:p>
            <a:pPr lvl="1" algn="just">
              <a:buFont typeface="Wingdings" pitchFamily="2" charset="2"/>
              <a:buChar char="Ø"/>
            </a:pPr>
            <a:r>
              <a:rPr lang="el-GR" b="1" dirty="0">
                <a:latin typeface="Times New Roman" pitchFamily="18" charset="0"/>
                <a:cs typeface="Times New Roman" pitchFamily="18" charset="0"/>
              </a:rPr>
              <a:t>Κ.Ε.Γ</a:t>
            </a:r>
          </a:p>
          <a:p>
            <a:pPr algn="just">
              <a:buNone/>
            </a:pPr>
            <a:r>
              <a:rPr lang="el-GR" b="1" dirty="0">
                <a:latin typeface="Times New Roman" pitchFamily="18" charset="0"/>
                <a:cs typeface="Times New Roman" pitchFamily="18" charset="0"/>
              </a:rPr>
              <a:t>Ελλάδα: Κέντρο Ελληνικής Γλώσσας ή</a:t>
            </a:r>
          </a:p>
          <a:p>
            <a:pPr algn="just">
              <a:buNone/>
            </a:pPr>
            <a:endParaRPr lang="el-GR" b="1" dirty="0">
              <a:latin typeface="Times New Roman" pitchFamily="18" charset="0"/>
              <a:cs typeface="Times New Roman" pitchFamily="18" charset="0"/>
            </a:endParaRPr>
          </a:p>
          <a:p>
            <a:pPr algn="just">
              <a:buNone/>
            </a:pPr>
            <a:r>
              <a:rPr lang="el-GR" b="1" dirty="0">
                <a:latin typeface="Times New Roman" pitchFamily="18" charset="0"/>
                <a:cs typeface="Times New Roman" pitchFamily="18" charset="0"/>
              </a:rPr>
              <a:t>Ε.Ε.Λ</a:t>
            </a:r>
          </a:p>
          <a:p>
            <a:pPr algn="just">
              <a:buNone/>
            </a:pPr>
            <a:r>
              <a:rPr lang="el-GR" b="1" dirty="0">
                <a:latin typeface="Times New Roman" pitchFamily="18" charset="0"/>
                <a:cs typeface="Times New Roman" pitchFamily="18" charset="0"/>
              </a:rPr>
              <a:t>Ελλάδα: Ένωση Ελλήνων Λογοτεχνών</a:t>
            </a:r>
            <a:endParaRPr lang="en-US" b="1" dirty="0">
              <a:latin typeface="Times New Roman" pitchFamily="18" charset="0"/>
              <a:cs typeface="Times New Roman" pitchFamily="18" charset="0"/>
            </a:endParaRPr>
          </a:p>
          <a:p>
            <a:pPr algn="just">
              <a:buNone/>
            </a:pP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Το ίδιο συμβαίνει με τα αρτικόλεξα, όπως Κέντρο Ελληνικής Γλώσσας ή Ένωση Ελλήνων Λογοτεχνών που απεικονίζουν έναν οργανισμό. Εκεί κάνουμε αναφορά σε άλλο πεδίο </a:t>
            </a:r>
          </a:p>
          <a:p>
            <a:pPr algn="just">
              <a:buNone/>
            </a:pPr>
            <a:r>
              <a:rPr lang="el-GR" dirty="0">
                <a:latin typeface="Times New Roman" pitchFamily="18" charset="0"/>
                <a:cs typeface="Times New Roman" pitchFamily="18" charset="0"/>
              </a:rPr>
              <a:t> </a:t>
            </a:r>
          </a:p>
          <a:p>
            <a:pPr>
              <a:buNone/>
            </a:pPr>
            <a:endParaRPr lang="en-US" dirty="0"/>
          </a:p>
        </p:txBody>
      </p:sp>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724395"/>
            <a:ext cx="10131425" cy="5498275"/>
          </a:xfrm>
        </p:spPr>
        <p:txBody>
          <a:bodyPr/>
          <a:lstStyle/>
          <a:p>
            <a:pPr marL="0" algn="ctr">
              <a:lnSpc>
                <a:spcPct val="107000"/>
              </a:lnSpc>
              <a:spcAft>
                <a:spcPts val="800"/>
              </a:spcAft>
              <a:buNone/>
            </a:pPr>
            <a:r>
              <a:rPr lang="el-GR" sz="3200" b="1" dirty="0">
                <a:latin typeface="Times New Roman" pitchFamily="18" charset="0"/>
                <a:ea typeface="Calibri"/>
                <a:cs typeface="Times New Roman" pitchFamily="18" charset="0"/>
              </a:rPr>
              <a:t>Αρχή των μοναδικών τίτλων</a:t>
            </a:r>
            <a:endParaRPr lang="en-US" sz="3200" b="1" dirty="0">
              <a:latin typeface="Times New Roman" pitchFamily="18" charset="0"/>
              <a:ea typeface="Calibri"/>
              <a:cs typeface="Times New Roman" pitchFamily="18" charset="0"/>
            </a:endParaRPr>
          </a:p>
          <a:p>
            <a:pPr marL="0">
              <a:lnSpc>
                <a:spcPct val="107000"/>
              </a:lnSpc>
              <a:spcAft>
                <a:spcPts val="800"/>
              </a:spcAft>
              <a:buNone/>
            </a:pPr>
            <a:endParaRPr lang="en-US" dirty="0">
              <a:latin typeface="Times New Roman" pitchFamily="18" charset="0"/>
              <a:ea typeface="Calibri"/>
              <a:cs typeface="Times New Roman" pitchFamily="18" charset="0"/>
            </a:endParaRPr>
          </a:p>
          <a:p>
            <a:pPr marL="0" algn="just">
              <a:lnSpc>
                <a:spcPct val="107000"/>
              </a:lnSpc>
              <a:spcAft>
                <a:spcPts val="800"/>
              </a:spcAft>
              <a:buNone/>
            </a:pPr>
            <a:r>
              <a:rPr lang="el-GR" dirty="0">
                <a:latin typeface="Times New Roman" pitchFamily="18" charset="0"/>
                <a:ea typeface="Calibri"/>
                <a:cs typeface="Times New Roman" pitchFamily="18" charset="0"/>
              </a:rPr>
              <a:t>Δύο διαφορετικά έργα με το ίδιο όνομα θα έπρεπε να δίνουν διαφορετικές οντότητες. </a:t>
            </a:r>
          </a:p>
          <a:p>
            <a:pPr marL="0" algn="just">
              <a:lnSpc>
                <a:spcPct val="107000"/>
              </a:lnSpc>
              <a:spcAft>
                <a:spcPts val="800"/>
              </a:spcAft>
              <a:buNone/>
            </a:pPr>
            <a:endParaRPr lang="el-GR" dirty="0">
              <a:latin typeface="Times New Roman" pitchFamily="18" charset="0"/>
              <a:ea typeface="Calibri"/>
              <a:cs typeface="Times New Roman" pitchFamily="18" charset="0"/>
            </a:endParaRPr>
          </a:p>
          <a:p>
            <a:pPr marL="0" algn="just">
              <a:lnSpc>
                <a:spcPct val="107000"/>
              </a:lnSpc>
              <a:spcAft>
                <a:spcPts val="800"/>
              </a:spcAft>
              <a:buNone/>
            </a:pPr>
            <a:r>
              <a:rPr lang="el-GR" dirty="0">
                <a:latin typeface="Times New Roman" pitchFamily="18" charset="0"/>
                <a:ea typeface="Calibri"/>
                <a:cs typeface="Times New Roman" pitchFamily="18" charset="0"/>
              </a:rPr>
              <a:t>Για να γίνει εφικτό χρησιμοποιούμε προσθήκες σε ονόματα (μεταδεδομένα) έτσι ώστε κάθε ξεχωριστό έργο να έχει μία συγκεκριμένη οντότητα.</a:t>
            </a:r>
            <a:endParaRPr lang="en-US" dirty="0"/>
          </a:p>
        </p:txBody>
      </p:sp>
    </p:spTree>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8306" y="92765"/>
            <a:ext cx="11373633" cy="6132671"/>
          </a:xfrm>
        </p:spPr>
        <p:txBody>
          <a:bodyPr>
            <a:normAutofit lnSpcReduction="10000"/>
          </a:bodyPr>
          <a:lstStyle/>
          <a:p>
            <a:pPr marL="0" algn="ctr">
              <a:lnSpc>
                <a:spcPct val="107000"/>
              </a:lnSpc>
              <a:spcAft>
                <a:spcPts val="800"/>
              </a:spcAft>
              <a:buNone/>
            </a:pPr>
            <a:r>
              <a:rPr lang="el-GR" sz="2800" b="1" dirty="0">
                <a:latin typeface="Times New Roman" pitchFamily="18" charset="0"/>
                <a:ea typeface="Calibri"/>
                <a:cs typeface="Times New Roman" pitchFamily="18" charset="0"/>
              </a:rPr>
              <a:t>Παραδείγματα μοναδικών τίτλων</a:t>
            </a:r>
            <a:endParaRPr lang="en-US" sz="2800" b="1" dirty="0">
              <a:latin typeface="Times New Roman" pitchFamily="18" charset="0"/>
              <a:ea typeface="Calibri"/>
              <a:cs typeface="Times New Roman" pitchFamily="18" charset="0"/>
            </a:endParaRPr>
          </a:p>
          <a:p>
            <a:pPr algn="just">
              <a:buFont typeface="Wingdings" pitchFamily="2" charset="2"/>
              <a:buChar char="Ø"/>
            </a:pPr>
            <a:r>
              <a:rPr lang="el-GR" sz="2200" dirty="0">
                <a:latin typeface="Times New Roman" pitchFamily="18" charset="0"/>
                <a:cs typeface="Times New Roman" pitchFamily="18" charset="0"/>
              </a:rPr>
              <a:t>Δύο πρωθυπουργοί της Ελλάδας, (παππούς και εγγονός) με το ίδιο όνομα </a:t>
            </a:r>
          </a:p>
          <a:p>
            <a:pPr algn="just"/>
            <a:r>
              <a:rPr lang="el-GR" sz="2200" b="1" dirty="0">
                <a:latin typeface="Times New Roman" pitchFamily="18" charset="0"/>
                <a:cs typeface="Times New Roman" pitchFamily="18" charset="0"/>
              </a:rPr>
              <a:t>Γιώργος Παπανδρέου 1888-1969</a:t>
            </a:r>
          </a:p>
          <a:p>
            <a:pPr algn="just"/>
            <a:r>
              <a:rPr lang="el-GR" sz="2200" b="1" dirty="0">
                <a:latin typeface="Times New Roman" pitchFamily="18" charset="0"/>
                <a:cs typeface="Times New Roman" pitchFamily="18" charset="0"/>
              </a:rPr>
              <a:t>Γιώργος Παπανδρέου (ημερομηνία γέννησης 1952- )</a:t>
            </a:r>
          </a:p>
          <a:p>
            <a:pPr algn="just">
              <a:buNone/>
            </a:pPr>
            <a:endParaRPr lang="el-GR" sz="2200" b="1" dirty="0">
              <a:latin typeface="Times New Roman" pitchFamily="18" charset="0"/>
              <a:cs typeface="Times New Roman" pitchFamily="18" charset="0"/>
            </a:endParaRPr>
          </a:p>
          <a:p>
            <a:pPr algn="just">
              <a:buFont typeface="Wingdings" pitchFamily="2" charset="2"/>
              <a:buChar char="Ø"/>
            </a:pPr>
            <a:r>
              <a:rPr lang="el-GR" sz="2200" dirty="0">
                <a:latin typeface="Times New Roman" pitchFamily="18" charset="0"/>
                <a:cs typeface="Times New Roman" pitchFamily="18" charset="0"/>
              </a:rPr>
              <a:t>Δύο μουσεία με το προσωνύμιο «αρχαιολογικό»</a:t>
            </a:r>
          </a:p>
          <a:p>
            <a:pPr algn="just"/>
            <a:r>
              <a:rPr lang="el-GR" sz="2200" b="1" dirty="0">
                <a:latin typeface="Times New Roman" pitchFamily="18" charset="0"/>
                <a:cs typeface="Times New Roman" pitchFamily="18" charset="0"/>
              </a:rPr>
              <a:t>Αρχαιολογικό Μουσείο (Καλαμάτα)</a:t>
            </a:r>
          </a:p>
          <a:p>
            <a:pPr algn="just"/>
            <a:r>
              <a:rPr lang="el-GR" sz="2200" b="1" dirty="0">
                <a:latin typeface="Times New Roman" pitchFamily="18" charset="0"/>
                <a:cs typeface="Times New Roman" pitchFamily="18" charset="0"/>
              </a:rPr>
              <a:t>Αρχαιολογικό Μουσείο (Κιλκίς)</a:t>
            </a:r>
          </a:p>
          <a:p>
            <a:pPr algn="just">
              <a:buNone/>
            </a:pPr>
            <a:r>
              <a:rPr lang="el-GR" sz="2200" b="1" dirty="0">
                <a:latin typeface="Times New Roman" pitchFamily="18" charset="0"/>
                <a:cs typeface="Times New Roman" pitchFamily="18" charset="0"/>
              </a:rPr>
              <a:t> </a:t>
            </a:r>
          </a:p>
          <a:p>
            <a:pPr algn="just">
              <a:buFont typeface="Wingdings" pitchFamily="2" charset="2"/>
              <a:buChar char="Ø"/>
            </a:pPr>
            <a:r>
              <a:rPr lang="el-GR" sz="2200" dirty="0">
                <a:latin typeface="Times New Roman" pitchFamily="18" charset="0"/>
                <a:cs typeface="Times New Roman" pitchFamily="18" charset="0"/>
              </a:rPr>
              <a:t>Δύο βιβλιοθήκες με το ίδιο όνομα:</a:t>
            </a:r>
          </a:p>
          <a:p>
            <a:pPr algn="just"/>
            <a:r>
              <a:rPr lang="el-GR" sz="2200" b="1" dirty="0">
                <a:latin typeface="Times New Roman" pitchFamily="18" charset="0"/>
                <a:cs typeface="Times New Roman" pitchFamily="18" charset="0"/>
              </a:rPr>
              <a:t>Δημόσια Βιβλιοθήκη (Καλαμάτα)</a:t>
            </a:r>
            <a:endParaRPr lang="el-GR" sz="2200" dirty="0">
              <a:latin typeface="Times New Roman" pitchFamily="18" charset="0"/>
              <a:cs typeface="Times New Roman" pitchFamily="18" charset="0"/>
            </a:endParaRPr>
          </a:p>
          <a:p>
            <a:pPr algn="just"/>
            <a:r>
              <a:rPr lang="el-GR" sz="2200" b="1" dirty="0">
                <a:latin typeface="Times New Roman" pitchFamily="18" charset="0"/>
                <a:cs typeface="Times New Roman" pitchFamily="18" charset="0"/>
              </a:rPr>
              <a:t>Δημόσια Βιβλιοθήκη (Λιβαδειά) </a:t>
            </a:r>
          </a:p>
          <a:p>
            <a:pPr algn="just"/>
            <a:endParaRPr lang="el-GR" sz="2200" b="1" dirty="0">
              <a:latin typeface="Times New Roman" pitchFamily="18" charset="0"/>
              <a:cs typeface="Times New Roman" pitchFamily="18" charset="0"/>
            </a:endParaRPr>
          </a:p>
          <a:p>
            <a:pPr algn="just">
              <a:buFont typeface="Wingdings" panose="05000000000000000000" pitchFamily="2" charset="2"/>
              <a:buChar char="Ø"/>
            </a:pPr>
            <a:r>
              <a:rPr lang="el-GR" sz="2200" dirty="0">
                <a:latin typeface="Times New Roman" pitchFamily="18" charset="0"/>
                <a:cs typeface="Times New Roman" pitchFamily="18" charset="0"/>
              </a:rPr>
              <a:t>Δύο ποιητικά έργα με τον ίδιο τίτλο:</a:t>
            </a:r>
          </a:p>
          <a:p>
            <a:pPr algn="just"/>
            <a:r>
              <a:rPr lang="el-GR" sz="2200" b="1" dirty="0">
                <a:latin typeface="Times New Roman" pitchFamily="18" charset="0"/>
                <a:cs typeface="Times New Roman" pitchFamily="18" charset="0"/>
              </a:rPr>
              <a:t>Φιλοκτήτης (Σοφοκλής - ποίημα Ρίτσου)</a:t>
            </a:r>
          </a:p>
          <a:p>
            <a:pPr algn="just"/>
            <a:r>
              <a:rPr lang="el-GR" sz="2400" b="1" dirty="0" err="1">
                <a:latin typeface="Times New Roman" pitchFamily="18" charset="0"/>
                <a:cs typeface="Times New Roman" pitchFamily="18" charset="0"/>
              </a:rPr>
              <a:t>Οδύσ</a:t>
            </a:r>
            <a:r>
              <a:rPr lang="el-GR" sz="2400" b="1" dirty="0">
                <a:latin typeface="Times New Roman" pitchFamily="18" charset="0"/>
                <a:cs typeface="Times New Roman" pitchFamily="18" charset="0"/>
              </a:rPr>
              <a:t>(σ)</a:t>
            </a:r>
            <a:r>
              <a:rPr lang="el-GR" sz="2400" b="1" dirty="0" err="1">
                <a:latin typeface="Times New Roman" pitchFamily="18" charset="0"/>
                <a:cs typeface="Times New Roman" pitchFamily="18" charset="0"/>
              </a:rPr>
              <a:t>εια</a:t>
            </a:r>
            <a:r>
              <a:rPr lang="el-GR" sz="2400" b="1" dirty="0">
                <a:latin typeface="Times New Roman" pitchFamily="18" charset="0"/>
                <a:cs typeface="Times New Roman" pitchFamily="18" charset="0"/>
              </a:rPr>
              <a:t> (Όμηρος - Καζαντζάκης)</a:t>
            </a:r>
          </a:p>
          <a:p>
            <a:pPr>
              <a:buNone/>
            </a:pPr>
            <a:endParaRPr lang="el-GR" sz="2400" dirty="0"/>
          </a:p>
          <a:p>
            <a:pPr>
              <a:buFont typeface="Wingdings" pitchFamily="2" charset="2"/>
              <a:buChar char="Ø"/>
            </a:pPr>
            <a:endParaRPr lang="el-GR" sz="2400" dirty="0">
              <a:latin typeface="Times New Roman" pitchFamily="18" charset="0"/>
              <a:cs typeface="Times New Roman" pitchFamily="18" charset="0"/>
            </a:endParaRPr>
          </a:p>
          <a:p>
            <a:pPr>
              <a:buNone/>
            </a:pPr>
            <a:endParaRPr lang="el-GR" b="1" dirty="0">
              <a:latin typeface="Times New Roman" pitchFamily="18" charset="0"/>
              <a:cs typeface="Times New Roman" pitchFamily="18" charset="0"/>
            </a:endParaRPr>
          </a:p>
          <a:p>
            <a:pPr>
              <a:buNone/>
            </a:pPr>
            <a:endParaRPr lang="en-US" dirty="0"/>
          </a:p>
        </p:txBody>
      </p:sp>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70036" y="551795"/>
            <a:ext cx="10131425" cy="5439102"/>
          </a:xfrm>
        </p:spPr>
        <p:txBody>
          <a:bodyPr>
            <a:normAutofit fontScale="77500" lnSpcReduction="20000"/>
          </a:bodyPr>
          <a:lstStyle/>
          <a:p>
            <a:pPr algn="just">
              <a:lnSpc>
                <a:spcPct val="150000"/>
              </a:lnSpc>
              <a:buFont typeface="Wingdings" pitchFamily="2" charset="2"/>
              <a:buChar char="q"/>
            </a:pPr>
            <a:r>
              <a:rPr lang="el-GR" dirty="0">
                <a:latin typeface="Times New Roman" pitchFamily="18" charset="0"/>
                <a:cs typeface="Times New Roman" pitchFamily="18" charset="0"/>
              </a:rPr>
              <a:t>Το </a:t>
            </a:r>
            <a:r>
              <a:rPr lang="en-US" dirty="0">
                <a:latin typeface="Times New Roman" pitchFamily="18" charset="0"/>
                <a:cs typeface="Times New Roman" pitchFamily="18" charset="0"/>
              </a:rPr>
              <a:t>“Basic creation of name and title authorities”</a:t>
            </a:r>
            <a:r>
              <a:rPr lang="el-GR" dirty="0">
                <a:latin typeface="Times New Roman" pitchFamily="18" charset="0"/>
                <a:cs typeface="Times New Roman" pitchFamily="18" charset="0"/>
              </a:rPr>
              <a:t> είναι ένα πρόγραμμα καταλογογράφησης και ταξινόμησης που δημιουργήθηκε από την Βιβλιοθήκη του Κονγκρέσου (</a:t>
            </a:r>
            <a:r>
              <a:rPr lang="en-US" dirty="0">
                <a:latin typeface="Times New Roman" pitchFamily="18" charset="0"/>
                <a:cs typeface="Times New Roman" pitchFamily="18" charset="0"/>
              </a:rPr>
              <a:t>Library of Congress</a:t>
            </a:r>
            <a:r>
              <a:rPr lang="el-GR" dirty="0">
                <a:latin typeface="Times New Roman" pitchFamily="18" charset="0"/>
                <a:cs typeface="Times New Roman" pitchFamily="18" charset="0"/>
              </a:rPr>
              <a:t>/</a:t>
            </a:r>
            <a:r>
              <a:rPr lang="en-US" dirty="0">
                <a:latin typeface="Times New Roman" pitchFamily="18" charset="0"/>
                <a:cs typeface="Times New Roman" pitchFamily="18" charset="0"/>
              </a:rPr>
              <a:t>LC).</a:t>
            </a:r>
          </a:p>
          <a:p>
            <a:pPr marL="109728" indent="0" algn="just">
              <a:lnSpc>
                <a:spcPct val="150000"/>
              </a:lnSpc>
              <a:buNone/>
            </a:pPr>
            <a:endParaRPr lang="en-US" dirty="0">
              <a:latin typeface="Times New Roman" pitchFamily="18" charset="0"/>
              <a:cs typeface="Times New Roman" pitchFamily="18" charset="0"/>
            </a:endParaRPr>
          </a:p>
          <a:p>
            <a:pPr algn="just">
              <a:lnSpc>
                <a:spcPct val="150000"/>
              </a:lnSpc>
              <a:buFont typeface="Wingdings" pitchFamily="2" charset="2"/>
              <a:buChar char="q"/>
            </a:pPr>
            <a:r>
              <a:rPr lang="el-GR" dirty="0">
                <a:latin typeface="Times New Roman" pitchFamily="18" charset="0"/>
                <a:cs typeface="Times New Roman" pitchFamily="18" charset="0"/>
              </a:rPr>
              <a:t>Αναπτύχθηκε ως μια συλλογική προσπάθεια του τμήματος καταλογογράφησης και ταξινόμησης [</a:t>
            </a:r>
            <a:r>
              <a:rPr lang="en-US" dirty="0">
                <a:latin typeface="Times New Roman" pitchFamily="18" charset="0"/>
                <a:cs typeface="Times New Roman" pitchFamily="18" charset="0"/>
              </a:rPr>
              <a:t>Cataloging and Classification Section (CCS)</a:t>
            </a:r>
            <a:r>
              <a:rPr lang="el-G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109728" indent="0" algn="just">
              <a:lnSpc>
                <a:spcPct val="150000"/>
              </a:lnSpc>
              <a:buNone/>
            </a:pPr>
            <a:endParaRPr lang="el-GR" dirty="0">
              <a:latin typeface="Times New Roman" pitchFamily="18" charset="0"/>
              <a:cs typeface="Times New Roman" pitchFamily="18" charset="0"/>
            </a:endParaRPr>
          </a:p>
          <a:p>
            <a:pPr algn="just">
              <a:lnSpc>
                <a:spcPct val="150000"/>
              </a:lnSpc>
              <a:buFont typeface="Wingdings" pitchFamily="2" charset="2"/>
              <a:buChar char="q"/>
            </a:pPr>
            <a:r>
              <a:rPr lang="el-GR" dirty="0">
                <a:latin typeface="Times New Roman" pitchFamily="18" charset="0"/>
                <a:cs typeface="Times New Roman" pitchFamily="18" charset="0"/>
              </a:rPr>
              <a:t>σε συνεργασία με τον θεσμό για τις συλλογές βιβλιοθηκών και για τις τεχνικές υπηρεσίες [</a:t>
            </a:r>
            <a:r>
              <a:rPr lang="en-US" dirty="0">
                <a:latin typeface="Times New Roman" pitchFamily="18" charset="0"/>
                <a:cs typeface="Times New Roman" pitchFamily="18" charset="0"/>
              </a:rPr>
              <a:t>Association for Library Collections &amp; Technical Services (ALCTS)</a:t>
            </a:r>
            <a:r>
              <a:rPr lang="el-G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109728" indent="0" algn="just">
              <a:lnSpc>
                <a:spcPct val="150000"/>
              </a:lnSpc>
              <a:buNone/>
            </a:pPr>
            <a:endParaRPr lang="el-GR" dirty="0">
              <a:latin typeface="Times New Roman" pitchFamily="18" charset="0"/>
              <a:cs typeface="Times New Roman" pitchFamily="18" charset="0"/>
            </a:endParaRPr>
          </a:p>
          <a:p>
            <a:pPr algn="just">
              <a:lnSpc>
                <a:spcPct val="150000"/>
              </a:lnSpc>
              <a:buFont typeface="Wingdings" pitchFamily="2" charset="2"/>
              <a:buChar char="q"/>
            </a:pPr>
            <a:r>
              <a:rPr lang="el-GR" dirty="0">
                <a:latin typeface="Times New Roman" pitchFamily="18" charset="0"/>
                <a:cs typeface="Times New Roman" pitchFamily="18" charset="0"/>
              </a:rPr>
              <a:t>και του προγράμματος συλλογικής καταλογογράφησης [</a:t>
            </a:r>
            <a:r>
              <a:rPr lang="en-US" dirty="0">
                <a:latin typeface="Times New Roman" pitchFamily="18" charset="0"/>
                <a:cs typeface="Times New Roman" pitchFamily="18" charset="0"/>
              </a:rPr>
              <a:t>Program for Cooperative Cataloging (PCC)</a:t>
            </a:r>
            <a:r>
              <a:rPr lang="el-G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1687" y="66909"/>
            <a:ext cx="11813572" cy="6621990"/>
          </a:xfrm>
        </p:spPr>
        <p:txBody>
          <a:bodyPr>
            <a:noAutofit/>
          </a:bodyPr>
          <a:lstStyle/>
          <a:p>
            <a:pPr algn="ctr">
              <a:buNone/>
            </a:pPr>
            <a:r>
              <a:rPr lang="el-GR" sz="3200" b="1" dirty="0">
                <a:latin typeface="Times New Roman" pitchFamily="18" charset="0"/>
                <a:cs typeface="Times New Roman" pitchFamily="18" charset="0"/>
              </a:rPr>
              <a:t>Αρχή του καθιερωμένου ονόματος</a:t>
            </a:r>
            <a:endParaRPr lang="en-US" sz="3200" b="1" dirty="0">
              <a:latin typeface="Times New Roman" pitchFamily="18" charset="0"/>
              <a:cs typeface="Times New Roman" pitchFamily="18" charset="0"/>
            </a:endParaRPr>
          </a:p>
          <a:p>
            <a:pPr algn="just">
              <a:buFont typeface="Wingdings" pitchFamily="2" charset="2"/>
              <a:buChar char="q"/>
            </a:pPr>
            <a:r>
              <a:rPr lang="el-GR" sz="2400" dirty="0">
                <a:latin typeface="Times New Roman" pitchFamily="18" charset="0"/>
                <a:cs typeface="Times New Roman" pitchFamily="18" charset="0"/>
              </a:rPr>
              <a:t>Όταν ένας συγγραφέας, ένα σώμα οργανισμών ή ένα έργο είναι γνωστό με παραπάνω από ένα ονόματα, τότε επιλέγουμε ως επικρατέστερο το όνομα με το οποίο αναγνωρίζεται συχνότερα σε έργα που εκδόθηκαν </a:t>
            </a:r>
            <a:r>
              <a:rPr lang="el-GR" sz="2400" dirty="0" smtClean="0">
                <a:latin typeface="Times New Roman" pitchFamily="18" charset="0"/>
                <a:cs typeface="Times New Roman" pitchFamily="18" charset="0"/>
              </a:rPr>
              <a:t>στην </a:t>
            </a:r>
            <a:r>
              <a:rPr lang="el-GR" sz="2400" dirty="0">
                <a:latin typeface="Times New Roman" pitchFamily="18" charset="0"/>
                <a:cs typeface="Times New Roman" pitchFamily="18" charset="0"/>
              </a:rPr>
              <a:t>δική του γλώσσα και στην στη χώρα καταγωγής του. </a:t>
            </a:r>
          </a:p>
          <a:p>
            <a:pPr algn="just">
              <a:buNone/>
            </a:pPr>
            <a:r>
              <a:rPr lang="el-GR" sz="1800" dirty="0">
                <a:latin typeface="Times New Roman" pitchFamily="18" charset="0"/>
                <a:cs typeface="Times New Roman" pitchFamily="18" charset="0"/>
              </a:rPr>
              <a:t> </a:t>
            </a:r>
            <a:r>
              <a:rPr lang="el-GR" sz="1800" b="1" dirty="0">
                <a:latin typeface="Times New Roman" pitchFamily="18" charset="0"/>
                <a:cs typeface="Times New Roman" pitchFamily="18" charset="0"/>
              </a:rPr>
              <a:t>Εστιάζουμε σε</a:t>
            </a:r>
            <a:r>
              <a:rPr lang="el-GR"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el-GR" sz="1800" b="1" dirty="0">
              <a:latin typeface="Times New Roman" panose="02020603050405020304" pitchFamily="18" charset="0"/>
              <a:cs typeface="Times New Roman" panose="02020603050405020304" pitchFamily="18" charset="0"/>
            </a:endParaRPr>
          </a:p>
          <a:p>
            <a:pPr algn="just">
              <a:buNone/>
            </a:pPr>
            <a:endParaRPr lang="en-US" sz="1800" b="1" dirty="0">
              <a:latin typeface="Times New Roman" panose="02020603050405020304" pitchFamily="18" charset="0"/>
              <a:cs typeface="Times New Roman" panose="02020603050405020304" pitchFamily="18" charset="0"/>
            </a:endParaRPr>
          </a:p>
          <a:p>
            <a:pPr algn="just">
              <a:buNone/>
            </a:pPr>
            <a:endParaRPr lang="el-GR" sz="1800" dirty="0">
              <a:latin typeface="Times New Roman" panose="02020603050405020304" pitchFamily="18" charset="0"/>
              <a:cs typeface="Times New Roman" panose="02020603050405020304" pitchFamily="18" charset="0"/>
            </a:endParaRPr>
          </a:p>
          <a:p>
            <a:pPr algn="just">
              <a:buNone/>
            </a:pPr>
            <a:endParaRPr lang="el-GR" sz="1800" dirty="0">
              <a:latin typeface="Times New Roman" panose="02020603050405020304" pitchFamily="18" charset="0"/>
              <a:cs typeface="Times New Roman" panose="02020603050405020304" pitchFamily="18" charset="0"/>
            </a:endParaRPr>
          </a:p>
        </p:txBody>
      </p:sp>
      <p:cxnSp>
        <p:nvCxnSpPr>
          <p:cNvPr id="5" name="4 - Ευθύγραμμο βέλος σύνδεσης"/>
          <p:cNvCxnSpPr>
            <a:cxnSpLocks/>
          </p:cNvCxnSpPr>
          <p:nvPr/>
        </p:nvCxnSpPr>
        <p:spPr>
          <a:xfrm>
            <a:off x="1998172" y="2367420"/>
            <a:ext cx="18464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15 - Στρογγυλεμένο ορθογώνιο"/>
          <p:cNvSpPr/>
          <p:nvPr/>
        </p:nvSpPr>
        <p:spPr>
          <a:xfrm>
            <a:off x="3844660" y="1888296"/>
            <a:ext cx="7164888" cy="11273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400" b="1" dirty="0">
                <a:latin typeface="Times New Roman" pitchFamily="18" charset="0"/>
                <a:cs typeface="Times New Roman" pitchFamily="18" charset="0"/>
              </a:rPr>
              <a:t>Κύρια ονόματα</a:t>
            </a:r>
            <a:r>
              <a:rPr lang="el-GR" sz="2400" dirty="0">
                <a:latin typeface="Times New Roman" pitchFamily="18" charset="0"/>
                <a:cs typeface="Times New Roman" pitchFamily="18" charset="0"/>
              </a:rPr>
              <a:t>: Έντυπα σε μορφή που υπάρχει στα στοιχεία που εκδίδονται στη γλώσσα του συγγραφέα. </a:t>
            </a:r>
          </a:p>
        </p:txBody>
      </p:sp>
      <p:cxnSp>
        <p:nvCxnSpPr>
          <p:cNvPr id="19" name="18 - Ευθύγραμμο βέλος σύνδεσης"/>
          <p:cNvCxnSpPr>
            <a:cxnSpLocks/>
          </p:cNvCxnSpPr>
          <p:nvPr/>
        </p:nvCxnSpPr>
        <p:spPr>
          <a:xfrm>
            <a:off x="1998173" y="2307920"/>
            <a:ext cx="1646719" cy="12964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19 - Στρογγυλεμένο ορθογώνιο"/>
          <p:cNvSpPr/>
          <p:nvPr/>
        </p:nvSpPr>
        <p:spPr>
          <a:xfrm>
            <a:off x="3844660" y="3081401"/>
            <a:ext cx="7240042" cy="12400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400" b="1" dirty="0">
                <a:latin typeface="Times New Roman" panose="02020603050405020304" pitchFamily="18" charset="0"/>
                <a:cs typeface="Times New Roman" panose="02020603050405020304" pitchFamily="18" charset="0"/>
              </a:rPr>
              <a:t>Ονόματα οργανισμών: </a:t>
            </a:r>
            <a:r>
              <a:rPr lang="el-GR" sz="2400" dirty="0">
                <a:latin typeface="Times New Roman" panose="02020603050405020304" pitchFamily="18" charset="0"/>
                <a:cs typeface="Times New Roman" panose="02020603050405020304" pitchFamily="18" charset="0"/>
              </a:rPr>
              <a:t>δημοσιεύονται σε μορφή που βρίσκεται στα στοιχεία, το σώμα, τη γλώσσα σώματος ή τις πηγές αναφοράς.</a:t>
            </a:r>
            <a:endParaRPr lang="en-US" sz="2400" dirty="0">
              <a:latin typeface="Times New Roman" panose="02020603050405020304" pitchFamily="18" charset="0"/>
              <a:cs typeface="Times New Roman" panose="02020603050405020304" pitchFamily="18" charset="0"/>
            </a:endParaRPr>
          </a:p>
        </p:txBody>
      </p:sp>
      <p:cxnSp>
        <p:nvCxnSpPr>
          <p:cNvPr id="22" name="21 - Ευθύγραμμο βέλος σύνδεσης"/>
          <p:cNvCxnSpPr>
            <a:cxnSpLocks/>
          </p:cNvCxnSpPr>
          <p:nvPr/>
        </p:nvCxnSpPr>
        <p:spPr>
          <a:xfrm>
            <a:off x="1998173" y="2314183"/>
            <a:ext cx="0" cy="213881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23 - Στρογγυλεμένο ορθογώνιο"/>
          <p:cNvSpPr/>
          <p:nvPr/>
        </p:nvSpPr>
        <p:spPr>
          <a:xfrm>
            <a:off x="351455" y="4453002"/>
            <a:ext cx="7452986" cy="14279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l-GR" sz="2400" b="1" dirty="0">
                <a:latin typeface="Times New Roman" panose="02020603050405020304" pitchFamily="18" charset="0"/>
                <a:cs typeface="Times New Roman" panose="02020603050405020304" pitchFamily="18" charset="0"/>
              </a:rPr>
              <a:t>Έργα: </a:t>
            </a:r>
            <a:r>
              <a:rPr lang="el-GR" sz="2400" dirty="0">
                <a:latin typeface="Times New Roman" panose="02020603050405020304" pitchFamily="18" charset="0"/>
                <a:cs typeface="Times New Roman" panose="02020603050405020304" pitchFamily="18" charset="0"/>
              </a:rPr>
              <a:t>Συνήθως εμφανίζονται στην πρωτότυπη γλώσσα.</a:t>
            </a:r>
          </a:p>
        </p:txBody>
      </p:sp>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8099" y="338203"/>
            <a:ext cx="11686783" cy="6050071"/>
          </a:xfrm>
        </p:spPr>
        <p:txBody>
          <a:bodyPr/>
          <a:lstStyle/>
          <a:p>
            <a:pPr algn="just"/>
            <a:r>
              <a:rPr lang="el-GR" sz="2800" b="1" dirty="0">
                <a:latin typeface="Times New Roman" panose="02020603050405020304" pitchFamily="18" charset="0"/>
                <a:cs typeface="Times New Roman" panose="02020603050405020304" pitchFamily="18" charset="0"/>
              </a:rPr>
              <a:t>Δηλαδή: </a:t>
            </a:r>
            <a:r>
              <a:rPr lang="el-GR" sz="2800" dirty="0">
                <a:latin typeface="Times New Roman" panose="02020603050405020304" pitchFamily="18" charset="0"/>
                <a:cs typeface="Times New Roman" panose="02020603050405020304" pitchFamily="18" charset="0"/>
              </a:rPr>
              <a:t>Για έναν άνθρωπο επιλέγουμε από τη βάση των τίτλων το όνομα, με το οποίο είναι ευρέως γνωστός. Αυτό μπορεί να είναι:</a:t>
            </a:r>
          </a:p>
          <a:p>
            <a:pPr algn="just"/>
            <a:endParaRPr lang="el-GR" dirty="0"/>
          </a:p>
          <a:p>
            <a:pPr algn="just">
              <a:buNone/>
            </a:pPr>
            <a:endParaRPr lang="el-GR" dirty="0">
              <a:latin typeface="Times New Roman" pitchFamily="18" charset="0"/>
              <a:cs typeface="Times New Roman" pitchFamily="18" charset="0"/>
            </a:endParaRPr>
          </a:p>
        </p:txBody>
      </p:sp>
      <p:sp>
        <p:nvSpPr>
          <p:cNvPr id="4" name="3 - Ορθογώνιο"/>
          <p:cNvSpPr/>
          <p:nvPr/>
        </p:nvSpPr>
        <p:spPr>
          <a:xfrm>
            <a:off x="801665" y="1540702"/>
            <a:ext cx="10772384" cy="776613"/>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800" b="1" dirty="0">
                <a:latin typeface="Times New Roman" pitchFamily="18" charset="0"/>
                <a:cs typeface="Times New Roman" pitchFamily="18" charset="0"/>
              </a:rPr>
              <a:t>α) το πραγματικό (Άγγελος Σικελιανός)  </a:t>
            </a:r>
          </a:p>
        </p:txBody>
      </p:sp>
      <p:sp>
        <p:nvSpPr>
          <p:cNvPr id="5" name="4 - Ορθογώνιο"/>
          <p:cNvSpPr/>
          <p:nvPr/>
        </p:nvSpPr>
        <p:spPr>
          <a:xfrm>
            <a:off x="826717" y="2830882"/>
            <a:ext cx="10759857" cy="801666"/>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800" b="1" dirty="0">
                <a:latin typeface="Times New Roman" panose="02020603050405020304" pitchFamily="18" charset="0"/>
                <a:cs typeface="Times New Roman" panose="02020603050405020304" pitchFamily="18" charset="0"/>
              </a:rPr>
              <a:t>β) ψευδώνυμο (Μ. Καραγάτσης)</a:t>
            </a:r>
            <a:r>
              <a:rPr lang="el-GR" sz="2800" dirty="0">
                <a:latin typeface="Times New Roman" panose="02020603050405020304" pitchFamily="18" charset="0"/>
                <a:cs typeface="Times New Roman" panose="02020603050405020304" pitchFamily="18" charset="0"/>
              </a:rPr>
              <a:t>, </a:t>
            </a:r>
          </a:p>
        </p:txBody>
      </p:sp>
      <p:sp>
        <p:nvSpPr>
          <p:cNvPr id="6" name="5 - Ορθογώνιο"/>
          <p:cNvSpPr/>
          <p:nvPr/>
        </p:nvSpPr>
        <p:spPr>
          <a:xfrm>
            <a:off x="851770" y="4070959"/>
            <a:ext cx="10722279" cy="72651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800" b="1" dirty="0">
                <a:latin typeface="Times New Roman" pitchFamily="18" charset="0"/>
                <a:ea typeface="Verdana" pitchFamily="34" charset="0"/>
                <a:cs typeface="Times New Roman" pitchFamily="18" charset="0"/>
              </a:rPr>
              <a:t>γ) τίτλος ευγενείας (κόντε Διονύσιος Σολωμός), </a:t>
            </a:r>
          </a:p>
        </p:txBody>
      </p:sp>
      <p:sp>
        <p:nvSpPr>
          <p:cNvPr id="7" name="6 - Ορθογώνιο"/>
          <p:cNvSpPr/>
          <p:nvPr/>
        </p:nvSpPr>
        <p:spPr>
          <a:xfrm>
            <a:off x="814191" y="5235880"/>
            <a:ext cx="10722279" cy="739035"/>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l-GR" sz="2800" dirty="0">
                <a:latin typeface="Times New Roman" pitchFamily="18" charset="0"/>
                <a:cs typeface="Times New Roman" pitchFamily="18" charset="0"/>
              </a:rPr>
              <a:t>δ) </a:t>
            </a:r>
            <a:r>
              <a:rPr lang="el-GR" sz="2800" b="1" dirty="0">
                <a:latin typeface="Times New Roman" pitchFamily="18" charset="0"/>
                <a:cs typeface="Times New Roman" pitchFamily="18" charset="0"/>
              </a:rPr>
              <a:t>παρατσούκλι (Δήμος Τανάλιας = Κώστας Βάρναλης).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97074" y="0"/>
            <a:ext cx="10972800" cy="827652"/>
          </a:xfrm>
        </p:spPr>
        <p:txBody>
          <a:bodyPr>
            <a:normAutofit/>
          </a:bodyPr>
          <a:lstStyle/>
          <a:p>
            <a:pPr algn="ctr"/>
            <a:r>
              <a:rPr lang="el-GR" sz="3200" dirty="0">
                <a:latin typeface="Times New Roman" pitchFamily="18" charset="0"/>
                <a:cs typeface="Times New Roman" pitchFamily="18" charset="0"/>
              </a:rPr>
              <a:t>Παράδειγμα αναζήτησης στο </a:t>
            </a:r>
            <a:r>
              <a:rPr lang="en-US" sz="3200" dirty="0">
                <a:latin typeface="Times New Roman" pitchFamily="18" charset="0"/>
                <a:cs typeface="Times New Roman" pitchFamily="18" charset="0"/>
              </a:rPr>
              <a:t>COPAC </a:t>
            </a:r>
            <a:endParaRPr lang="el-GR"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0" y="789140"/>
            <a:ext cx="12192000" cy="60688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62838"/>
            <a:ext cx="12192000" cy="6356715"/>
          </a:xfrm>
        </p:spPr>
        <p:txBody>
          <a:bodyPr>
            <a:normAutofit/>
          </a:bodyPr>
          <a:lstStyle/>
          <a:p>
            <a:pPr algn="ctr">
              <a:buNone/>
            </a:pPr>
            <a:r>
              <a:rPr lang="el-GR" sz="2800" b="1" dirty="0">
                <a:latin typeface="Times New Roman" pitchFamily="18" charset="0"/>
                <a:cs typeface="Times New Roman" pitchFamily="18" charset="0"/>
              </a:rPr>
              <a:t>Αρχή ότι η αλλαγή του ονόματος συνιστά αλλαγή ταυτότητας</a:t>
            </a:r>
          </a:p>
          <a:p>
            <a:pPr algn="just">
              <a:buNone/>
            </a:pPr>
            <a:r>
              <a:rPr lang="el-GR" dirty="0">
                <a:latin typeface="Times New Roman" panose="02020603050405020304" pitchFamily="18" charset="0"/>
                <a:cs typeface="Times New Roman" panose="02020603050405020304" pitchFamily="18" charset="0"/>
              </a:rPr>
              <a:t>Σε μερικές περιπτώσεις μια αλλαγή ονόματος υπονοεί και αλλαγή ταυτότητας</a:t>
            </a:r>
            <a:endParaRPr lang="en-US" dirty="0">
              <a:latin typeface="Times New Roman" panose="02020603050405020304" pitchFamily="18" charset="0"/>
              <a:cs typeface="Times New Roman" panose="02020603050405020304" pitchFamily="18" charset="0"/>
            </a:endParaRPr>
          </a:p>
          <a:p>
            <a:pPr algn="ctr">
              <a:buNone/>
            </a:pPr>
            <a:r>
              <a:rPr lang="el-GR" dirty="0">
                <a:latin typeface="Times New Roman" panose="02020603050405020304" pitchFamily="18" charset="0"/>
                <a:cs typeface="Times New Roman" panose="02020603050405020304" pitchFamily="18" charset="0"/>
              </a:rPr>
              <a:t>Η θεωρία καταλογογράφησης περιλαμβάνει:</a:t>
            </a:r>
            <a:endParaRPr lang="en-US" dirty="0">
              <a:latin typeface="Times New Roman" panose="02020603050405020304" pitchFamily="18" charset="0"/>
              <a:cs typeface="Times New Roman" panose="02020603050405020304" pitchFamily="18" charset="0"/>
            </a:endParaRPr>
          </a:p>
          <a:p>
            <a:pPr marL="400050" lvl="0" indent="-400050" algn="just">
              <a:buNone/>
            </a:pP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400050" lvl="0" indent="-400050" algn="just">
              <a:buNone/>
            </a:pPr>
            <a:r>
              <a:rPr lang="el-GR" dirty="0">
                <a:latin typeface="Times New Roman" panose="02020603050405020304" pitchFamily="18" charset="0"/>
                <a:cs typeface="Times New Roman" panose="02020603050405020304" pitchFamily="18" charset="0"/>
              </a:rPr>
              <a:t>                                                             </a:t>
            </a:r>
          </a:p>
          <a:p>
            <a:pPr marL="400050" lvl="0" indent="-400050" algn="just">
              <a:buNone/>
            </a:pP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Σε αυτές τις περιπτώσεις, δύο ονόματα είναι έγκυρα και πρέπει να αντιπροσωπεύονται στον κατάλογο της βιβλιοθήκης.</a:t>
            </a:r>
          </a:p>
          <a:p>
            <a:pPr algn="just"/>
            <a:r>
              <a:rPr lang="el-GR" sz="2400" dirty="0">
                <a:latin typeface="Times New Roman" panose="02020603050405020304" pitchFamily="18" charset="0"/>
                <a:cs typeface="Times New Roman" panose="02020603050405020304" pitchFamily="18" charset="0"/>
              </a:rPr>
              <a:t>Όταν ένα έργο αλλάζει τον τίτλο (π.χ. λόγω μετάφρασης) δημιουργούνται δύο ξεχωριστοί αλλά σχετικοί μεταξύ τους τίτλοι. Σε αυτή την περίπτωση και τα 2 ονόματα, το παλιότερο και το νεώτερο, μπορούν να εκπροσωπούνται σε έναν κατάλογο βιβλιοθήκης. Παρόμοια ισχύουν όταν οι άνθρωποι χρησιμοποιούν ψευδώνυμα από τα οποία προκύπτουν διαφορετικά ονόματα. Όλοι οι τύποι μπορούν τότε να εμφανιστούν ως τίτλοι στον κατάλογο. </a:t>
            </a:r>
            <a:endParaRPr lang="en-US" sz="2400" dirty="0">
              <a:latin typeface="Times New Roman" panose="02020603050405020304" pitchFamily="18" charset="0"/>
              <a:cs typeface="Times New Roman" panose="02020603050405020304" pitchFamily="18" charset="0"/>
            </a:endParaRPr>
          </a:p>
          <a:p>
            <a:pPr lvl="0">
              <a:buNone/>
            </a:pPr>
            <a:endParaRPr lang="en-US" dirty="0"/>
          </a:p>
          <a:p>
            <a:pPr>
              <a:buNone/>
            </a:pPr>
            <a:endParaRPr lang="en-US" dirty="0"/>
          </a:p>
        </p:txBody>
      </p:sp>
      <p:cxnSp>
        <p:nvCxnSpPr>
          <p:cNvPr id="5" name="4 - Ευθύγραμμο βέλος σύνδεσης"/>
          <p:cNvCxnSpPr/>
          <p:nvPr/>
        </p:nvCxnSpPr>
        <p:spPr>
          <a:xfrm flipH="1">
            <a:off x="3494762" y="1453019"/>
            <a:ext cx="1377863" cy="4008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7 - Ευθύγραμμο βέλος σύνδεσης"/>
          <p:cNvCxnSpPr/>
          <p:nvPr/>
        </p:nvCxnSpPr>
        <p:spPr>
          <a:xfrm>
            <a:off x="4860100" y="1465546"/>
            <a:ext cx="989555" cy="688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 Ευθύγραμμο βέλος σύνδεσης"/>
          <p:cNvCxnSpPr/>
          <p:nvPr/>
        </p:nvCxnSpPr>
        <p:spPr>
          <a:xfrm>
            <a:off x="4835047" y="1478071"/>
            <a:ext cx="4146115" cy="5511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15 - Έλλειψη"/>
          <p:cNvSpPr/>
          <p:nvPr/>
        </p:nvSpPr>
        <p:spPr>
          <a:xfrm>
            <a:off x="388308" y="1691014"/>
            <a:ext cx="3444658" cy="11899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l-GR" sz="2800" dirty="0">
                <a:latin typeface="Times New Roman" panose="02020603050405020304" pitchFamily="18" charset="0"/>
                <a:cs typeface="Times New Roman" panose="02020603050405020304" pitchFamily="18" charset="0"/>
              </a:rPr>
              <a:t>α) ψευδώνυμα </a:t>
            </a:r>
          </a:p>
        </p:txBody>
      </p:sp>
      <p:sp>
        <p:nvSpPr>
          <p:cNvPr id="17" name="16 - Έλλειψη"/>
          <p:cNvSpPr/>
          <p:nvPr/>
        </p:nvSpPr>
        <p:spPr>
          <a:xfrm>
            <a:off x="4597053" y="2217108"/>
            <a:ext cx="36576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a:latin typeface="Times New Roman" pitchFamily="18" charset="0"/>
                <a:cs typeface="Times New Roman" pitchFamily="18" charset="0"/>
              </a:rPr>
              <a:t>β) σώματα ονομάτων</a:t>
            </a:r>
          </a:p>
        </p:txBody>
      </p:sp>
      <p:sp>
        <p:nvSpPr>
          <p:cNvPr id="23" name="22 - Έλλειψη"/>
          <p:cNvSpPr/>
          <p:nvPr/>
        </p:nvSpPr>
        <p:spPr>
          <a:xfrm>
            <a:off x="9093897" y="1440493"/>
            <a:ext cx="2530258" cy="13152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a:latin typeface="Times New Roman" pitchFamily="18" charset="0"/>
                <a:cs typeface="Times New Roman" pitchFamily="18" charset="0"/>
              </a:rPr>
              <a:t>γ) έργα</a:t>
            </a:r>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ΑΞΙΟΠΟΙΗΣΗ ΗΛΕΚΤΡΟΝΙΚΩΝ ΠΟΡΩΝ ΣΤΗΝ ΕΛΛΗΝΙΚΗ ΦΙΛΟΛΟΓΙΑ\ΕΡΓΑΣΙΑ\lc elytis.jpg"/>
          <p:cNvPicPr>
            <a:picLocks noChangeAspect="1" noChangeArrowheads="1"/>
          </p:cNvPicPr>
          <p:nvPr/>
        </p:nvPicPr>
        <p:blipFill>
          <a:blip r:embed="rId2"/>
          <a:srcRect/>
          <a:stretch>
            <a:fillRect/>
          </a:stretch>
        </p:blipFill>
        <p:spPr bwMode="auto">
          <a:xfrm>
            <a:off x="0" y="0"/>
            <a:ext cx="3848100" cy="2730910"/>
          </a:xfrm>
          <a:prstGeom prst="rect">
            <a:avLst/>
          </a:prstGeom>
          <a:noFill/>
        </p:spPr>
      </p:pic>
      <p:cxnSp>
        <p:nvCxnSpPr>
          <p:cNvPr id="7" name="6 - Γωνιακή σύνδεση"/>
          <p:cNvCxnSpPr>
            <a:cxnSpLocks/>
          </p:cNvCxnSpPr>
          <p:nvPr/>
        </p:nvCxnSpPr>
        <p:spPr>
          <a:xfrm>
            <a:off x="3238500" y="1562100"/>
            <a:ext cx="914400" cy="9144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1028" name="Picture 4" descr="K:\ΑΞΙΟΠΟΙΗΣΗ ΗΛΕΚΤΡΟΝΙΚΩΝ ΠΟΡΩΝ ΣΤΗΝ ΕΛΛΗΝΙΚΗ ΦΙΛΟΛΟΓΙΑ\ΕΡΓΑΣΙΑ\lc elytis 2.jpg"/>
          <p:cNvPicPr>
            <a:picLocks noChangeAspect="1" noChangeArrowheads="1"/>
          </p:cNvPicPr>
          <p:nvPr/>
        </p:nvPicPr>
        <p:blipFill>
          <a:blip r:embed="rId3"/>
          <a:srcRect/>
          <a:stretch>
            <a:fillRect/>
          </a:stretch>
        </p:blipFill>
        <p:spPr bwMode="auto">
          <a:xfrm>
            <a:off x="4178852" y="2209801"/>
            <a:ext cx="8026400" cy="3778992"/>
          </a:xfrm>
          <a:prstGeom prst="rect">
            <a:avLst/>
          </a:prstGeom>
          <a:noFill/>
        </p:spPr>
      </p:pic>
      <p:sp>
        <p:nvSpPr>
          <p:cNvPr id="9" name="8 - TextBox"/>
          <p:cNvSpPr txBox="1"/>
          <p:nvPr/>
        </p:nvSpPr>
        <p:spPr>
          <a:xfrm>
            <a:off x="4330700" y="152400"/>
            <a:ext cx="6794500" cy="954107"/>
          </a:xfrm>
          <a:prstGeom prst="rect">
            <a:avLst/>
          </a:prstGeom>
          <a:noFill/>
        </p:spPr>
        <p:txBody>
          <a:bodyPr wrap="square" rtlCol="0">
            <a:spAutoFit/>
          </a:bodyPr>
          <a:lstStyle/>
          <a:p>
            <a:pPr algn="ctr"/>
            <a:r>
              <a:rPr lang="el-GR" sz="2800" b="1" dirty="0">
                <a:latin typeface="Times New Roman" pitchFamily="18" charset="0"/>
                <a:cs typeface="Times New Roman" pitchFamily="18" charset="0"/>
              </a:rPr>
              <a:t>ΠΑΡΑΔΕΙΓΜΑ ΑΝΑΖΗΤΗΣΗΣ</a:t>
            </a:r>
            <a:r>
              <a:rPr lang="en-US" sz="2800" b="1" dirty="0">
                <a:latin typeface="Times New Roman" pitchFamily="18" charset="0"/>
                <a:cs typeface="Times New Roman" pitchFamily="18" charset="0"/>
              </a:rPr>
              <a:t> AUTHORITY</a:t>
            </a:r>
            <a:r>
              <a:rPr lang="el-GR"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HEADING</a:t>
            </a: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2402" y="0"/>
            <a:ext cx="11472313" cy="6518928"/>
          </a:xfrm>
        </p:spPr>
        <p:txBody>
          <a:bodyPr>
            <a:normAutofit lnSpcReduction="10000"/>
          </a:bodyPr>
          <a:lstStyle/>
          <a:p>
            <a:pPr algn="ctr">
              <a:buNone/>
            </a:pPr>
            <a:r>
              <a:rPr lang="el-GR" sz="2800" b="1" dirty="0">
                <a:latin typeface="Times New Roman" pitchFamily="18" charset="0"/>
                <a:cs typeface="Times New Roman" pitchFamily="18" charset="0"/>
              </a:rPr>
              <a:t>Παραδείγματα</a:t>
            </a:r>
          </a:p>
          <a:p>
            <a:pPr algn="ctr">
              <a:buNone/>
            </a:pP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l-GR" sz="2100" b="1" dirty="0">
                <a:latin typeface="Times New Roman" pitchFamily="18" charset="0"/>
                <a:cs typeface="Times New Roman" pitchFamily="18" charset="0"/>
              </a:rPr>
              <a:t>Γιώργος Συρμάς ή Μιχαηλίδης </a:t>
            </a:r>
            <a:r>
              <a:rPr lang="el-GR" sz="2100" dirty="0">
                <a:latin typeface="Times New Roman" pitchFamily="18" charset="0"/>
                <a:cs typeface="Times New Roman" pitchFamily="18" charset="0"/>
              </a:rPr>
              <a:t>(1846-1896)</a:t>
            </a:r>
            <a:r>
              <a:rPr lang="el-GR" sz="2100" b="1" dirty="0">
                <a:latin typeface="Times New Roman" pitchFamily="18" charset="0"/>
                <a:cs typeface="Times New Roman" pitchFamily="18" charset="0"/>
              </a:rPr>
              <a:t>                                    Γεώργιος Βιζυηνός </a:t>
            </a:r>
          </a:p>
          <a:p>
            <a:pPr marL="109728" indent="0" algn="just">
              <a:buNone/>
            </a:pP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l-GR" sz="2100" b="1" dirty="0">
                <a:latin typeface="Times New Roman" pitchFamily="18" charset="0"/>
                <a:cs typeface="Times New Roman" pitchFamily="18" charset="0"/>
              </a:rPr>
              <a:t>Αριστοτέλης Βασιλειάδης </a:t>
            </a:r>
            <a:r>
              <a:rPr lang="el-GR" sz="2100" dirty="0">
                <a:latin typeface="Times New Roman" pitchFamily="18" charset="0"/>
                <a:cs typeface="Times New Roman" pitchFamily="18" charset="0"/>
              </a:rPr>
              <a:t>(1922-1978)</a:t>
            </a:r>
            <a:r>
              <a:rPr lang="el-GR" sz="2100" b="1" dirty="0">
                <a:latin typeface="Times New Roman" pitchFamily="18" charset="0"/>
                <a:cs typeface="Times New Roman" pitchFamily="18" charset="0"/>
              </a:rPr>
              <a:t>                                         Άρης Αλεξάνδρου</a:t>
            </a:r>
          </a:p>
          <a:p>
            <a:pPr algn="just">
              <a:buFont typeface="Wingdings" panose="05000000000000000000" pitchFamily="2" charset="2"/>
              <a:buChar char="Ø"/>
            </a:pP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l-GR" sz="2100" b="1" dirty="0">
                <a:latin typeface="Times New Roman" pitchFamily="18" charset="0"/>
                <a:cs typeface="Times New Roman" pitchFamily="18" charset="0"/>
              </a:rPr>
              <a:t>Οδυσσέας Αλεπουδέλης </a:t>
            </a:r>
            <a:r>
              <a:rPr lang="el-GR" sz="2100" dirty="0">
                <a:latin typeface="Times New Roman" pitchFamily="18" charset="0"/>
                <a:cs typeface="Times New Roman" pitchFamily="18" charset="0"/>
              </a:rPr>
              <a:t>(1911-1996)</a:t>
            </a:r>
            <a:r>
              <a:rPr lang="el-GR" sz="2100" b="1" dirty="0">
                <a:latin typeface="Times New Roman" pitchFamily="18" charset="0"/>
                <a:cs typeface="Times New Roman" pitchFamily="18" charset="0"/>
              </a:rPr>
              <a:t>                                      Οδυσσέας Ελύτης</a:t>
            </a:r>
          </a:p>
          <a:p>
            <a:pPr algn="just">
              <a:buFont typeface="Wingdings" panose="05000000000000000000" pitchFamily="2" charset="2"/>
              <a:buChar char="Ø"/>
            </a:pP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l-GR" sz="2100" b="1" dirty="0">
                <a:latin typeface="Times New Roman" pitchFamily="18" charset="0"/>
                <a:cs typeface="Times New Roman" pitchFamily="18" charset="0"/>
              </a:rPr>
              <a:t>Γιώργος Σεφεριάδης </a:t>
            </a:r>
            <a:r>
              <a:rPr lang="el-GR" sz="2100" dirty="0">
                <a:latin typeface="Times New Roman" pitchFamily="18" charset="0"/>
                <a:cs typeface="Times New Roman" pitchFamily="18" charset="0"/>
              </a:rPr>
              <a:t>(1900-1971)</a:t>
            </a:r>
            <a:r>
              <a:rPr lang="el-GR" sz="2100" b="1" dirty="0">
                <a:latin typeface="Times New Roman" pitchFamily="18" charset="0"/>
                <a:cs typeface="Times New Roman" pitchFamily="18" charset="0"/>
              </a:rPr>
              <a:t>                                       Γιώργος Σεφέρης</a:t>
            </a:r>
          </a:p>
          <a:p>
            <a:pPr algn="just">
              <a:buFont typeface="Wingdings" panose="05000000000000000000" pitchFamily="2" charset="2"/>
              <a:buChar char="Ø"/>
            </a:pP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n-US" sz="2100" b="1" dirty="0">
                <a:latin typeface="Times New Roman" pitchFamily="18" charset="0"/>
                <a:cs typeface="Times New Roman" pitchFamily="18" charset="0"/>
              </a:rPr>
              <a:t>Thomas Stearns Eliot </a:t>
            </a:r>
            <a:r>
              <a:rPr lang="en-US" sz="2100" dirty="0">
                <a:latin typeface="Times New Roman" pitchFamily="18" charset="0"/>
                <a:cs typeface="Times New Roman" pitchFamily="18" charset="0"/>
              </a:rPr>
              <a:t>(1896-1975)                                 </a:t>
            </a:r>
            <a:r>
              <a:rPr lang="en-US" sz="2100" b="1" dirty="0">
                <a:latin typeface="Times New Roman" pitchFamily="18" charset="0"/>
                <a:cs typeface="Times New Roman" pitchFamily="18" charset="0"/>
              </a:rPr>
              <a:t>T.S. Eliot</a:t>
            </a:r>
            <a:endParaRPr lang="el-GR" sz="2100" b="1" dirty="0">
              <a:latin typeface="Times New Roman" pitchFamily="18" charset="0"/>
              <a:cs typeface="Times New Roman" pitchFamily="18" charset="0"/>
            </a:endParaRPr>
          </a:p>
          <a:p>
            <a:pPr algn="just">
              <a:buNone/>
            </a:pPr>
            <a:endParaRPr lang="el-GR" sz="2100" dirty="0">
              <a:latin typeface="Times New Roman" pitchFamily="18" charset="0"/>
              <a:cs typeface="Times New Roman" pitchFamily="18" charset="0"/>
            </a:endParaRPr>
          </a:p>
          <a:p>
            <a:pPr algn="just">
              <a:buNone/>
            </a:pPr>
            <a:r>
              <a:rPr lang="el-GR" sz="2100" dirty="0">
                <a:latin typeface="Times New Roman" pitchFamily="18" charset="0"/>
                <a:cs typeface="Times New Roman" pitchFamily="18" charset="0"/>
              </a:rPr>
              <a:t>Για παράδειγμα το γνωστό όνομα του Οδυσσέα Αλεπουδέλη είναι Οδυσσέας Ελύτης. Αυτός δεν χρησιμοποιούσε το επώνυμό του, αλλά το ψευδώνυμο, το οποίο εμείς χρησιμοποιούμε πάντοτε στη βάση των τίτλων.</a:t>
            </a:r>
            <a:endParaRPr lang="el-GR" sz="2100" b="1" dirty="0">
              <a:latin typeface="Times New Roman" pitchFamily="18" charset="0"/>
              <a:cs typeface="Times New Roman" pitchFamily="18" charset="0"/>
            </a:endParaRPr>
          </a:p>
          <a:p>
            <a:pPr algn="just">
              <a:buFont typeface="Wingdings" panose="05000000000000000000" pitchFamily="2" charset="2"/>
              <a:buChar char="Ø"/>
            </a:pPr>
            <a:r>
              <a:rPr lang="el-GR" sz="2100" b="1" dirty="0">
                <a:latin typeface="Times New Roman" pitchFamily="18" charset="0"/>
                <a:cs typeface="Times New Roman" pitchFamily="18" charset="0"/>
              </a:rPr>
              <a:t>Ιωάννης Παναγιωτόπουλος</a:t>
            </a:r>
            <a:r>
              <a:rPr lang="el-GR" sz="2100" dirty="0">
                <a:latin typeface="Times New Roman" pitchFamily="18" charset="0"/>
                <a:cs typeface="Times New Roman" pitchFamily="18" charset="0"/>
              </a:rPr>
              <a:t>:</a:t>
            </a:r>
            <a:r>
              <a:rPr lang="el-GR" sz="2100" b="1" dirty="0">
                <a:latin typeface="Times New Roman" pitchFamily="18" charset="0"/>
                <a:cs typeface="Times New Roman" pitchFamily="18" charset="0"/>
              </a:rPr>
              <a:t> </a:t>
            </a:r>
            <a:r>
              <a:rPr lang="el-GR" sz="2100" dirty="0">
                <a:latin typeface="Times New Roman" pitchFamily="18" charset="0"/>
                <a:cs typeface="Times New Roman" pitchFamily="18" charset="0"/>
              </a:rPr>
              <a:t>(1901-1982)</a:t>
            </a:r>
          </a:p>
          <a:p>
            <a:pPr algn="just">
              <a:buNone/>
            </a:pPr>
            <a:r>
              <a:rPr lang="en-US" sz="2100" dirty="0">
                <a:latin typeface="Times New Roman" pitchFamily="18" charset="0"/>
                <a:cs typeface="Times New Roman" pitchFamily="18" charset="0"/>
              </a:rPr>
              <a:t>	</a:t>
            </a:r>
            <a:r>
              <a:rPr lang="el-GR" sz="2100" dirty="0">
                <a:latin typeface="Times New Roman" pitchFamily="18" charset="0"/>
                <a:cs typeface="Times New Roman" pitchFamily="18" charset="0"/>
              </a:rPr>
              <a:t>Αναζητώ τον συγγραφέα με το όνομα που είναι γνωστός =&gt; </a:t>
            </a:r>
            <a:r>
              <a:rPr lang="el-GR" sz="2100" b="1" dirty="0">
                <a:latin typeface="Times New Roman" pitchFamily="18" charset="0"/>
                <a:cs typeface="Times New Roman" pitchFamily="18" charset="0"/>
              </a:rPr>
              <a:t>Ι.Μ. Παναγιωτόπουλος, </a:t>
            </a:r>
            <a:r>
              <a:rPr lang="el-GR" sz="2100" dirty="0">
                <a:latin typeface="Times New Roman" pitchFamily="18" charset="0"/>
                <a:cs typeface="Times New Roman" pitchFamily="18" charset="0"/>
              </a:rPr>
              <a:t>(όπου Μ το πατρώνυμο από το Μιχάλης).</a:t>
            </a:r>
          </a:p>
          <a:p>
            <a:pPr algn="just">
              <a:buFont typeface="Wingdings" pitchFamily="2" charset="2"/>
              <a:buChar char="Ø"/>
            </a:pPr>
            <a:endParaRPr lang="el-GR" sz="2600" dirty="0">
              <a:latin typeface="Times New Roman" pitchFamily="18" charset="0"/>
              <a:cs typeface="Times New Roman" pitchFamily="18" charset="0"/>
            </a:endParaRPr>
          </a:p>
          <a:p>
            <a:pPr algn="just">
              <a:buFont typeface="Wingdings" pitchFamily="2" charset="2"/>
              <a:buChar char="Ø"/>
            </a:pPr>
            <a:endParaRPr lang="el-GR" sz="2600" dirty="0">
              <a:latin typeface="Times New Roman" pitchFamily="18" charset="0"/>
              <a:cs typeface="Times New Roman" pitchFamily="18" charset="0"/>
            </a:endParaRPr>
          </a:p>
          <a:p>
            <a:pPr algn="just">
              <a:buNone/>
            </a:pPr>
            <a:endParaRPr lang="el-GR"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p>
        </p:txBody>
      </p:sp>
      <p:cxnSp>
        <p:nvCxnSpPr>
          <p:cNvPr id="9" name="8 - Ευθύγραμμο βέλος σύνδεσης"/>
          <p:cNvCxnSpPr>
            <a:cxnSpLocks/>
          </p:cNvCxnSpPr>
          <p:nvPr/>
        </p:nvCxnSpPr>
        <p:spPr>
          <a:xfrm>
            <a:off x="5949176" y="1053619"/>
            <a:ext cx="17184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14 - TextBox"/>
          <p:cNvSpPr txBox="1"/>
          <p:nvPr/>
        </p:nvSpPr>
        <p:spPr>
          <a:xfrm>
            <a:off x="6038559" y="795456"/>
            <a:ext cx="1427357" cy="307777"/>
          </a:xfrm>
          <a:prstGeom prst="rect">
            <a:avLst/>
          </a:prstGeom>
          <a:noFill/>
        </p:spPr>
        <p:txBody>
          <a:bodyPr wrap="square" rtlCol="0">
            <a:spAutoFit/>
          </a:bodyPr>
          <a:lstStyle/>
          <a:p>
            <a:r>
              <a:rPr lang="el-GR" sz="1400" dirty="0"/>
              <a:t>αναζητούμε</a:t>
            </a:r>
            <a:endParaRPr lang="en-US" sz="1400" dirty="0"/>
          </a:p>
        </p:txBody>
      </p:sp>
      <p:cxnSp>
        <p:nvCxnSpPr>
          <p:cNvPr id="17" name="16 - Ευθύγραμμο βέλος σύνδεσης"/>
          <p:cNvCxnSpPr/>
          <p:nvPr/>
        </p:nvCxnSpPr>
        <p:spPr>
          <a:xfrm flipV="1">
            <a:off x="5319132" y="1750741"/>
            <a:ext cx="2040673" cy="11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17 - TextBox"/>
          <p:cNvSpPr txBox="1"/>
          <p:nvPr/>
        </p:nvSpPr>
        <p:spPr>
          <a:xfrm>
            <a:off x="5612779" y="1497983"/>
            <a:ext cx="1427357" cy="307777"/>
          </a:xfrm>
          <a:prstGeom prst="rect">
            <a:avLst/>
          </a:prstGeom>
          <a:noFill/>
        </p:spPr>
        <p:txBody>
          <a:bodyPr wrap="square" rtlCol="0">
            <a:spAutoFit/>
          </a:bodyPr>
          <a:lstStyle/>
          <a:p>
            <a:r>
              <a:rPr lang="el-GR" sz="1400" dirty="0"/>
              <a:t>αναζητούμε</a:t>
            </a:r>
            <a:endParaRPr lang="en-US" sz="1400" dirty="0"/>
          </a:p>
        </p:txBody>
      </p:sp>
      <p:cxnSp>
        <p:nvCxnSpPr>
          <p:cNvPr id="24" name="23 - Ευθύγραμμο βέλος σύνδεσης"/>
          <p:cNvCxnSpPr/>
          <p:nvPr/>
        </p:nvCxnSpPr>
        <p:spPr>
          <a:xfrm>
            <a:off x="5006898" y="2442117"/>
            <a:ext cx="1884556" cy="111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25 - TextBox"/>
          <p:cNvSpPr txBox="1"/>
          <p:nvPr/>
        </p:nvSpPr>
        <p:spPr>
          <a:xfrm>
            <a:off x="5244789" y="2200510"/>
            <a:ext cx="1427357" cy="307777"/>
          </a:xfrm>
          <a:prstGeom prst="rect">
            <a:avLst/>
          </a:prstGeom>
          <a:noFill/>
        </p:spPr>
        <p:txBody>
          <a:bodyPr wrap="square" rtlCol="0">
            <a:spAutoFit/>
          </a:bodyPr>
          <a:lstStyle/>
          <a:p>
            <a:r>
              <a:rPr lang="el-GR" sz="1400" dirty="0"/>
              <a:t>αναζητούμε</a:t>
            </a:r>
            <a:endParaRPr lang="en-US" sz="1400" dirty="0"/>
          </a:p>
        </p:txBody>
      </p:sp>
      <p:cxnSp>
        <p:nvCxnSpPr>
          <p:cNvPr id="10" name="23 - Ευθύγραμμο βέλος σύνδεσης">
            <a:extLst>
              <a:ext uri="{FF2B5EF4-FFF2-40B4-BE49-F238E27FC236}">
                <a16:creationId xmlns="" xmlns:a16="http://schemas.microsoft.com/office/drawing/2014/main" id="{6F8B04F8-CA4D-4AF7-856A-A2BD96519A55}"/>
              </a:ext>
            </a:extLst>
          </p:cNvPr>
          <p:cNvCxnSpPr/>
          <p:nvPr/>
        </p:nvCxnSpPr>
        <p:spPr>
          <a:xfrm>
            <a:off x="4670501" y="3084424"/>
            <a:ext cx="1884556" cy="111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25 - TextBox">
            <a:extLst>
              <a:ext uri="{FF2B5EF4-FFF2-40B4-BE49-F238E27FC236}">
                <a16:creationId xmlns="" xmlns:a16="http://schemas.microsoft.com/office/drawing/2014/main" id="{AD0463F3-987E-42A3-8A9E-792E93C57F56}"/>
              </a:ext>
            </a:extLst>
          </p:cNvPr>
          <p:cNvSpPr txBox="1"/>
          <p:nvPr/>
        </p:nvSpPr>
        <p:spPr>
          <a:xfrm>
            <a:off x="4934899" y="2843727"/>
            <a:ext cx="1427357" cy="307777"/>
          </a:xfrm>
          <a:prstGeom prst="rect">
            <a:avLst/>
          </a:prstGeom>
          <a:noFill/>
        </p:spPr>
        <p:txBody>
          <a:bodyPr wrap="square" rtlCol="0">
            <a:spAutoFit/>
          </a:bodyPr>
          <a:lstStyle/>
          <a:p>
            <a:r>
              <a:rPr lang="el-GR" sz="1400" dirty="0"/>
              <a:t>αναζητούμε</a:t>
            </a:r>
            <a:endParaRPr lang="en-US" sz="1400" dirty="0"/>
          </a:p>
        </p:txBody>
      </p:sp>
      <p:sp>
        <p:nvSpPr>
          <p:cNvPr id="14" name="25 - TextBox">
            <a:extLst>
              <a:ext uri="{FF2B5EF4-FFF2-40B4-BE49-F238E27FC236}">
                <a16:creationId xmlns="" xmlns:a16="http://schemas.microsoft.com/office/drawing/2014/main" id="{B5F32BF2-39EE-4482-A0A4-37F9467D068E}"/>
              </a:ext>
            </a:extLst>
          </p:cNvPr>
          <p:cNvSpPr txBox="1"/>
          <p:nvPr/>
        </p:nvSpPr>
        <p:spPr>
          <a:xfrm>
            <a:off x="4684805" y="3426496"/>
            <a:ext cx="1721406" cy="307777"/>
          </a:xfrm>
          <a:prstGeom prst="rect">
            <a:avLst/>
          </a:prstGeom>
          <a:noFill/>
        </p:spPr>
        <p:txBody>
          <a:bodyPr wrap="square" rtlCol="0">
            <a:spAutoFit/>
          </a:bodyPr>
          <a:lstStyle/>
          <a:p>
            <a:r>
              <a:rPr lang="el-GR" sz="1400" dirty="0"/>
              <a:t>αναζητούμε</a:t>
            </a:r>
            <a:endParaRPr lang="en-US" sz="1400" dirty="0"/>
          </a:p>
        </p:txBody>
      </p:sp>
      <p:cxnSp>
        <p:nvCxnSpPr>
          <p:cNvPr id="19" name="23 - Ευθύγραμμο βέλος σύνδεσης">
            <a:extLst>
              <a:ext uri="{FF2B5EF4-FFF2-40B4-BE49-F238E27FC236}">
                <a16:creationId xmlns="" xmlns:a16="http://schemas.microsoft.com/office/drawing/2014/main" id="{5F7B6F2C-1FA8-4C48-A83C-A0E66D7DD1D6}"/>
              </a:ext>
            </a:extLst>
          </p:cNvPr>
          <p:cNvCxnSpPr>
            <a:cxnSpLocks/>
          </p:cNvCxnSpPr>
          <p:nvPr/>
        </p:nvCxnSpPr>
        <p:spPr>
          <a:xfrm>
            <a:off x="4706299" y="3695346"/>
            <a:ext cx="14957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 Θέση περιεχομένου"/>
          <p:cNvGraphicFramePr>
            <a:graphicFrameLocks noGrp="1"/>
          </p:cNvGraphicFramePr>
          <p:nvPr>
            <p:ph idx="1"/>
          </p:nvPr>
        </p:nvGraphicFramePr>
        <p:xfrm>
          <a:off x="1540700" y="964504"/>
          <a:ext cx="8292231" cy="455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09600" y="676405"/>
            <a:ext cx="10972800" cy="5330887"/>
          </a:xfrm>
        </p:spPr>
        <p:txBody>
          <a:bodyPr/>
          <a:lstStyle/>
          <a:p>
            <a:pPr>
              <a:buNone/>
            </a:pPr>
            <a:r>
              <a:rPr lang="el-GR" b="1" dirty="0">
                <a:latin typeface="Times New Roman" pitchFamily="18" charset="0"/>
                <a:cs typeface="Times New Roman" pitchFamily="18" charset="0"/>
              </a:rPr>
              <a:t>Ενέργειες</a:t>
            </a:r>
            <a:r>
              <a:rPr lang="el-GR" dirty="0">
                <a:latin typeface="Times New Roman" pitchFamily="18" charset="0"/>
                <a:cs typeface="Times New Roman" pitchFamily="18" charset="0"/>
              </a:rPr>
              <a:t> για την </a:t>
            </a:r>
            <a:r>
              <a:rPr lang="el-GR" b="1" dirty="0">
                <a:latin typeface="Times New Roman" pitchFamily="18" charset="0"/>
                <a:cs typeface="Times New Roman" pitchFamily="18" charset="0"/>
              </a:rPr>
              <a:t>τυποποίηση</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authority</a:t>
            </a:r>
            <a:r>
              <a:rPr lang="el-GR" dirty="0">
                <a:latin typeface="Times New Roman" pitchFamily="18" charset="0"/>
                <a:cs typeface="Times New Roman" pitchFamily="18" charset="0"/>
              </a:rPr>
              <a:t>) ενός έργου:</a:t>
            </a:r>
          </a:p>
          <a:p>
            <a:pPr>
              <a:buNone/>
            </a:pPr>
            <a:endParaRPr lang="el-GR" dirty="0"/>
          </a:p>
          <a:p>
            <a:pPr>
              <a:buNone/>
            </a:pPr>
            <a:endParaRPr lang="en-US" dirty="0"/>
          </a:p>
        </p:txBody>
      </p:sp>
      <p:sp>
        <p:nvSpPr>
          <p:cNvPr id="5" name="4 - Έλλειψη"/>
          <p:cNvSpPr/>
          <p:nvPr/>
        </p:nvSpPr>
        <p:spPr>
          <a:xfrm>
            <a:off x="150313" y="1678489"/>
            <a:ext cx="3419606" cy="23548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AUTHORITY RECORD</a:t>
            </a:r>
            <a:endParaRPr lang="el-GR" sz="2000" b="1" dirty="0">
              <a:solidFill>
                <a:schemeClr val="tx1"/>
              </a:solidFill>
              <a:latin typeface="Times New Roman" pitchFamily="18" charset="0"/>
              <a:cs typeface="Times New Roman" pitchFamily="18" charset="0"/>
            </a:endParaRPr>
          </a:p>
          <a:p>
            <a:pPr algn="ctr"/>
            <a:r>
              <a:rPr lang="el-GR" sz="2000" dirty="0">
                <a:solidFill>
                  <a:schemeClr val="tx1"/>
                </a:solidFill>
                <a:latin typeface="Times New Roman" pitchFamily="18" charset="0"/>
                <a:cs typeface="Times New Roman" pitchFamily="18" charset="0"/>
              </a:rPr>
              <a:t>Καταχώριση των στοιχείων του συγγραφέα (ψευδώνυμα κλπ.)</a:t>
            </a:r>
            <a:endParaRPr lang="en-US" sz="2000" dirty="0">
              <a:solidFill>
                <a:schemeClr val="tx1"/>
              </a:solidFill>
              <a:latin typeface="Times New Roman" pitchFamily="18" charset="0"/>
              <a:cs typeface="Times New Roman" pitchFamily="18" charset="0"/>
            </a:endParaRPr>
          </a:p>
        </p:txBody>
      </p:sp>
      <p:sp>
        <p:nvSpPr>
          <p:cNvPr id="6" name="5 - Έλλειψη"/>
          <p:cNvSpPr/>
          <p:nvPr/>
        </p:nvSpPr>
        <p:spPr>
          <a:xfrm>
            <a:off x="9006215" y="1803747"/>
            <a:ext cx="3185785" cy="22672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Times New Roman" pitchFamily="18" charset="0"/>
                <a:cs typeface="Times New Roman" pitchFamily="18" charset="0"/>
              </a:rPr>
              <a:t>Προσθήκη μεταδεδομένων = πληροφορίες για τον συγγραφέα και</a:t>
            </a:r>
            <a:r>
              <a:rPr lang="en-US" sz="2000" dirty="0">
                <a:solidFill>
                  <a:schemeClr val="tx1"/>
                </a:solidFill>
                <a:latin typeface="Times New Roman" pitchFamily="18" charset="0"/>
                <a:cs typeface="Times New Roman" pitchFamily="18" charset="0"/>
              </a:rPr>
              <a:t> links</a:t>
            </a:r>
            <a:r>
              <a:rPr lang="el-GR"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p:txBody>
      </p:sp>
      <p:sp>
        <p:nvSpPr>
          <p:cNvPr id="7" name="6 - Δεξιό βέλος"/>
          <p:cNvSpPr/>
          <p:nvPr/>
        </p:nvSpPr>
        <p:spPr>
          <a:xfrm>
            <a:off x="3632548" y="2592887"/>
            <a:ext cx="951978"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Έλλειψη"/>
          <p:cNvSpPr/>
          <p:nvPr/>
        </p:nvSpPr>
        <p:spPr>
          <a:xfrm>
            <a:off x="4622104" y="1540701"/>
            <a:ext cx="3582444" cy="26680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Times New Roman" pitchFamily="18" charset="0"/>
                <a:cs typeface="Times New Roman" pitchFamily="18" charset="0"/>
              </a:rPr>
              <a:t>Κωδικοποίηση των στοιχείων από ειδικούς βιβλιοθηκονομικούς προγραμματιστές</a:t>
            </a:r>
            <a:endParaRPr lang="en-US" sz="2000" dirty="0">
              <a:solidFill>
                <a:schemeClr val="tx1"/>
              </a:solidFill>
              <a:latin typeface="Times New Roman" pitchFamily="18" charset="0"/>
              <a:cs typeface="Times New Roman" pitchFamily="18" charset="0"/>
            </a:endParaRPr>
          </a:p>
        </p:txBody>
      </p:sp>
      <p:sp>
        <p:nvSpPr>
          <p:cNvPr id="10" name="9 - Δεξιό βέλος"/>
          <p:cNvSpPr/>
          <p:nvPr/>
        </p:nvSpPr>
        <p:spPr>
          <a:xfrm>
            <a:off x="8081375" y="2532344"/>
            <a:ext cx="951978"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09600" y="1"/>
            <a:ext cx="10972800" cy="6007292"/>
          </a:xfrm>
        </p:spPr>
        <p:txBody>
          <a:bodyPr>
            <a:normAutofit/>
          </a:bodyPr>
          <a:lstStyle/>
          <a:p>
            <a:pPr algn="ctr">
              <a:buNone/>
            </a:pPr>
            <a:r>
              <a:rPr lang="en-US" sz="2800" b="1" dirty="0">
                <a:latin typeface="Times New Roman" pitchFamily="18" charset="0"/>
                <a:cs typeface="Times New Roman" pitchFamily="18" charset="0"/>
              </a:rPr>
              <a:t>LIBRARY OF CONGRESS AUTHORITIES</a:t>
            </a:r>
            <a:r>
              <a:rPr lang="el-GR" sz="2800" b="1" dirty="0">
                <a:latin typeface="Times New Roman" pitchFamily="18" charset="0"/>
                <a:cs typeface="Times New Roman" pitchFamily="18" charset="0"/>
              </a:rPr>
              <a:t> παράδειγμα</a:t>
            </a:r>
            <a:endParaRPr lang="en-US" sz="2800" b="1" dirty="0">
              <a:latin typeface="Times New Roman" pitchFamily="18" charset="0"/>
              <a:cs typeface="Times New Roman" pitchFamily="18" charset="0"/>
            </a:endParaRPr>
          </a:p>
          <a:p>
            <a:pPr algn="ctr">
              <a:buNone/>
            </a:pP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1026" name="Picture 2" descr="K:\ΑΞΙΟΠΟΙΗΣΗ ΗΛΕΚΤΡΟΝΙΚΩΝ ΠΟΡΩΝ ΣΤΗΝ ΕΛΛΗΝΙΚΗ ΦΙΛΟΛΟΓΙΑ\ΕΡΓΑΣΙΑ\kazantzakhs 1.jpg"/>
          <p:cNvPicPr>
            <a:picLocks noChangeAspect="1" noChangeArrowheads="1"/>
          </p:cNvPicPr>
          <p:nvPr/>
        </p:nvPicPr>
        <p:blipFill>
          <a:blip r:embed="rId2"/>
          <a:srcRect/>
          <a:stretch>
            <a:fillRect/>
          </a:stretch>
        </p:blipFill>
        <p:spPr bwMode="auto">
          <a:xfrm>
            <a:off x="1" y="2066600"/>
            <a:ext cx="3770334" cy="2705100"/>
          </a:xfrm>
          <a:prstGeom prst="rect">
            <a:avLst/>
          </a:prstGeom>
          <a:noFill/>
        </p:spPr>
      </p:pic>
      <p:pic>
        <p:nvPicPr>
          <p:cNvPr id="1027" name="Picture 3" descr="K:\ΑΞΙΟΠΟΙΗΣΗ ΗΛΕΚΤΡΟΝΙΚΩΝ ΠΟΡΩΝ ΣΤΗΝ ΕΛΛΗΝΙΚΗ ΦΙΛΟΛΟΓΙΑ\ΕΡΓΑΣΙΑ\kazantzakhs 2.jpg"/>
          <p:cNvPicPr>
            <a:picLocks noChangeAspect="1" noChangeArrowheads="1"/>
          </p:cNvPicPr>
          <p:nvPr/>
        </p:nvPicPr>
        <p:blipFill>
          <a:blip r:embed="rId3"/>
          <a:srcRect/>
          <a:stretch>
            <a:fillRect/>
          </a:stretch>
        </p:blipFill>
        <p:spPr bwMode="auto">
          <a:xfrm>
            <a:off x="4053193" y="1102290"/>
            <a:ext cx="3720021" cy="5442558"/>
          </a:xfrm>
          <a:prstGeom prst="rect">
            <a:avLst/>
          </a:prstGeom>
          <a:noFill/>
        </p:spPr>
      </p:pic>
      <p:pic>
        <p:nvPicPr>
          <p:cNvPr id="1029" name="Picture 5" descr="K:\ΑΞΙΟΠΟΙΗΣΗ ΗΛΕΚΤΡΟΝΙΚΩΝ ΠΟΡΩΝ ΣΤΗΝ ΕΛΛΗΝΙΚΗ ΦΙΛΟΛΟΓΙΑ\ΕΡΓΑΣΙΑ\kazantzakhs 3.jpg"/>
          <p:cNvPicPr>
            <a:picLocks noChangeAspect="1" noChangeArrowheads="1"/>
          </p:cNvPicPr>
          <p:nvPr/>
        </p:nvPicPr>
        <p:blipFill>
          <a:blip r:embed="rId4"/>
          <a:srcRect/>
          <a:stretch>
            <a:fillRect/>
          </a:stretch>
        </p:blipFill>
        <p:spPr bwMode="auto">
          <a:xfrm>
            <a:off x="8534717" y="1314040"/>
            <a:ext cx="3657283" cy="4911396"/>
          </a:xfrm>
          <a:prstGeom prst="rect">
            <a:avLst/>
          </a:prstGeom>
          <a:noFill/>
        </p:spPr>
      </p:pic>
      <p:sp>
        <p:nvSpPr>
          <p:cNvPr id="9" name="8 - TextBox"/>
          <p:cNvSpPr txBox="1"/>
          <p:nvPr/>
        </p:nvSpPr>
        <p:spPr>
          <a:xfrm>
            <a:off x="162838" y="977030"/>
            <a:ext cx="3536516" cy="769441"/>
          </a:xfrm>
          <a:prstGeom prst="rect">
            <a:avLst/>
          </a:prstGeom>
          <a:noFill/>
        </p:spPr>
        <p:txBody>
          <a:bodyPr wrap="square" rtlCol="0">
            <a:spAutoFit/>
          </a:bodyPr>
          <a:lstStyle/>
          <a:p>
            <a:pPr algn="ctr"/>
            <a:r>
              <a:rPr lang="el-GR" b="1" dirty="0">
                <a:latin typeface="Times New Roman" pitchFamily="18" charset="0"/>
                <a:cs typeface="Times New Roman" pitchFamily="18" charset="0"/>
              </a:rPr>
              <a:t>Π.χ. </a:t>
            </a:r>
            <a:r>
              <a:rPr lang="el-GR" sz="2400" b="1" dirty="0">
                <a:latin typeface="Times New Roman" pitchFamily="18" charset="0"/>
                <a:cs typeface="Times New Roman" pitchFamily="18" charset="0"/>
              </a:rPr>
              <a:t>Νίκος Καζαντζάκης</a:t>
            </a:r>
          </a:p>
          <a:p>
            <a:pPr algn="ctr"/>
            <a:r>
              <a:rPr lang="en-US" sz="2000" b="1" dirty="0">
                <a:latin typeface="Times New Roman" pitchFamily="18" charset="0"/>
                <a:cs typeface="Times New Roman" pitchFamily="18" charset="0"/>
              </a:rPr>
              <a:t>AUTHORITY RECORDS</a:t>
            </a:r>
          </a:p>
        </p:txBody>
      </p:sp>
      <p:sp>
        <p:nvSpPr>
          <p:cNvPr id="10" name="9 - TextBox"/>
          <p:cNvSpPr txBox="1"/>
          <p:nvPr/>
        </p:nvSpPr>
        <p:spPr>
          <a:xfrm>
            <a:off x="4647156" y="601249"/>
            <a:ext cx="2655518" cy="369332"/>
          </a:xfrm>
          <a:prstGeom prst="rect">
            <a:avLst/>
          </a:prstGeom>
          <a:noFill/>
        </p:spPr>
        <p:txBody>
          <a:bodyPr wrap="square" rtlCol="0">
            <a:spAutoFit/>
          </a:bodyPr>
          <a:lstStyle/>
          <a:p>
            <a:pPr algn="ctr"/>
            <a:r>
              <a:rPr lang="el-GR" b="1" dirty="0">
                <a:latin typeface="Times New Roman" pitchFamily="18" charset="0"/>
                <a:cs typeface="Times New Roman" pitchFamily="18" charset="0"/>
              </a:rPr>
              <a:t>ΚΩΔΙΚΟΠΟΙΗΣΗ</a:t>
            </a:r>
            <a:endParaRPr lang="en-US" b="1" dirty="0">
              <a:latin typeface="Times New Roman" pitchFamily="18" charset="0"/>
              <a:cs typeface="Times New Roman" pitchFamily="18" charset="0"/>
            </a:endParaRPr>
          </a:p>
        </p:txBody>
      </p:sp>
      <p:sp>
        <p:nvSpPr>
          <p:cNvPr id="11" name="10 - TextBox"/>
          <p:cNvSpPr txBox="1"/>
          <p:nvPr/>
        </p:nvSpPr>
        <p:spPr>
          <a:xfrm>
            <a:off x="8492647" y="526093"/>
            <a:ext cx="3081403" cy="646331"/>
          </a:xfrm>
          <a:prstGeom prst="rect">
            <a:avLst/>
          </a:prstGeom>
          <a:noFill/>
        </p:spPr>
        <p:txBody>
          <a:bodyPr wrap="square" rtlCol="0">
            <a:spAutoFit/>
          </a:bodyPr>
          <a:lstStyle/>
          <a:p>
            <a:pPr algn="ctr"/>
            <a:r>
              <a:rPr lang="el-GR" b="1" dirty="0">
                <a:latin typeface="Times New Roman" pitchFamily="18" charset="0"/>
                <a:cs typeface="Times New Roman" pitchFamily="18" charset="0"/>
              </a:rPr>
              <a:t>ΜΕΤΑΔΕΔΟΜΕΝΑ -ΠΛΗΡΟΦΟΡΙΕΣ</a:t>
            </a:r>
            <a:endParaRPr lang="en-US" b="1" dirty="0">
              <a:latin typeface="Times New Roman" pitchFamily="18" charset="0"/>
              <a:cs typeface="Times New Roman" pitchFamily="18" charset="0"/>
            </a:endParaRPr>
          </a:p>
        </p:txBody>
      </p:sp>
      <p:sp>
        <p:nvSpPr>
          <p:cNvPr id="13" name="12 - Δεξιό βέλος"/>
          <p:cNvSpPr/>
          <p:nvPr/>
        </p:nvSpPr>
        <p:spPr>
          <a:xfrm>
            <a:off x="3582444" y="2993721"/>
            <a:ext cx="839244" cy="601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 Δεξιό βέλος"/>
          <p:cNvSpPr/>
          <p:nvPr/>
        </p:nvSpPr>
        <p:spPr>
          <a:xfrm>
            <a:off x="7730647" y="2920652"/>
            <a:ext cx="839244" cy="601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331076"/>
            <a:ext cx="10131425" cy="5950971"/>
          </a:xfrm>
        </p:spPr>
        <p:txBody>
          <a:bodyPr>
            <a:normAutofit fontScale="92500" lnSpcReduction="20000"/>
          </a:bodyPr>
          <a:lstStyle/>
          <a:p>
            <a:pPr algn="ctr">
              <a:buNone/>
            </a:pPr>
            <a:r>
              <a:rPr lang="el-GR" sz="3000" b="1" dirty="0">
                <a:solidFill>
                  <a:schemeClr val="accent2"/>
                </a:solidFill>
                <a:latin typeface="Times New Roman" panose="02020603050405020304" pitchFamily="18" charset="0"/>
                <a:cs typeface="Times New Roman" panose="02020603050405020304" pitchFamily="18" charset="0"/>
              </a:rPr>
              <a:t>ΕΝΟΤΗΤΑ 3</a:t>
            </a:r>
            <a:r>
              <a:rPr lang="el-GR" sz="3000" b="1" dirty="0">
                <a:latin typeface="Times New Roman" panose="02020603050405020304" pitchFamily="18" charset="0"/>
                <a:cs typeface="Times New Roman" panose="02020603050405020304" pitchFamily="18" charset="0"/>
              </a:rPr>
              <a:t>. Πλεονεκτήματα του ελέγχου τυποποίησης</a:t>
            </a:r>
          </a:p>
          <a:p>
            <a:pPr>
              <a:buNone/>
            </a:pPr>
            <a:endParaRPr lang="el-GR" b="1" dirty="0">
              <a:latin typeface="Times New Roman" pitchFamily="18" charset="0"/>
              <a:cs typeface="Times New Roman" pitchFamily="18" charset="0"/>
            </a:endParaRPr>
          </a:p>
          <a:p>
            <a:pPr marL="0" indent="0" algn="just">
              <a:buNone/>
            </a:pPr>
            <a:r>
              <a:rPr lang="el-GR" sz="2200" b="1" dirty="0">
                <a:latin typeface="Times New Roman" pitchFamily="18" charset="0"/>
                <a:cs typeface="Times New Roman" pitchFamily="18" charset="0"/>
              </a:rPr>
              <a:t>1. Πλεονεκτήματα για τους χρήστες του καταλόγου και τις δημόσιες βιβλιοθηκονομικές υπηρεσίες </a:t>
            </a:r>
            <a:endParaRPr lang="en-US" b="1"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Εγγυάται ότι οι χρήστες εντοπίζουν όλα τα έργα του συγγραφέα που αναζητούν</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Εγγυάται ότι οι χρήστες βρίσκουν ένα ορισμένο έργο που ψάχνουν</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Αναπτύσσει την ακρίβεια και την ανάκληση</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Ελαττώνει τα εκτενή σύνολα αποτελεσμάτων</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Η σύνθετη αναζήτηση μπορεί να γίνει με </a:t>
            </a:r>
            <a:r>
              <a:rPr lang="el-GR" b="1" dirty="0">
                <a:latin typeface="Times New Roman" pitchFamily="18" charset="0"/>
                <a:cs typeface="Times New Roman" pitchFamily="18" charset="0"/>
              </a:rPr>
              <a:t>μεγαλύτερη αυτοπεποίθηση</a:t>
            </a:r>
          </a:p>
          <a:p>
            <a:pPr lvl="0" algn="just"/>
            <a:endParaRPr lang="el-GR" dirty="0">
              <a:latin typeface="Times New Roman" pitchFamily="18" charset="0"/>
              <a:cs typeface="Times New Roman" pitchFamily="18" charset="0"/>
            </a:endParaRPr>
          </a:p>
          <a:p>
            <a:pPr marL="342900" indent="-342900" algn="just">
              <a:lnSpc>
                <a:spcPct val="110000"/>
              </a:lnSpc>
              <a:buNone/>
            </a:pPr>
            <a:r>
              <a:rPr lang="el-GR" sz="2200" b="1" dirty="0">
                <a:latin typeface="Times New Roman" pitchFamily="18" charset="0"/>
                <a:cs typeface="Times New Roman" pitchFamily="18" charset="0"/>
              </a:rPr>
              <a:t>2.	Πλεονεκτήματα για τους εκδότες</a:t>
            </a:r>
            <a:endParaRPr lang="en-US" sz="2200" b="1" dirty="0">
              <a:latin typeface="Times New Roman" pitchFamily="18" charset="0"/>
              <a:cs typeface="Times New Roman" pitchFamily="18" charset="0"/>
            </a:endParaRPr>
          </a:p>
          <a:p>
            <a:pPr lvl="0" algn="just">
              <a:lnSpc>
                <a:spcPct val="110000"/>
              </a:lnSpc>
            </a:pPr>
            <a:r>
              <a:rPr lang="el-GR" dirty="0">
                <a:latin typeface="Times New Roman" pitchFamily="18" charset="0"/>
                <a:cs typeface="Times New Roman" pitchFamily="18" charset="0"/>
              </a:rPr>
              <a:t>Παρέχει πιο αποτελεσματική αναζήτηση</a:t>
            </a:r>
            <a:endParaRPr lang="en-US" dirty="0">
              <a:latin typeface="Times New Roman" pitchFamily="18" charset="0"/>
              <a:cs typeface="Times New Roman" pitchFamily="18" charset="0"/>
            </a:endParaRPr>
          </a:p>
          <a:p>
            <a:pPr lvl="0" algn="just">
              <a:lnSpc>
                <a:spcPct val="110000"/>
              </a:lnSpc>
            </a:pPr>
            <a:r>
              <a:rPr lang="el-GR" dirty="0">
                <a:latin typeface="Times New Roman" pitchFamily="18" charset="0"/>
                <a:cs typeface="Times New Roman" pitchFamily="18" charset="0"/>
              </a:rPr>
              <a:t>Περιέχει μεταδεδομένα, ώστε τα δεδομένα να είναι πιο εύκολα διαχειρίσιμα από τους υπολογιστές</a:t>
            </a:r>
            <a:endParaRPr lang="en-US" dirty="0">
              <a:latin typeface="Times New Roman" pitchFamily="18" charset="0"/>
              <a:cs typeface="Times New Roman" pitchFamily="18" charset="0"/>
            </a:endParaRPr>
          </a:p>
          <a:p>
            <a:pPr lvl="0" algn="just">
              <a:lnSpc>
                <a:spcPct val="110000"/>
              </a:lnSpc>
            </a:pPr>
            <a:r>
              <a:rPr lang="el-GR" dirty="0">
                <a:latin typeface="Times New Roman" pitchFamily="18" charset="0"/>
                <a:cs typeface="Times New Roman" pitchFamily="18" charset="0"/>
              </a:rPr>
              <a:t>Εξοικονομεί ενέργεια στον υπολογιστή</a:t>
            </a:r>
          </a:p>
          <a:p>
            <a:pPr lvl="0"/>
            <a:endParaRPr lang="el-GR" dirty="0"/>
          </a:p>
          <a:p>
            <a:pPr lvl="0">
              <a:buNone/>
            </a:pPr>
            <a:endParaRPr lang="en-US" dirty="0"/>
          </a:p>
          <a:p>
            <a:pPr>
              <a:buNone/>
            </a:pPr>
            <a:endParaRPr lang="en-US" dirty="0"/>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 xmlns:a16="http://schemas.microsoft.com/office/drawing/2014/main" id="{1014A55A-BE48-4AB5-AB46-65C9789D9B36}"/>
              </a:ext>
            </a:extLst>
          </p:cNvPr>
          <p:cNvSpPr>
            <a:spLocks noGrp="1"/>
          </p:cNvSpPr>
          <p:nvPr>
            <p:ph idx="1"/>
          </p:nvPr>
        </p:nvSpPr>
        <p:spPr>
          <a:xfrm>
            <a:off x="609600" y="556591"/>
            <a:ext cx="10972800" cy="5450701"/>
          </a:xfrm>
        </p:spPr>
        <p:txBody>
          <a:bodyPr/>
          <a:lstStyle/>
          <a:p>
            <a:pPr marL="109728" indent="0" algn="ctr">
              <a:buNone/>
            </a:pPr>
            <a:r>
              <a:rPr lang="el-GR" sz="3600" dirty="0">
                <a:solidFill>
                  <a:srgbClr val="FF0000"/>
                </a:solidFill>
                <a:latin typeface="Times New Roman" panose="02020603050405020304" pitchFamily="18" charset="0"/>
                <a:cs typeface="Times New Roman" panose="02020603050405020304" pitchFamily="18" charset="0"/>
              </a:rPr>
              <a:t>Σκοπός</a:t>
            </a:r>
          </a:p>
          <a:p>
            <a:pPr marL="109728" indent="0" algn="ctr">
              <a:buNone/>
            </a:pPr>
            <a:endParaRPr lang="el-GR"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Βασικός στόχος της παρουσίασής μας είναι να καταδείξουμε ότι για την τυποποίηση του ονόματος και του τίτλου ενός έργου κατά την καταλογογράφηση, λαμβάνονται υπόψη </a:t>
            </a:r>
            <a:r>
              <a:rPr lang="el-GR" sz="2800" b="1" dirty="0">
                <a:latin typeface="Times New Roman" panose="02020603050405020304" pitchFamily="18" charset="0"/>
                <a:cs typeface="Times New Roman" panose="02020603050405020304" pitchFamily="18" charset="0"/>
              </a:rPr>
              <a:t>συγκεκριμένοι κανόνες</a:t>
            </a:r>
            <a:r>
              <a:rPr lang="el-GR" sz="2800" dirty="0">
                <a:latin typeface="Times New Roman" panose="02020603050405020304" pitchFamily="18" charset="0"/>
                <a:cs typeface="Times New Roman" panose="02020603050405020304" pitchFamily="18" charset="0"/>
              </a:rPr>
              <a:t> που πρέπει</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απαραίτητα να ακολουθηθούν. </a:t>
            </a:r>
          </a:p>
          <a:p>
            <a:pPr marL="109728" indent="0">
              <a:buNone/>
            </a:pPr>
            <a:endParaRPr lang="el-GR"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Προκειμένου να κατανοήσουμε καλύτερα τους κανόνες αυτούς, χρησιμοποιήσαμε συγκεκριμένα παραδείγματα, </a:t>
            </a:r>
            <a:r>
              <a:rPr lang="el-GR" sz="2800" dirty="0" smtClean="0">
                <a:latin typeface="Times New Roman" panose="02020603050405020304" pitchFamily="18" charset="0"/>
                <a:cs typeface="Times New Roman" panose="02020603050405020304" pitchFamily="18" charset="0"/>
              </a:rPr>
              <a:t>και ιδιαίτερα από </a:t>
            </a:r>
            <a:r>
              <a:rPr lang="el-GR" sz="2800" dirty="0">
                <a:latin typeface="Times New Roman" panose="02020603050405020304" pitchFamily="18" charset="0"/>
                <a:cs typeface="Times New Roman" panose="02020603050405020304" pitchFamily="18" charset="0"/>
              </a:rPr>
              <a:t>την ελληνική λογοτεχνία.</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8251081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7332" y="268014"/>
            <a:ext cx="10131425" cy="6054163"/>
          </a:xfrm>
        </p:spPr>
        <p:txBody>
          <a:bodyPr>
            <a:normAutofit/>
          </a:bodyPr>
          <a:lstStyle/>
          <a:p>
            <a:pPr marL="342900" indent="-342900">
              <a:lnSpc>
                <a:spcPct val="110000"/>
              </a:lnSpc>
              <a:buNone/>
            </a:pPr>
            <a:endParaRPr lang="el-GR" dirty="0">
              <a:latin typeface="Times New Roman" pitchFamily="18" charset="0"/>
              <a:cs typeface="Times New Roman" pitchFamily="18" charset="0"/>
            </a:endParaRPr>
          </a:p>
          <a:p>
            <a:pPr marL="0">
              <a:lnSpc>
                <a:spcPct val="110000"/>
              </a:lnSpc>
              <a:spcAft>
                <a:spcPts val="800"/>
              </a:spcAft>
              <a:buNone/>
            </a:pPr>
            <a:r>
              <a:rPr lang="el-GR" b="1" dirty="0">
                <a:latin typeface="Times New Roman" pitchFamily="18" charset="0"/>
                <a:cs typeface="Times New Roman" pitchFamily="18" charset="0"/>
              </a:rPr>
              <a:t>3. </a:t>
            </a:r>
            <a:r>
              <a:rPr lang="el-GR" b="1" dirty="0">
                <a:latin typeface="Times New Roman" pitchFamily="18" charset="0"/>
                <a:ea typeface="Calibri"/>
                <a:cs typeface="Times New Roman" pitchFamily="18" charset="0"/>
              </a:rPr>
              <a:t>Πλεονεκτήματα για τις τεχνικές υπηρεσίες</a:t>
            </a:r>
            <a:endParaRPr lang="en-US" b="1" dirty="0">
              <a:latin typeface="Times New Roman" pitchFamily="18" charset="0"/>
              <a:ea typeface="Calibri"/>
              <a:cs typeface="Times New Roman" pitchFamily="18" charset="0"/>
            </a:endParaRPr>
          </a:p>
          <a:p>
            <a:pPr marL="0" algn="just">
              <a:lnSpc>
                <a:spcPct val="110000"/>
              </a:lnSpc>
              <a:spcAft>
                <a:spcPts val="800"/>
              </a:spcAft>
            </a:pPr>
            <a:r>
              <a:rPr lang="el-GR" dirty="0">
                <a:latin typeface="Times New Roman" pitchFamily="18" charset="0"/>
                <a:ea typeface="Calibri"/>
                <a:cs typeface="Times New Roman" pitchFamily="18" charset="0"/>
              </a:rPr>
              <a:t>Καταλογογράφοι: </a:t>
            </a:r>
            <a:endParaRPr lang="en-US" dirty="0">
              <a:latin typeface="Times New Roman" pitchFamily="18" charset="0"/>
              <a:ea typeface="Calibri"/>
              <a:cs typeface="Times New Roman" pitchFamily="18" charset="0"/>
            </a:endParaRPr>
          </a:p>
          <a:p>
            <a:pPr marL="800100" lvl="1" indent="-342900" algn="just">
              <a:lnSpc>
                <a:spcPct val="110000"/>
              </a:lnSpc>
              <a:spcAft>
                <a:spcPts val="0"/>
              </a:spcAft>
              <a:buFont typeface="Wingdings"/>
              <a:buChar char=""/>
            </a:pPr>
            <a:r>
              <a:rPr lang="el-GR" sz="2000" dirty="0">
                <a:latin typeface="Times New Roman" pitchFamily="18" charset="0"/>
                <a:ea typeface="Calibri"/>
                <a:cs typeface="Times New Roman" pitchFamily="18" charset="0"/>
              </a:rPr>
              <a:t>Ο κατάλογος είναι πιο ακριβής</a:t>
            </a:r>
            <a:endParaRPr lang="en-US" sz="2000" dirty="0">
              <a:latin typeface="Times New Roman" pitchFamily="18" charset="0"/>
              <a:ea typeface="Calibri"/>
              <a:cs typeface="Times New Roman" pitchFamily="18" charset="0"/>
            </a:endParaRPr>
          </a:p>
          <a:p>
            <a:pPr marL="800100" lvl="1" indent="-342900" algn="just">
              <a:lnSpc>
                <a:spcPct val="110000"/>
              </a:lnSpc>
              <a:spcAft>
                <a:spcPts val="800"/>
              </a:spcAft>
              <a:buNone/>
            </a:pPr>
            <a:endParaRPr lang="en-US" sz="1800" dirty="0">
              <a:latin typeface="Times New Roman" pitchFamily="18" charset="0"/>
              <a:ea typeface="Calibri"/>
              <a:cs typeface="Times New Roman" pitchFamily="18" charset="0"/>
            </a:endParaRPr>
          </a:p>
          <a:p>
            <a:pPr marL="109728" indent="0" algn="just">
              <a:buNone/>
            </a:pPr>
            <a:r>
              <a:rPr lang="el-GR" b="1" dirty="0">
                <a:latin typeface="Times New Roman" pitchFamily="18" charset="0"/>
                <a:cs typeface="Times New Roman" pitchFamily="18" charset="0"/>
              </a:rPr>
              <a:t>4. Πλεονεκτήματα για τους διαχειριστές</a:t>
            </a:r>
            <a:endParaRPr lang="en-US" b="1"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Δείχνει ένα πρότυπο επαγγελματικής υπηρεσίας</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Παρέχει πιο αποτελεσματική αναζήτηση</a:t>
            </a:r>
            <a:endParaRPr lang="en-US" dirty="0">
              <a:latin typeface="Times New Roman" pitchFamily="18" charset="0"/>
              <a:cs typeface="Times New Roman" pitchFamily="18" charset="0"/>
            </a:endParaRPr>
          </a:p>
          <a:p>
            <a:pPr lvl="0" algn="just"/>
            <a:r>
              <a:rPr lang="el-GR" dirty="0">
                <a:latin typeface="Times New Roman" pitchFamily="18" charset="0"/>
                <a:cs typeface="Times New Roman" pitchFamily="18" charset="0"/>
              </a:rPr>
              <a:t>Δυνητική εξοικονόμηση χρημάτων</a:t>
            </a:r>
            <a:endParaRPr lang="en-US" dirty="0">
              <a:latin typeface="Times New Roman" pitchFamily="18" charset="0"/>
              <a:cs typeface="Times New Roman" pitchFamily="18" charset="0"/>
            </a:endParaRPr>
          </a:p>
          <a:p>
            <a:pPr>
              <a:buNone/>
            </a:pPr>
            <a:endParaRPr lang="en-US" dirty="0"/>
          </a:p>
          <a:p>
            <a:pPr>
              <a:buNone/>
            </a:pPr>
            <a:endParaRPr lang="en-US" dirty="0"/>
          </a:p>
        </p:txBody>
      </p:sp>
    </p:spTree>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472967"/>
            <a:ext cx="10131425" cy="5821816"/>
          </a:xfrm>
        </p:spPr>
        <p:txBody>
          <a:bodyPr>
            <a:normAutofit fontScale="92500" lnSpcReduction="20000"/>
          </a:bodyPr>
          <a:lstStyle/>
          <a:p>
            <a:pPr algn="ctr">
              <a:buNone/>
            </a:pPr>
            <a:r>
              <a:rPr lang="el-GR" sz="3300" b="1" dirty="0">
                <a:solidFill>
                  <a:schemeClr val="accent2"/>
                </a:solidFill>
                <a:latin typeface="Times New Roman" panose="02020603050405020304" pitchFamily="18" charset="0"/>
                <a:cs typeface="Times New Roman" panose="02020603050405020304" pitchFamily="18" charset="0"/>
              </a:rPr>
              <a:t>ΕΝΟΤΗΤΑ 4</a:t>
            </a:r>
            <a:r>
              <a:rPr lang="el-GR" sz="3300" b="1" dirty="0">
                <a:latin typeface="Times New Roman" panose="02020603050405020304" pitchFamily="18" charset="0"/>
                <a:cs typeface="Times New Roman" panose="02020603050405020304" pitchFamily="18" charset="0"/>
              </a:rPr>
              <a:t>. Ποιό είναι το έργο της τυποποίησης;</a:t>
            </a:r>
          </a:p>
          <a:p>
            <a:pPr>
              <a:buNone/>
            </a:pPr>
            <a:endParaRPr lang="el-GR" dirty="0">
              <a:latin typeface="Times New Roman" panose="02020603050405020304" pitchFamily="18" charset="0"/>
              <a:cs typeface="Times New Roman" panose="02020603050405020304" pitchFamily="18" charset="0"/>
            </a:endParaRPr>
          </a:p>
          <a:p>
            <a:pPr algn="just">
              <a:buNone/>
            </a:pPr>
            <a:r>
              <a:rPr lang="el-GR" dirty="0">
                <a:latin typeface="Times New Roman" panose="02020603050405020304" pitchFamily="18" charset="0"/>
                <a:cs typeface="Times New Roman" panose="02020603050405020304" pitchFamily="18" charset="0"/>
              </a:rPr>
              <a:t>Τι είναι ένα αρχείο βάσης;</a:t>
            </a:r>
          </a:p>
          <a:p>
            <a:pPr algn="just">
              <a:buNone/>
            </a:pP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Συλλογή από ξεχωριστές βάσεις δεδομένων</a:t>
            </a:r>
          </a:p>
          <a:p>
            <a:pPr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Περιλαμβάνει, όλους τους τύπους τίτλων (ονόματα, τίτλοι, θεματικές)</a:t>
            </a:r>
          </a:p>
          <a:p>
            <a:pPr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Διαφέρει και συχνά διαχωρίζεται από το πεδίο της βιβλιογραφίας.</a:t>
            </a:r>
          </a:p>
          <a:p>
            <a:pPr algn="just">
              <a:buNone/>
            </a:pPr>
            <a:r>
              <a:rPr lang="el-GR" dirty="0">
                <a:latin typeface="Times New Roman" panose="02020603050405020304" pitchFamily="18" charset="0"/>
                <a:cs typeface="Times New Roman" panose="02020603050405020304" pitchFamily="18" charset="0"/>
              </a:rPr>
              <a:t> </a:t>
            </a:r>
          </a:p>
          <a:p>
            <a:pPr algn="just">
              <a:buNone/>
            </a:pPr>
            <a:r>
              <a:rPr lang="el-GR" dirty="0">
                <a:latin typeface="Times New Roman" panose="02020603050405020304" pitchFamily="18" charset="0"/>
                <a:cs typeface="Times New Roman" panose="02020603050405020304" pitchFamily="18" charset="0"/>
              </a:rPr>
              <a:t>	Οι περισσότερες βάσεις τυποποίησης δημιουργούνται βάσει εθνικών προδιαγραφών και κανονισμών που περιλαμβάνουν: </a:t>
            </a:r>
          </a:p>
          <a:p>
            <a:pPr algn="just">
              <a:buNone/>
            </a:pP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Αγγλοαμερικανικούς κανόνες καταλογογράφησης (2η έκδοση </a:t>
            </a:r>
            <a:r>
              <a:rPr lang="en-US" dirty="0">
                <a:latin typeface="Times New Roman" panose="02020603050405020304" pitchFamily="18" charset="0"/>
                <a:cs typeface="Times New Roman" panose="02020603050405020304" pitchFamily="18" charset="0"/>
              </a:rPr>
              <a:t>AACR2)</a:t>
            </a:r>
            <a:r>
              <a:rPr lang="el-GR"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Ερμηνευτικούς κανόνες από τη Βιβλιοθήκη του Κογκρέσου (</a:t>
            </a:r>
            <a:r>
              <a:rPr lang="en-US" dirty="0">
                <a:latin typeface="Times New Roman" panose="02020603050405020304" pitchFamily="18" charset="0"/>
                <a:cs typeface="Times New Roman" panose="02020603050405020304" pitchFamily="18" charset="0"/>
              </a:rPr>
              <a:t>LC Rule</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Interpretations/ LCRIs)</a:t>
            </a: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MARC21  σχεδιασμός για τη βάση προτυποποίησης</a:t>
            </a:r>
          </a:p>
          <a:p>
            <a:pPr>
              <a:buNone/>
            </a:pPr>
            <a:endParaRPr lang="en-US" dirty="0"/>
          </a:p>
        </p:txBody>
      </p:sp>
    </p:spTree>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236483"/>
            <a:ext cx="10572007" cy="6104940"/>
          </a:xfrm>
        </p:spPr>
        <p:txBody>
          <a:bodyPr/>
          <a:lstStyle/>
          <a:p>
            <a:pPr algn="ctr">
              <a:buNone/>
            </a:pPr>
            <a:r>
              <a:rPr lang="el-GR" sz="2800" b="1" dirty="0">
                <a:latin typeface="Times New Roman" pitchFamily="18" charset="0"/>
                <a:cs typeface="Times New Roman" pitchFamily="18" charset="0"/>
              </a:rPr>
              <a:t>Η αρχή της τυποποίησης </a:t>
            </a:r>
            <a:endParaRPr lang="el-GR" sz="2000" b="1" dirty="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a:p>
            <a:pPr algn="just">
              <a:buNone/>
            </a:pPr>
            <a:r>
              <a:rPr lang="el-GR" sz="2800" dirty="0">
                <a:latin typeface="Times New Roman" pitchFamily="18" charset="0"/>
                <a:cs typeface="Times New Roman" pitchFamily="18" charset="0"/>
              </a:rPr>
              <a:t>Περιλαμβάνει :</a:t>
            </a:r>
          </a:p>
          <a:p>
            <a:pPr algn="just">
              <a:buFont typeface="Wingdings" pitchFamily="2" charset="2"/>
              <a:buChar char="§"/>
            </a:pPr>
            <a:r>
              <a:rPr lang="el-GR" sz="2800" dirty="0">
                <a:latin typeface="Times New Roman" pitchFamily="18" charset="0"/>
                <a:cs typeface="Times New Roman" pitchFamily="18" charset="0"/>
              </a:rPr>
              <a:t>Προτιμώμενα χρησιμοποιημένα αρχεία </a:t>
            </a:r>
          </a:p>
          <a:p>
            <a:pPr algn="just">
              <a:buFont typeface="Wingdings" pitchFamily="2" charset="2"/>
              <a:buChar char="§"/>
            </a:pPr>
            <a:r>
              <a:rPr lang="el-GR" sz="2800" dirty="0">
                <a:latin typeface="Times New Roman" pitchFamily="18" charset="0"/>
                <a:cs typeface="Times New Roman" pitchFamily="18" charset="0"/>
              </a:rPr>
              <a:t>Ορατές ενδείξεις αναφοράς</a:t>
            </a:r>
          </a:p>
          <a:p>
            <a:pPr algn="just">
              <a:buFont typeface="Wingdings" pitchFamily="2" charset="2"/>
              <a:buChar char="§"/>
            </a:pPr>
            <a:r>
              <a:rPr lang="el-GR" sz="2800" dirty="0">
                <a:latin typeface="Times New Roman" pitchFamily="18" charset="0"/>
                <a:cs typeface="Times New Roman" pitchFamily="18" charset="0"/>
              </a:rPr>
              <a:t>Ορατές ενδείξεις αναφοράς στις σχετικές επικεφαλίδες</a:t>
            </a:r>
          </a:p>
          <a:p>
            <a:pPr algn="just">
              <a:buFont typeface="Wingdings" pitchFamily="2" charset="2"/>
              <a:buChar char="§"/>
            </a:pPr>
            <a:r>
              <a:rPr lang="el-GR" sz="2800" dirty="0">
                <a:latin typeface="Times New Roman" pitchFamily="18" charset="0"/>
                <a:cs typeface="Times New Roman" pitchFamily="18" charset="0"/>
              </a:rPr>
              <a:t>Πηγές και αναφορές για τους τίτλους  </a:t>
            </a:r>
          </a:p>
          <a:p>
            <a:pPr algn="just">
              <a:buFont typeface="Wingdings" pitchFamily="2" charset="2"/>
              <a:buChar char="§"/>
            </a:pPr>
            <a:r>
              <a:rPr lang="el-GR" sz="2800" dirty="0">
                <a:latin typeface="Times New Roman" pitchFamily="18" charset="0"/>
                <a:cs typeface="Times New Roman" pitchFamily="18" charset="0"/>
              </a:rPr>
              <a:t>Στοχοθεσία και ιστορικές παρατηρήσεις.</a:t>
            </a:r>
          </a:p>
          <a:p>
            <a:pPr marL="109728" indent="0">
              <a:buNone/>
            </a:pPr>
            <a:endParaRPr lang="el-GR" sz="2000" dirty="0">
              <a:latin typeface="Times New Roman" pitchFamily="18" charset="0"/>
              <a:cs typeface="Times New Roman" pitchFamily="18" charset="0"/>
            </a:endParaRPr>
          </a:p>
          <a:p>
            <a:pPr>
              <a:buNone/>
            </a:pPr>
            <a:endParaRPr lang="en-US" dirty="0"/>
          </a:p>
        </p:txBody>
      </p:sp>
    </p:spTree>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01567" y="212036"/>
            <a:ext cx="10695303" cy="6003672"/>
          </a:xfrm>
        </p:spPr>
        <p:txBody>
          <a:bodyPr>
            <a:normAutofit/>
          </a:bodyPr>
          <a:lstStyle/>
          <a:p>
            <a:pPr algn="ctr">
              <a:buNone/>
            </a:pPr>
            <a:r>
              <a:rPr lang="el-GR" sz="3200" b="1" dirty="0">
                <a:solidFill>
                  <a:schemeClr val="accent2"/>
                </a:solidFill>
                <a:latin typeface="Times New Roman" pitchFamily="18" charset="0"/>
                <a:cs typeface="Times New Roman" pitchFamily="18" charset="0"/>
              </a:rPr>
              <a:t>ΕΝΟΤΗΤΑ 5</a:t>
            </a:r>
            <a:r>
              <a:rPr lang="el-GR" sz="3200" b="1" dirty="0">
                <a:latin typeface="Times New Roman" pitchFamily="18" charset="0"/>
                <a:cs typeface="Times New Roman" pitchFamily="18" charset="0"/>
              </a:rPr>
              <a:t>. Διαχείριση από το σπίτι και εξ αποστάσεως</a:t>
            </a:r>
          </a:p>
          <a:p>
            <a:pPr>
              <a:buNone/>
            </a:pPr>
            <a:endParaRPr lang="el-GR" sz="2800" b="1" dirty="0">
              <a:latin typeface="Times New Roman" pitchFamily="18" charset="0"/>
              <a:cs typeface="Times New Roman" pitchFamily="18" charset="0"/>
            </a:endParaRPr>
          </a:p>
          <a:p>
            <a:pPr marL="109728" indent="0">
              <a:buNone/>
            </a:pPr>
            <a:r>
              <a:rPr lang="el-GR" sz="2800" b="1" dirty="0">
                <a:latin typeface="Times New Roman" pitchFamily="18" charset="0"/>
                <a:cs typeface="Times New Roman" pitchFamily="18" charset="0"/>
              </a:rPr>
              <a:t>Έλεγχος τυποποίησης από το σπίτι</a:t>
            </a:r>
          </a:p>
          <a:p>
            <a:pPr>
              <a:buNone/>
            </a:pPr>
            <a:r>
              <a:rPr lang="el-GR" dirty="0">
                <a:latin typeface="Times New Roman" pitchFamily="18" charset="0"/>
                <a:cs typeface="Times New Roman" pitchFamily="18" charset="0"/>
              </a:rPr>
              <a:t> </a:t>
            </a:r>
          </a:p>
          <a:p>
            <a:pPr>
              <a:buFont typeface="Wingdings" panose="05000000000000000000" pitchFamily="2" charset="2"/>
              <a:buChar char="ü"/>
            </a:pPr>
            <a:r>
              <a:rPr lang="el-GR" dirty="0">
                <a:latin typeface="Times New Roman" pitchFamily="18" charset="0"/>
                <a:cs typeface="Times New Roman" pitchFamily="18" charset="0"/>
              </a:rPr>
              <a:t>Σε περίπτωση που η εργασία της τυποποίησης εκτελέστηκε από το ίδιο το προσωπικό της βιβλιοθήκης</a:t>
            </a:r>
          </a:p>
          <a:p>
            <a:pPr>
              <a:buNone/>
            </a:pPr>
            <a:r>
              <a:rPr lang="el-GR" dirty="0">
                <a:latin typeface="Times New Roman" pitchFamily="18" charset="0"/>
                <a:cs typeface="Times New Roman" pitchFamily="18" charset="0"/>
              </a:rPr>
              <a:t> </a:t>
            </a:r>
          </a:p>
          <a:p>
            <a:pPr>
              <a:buNone/>
            </a:pPr>
            <a:r>
              <a:rPr lang="el-GR" dirty="0">
                <a:latin typeface="Times New Roman" pitchFamily="18" charset="0"/>
                <a:cs typeface="Times New Roman" pitchFamily="18" charset="0"/>
              </a:rPr>
              <a:t>Ποιος κάνει το έργο;</a:t>
            </a:r>
          </a:p>
          <a:p>
            <a:r>
              <a:rPr lang="el-GR" dirty="0">
                <a:latin typeface="Times New Roman" pitchFamily="18" charset="0"/>
                <a:cs typeface="Times New Roman" pitchFamily="18" charset="0"/>
              </a:rPr>
              <a:t>ερασιτέχνης vs επαγγελματίας</a:t>
            </a:r>
          </a:p>
          <a:p>
            <a:r>
              <a:rPr lang="el-GR" dirty="0">
                <a:latin typeface="Times New Roman" pitchFamily="18" charset="0"/>
                <a:cs typeface="Times New Roman" pitchFamily="18" charset="0"/>
              </a:rPr>
              <a:t>βιβλιοθηκονόμος </a:t>
            </a:r>
            <a:r>
              <a:rPr lang="el-GR">
                <a:latin typeface="Times New Roman" pitchFamily="18" charset="0"/>
                <a:cs typeface="Times New Roman" pitchFamily="18" charset="0"/>
              </a:rPr>
              <a:t>αφοσιωμένος στην </a:t>
            </a:r>
            <a:r>
              <a:rPr lang="el-GR" dirty="0">
                <a:latin typeface="Times New Roman" pitchFamily="18" charset="0"/>
                <a:cs typeface="Times New Roman" pitchFamily="18" charset="0"/>
              </a:rPr>
              <a:t>τυποποίηση</a:t>
            </a:r>
          </a:p>
          <a:p>
            <a:pPr>
              <a:buNone/>
            </a:pPr>
            <a:r>
              <a:rPr lang="el-GR" dirty="0">
                <a:latin typeface="Times New Roman" pitchFamily="18" charset="0"/>
                <a:cs typeface="Times New Roman" pitchFamily="18" charset="0"/>
              </a:rPr>
              <a:t>Άλλα ζητήματα: </a:t>
            </a:r>
          </a:p>
          <a:p>
            <a:pPr>
              <a:buFont typeface="Wingdings" pitchFamily="2" charset="2"/>
              <a:buChar char="Ø"/>
            </a:pPr>
            <a:r>
              <a:rPr lang="el-GR" dirty="0">
                <a:latin typeface="Times New Roman" pitchFamily="18" charset="0"/>
                <a:cs typeface="Times New Roman" pitchFamily="18" charset="0"/>
              </a:rPr>
              <a:t>Εκπαίδευση του προσωπικού</a:t>
            </a:r>
            <a:endParaRPr lang="en-US" dirty="0">
              <a:latin typeface="Times New Roman" pitchFamily="18" charset="0"/>
              <a:cs typeface="Times New Roman" pitchFamily="18" charset="0"/>
            </a:endParaRPr>
          </a:p>
        </p:txBody>
      </p:sp>
    </p:spTree>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212035"/>
            <a:ext cx="10286999" cy="5986884"/>
          </a:xfrm>
        </p:spPr>
        <p:txBody>
          <a:bodyPr>
            <a:normAutofit/>
          </a:bodyPr>
          <a:lstStyle/>
          <a:p>
            <a:pPr algn="ctr">
              <a:buNone/>
            </a:pPr>
            <a:r>
              <a:rPr lang="el-GR" sz="3200" b="1" dirty="0">
                <a:latin typeface="Times New Roman" pitchFamily="18" charset="0"/>
                <a:cs typeface="Times New Roman" pitchFamily="18" charset="0"/>
              </a:rPr>
              <a:t>Εξ αποστάσεως έλεγχος τυποποίησης</a:t>
            </a:r>
          </a:p>
          <a:p>
            <a:pPr>
              <a:buNone/>
            </a:pPr>
            <a:r>
              <a:rPr lang="el-GR" dirty="0">
                <a:latin typeface="Times New Roman" pitchFamily="18" charset="0"/>
                <a:cs typeface="Times New Roman" pitchFamily="18" charset="0"/>
              </a:rPr>
              <a:t> </a:t>
            </a:r>
          </a:p>
          <a:p>
            <a:pPr>
              <a:buFont typeface="Wingdings" panose="05000000000000000000" pitchFamily="2" charset="2"/>
              <a:buChar char="ü"/>
            </a:pPr>
            <a:r>
              <a:rPr lang="el-GR" dirty="0">
                <a:latin typeface="Times New Roman" pitchFamily="18" charset="0"/>
                <a:cs typeface="Times New Roman" pitchFamily="18" charset="0"/>
              </a:rPr>
              <a:t>Σε περίπτωση που η εργασία της τυποποίησης πραγματοποιείται από έναν εκδότη, εκτός της βιβλιοθήκης:</a:t>
            </a:r>
          </a:p>
          <a:p>
            <a:pPr marL="109728" indent="0">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Οι εκδότες μπορούν να παρέχουν ποικίλες υπηρεσίες που μπορούν να κάνουν ολόκληρη ή ένα μέρος της δουλειάς της τυποποίησης του βιβλιοθηκονόμου</a:t>
            </a:r>
          </a:p>
          <a:p>
            <a:r>
              <a:rPr lang="el-GR" dirty="0">
                <a:latin typeface="Times New Roman" pitchFamily="18" charset="0"/>
                <a:cs typeface="Times New Roman" pitchFamily="18" charset="0"/>
              </a:rPr>
              <a:t>Βιβλιογραφικά αρχεία μπορούν να αποσταλθούν σε έναν εκδότη τμηματικά</a:t>
            </a:r>
          </a:p>
          <a:p>
            <a:r>
              <a:rPr lang="el-GR" dirty="0">
                <a:latin typeface="Times New Roman" pitchFamily="18" charset="0"/>
                <a:cs typeface="Times New Roman" pitchFamily="18" charset="0"/>
              </a:rPr>
              <a:t>Οι εκδότες παρέχουν αναφορές για να βοηθήσουν στην εξακρίβωση και στη συντήρηση των τυποποιημένων αρχείων</a:t>
            </a:r>
            <a:endParaRPr lang="en-US" dirty="0">
              <a:latin typeface="Times New Roman" pitchFamily="18" charset="0"/>
              <a:cs typeface="Times New Roman" pitchFamily="18" charset="0"/>
            </a:endParaRPr>
          </a:p>
        </p:txBody>
      </p:sp>
    </p:spTree>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09600" y="357809"/>
            <a:ext cx="10972800" cy="5649484"/>
          </a:xfrm>
        </p:spPr>
        <p:txBody>
          <a:bodyPr>
            <a:normAutofit fontScale="92500"/>
          </a:bodyPr>
          <a:lstStyle/>
          <a:p>
            <a:pPr algn="ctr">
              <a:buNone/>
            </a:pPr>
            <a:r>
              <a:rPr lang="el-GR" sz="4000" b="1" dirty="0">
                <a:solidFill>
                  <a:srgbClr val="FF0000"/>
                </a:solidFill>
                <a:latin typeface="Times New Roman" pitchFamily="18" charset="0"/>
                <a:cs typeface="Times New Roman" pitchFamily="18" charset="0"/>
              </a:rPr>
              <a:t>Συμπεράσματα</a:t>
            </a:r>
          </a:p>
          <a:p>
            <a:pPr algn="ctr">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Κατά την διαδικασία της τυποποίησης του ονόματος και του τίτλου λαμβάνονται υπόψη </a:t>
            </a:r>
            <a:r>
              <a:rPr lang="el-GR" b="1" dirty="0">
                <a:latin typeface="Times New Roman" pitchFamily="18" charset="0"/>
                <a:cs typeface="Times New Roman" pitchFamily="18" charset="0"/>
              </a:rPr>
              <a:t>συγκεκριμένοι κανόνες </a:t>
            </a:r>
            <a:r>
              <a:rPr lang="el-GR" dirty="0">
                <a:latin typeface="Times New Roman" pitchFamily="18" charset="0"/>
                <a:cs typeface="Times New Roman" pitchFamily="18" charset="0"/>
              </a:rPr>
              <a:t>που πρέπει οπωσδήποτε να ακολουθηθούν</a:t>
            </a:r>
          </a:p>
          <a:p>
            <a:pPr marL="109728" indent="0">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Τα τυποποιημένα ονόματα και οι τυποποιημένοι τίτλοι δημιουργούνται έτσι ώστε να μας βοηθούν να εντοπίζουμε με ακρίβεια τον συγγραφέα και τα έργα που επιθυμούμε =&gt; η αναζήτηση γίνεται πιο </a:t>
            </a:r>
            <a:r>
              <a:rPr lang="el-GR" b="1" dirty="0">
                <a:latin typeface="Times New Roman" pitchFamily="18" charset="0"/>
                <a:cs typeface="Times New Roman" pitchFamily="18" charset="0"/>
              </a:rPr>
              <a:t>αποτελεσματική</a:t>
            </a:r>
          </a:p>
          <a:p>
            <a:pPr>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Τα μεταδεδομένα </a:t>
            </a:r>
            <a:r>
              <a:rPr lang="el-GR" b="1" dirty="0">
                <a:latin typeface="Times New Roman" pitchFamily="18" charset="0"/>
                <a:cs typeface="Times New Roman" pitchFamily="18" charset="0"/>
              </a:rPr>
              <a:t>ξεχωρίζουν</a:t>
            </a:r>
            <a:r>
              <a:rPr lang="el-GR" dirty="0">
                <a:latin typeface="Times New Roman" pitchFamily="18" charset="0"/>
                <a:cs typeface="Times New Roman" pitchFamily="18" charset="0"/>
              </a:rPr>
              <a:t> </a:t>
            </a:r>
            <a:r>
              <a:rPr lang="el-GR" b="1" dirty="0">
                <a:latin typeface="Times New Roman" pitchFamily="18" charset="0"/>
                <a:cs typeface="Times New Roman" pitchFamily="18" charset="0"/>
              </a:rPr>
              <a:t>συνωνυμίες</a:t>
            </a:r>
            <a:r>
              <a:rPr lang="el-GR" dirty="0">
                <a:latin typeface="Times New Roman" pitchFamily="18" charset="0"/>
                <a:cs typeface="Times New Roman" pitchFamily="18" charset="0"/>
              </a:rPr>
              <a:t> </a:t>
            </a:r>
            <a:r>
              <a:rPr lang="el-GR" b="1" dirty="0">
                <a:latin typeface="Times New Roman" pitchFamily="18" charset="0"/>
                <a:cs typeface="Times New Roman" pitchFamily="18" charset="0"/>
              </a:rPr>
              <a:t>ονομάτων</a:t>
            </a:r>
            <a:r>
              <a:rPr lang="el-GR" dirty="0">
                <a:latin typeface="Times New Roman" pitchFamily="18" charset="0"/>
                <a:cs typeface="Times New Roman" pitchFamily="18" charset="0"/>
              </a:rPr>
              <a:t> συγγραφέων και τίτλων</a:t>
            </a:r>
          </a:p>
          <a:p>
            <a:pPr marL="109728" indent="0">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Πρόσβαση και διαχείριση της βάσης καταλογογράφησης από το σπίτι (είτε για τους χρήστες ή για τους εκδότες) =&gt; </a:t>
            </a:r>
            <a:r>
              <a:rPr lang="el-GR" b="1" dirty="0">
                <a:latin typeface="Times New Roman" pitchFamily="18" charset="0"/>
                <a:cs typeface="Times New Roman" pitchFamily="18" charset="0"/>
              </a:rPr>
              <a:t>εξοικονόμηση χρημάτων και ενέργειας</a:t>
            </a:r>
          </a:p>
          <a:p>
            <a:pPr>
              <a:buNone/>
            </a:pPr>
            <a:endParaRPr lang="el-GR" dirty="0">
              <a:latin typeface="Times New Roman" pitchFamily="18" charset="0"/>
              <a:cs typeface="Times New Roman" pitchFamily="18" charset="0"/>
            </a:endParaRPr>
          </a:p>
          <a:p>
            <a:endParaRPr lang="el-GR" dirty="0"/>
          </a:p>
          <a:p>
            <a:endParaRPr lang="el-GR" dirty="0"/>
          </a:p>
          <a:p>
            <a:pPr>
              <a:buNone/>
            </a:pPr>
            <a:endParaRPr lang="el-GR" dirty="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33819" y="522887"/>
            <a:ext cx="10237076" cy="5371672"/>
          </a:xfrm>
        </p:spPr>
        <p:txBody>
          <a:bodyPr/>
          <a:lstStyle/>
          <a:p>
            <a:pPr marL="109728" indent="0">
              <a:buNone/>
            </a:pPr>
            <a:endParaRPr lang="el-GR" dirty="0"/>
          </a:p>
          <a:p>
            <a:pPr marL="109728" indent="0" algn="ctr">
              <a:buNone/>
            </a:pPr>
            <a:r>
              <a:rPr lang="el-GR" sz="3200" b="1" dirty="0">
                <a:latin typeface="Times New Roman" panose="02020603050405020304" pitchFamily="18" charset="0"/>
                <a:cs typeface="Times New Roman" panose="02020603050405020304" pitchFamily="18" charset="0"/>
              </a:rPr>
              <a:t>Σας ευχαριστούμε για το ενδιαφέρον σας! </a:t>
            </a:r>
            <a:endParaRPr lang="en-US" sz="3200" b="1" dirty="0">
              <a:latin typeface="Times New Roman" panose="02020603050405020304" pitchFamily="18" charset="0"/>
              <a:cs typeface="Times New Roman" panose="02020603050405020304" pitchFamily="18" charset="0"/>
            </a:endParaRPr>
          </a:p>
          <a:p>
            <a:pPr marL="109728" indent="0" algn="ctr">
              <a:buNone/>
            </a:pPr>
            <a:endParaRPr lang="el-GR" sz="7200" dirty="0">
              <a:latin typeface="Times New Roman" panose="02020603050405020304" pitchFamily="18" charset="0"/>
              <a:cs typeface="Times New Roman" panose="02020603050405020304" pitchFamily="18" charset="0"/>
            </a:endParaRPr>
          </a:p>
          <a:p>
            <a:pPr marL="109728" indent="0">
              <a:buNone/>
            </a:pPr>
            <a:endParaRPr lang="en-US" dirty="0"/>
          </a:p>
        </p:txBody>
      </p:sp>
      <p:pic>
        <p:nvPicPr>
          <p:cNvPr id="1028" name="Picture 4" descr="J:\ΑΞΙΟΠΟΙΗΣΗ ΗΛΕΚΤΡΟΝΙΚΩΝ ΠΟΡΩΝ ΣΤΗΝ ΕΛΛΗΝΙΚΗ ΦΙΛΟΛΟΓΙΑ\ΕΡΓΑΣΙΑ\dog-book-small-file.jpg"/>
          <p:cNvPicPr>
            <a:picLocks noChangeAspect="1" noChangeArrowheads="1"/>
          </p:cNvPicPr>
          <p:nvPr/>
        </p:nvPicPr>
        <p:blipFill>
          <a:blip r:embed="rId2"/>
          <a:srcRect/>
          <a:stretch>
            <a:fillRect/>
          </a:stretch>
        </p:blipFill>
        <p:spPr bwMode="auto">
          <a:xfrm>
            <a:off x="2559189" y="1809493"/>
            <a:ext cx="5960534" cy="3818053"/>
          </a:xfrm>
          <a:prstGeom prst="rect">
            <a:avLst/>
          </a:prstGeom>
          <a:noFill/>
        </p:spPr>
      </p:pic>
      <p:pic>
        <p:nvPicPr>
          <p:cNvPr id="2050" name="Picture 2" descr="K:\ΑΞΙΟΠΟΙΗΣΗ ΗΛΕΚΤΡΟΝΙΚΩΝ ΠΟΡΩΝ ΣΤΗΝ ΕΛΛΗΝΙΚΗ ΦΙΛΟΛΟΓΙΑ\ΕΡΓΑΣΙΑ\emoticons.jpg"/>
          <p:cNvPicPr>
            <a:picLocks noChangeAspect="1" noChangeArrowheads="1"/>
          </p:cNvPicPr>
          <p:nvPr/>
        </p:nvPicPr>
        <p:blipFill>
          <a:blip r:embed="rId3"/>
          <a:srcRect/>
          <a:stretch>
            <a:fillRect/>
          </a:stretch>
        </p:blipFill>
        <p:spPr bwMode="auto">
          <a:xfrm>
            <a:off x="9005173" y="814192"/>
            <a:ext cx="1341326" cy="1341326"/>
          </a:xfrm>
          <a:prstGeom prst="rect">
            <a:avLst/>
          </a:prstGeom>
          <a:noFill/>
        </p:spPr>
      </p:pic>
    </p:spTree>
    <p:extLst>
      <p:ext uri="{BB962C8B-B14F-4D97-AF65-F5344CB8AC3E}">
        <p14:creationId xmlns="" xmlns:p14="http://schemas.microsoft.com/office/powerpoint/2010/main" val="297319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1176510495"/>
              </p:ext>
            </p:extLst>
          </p:nvPr>
        </p:nvGraphicFramePr>
        <p:xfrm>
          <a:off x="1136736" y="1699782"/>
          <a:ext cx="11055264" cy="405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p:txBody>
          <a:bodyPr/>
          <a:lstStyle/>
          <a:p>
            <a:r>
              <a:rPr lang="el-GR" dirty="0">
                <a:solidFill>
                  <a:schemeClr val="tx1"/>
                </a:solidFill>
              </a:rPr>
              <a:t>ΣΤΟΧΟΘΕΣΙΑ</a:t>
            </a:r>
            <a:endParaRPr lang="en-US" dirty="0">
              <a:solidFill>
                <a:schemeClr val="tx1"/>
              </a:solidFill>
            </a:endParaRPr>
          </a:p>
        </p:txBody>
      </p:sp>
      <p:sp>
        <p:nvSpPr>
          <p:cNvPr id="5" name="4 - Δεξιό βέλος"/>
          <p:cNvSpPr/>
          <p:nvPr/>
        </p:nvSpPr>
        <p:spPr>
          <a:xfrm>
            <a:off x="0" y="1891431"/>
            <a:ext cx="1298713"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Times New Roman" panose="02020603050405020304" pitchFamily="18" charset="0"/>
                <a:cs typeface="Times New Roman" panose="02020603050405020304" pitchFamily="18" charset="0"/>
              </a:rPr>
              <a:t>ΕΝΟΤΗΤΑ</a:t>
            </a:r>
            <a:endParaRPr lang="en-US" sz="1600" dirty="0">
              <a:latin typeface="Times New Roman" panose="02020603050405020304" pitchFamily="18" charset="0"/>
              <a:cs typeface="Times New Roman" panose="02020603050405020304" pitchFamily="18" charset="0"/>
            </a:endParaRPr>
          </a:p>
        </p:txBody>
      </p:sp>
      <p:sp>
        <p:nvSpPr>
          <p:cNvPr id="6" name="5 - Δεξιό βέλος"/>
          <p:cNvSpPr/>
          <p:nvPr/>
        </p:nvSpPr>
        <p:spPr>
          <a:xfrm>
            <a:off x="0" y="2670132"/>
            <a:ext cx="1273660"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Times New Roman" panose="02020603050405020304" pitchFamily="18" charset="0"/>
                <a:cs typeface="Times New Roman" panose="02020603050405020304" pitchFamily="18" charset="0"/>
              </a:rPr>
              <a:t>ΕΝΟΤΗΤΑ</a:t>
            </a:r>
            <a:endParaRPr lang="en-US" sz="1600" dirty="0">
              <a:latin typeface="Times New Roman" panose="02020603050405020304" pitchFamily="18" charset="0"/>
              <a:cs typeface="Times New Roman" panose="02020603050405020304" pitchFamily="18" charset="0"/>
            </a:endParaRPr>
          </a:p>
        </p:txBody>
      </p:sp>
      <p:sp>
        <p:nvSpPr>
          <p:cNvPr id="7" name="6 - Δεξιό βέλος"/>
          <p:cNvSpPr/>
          <p:nvPr/>
        </p:nvSpPr>
        <p:spPr>
          <a:xfrm>
            <a:off x="25052" y="3484386"/>
            <a:ext cx="1273660"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Times New Roman" panose="02020603050405020304" pitchFamily="18" charset="0"/>
                <a:cs typeface="Times New Roman" panose="02020603050405020304" pitchFamily="18" charset="0"/>
              </a:rPr>
              <a:t>ΕΝΟΤΗΤΑ</a:t>
            </a:r>
            <a:endParaRPr lang="en-US" sz="1600" dirty="0">
              <a:latin typeface="Times New Roman" panose="02020603050405020304" pitchFamily="18" charset="0"/>
              <a:cs typeface="Times New Roman" panose="02020603050405020304" pitchFamily="18" charset="0"/>
            </a:endParaRPr>
          </a:p>
        </p:txBody>
      </p:sp>
      <p:sp>
        <p:nvSpPr>
          <p:cNvPr id="8" name="7 - Δεξιό βέλος"/>
          <p:cNvSpPr/>
          <p:nvPr/>
        </p:nvSpPr>
        <p:spPr>
          <a:xfrm>
            <a:off x="25052" y="4298640"/>
            <a:ext cx="1273660"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Times New Roman" panose="02020603050405020304" pitchFamily="18" charset="0"/>
                <a:cs typeface="Times New Roman" panose="02020603050405020304" pitchFamily="18" charset="0"/>
              </a:rPr>
              <a:t>ΕΝΟΤΗΤΑ</a:t>
            </a:r>
            <a:endParaRPr lang="en-US" sz="1600" dirty="0">
              <a:latin typeface="Times New Roman" panose="02020603050405020304" pitchFamily="18" charset="0"/>
              <a:cs typeface="Times New Roman" panose="02020603050405020304" pitchFamily="18" charset="0"/>
            </a:endParaRPr>
          </a:p>
        </p:txBody>
      </p:sp>
      <p:sp>
        <p:nvSpPr>
          <p:cNvPr id="9" name="8 - Δεξιό βέλος"/>
          <p:cNvSpPr/>
          <p:nvPr/>
        </p:nvSpPr>
        <p:spPr>
          <a:xfrm>
            <a:off x="0" y="5100182"/>
            <a:ext cx="1273660"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Times New Roman" panose="02020603050405020304" pitchFamily="18" charset="0"/>
                <a:cs typeface="Times New Roman" panose="02020603050405020304" pitchFamily="18" charset="0"/>
              </a:rPr>
              <a:t>ΕΝΟΤΗΤΑ</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09600" y="0"/>
            <a:ext cx="10972800" cy="6538585"/>
          </a:xfrm>
        </p:spPr>
        <p:txBody>
          <a:bodyPr>
            <a:normAutofit/>
          </a:bodyPr>
          <a:lstStyle/>
          <a:p>
            <a:pPr algn="ctr">
              <a:buNone/>
            </a:pPr>
            <a:r>
              <a:rPr lang="el-GR" sz="3600" b="1" dirty="0">
                <a:latin typeface="Times New Roman" pitchFamily="18" charset="0"/>
                <a:cs typeface="Times New Roman" pitchFamily="18" charset="0"/>
              </a:rPr>
              <a:t>Περιεχόμενα</a:t>
            </a:r>
            <a:endParaRPr lang="el-GR" dirty="0">
              <a:latin typeface="Times New Roman" pitchFamily="18" charset="0"/>
              <a:cs typeface="Times New Roman" pitchFamily="18" charset="0"/>
            </a:endParaRPr>
          </a:p>
          <a:p>
            <a:pPr lvl="0">
              <a:buNone/>
            </a:pPr>
            <a:r>
              <a:rPr lang="el-GR" sz="17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ΕΝΟΤΗΤΑ 1</a:t>
            </a:r>
            <a:r>
              <a:rPr lang="el-GR" sz="1700" dirty="0">
                <a:latin typeface="Times New Roman" panose="02020603050405020304" pitchFamily="18" charset="0"/>
                <a:ea typeface="Calibri" panose="020F0502020204030204" pitchFamily="34" charset="0"/>
                <a:cs typeface="Times New Roman" panose="02020603050405020304" pitchFamily="18" charset="0"/>
              </a:rPr>
              <a:t>.</a:t>
            </a:r>
            <a:r>
              <a:rPr lang="el-GR" sz="1700" b="1" dirty="0">
                <a:latin typeface="Times New Roman" panose="02020603050405020304" pitchFamily="18" charset="0"/>
                <a:ea typeface="Calibri" panose="020F0502020204030204" pitchFamily="34" charset="0"/>
                <a:cs typeface="Times New Roman" panose="02020603050405020304" pitchFamily="18" charset="0"/>
              </a:rPr>
              <a:t> Γιατί κατασκευάζουμε βάσεις δεδομένων;</a:t>
            </a:r>
          </a:p>
          <a:p>
            <a:pPr>
              <a:buNone/>
            </a:pPr>
            <a:r>
              <a:rPr lang="el-GR" sz="1700" b="1" dirty="0">
                <a:solidFill>
                  <a:schemeClr val="accent2"/>
                </a:solidFill>
                <a:latin typeface="Times New Roman" pitchFamily="18" charset="0"/>
                <a:cs typeface="Times New Roman" pitchFamily="18" charset="0"/>
              </a:rPr>
              <a:t>ΕΝΟΤΗΤΑ 2. </a:t>
            </a:r>
            <a:r>
              <a:rPr lang="el-GR" sz="1700" b="1" dirty="0">
                <a:latin typeface="Times New Roman" pitchFamily="18" charset="0"/>
                <a:cs typeface="Times New Roman" pitchFamily="18" charset="0"/>
              </a:rPr>
              <a:t>Αρχές καταλογογράφησης:</a:t>
            </a:r>
          </a:p>
          <a:p>
            <a:pPr lvl="0">
              <a:buFont typeface="Wingdings" pitchFamily="2" charset="2"/>
              <a:buChar char="Ø"/>
            </a:pPr>
            <a:r>
              <a:rPr lang="el-GR" sz="1700" dirty="0">
                <a:latin typeface="Times New Roman" pitchFamily="18" charset="0"/>
                <a:cs typeface="Times New Roman" pitchFamily="18" charset="0"/>
              </a:rPr>
              <a:t>Α) Αρχή των ομοιόμορφων τίτλων</a:t>
            </a:r>
          </a:p>
          <a:p>
            <a:pPr lvl="0">
              <a:buFont typeface="Wingdings" pitchFamily="2" charset="2"/>
              <a:buChar char="Ø"/>
            </a:pPr>
            <a:r>
              <a:rPr lang="el-GR" sz="1700" dirty="0">
                <a:latin typeface="Times New Roman" pitchFamily="18" charset="0"/>
                <a:cs typeface="Times New Roman" pitchFamily="18" charset="0"/>
              </a:rPr>
              <a:t>Β) Αρχή των μοναδικών τίτλων </a:t>
            </a:r>
          </a:p>
          <a:p>
            <a:pPr lvl="0">
              <a:buFont typeface="Wingdings" pitchFamily="2" charset="2"/>
              <a:buChar char="Ø"/>
            </a:pPr>
            <a:r>
              <a:rPr lang="el-GR" sz="1700" dirty="0">
                <a:latin typeface="Times New Roman" pitchFamily="18" charset="0"/>
                <a:cs typeface="Times New Roman" pitchFamily="18" charset="0"/>
              </a:rPr>
              <a:t>Γ) Αρχή του καθιερωμένου ονόματος </a:t>
            </a:r>
          </a:p>
          <a:p>
            <a:pPr lvl="0">
              <a:buFont typeface="Wingdings" pitchFamily="2" charset="2"/>
              <a:buChar char="Ø"/>
            </a:pPr>
            <a:r>
              <a:rPr lang="el-GR" sz="1700" dirty="0">
                <a:latin typeface="Times New Roman" pitchFamily="18" charset="0"/>
                <a:cs typeface="Times New Roman" pitchFamily="18" charset="0"/>
              </a:rPr>
              <a:t>Δ) Αρχή ότι η αλλαγή του ονόματος συνιστά αλλαγή ταυτότητας</a:t>
            </a:r>
          </a:p>
          <a:p>
            <a:pPr lvl="0">
              <a:buFont typeface="Wingdings" pitchFamily="2" charset="2"/>
              <a:buChar char="Ø"/>
            </a:pPr>
            <a:r>
              <a:rPr lang="el-GR" sz="1700" dirty="0">
                <a:latin typeface="Times New Roman" pitchFamily="18" charset="0"/>
                <a:cs typeface="Times New Roman" pitchFamily="18" charset="0"/>
              </a:rPr>
              <a:t>Ε) Αρχή της ιεραρχικής δύναμης</a:t>
            </a:r>
          </a:p>
          <a:p>
            <a:pPr lvl="0">
              <a:buFont typeface="Wingdings" pitchFamily="2" charset="2"/>
              <a:buChar char="Ø"/>
            </a:pPr>
            <a:r>
              <a:rPr lang="el-GR" sz="1700" dirty="0">
                <a:latin typeface="Times New Roman" pitchFamily="18" charset="0"/>
                <a:cs typeface="Times New Roman" pitchFamily="18" charset="0"/>
              </a:rPr>
              <a:t>Άσκηση κατανόησης &amp; εξοικείωσης ΒΒΕ</a:t>
            </a:r>
          </a:p>
          <a:p>
            <a:pPr>
              <a:buFont typeface="Wingdings" pitchFamily="2" charset="2"/>
              <a:buChar char="Ø"/>
            </a:pPr>
            <a:r>
              <a:rPr lang="el-GR" sz="1700" dirty="0">
                <a:latin typeface="Times New Roman" pitchFamily="18" charset="0"/>
                <a:cs typeface="Times New Roman" pitchFamily="18" charset="0"/>
              </a:rPr>
              <a:t>Παράδειγμα αναζήτησης στο </a:t>
            </a:r>
            <a:r>
              <a:rPr lang="en-US" sz="1700" dirty="0">
                <a:latin typeface="Times New Roman" pitchFamily="18" charset="0"/>
                <a:cs typeface="Times New Roman" pitchFamily="18" charset="0"/>
              </a:rPr>
              <a:t>COPAC </a:t>
            </a:r>
            <a:endParaRPr lang="el-GR" sz="1700" dirty="0">
              <a:latin typeface="Times New Roman" pitchFamily="18" charset="0"/>
              <a:cs typeface="Times New Roman" pitchFamily="18" charset="0"/>
            </a:endParaRPr>
          </a:p>
          <a:p>
            <a:pPr>
              <a:buFont typeface="Wingdings" pitchFamily="2" charset="2"/>
              <a:buChar char="Ø"/>
            </a:pPr>
            <a:r>
              <a:rPr lang="en-US" sz="1700" dirty="0">
                <a:latin typeface="Times New Roman" pitchFamily="18" charset="0"/>
                <a:cs typeface="Times New Roman" pitchFamily="18" charset="0"/>
              </a:rPr>
              <a:t>LIBRARY OF CONGRESS AUTHORITIES</a:t>
            </a:r>
            <a:r>
              <a:rPr lang="el-GR" sz="1700" dirty="0">
                <a:latin typeface="Times New Roman" pitchFamily="18" charset="0"/>
                <a:cs typeface="Times New Roman" pitchFamily="18" charset="0"/>
              </a:rPr>
              <a:t> παράδειγμα</a:t>
            </a:r>
          </a:p>
          <a:p>
            <a:pPr>
              <a:buFont typeface="Wingdings" pitchFamily="2" charset="2"/>
              <a:buChar char="Ø"/>
            </a:pPr>
            <a:r>
              <a:rPr lang="el-GR" sz="1700" dirty="0">
                <a:latin typeface="Times New Roman" pitchFamily="18" charset="0"/>
                <a:cs typeface="Times New Roman" pitchFamily="18" charset="0"/>
              </a:rPr>
              <a:t>Ενέργειες για την τυποποίηση (</a:t>
            </a:r>
            <a:r>
              <a:rPr lang="el-GR" sz="1700" dirty="0" err="1">
                <a:latin typeface="Times New Roman" pitchFamily="18" charset="0"/>
                <a:cs typeface="Times New Roman" pitchFamily="18" charset="0"/>
              </a:rPr>
              <a:t>authority</a:t>
            </a:r>
            <a:r>
              <a:rPr lang="el-GR" sz="1700" dirty="0">
                <a:latin typeface="Times New Roman" pitchFamily="18" charset="0"/>
                <a:cs typeface="Times New Roman" pitchFamily="18" charset="0"/>
              </a:rPr>
              <a:t>) ενός έργου</a:t>
            </a:r>
            <a:endParaRPr lang="en-US" sz="1700" dirty="0">
              <a:latin typeface="Times New Roman" pitchFamily="18" charset="0"/>
              <a:cs typeface="Times New Roman" pitchFamily="18" charset="0"/>
            </a:endParaRPr>
          </a:p>
          <a:p>
            <a:pPr>
              <a:buNone/>
            </a:pPr>
            <a:r>
              <a:rPr lang="el-GR" sz="1700" b="1" dirty="0">
                <a:solidFill>
                  <a:schemeClr val="accent2"/>
                </a:solidFill>
                <a:latin typeface="Times New Roman" panose="02020603050405020304" pitchFamily="18" charset="0"/>
                <a:cs typeface="Times New Roman" panose="02020603050405020304" pitchFamily="18" charset="0"/>
              </a:rPr>
              <a:t>ΕΝΟΤΗΤΑ 3</a:t>
            </a:r>
            <a:r>
              <a:rPr lang="el-GR" sz="1700" b="1" dirty="0">
                <a:latin typeface="Times New Roman" panose="02020603050405020304" pitchFamily="18" charset="0"/>
                <a:cs typeface="Times New Roman" panose="02020603050405020304" pitchFamily="18" charset="0"/>
              </a:rPr>
              <a:t>. Πλεονεκτήματα του ελέγχου τυποποίησης</a:t>
            </a:r>
          </a:p>
          <a:p>
            <a:pPr>
              <a:buFont typeface="Wingdings" pitchFamily="2" charset="2"/>
              <a:buChar char="Ø"/>
            </a:pPr>
            <a:r>
              <a:rPr lang="el-GR" sz="1700" dirty="0">
                <a:latin typeface="Times New Roman" pitchFamily="18" charset="0"/>
                <a:cs typeface="Times New Roman" pitchFamily="18" charset="0"/>
              </a:rPr>
              <a:t>1. Πλεονεκτήματα για τους χρήστες του καταλόγου και τις δημόσιες </a:t>
            </a:r>
            <a:r>
              <a:rPr lang="el-GR" sz="1700" dirty="0" err="1">
                <a:latin typeface="Times New Roman" pitchFamily="18" charset="0"/>
                <a:cs typeface="Times New Roman" pitchFamily="18" charset="0"/>
              </a:rPr>
              <a:t>βιβλιοθηκονομικές</a:t>
            </a:r>
            <a:r>
              <a:rPr lang="el-GR" sz="1700" dirty="0">
                <a:latin typeface="Times New Roman" pitchFamily="18" charset="0"/>
                <a:cs typeface="Times New Roman" pitchFamily="18" charset="0"/>
              </a:rPr>
              <a:t> υπηρεσίες </a:t>
            </a:r>
          </a:p>
          <a:p>
            <a:pPr>
              <a:buFont typeface="Wingdings" pitchFamily="2" charset="2"/>
              <a:buChar char="Ø"/>
            </a:pPr>
            <a:r>
              <a:rPr lang="el-GR" sz="1700" dirty="0">
                <a:latin typeface="Times New Roman" pitchFamily="18" charset="0"/>
                <a:cs typeface="Times New Roman" pitchFamily="18" charset="0"/>
              </a:rPr>
              <a:t>2. Πλεονεκτήματα για τους εκδότες</a:t>
            </a:r>
          </a:p>
          <a:p>
            <a:pPr>
              <a:buFont typeface="Wingdings" pitchFamily="2" charset="2"/>
              <a:buChar char="Ø"/>
            </a:pPr>
            <a:r>
              <a:rPr lang="el-GR" sz="1700" dirty="0">
                <a:latin typeface="Times New Roman" pitchFamily="18" charset="0"/>
                <a:cs typeface="Times New Roman" pitchFamily="18" charset="0"/>
              </a:rPr>
              <a:t>3. Πλεονεκτήματα για τις τεχνικές υπηρεσίες</a:t>
            </a:r>
          </a:p>
          <a:p>
            <a:pPr>
              <a:buFont typeface="Wingdings" pitchFamily="2" charset="2"/>
              <a:buChar char="Ø"/>
            </a:pPr>
            <a:r>
              <a:rPr lang="el-GR" sz="1700" dirty="0">
                <a:latin typeface="Times New Roman" pitchFamily="18" charset="0"/>
                <a:cs typeface="Times New Roman" pitchFamily="18" charset="0"/>
              </a:rPr>
              <a:t>4. Πλεονεκτήματα για τους διαχειριστές</a:t>
            </a:r>
          </a:p>
          <a:p>
            <a:pPr>
              <a:buNone/>
            </a:pPr>
            <a:r>
              <a:rPr lang="el-GR" sz="1700" b="1" dirty="0">
                <a:solidFill>
                  <a:schemeClr val="accent2"/>
                </a:solidFill>
                <a:latin typeface="Times New Roman" panose="02020603050405020304" pitchFamily="18" charset="0"/>
                <a:cs typeface="Times New Roman" panose="02020603050405020304" pitchFamily="18" charset="0"/>
              </a:rPr>
              <a:t>ΕΝΟΤΗΤΑ 4</a:t>
            </a:r>
            <a:r>
              <a:rPr lang="el-GR" sz="1700" b="1" dirty="0">
                <a:latin typeface="Times New Roman" panose="02020603050405020304" pitchFamily="18" charset="0"/>
                <a:cs typeface="Times New Roman" panose="02020603050405020304" pitchFamily="18" charset="0"/>
              </a:rPr>
              <a:t>. Ποιό είναι το έργο της τυποποίησης;</a:t>
            </a:r>
          </a:p>
          <a:p>
            <a:pPr>
              <a:buNone/>
            </a:pPr>
            <a:r>
              <a:rPr lang="el-GR" sz="1700" b="1" dirty="0">
                <a:solidFill>
                  <a:schemeClr val="accent2"/>
                </a:solidFill>
                <a:latin typeface="Times New Roman" pitchFamily="18" charset="0"/>
                <a:cs typeface="Times New Roman" pitchFamily="18" charset="0"/>
              </a:rPr>
              <a:t>ΕΝΟΤΗΤΑ 5</a:t>
            </a:r>
            <a:r>
              <a:rPr lang="el-GR" sz="1700" b="1" dirty="0">
                <a:latin typeface="Times New Roman" pitchFamily="18" charset="0"/>
                <a:cs typeface="Times New Roman" pitchFamily="18" charset="0"/>
              </a:rPr>
              <a:t>. Διαχείριση από το σπίτι και εξ αποστάσεως</a:t>
            </a:r>
          </a:p>
          <a:p>
            <a:pPr>
              <a:buNone/>
            </a:pPr>
            <a:r>
              <a:rPr lang="el-GR" sz="1700" b="1" dirty="0">
                <a:solidFill>
                  <a:srgbClr val="FF0000"/>
                </a:solidFill>
                <a:latin typeface="Times New Roman" pitchFamily="18" charset="0"/>
                <a:cs typeface="Times New Roman" pitchFamily="18" charset="0"/>
              </a:rPr>
              <a:t>Συμπεράσματα</a:t>
            </a:r>
          </a:p>
          <a:p>
            <a:pPr>
              <a:buNone/>
            </a:pPr>
            <a:endParaRPr lang="el-GR" sz="1800" b="1" dirty="0">
              <a:latin typeface="Times New Roman" pitchFamily="18" charset="0"/>
              <a:cs typeface="Times New Roman" pitchFamily="18" charset="0"/>
            </a:endParaRPr>
          </a:p>
          <a:p>
            <a:pPr>
              <a:buFont typeface="Wingdings" pitchFamily="2" charset="2"/>
              <a:buChar char="Ø"/>
            </a:pPr>
            <a:endParaRPr lang="el-GR" sz="1800" b="1" dirty="0">
              <a:latin typeface="Times New Roman" pitchFamily="18" charset="0"/>
              <a:cs typeface="Times New Roman" pitchFamily="18" charset="0"/>
            </a:endParaRPr>
          </a:p>
          <a:p>
            <a:pPr>
              <a:buFont typeface="Wingdings" pitchFamily="2" charset="2"/>
              <a:buChar char="Ø"/>
            </a:pPr>
            <a:endParaRPr lang="el-GR" sz="1800" dirty="0">
              <a:latin typeface="Times New Roman" pitchFamily="18" charset="0"/>
              <a:cs typeface="Times New Roman" pitchFamily="18" charset="0"/>
            </a:endParaRPr>
          </a:p>
          <a:p>
            <a:pPr>
              <a:buFont typeface="Wingdings" pitchFamily="2" charset="2"/>
              <a:buChar char="Ø"/>
            </a:pPr>
            <a:endParaRPr lang="el-GR" sz="1800" dirty="0">
              <a:latin typeface="Times New Roman" pitchFamily="18" charset="0"/>
              <a:cs typeface="Times New Roman" pitchFamily="18" charset="0"/>
            </a:endParaRPr>
          </a:p>
          <a:p>
            <a:pPr>
              <a:buFont typeface="Wingdings" pitchFamily="2" charset="2"/>
              <a:buChar char="Ø"/>
            </a:pPr>
            <a:endParaRPr lang="el-GR" sz="1800" dirty="0">
              <a:latin typeface="Times New Roman" pitchFamily="18" charset="0"/>
              <a:cs typeface="Times New Roman" pitchFamily="18" charset="0"/>
            </a:endParaRPr>
          </a:p>
          <a:p>
            <a:pPr>
              <a:buFont typeface="Wingdings" pitchFamily="2" charset="2"/>
              <a:buChar char="Ø"/>
            </a:pPr>
            <a:endParaRPr lang="el-GR" sz="1800" dirty="0">
              <a:latin typeface="Times New Roman" pitchFamily="18" charset="0"/>
              <a:cs typeface="Times New Roman" pitchFamily="18" charset="0"/>
            </a:endParaRPr>
          </a:p>
          <a:p>
            <a:pPr>
              <a:buFont typeface="Wingdings" pitchFamily="2" charset="2"/>
              <a:buChar char="Ø"/>
            </a:pPr>
            <a:endParaRPr lang="el-GR" sz="18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1385" y="1147800"/>
            <a:ext cx="10744199" cy="5375019"/>
          </a:xfrm>
        </p:spPr>
        <p:txBody>
          <a:bodyPr>
            <a:normAutofit/>
          </a:bodyPr>
          <a:lstStyle/>
          <a:p>
            <a:pPr marL="0" algn="just">
              <a:lnSpc>
                <a:spcPct val="115000"/>
              </a:lnSpc>
              <a:buNone/>
            </a:pPr>
            <a:r>
              <a:rPr lang="el-GR" sz="2800" dirty="0">
                <a:latin typeface="Times New Roman" panose="02020603050405020304" pitchFamily="18" charset="0"/>
                <a:ea typeface="Calibri" panose="020F0502020204030204" pitchFamily="34" charset="0"/>
                <a:cs typeface="Times New Roman" panose="02020603050405020304" pitchFamily="18" charset="0"/>
              </a:rPr>
              <a:t>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l-GR" sz="2800" dirty="0">
                <a:latin typeface="Times New Roman" panose="02020603050405020304" pitchFamily="18" charset="0"/>
                <a:ea typeface="Calibri" panose="020F0502020204030204" pitchFamily="34" charset="0"/>
                <a:cs typeface="Times New Roman" panose="02020603050405020304" pitchFamily="18" charset="0"/>
              </a:rPr>
              <a:t>Οι καταλογογράφοι χρησιμοποιούν τις </a:t>
            </a:r>
            <a:r>
              <a:rPr lang="en-US" sz="2800" dirty="0">
                <a:latin typeface="Times New Roman" panose="02020603050405020304" pitchFamily="18" charset="0"/>
                <a:ea typeface="Calibri" panose="020F0502020204030204" pitchFamily="34" charset="0"/>
                <a:cs typeface="Times New Roman" panose="02020603050405020304" pitchFamily="18" charset="0"/>
              </a:rPr>
              <a:t>εθνικ</a:t>
            </a:r>
            <a:r>
              <a:rPr lang="el-GR" sz="2800" dirty="0">
                <a:latin typeface="Times New Roman" panose="02020603050405020304" pitchFamily="18" charset="0"/>
                <a:ea typeface="Calibri" panose="020F0502020204030204" pitchFamily="34" charset="0"/>
                <a:cs typeface="Times New Roman" panose="02020603050405020304" pitchFamily="18" charset="0"/>
              </a:rPr>
              <a:t>ές προδιαγραφές</a:t>
            </a:r>
            <a:r>
              <a:rPr lang="en-US" sz="2800" dirty="0">
                <a:latin typeface="Times New Roman" panose="02020603050405020304" pitchFamily="18" charset="0"/>
                <a:ea typeface="Calibri" panose="020F0502020204030204" pitchFamily="34" charset="0"/>
                <a:cs typeface="Times New Roman" panose="02020603050405020304" pitchFamily="18" charset="0"/>
              </a:rPr>
              <a:t>: AACR2 (Anglo American Cataloging Rules), LCRIs (Library of Congress Rules Interpretations) </a:t>
            </a:r>
            <a:r>
              <a:rPr lang="el-GR" sz="2800" dirty="0">
                <a:latin typeface="Times New Roman" panose="02020603050405020304" pitchFamily="18" charset="0"/>
                <a:ea typeface="Calibri" panose="020F0502020204030204" pitchFamily="34" charset="0"/>
                <a:cs typeface="Times New Roman" panose="02020603050405020304" pitchFamily="18" charset="0"/>
              </a:rPr>
              <a:t>και </a:t>
            </a:r>
            <a:r>
              <a:rPr lang="en-US" sz="2800" dirty="0">
                <a:latin typeface="Times New Roman" panose="02020603050405020304" pitchFamily="18" charset="0"/>
                <a:ea typeface="Calibri" panose="020F0502020204030204" pitchFamily="34" charset="0"/>
                <a:cs typeface="Times New Roman" panose="02020603050405020304" pitchFamily="18" charset="0"/>
              </a:rPr>
              <a:t>MARC 21 (Machine Readable Cataloging record 21).</a:t>
            </a:r>
          </a:p>
          <a:p>
            <a:pPr marL="0" algn="just">
              <a:lnSpc>
                <a:spcPct val="115000"/>
              </a:lnSpc>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buNone/>
            </a:pPr>
            <a:r>
              <a:rPr lang="el-GR" sz="2800" dirty="0">
                <a:latin typeface="Times New Roman" panose="02020603050405020304" pitchFamily="18" charset="0"/>
                <a:ea typeface="Calibri" panose="020F0502020204030204" pitchFamily="34" charset="0"/>
                <a:cs typeface="Times New Roman" panose="02020603050405020304" pitchFamily="18" charset="0"/>
              </a:rPr>
              <a:t>β) Δρουν σε ένα διαδικτυακό περιβάλλον (</a:t>
            </a:r>
            <a:r>
              <a:rPr lang="en-US" sz="2800" dirty="0">
                <a:latin typeface="Times New Roman" panose="02020603050405020304" pitchFamily="18" charset="0"/>
                <a:ea typeface="Calibri" panose="020F0502020204030204" pitchFamily="34" charset="0"/>
                <a:cs typeface="Times New Roman" panose="02020603050405020304" pitchFamily="18" charset="0"/>
              </a:rPr>
              <a:t>online environment</a:t>
            </a:r>
            <a:r>
              <a:rPr lang="el-G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buNone/>
            </a:pPr>
            <a:endParaRPr lang="el-GR" sz="28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buNone/>
            </a:pPr>
            <a:r>
              <a:rPr lang="el-GR" sz="2800" dirty="0">
                <a:latin typeface="Times New Roman" panose="02020603050405020304" pitchFamily="18" charset="0"/>
                <a:ea typeface="Calibri" panose="020F0502020204030204" pitchFamily="34" charset="0"/>
                <a:cs typeface="Times New Roman" panose="02020603050405020304" pitchFamily="18" charset="0"/>
              </a:rPr>
              <a:t>γ) Δημιουργούν αρχειακές βάσεις δεδομένων σε ένα αυτοματοποιημένο βιβλιογραφικό σύστημα</a:t>
            </a:r>
            <a:r>
              <a:rPr lang="en-US" sz="2800" dirty="0">
                <a:latin typeface="Times New Roman" panose="02020603050405020304" pitchFamily="18" charset="0"/>
                <a:ea typeface="Calibri" panose="020F0502020204030204" pitchFamily="34" charset="0"/>
                <a:cs typeface="Times New Roman" panose="02020603050405020304" pitchFamily="18" charset="0"/>
              </a:rPr>
              <a:t> =&gt; </a:t>
            </a:r>
            <a:r>
              <a:rPr lang="el-GR" sz="2800" dirty="0">
                <a:latin typeface="Times New Roman" panose="02020603050405020304" pitchFamily="18" charset="0"/>
                <a:ea typeface="Calibri" panose="020F0502020204030204" pitchFamily="34" charset="0"/>
                <a:cs typeface="Times New Roman" panose="02020603050405020304" pitchFamily="18" charset="0"/>
              </a:rPr>
              <a:t>τυποποίηση</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2" name="Τίτλος 1"/>
          <p:cNvSpPr>
            <a:spLocks noGrp="1"/>
          </p:cNvSpPr>
          <p:nvPr>
            <p:ph type="title"/>
          </p:nvPr>
        </p:nvSpPr>
        <p:spPr>
          <a:xfrm>
            <a:off x="673926" y="380009"/>
            <a:ext cx="10131425" cy="427511"/>
          </a:xfrm>
        </p:spPr>
        <p:txBody>
          <a:bodyPr>
            <a:normAutofit fontScale="90000"/>
          </a:bodyPr>
          <a:lstStyle/>
          <a:p>
            <a:pPr marL="342900" marR="0" lvl="0" indent="-342900" algn="ctr">
              <a:lnSpc>
                <a:spcPct val="115000"/>
              </a:lnSpc>
              <a:spcBef>
                <a:spcPts val="0"/>
              </a:spcBef>
              <a:spcAft>
                <a:spcPts val="1000"/>
              </a:spcAft>
            </a:pPr>
            <a:r>
              <a:rPr lang="el-GR" dirty="0">
                <a:solidFill>
                  <a:schemeClr val="tx1"/>
                </a:solidFill>
                <a:latin typeface="Times New Roman" pitchFamily="18" charset="0"/>
                <a:cs typeface="Times New Roman" pitchFamily="18" charset="0"/>
              </a:rPr>
              <a:t>Προϋποθέσεις (</a:t>
            </a:r>
            <a:r>
              <a:rPr lang="en-US" dirty="0">
                <a:solidFill>
                  <a:schemeClr val="tx1"/>
                </a:solidFill>
                <a:latin typeface="Times New Roman" pitchFamily="18" charset="0"/>
                <a:cs typeface="Times New Roman" pitchFamily="18" charset="0"/>
              </a:rPr>
              <a:t>assumptions)</a:t>
            </a:r>
            <a:endParaRPr lang="en-US" dirty="0">
              <a:solidFill>
                <a:schemeClr val="tx1"/>
              </a:solidFill>
            </a:endParaRPr>
          </a:p>
        </p:txBody>
      </p:sp>
    </p:spTree>
    <p:extLst>
      <p:ext uri="{BB962C8B-B14F-4D97-AF65-F5344CB8AC3E}">
        <p14:creationId xmlns="" xmlns:p14="http://schemas.microsoft.com/office/powerpoint/2010/main" val="3109412915"/>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0416" y="175363"/>
            <a:ext cx="11799517" cy="6137754"/>
          </a:xfrm>
        </p:spPr>
        <p:txBody>
          <a:bodyPr>
            <a:normAutofit/>
          </a:bodyPr>
          <a:lstStyle/>
          <a:p>
            <a:pPr marL="0" lvl="0" indent="0" algn="ctr">
              <a:lnSpc>
                <a:spcPct val="115000"/>
              </a:lnSpc>
              <a:buNone/>
            </a:pPr>
            <a:r>
              <a:rPr lang="el-GR" sz="3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ΕΝΟΤΗΤΑ 1</a:t>
            </a:r>
            <a:r>
              <a:rPr lang="el-GR" sz="3600" dirty="0">
                <a:latin typeface="Times New Roman" panose="02020603050405020304" pitchFamily="18" charset="0"/>
                <a:ea typeface="Calibri" panose="020F0502020204030204" pitchFamily="34" charset="0"/>
                <a:cs typeface="Times New Roman" panose="02020603050405020304" pitchFamily="18" charset="0"/>
              </a:rPr>
              <a:t>.</a:t>
            </a:r>
            <a:r>
              <a:rPr lang="el-GR" sz="3600" b="1" dirty="0">
                <a:latin typeface="Times New Roman" panose="02020603050405020304" pitchFamily="18" charset="0"/>
                <a:ea typeface="Calibri" panose="020F0502020204030204" pitchFamily="34" charset="0"/>
                <a:cs typeface="Times New Roman" panose="02020603050405020304" pitchFamily="18" charset="0"/>
              </a:rPr>
              <a:t> Γιατί κατασκευάζουμε βάσεις δεδομένων;</a:t>
            </a: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buNone/>
            </a:pPr>
            <a:r>
              <a:rPr lang="el-GR" sz="2400" dirty="0">
                <a:latin typeface="Times New Roman" panose="02020603050405020304" pitchFamily="18" charset="0"/>
                <a:ea typeface="Calibri" panose="020F0502020204030204" pitchFamily="34" charset="0"/>
                <a:cs typeface="Times New Roman" panose="02020603050405020304" pitchFamily="18" charset="0"/>
              </a:rPr>
              <a:t>   </a:t>
            </a:r>
          </a:p>
          <a:p>
            <a:pPr marL="171450" indent="0" algn="just">
              <a:lnSpc>
                <a:spcPct val="115000"/>
              </a:lnSpc>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dirty="0"/>
          </a:p>
        </p:txBody>
      </p:sp>
      <p:graphicFrame>
        <p:nvGraphicFramePr>
          <p:cNvPr id="4" name="3 - Διάγραμμα"/>
          <p:cNvGraphicFramePr/>
          <p:nvPr/>
        </p:nvGraphicFramePr>
        <p:xfrm>
          <a:off x="1052186" y="1979113"/>
          <a:ext cx="9645042" cy="2592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05569032"/>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3275" y="508850"/>
            <a:ext cx="10813092" cy="5821408"/>
          </a:xfrm>
          <a:ln>
            <a:solidFill>
              <a:schemeClr val="bg2">
                <a:lumMod val="50000"/>
              </a:schemeClr>
            </a:solidFill>
          </a:ln>
          <a:effectLst>
            <a:outerShdw blurRad="152400" dist="317500" dir="5400000" sx="90000" sy="-19000" rotWithShape="0">
              <a:prstClr val="black">
                <a:alpha val="15000"/>
              </a:prstClr>
            </a:outerShdw>
          </a:effectLst>
        </p:spPr>
        <p:txBody>
          <a:bodyPr>
            <a:normAutofit/>
          </a:bodyPr>
          <a:lstStyle/>
          <a:p>
            <a:pPr marL="0" lvl="0" indent="0" algn="just">
              <a:lnSpc>
                <a:spcPct val="115000"/>
              </a:lnSpc>
              <a:buClr>
                <a:prstClr val="white"/>
              </a:buClr>
              <a:buNone/>
            </a:pPr>
            <a:r>
              <a:rPr lang="el-GR" sz="2200" b="1" dirty="0">
                <a:latin typeface="Times New Roman" panose="02020603050405020304" pitchFamily="18" charset="0"/>
                <a:ea typeface="Calibri" panose="020F0502020204030204" pitchFamily="34" charset="0"/>
                <a:cs typeface="Times New Roman" panose="02020603050405020304" pitchFamily="18" charset="0"/>
              </a:rPr>
              <a:t>Για την δημιουργία της βάσης δεδομένων λαμβάνουμε υπόψη τις αλλαγές ονομάτων:</a:t>
            </a:r>
          </a:p>
          <a:p>
            <a:pPr marL="0" lvl="0" indent="0" algn="just">
              <a:lnSpc>
                <a:spcPct val="115000"/>
              </a:lnSpc>
              <a:buClr>
                <a:prstClr val="white"/>
              </a:buClr>
              <a:buNone/>
            </a:pP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buClr>
                <a:prstClr val="white"/>
              </a:buClr>
              <a:buNone/>
            </a:pPr>
            <a:r>
              <a:rPr lang="el-GR" sz="2200" b="1" dirty="0">
                <a:latin typeface="Times New Roman" panose="02020603050405020304" pitchFamily="18" charset="0"/>
                <a:ea typeface="Calibri" panose="020F0502020204030204" pitchFamily="34" charset="0"/>
                <a:cs typeface="Times New Roman" panose="02020603050405020304" pitchFamily="18" charset="0"/>
              </a:rPr>
              <a:t>Διαφορετικά ονόματα σε διαφορετικές δημοσιεύσεις </a:t>
            </a:r>
            <a:r>
              <a:rPr lang="el-GR" sz="2200" dirty="0">
                <a:latin typeface="Times New Roman" panose="02020603050405020304" pitchFamily="18" charset="0"/>
                <a:ea typeface="Calibri" panose="020F0502020204030204" pitchFamily="34" charset="0"/>
                <a:cs typeface="Times New Roman" panose="02020603050405020304" pitchFamily="18" charset="0"/>
              </a:rPr>
              <a:t>(ακόμα και για τον ίδιο συγγραφέα)</a:t>
            </a:r>
          </a:p>
          <a:p>
            <a:pPr marL="0" lvl="0" indent="0" algn="just">
              <a:lnSpc>
                <a:spcPct val="115000"/>
              </a:lnSpc>
              <a:buClr>
                <a:prstClr val="white"/>
              </a:buClr>
              <a:buNone/>
            </a:pPr>
            <a:r>
              <a:rPr lang="el-GR" sz="2200" dirty="0">
                <a:latin typeface="Times New Roman" panose="02020603050405020304" pitchFamily="18" charset="0"/>
                <a:ea typeface="Calibri" panose="020F0502020204030204" pitchFamily="34" charset="0"/>
                <a:cs typeface="Times New Roman" panose="02020603050405020304" pitchFamily="18" charset="0"/>
              </a:rPr>
              <a:t>Μανώλης Αναγνωστάκης  / Μανόλης Αναγνωστάκης</a:t>
            </a:r>
          </a:p>
          <a:p>
            <a:pPr marL="0" lvl="0" indent="0" algn="just">
              <a:lnSpc>
                <a:spcPct val="115000"/>
              </a:lnSpc>
              <a:buClr>
                <a:prstClr val="white"/>
              </a:buClr>
              <a:buNone/>
            </a:pPr>
            <a:r>
              <a:rPr lang="el-GR" sz="2200" dirty="0">
                <a:latin typeface="Times New Roman" panose="02020603050405020304" pitchFamily="18" charset="0"/>
                <a:ea typeface="Calibri" panose="020F0502020204030204" pitchFamily="34" charset="0"/>
                <a:cs typeface="Times New Roman" panose="02020603050405020304" pitchFamily="18" charset="0"/>
              </a:rPr>
              <a:t>Κώστας Καρυωτάκης / Κώστας Γ. Καρυωτάκης / Κ. Γ. Καρυωτάκης</a:t>
            </a:r>
          </a:p>
          <a:p>
            <a:pPr marL="0" lvl="0" indent="0" algn="just">
              <a:lnSpc>
                <a:spcPct val="115000"/>
              </a:lnSpc>
              <a:buClr>
                <a:prstClr val="white"/>
              </a:buClr>
              <a:buNone/>
            </a:pPr>
            <a:endParaRPr lang="el-GR"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buNone/>
            </a:pPr>
            <a:r>
              <a:rPr lang="el-GR" sz="2200" b="1" dirty="0">
                <a:latin typeface="Times New Roman" panose="02020603050405020304" pitchFamily="18" charset="0"/>
                <a:ea typeface="Calibri" panose="020F0502020204030204" pitchFamily="34" charset="0"/>
                <a:cs typeface="Times New Roman" panose="02020603050405020304" pitchFamily="18" charset="0"/>
              </a:rPr>
              <a:t>Διαφορετικοί τίτλοι στην ίδια δημοσίευση </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buNone/>
            </a:pPr>
            <a:r>
              <a:rPr lang="el-GR" sz="2200" dirty="0">
                <a:latin typeface="Times New Roman" panose="02020603050405020304" pitchFamily="18" charset="0"/>
                <a:ea typeface="Calibri" panose="020F0502020204030204" pitchFamily="34" charset="0"/>
                <a:cs typeface="Times New Roman" panose="02020603050405020304" pitchFamily="18" charset="0"/>
              </a:rPr>
              <a:t>Τίτλος: World Soybean Research Conference / Soybean Research Conference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buNone/>
            </a:pPr>
            <a:r>
              <a:rPr lang="el-GR" sz="2200" dirty="0">
                <a:latin typeface="Times New Roman" panose="02020603050405020304" pitchFamily="18" charset="0"/>
                <a:ea typeface="Calibri" panose="020F0502020204030204" pitchFamily="34" charset="0"/>
                <a:cs typeface="Times New Roman" panose="02020603050405020304" pitchFamily="18" charset="0"/>
              </a:rPr>
              <a:t>Εισαγωγή</a:t>
            </a:r>
            <a:r>
              <a:rPr lang="en-US" sz="2200" dirty="0">
                <a:latin typeface="Times New Roman" panose="02020603050405020304" pitchFamily="18" charset="0"/>
                <a:ea typeface="Calibri" panose="020F0502020204030204" pitchFamily="34" charset="0"/>
                <a:cs typeface="Times New Roman" panose="02020603050405020304" pitchFamily="18" charset="0"/>
              </a:rPr>
              <a:t>: Conference on World Soybean Research</a:t>
            </a:r>
          </a:p>
          <a:p>
            <a:pPr marL="0" lvl="0" indent="0" algn="just">
              <a:lnSpc>
                <a:spcPct val="115000"/>
              </a:lnSpc>
              <a:buClr>
                <a:prstClr val="white"/>
              </a:buClr>
              <a:buNone/>
            </a:pP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2358780258"/>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599090"/>
            <a:ext cx="10131425" cy="5469201"/>
          </a:xfrm>
        </p:spPr>
        <p:txBody>
          <a:bodyPr>
            <a:normAutofit fontScale="92500"/>
          </a:bodyPr>
          <a:lstStyle/>
          <a:p>
            <a:pPr>
              <a:buNone/>
            </a:pPr>
            <a:r>
              <a:rPr lang="el-GR" sz="2800" b="1" dirty="0">
                <a:latin typeface="Times New Roman" pitchFamily="18" charset="0"/>
                <a:cs typeface="Times New Roman" pitchFamily="18" charset="0"/>
              </a:rPr>
              <a:t>Αναγκαιότητα </a:t>
            </a:r>
            <a:r>
              <a:rPr lang="el-GR" sz="2800" dirty="0">
                <a:latin typeface="Times New Roman" pitchFamily="18" charset="0"/>
                <a:cs typeface="Times New Roman" pitchFamily="18" charset="0"/>
              </a:rPr>
              <a:t>για τη δημιουργία βάσης τυποποίησης</a:t>
            </a:r>
            <a:endParaRPr lang="en-US" sz="28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a:p>
            <a:pPr>
              <a:buNone/>
            </a:pPr>
            <a:r>
              <a:rPr lang="el-GR" b="1" dirty="0">
                <a:latin typeface="Times New Roman" panose="02020603050405020304" pitchFamily="18" charset="0"/>
                <a:cs typeface="Times New Roman" panose="02020603050405020304" pitchFamily="18" charset="0"/>
              </a:rPr>
              <a:t>α) οι τίτλοι μπορεί να ποικίλουν</a:t>
            </a:r>
            <a:endParaRPr lang="en-US" b="1" dirty="0">
              <a:latin typeface="Times New Roman" panose="02020603050405020304" pitchFamily="18" charset="0"/>
              <a:cs typeface="Times New Roman" panose="02020603050405020304" pitchFamily="18" charset="0"/>
            </a:endParaRPr>
          </a:p>
          <a:p>
            <a:pPr lvl="0"/>
            <a:r>
              <a:rPr lang="el-GR" dirty="0">
                <a:latin typeface="Times New Roman" panose="02020603050405020304" pitchFamily="18" charset="0"/>
                <a:cs typeface="Times New Roman" panose="02020603050405020304" pitchFamily="18" charset="0"/>
              </a:rPr>
              <a:t>Άλλος τίτλος στη σελίδα τίτλου (5) και διαφορετικός στο εξώφυλλο</a:t>
            </a:r>
            <a:endParaRPr lang="en-US"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a:p>
            <a:pPr lvl="0"/>
            <a:r>
              <a:rPr lang="el-GR" dirty="0">
                <a:latin typeface="Times New Roman" panose="02020603050405020304" pitchFamily="18" charset="0"/>
                <a:cs typeface="Times New Roman" panose="02020603050405020304" pitchFamily="18" charset="0"/>
              </a:rPr>
              <a:t>Άλλος τίτλος στο εξώφυλλο και διαφορετικός στις σελίδες στο πάνω μέρος του βιβλίου</a:t>
            </a:r>
            <a:r>
              <a:rPr lang="en-US" dirty="0">
                <a:latin typeface="Times New Roman" panose="02020603050405020304" pitchFamily="18" charset="0"/>
                <a:cs typeface="Times New Roman" panose="02020603050405020304" pitchFamily="18" charset="0"/>
              </a:rPr>
              <a:t> (running title)</a:t>
            </a:r>
          </a:p>
          <a:p>
            <a:pPr>
              <a:buNone/>
            </a:pPr>
            <a:endParaRPr lang="en-US" dirty="0">
              <a:latin typeface="Times New Roman" panose="02020603050405020304" pitchFamily="18" charset="0"/>
              <a:cs typeface="Times New Roman" panose="02020603050405020304" pitchFamily="18" charset="0"/>
            </a:endParaRPr>
          </a:p>
          <a:p>
            <a:pPr lvl="0"/>
            <a:r>
              <a:rPr lang="el-GR" dirty="0">
                <a:latin typeface="Times New Roman" panose="02020603050405020304" pitchFamily="18" charset="0"/>
                <a:cs typeface="Times New Roman" panose="02020603050405020304" pitchFamily="18" charset="0"/>
              </a:rPr>
              <a:t>Η κινηματογραφική απόδοση ενός έργου μπορεί να διαφέρει από τον τίτλο του πρωτοτύπου.</a:t>
            </a:r>
            <a:endParaRPr lang="en-US" dirty="0">
              <a:latin typeface="Times New Roman" panose="02020603050405020304" pitchFamily="18" charset="0"/>
              <a:cs typeface="Times New Roman" panose="02020603050405020304" pitchFamily="18" charset="0"/>
            </a:endParaRPr>
          </a:p>
          <a:p>
            <a:pPr>
              <a:buNone/>
            </a:pPr>
            <a:r>
              <a:rPr lang="el-GR" dirty="0">
                <a:latin typeface="Times New Roman" panose="02020603050405020304" pitchFamily="18" charset="0"/>
                <a:cs typeface="Times New Roman" panose="02020603050405020304" pitchFamily="18" charset="0"/>
              </a:rPr>
              <a:t>π.χ. Ελληνικός τίτλος: Νίκος Καζαντζάκης, «Ο Χριστός Ξανασταυρώνεται» </a:t>
            </a:r>
            <a:endParaRPr lang="en-US" dirty="0">
              <a:latin typeface="Times New Roman" panose="02020603050405020304" pitchFamily="18" charset="0"/>
              <a:cs typeface="Times New Roman" panose="02020603050405020304" pitchFamily="18" charset="0"/>
            </a:endParaRPr>
          </a:p>
          <a:p>
            <a:pPr>
              <a:buNone/>
            </a:pPr>
            <a:r>
              <a:rPr lang="el-GR" dirty="0">
                <a:latin typeface="Times New Roman" panose="02020603050405020304" pitchFamily="18" charset="0"/>
                <a:cs typeface="Times New Roman" panose="02020603050405020304" pitchFamily="18" charset="0"/>
              </a:rPr>
              <a:t>Γαλλικός τίτλος: “</a:t>
            </a:r>
            <a:r>
              <a:rPr lang="en-US" dirty="0">
                <a:latin typeface="Times New Roman" panose="02020603050405020304" pitchFamily="18" charset="0"/>
                <a:cs typeface="Times New Roman" panose="02020603050405020304" pitchFamily="18" charset="0"/>
              </a:rPr>
              <a:t>Celui Qui Doit Mourir</a:t>
            </a:r>
            <a:r>
              <a:rPr lang="el-GR" dirty="0">
                <a:latin typeface="Times New Roman" panose="02020603050405020304" pitchFamily="18" charset="0"/>
                <a:cs typeface="Times New Roman" panose="02020603050405020304" pitchFamily="18" charset="0"/>
              </a:rPr>
              <a:t>” (= Αυτός που πρέπει να πεθάνει)</a:t>
            </a:r>
            <a:endParaRPr lang="en-US" dirty="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transition spd="med">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1803</Words>
  <Application>Microsoft Office PowerPoint</Application>
  <PresentationFormat>Custom</PresentationFormat>
  <Paragraphs>336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Συγκέντρωση</vt:lpstr>
      <vt:lpstr>Slide 1</vt:lpstr>
      <vt:lpstr>Slide 2</vt:lpstr>
      <vt:lpstr>Slide 3</vt:lpstr>
      <vt:lpstr>ΣΤΟΧΟΘΕΣΙΑ</vt:lpstr>
      <vt:lpstr>Slide 5</vt:lpstr>
      <vt:lpstr>Προϋποθέσεις (assumptions)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Παράδειγμα αναζήτησης στο COPAC </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Markantonatou</dc:creator>
  <cp:lastModifiedBy>marks</cp:lastModifiedBy>
  <cp:revision>174</cp:revision>
  <dcterms:created xsi:type="dcterms:W3CDTF">2014-09-12T02:08:24Z</dcterms:created>
  <dcterms:modified xsi:type="dcterms:W3CDTF">2018-12-03T10:56:45Z</dcterms:modified>
</cp:coreProperties>
</file>