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Default Extension="png" ContentType="image/png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5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8" r:id="rId9"/>
    <p:sldId id="275" r:id="rId10"/>
    <p:sldId id="274" r:id="rId11"/>
    <p:sldId id="276" r:id="rId12"/>
    <p:sldId id="277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75" d="100"/>
          <a:sy n="75" d="100"/>
        </p:scale>
        <p:origin x="-11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DD691-CDFD-4E4E-8D1F-672B17AE7DB6}" type="datetimeFigureOut">
              <a:rPr lang="en-US" smtClean="0"/>
              <a:pPr/>
              <a:t>6/3/10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DFA6B-99A5-AC4C-8D80-0A9697937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6/3/10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6/3/10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Εργαστήριο  «Διαχείριση &amp; Ασφάλεια Δικτύων»</a:t>
            </a:r>
            <a:r>
              <a:rPr lang="el-GR" sz="3200" dirty="0" smtClean="0">
                <a:latin typeface="Arial"/>
                <a:cs typeface="Arial"/>
              </a:rPr>
              <a:t/>
            </a:r>
            <a:br>
              <a:rPr lang="el-GR" sz="3200" dirty="0" smtClean="0">
                <a:latin typeface="Arial"/>
                <a:cs typeface="Arial"/>
              </a:rPr>
            </a:br>
            <a:r>
              <a:rPr lang="el-GR" sz="3200" dirty="0" smtClean="0">
                <a:latin typeface="Arial"/>
                <a:cs typeface="Arial"/>
              </a:rPr>
              <a:t>Αναχωματα Ασφαλε</a:t>
            </a:r>
            <a:r>
              <a:rPr lang="el-GR" sz="3200" dirty="0" smtClean="0">
                <a:latin typeface="Arial"/>
                <a:cs typeface="Arial"/>
              </a:rPr>
              <a:t>ίας</a:t>
            </a:r>
            <a:r>
              <a:rPr lang="en-US" sz="3200" dirty="0" smtClean="0">
                <a:latin typeface="Arial"/>
                <a:cs typeface="Arial"/>
              </a:rPr>
              <a:t>: </a:t>
            </a:r>
            <a:r>
              <a:rPr lang="en-US" sz="3200" dirty="0" err="1" smtClean="0">
                <a:latin typeface="Arial"/>
                <a:cs typeface="Arial"/>
              </a:rPr>
              <a:t>IPTables</a:t>
            </a:r>
            <a:r>
              <a:rPr lang="en-US" sz="3200" dirty="0" smtClean="0">
                <a:latin typeface="Arial"/>
                <a:cs typeface="Arial"/>
              </a:rPr>
              <a:t/>
            </a:r>
            <a:br>
              <a:rPr lang="en-US" sz="32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381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</a:t>
            </a:r>
            <a:r>
              <a:rPr lang="el-GR" dirty="0" smtClean="0"/>
              <a:t>ύνταξη κανόνων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Iptables</a:t>
            </a:r>
            <a:r>
              <a:rPr lang="en-US" dirty="0" smtClean="0"/>
              <a:t> –</a:t>
            </a:r>
            <a:r>
              <a:rPr lang="en-US" dirty="0" err="1" smtClean="0"/>
              <a:t>t</a:t>
            </a:r>
            <a:r>
              <a:rPr lang="en-US" dirty="0" smtClean="0"/>
              <a:t> table –A chain –</a:t>
            </a:r>
            <a:r>
              <a:rPr lang="en-US" dirty="0" err="1" smtClean="0"/>
              <a:t>p</a:t>
            </a:r>
            <a:r>
              <a:rPr lang="en-US" dirty="0" smtClean="0"/>
              <a:t> PROTOCOL (TCP/UDP) –</a:t>
            </a:r>
            <a:r>
              <a:rPr lang="en-US" dirty="0" err="1" smtClean="0"/>
              <a:t>s</a:t>
            </a:r>
            <a:r>
              <a:rPr lang="en-US" dirty="0" smtClean="0"/>
              <a:t> ADDRESS –</a:t>
            </a:r>
            <a:r>
              <a:rPr lang="en-US" dirty="0" err="1" smtClean="0"/>
              <a:t>d</a:t>
            </a:r>
            <a:r>
              <a:rPr lang="en-US" dirty="0" smtClean="0"/>
              <a:t> ADDRESS –</a:t>
            </a:r>
            <a:r>
              <a:rPr lang="en-US" dirty="0" err="1" smtClean="0"/>
              <a:t>i</a:t>
            </a:r>
            <a:r>
              <a:rPr lang="en-US" dirty="0" smtClean="0"/>
              <a:t> interface –</a:t>
            </a:r>
            <a:r>
              <a:rPr lang="en-US" dirty="0" err="1" smtClean="0"/>
              <a:t>o</a:t>
            </a:r>
            <a:r>
              <a:rPr lang="en-US" dirty="0" smtClean="0"/>
              <a:t> interface –</a:t>
            </a:r>
            <a:r>
              <a:rPr lang="en-US" dirty="0" err="1" smtClean="0"/>
              <a:t>j</a:t>
            </a:r>
            <a:r>
              <a:rPr lang="en-US" dirty="0" smtClean="0"/>
              <a:t> ACCEPT/DROP</a:t>
            </a:r>
          </a:p>
          <a:p>
            <a:r>
              <a:rPr lang="en-US" dirty="0" err="1" smtClean="0"/>
              <a:t>Παράδειγμα</a:t>
            </a:r>
            <a:r>
              <a:rPr lang="en-US" dirty="0" smtClean="0"/>
              <a:t> </a:t>
            </a:r>
            <a:r>
              <a:rPr lang="en-US" dirty="0" err="1" smtClean="0"/>
              <a:t>χρήσης</a:t>
            </a:r>
            <a:endParaRPr lang="en-US" dirty="0" smtClean="0"/>
          </a:p>
          <a:p>
            <a:pPr lvl="1"/>
            <a:r>
              <a:rPr lang="en-US" dirty="0" err="1" smtClean="0"/>
              <a:t>Iptables</a:t>
            </a:r>
            <a:r>
              <a:rPr lang="en-US" dirty="0" smtClean="0"/>
              <a:t> –</a:t>
            </a:r>
            <a:r>
              <a:rPr lang="en-US" dirty="0" err="1" smtClean="0"/>
              <a:t>t</a:t>
            </a:r>
            <a:r>
              <a:rPr lang="en-US" dirty="0" smtClean="0"/>
              <a:t> filter -A INPUT -</a:t>
            </a:r>
            <a:r>
              <a:rPr lang="en-US" dirty="0" err="1" smtClean="0"/>
              <a:t>s</a:t>
            </a:r>
            <a:r>
              <a:rPr lang="en-US" dirty="0" smtClean="0"/>
              <a:t> 0/0 -</a:t>
            </a:r>
            <a:r>
              <a:rPr lang="en-US" dirty="0" err="1" smtClean="0"/>
              <a:t>i</a:t>
            </a:r>
            <a:r>
              <a:rPr lang="en-US" dirty="0" smtClean="0"/>
              <a:t> eth0 -</a:t>
            </a:r>
            <a:r>
              <a:rPr lang="en-US" dirty="0" err="1" smtClean="0"/>
              <a:t>d</a:t>
            </a:r>
            <a:r>
              <a:rPr lang="en-US" dirty="0" smtClean="0"/>
              <a:t> 192.168.1.1  -</a:t>
            </a:r>
            <a:r>
              <a:rPr lang="en-US" dirty="0" err="1" smtClean="0"/>
              <a:t>p</a:t>
            </a:r>
            <a:r>
              <a:rPr lang="en-US" dirty="0" smtClean="0"/>
              <a:t> TCP -</a:t>
            </a:r>
            <a:r>
              <a:rPr lang="en-US" dirty="0" err="1" smtClean="0"/>
              <a:t>j</a:t>
            </a:r>
            <a:r>
              <a:rPr lang="en-US" dirty="0" smtClean="0"/>
              <a:t> </a:t>
            </a:r>
            <a:r>
              <a:rPr lang="en-US" dirty="0" smtClean="0"/>
              <a:t>ACCEPT</a:t>
            </a:r>
          </a:p>
          <a:p>
            <a:pPr lvl="1"/>
            <a:r>
              <a:rPr lang="en-US" dirty="0" smtClean="0"/>
              <a:t>Drop –A input –</a:t>
            </a:r>
            <a:r>
              <a:rPr lang="en-US" dirty="0" err="1" smtClean="0"/>
              <a:t>j</a:t>
            </a:r>
            <a:r>
              <a:rPr lang="en-US" dirty="0" smtClean="0"/>
              <a:t> Drop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</a:t>
            </a:r>
            <a:r>
              <a:rPr lang="el-GR" dirty="0" smtClean="0"/>
              <a:t>ύνταξη κανόνων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-</a:t>
            </a:r>
            <a:r>
              <a:rPr lang="en-US" dirty="0" err="1" smtClean="0"/>
              <a:t>t</a:t>
            </a:r>
            <a:r>
              <a:rPr lang="en-US" dirty="0" smtClean="0"/>
              <a:t> filter -A INPUT -</a:t>
            </a:r>
            <a:r>
              <a:rPr lang="en-US" dirty="0" err="1" smtClean="0"/>
              <a:t>s</a:t>
            </a:r>
            <a:r>
              <a:rPr lang="en-US" dirty="0" smtClean="0"/>
              <a:t> 127.0.0.1 -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icmp</a:t>
            </a:r>
            <a:r>
              <a:rPr lang="en-US" dirty="0" smtClean="0"/>
              <a:t> -</a:t>
            </a:r>
            <a:r>
              <a:rPr lang="en-US" dirty="0" err="1" smtClean="0"/>
              <a:t>j</a:t>
            </a:r>
            <a:r>
              <a:rPr lang="en-US" dirty="0" smtClean="0"/>
              <a:t> DROP</a:t>
            </a:r>
            <a:endParaRPr lang="en-US" dirty="0" smtClean="0"/>
          </a:p>
          <a:p>
            <a:r>
              <a:rPr lang="en-US" dirty="0" err="1" smtClean="0"/>
              <a:t>iptables</a:t>
            </a:r>
            <a:r>
              <a:rPr lang="en-US" dirty="0" smtClean="0"/>
              <a:t> –F</a:t>
            </a:r>
          </a:p>
          <a:p>
            <a:r>
              <a:rPr lang="en-US" dirty="0" err="1" smtClean="0"/>
              <a:t>iptables</a:t>
            </a:r>
            <a:r>
              <a:rPr lang="en-US" dirty="0" smtClean="0"/>
              <a:t> –L</a:t>
            </a:r>
          </a:p>
          <a:p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t</a:t>
            </a:r>
            <a:r>
              <a:rPr lang="en-US" dirty="0" smtClean="0"/>
              <a:t> filter -A INPUT -</a:t>
            </a:r>
            <a:r>
              <a:rPr lang="en-US" dirty="0" err="1" smtClean="0"/>
              <a:t>s</a:t>
            </a:r>
            <a:r>
              <a:rPr lang="en-US" dirty="0" smtClean="0"/>
              <a:t> 127.0.0.1 -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icmp</a:t>
            </a:r>
            <a:r>
              <a:rPr lang="en-US" dirty="0" smtClean="0"/>
              <a:t> -</a:t>
            </a:r>
            <a:r>
              <a:rPr lang="en-US" dirty="0" err="1" smtClean="0"/>
              <a:t>j</a:t>
            </a:r>
            <a:r>
              <a:rPr lang="en-US" dirty="0" smtClean="0"/>
              <a:t> </a:t>
            </a:r>
            <a:r>
              <a:rPr lang="en-US" smtClean="0"/>
              <a:t>DROP</a:t>
            </a:r>
            <a:endParaRPr lang="en-US" smtClean="0"/>
          </a:p>
          <a:p>
            <a:r>
              <a:rPr lang="en-US" smtClean="0"/>
              <a:t> 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</a:t>
            </a:r>
            <a:r>
              <a:rPr lang="el-GR" dirty="0" smtClean="0"/>
              <a:t>ύνταξη Κανόνων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199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-</a:t>
            </a:r>
            <a:r>
              <a:rPr lang="en-US" dirty="0" err="1" smtClean="0"/>
              <a:t>t</a:t>
            </a:r>
            <a:r>
              <a:rPr lang="en-US" dirty="0" smtClean="0"/>
              <a:t> filter -A INPUT -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icmp</a:t>
            </a:r>
            <a:r>
              <a:rPr lang="en-US" dirty="0" smtClean="0"/>
              <a:t> -</a:t>
            </a:r>
            <a:r>
              <a:rPr lang="en-US" dirty="0" err="1" smtClean="0"/>
              <a:t>j</a:t>
            </a:r>
            <a:r>
              <a:rPr lang="en-US" dirty="0" smtClean="0"/>
              <a:t> DROP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-L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-D INPUT 2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-L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-A input -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tcp</a:t>
            </a:r>
            <a:r>
              <a:rPr lang="en-US" dirty="0" smtClean="0"/>
              <a:t> --</a:t>
            </a:r>
            <a:r>
              <a:rPr lang="en-US" dirty="0" err="1" smtClean="0"/>
              <a:t>dport</a:t>
            </a:r>
            <a:r>
              <a:rPr lang="en-US" dirty="0" smtClean="0"/>
              <a:t> 80 -</a:t>
            </a:r>
            <a:r>
              <a:rPr lang="en-US" dirty="0" err="1" smtClean="0"/>
              <a:t>j</a:t>
            </a:r>
            <a:r>
              <a:rPr lang="en-US" dirty="0" smtClean="0"/>
              <a:t> DROP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t</a:t>
            </a:r>
            <a:r>
              <a:rPr lang="en-US" dirty="0" smtClean="0"/>
              <a:t> filter -A input -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tcp</a:t>
            </a:r>
            <a:r>
              <a:rPr lang="en-US" dirty="0" smtClean="0"/>
              <a:t> --</a:t>
            </a:r>
            <a:r>
              <a:rPr lang="en-US" dirty="0" err="1" smtClean="0"/>
              <a:t>dport</a:t>
            </a:r>
            <a:r>
              <a:rPr lang="en-US" dirty="0" smtClean="0"/>
              <a:t> 80 -</a:t>
            </a:r>
            <a:r>
              <a:rPr lang="en-US" dirty="0" err="1" smtClean="0"/>
              <a:t>j</a:t>
            </a:r>
            <a:r>
              <a:rPr lang="en-US" dirty="0" smtClean="0"/>
              <a:t> DROP</a:t>
            </a:r>
            <a:endParaRPr lang="en-US" dirty="0" smtClean="0"/>
          </a:p>
          <a:p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t</a:t>
            </a:r>
            <a:r>
              <a:rPr lang="en-US" dirty="0" smtClean="0"/>
              <a:t> filter -A INPUT -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tcp</a:t>
            </a:r>
            <a:r>
              <a:rPr lang="en-US" dirty="0" smtClean="0"/>
              <a:t> --</a:t>
            </a:r>
            <a:r>
              <a:rPr lang="en-US" dirty="0" err="1" smtClean="0"/>
              <a:t>dport</a:t>
            </a:r>
            <a:r>
              <a:rPr lang="en-US" dirty="0" smtClean="0"/>
              <a:t> 80 -</a:t>
            </a:r>
            <a:r>
              <a:rPr lang="en-US" dirty="0" err="1" smtClean="0"/>
              <a:t>j</a:t>
            </a:r>
            <a:r>
              <a:rPr lang="en-US" dirty="0" smtClean="0"/>
              <a:t> DROP</a:t>
            </a:r>
            <a:endParaRPr lang="en-US" dirty="0" smtClean="0"/>
          </a:p>
          <a:p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t</a:t>
            </a:r>
            <a:r>
              <a:rPr lang="en-US" dirty="0" smtClean="0"/>
              <a:t> filter -A INPUT -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tcp</a:t>
            </a:r>
            <a:r>
              <a:rPr lang="en-US" dirty="0" smtClean="0"/>
              <a:t> -</a:t>
            </a:r>
            <a:r>
              <a:rPr lang="en-US" dirty="0" err="1" smtClean="0"/>
              <a:t>j</a:t>
            </a:r>
            <a:r>
              <a:rPr lang="en-US" dirty="0" smtClean="0"/>
              <a:t> DROP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3581400" y="2209800"/>
            <a:ext cx="2362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</a:t>
            </a:r>
            <a:r>
              <a:rPr lang="en-US" dirty="0" err="1" smtClean="0"/>
              <a:t>IPTables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Προκέιτα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ανάχωμα</a:t>
            </a:r>
            <a:r>
              <a:rPr lang="en-US" dirty="0" smtClean="0"/>
              <a:t> </a:t>
            </a:r>
            <a:r>
              <a:rPr lang="en-US" dirty="0" err="1" smtClean="0"/>
              <a:t>ασφαλείας</a:t>
            </a:r>
            <a:r>
              <a:rPr lang="en-US" dirty="0" smtClean="0"/>
              <a:t> </a:t>
            </a:r>
            <a:r>
              <a:rPr lang="en-US" dirty="0" err="1" smtClean="0"/>
              <a:t>λειτουργικών</a:t>
            </a:r>
            <a:r>
              <a:rPr lang="en-US" dirty="0" smtClean="0"/>
              <a:t> </a:t>
            </a:r>
            <a:r>
              <a:rPr lang="en-US" dirty="0" err="1" smtClean="0"/>
              <a:t>συστημάτων</a:t>
            </a:r>
            <a:r>
              <a:rPr lang="en-US" dirty="0" smtClean="0"/>
              <a:t> </a:t>
            </a:r>
            <a:r>
              <a:rPr lang="en-US" dirty="0" err="1" smtClean="0"/>
              <a:t>linux</a:t>
            </a:r>
            <a:endParaRPr lang="el-GR" dirty="0" smtClean="0"/>
          </a:p>
          <a:p>
            <a:r>
              <a:rPr lang="el-GR" dirty="0" smtClean="0"/>
              <a:t>Ορ</a:t>
            </a:r>
            <a:r>
              <a:rPr lang="el-GR" dirty="0" smtClean="0"/>
              <a:t>ίζονται από τους χρήστες συγκεκριμένοι κανόνες και ενέργειες που μπορούν να εκτελεστούν</a:t>
            </a:r>
            <a:endParaRPr lang="el-GR" dirty="0" smtClean="0"/>
          </a:p>
          <a:p>
            <a:r>
              <a:rPr lang="el-GR" dirty="0" smtClean="0"/>
              <a:t>Λειτουργικ</a:t>
            </a:r>
            <a:r>
              <a:rPr lang="el-GR" dirty="0" smtClean="0"/>
              <a:t>ότητα </a:t>
            </a:r>
          </a:p>
          <a:p>
            <a:pPr lvl="1"/>
            <a:r>
              <a:rPr lang="el-GR" dirty="0" smtClean="0"/>
              <a:t>Φιλτράρισμα πακέτων </a:t>
            </a:r>
          </a:p>
          <a:p>
            <a:pPr lvl="1"/>
            <a:r>
              <a:rPr lang="el-GR" dirty="0" smtClean="0"/>
              <a:t>Τροποποίηση πακέτων</a:t>
            </a:r>
          </a:p>
          <a:p>
            <a:pPr lvl="1"/>
            <a:r>
              <a:rPr lang="el-GR" dirty="0" smtClean="0"/>
              <a:t>«Πλαστογράφηση» πακέτων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</a:t>
            </a:r>
            <a:r>
              <a:rPr lang="en-US" dirty="0" err="1" smtClean="0"/>
              <a:t>IPTables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Όταν ένα πακέτο ληφθεί από το ανάχωμα</a:t>
            </a:r>
          </a:p>
          <a:p>
            <a:pPr lvl="1"/>
            <a:r>
              <a:rPr lang="el-GR" dirty="0" smtClean="0"/>
              <a:t>Επεξεργάζεται απο το υλικό </a:t>
            </a:r>
          </a:p>
          <a:p>
            <a:pPr lvl="1"/>
            <a:r>
              <a:rPr lang="el-GR" dirty="0" smtClean="0"/>
              <a:t>Και μετά προωθείται στην κατάλληλη συσκευή του πυρήνα του λειτουργικού</a:t>
            </a:r>
          </a:p>
          <a:p>
            <a:pPr lvl="1"/>
            <a:r>
              <a:rPr lang="el-GR" dirty="0" smtClean="0"/>
              <a:t>Όπου γίνεται η κατάλληλη επεξεργασία μέχρι να αποδωθεί στην κατάλληλη εφαρμογή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</a:t>
            </a:r>
            <a:r>
              <a:rPr lang="el-GR" dirty="0" smtClean="0"/>
              <a:t>ή </a:t>
            </a:r>
            <a:r>
              <a:rPr lang="en-US" dirty="0" smtClean="0"/>
              <a:t>IP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Πίνακες/ουρές  (</a:t>
            </a:r>
            <a:r>
              <a:rPr lang="en-US" dirty="0" smtClean="0"/>
              <a:t>tables)</a:t>
            </a:r>
            <a:r>
              <a:rPr lang="el-GR" dirty="0" smtClean="0"/>
              <a:t>/</a:t>
            </a:r>
            <a:r>
              <a:rPr lang="en-US" dirty="0" smtClean="0"/>
              <a:t>(queues) </a:t>
            </a:r>
            <a:r>
              <a:rPr lang="el-GR" dirty="0" smtClean="0"/>
              <a:t>επεξεργασίας</a:t>
            </a:r>
            <a:endParaRPr lang="en-US" dirty="0" smtClean="0"/>
          </a:p>
          <a:p>
            <a:pPr lvl="1"/>
            <a:r>
              <a:rPr lang="el-GR" dirty="0" smtClean="0"/>
              <a:t>Κάθε ένας από αυτούς αξιοποιείται για μια συγκεκριμένη</a:t>
            </a:r>
            <a:r>
              <a:rPr lang="en-US" dirty="0" smtClean="0"/>
              <a:t> </a:t>
            </a:r>
            <a:r>
              <a:rPr lang="el-GR" dirty="0" smtClean="0"/>
              <a:t>επεξεργασία ενός πακετού </a:t>
            </a:r>
          </a:p>
          <a:p>
            <a:pPr lvl="1"/>
            <a:r>
              <a:rPr lang="el-GR" dirty="0" smtClean="0"/>
              <a:t>Ελέγχεται από την αντίστοιχη </a:t>
            </a:r>
            <a:r>
              <a:rPr lang="el-GR" dirty="0" smtClean="0"/>
              <a:t>αλύσιδα</a:t>
            </a:r>
            <a:endParaRPr lang="en-US" dirty="0" smtClean="0"/>
          </a:p>
          <a:p>
            <a:r>
              <a:rPr lang="el-GR" dirty="0" smtClean="0"/>
              <a:t>Τρείς βασικοί πίνακες </a:t>
            </a:r>
          </a:p>
          <a:p>
            <a:pPr lvl="1"/>
            <a:r>
              <a:rPr lang="en-US" dirty="0" smtClean="0"/>
              <a:t>Mangle </a:t>
            </a:r>
            <a:r>
              <a:rPr lang="en-US" dirty="0" smtClean="0"/>
              <a:t>(</a:t>
            </a:r>
            <a:r>
              <a:rPr lang="el-GR" dirty="0" smtClean="0"/>
              <a:t>τροποπο</a:t>
            </a:r>
            <a:r>
              <a:rPr lang="el-GR" dirty="0" smtClean="0"/>
              <a:t>ίηση πακέτων </a:t>
            </a:r>
            <a:r>
              <a:rPr lang="en-US" dirty="0" smtClean="0"/>
              <a:t>TCP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Filter: </a:t>
            </a:r>
            <a:r>
              <a:rPr lang="el-GR" dirty="0" smtClean="0"/>
              <a:t>Πραγματοποιεί το φιλτράρισμα των πακέτων </a:t>
            </a:r>
          </a:p>
          <a:p>
            <a:pPr lvl="1"/>
            <a:r>
              <a:rPr lang="en-US" dirty="0" smtClean="0"/>
              <a:t>NAT: </a:t>
            </a:r>
            <a:r>
              <a:rPr lang="el-GR" dirty="0" smtClean="0"/>
              <a:t>Πραγματοποιεί τη μετάφραση </a:t>
            </a:r>
            <a:r>
              <a:rPr lang="el-GR" dirty="0" smtClean="0"/>
              <a:t>διευθύνσεις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</a:t>
            </a:r>
            <a:r>
              <a:rPr lang="el-GR" dirty="0" smtClean="0"/>
              <a:t>ή </a:t>
            </a:r>
            <a:r>
              <a:rPr lang="en-US" dirty="0" err="1" smtClean="0"/>
              <a:t>IPTables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Αλυσ</a:t>
            </a:r>
            <a:r>
              <a:rPr lang="el-GR" dirty="0" smtClean="0"/>
              <a:t>ίδες </a:t>
            </a:r>
            <a:r>
              <a:rPr lang="en-US" dirty="0" smtClean="0"/>
              <a:t>(Chains)</a:t>
            </a:r>
          </a:p>
          <a:p>
            <a:pPr lvl="1"/>
            <a:r>
              <a:rPr lang="en-US" dirty="0" smtClean="0"/>
              <a:t>Forward: Matches passing traffic (remote destination)</a:t>
            </a:r>
          </a:p>
          <a:p>
            <a:pPr lvl="1"/>
            <a:r>
              <a:rPr lang="en-US" dirty="0" smtClean="0"/>
              <a:t>Input</a:t>
            </a:r>
            <a:r>
              <a:rPr lang="el-GR" dirty="0" smtClean="0"/>
              <a:t>: </a:t>
            </a:r>
            <a:r>
              <a:rPr lang="en-US" dirty="0" smtClean="0"/>
              <a:t>Traffic destined to the machine itself </a:t>
            </a:r>
            <a:r>
              <a:rPr lang="el-GR" dirty="0" smtClean="0"/>
              <a:t>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Output: Locally generated traffic</a:t>
            </a:r>
          </a:p>
          <a:p>
            <a:pPr lvl="1"/>
            <a:r>
              <a:rPr lang="en-US" dirty="0" smtClean="0"/>
              <a:t>Post routing: Outgoing traffic (including locally generating, destined to the machine itself)</a:t>
            </a:r>
          </a:p>
          <a:p>
            <a:pPr lvl="1"/>
            <a:r>
              <a:rPr lang="en-US" dirty="0" err="1" smtClean="0"/>
              <a:t>Prerouting</a:t>
            </a:r>
            <a:r>
              <a:rPr lang="en-US" dirty="0" smtClean="0"/>
              <a:t>: incoming traffic to the machine (before routing take place)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</a:t>
            </a:r>
            <a:r>
              <a:rPr lang="el-GR" dirty="0" smtClean="0"/>
              <a:t>ή </a:t>
            </a:r>
            <a:r>
              <a:rPr lang="en-US" dirty="0" err="1" smtClean="0"/>
              <a:t>IPTables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806700"/>
          <a:ext cx="8229600" cy="230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31064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FILTER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PREROUTING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POSTROUTING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FORWARD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</a:t>
            </a:r>
            <a:r>
              <a:rPr lang="el-GR" dirty="0" smtClean="0"/>
              <a:t>έργειες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1999"/>
          </a:xfrm>
        </p:spPr>
        <p:txBody>
          <a:bodyPr>
            <a:normAutofit/>
          </a:bodyPr>
          <a:lstStyle/>
          <a:p>
            <a:r>
              <a:rPr lang="en-US" dirty="0" smtClean="0"/>
              <a:t>ACCEPT</a:t>
            </a:r>
          </a:p>
          <a:p>
            <a:r>
              <a:rPr lang="en-US" dirty="0" smtClean="0"/>
              <a:t>DROP</a:t>
            </a:r>
          </a:p>
          <a:p>
            <a:r>
              <a:rPr lang="en-US" dirty="0" smtClean="0"/>
              <a:t>REJECT</a:t>
            </a:r>
          </a:p>
          <a:p>
            <a:r>
              <a:rPr lang="en-US" dirty="0" smtClean="0"/>
              <a:t>LOG</a:t>
            </a:r>
          </a:p>
          <a:p>
            <a:r>
              <a:rPr lang="en-US" dirty="0" smtClean="0"/>
              <a:t>Reject</a:t>
            </a:r>
          </a:p>
          <a:p>
            <a:r>
              <a:rPr lang="en-US" dirty="0" smtClean="0"/>
              <a:t>DNAT/SNAT</a:t>
            </a:r>
          </a:p>
          <a:p>
            <a:r>
              <a:rPr lang="en-US" dirty="0" smtClean="0"/>
              <a:t>Masquerade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Όταν ξεκινάει η λειτουργία των </a:t>
            </a:r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l-GR" dirty="0" smtClean="0"/>
              <a:t>δεν υπάρχουν κανόνες για τα πακέτα</a:t>
            </a:r>
          </a:p>
          <a:p>
            <a:pPr lvl="1"/>
            <a:r>
              <a:rPr lang="el-GR" dirty="0" smtClean="0"/>
              <a:t>Πολιτική προκαθορισμένης άδειας χρήσης</a:t>
            </a:r>
          </a:p>
          <a:p>
            <a:pPr lvl="1"/>
            <a:r>
              <a:rPr lang="el-GR" dirty="0" smtClean="0"/>
              <a:t>Μπορεί να τροποποιηθεί η πολιτική αυτή τροποποιώντας την τιμή </a:t>
            </a:r>
            <a:r>
              <a:rPr lang="en-US" dirty="0" smtClean="0"/>
              <a:t>forward </a:t>
            </a:r>
            <a:r>
              <a:rPr lang="el-GR" dirty="0" smtClean="0"/>
              <a:t>στο άρθρωμα </a:t>
            </a:r>
            <a:r>
              <a:rPr lang="en-US" dirty="0" err="1" smtClean="0"/>
              <a:t>iptable_filter</a:t>
            </a:r>
            <a:r>
              <a:rPr lang="el-GR" dirty="0" smtClean="0"/>
              <a:t> σε 0</a:t>
            </a:r>
          </a:p>
          <a:p>
            <a:r>
              <a:rPr lang="el-GR" dirty="0" smtClean="0"/>
              <a:t>Κάθε κανόνας προσδιορίζει τις συνθήκες τις οποίες πρέπει κάθε πακέτο να «τηρεί»</a:t>
            </a:r>
          </a:p>
          <a:p>
            <a:r>
              <a:rPr lang="en-US" dirty="0" err="1" smtClean="0"/>
              <a:t>sudo</a:t>
            </a:r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n-US" dirty="0" smtClean="0"/>
              <a:t> -L</a:t>
            </a:r>
          </a:p>
          <a:p>
            <a:pPr lvl="1"/>
            <a:r>
              <a:rPr lang="el-GR" dirty="0" smtClean="0"/>
              <a:t>Αποτυπώνει τη λίστα των κανόνων που υπάρχουν στους</a:t>
            </a:r>
            <a:r>
              <a:rPr lang="en-US" dirty="0" smtClean="0"/>
              <a:t> </a:t>
            </a:r>
            <a:r>
              <a:rPr lang="en-US" dirty="0" err="1" smtClean="0"/>
              <a:t>IPtables</a:t>
            </a:r>
            <a:r>
              <a:rPr lang="el-GR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</a:t>
            </a:r>
            <a:r>
              <a:rPr lang="el-GR" dirty="0" smtClean="0"/>
              <a:t>ύνταξη κανόνων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IPTables</a:t>
            </a:r>
            <a:r>
              <a:rPr lang="en-US" dirty="0" smtClean="0"/>
              <a:t> –L (list)</a:t>
            </a:r>
          </a:p>
          <a:p>
            <a:r>
              <a:rPr lang="en-US" dirty="0" err="1" smtClean="0"/>
              <a:t>IPTables</a:t>
            </a:r>
            <a:r>
              <a:rPr lang="en-US" dirty="0" smtClean="0"/>
              <a:t> </a:t>
            </a:r>
            <a:r>
              <a:rPr lang="en-US" dirty="0" smtClean="0"/>
              <a:t>–A (Append)</a:t>
            </a:r>
          </a:p>
          <a:p>
            <a:r>
              <a:rPr lang="en-US" dirty="0" err="1" smtClean="0"/>
              <a:t>IPTables</a:t>
            </a:r>
            <a:r>
              <a:rPr lang="en-US" dirty="0" smtClean="0"/>
              <a:t> –D (delete rule)</a:t>
            </a:r>
          </a:p>
          <a:p>
            <a:r>
              <a:rPr lang="en-US" dirty="0" err="1" smtClean="0"/>
              <a:t>IPTables</a:t>
            </a:r>
            <a:r>
              <a:rPr lang="en-US" dirty="0" smtClean="0"/>
              <a:t> –F (flush the table)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1304</TotalTime>
  <Words>537</Words>
  <Application>Microsoft Macintosh PowerPoint</Application>
  <PresentationFormat>On-screen Show (4:3)</PresentationFormat>
  <Paragraphs>104</Paragraphs>
  <Slides>13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Focus</vt:lpstr>
      <vt:lpstr>Εργαστήριο  «Διαχείριση &amp; Ασφάλεια Δικτύων» Αναχωματα Ασφαλείας: IPTables </vt:lpstr>
      <vt:lpstr>Εισαγωγή IPTables</vt:lpstr>
      <vt:lpstr>Εισαγωγή IPTables</vt:lpstr>
      <vt:lpstr>Δομή IP Tables</vt:lpstr>
      <vt:lpstr>Δομή IPTables</vt:lpstr>
      <vt:lpstr>Δομή IPTables</vt:lpstr>
      <vt:lpstr>Ενέργειες </vt:lpstr>
      <vt:lpstr>IPTables</vt:lpstr>
      <vt:lpstr>Σύνταξη κανόνων</vt:lpstr>
      <vt:lpstr>Σύνταξη κανόνων</vt:lpstr>
      <vt:lpstr>Σύνταξη κανόνων</vt:lpstr>
      <vt:lpstr>Σύνταξη Κανόνων</vt:lpstr>
      <vt:lpstr>Ερωτήσεις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271</cp:revision>
  <dcterms:created xsi:type="dcterms:W3CDTF">2010-06-03T15:43:32Z</dcterms:created>
  <dcterms:modified xsi:type="dcterms:W3CDTF">2010-06-03T19:26:33Z</dcterms:modified>
</cp:coreProperties>
</file>