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Default Extension="jpeg" ContentType="image/jpeg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app.xml" ContentType="application/vnd.openxmlformats-officedocument.extended-properties+xml"/>
  <Default Extension="png" ContentType="image/png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Default Extension="pdf" ContentType="application/pdf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notesMasterIdLst>
    <p:notesMasterId r:id="rId15"/>
  </p:notes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8" r:id="rId9"/>
    <p:sldId id="275" r:id="rId10"/>
    <p:sldId id="274" r:id="rId11"/>
    <p:sldId id="276" r:id="rId12"/>
    <p:sldId id="277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75" d="100"/>
          <a:sy n="75" d="100"/>
        </p:scale>
        <p:origin x="-116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EDD691-CDFD-4E4E-8D1F-672B17AE7DB6}" type="datetimeFigureOut">
              <a:rPr lang="en-US" smtClean="0"/>
              <a:pPr/>
              <a:t>6/3/10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9DFA6B-99A5-AC4C-8D80-0A9697937A5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461247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0" y="4953000"/>
            <a:ext cx="9144000" cy="45291"/>
            <a:chOff x="0" y="1613647"/>
            <a:chExt cx="9144000" cy="45291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14800" y="1572768"/>
            <a:ext cx="4910328" cy="2130552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800" b="1" kern="1200">
                <a:solidFill>
                  <a:schemeClr val="tx1"/>
                </a:solidFill>
                <a:effectLst>
                  <a:outerShdw blurRad="50800" dist="50800" dir="2700000" algn="tl" rotWithShape="0">
                    <a:schemeClr val="bg1">
                      <a:alpha val="3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3711388"/>
            <a:ext cx="4910328" cy="886968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None/>
              <a:defRPr sz="2400" b="1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270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6/3/10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E4600-0381-4CF3-88F2-7ED7D2E3F9C8}" type="slidenum">
              <a:rPr smtClean="0"/>
              <a:pPr/>
              <a:t>‹#›</a:t>
            </a:fld>
            <a:endParaRPr/>
          </a:p>
        </p:txBody>
      </p:sp>
      <p:sp>
        <p:nvSpPr>
          <p:cNvPr id="20" name="Oval 19"/>
          <p:cNvSpPr>
            <a:spLocks noChangeAspect="1"/>
          </p:cNvSpPr>
          <p:nvPr/>
        </p:nvSpPr>
        <p:spPr>
          <a:xfrm>
            <a:off x="121024" y="85165"/>
            <a:ext cx="4433047" cy="4433047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8400000" scaled="0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hilly" dir="t">
              <a:rot lat="0" lon="0" rev="16800000"/>
            </a:lightRig>
          </a:scene3d>
          <a:sp3d>
            <a:bevelT w="127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79294" y="112058"/>
            <a:ext cx="4201255" cy="4201255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38100" dist="12700" dir="2700000">
              <a:prstClr val="black">
                <a:alpha val="3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Oval 34"/>
          <p:cNvSpPr/>
          <p:nvPr/>
        </p:nvSpPr>
        <p:spPr>
          <a:xfrm>
            <a:off x="264460" y="138952"/>
            <a:ext cx="3988777" cy="4056383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38100" dist="12700" dir="2700000">
              <a:prstClr val="black">
                <a:alpha val="3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Oval 36"/>
          <p:cNvSpPr/>
          <p:nvPr/>
        </p:nvSpPr>
        <p:spPr>
          <a:xfrm>
            <a:off x="264460" y="138953"/>
            <a:ext cx="3897026" cy="3897026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127000" dist="63500" dir="162000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1178859"/>
            <a:ext cx="9144000" cy="45291"/>
            <a:chOff x="0" y="1613647"/>
            <a:chExt cx="9144000" cy="45291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0" y="5715000"/>
            <a:ext cx="9144000" cy="45291"/>
            <a:chOff x="0" y="1613647"/>
            <a:chExt cx="9144000" cy="45291"/>
          </a:xfrm>
        </p:grpSpPr>
        <p:cxnSp>
          <p:nvCxnSpPr>
            <p:cNvPr id="13" name="Straight Connector 12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0"/>
            <a:ext cx="3581400" cy="1252538"/>
          </a:xfrm>
        </p:spPr>
        <p:txBody>
          <a:bodyPr anchor="b">
            <a:normAutofit/>
          </a:bodyPr>
          <a:lstStyle>
            <a:lvl1pPr algn="l"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895600"/>
            <a:ext cx="3581400" cy="2438400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6A0B-D499-425D-9760-7E378B1D24E7}" type="datetime1">
              <a:rPr smtClean="0"/>
              <a:pPr/>
              <a:t>6/3/2007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sp>
        <p:nvSpPr>
          <p:cNvPr id="8" name="Oval 7"/>
          <p:cNvSpPr>
            <a:spLocks noChangeAspect="1"/>
          </p:cNvSpPr>
          <p:nvPr/>
        </p:nvSpPr>
        <p:spPr>
          <a:xfrm>
            <a:off x="4285131" y="1116106"/>
            <a:ext cx="4724400" cy="4724400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8400000" scaled="0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hilly" dir="t">
              <a:rot lat="0" lon="0" rev="16800000"/>
            </a:lightRig>
          </a:scene3d>
          <a:sp3d>
            <a:bevelT w="127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3386" y="1148001"/>
            <a:ext cx="4434840" cy="4434987"/>
          </a:xfrm>
          <a:prstGeom prst="ellipse">
            <a:avLst/>
          </a:prstGeom>
          <a:effectLst>
            <a:innerShdw blurRad="63500" dist="50800" dir="18900000">
              <a:prstClr val="black">
                <a:alpha val="30000"/>
              </a:prstClr>
            </a:inn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None/>
              <a:defRPr sz="1800" b="1" kern="1200">
                <a:solidFill>
                  <a:schemeClr val="tx1"/>
                </a:solidFill>
                <a:effectLst>
                  <a:outerShdw blurRad="50800" dist="50800" dir="270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1B973-48D0-47D2-BD1A-81DAC74A0928}" type="datetime1">
              <a:rPr smtClean="0"/>
              <a:pPr/>
              <a:t>6/3/2007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grpSp>
        <p:nvGrpSpPr>
          <p:cNvPr id="7" name="Group 6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6500" y="609600"/>
            <a:ext cx="15875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629400" cy="5516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56499" y="6356350"/>
            <a:ext cx="1148229" cy="365125"/>
          </a:xfrm>
        </p:spPr>
        <p:txBody>
          <a:bodyPr/>
          <a:lstStyle/>
          <a:p>
            <a:fld id="{93714E26-7EC0-4FCC-8AD8-71E9EC27DEDB}" type="datetime1">
              <a:rPr smtClean="0"/>
              <a:pPr/>
              <a:t>6/3/2007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grpSp>
        <p:nvGrpSpPr>
          <p:cNvPr id="7" name="Group 6"/>
          <p:cNvGrpSpPr/>
          <p:nvPr/>
        </p:nvGrpSpPr>
        <p:grpSpPr>
          <a:xfrm rot="5400000">
            <a:off x="4065260" y="3406355"/>
            <a:ext cx="6858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20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870FB-149D-4255-9221-CF258F891615}" type="datetime1">
              <a:rPr smtClean="0"/>
              <a:pPr/>
              <a:t>6/3/2007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grpSp>
        <p:nvGrpSpPr>
          <p:cNvPr id="7" name="Group 10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>
            <a:off x="0" y="1461247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9"/>
          <p:cNvGrpSpPr/>
          <p:nvPr/>
        </p:nvGrpSpPr>
        <p:grpSpPr>
          <a:xfrm>
            <a:off x="0" y="4953000"/>
            <a:ext cx="9144000" cy="45291"/>
            <a:chOff x="0" y="1613647"/>
            <a:chExt cx="9144000" cy="45291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65376" y="1573306"/>
            <a:ext cx="3653117" cy="2133600"/>
          </a:xfrm>
        </p:spPr>
        <p:txBody>
          <a:bodyPr anchor="b" anchorCtr="0"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65376" y="3998259"/>
            <a:ext cx="3653117" cy="883024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C1EDB-CE87-4BA6-95D9-AD3AE9C734F7}" type="datetime1">
              <a:rPr smtClean="0"/>
              <a:pPr/>
              <a:t>6/3/2007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 algn="ctr">
              <a:defRPr/>
            </a:lvl1pPr>
          </a:lstStyle>
          <a:p>
            <a:r>
              <a:rPr smtClean="0"/>
              <a:t>
              </a:t>
            </a:r>
            <a:endParaRPr/>
          </a:p>
        </p:txBody>
      </p:sp>
      <p:sp>
        <p:nvSpPr>
          <p:cNvPr id="16" name="Oval 15"/>
          <p:cNvSpPr>
            <a:spLocks noChangeAspect="1"/>
          </p:cNvSpPr>
          <p:nvPr/>
        </p:nvSpPr>
        <p:spPr>
          <a:xfrm>
            <a:off x="134471" y="685800"/>
            <a:ext cx="5268049" cy="526804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8400000" scaled="0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hilly" dir="t">
              <a:rot lat="0" lon="0" rev="16800000"/>
            </a:lightRig>
          </a:scene3d>
          <a:sp3d>
            <a:bevelT w="127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Oval 16"/>
          <p:cNvSpPr/>
          <p:nvPr/>
        </p:nvSpPr>
        <p:spPr>
          <a:xfrm>
            <a:off x="229676" y="712694"/>
            <a:ext cx="4983480" cy="4983480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38100" dist="12700" dir="2700000">
              <a:prstClr val="black">
                <a:alpha val="3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Picture Placeholder 24"/>
          <p:cNvSpPr>
            <a:spLocks noGrp="1"/>
          </p:cNvSpPr>
          <p:nvPr>
            <p:ph type="pic" sz="quarter" idx="13"/>
          </p:nvPr>
        </p:nvSpPr>
        <p:spPr>
          <a:xfrm>
            <a:off x="241232" y="716992"/>
            <a:ext cx="4906459" cy="4852935"/>
          </a:xfrm>
          <a:prstGeom prst="ellipse">
            <a:avLst/>
          </a:prstGeom>
          <a:effectLst>
            <a:innerShdw blurRad="63500" dist="50800" dir="16200000">
              <a:prstClr val="black">
                <a:alpha val="30000"/>
              </a:prstClr>
            </a:innerShdw>
          </a:effectLst>
        </p:spPr>
        <p:txBody>
          <a:bodyPr>
            <a:normAutofit/>
          </a:bodyPr>
          <a:lstStyle>
            <a:lvl1pPr algn="r"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33600"/>
            <a:ext cx="8228013" cy="1362075"/>
          </a:xfrm>
        </p:spPr>
        <p:txBody>
          <a:bodyPr anchor="b" anchorCtr="0">
            <a:normAutofit/>
          </a:bodyPr>
          <a:lstStyle>
            <a:lvl1pPr algn="ctr">
              <a:defRPr sz="4800" b="1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29013"/>
            <a:ext cx="8228013" cy="1347787"/>
          </a:xfrm>
        </p:spPr>
        <p:txBody>
          <a:bodyPr anchor="t" anchorCtr="0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6/3/10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  <p:grpSp>
        <p:nvGrpSpPr>
          <p:cNvPr id="7" name="Group 7"/>
          <p:cNvGrpSpPr/>
          <p:nvPr/>
        </p:nvGrpSpPr>
        <p:grpSpPr>
          <a:xfrm>
            <a:off x="0" y="1447800"/>
            <a:ext cx="9144000" cy="45291"/>
            <a:chOff x="0" y="1613647"/>
            <a:chExt cx="9144000" cy="45291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10"/>
          <p:cNvGrpSpPr/>
          <p:nvPr/>
        </p:nvGrpSpPr>
        <p:grpSpPr>
          <a:xfrm>
            <a:off x="0" y="4939553"/>
            <a:ext cx="9144000" cy="45291"/>
            <a:chOff x="0" y="1613647"/>
            <a:chExt cx="9144000" cy="45291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57401"/>
            <a:ext cx="3931920" cy="398032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057401"/>
            <a:ext cx="3931920" cy="398032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52B54-BC1D-466E-98B4-B0082340936C}" type="datetime1">
              <a:rPr smtClean="0"/>
              <a:pPr/>
              <a:t>6/3/2007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grpSp>
        <p:nvGrpSpPr>
          <p:cNvPr id="8" name="Group 16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34670"/>
            <a:ext cx="3931920" cy="744071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514600"/>
            <a:ext cx="3931920" cy="352312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734670"/>
            <a:ext cx="3931920" cy="744071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514600"/>
            <a:ext cx="3931920" cy="352312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08C9F-E380-43A3-ADC1-0217F1EB7573}" type="datetime1">
              <a:rPr smtClean="0"/>
              <a:pPr/>
              <a:t>6/3/2007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0C791-6992-4CCF-A244-B250C8BB22F1}" type="datetime1">
              <a:rPr smtClean="0"/>
              <a:pPr/>
              <a:t>6/3/2007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grpSp>
        <p:nvGrpSpPr>
          <p:cNvPr id="6" name="Group 6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20578-B892-4967-98F8-D0B4A045ADFD}" type="datetime1">
              <a:rPr smtClean="0"/>
              <a:pPr/>
              <a:t>6/3/2007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58906"/>
            <a:ext cx="3602039" cy="1162050"/>
          </a:xfrm>
        </p:spPr>
        <p:txBody>
          <a:bodyPr anchor="b">
            <a:normAutofit/>
          </a:bodyPr>
          <a:lstStyle>
            <a:lvl1pPr algn="ctr"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3388" y="273051"/>
            <a:ext cx="4206240" cy="57785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1905001"/>
            <a:ext cx="3602039" cy="3733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CDF1B-54EC-4432-8649-0FE40DD46F86}" type="datetime1">
              <a:rPr smtClean="0"/>
              <a:pPr/>
              <a:t>6/3/2007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7401"/>
            <a:ext cx="8229600" cy="396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71129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6C1EDB-CE87-4BA6-95D9-AD3AE9C734F7}" type="datetime1">
              <a:rPr smtClean="0"/>
              <a:pPr/>
              <a:t>6/3/2007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smtClean="0"/>
              <a:t>
              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  <p:sldLayoutId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8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"/>
        <a:defRPr sz="24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ct val="20000"/>
        </a:spcBef>
        <a:buClr>
          <a:schemeClr val="accent2"/>
        </a:buClr>
        <a:buSzPct val="90000"/>
        <a:buFont typeface="Wingdings" pitchFamily="2" charset="2"/>
        <a:buChar char=""/>
        <a:defRPr sz="22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"/>
        <a:defRPr sz="20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ct val="20000"/>
        </a:spcBef>
        <a:buClr>
          <a:schemeClr val="accent2"/>
        </a:buClr>
        <a:buSzPct val="90000"/>
        <a:buFont typeface="Wingdings" pitchFamily="2" charset="2"/>
        <a:buChar char=""/>
        <a:defRPr sz="18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"/>
        <a:defRPr sz="18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d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0728" y="1905000"/>
            <a:ext cx="8534400" cy="1447800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l-GR" sz="3200" dirty="0" smtClean="0">
                <a:latin typeface="Arial"/>
                <a:cs typeface="Arial"/>
              </a:rPr>
              <a:t>Εργαστήριο  «Διαχείριση &amp; Ασφάλεια Δικτύων»</a:t>
            </a:r>
            <a:r>
              <a:rPr lang="el-GR" sz="3200" dirty="0" smtClean="0">
                <a:latin typeface="Arial"/>
                <a:cs typeface="Arial"/>
              </a:rPr>
              <a:t/>
            </a:r>
            <a:br>
              <a:rPr lang="el-GR" sz="3200" dirty="0" smtClean="0">
                <a:latin typeface="Arial"/>
                <a:cs typeface="Arial"/>
              </a:rPr>
            </a:br>
            <a:r>
              <a:rPr lang="el-GR" sz="3200" dirty="0" smtClean="0">
                <a:latin typeface="Arial"/>
                <a:cs typeface="Arial"/>
              </a:rPr>
              <a:t>Αναχωματα Ασφαλε</a:t>
            </a:r>
            <a:r>
              <a:rPr lang="el-GR" sz="3200" dirty="0" smtClean="0">
                <a:latin typeface="Arial"/>
                <a:cs typeface="Arial"/>
              </a:rPr>
              <a:t>ίας</a:t>
            </a:r>
            <a:r>
              <a:rPr lang="en-US" sz="3200" dirty="0" smtClean="0">
                <a:latin typeface="Arial"/>
                <a:cs typeface="Arial"/>
              </a:rPr>
              <a:t>: </a:t>
            </a:r>
            <a:r>
              <a:rPr lang="en-US" sz="3200" dirty="0" err="1" smtClean="0">
                <a:latin typeface="Arial"/>
                <a:cs typeface="Arial"/>
              </a:rPr>
              <a:t>IPTables</a:t>
            </a:r>
            <a:r>
              <a:rPr lang="en-US" sz="3200" dirty="0" smtClean="0">
                <a:latin typeface="Arial"/>
                <a:cs typeface="Arial"/>
              </a:rPr>
              <a:t/>
            </a:r>
            <a:br>
              <a:rPr lang="en-US" sz="3200" dirty="0" smtClean="0">
                <a:latin typeface="Arial"/>
                <a:cs typeface="Arial"/>
              </a:rPr>
            </a:b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5132832"/>
            <a:ext cx="4910328" cy="886968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>
                <a:latin typeface="Arial"/>
                <a:cs typeface="Arial"/>
              </a:rPr>
              <a:t>Διδάσκων</a:t>
            </a:r>
            <a:r>
              <a:rPr lang="en-US" dirty="0" smtClean="0">
                <a:latin typeface="Arial"/>
                <a:cs typeface="Arial"/>
              </a:rPr>
              <a:t>: </a:t>
            </a:r>
            <a:r>
              <a:rPr lang="en-US" dirty="0" err="1" smtClean="0">
                <a:latin typeface="Arial"/>
                <a:cs typeface="Arial"/>
              </a:rPr>
              <a:t>Δρ</a:t>
            </a:r>
            <a:r>
              <a:rPr lang="en-US" dirty="0" smtClean="0">
                <a:latin typeface="Arial"/>
                <a:cs typeface="Arial"/>
              </a:rPr>
              <a:t>. </a:t>
            </a:r>
            <a:r>
              <a:rPr lang="en-US" dirty="0" err="1" smtClean="0">
                <a:latin typeface="Arial"/>
                <a:cs typeface="Arial"/>
              </a:rPr>
              <a:t>Γενειατάκης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Δημήτρης</a:t>
            </a:r>
            <a:endParaRPr lang="en-US" dirty="0" smtClean="0">
              <a:latin typeface="Arial"/>
              <a:cs typeface="Arial"/>
            </a:endParaRPr>
          </a:p>
          <a:p>
            <a:r>
              <a:rPr lang="en-US" dirty="0" err="1">
                <a:latin typeface="Arial"/>
                <a:cs typeface="Arial"/>
              </a:rPr>
              <a:t>e</a:t>
            </a:r>
            <a:r>
              <a:rPr lang="en-US" dirty="0" err="1" smtClean="0">
                <a:latin typeface="Arial"/>
                <a:cs typeface="Arial"/>
              </a:rPr>
              <a:t>-mail:dgen@uop.gr</a:t>
            </a:r>
            <a:endParaRPr lang="en-US" dirty="0">
              <a:latin typeface="Arial"/>
              <a:cs typeface="Arial"/>
            </a:endParaRPr>
          </a:p>
        </p:txBody>
      </p:sp>
      <p:pic>
        <p:nvPicPr>
          <p:cNvPr id="4" name="Picture 5" descr="uoplogo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0" y="38100"/>
            <a:ext cx="1524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3581400" y="678359"/>
            <a:ext cx="4572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ts val="600"/>
              </a:spcBef>
            </a:pPr>
            <a:r>
              <a:rPr lang="el-GR" sz="2200" b="1" dirty="0" smtClean="0">
                <a:latin typeface="Arial"/>
                <a:cs typeface="Arial"/>
              </a:rPr>
              <a:t>Τμήμα Επιστήμης &amp;</a:t>
            </a:r>
            <a:r>
              <a:rPr lang="en-US" sz="2200" b="1" dirty="0" smtClean="0">
                <a:latin typeface="Arial"/>
                <a:cs typeface="Arial"/>
              </a:rPr>
              <a:t> </a:t>
            </a:r>
            <a:r>
              <a:rPr lang="el-GR" sz="2200" b="1" dirty="0" smtClean="0">
                <a:latin typeface="Arial"/>
                <a:cs typeface="Arial"/>
              </a:rPr>
              <a:t>Τεχνολ</a:t>
            </a:r>
            <a:r>
              <a:rPr lang="en-US" sz="2200" b="1" dirty="0" smtClean="0">
                <a:latin typeface="Arial"/>
                <a:cs typeface="Arial"/>
              </a:rPr>
              <a:t>.</a:t>
            </a:r>
            <a:r>
              <a:rPr lang="el-GR" sz="2200" b="1" dirty="0" smtClean="0">
                <a:latin typeface="Arial"/>
                <a:cs typeface="Arial"/>
              </a:rPr>
              <a:t> Τηλεπικοινωνιών  </a:t>
            </a:r>
            <a:endParaRPr lang="en-US" sz="2200" b="1" dirty="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648975" y="-49887"/>
            <a:ext cx="419962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l-GR" sz="2200" b="1" dirty="0" smtClean="0">
                <a:latin typeface="Arial"/>
                <a:cs typeface="Arial"/>
              </a:rPr>
              <a:t>Πανεπιστήμιο Πελοποννήσου</a:t>
            </a:r>
            <a:endParaRPr lang="el-GR" sz="2200" b="1" dirty="0">
              <a:latin typeface="Arial"/>
              <a:cs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</a:t>
            </a:r>
            <a:r>
              <a:rPr lang="el-GR" dirty="0" smtClean="0"/>
              <a:t>ύνταξη κανόνων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Iptables</a:t>
            </a:r>
            <a:r>
              <a:rPr lang="en-US" dirty="0" smtClean="0"/>
              <a:t> –</a:t>
            </a:r>
            <a:r>
              <a:rPr lang="en-US" dirty="0" err="1" smtClean="0"/>
              <a:t>t</a:t>
            </a:r>
            <a:r>
              <a:rPr lang="en-US" dirty="0" smtClean="0"/>
              <a:t> table –A chain –</a:t>
            </a:r>
            <a:r>
              <a:rPr lang="en-US" dirty="0" err="1" smtClean="0"/>
              <a:t>p</a:t>
            </a:r>
            <a:r>
              <a:rPr lang="en-US" dirty="0" smtClean="0"/>
              <a:t> PROTOCOL (TCP/UDP) –</a:t>
            </a:r>
            <a:r>
              <a:rPr lang="en-US" dirty="0" err="1" smtClean="0"/>
              <a:t>s</a:t>
            </a:r>
            <a:r>
              <a:rPr lang="en-US" dirty="0" smtClean="0"/>
              <a:t> ADDRESS –</a:t>
            </a:r>
            <a:r>
              <a:rPr lang="en-US" dirty="0" err="1" smtClean="0"/>
              <a:t>d</a:t>
            </a:r>
            <a:r>
              <a:rPr lang="en-US" dirty="0" smtClean="0"/>
              <a:t> ADDRESS –</a:t>
            </a:r>
            <a:r>
              <a:rPr lang="en-US" dirty="0" err="1" smtClean="0"/>
              <a:t>i</a:t>
            </a:r>
            <a:r>
              <a:rPr lang="en-US" dirty="0" smtClean="0"/>
              <a:t> interface –</a:t>
            </a:r>
            <a:r>
              <a:rPr lang="en-US" dirty="0" err="1" smtClean="0"/>
              <a:t>o</a:t>
            </a:r>
            <a:r>
              <a:rPr lang="en-US" dirty="0" smtClean="0"/>
              <a:t> interface –</a:t>
            </a:r>
            <a:r>
              <a:rPr lang="en-US" dirty="0" err="1" smtClean="0"/>
              <a:t>j</a:t>
            </a:r>
            <a:r>
              <a:rPr lang="en-US" dirty="0" smtClean="0"/>
              <a:t> ACCEPT/DROP</a:t>
            </a:r>
          </a:p>
          <a:p>
            <a:r>
              <a:rPr lang="en-US" dirty="0" err="1" smtClean="0"/>
              <a:t>Παράδειγμα</a:t>
            </a:r>
            <a:r>
              <a:rPr lang="en-US" dirty="0" smtClean="0"/>
              <a:t> </a:t>
            </a:r>
            <a:r>
              <a:rPr lang="en-US" dirty="0" err="1" smtClean="0"/>
              <a:t>χρήσης</a:t>
            </a:r>
            <a:endParaRPr lang="en-US" dirty="0" smtClean="0"/>
          </a:p>
          <a:p>
            <a:pPr lvl="1"/>
            <a:r>
              <a:rPr lang="en-US" dirty="0" err="1" smtClean="0"/>
              <a:t>Iptables</a:t>
            </a:r>
            <a:r>
              <a:rPr lang="en-US" dirty="0" smtClean="0"/>
              <a:t> –</a:t>
            </a:r>
            <a:r>
              <a:rPr lang="en-US" dirty="0" err="1" smtClean="0"/>
              <a:t>t</a:t>
            </a:r>
            <a:r>
              <a:rPr lang="en-US" dirty="0" smtClean="0"/>
              <a:t> filter -A INPUT -</a:t>
            </a:r>
            <a:r>
              <a:rPr lang="en-US" dirty="0" err="1" smtClean="0"/>
              <a:t>s</a:t>
            </a:r>
            <a:r>
              <a:rPr lang="en-US" dirty="0" smtClean="0"/>
              <a:t> 0/0 -</a:t>
            </a:r>
            <a:r>
              <a:rPr lang="en-US" dirty="0" err="1" smtClean="0"/>
              <a:t>i</a:t>
            </a:r>
            <a:r>
              <a:rPr lang="en-US" dirty="0" smtClean="0"/>
              <a:t> eth0 -</a:t>
            </a:r>
            <a:r>
              <a:rPr lang="en-US" dirty="0" err="1" smtClean="0"/>
              <a:t>d</a:t>
            </a:r>
            <a:r>
              <a:rPr lang="en-US" dirty="0" smtClean="0"/>
              <a:t> 192.168.1.1  -</a:t>
            </a:r>
            <a:r>
              <a:rPr lang="en-US" dirty="0" err="1" smtClean="0"/>
              <a:t>p</a:t>
            </a:r>
            <a:r>
              <a:rPr lang="en-US" dirty="0" smtClean="0"/>
              <a:t> TCP -</a:t>
            </a:r>
            <a:r>
              <a:rPr lang="en-US" dirty="0" err="1" smtClean="0"/>
              <a:t>j</a:t>
            </a:r>
            <a:r>
              <a:rPr lang="en-US" dirty="0" smtClean="0"/>
              <a:t> </a:t>
            </a:r>
            <a:r>
              <a:rPr lang="en-US" dirty="0" smtClean="0"/>
              <a:t>ACCEPT</a:t>
            </a:r>
          </a:p>
          <a:p>
            <a:pPr lvl="1"/>
            <a:r>
              <a:rPr lang="en-US" dirty="0" smtClean="0"/>
              <a:t>Drop –A input –</a:t>
            </a:r>
            <a:r>
              <a:rPr lang="en-US" dirty="0" err="1" smtClean="0"/>
              <a:t>j</a:t>
            </a:r>
            <a:r>
              <a:rPr lang="en-US" dirty="0" smtClean="0"/>
              <a:t> Drop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</a:t>
            </a:r>
            <a:r>
              <a:rPr lang="el-GR" dirty="0" smtClean="0"/>
              <a:t>ύνταξη κανόνων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iptables</a:t>
            </a:r>
            <a:r>
              <a:rPr lang="en-US" dirty="0" smtClean="0"/>
              <a:t> -</a:t>
            </a:r>
            <a:r>
              <a:rPr lang="en-US" dirty="0" err="1" smtClean="0"/>
              <a:t>t</a:t>
            </a:r>
            <a:r>
              <a:rPr lang="en-US" dirty="0" smtClean="0"/>
              <a:t> filter -A INPUT -</a:t>
            </a:r>
            <a:r>
              <a:rPr lang="en-US" dirty="0" err="1" smtClean="0"/>
              <a:t>s</a:t>
            </a:r>
            <a:r>
              <a:rPr lang="en-US" dirty="0" smtClean="0"/>
              <a:t> 127.0.0.1 -</a:t>
            </a:r>
            <a:r>
              <a:rPr lang="en-US" dirty="0" err="1" smtClean="0"/>
              <a:t>p</a:t>
            </a:r>
            <a:r>
              <a:rPr lang="en-US" dirty="0" smtClean="0"/>
              <a:t> </a:t>
            </a:r>
            <a:r>
              <a:rPr lang="en-US" dirty="0" err="1" smtClean="0"/>
              <a:t>icmp</a:t>
            </a:r>
            <a:r>
              <a:rPr lang="en-US" dirty="0" smtClean="0"/>
              <a:t> -</a:t>
            </a:r>
            <a:r>
              <a:rPr lang="en-US" dirty="0" err="1" smtClean="0"/>
              <a:t>j</a:t>
            </a:r>
            <a:r>
              <a:rPr lang="en-US" dirty="0" smtClean="0"/>
              <a:t> DROP</a:t>
            </a:r>
            <a:endParaRPr lang="en-US" dirty="0" smtClean="0"/>
          </a:p>
          <a:p>
            <a:r>
              <a:rPr lang="en-US" dirty="0" err="1" smtClean="0"/>
              <a:t>iptables</a:t>
            </a:r>
            <a:r>
              <a:rPr lang="en-US" dirty="0" smtClean="0"/>
              <a:t> –F</a:t>
            </a:r>
          </a:p>
          <a:p>
            <a:r>
              <a:rPr lang="en-US" dirty="0" err="1" smtClean="0"/>
              <a:t>iptables</a:t>
            </a:r>
            <a:r>
              <a:rPr lang="en-US" dirty="0" smtClean="0"/>
              <a:t> –L</a:t>
            </a:r>
          </a:p>
          <a:p>
            <a:r>
              <a:rPr lang="en-US" dirty="0" err="1" smtClean="0"/>
              <a:t>iptables</a:t>
            </a:r>
            <a:r>
              <a:rPr lang="en-US" dirty="0" smtClean="0"/>
              <a:t> </a:t>
            </a:r>
            <a:r>
              <a:rPr lang="en-US" dirty="0" smtClean="0"/>
              <a:t>-</a:t>
            </a:r>
            <a:r>
              <a:rPr lang="en-US" dirty="0" err="1" smtClean="0"/>
              <a:t>t</a:t>
            </a:r>
            <a:r>
              <a:rPr lang="en-US" dirty="0" smtClean="0"/>
              <a:t> filter -A INPUT -</a:t>
            </a:r>
            <a:r>
              <a:rPr lang="en-US" dirty="0" err="1" smtClean="0"/>
              <a:t>s</a:t>
            </a:r>
            <a:r>
              <a:rPr lang="en-US" dirty="0" smtClean="0"/>
              <a:t> 127.0.0.1 -</a:t>
            </a:r>
            <a:r>
              <a:rPr lang="en-US" dirty="0" err="1" smtClean="0"/>
              <a:t>p</a:t>
            </a:r>
            <a:r>
              <a:rPr lang="en-US" dirty="0" smtClean="0"/>
              <a:t> </a:t>
            </a:r>
            <a:r>
              <a:rPr lang="en-US" dirty="0" err="1" smtClean="0"/>
              <a:t>icmp</a:t>
            </a:r>
            <a:r>
              <a:rPr lang="en-US" dirty="0" smtClean="0"/>
              <a:t> -</a:t>
            </a:r>
            <a:r>
              <a:rPr lang="en-US" dirty="0" err="1" smtClean="0"/>
              <a:t>j</a:t>
            </a:r>
            <a:r>
              <a:rPr lang="en-US" dirty="0" smtClean="0"/>
              <a:t> </a:t>
            </a:r>
            <a:r>
              <a:rPr lang="en-US" smtClean="0"/>
              <a:t>DROP</a:t>
            </a:r>
            <a:endParaRPr lang="en-US" smtClean="0"/>
          </a:p>
          <a:p>
            <a:r>
              <a:rPr lang="en-US" smtClean="0"/>
              <a:t>  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</a:t>
            </a:r>
            <a:r>
              <a:rPr lang="el-GR" dirty="0" smtClean="0"/>
              <a:t>ύνταξη Κανόνων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571999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iptables</a:t>
            </a:r>
            <a:r>
              <a:rPr lang="en-US" dirty="0" smtClean="0"/>
              <a:t> -</a:t>
            </a:r>
            <a:r>
              <a:rPr lang="en-US" dirty="0" err="1" smtClean="0"/>
              <a:t>t</a:t>
            </a:r>
            <a:r>
              <a:rPr lang="en-US" dirty="0" smtClean="0"/>
              <a:t> filter -A INPUT -</a:t>
            </a:r>
            <a:r>
              <a:rPr lang="en-US" dirty="0" err="1" smtClean="0"/>
              <a:t>p</a:t>
            </a:r>
            <a:r>
              <a:rPr lang="en-US" dirty="0" smtClean="0"/>
              <a:t> </a:t>
            </a:r>
            <a:r>
              <a:rPr lang="en-US" dirty="0" err="1" smtClean="0"/>
              <a:t>icmp</a:t>
            </a:r>
            <a:r>
              <a:rPr lang="en-US" dirty="0" smtClean="0"/>
              <a:t> -</a:t>
            </a:r>
            <a:r>
              <a:rPr lang="en-US" dirty="0" err="1" smtClean="0"/>
              <a:t>j</a:t>
            </a:r>
            <a:r>
              <a:rPr lang="en-US" dirty="0" smtClean="0"/>
              <a:t> DROP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iptables</a:t>
            </a:r>
            <a:r>
              <a:rPr lang="en-US" dirty="0" smtClean="0"/>
              <a:t> </a:t>
            </a:r>
            <a:r>
              <a:rPr lang="en-US" dirty="0" smtClean="0"/>
              <a:t>-L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iptables</a:t>
            </a:r>
            <a:r>
              <a:rPr lang="en-US" dirty="0" smtClean="0"/>
              <a:t> </a:t>
            </a:r>
            <a:r>
              <a:rPr lang="en-US" dirty="0" smtClean="0"/>
              <a:t>-D INPUT 2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iptables</a:t>
            </a:r>
            <a:r>
              <a:rPr lang="en-US" dirty="0" smtClean="0"/>
              <a:t> </a:t>
            </a:r>
            <a:r>
              <a:rPr lang="en-US" dirty="0" smtClean="0"/>
              <a:t>-L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iptables</a:t>
            </a:r>
            <a:r>
              <a:rPr lang="en-US" dirty="0" smtClean="0"/>
              <a:t> </a:t>
            </a:r>
            <a:r>
              <a:rPr lang="en-US" dirty="0" smtClean="0"/>
              <a:t>-A input -</a:t>
            </a:r>
            <a:r>
              <a:rPr lang="en-US" dirty="0" err="1" smtClean="0"/>
              <a:t>p</a:t>
            </a:r>
            <a:r>
              <a:rPr lang="en-US" dirty="0" smtClean="0"/>
              <a:t> </a:t>
            </a:r>
            <a:r>
              <a:rPr lang="en-US" dirty="0" err="1" smtClean="0"/>
              <a:t>tcp</a:t>
            </a:r>
            <a:r>
              <a:rPr lang="en-US" dirty="0" smtClean="0"/>
              <a:t> --</a:t>
            </a:r>
            <a:r>
              <a:rPr lang="en-US" dirty="0" err="1" smtClean="0"/>
              <a:t>dport</a:t>
            </a:r>
            <a:r>
              <a:rPr lang="en-US" dirty="0" smtClean="0"/>
              <a:t> 80 -</a:t>
            </a:r>
            <a:r>
              <a:rPr lang="en-US" dirty="0" err="1" smtClean="0"/>
              <a:t>j</a:t>
            </a:r>
            <a:r>
              <a:rPr lang="en-US" dirty="0" smtClean="0"/>
              <a:t> DROP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iptables</a:t>
            </a:r>
            <a:r>
              <a:rPr lang="en-US" dirty="0" smtClean="0"/>
              <a:t> </a:t>
            </a:r>
            <a:r>
              <a:rPr lang="en-US" dirty="0" smtClean="0"/>
              <a:t>-</a:t>
            </a:r>
            <a:r>
              <a:rPr lang="en-US" dirty="0" err="1" smtClean="0"/>
              <a:t>t</a:t>
            </a:r>
            <a:r>
              <a:rPr lang="en-US" dirty="0" smtClean="0"/>
              <a:t> filter -A input -</a:t>
            </a:r>
            <a:r>
              <a:rPr lang="en-US" dirty="0" err="1" smtClean="0"/>
              <a:t>p</a:t>
            </a:r>
            <a:r>
              <a:rPr lang="en-US" dirty="0" smtClean="0"/>
              <a:t> </a:t>
            </a:r>
            <a:r>
              <a:rPr lang="en-US" dirty="0" err="1" smtClean="0"/>
              <a:t>tcp</a:t>
            </a:r>
            <a:r>
              <a:rPr lang="en-US" dirty="0" smtClean="0"/>
              <a:t> --</a:t>
            </a:r>
            <a:r>
              <a:rPr lang="en-US" dirty="0" err="1" smtClean="0"/>
              <a:t>dport</a:t>
            </a:r>
            <a:r>
              <a:rPr lang="en-US" dirty="0" smtClean="0"/>
              <a:t> 80 -</a:t>
            </a:r>
            <a:r>
              <a:rPr lang="en-US" dirty="0" err="1" smtClean="0"/>
              <a:t>j</a:t>
            </a:r>
            <a:r>
              <a:rPr lang="en-US" dirty="0" smtClean="0"/>
              <a:t> DROP</a:t>
            </a:r>
            <a:endParaRPr lang="en-US" dirty="0" smtClean="0"/>
          </a:p>
          <a:p>
            <a:r>
              <a:rPr lang="en-US" dirty="0" err="1" smtClean="0"/>
              <a:t>iptables</a:t>
            </a:r>
            <a:r>
              <a:rPr lang="en-US" dirty="0" smtClean="0"/>
              <a:t> </a:t>
            </a:r>
            <a:r>
              <a:rPr lang="en-US" dirty="0" smtClean="0"/>
              <a:t>-</a:t>
            </a:r>
            <a:r>
              <a:rPr lang="en-US" dirty="0" err="1" smtClean="0"/>
              <a:t>t</a:t>
            </a:r>
            <a:r>
              <a:rPr lang="en-US" dirty="0" smtClean="0"/>
              <a:t> filter -A INPUT -</a:t>
            </a:r>
            <a:r>
              <a:rPr lang="en-US" dirty="0" err="1" smtClean="0"/>
              <a:t>p</a:t>
            </a:r>
            <a:r>
              <a:rPr lang="en-US" dirty="0" smtClean="0"/>
              <a:t> </a:t>
            </a:r>
            <a:r>
              <a:rPr lang="en-US" dirty="0" err="1" smtClean="0"/>
              <a:t>tcp</a:t>
            </a:r>
            <a:r>
              <a:rPr lang="en-US" dirty="0" smtClean="0"/>
              <a:t> --</a:t>
            </a:r>
            <a:r>
              <a:rPr lang="en-US" dirty="0" err="1" smtClean="0"/>
              <a:t>dport</a:t>
            </a:r>
            <a:r>
              <a:rPr lang="en-US" dirty="0" smtClean="0"/>
              <a:t> 80 -</a:t>
            </a:r>
            <a:r>
              <a:rPr lang="en-US" dirty="0" err="1" smtClean="0"/>
              <a:t>j</a:t>
            </a:r>
            <a:r>
              <a:rPr lang="en-US" dirty="0" smtClean="0"/>
              <a:t> DROP</a:t>
            </a:r>
            <a:endParaRPr lang="en-US" dirty="0" smtClean="0"/>
          </a:p>
          <a:p>
            <a:r>
              <a:rPr lang="en-US" dirty="0" err="1" smtClean="0"/>
              <a:t>iptables</a:t>
            </a:r>
            <a:r>
              <a:rPr lang="en-US" dirty="0" smtClean="0"/>
              <a:t> </a:t>
            </a:r>
            <a:r>
              <a:rPr lang="en-US" dirty="0" smtClean="0"/>
              <a:t>-</a:t>
            </a:r>
            <a:r>
              <a:rPr lang="en-US" dirty="0" err="1" smtClean="0"/>
              <a:t>t</a:t>
            </a:r>
            <a:r>
              <a:rPr lang="en-US" dirty="0" smtClean="0"/>
              <a:t> filter -A INPUT -</a:t>
            </a:r>
            <a:r>
              <a:rPr lang="en-US" dirty="0" err="1" smtClean="0"/>
              <a:t>p</a:t>
            </a:r>
            <a:r>
              <a:rPr lang="en-US" dirty="0" smtClean="0"/>
              <a:t> </a:t>
            </a:r>
            <a:r>
              <a:rPr lang="en-US" dirty="0" err="1" smtClean="0"/>
              <a:t>tcp</a:t>
            </a:r>
            <a:r>
              <a:rPr lang="en-US" dirty="0" smtClean="0"/>
              <a:t> -</a:t>
            </a:r>
            <a:r>
              <a:rPr lang="en-US" dirty="0" err="1" smtClean="0"/>
              <a:t>j</a:t>
            </a:r>
            <a:r>
              <a:rPr lang="en-US" dirty="0" smtClean="0"/>
              <a:t> DROP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Ερωτήσεις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6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 bwMode="auto">
          <a:xfrm>
            <a:off x="3581400" y="2209800"/>
            <a:ext cx="23622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Εισαγωγή </a:t>
            </a:r>
            <a:r>
              <a:rPr lang="en-US" dirty="0" err="1" smtClean="0"/>
              <a:t>IPTables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Προκέιτα</a:t>
            </a:r>
            <a:r>
              <a:rPr lang="en-US" dirty="0" smtClean="0"/>
              <a:t> </a:t>
            </a:r>
            <a:r>
              <a:rPr lang="en-US" dirty="0" err="1" smtClean="0"/>
              <a:t>για</a:t>
            </a:r>
            <a:r>
              <a:rPr lang="en-US" dirty="0" smtClean="0"/>
              <a:t> </a:t>
            </a:r>
            <a:r>
              <a:rPr lang="en-US" dirty="0" err="1" smtClean="0"/>
              <a:t>ανάχωμα</a:t>
            </a:r>
            <a:r>
              <a:rPr lang="en-US" dirty="0" smtClean="0"/>
              <a:t> </a:t>
            </a:r>
            <a:r>
              <a:rPr lang="en-US" dirty="0" err="1" smtClean="0"/>
              <a:t>ασφαλείας</a:t>
            </a:r>
            <a:r>
              <a:rPr lang="en-US" dirty="0" smtClean="0"/>
              <a:t> </a:t>
            </a:r>
            <a:r>
              <a:rPr lang="en-US" dirty="0" err="1" smtClean="0"/>
              <a:t>λειτουργικών</a:t>
            </a:r>
            <a:r>
              <a:rPr lang="en-US" dirty="0" smtClean="0"/>
              <a:t> </a:t>
            </a:r>
            <a:r>
              <a:rPr lang="en-US" dirty="0" err="1" smtClean="0"/>
              <a:t>συστημάτων</a:t>
            </a:r>
            <a:r>
              <a:rPr lang="en-US" dirty="0" smtClean="0"/>
              <a:t> </a:t>
            </a:r>
            <a:r>
              <a:rPr lang="en-US" dirty="0" err="1" smtClean="0"/>
              <a:t>linux</a:t>
            </a:r>
            <a:endParaRPr lang="el-GR" dirty="0" smtClean="0"/>
          </a:p>
          <a:p>
            <a:r>
              <a:rPr lang="el-GR" dirty="0" smtClean="0"/>
              <a:t>Ορ</a:t>
            </a:r>
            <a:r>
              <a:rPr lang="el-GR" dirty="0" smtClean="0"/>
              <a:t>ίζονται από τους χρήστες συγκεκριμένοι κανόνες και ενέργειες που μπορούν να εκτελεστούν</a:t>
            </a:r>
            <a:endParaRPr lang="el-GR" dirty="0" smtClean="0"/>
          </a:p>
          <a:p>
            <a:r>
              <a:rPr lang="el-GR" dirty="0" smtClean="0"/>
              <a:t>Λειτουργικ</a:t>
            </a:r>
            <a:r>
              <a:rPr lang="el-GR" dirty="0" smtClean="0"/>
              <a:t>ότητα </a:t>
            </a:r>
          </a:p>
          <a:p>
            <a:pPr lvl="1"/>
            <a:r>
              <a:rPr lang="el-GR" dirty="0" smtClean="0"/>
              <a:t>Φιλτράρισμα πακέτων </a:t>
            </a:r>
          </a:p>
          <a:p>
            <a:pPr lvl="1"/>
            <a:r>
              <a:rPr lang="el-GR" dirty="0" smtClean="0"/>
              <a:t>Τροποποίηση πακέτων</a:t>
            </a:r>
          </a:p>
          <a:p>
            <a:pPr lvl="1"/>
            <a:r>
              <a:rPr lang="el-GR" dirty="0" smtClean="0"/>
              <a:t>«Πλαστογράφηση» πακέτων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Εισαγωγή </a:t>
            </a:r>
            <a:r>
              <a:rPr lang="en-US" dirty="0" err="1" smtClean="0"/>
              <a:t>IPTables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Όταν ένα πακέτο ληφθεί από το ανάχωμα</a:t>
            </a:r>
          </a:p>
          <a:p>
            <a:pPr lvl="1"/>
            <a:r>
              <a:rPr lang="el-GR" dirty="0" smtClean="0"/>
              <a:t>Επεξεργάζεται απο το υλικό </a:t>
            </a:r>
          </a:p>
          <a:p>
            <a:pPr lvl="1"/>
            <a:r>
              <a:rPr lang="el-GR" dirty="0" smtClean="0"/>
              <a:t>Και μετά προωθείται στην κατάλληλη συσκευή του πυρήνα του λειτουργικού</a:t>
            </a:r>
          </a:p>
          <a:p>
            <a:pPr lvl="1"/>
            <a:r>
              <a:rPr lang="el-GR" dirty="0" smtClean="0"/>
              <a:t>Όπου γίνεται η κατάλληλη επεξεργασία μέχρι να αποδωθεί στην κατάλληλη εφαρμογή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Δομ</a:t>
            </a:r>
            <a:r>
              <a:rPr lang="el-GR" dirty="0" smtClean="0"/>
              <a:t>ή </a:t>
            </a:r>
            <a:r>
              <a:rPr lang="en-US" dirty="0" smtClean="0"/>
              <a:t>IP 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Πίνακες/ουρές  (</a:t>
            </a:r>
            <a:r>
              <a:rPr lang="en-US" dirty="0" smtClean="0"/>
              <a:t>tables)</a:t>
            </a:r>
            <a:r>
              <a:rPr lang="el-GR" dirty="0" smtClean="0"/>
              <a:t>/</a:t>
            </a:r>
            <a:r>
              <a:rPr lang="en-US" dirty="0" smtClean="0"/>
              <a:t>(queues) </a:t>
            </a:r>
            <a:r>
              <a:rPr lang="el-GR" dirty="0" smtClean="0"/>
              <a:t>επεξεργασίας</a:t>
            </a:r>
            <a:endParaRPr lang="en-US" dirty="0" smtClean="0"/>
          </a:p>
          <a:p>
            <a:pPr lvl="1"/>
            <a:r>
              <a:rPr lang="el-GR" dirty="0" smtClean="0"/>
              <a:t>Κάθε ένας από αυτούς αξιοποιείται για μια συγκεκριμένη</a:t>
            </a:r>
            <a:r>
              <a:rPr lang="en-US" dirty="0" smtClean="0"/>
              <a:t> </a:t>
            </a:r>
            <a:r>
              <a:rPr lang="el-GR" dirty="0" smtClean="0"/>
              <a:t>επεξεργασία ενός πακετού </a:t>
            </a:r>
          </a:p>
          <a:p>
            <a:pPr lvl="1"/>
            <a:r>
              <a:rPr lang="el-GR" dirty="0" smtClean="0"/>
              <a:t>Ελέγχεται από την αντίστοιχη </a:t>
            </a:r>
            <a:r>
              <a:rPr lang="el-GR" dirty="0" smtClean="0"/>
              <a:t>αλύσιδα</a:t>
            </a:r>
            <a:endParaRPr lang="en-US" dirty="0" smtClean="0"/>
          </a:p>
          <a:p>
            <a:r>
              <a:rPr lang="el-GR" dirty="0" smtClean="0"/>
              <a:t>Τρείς βασικοί πίνακες </a:t>
            </a:r>
          </a:p>
          <a:p>
            <a:pPr lvl="1"/>
            <a:r>
              <a:rPr lang="en-US" dirty="0" smtClean="0"/>
              <a:t>Mangle </a:t>
            </a:r>
            <a:r>
              <a:rPr lang="en-US" dirty="0" smtClean="0"/>
              <a:t>(</a:t>
            </a:r>
            <a:r>
              <a:rPr lang="el-GR" dirty="0" smtClean="0"/>
              <a:t>τροποπο</a:t>
            </a:r>
            <a:r>
              <a:rPr lang="el-GR" dirty="0" smtClean="0"/>
              <a:t>ίηση πακέτων </a:t>
            </a:r>
            <a:r>
              <a:rPr lang="en-US" dirty="0" smtClean="0"/>
              <a:t>TCP</a:t>
            </a:r>
            <a:r>
              <a:rPr lang="en-US" dirty="0" smtClean="0"/>
              <a:t>)</a:t>
            </a:r>
            <a:endParaRPr lang="en-US" dirty="0" smtClean="0"/>
          </a:p>
          <a:p>
            <a:pPr lvl="1"/>
            <a:r>
              <a:rPr lang="en-US" dirty="0" smtClean="0"/>
              <a:t>Filter: </a:t>
            </a:r>
            <a:r>
              <a:rPr lang="el-GR" dirty="0" smtClean="0"/>
              <a:t>Πραγματοποιεί το φιλτράρισμα των πακέτων </a:t>
            </a:r>
          </a:p>
          <a:p>
            <a:pPr lvl="1"/>
            <a:r>
              <a:rPr lang="en-US" dirty="0" smtClean="0"/>
              <a:t>NAT: </a:t>
            </a:r>
            <a:r>
              <a:rPr lang="el-GR" dirty="0" smtClean="0"/>
              <a:t>Πραγματοποιεί τη μετάφραση </a:t>
            </a:r>
            <a:r>
              <a:rPr lang="el-GR" dirty="0" smtClean="0"/>
              <a:t>διευθύνσεις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Δομ</a:t>
            </a:r>
            <a:r>
              <a:rPr lang="el-GR" dirty="0" smtClean="0"/>
              <a:t>ή </a:t>
            </a:r>
            <a:r>
              <a:rPr lang="en-US" dirty="0" err="1" smtClean="0"/>
              <a:t>IPTables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Αλυσ</a:t>
            </a:r>
            <a:r>
              <a:rPr lang="el-GR" dirty="0" smtClean="0"/>
              <a:t>ίδες </a:t>
            </a:r>
            <a:r>
              <a:rPr lang="en-US" dirty="0" smtClean="0"/>
              <a:t>(Chains)</a:t>
            </a:r>
          </a:p>
          <a:p>
            <a:pPr lvl="1"/>
            <a:r>
              <a:rPr lang="en-US" dirty="0" smtClean="0"/>
              <a:t>Forward: Matches passing traffic (remote destination)</a:t>
            </a:r>
          </a:p>
          <a:p>
            <a:pPr lvl="1"/>
            <a:r>
              <a:rPr lang="en-US" dirty="0" smtClean="0"/>
              <a:t>Input</a:t>
            </a:r>
            <a:r>
              <a:rPr lang="el-GR" dirty="0" smtClean="0"/>
              <a:t>: </a:t>
            </a:r>
            <a:r>
              <a:rPr lang="en-US" dirty="0" smtClean="0"/>
              <a:t>Traffic destined to the machine itself </a:t>
            </a:r>
            <a:r>
              <a:rPr lang="el-GR" dirty="0" smtClean="0"/>
              <a:t> 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Output: Locally generated traffic</a:t>
            </a:r>
          </a:p>
          <a:p>
            <a:pPr lvl="1"/>
            <a:r>
              <a:rPr lang="en-US" dirty="0" smtClean="0"/>
              <a:t>Post routing: Outgoing traffic (including locally generating, destined to the machine itself)</a:t>
            </a:r>
          </a:p>
          <a:p>
            <a:pPr lvl="1"/>
            <a:r>
              <a:rPr lang="en-US" dirty="0" err="1" smtClean="0"/>
              <a:t>Prerouting</a:t>
            </a:r>
            <a:r>
              <a:rPr lang="en-US" dirty="0" smtClean="0"/>
              <a:t>: incoming traffic to the machine (before routing take place)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Δομ</a:t>
            </a:r>
            <a:r>
              <a:rPr lang="el-GR" dirty="0" smtClean="0"/>
              <a:t>ή </a:t>
            </a:r>
            <a:r>
              <a:rPr lang="en-US" dirty="0" err="1" smtClean="0"/>
              <a:t>IPTables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2806700"/>
          <a:ext cx="8229600" cy="2301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/>
                <a:gridCol w="131064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Raw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MANGLE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FILTER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PREROUTING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Zapf Dingbats"/>
                          <a:ea typeface="Zapf Dingbats"/>
                          <a:cs typeface="Zapf Dingbats"/>
                        </a:rPr>
                        <a:t>✓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Zapf Dingbats"/>
                          <a:ea typeface="Zapf Dingbats"/>
                          <a:cs typeface="Zapf Dingbats"/>
                        </a:rPr>
                        <a:t>✓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Zapf Dingbats"/>
                          <a:ea typeface="Zapf Dingbats"/>
                          <a:cs typeface="Zapf Dingbats"/>
                        </a:rPr>
                        <a:t>✓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Zapf Dingbats"/>
                          <a:ea typeface="Zapf Dingbats"/>
                          <a:cs typeface="Zapf Dingbats"/>
                        </a:rPr>
                        <a:t>✓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INPUT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Zapf Dingbats"/>
                          <a:ea typeface="Zapf Dingbats"/>
                          <a:cs typeface="Zapf Dingbats"/>
                        </a:rPr>
                        <a:t>✗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Zapf Dingbats"/>
                          <a:ea typeface="Zapf Dingbats"/>
                          <a:cs typeface="Zapf Dingbats"/>
                        </a:rPr>
                        <a:t>✗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Zapf Dingbats"/>
                          <a:ea typeface="Zapf Dingbats"/>
                          <a:cs typeface="Zapf Dingbats"/>
                        </a:rPr>
                        <a:t>✓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Zapf Dingbats"/>
                          <a:ea typeface="Zapf Dingbats"/>
                          <a:cs typeface="Zapf Dingbats"/>
                        </a:rPr>
                        <a:t>✓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OUTPUT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Zapf Dingbats"/>
                          <a:ea typeface="Zapf Dingbats"/>
                          <a:cs typeface="Zapf Dingbats"/>
                        </a:rPr>
                        <a:t>✓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Zapf Dingbats"/>
                          <a:ea typeface="Zapf Dingbats"/>
                          <a:cs typeface="Zapf Dingbats"/>
                        </a:rPr>
                        <a:t>✓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Zapf Dingbats"/>
                          <a:ea typeface="Zapf Dingbats"/>
                          <a:cs typeface="Zapf Dingbats"/>
                        </a:rPr>
                        <a:t>✓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Zapf Dingbats"/>
                          <a:ea typeface="Zapf Dingbats"/>
                          <a:cs typeface="Zapf Dingbats"/>
                        </a:rPr>
                        <a:t>✓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POSTROUTING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Zapf Dingbats"/>
                          <a:ea typeface="Zapf Dingbats"/>
                          <a:cs typeface="Zapf Dingbats"/>
                        </a:rPr>
                        <a:t>✗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Zapf Dingbats"/>
                          <a:ea typeface="Zapf Dingbats"/>
                          <a:cs typeface="Zapf Dingbats"/>
                        </a:rPr>
                        <a:t>✓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Zapf Dingbats"/>
                          <a:ea typeface="Zapf Dingbats"/>
                          <a:cs typeface="Zapf Dingbats"/>
                        </a:rPr>
                        <a:t>✗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Zapf Dingbats"/>
                          <a:ea typeface="Zapf Dingbats"/>
                          <a:cs typeface="Zapf Dingbats"/>
                        </a:rPr>
                        <a:t>✗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FORWARD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Zapf Dingbats"/>
                          <a:ea typeface="Zapf Dingbats"/>
                          <a:cs typeface="Zapf Dingbats"/>
                        </a:rPr>
                        <a:t>✗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Zapf Dingbats"/>
                          <a:ea typeface="Zapf Dingbats"/>
                          <a:cs typeface="Zapf Dingbats"/>
                        </a:rPr>
                        <a:t>✗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Zapf Dingbats"/>
                          <a:ea typeface="Zapf Dingbats"/>
                          <a:cs typeface="Zapf Dingbats"/>
                        </a:rPr>
                        <a:t>✓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Zapf Dingbats"/>
                          <a:ea typeface="Zapf Dingbats"/>
                          <a:cs typeface="Zapf Dingbats"/>
                        </a:rPr>
                        <a:t>✓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Εν</a:t>
            </a:r>
            <a:r>
              <a:rPr lang="el-GR" dirty="0" smtClean="0"/>
              <a:t>έργειες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571999"/>
          </a:xfrm>
        </p:spPr>
        <p:txBody>
          <a:bodyPr>
            <a:normAutofit/>
          </a:bodyPr>
          <a:lstStyle/>
          <a:p>
            <a:r>
              <a:rPr lang="en-US" dirty="0" smtClean="0"/>
              <a:t>ACCEPT</a:t>
            </a:r>
          </a:p>
          <a:p>
            <a:r>
              <a:rPr lang="en-US" dirty="0" smtClean="0"/>
              <a:t>DROP</a:t>
            </a:r>
          </a:p>
          <a:p>
            <a:r>
              <a:rPr lang="en-US" dirty="0" smtClean="0"/>
              <a:t>REJECT</a:t>
            </a:r>
          </a:p>
          <a:p>
            <a:r>
              <a:rPr lang="en-US" dirty="0" smtClean="0"/>
              <a:t>LOG</a:t>
            </a:r>
          </a:p>
          <a:p>
            <a:r>
              <a:rPr lang="en-US" dirty="0" smtClean="0"/>
              <a:t>Reject</a:t>
            </a:r>
          </a:p>
          <a:p>
            <a:r>
              <a:rPr lang="en-US" dirty="0" smtClean="0"/>
              <a:t>DNAT/SNAT</a:t>
            </a:r>
          </a:p>
          <a:p>
            <a:r>
              <a:rPr lang="en-US" dirty="0" smtClean="0"/>
              <a:t>Masquerade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IPTables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 smtClean="0"/>
              <a:t>Όταν ξεκινάει η λειτουργία των </a:t>
            </a:r>
            <a:r>
              <a:rPr lang="en-US" dirty="0" err="1" smtClean="0"/>
              <a:t>Iptables</a:t>
            </a:r>
            <a:r>
              <a:rPr lang="en-US" dirty="0" smtClean="0"/>
              <a:t> </a:t>
            </a:r>
            <a:r>
              <a:rPr lang="el-GR" dirty="0" smtClean="0"/>
              <a:t>δεν υπάρχουν κανόνες για τα πακέτα</a:t>
            </a:r>
          </a:p>
          <a:p>
            <a:pPr lvl="1"/>
            <a:r>
              <a:rPr lang="el-GR" dirty="0" smtClean="0"/>
              <a:t>Πολιτική προκαθορισμένης άδειας χρήσης</a:t>
            </a:r>
          </a:p>
          <a:p>
            <a:pPr lvl="1"/>
            <a:r>
              <a:rPr lang="el-GR" dirty="0" smtClean="0"/>
              <a:t>Μπορεί να τροποποιηθεί η πολιτική αυτή τροποποιώντας την τιμή </a:t>
            </a:r>
            <a:r>
              <a:rPr lang="en-US" dirty="0" smtClean="0"/>
              <a:t>forward </a:t>
            </a:r>
            <a:r>
              <a:rPr lang="el-GR" dirty="0" smtClean="0"/>
              <a:t>στο άρθρωμα </a:t>
            </a:r>
            <a:r>
              <a:rPr lang="en-US" dirty="0" err="1" smtClean="0"/>
              <a:t>iptable_filter</a:t>
            </a:r>
            <a:r>
              <a:rPr lang="el-GR" dirty="0" smtClean="0"/>
              <a:t> σε 0</a:t>
            </a:r>
          </a:p>
          <a:p>
            <a:r>
              <a:rPr lang="el-GR" dirty="0" smtClean="0"/>
              <a:t>Κάθε κανόνας προσδιορίζει τις συνθήκες τις οποίες πρέπει κάθε πακέτο να «τηρεί»</a:t>
            </a:r>
          </a:p>
          <a:p>
            <a:r>
              <a:rPr lang="en-US" dirty="0" err="1" smtClean="0"/>
              <a:t>sudo</a:t>
            </a:r>
            <a:r>
              <a:rPr lang="en-US" dirty="0" smtClean="0"/>
              <a:t> </a:t>
            </a:r>
            <a:r>
              <a:rPr lang="en-US" dirty="0" err="1" smtClean="0"/>
              <a:t>iptables</a:t>
            </a:r>
            <a:r>
              <a:rPr lang="en-US" dirty="0" smtClean="0"/>
              <a:t> -L</a:t>
            </a:r>
          </a:p>
          <a:p>
            <a:pPr lvl="1"/>
            <a:r>
              <a:rPr lang="el-GR" dirty="0" smtClean="0"/>
              <a:t>Αποτυπώνει τη λίστα των κανόνων που υπάρχουν στους</a:t>
            </a:r>
            <a:r>
              <a:rPr lang="en-US" dirty="0" smtClean="0"/>
              <a:t> </a:t>
            </a:r>
            <a:r>
              <a:rPr lang="en-US" dirty="0" err="1" smtClean="0"/>
              <a:t>IPtables</a:t>
            </a:r>
            <a:r>
              <a:rPr lang="el-GR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</a:t>
            </a:r>
            <a:r>
              <a:rPr lang="el-GR" dirty="0" smtClean="0"/>
              <a:t>ύνταξη κανόνων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IPTables</a:t>
            </a:r>
            <a:r>
              <a:rPr lang="en-US" dirty="0" smtClean="0"/>
              <a:t> –L (list)</a:t>
            </a:r>
          </a:p>
          <a:p>
            <a:r>
              <a:rPr lang="en-US" dirty="0" err="1" smtClean="0"/>
              <a:t>IPTables</a:t>
            </a:r>
            <a:r>
              <a:rPr lang="en-US" dirty="0" smtClean="0"/>
              <a:t> </a:t>
            </a:r>
            <a:r>
              <a:rPr lang="en-US" dirty="0" smtClean="0"/>
              <a:t>–A (Append)</a:t>
            </a:r>
          </a:p>
          <a:p>
            <a:r>
              <a:rPr lang="en-US" dirty="0" err="1" smtClean="0"/>
              <a:t>IPTables</a:t>
            </a:r>
            <a:r>
              <a:rPr lang="en-US" dirty="0" smtClean="0"/>
              <a:t> –D (delete rule)</a:t>
            </a:r>
          </a:p>
          <a:p>
            <a:r>
              <a:rPr lang="en-US" dirty="0" err="1" smtClean="0"/>
              <a:t>IPTables</a:t>
            </a:r>
            <a:r>
              <a:rPr lang="en-US" dirty="0" smtClean="0"/>
              <a:t> –F (flush the table)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Focus">
  <a:themeElements>
    <a:clrScheme name="Focus">
      <a:dk1>
        <a:sysClr val="windowText" lastClr="000000"/>
      </a:dk1>
      <a:lt1>
        <a:sysClr val="window" lastClr="FFFFFF"/>
      </a:lt1>
      <a:dk2>
        <a:srgbClr val="0064E2"/>
      </a:dk2>
      <a:lt2>
        <a:srgbClr val="B5D2F5"/>
      </a:lt2>
      <a:accent1>
        <a:srgbClr val="FFB91D"/>
      </a:accent1>
      <a:accent2>
        <a:srgbClr val="F97817"/>
      </a:accent2>
      <a:accent3>
        <a:srgbClr val="6DE304"/>
      </a:accent3>
      <a:accent4>
        <a:srgbClr val="FF0000"/>
      </a:accent4>
      <a:accent5>
        <a:srgbClr val="732BEA"/>
      </a:accent5>
      <a:accent6>
        <a:srgbClr val="C913AD"/>
      </a:accent6>
      <a:hlink>
        <a:srgbClr val="FFE400"/>
      </a:hlink>
      <a:folHlink>
        <a:srgbClr val="A3EC62"/>
      </a:folHlink>
    </a:clrScheme>
    <a:fontScheme name="Focus">
      <a:majorFont>
        <a:latin typeface="Corbel"/>
        <a:ea typeface=""/>
        <a:cs typeface=""/>
        <a:font script="Jpan" typeface="ＭＳ ゴシック"/>
      </a:majorFont>
      <a:minorFont>
        <a:latin typeface="Corbel"/>
        <a:ea typeface=""/>
        <a:cs typeface=""/>
        <a:font script="Jpan" typeface="ＭＳ ゴシック"/>
      </a:minorFont>
    </a:fontScheme>
    <a:fmtScheme name="Focus">
      <a:fillStyleLst>
        <a:solidFill>
          <a:schemeClr val="phClr"/>
        </a:solidFill>
        <a:solidFill>
          <a:schemeClr val="phClr"/>
        </a:solidFill>
        <a:solidFill>
          <a:schemeClr val="phClr">
            <a:satMod val="150000"/>
          </a:schemeClr>
        </a:solidFill>
      </a:fillStyleLst>
      <a:lnStyleLst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101600" dist="63500" dir="4200000" algn="br" rotWithShape="0">
              <a:srgbClr val="000000">
                <a:alpha val="50000"/>
              </a:srgbClr>
            </a:outerShdw>
          </a:effectLst>
        </a:effectStyle>
        <a:effectStyle>
          <a:effectLst>
            <a:glow rad="101600">
              <a:schemeClr val="lt1"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soft" dir="r">
              <a:rot lat="0" lon="0" rev="5400000"/>
            </a:lightRig>
          </a:scene3d>
          <a:sp3d prstMaterial="softmetal">
            <a:bevelT w="31750" h="63500"/>
          </a:sp3d>
        </a:effectStyle>
      </a:effectStyleLst>
      <a:bgFillStyleLst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10000"/>
                <a:satMod val="250000"/>
              </a:schemeClr>
              <a:schemeClr val="phClr">
                <a:tint val="70000"/>
                <a:alpha val="80000"/>
                <a:sat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80000"/>
                <a:shade val="10000"/>
                <a:satMod val="250000"/>
              </a:schemeClr>
              <a:schemeClr val="phClr">
                <a:tint val="70000"/>
                <a:alpha val="80000"/>
                <a:sat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3">
            <a:duotone>
              <a:schemeClr val="phClr">
                <a:tint val="80000"/>
                <a:shade val="10000"/>
                <a:satMod val="250000"/>
              </a:schemeClr>
              <a:schemeClr val="phClr">
                <a:tint val="70000"/>
                <a:alpha val="80000"/>
                <a:satMod val="2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Focus.thmx</Template>
  <TotalTime>1304</TotalTime>
  <Words>537</Words>
  <Application>Microsoft Macintosh PowerPoint</Application>
  <PresentationFormat>On-screen Show (4:3)</PresentationFormat>
  <Paragraphs>104</Paragraphs>
  <Slides>13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Focus</vt:lpstr>
      <vt:lpstr>Εργαστήριο  «Διαχείριση &amp; Ασφάλεια Δικτύων» Αναχωματα Ασφαλείας: IPTables </vt:lpstr>
      <vt:lpstr>Εισαγωγή IPTables</vt:lpstr>
      <vt:lpstr>Εισαγωγή IPTables</vt:lpstr>
      <vt:lpstr>Δομή IP Tables</vt:lpstr>
      <vt:lpstr>Δομή IPTables</vt:lpstr>
      <vt:lpstr>Δομή IPTables</vt:lpstr>
      <vt:lpstr>Ενέργειες </vt:lpstr>
      <vt:lpstr>IPTables</vt:lpstr>
      <vt:lpstr>Σύνταξη κανόνων</vt:lpstr>
      <vt:lpstr>Σύνταξη κανόνων</vt:lpstr>
      <vt:lpstr>Σύνταξη κανόνων</vt:lpstr>
      <vt:lpstr>Σύνταξη Κανόνων</vt:lpstr>
      <vt:lpstr>Ερωτήσεις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Περίγραμμα Θεματικών Ενοτήτων</dc:title>
  <dc:creator>Dimitris Geneiatakis</dc:creator>
  <cp:lastModifiedBy>Dimitris Geneiatakis</cp:lastModifiedBy>
  <cp:revision>271</cp:revision>
  <dcterms:created xsi:type="dcterms:W3CDTF">2010-06-03T15:43:32Z</dcterms:created>
  <dcterms:modified xsi:type="dcterms:W3CDTF">2010-06-03T19:26:33Z</dcterms:modified>
</cp:coreProperties>
</file>